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58" r:id="rId4"/>
    <p:sldId id="277" r:id="rId5"/>
    <p:sldId id="261" r:id="rId6"/>
    <p:sldId id="278" r:id="rId7"/>
    <p:sldId id="267" r:id="rId8"/>
    <p:sldId id="290" r:id="rId9"/>
    <p:sldId id="311" r:id="rId10"/>
    <p:sldId id="291" r:id="rId11"/>
    <p:sldId id="292" r:id="rId12"/>
    <p:sldId id="293" r:id="rId13"/>
    <p:sldId id="294" r:id="rId14"/>
    <p:sldId id="312" r:id="rId15"/>
    <p:sldId id="313" r:id="rId16"/>
    <p:sldId id="287" r:id="rId17"/>
    <p:sldId id="314" r:id="rId18"/>
    <p:sldId id="299" r:id="rId19"/>
    <p:sldId id="296" r:id="rId20"/>
    <p:sldId id="297" r:id="rId21"/>
    <p:sldId id="298" r:id="rId22"/>
    <p:sldId id="339" r:id="rId23"/>
    <p:sldId id="340" r:id="rId24"/>
    <p:sldId id="288" r:id="rId25"/>
    <p:sldId id="341" r:id="rId26"/>
    <p:sldId id="315" r:id="rId27"/>
    <p:sldId id="316" r:id="rId28"/>
    <p:sldId id="317" r:id="rId29"/>
    <p:sldId id="301" r:id="rId30"/>
    <p:sldId id="342" r:id="rId31"/>
    <p:sldId id="289" r:id="rId32"/>
    <p:sldId id="319" r:id="rId33"/>
    <p:sldId id="306" r:id="rId34"/>
    <p:sldId id="333" r:id="rId35"/>
    <p:sldId id="320" r:id="rId36"/>
    <p:sldId id="307" r:id="rId37"/>
    <p:sldId id="335" r:id="rId38"/>
    <p:sldId id="336" r:id="rId39"/>
    <p:sldId id="337" r:id="rId40"/>
    <p:sldId id="338" r:id="rId41"/>
    <p:sldId id="321" r:id="rId42"/>
    <p:sldId id="308" r:id="rId43"/>
    <p:sldId id="324" r:id="rId44"/>
    <p:sldId id="323" r:id="rId45"/>
    <p:sldId id="322" r:id="rId46"/>
    <p:sldId id="325" r:id="rId47"/>
    <p:sldId id="326" r:id="rId48"/>
    <p:sldId id="327" r:id="rId49"/>
    <p:sldId id="328" r:id="rId50"/>
    <p:sldId id="331" r:id="rId51"/>
    <p:sldId id="343" r:id="rId52"/>
    <p:sldId id="329" r:id="rId53"/>
    <p:sldId id="330" r:id="rId54"/>
    <p:sldId id="269" r:id="rId55"/>
    <p:sldId id="273" r:id="rId56"/>
    <p:sldId id="275" r:id="rId57"/>
    <p:sldId id="276" r:id="rId58"/>
    <p:sldId id="274" r:id="rId59"/>
    <p:sldId id="270" r:id="rId60"/>
    <p:sldId id="282" r:id="rId61"/>
    <p:sldId id="271" r:id="rId62"/>
    <p:sldId id="283" r:id="rId63"/>
    <p:sldId id="26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49" autoAdjust="0"/>
  </p:normalViewPr>
  <p:slideViewPr>
    <p:cSldViewPr showGuides="1">
      <p:cViewPr varScale="1">
        <p:scale>
          <a:sx n="83" d="100"/>
          <a:sy n="83" d="100"/>
        </p:scale>
        <p:origin x="686" y="8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pt>
    <dgm:pt modelId="{11FFAAC0-CA6A-473A-BC4F-077D4AEC074B}" type="pres">
      <dgm:prSet presAssocID="{9B2F80F0-65FE-461B-A4D5-1A7A4A31798F}" presName="wedge2" presStyleLbl="node1" presStyleIdx="1" presStyleCnt="3"/>
      <dgm:spPr/>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pt>
    <dgm:pt modelId="{B4B91A3E-44FA-4B3E-862E-1DFB659043CA}" type="pres">
      <dgm:prSet presAssocID="{9B2F80F0-65FE-461B-A4D5-1A7A4A31798F}" presName="wedge3" presStyleLbl="node1" presStyleIdx="2" presStyleCnt="3"/>
      <dgm:spPr/>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1010A101-A407-41E4-AC0B-2F256AC58E0B}" srcId="{9B2F80F0-65FE-461B-A4D5-1A7A4A31798F}" destId="{EC16398A-351C-4305-8FA3-CD1ED7E2F220}" srcOrd="0" destOrd="0" parTransId="{BB6EAB72-6CC3-498B-BE6E-690FAA612683}" sibTransId="{E926734D-28EE-45CD-9FEB-B34EB34176F3}"/>
    <dgm:cxn modelId="{E81F5920-E7D9-4BF5-9779-6872FDD24BDB}" type="presOf" srcId="{6C6B2992-DB5B-4536-A485-4781E242D20D}" destId="{11FFAAC0-CA6A-473A-BC4F-077D4AEC074B}" srcOrd="0"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34559C3F-6C34-4B36-BC99-C6E7A0418C4B}" type="presOf" srcId="{9B2F80F0-65FE-461B-A4D5-1A7A4A31798F}" destId="{F934705E-D663-4E80-88DB-1A22C9F9B49C}" srcOrd="0" destOrd="0" presId="urn:microsoft.com/office/officeart/2005/8/layout/cycle8"/>
    <dgm:cxn modelId="{8921B960-6C4B-4494-AAEB-FCB0B3D8935A}" srcId="{9B2F80F0-65FE-461B-A4D5-1A7A4A31798F}" destId="{68F512EF-4486-43FA-A2C1-D22335D1475E}" srcOrd="2" destOrd="0" parTransId="{C54E2C93-94BB-45B9-A1A1-C7EDF60257D3}" sibTransId="{4355EB32-E7B3-45A4-A5CD-F372E0B6F2C0}"/>
    <dgm:cxn modelId="{76C35044-6EF9-4C32-8D89-190561B53FF9}" type="presOf" srcId="{EC16398A-351C-4305-8FA3-CD1ED7E2F220}" destId="{003225FF-A504-4D1E-82CE-0B1AC6279DC8}" srcOrd="0" destOrd="0" presId="urn:microsoft.com/office/officeart/2005/8/layout/cycle8"/>
    <dgm:cxn modelId="{5CF9D84D-EBAF-4E93-973F-3966C3A67068}" type="presOf" srcId="{68F512EF-4486-43FA-A2C1-D22335D1475E}" destId="{B4B91A3E-44FA-4B3E-862E-1DFB659043CA}" srcOrd="0" destOrd="0" presId="urn:microsoft.com/office/officeart/2005/8/layout/cycle8"/>
    <dgm:cxn modelId="{EE5DF772-7E5E-4AE1-AC8D-B881B39654BB}" type="presOf" srcId="{EC16398A-351C-4305-8FA3-CD1ED7E2F220}" destId="{8D8386FB-9F58-4C56-9F2B-8C9C8661D702}" srcOrd="1" destOrd="0" presId="urn:microsoft.com/office/officeart/2005/8/layout/cycle8"/>
    <dgm:cxn modelId="{C7A71156-5117-4731-A8E4-A8391C42BB23}" type="presOf" srcId="{68F512EF-4486-43FA-A2C1-D22335D1475E}" destId="{7D32272C-E9AA-4E1A-A8A0-268F4F1AF1C4}" srcOrd="1" destOrd="0" presId="urn:microsoft.com/office/officeart/2005/8/layout/cycle8"/>
    <dgm:cxn modelId="{060910E6-2093-4BD8-93D0-71252148F2EE}" type="presOf" srcId="{6C6B2992-DB5B-4536-A485-4781E242D20D}" destId="{4E0AAACB-DD14-460D-9D17-24607553E498}" srcOrd="1" destOrd="0" presId="urn:microsoft.com/office/officeart/2005/8/layout/cycle8"/>
    <dgm:cxn modelId="{41D0ACBD-35DB-4407-8878-9E59CA355D21}" type="presParOf" srcId="{F934705E-D663-4E80-88DB-1A22C9F9B49C}" destId="{003225FF-A504-4D1E-82CE-0B1AC6279DC8}" srcOrd="0" destOrd="0" presId="urn:microsoft.com/office/officeart/2005/8/layout/cycle8"/>
    <dgm:cxn modelId="{38DF6BAA-E165-42AF-8F20-BF8D27387558}" type="presParOf" srcId="{F934705E-D663-4E80-88DB-1A22C9F9B49C}" destId="{57DB6B60-4845-4F35-A93B-1CDE8674C461}" srcOrd="1" destOrd="0" presId="urn:microsoft.com/office/officeart/2005/8/layout/cycle8"/>
    <dgm:cxn modelId="{33C4A7E7-3D7A-4F51-8ACE-97D6B224DCAE}" type="presParOf" srcId="{F934705E-D663-4E80-88DB-1A22C9F9B49C}" destId="{8D5508EA-A6D4-4BB7-9A71-D2C4DED252C9}" srcOrd="2" destOrd="0" presId="urn:microsoft.com/office/officeart/2005/8/layout/cycle8"/>
    <dgm:cxn modelId="{F1B210E4-5B45-4D99-9C47-44A21E1834C0}" type="presParOf" srcId="{F934705E-D663-4E80-88DB-1A22C9F9B49C}" destId="{8D8386FB-9F58-4C56-9F2B-8C9C8661D702}" srcOrd="3" destOrd="0" presId="urn:microsoft.com/office/officeart/2005/8/layout/cycle8"/>
    <dgm:cxn modelId="{EA8DFF2F-DC03-415C-A00F-59E1E61E3577}" type="presParOf" srcId="{F934705E-D663-4E80-88DB-1A22C9F9B49C}" destId="{11FFAAC0-CA6A-473A-BC4F-077D4AEC074B}" srcOrd="4" destOrd="0" presId="urn:microsoft.com/office/officeart/2005/8/layout/cycle8"/>
    <dgm:cxn modelId="{62650663-3D4D-4F2B-B129-D292BB7FADF6}" type="presParOf" srcId="{F934705E-D663-4E80-88DB-1A22C9F9B49C}" destId="{81B17CE5-025A-47FA-9BF9-ACB18CF306DB}" srcOrd="5" destOrd="0" presId="urn:microsoft.com/office/officeart/2005/8/layout/cycle8"/>
    <dgm:cxn modelId="{DE6FA6CC-4BD1-4226-AD28-32773AA03720}" type="presParOf" srcId="{F934705E-D663-4E80-88DB-1A22C9F9B49C}" destId="{E1E045A7-1D3E-4D63-8E77-7272D9CE5C33}" srcOrd="6" destOrd="0" presId="urn:microsoft.com/office/officeart/2005/8/layout/cycle8"/>
    <dgm:cxn modelId="{899E7B2E-22C7-4BBE-83A9-D481B36A9548}" type="presParOf" srcId="{F934705E-D663-4E80-88DB-1A22C9F9B49C}" destId="{4E0AAACB-DD14-460D-9D17-24607553E498}" srcOrd="7" destOrd="0" presId="urn:microsoft.com/office/officeart/2005/8/layout/cycle8"/>
    <dgm:cxn modelId="{E1095228-E7E4-40EC-AF5B-140CF965B8B5}" type="presParOf" srcId="{F934705E-D663-4E80-88DB-1A22C9F9B49C}" destId="{B4B91A3E-44FA-4B3E-862E-1DFB659043CA}" srcOrd="8" destOrd="0" presId="urn:microsoft.com/office/officeart/2005/8/layout/cycle8"/>
    <dgm:cxn modelId="{99793295-D4CC-4405-8F89-9EBCC702A0D9}" type="presParOf" srcId="{F934705E-D663-4E80-88DB-1A22C9F9B49C}" destId="{9DB2E0E0-79A9-43BA-9289-0C8215D89A82}" srcOrd="9" destOrd="0" presId="urn:microsoft.com/office/officeart/2005/8/layout/cycle8"/>
    <dgm:cxn modelId="{9E6CA37F-01AF-4B4C-8596-512120AB7DA7}" type="presParOf" srcId="{F934705E-D663-4E80-88DB-1A22C9F9B49C}" destId="{52AF3C4F-A189-4CC2-AC72-D27965DBEDE8}" srcOrd="10" destOrd="0" presId="urn:microsoft.com/office/officeart/2005/8/layout/cycle8"/>
    <dgm:cxn modelId="{0ABC8C70-2DCC-46AB-A7DA-46049F800FCC}" type="presParOf" srcId="{F934705E-D663-4E80-88DB-1A22C9F9B49C}" destId="{7D32272C-E9AA-4E1A-A8A0-268F4F1AF1C4}" srcOrd="11" destOrd="0" presId="urn:microsoft.com/office/officeart/2005/8/layout/cycle8"/>
    <dgm:cxn modelId="{853C4556-3881-453A-826B-D5D7BDF497FC}" type="presParOf" srcId="{F934705E-D663-4E80-88DB-1A22C9F9B49C}" destId="{B1EF40D2-7C7E-416A-AA4E-FCE0F0352386}" srcOrd="12" destOrd="0" presId="urn:microsoft.com/office/officeart/2005/8/layout/cycle8"/>
    <dgm:cxn modelId="{A3C5E240-0230-4CE5-A0A4-7DCE2F66D970}" type="presParOf" srcId="{F934705E-D663-4E80-88DB-1A22C9F9B49C}" destId="{F2A8FFD6-36F1-4A9F-B4C8-D37BC344EA4E}" srcOrd="13" destOrd="0" presId="urn:microsoft.com/office/officeart/2005/8/layout/cycle8"/>
    <dgm:cxn modelId="{B5297B09-DD1F-4D3A-8D74-7E0B4241FEE2}"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jpg"/><Relationship Id="rId3" Type="http://schemas.openxmlformats.org/officeDocument/2006/relationships/tags" Target="../tags/tag6.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5.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3.png"/><Relationship Id="rId5" Type="http://schemas.openxmlformats.org/officeDocument/2006/relationships/tags" Target="../tags/tag11.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tags" Target="../tags/tag10.xml"/><Relationship Id="rId9" Type="http://schemas.openxmlformats.org/officeDocument/2006/relationships/image" Target="../media/image1.png"/><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15.xml"/><Relationship Id="rId21" Type="http://schemas.openxmlformats.org/officeDocument/2006/relationships/image" Target="../media/image22.jpeg"/><Relationship Id="rId7" Type="http://schemas.openxmlformats.org/officeDocument/2006/relationships/tags" Target="../tags/tag19.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14.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png"/><Relationship Id="rId5" Type="http://schemas.openxmlformats.org/officeDocument/2006/relationships/tags" Target="../tags/tag17.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4.png"/><Relationship Id="rId22"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24.xml"/><Relationship Id="rId21" Type="http://schemas.openxmlformats.org/officeDocument/2006/relationships/image" Target="../media/image22.jpeg"/><Relationship Id="rId7" Type="http://schemas.openxmlformats.org/officeDocument/2006/relationships/tags" Target="../tags/tag28.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23.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png"/><Relationship Id="rId5" Type="http://schemas.openxmlformats.org/officeDocument/2006/relationships/tags" Target="../tags/tag26.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4.png"/><Relationship Id="rId22"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3.xml"/><Relationship Id="rId21" Type="http://schemas.openxmlformats.org/officeDocument/2006/relationships/image" Target="../media/image22.jpeg"/><Relationship Id="rId7" Type="http://schemas.openxmlformats.org/officeDocument/2006/relationships/tags" Target="../tags/tag3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tags" Target="../tags/tag32.xml"/><Relationship Id="rId16" Type="http://schemas.openxmlformats.org/officeDocument/2006/relationships/image" Target="../media/image6.png"/><Relationship Id="rId20" Type="http://schemas.openxmlformats.org/officeDocument/2006/relationships/image" Target="../media/image23.jp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1.png"/><Relationship Id="rId5" Type="http://schemas.openxmlformats.org/officeDocument/2006/relationships/tags" Target="../tags/tag35.xml"/><Relationship Id="rId15" Type="http://schemas.openxmlformats.org/officeDocument/2006/relationships/image" Target="../media/image5.png"/><Relationship Id="rId23" Type="http://schemas.openxmlformats.org/officeDocument/2006/relationships/image" Target="../media/image12.png"/><Relationship Id="rId10" Type="http://schemas.openxmlformats.org/officeDocument/2006/relationships/slideLayout" Target="../slideLayouts/slideLayout1.xml"/><Relationship Id="rId19" Type="http://schemas.openxmlformats.org/officeDocument/2006/relationships/image" Target="../media/image18.jp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4.png"/><Relationship Id="rId22"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4.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5.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3.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image" Target="../media/image35.jpeg"/><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36.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jpe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4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jpeg"/><Relationship Id="rId5" Type="http://schemas.openxmlformats.org/officeDocument/2006/relationships/image" Target="../media/image4.pn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2.jpe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9.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2.xml"/><Relationship Id="rId21" Type="http://schemas.openxmlformats.org/officeDocument/2006/relationships/image" Target="../media/image12.png"/><Relationship Id="rId7" Type="http://schemas.openxmlformats.org/officeDocument/2006/relationships/tags" Target="../tags/tag46.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41.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image" Target="../media/image3.png"/><Relationship Id="rId23" Type="http://schemas.openxmlformats.org/officeDocument/2006/relationships/image" Target="../media/image10.png"/><Relationship Id="rId10" Type="http://schemas.openxmlformats.org/officeDocument/2006/relationships/tags" Target="../tags/tag49.xml"/><Relationship Id="rId19" Type="http://schemas.openxmlformats.org/officeDocument/2006/relationships/image" Target="../media/image7.pn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2.png"/><Relationship Id="rId22" Type="http://schemas.openxmlformats.org/officeDocument/2006/relationships/image" Target="../media/image61.jpe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3.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6.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53.xml"/><Relationship Id="rId21" Type="http://schemas.openxmlformats.org/officeDocument/2006/relationships/image" Target="../media/image8.png"/><Relationship Id="rId7" Type="http://schemas.openxmlformats.org/officeDocument/2006/relationships/tags" Target="../tags/tag57.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5" Type="http://schemas.openxmlformats.org/officeDocument/2006/relationships/tags" Target="../tags/tag55.xml"/><Relationship Id="rId15" Type="http://schemas.openxmlformats.org/officeDocument/2006/relationships/image" Target="../media/image2.png"/><Relationship Id="rId10" Type="http://schemas.openxmlformats.org/officeDocument/2006/relationships/tags" Target="../tags/tag60.xml"/><Relationship Id="rId19" Type="http://schemas.openxmlformats.org/officeDocument/2006/relationships/image" Target="../media/image6.png"/><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1.png"/><Relationship Id="rId22"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1.jpeg"/><Relationship Id="rId18" Type="http://schemas.openxmlformats.org/officeDocument/2006/relationships/image" Target="../media/image5.png"/><Relationship Id="rId3" Type="http://schemas.openxmlformats.org/officeDocument/2006/relationships/tags" Target="../tags/tag64.xml"/><Relationship Id="rId21" Type="http://schemas.openxmlformats.org/officeDocument/2006/relationships/image" Target="../media/image8.png"/><Relationship Id="rId7" Type="http://schemas.openxmlformats.org/officeDocument/2006/relationships/tags" Target="../tags/tag6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6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2.png"/><Relationship Id="rId10" Type="http://schemas.openxmlformats.org/officeDocument/2006/relationships/tags" Target="../tags/tag71.xml"/><Relationship Id="rId19" Type="http://schemas.openxmlformats.org/officeDocument/2006/relationships/image" Target="../media/image6.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png"/><Relationship Id="rId22"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10CFAF-BB3E-4840-BB24-52CE9F670986}"/>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8CFFC9CC-1905-4C9B-A90A-057682A7613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C2D499E-42E6-4DF8-AFDE-0ADC19889E6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33DF7A47-1AF3-47CB-9F71-D37BEBF495CA}"/>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8" name="Picture 7">
            <a:extLst>
              <a:ext uri="{FF2B5EF4-FFF2-40B4-BE49-F238E27FC236}">
                <a16:creationId xmlns:a16="http://schemas.microsoft.com/office/drawing/2014/main" id="{FDA1748A-64C2-422C-84CD-46585E82CA7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9" name="Picture 8">
            <a:extLst>
              <a:ext uri="{FF2B5EF4-FFF2-40B4-BE49-F238E27FC236}">
                <a16:creationId xmlns:a16="http://schemas.microsoft.com/office/drawing/2014/main" id="{03774714-BE71-465C-8EE0-2DF199E98911}"/>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0" name="Picture 9">
            <a:extLst>
              <a:ext uri="{FF2B5EF4-FFF2-40B4-BE49-F238E27FC236}">
                <a16:creationId xmlns:a16="http://schemas.microsoft.com/office/drawing/2014/main" id="{1A3DF6CA-ADA7-434D-A326-016EFBD9CD6F}"/>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BF808AFF-CDD5-488C-A49B-9249ACD827E8}"/>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2" name="Picture 11">
            <a:extLst>
              <a:ext uri="{FF2B5EF4-FFF2-40B4-BE49-F238E27FC236}">
                <a16:creationId xmlns:a16="http://schemas.microsoft.com/office/drawing/2014/main" id="{E2EF6ED3-6372-42EF-9F43-E7C99464AA3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3" name="Picture 12">
            <a:extLst>
              <a:ext uri="{FF2B5EF4-FFF2-40B4-BE49-F238E27FC236}">
                <a16:creationId xmlns:a16="http://schemas.microsoft.com/office/drawing/2014/main" id="{307A6025-4905-47C8-B6B8-F9795E878EE4}"/>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026" name="Picture 2" descr="Cool Coral Reef Wallpapers - Top Free Cool Coral Reef Backgrounds -  WallpaperAccess">
            <a:extLst>
              <a:ext uri="{FF2B5EF4-FFF2-40B4-BE49-F238E27FC236}">
                <a16:creationId xmlns:a16="http://schemas.microsoft.com/office/drawing/2014/main" id="{74918985-B4EC-4DC0-B682-E15CBC3CD55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8255" b="3313"/>
          <a:stretch/>
        </p:blipFill>
        <p:spPr bwMode="auto">
          <a:xfrm>
            <a:off x="0" y="2850702"/>
            <a:ext cx="12192000" cy="40072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B93CF-B888-4AFC-B67F-8A5ABC6B3445}"/>
              </a:ext>
            </a:extLst>
          </p:cNvPr>
          <p:cNvSpPr txBox="1"/>
          <p:nvPr/>
        </p:nvSpPr>
        <p:spPr>
          <a:xfrm>
            <a:off x="1796756" y="1281968"/>
            <a:ext cx="9938044"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Những </a:t>
            </a:r>
            <a:r>
              <a:rPr lang="vi-VN" sz="2400" b="1" dirty="0">
                <a:latin typeface="Arial" panose="020B0604020202020204" pitchFamily="34" charset="0"/>
                <a:cs typeface="Arial" panose="020B0604020202020204" pitchFamily="34" charset="0"/>
              </a:rPr>
              <a:t>"nhành cây" </a:t>
            </a:r>
            <a:r>
              <a:rPr lang="vi-VN" sz="2400" dirty="0">
                <a:latin typeface="Arial" panose="020B0604020202020204" pitchFamily="34" charset="0"/>
                <a:cs typeface="Arial" panose="020B0604020202020204" pitchFamily="34" charset="0"/>
              </a:rPr>
              <a:t>với màu sắc rực rỡ trong hình là các tập đoàn san hô gồm hàng nghìn cá thể dính liền với nhau, được tạo thành nhờ hình thức </a:t>
            </a:r>
            <a:r>
              <a:rPr lang="vi-VN" sz="2400" b="1" dirty="0">
                <a:solidFill>
                  <a:schemeClr val="accent6">
                    <a:lumMod val="50000"/>
                  </a:schemeClr>
                </a:solidFill>
                <a:latin typeface="Arial" panose="020B0604020202020204" pitchFamily="34" charset="0"/>
                <a:cs typeface="Arial" panose="020B0604020202020204" pitchFamily="34" charset="0"/>
              </a:rPr>
              <a:t>sinh sản vô tính</a:t>
            </a:r>
            <a:r>
              <a:rPr lang="vi-VN" sz="2400" dirty="0">
                <a:latin typeface="Arial" panose="020B0604020202020204" pitchFamily="34" charset="0"/>
                <a:cs typeface="Arial" panose="020B0604020202020204" pitchFamily="34" charset="0"/>
              </a:rPr>
              <a:t>. Vậy sinh sản vô tính là gì? </a:t>
            </a:r>
            <a:endParaRPr lang="vi-VN" sz="2400" dirty="0"/>
          </a:p>
        </p:txBody>
      </p:sp>
      <p:pic>
        <p:nvPicPr>
          <p:cNvPr id="2" name="Picture 2">
            <a:extLst>
              <a:ext uri="{FF2B5EF4-FFF2-40B4-BE49-F238E27FC236}">
                <a16:creationId xmlns:a16="http://schemas.microsoft.com/office/drawing/2014/main" id="{E3EAADAC-A16B-408D-A341-FD00A949EB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644" y="143875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5"/>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6"/>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7"/>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8"/>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9"/>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0"/>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1"/>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2"/>
          <a:stretch>
            <a:fillRect/>
          </a:stretch>
        </p:blipFill>
        <p:spPr>
          <a:xfrm rot="19449550">
            <a:off x="2745393" y="5795572"/>
            <a:ext cx="1596708" cy="2115173"/>
          </a:xfrm>
          <a:prstGeom prst="rect">
            <a:avLst/>
          </a:prstGeom>
        </p:spPr>
      </p:pic>
      <p:sp>
        <p:nvSpPr>
          <p:cNvPr id="14" name="TextBox 13">
            <a:extLst>
              <a:ext uri="{FF2B5EF4-FFF2-40B4-BE49-F238E27FC236}">
                <a16:creationId xmlns:a16="http://schemas.microsoft.com/office/drawing/2014/main" id="{5C95BB55-0F04-42D8-8F52-7A06C77B6186}"/>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trùng roi xanh</a:t>
            </a:r>
            <a:endParaRPr lang="vi-VN" sz="2800" b="1"/>
          </a:p>
        </p:txBody>
      </p:sp>
      <p:grpSp>
        <p:nvGrpSpPr>
          <p:cNvPr id="23" name="Group 22">
            <a:extLst>
              <a:ext uri="{FF2B5EF4-FFF2-40B4-BE49-F238E27FC236}">
                <a16:creationId xmlns:a16="http://schemas.microsoft.com/office/drawing/2014/main" id="{88AFB2BE-7540-4E68-8181-A5D9D13E29DC}"/>
              </a:ext>
            </a:extLst>
          </p:cNvPr>
          <p:cNvGrpSpPr/>
          <p:nvPr/>
        </p:nvGrpSpPr>
        <p:grpSpPr>
          <a:xfrm>
            <a:off x="0" y="1089867"/>
            <a:ext cx="11945257" cy="4041076"/>
            <a:chOff x="0" y="1089867"/>
            <a:chExt cx="11945257" cy="4041076"/>
          </a:xfrm>
        </p:grpSpPr>
        <p:pic>
          <p:nvPicPr>
            <p:cNvPr id="13" name="Picture 12">
              <a:extLst>
                <a:ext uri="{FF2B5EF4-FFF2-40B4-BE49-F238E27FC236}">
                  <a16:creationId xmlns:a16="http://schemas.microsoft.com/office/drawing/2014/main" id="{F082B31C-65BA-4AB4-A17F-6CB3E4F48AB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id="{568D9181-A4B5-437E-98EF-A2F2BAEFF1DA}"/>
                </a:ext>
              </a:extLst>
            </p:cNvPr>
            <p:cNvSpPr txBox="1">
              <a:spLocks noChangeAspect="1"/>
            </p:cNvSpPr>
            <p:nvPr>
              <p:custDataLst>
                <p:tags r:id="rId1"/>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0" name="TextBox 19">
              <a:extLst>
                <a:ext uri="{FF2B5EF4-FFF2-40B4-BE49-F238E27FC236}">
                  <a16:creationId xmlns:a16="http://schemas.microsoft.com/office/drawing/2014/main" id="{EFD7630E-5709-45B8-AFA0-FFDB35EF3F8F}"/>
                </a:ext>
              </a:extLst>
            </p:cNvPr>
            <p:cNvSpPr txBox="1">
              <a:spLocks noChangeAspect="1"/>
            </p:cNvSpPr>
            <p:nvPr>
              <p:custDataLst>
                <p:tags r:id="rId2"/>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id="{C8F21D9E-CAEE-428D-98C6-40FEA1D776F5}"/>
                </a:ext>
              </a:extLst>
            </p:cNvPr>
            <p:cNvSpPr txBox="1">
              <a:spLocks noChangeAspect="1"/>
            </p:cNvSpPr>
            <p:nvPr>
              <p:custDataLst>
                <p:tags r:id="rId3"/>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3067933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id="{83D8E042-14A3-42B9-948E-55382AA99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 b="-1"/>
          <a:stretch/>
        </p:blipFill>
        <p:spPr bwMode="auto">
          <a:xfrm>
            <a:off x="-1239285" y="-7301645"/>
            <a:ext cx="7033187" cy="131571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BED4F0D-2CE2-4EC1-95F4-DA1DBB2175DA}"/>
              </a:ext>
            </a:extLst>
          </p:cNvPr>
          <p:cNvSpPr txBox="1"/>
          <p:nvPr/>
        </p:nvSpPr>
        <p:spPr>
          <a:xfrm>
            <a:off x="2743200" y="5369808"/>
            <a:ext cx="67056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vô tính ở cây gừng</a:t>
            </a:r>
            <a:endParaRPr lang="vi-VN" sz="2800" b="1"/>
          </a:p>
        </p:txBody>
      </p:sp>
      <p:pic>
        <p:nvPicPr>
          <p:cNvPr id="4098" name="Picture 2" descr="Methods of Vegetative Propagation | Definition, Examples, Diagrams">
            <a:extLst>
              <a:ext uri="{FF2B5EF4-FFF2-40B4-BE49-F238E27FC236}">
                <a16:creationId xmlns:a16="http://schemas.microsoft.com/office/drawing/2014/main" id="{5331AC15-3DB4-41B4-9D62-28BAC09D06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id="{B09EE9FE-DCE9-441F-887B-A0AC9667B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0"/>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1"/>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2"/>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3"/>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4"/>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5"/>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6"/>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079873A-D7FB-4B44-A212-A70D28EF360C}"/>
              </a:ext>
            </a:extLst>
          </p:cNvPr>
          <p:cNvSpPr txBox="1"/>
          <p:nvPr/>
        </p:nvSpPr>
        <p:spPr>
          <a:xfrm>
            <a:off x="2514600" y="5355293"/>
            <a:ext cx="7162800" cy="485710"/>
          </a:xfrm>
          <a:prstGeom prst="rect">
            <a:avLst/>
          </a:prstGeom>
          <a:noFill/>
        </p:spPr>
        <p:txBody>
          <a:bodyPr wrap="square" lIns="0" tIns="0" rIns="0" bIns="0" rtlCol="0">
            <a:spAutoFit/>
          </a:bodyPr>
          <a:lstStyle/>
          <a:p>
            <a:pPr algn="ctr">
              <a:lnSpc>
                <a:spcPct val="125000"/>
              </a:lnSpc>
            </a:pPr>
            <a:r>
              <a:rPr lang="vi-VN" sz="2800" b="1">
                <a:latin typeface="Arial" panose="020B0604020202020204" pitchFamily="34" charset="0"/>
                <a:cs typeface="Arial" panose="020B0604020202020204" pitchFamily="34" charset="0"/>
              </a:rPr>
              <a:t>Sinh sản bằng cách nảy chồi ở thủy tức</a:t>
            </a:r>
            <a:endParaRPr lang="vi-VN" sz="2800" b="1"/>
          </a:p>
        </p:txBody>
      </p:sp>
    </p:spTree>
    <p:extLst>
      <p:ext uri="{BB962C8B-B14F-4D97-AF65-F5344CB8AC3E}">
        <p14:creationId xmlns:p14="http://schemas.microsoft.com/office/powerpoint/2010/main" val="10022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3988857942"/>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244491693"/>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Quan sát hình kết hợp đọc thông tin phần II, đánh dấu </a:t>
            </a:r>
            <a:r>
              <a:rPr lang="vi-VN" sz="2200" b="1" dirty="0">
                <a:latin typeface="Arial" panose="020B0604020202020204" pitchFamily="34" charset="0"/>
                <a:cs typeface="Arial" panose="020B0604020202020204" pitchFamily="34" charset="0"/>
              </a:rPr>
              <a:t>X</a:t>
            </a:r>
            <a:r>
              <a:rPr lang="vi-VN" sz="2200" dirty="0">
                <a:latin typeface="Arial" panose="020B0604020202020204" pitchFamily="34" charset="0"/>
                <a:cs typeface="Arial" panose="020B0604020202020204" pitchFamily="34" charset="0"/>
              </a:rPr>
              <a:t> vào ô phù hợp:</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2625598826"/>
              </p:ext>
            </p:extLst>
          </p:nvPr>
        </p:nvGraphicFramePr>
        <p:xfrm>
          <a:off x="4946750" y="2079393"/>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1849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1"/>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sp>
        <p:nvSpPr>
          <p:cNvPr id="31" name="TextBox 30">
            <a:extLst>
              <a:ext uri="{FF2B5EF4-FFF2-40B4-BE49-F238E27FC236}">
                <a16:creationId xmlns:a16="http://schemas.microsoft.com/office/drawing/2014/main" id="{B500B11E-77AE-40A4-A848-C4A1E71F80C3}"/>
              </a:ext>
            </a:extLst>
          </p:cNvPr>
          <p:cNvSpPr txBox="1"/>
          <p:nvPr/>
        </p:nvSpPr>
        <p:spPr>
          <a:xfrm>
            <a:off x="6077009" y="1073118"/>
            <a:ext cx="5657791" cy="834396"/>
          </a:xfrm>
          <a:prstGeom prst="rect">
            <a:avLst/>
          </a:prstGeom>
          <a:noFill/>
        </p:spPr>
        <p:txBody>
          <a:bodyPr wrap="square" lIns="0" tIns="0" rIns="0" bIns="0" rtlCol="0">
            <a:spAutoFit/>
          </a:bodyPr>
          <a:lstStyle/>
          <a:p>
            <a:pPr>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2: </a:t>
            </a:r>
            <a:r>
              <a:rPr lang="vi-VN" sz="2200" dirty="0">
                <a:latin typeface="Arial" panose="020B0604020202020204" pitchFamily="34" charset="0"/>
                <a:cs typeface="Arial" panose="020B0604020202020204" pitchFamily="34" charset="0"/>
              </a:rPr>
              <a:t>Dựa vào kết quả ở câu hỏi 1, em hãy nêu các đặc điểm của sinh sản vô tính.</a:t>
            </a:r>
            <a:endParaRPr lang="vi-VN" sz="2200"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034" y="995221"/>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904B384-4179-43B7-B158-B65139F07169}"/>
              </a:ext>
            </a:extLst>
          </p:cNvPr>
          <p:cNvGrpSpPr/>
          <p:nvPr/>
        </p:nvGrpSpPr>
        <p:grpSpPr>
          <a:xfrm>
            <a:off x="5059932" y="2076387"/>
            <a:ext cx="1524000" cy="457250"/>
            <a:chOff x="800100" y="1783116"/>
            <a:chExt cx="1524000" cy="457250"/>
          </a:xfrm>
        </p:grpSpPr>
        <p:sp>
          <p:nvSpPr>
            <p:cNvPr id="36" name="Rectangle 35">
              <a:extLst>
                <a:ext uri="{FF2B5EF4-FFF2-40B4-BE49-F238E27FC236}">
                  <a16:creationId xmlns:a16="http://schemas.microsoft.com/office/drawing/2014/main" id="{DAEFAA32-38C4-4602-B10E-ECEC50FE0713}"/>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TextBox 36">
              <a:extLst>
                <a:ext uri="{FF2B5EF4-FFF2-40B4-BE49-F238E27FC236}">
                  <a16:creationId xmlns:a16="http://schemas.microsoft.com/office/drawing/2014/main" id="{607D2BD7-E6D2-4A59-9752-D6E6C68BE462}"/>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42" name="Picture 2">
            <a:extLst>
              <a:ext uri="{FF2B5EF4-FFF2-40B4-BE49-F238E27FC236}">
                <a16:creationId xmlns:a16="http://schemas.microsoft.com/office/drawing/2014/main" id="{0A772F35-CF93-4D0F-9139-FACF0F51080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78982" y="288483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36345B-FC2E-E1FD-571B-02D271B67CFB}"/>
              </a:ext>
            </a:extLst>
          </p:cNvPr>
          <p:cNvSpPr txBox="1"/>
          <p:nvPr/>
        </p:nvSpPr>
        <p:spPr>
          <a:xfrm>
            <a:off x="6095726" y="2918846"/>
            <a:ext cx="5639074" cy="3034998"/>
          </a:xfrm>
          <a:prstGeom prst="rect">
            <a:avLst/>
          </a:prstGeom>
          <a:noFill/>
        </p:spPr>
        <p:txBody>
          <a:bodyPr wrap="square" lIns="0" tIns="0" rIns="0" bIns="0" rtlCol="0">
            <a:spAutoFit/>
          </a:bodyPr>
          <a:lstStyle>
            <a:defPPr>
              <a:defRPr lang="en-US"/>
            </a:defPPr>
            <a:lvl1pPr>
              <a:lnSpc>
                <a:spcPct val="130000"/>
              </a:lnSpc>
              <a:defRPr sz="22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C00000"/>
                </a:solidFill>
              </a:rPr>
              <a:t>Đặc đi</a:t>
            </a:r>
            <a:r>
              <a:rPr lang="en-US" dirty="0">
                <a:solidFill>
                  <a:srgbClr val="C00000"/>
                </a:solidFill>
              </a:rPr>
              <a:t>ể</a:t>
            </a:r>
            <a:r>
              <a:rPr lang="vi-VN" dirty="0">
                <a:solidFill>
                  <a:srgbClr val="C00000"/>
                </a:solidFill>
              </a:rPr>
              <a:t>m của sinh sản vô tính:</a:t>
            </a:r>
          </a:p>
          <a:p>
            <a:pPr marL="342900" indent="-342900">
              <a:buFont typeface="Courier New" panose="02070309020205020404" pitchFamily="49" charset="0"/>
              <a:buChar char="o"/>
            </a:pPr>
            <a:r>
              <a:rPr lang="vi-VN" b="0" dirty="0">
                <a:solidFill>
                  <a:schemeClr val="tx1"/>
                </a:solidFill>
              </a:rPr>
              <a:t>Con sinh ra </a:t>
            </a:r>
            <a:r>
              <a:rPr lang="vi-VN" dirty="0">
                <a:solidFill>
                  <a:schemeClr val="tx1"/>
                </a:solidFill>
              </a:rPr>
              <a:t>không</a:t>
            </a:r>
            <a:r>
              <a:rPr lang="vi-VN" b="0" dirty="0">
                <a:solidFill>
                  <a:schemeClr val="tx1"/>
                </a:solidFill>
              </a:rPr>
              <a:t> có sự kết hợp của giao tử đực và giao tử cái</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Cơ thể con được cấu tạo thành từ </a:t>
            </a:r>
            <a:r>
              <a:rPr lang="vi-VN" dirty="0">
                <a:solidFill>
                  <a:schemeClr val="tx1"/>
                </a:solidFill>
              </a:rPr>
              <a:t>một phần </a:t>
            </a:r>
            <a:r>
              <a:rPr lang="vi-VN" b="0" dirty="0">
                <a:solidFill>
                  <a:schemeClr val="tx1"/>
                </a:solidFill>
              </a:rPr>
              <a:t>của cơ thể mẹ</a:t>
            </a:r>
            <a:r>
              <a:rPr lang="en-US" b="0" dirty="0">
                <a:solidFill>
                  <a:schemeClr val="tx1"/>
                </a:solidFill>
              </a:rPr>
              <a:t>.</a:t>
            </a:r>
            <a:endParaRPr lang="vi-VN" b="0" dirty="0">
              <a:solidFill>
                <a:schemeClr val="tx1"/>
              </a:solidFill>
            </a:endParaRPr>
          </a:p>
          <a:p>
            <a:pPr marL="342900" indent="-342900">
              <a:buFont typeface="Courier New" panose="02070309020205020404" pitchFamily="49" charset="0"/>
              <a:buChar char="o"/>
            </a:pPr>
            <a:r>
              <a:rPr lang="vi-VN" b="0" dirty="0">
                <a:solidFill>
                  <a:schemeClr val="tx1"/>
                </a:solidFill>
              </a:rPr>
              <a:t>Con cái sinh ra </a:t>
            </a:r>
            <a:r>
              <a:rPr lang="vi-VN" dirty="0">
                <a:solidFill>
                  <a:schemeClr val="tx1"/>
                </a:solidFill>
              </a:rPr>
              <a:t>giống nhau</a:t>
            </a:r>
            <a:r>
              <a:rPr lang="vi-VN" b="0" dirty="0">
                <a:solidFill>
                  <a:schemeClr val="tx1"/>
                </a:solidFill>
              </a:rPr>
              <a:t> và </a:t>
            </a:r>
            <a:r>
              <a:rPr lang="vi-VN" dirty="0">
                <a:solidFill>
                  <a:schemeClr val="tx1"/>
                </a:solidFill>
              </a:rPr>
              <a:t>giống cá thể mẹ</a:t>
            </a:r>
            <a:r>
              <a:rPr lang="en-US" b="0" dirty="0">
                <a:solidFill>
                  <a:schemeClr val="tx1"/>
                </a:solidFill>
              </a:rPr>
              <a:t>.</a:t>
            </a:r>
            <a:endParaRPr lang="vi-VN" b="0" dirty="0">
              <a:solidFill>
                <a:schemeClr val="tx1"/>
              </a:solidFill>
            </a:endParaRPr>
          </a:p>
        </p:txBody>
      </p:sp>
    </p:spTree>
    <p:extLst>
      <p:ext uri="{BB962C8B-B14F-4D97-AF65-F5344CB8AC3E}">
        <p14:creationId xmlns:p14="http://schemas.microsoft.com/office/powerpoint/2010/main" val="26982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0" name="TextBox 19">
            <a:extLst>
              <a:ext uri="{FF2B5EF4-FFF2-40B4-BE49-F238E27FC236}">
                <a16:creationId xmlns:a16="http://schemas.microsoft.com/office/drawing/2014/main" id="{498B940D-83C4-4B2F-99D4-8CCE527F2AB7}"/>
              </a:ext>
            </a:extLst>
          </p:cNvPr>
          <p:cNvSpPr txBox="1"/>
          <p:nvPr/>
        </p:nvSpPr>
        <p:spPr>
          <a:xfrm>
            <a:off x="1905000" y="2236056"/>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solidFill>
                  <a:schemeClr val="tx1"/>
                </a:solidFill>
              </a:rPr>
              <a:t>Thực vật có hai hình thức sinh sản vô tính là </a:t>
            </a:r>
            <a:r>
              <a:rPr lang="vi-VN" sz="2400" b="1" dirty="0">
                <a:solidFill>
                  <a:schemeClr val="tx1"/>
                </a:solidFill>
              </a:rPr>
              <a:t>sinh sản sinh dưỡng </a:t>
            </a:r>
            <a:r>
              <a:rPr lang="vi-VN" sz="2400" dirty="0">
                <a:solidFill>
                  <a:schemeClr val="tx1"/>
                </a:solidFill>
              </a:rPr>
              <a:t>và </a:t>
            </a:r>
            <a:r>
              <a:rPr lang="vi-VN" sz="2400" b="1" dirty="0">
                <a:solidFill>
                  <a:schemeClr val="tx1"/>
                </a:solidFill>
              </a:rPr>
              <a:t>sinh sản bào tử</a:t>
            </a:r>
            <a:r>
              <a:rPr lang="vi-VN" sz="2400" dirty="0">
                <a:solidFill>
                  <a:schemeClr val="tx1"/>
                </a:solidFill>
              </a:rPr>
              <a:t>. Trong đó, sinh </a:t>
            </a:r>
            <a:r>
              <a:rPr lang="vi-VN" sz="2400" b="1" dirty="0">
                <a:solidFill>
                  <a:srgbClr val="C00000"/>
                </a:solidFill>
              </a:rPr>
              <a:t>sản sinh dưỡng </a:t>
            </a:r>
            <a:r>
              <a:rPr lang="vi-VN" sz="2400" dirty="0">
                <a:solidFill>
                  <a:schemeClr val="tx1"/>
                </a:solidFill>
              </a:rPr>
              <a:t>là chủ yếu.</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172102"/>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es of Vegetative Propagation">
            <a:extLst>
              <a:ext uri="{FF2B5EF4-FFF2-40B4-BE49-F238E27FC236}">
                <a16:creationId xmlns:a16="http://schemas.microsoft.com/office/drawing/2014/main" id="{974C6378-4958-4E16-96F7-47EB2BD185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494" b="43938"/>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4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1" name="TextBox 20">
            <a:extLst>
              <a:ext uri="{FF2B5EF4-FFF2-40B4-BE49-F238E27FC236}">
                <a16:creationId xmlns:a16="http://schemas.microsoft.com/office/drawing/2014/main" id="{CFA9FC1C-48EF-457E-96D2-00371A1D417E}"/>
              </a:ext>
            </a:extLst>
          </p:cNvPr>
          <p:cNvSpPr txBox="1"/>
          <p:nvPr/>
        </p:nvSpPr>
        <p:spPr>
          <a:xfrm>
            <a:off x="1905000" y="2144941"/>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t>Sinh sản sinh dưỡng l</a:t>
            </a:r>
            <a:r>
              <a:rPr lang="vi-VN" sz="2400" dirty="0"/>
              <a:t>à hình thức sinh sản trong đó cơ thể mới được hình thành từ cơ quan sinh dưỡng của cơ thể mẹ (như </a:t>
            </a:r>
            <a:r>
              <a:rPr lang="vi-VN" sz="2400" b="1" dirty="0"/>
              <a:t>rễ, thân,</a:t>
            </a:r>
            <a:r>
              <a:rPr lang="en-US" sz="2400" b="1" dirty="0"/>
              <a:t> </a:t>
            </a:r>
            <a:r>
              <a:rPr lang="vi-VN" sz="2400" b="1" dirty="0"/>
              <a:t>lá</a:t>
            </a:r>
            <a:r>
              <a:rPr lang="vi-VN" sz="2400" dirty="0"/>
              <a:t>).</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08637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getative Reproduction | Definition, Examples, Diagrams">
            <a:extLst>
              <a:ext uri="{FF2B5EF4-FFF2-40B4-BE49-F238E27FC236}">
                <a16:creationId xmlns:a16="http://schemas.microsoft.com/office/drawing/2014/main" id="{66688F27-B35F-4BC8-A1F3-D3670686B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647" b="35907"/>
          <a:stretch/>
        </p:blipFill>
        <p:spPr bwMode="auto">
          <a:xfrm>
            <a:off x="1524" y="3212778"/>
            <a:ext cx="12188952" cy="36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id="{9EAE5240-7298-448C-9852-434115E9FF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B687EA-60FA-407A-900E-967B83E21DD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267D84B7-BD4D-46D5-B559-7FD21FD76BEB}"/>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3085E594-8B2F-4BEE-8AB7-109DE3CC7F01}"/>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360CD04-AA71-4F9C-8947-BF13656CED3B}"/>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Shape 26">
            <a:extLst>
              <a:ext uri="{FF2B5EF4-FFF2-40B4-BE49-F238E27FC236}">
                <a16:creationId xmlns:a16="http://schemas.microsoft.com/office/drawing/2014/main" id="{B688052A-DBC2-4A89-BD63-1E4B965EBF53}"/>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2591035" y="2928449"/>
            <a:ext cx="7009932" cy="2114169"/>
          </a:xfrm>
          <a:prstGeom prst="rect">
            <a:avLst/>
          </a:prstGeom>
          <a:noFill/>
        </p:spPr>
        <p:txBody>
          <a:bodyPr wrap="none" lIns="0" tIns="0" rIns="0" bIns="0" rtlCol="0">
            <a:spAutoFit/>
          </a:bodyPr>
          <a:lstStyle/>
          <a:p>
            <a:pPr algn="ctr">
              <a:lnSpc>
                <a:spcPct val="120000"/>
              </a:lnSpc>
            </a:pPr>
            <a:r>
              <a:rPr lang="vi-VN" sz="6000" b="1"/>
              <a:t>SINH SẢN VÔ TÍNH</a:t>
            </a:r>
          </a:p>
          <a:p>
            <a:pPr algn="ctr">
              <a:lnSpc>
                <a:spcPct val="120000"/>
              </a:lnSpc>
            </a:pPr>
            <a:r>
              <a:rPr lang="vi-VN" sz="6000" b="1"/>
              <a:t>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505821" y="1701457"/>
            <a:ext cx="3180359" cy="1207382"/>
          </a:xfrm>
          <a:prstGeom prst="rect">
            <a:avLst/>
          </a:prstGeom>
          <a:noFill/>
        </p:spPr>
        <p:txBody>
          <a:bodyPr wrap="none" lIns="0" tIns="0" rIns="0" bIns="0" rtlCol="0">
            <a:spAutoFit/>
          </a:bodyPr>
          <a:lstStyle/>
          <a:p>
            <a:pPr algn="ctr">
              <a:lnSpc>
                <a:spcPct val="120000"/>
              </a:lnSpc>
            </a:pPr>
            <a:r>
              <a:rPr lang="vi-VN" sz="7200" b="1">
                <a:solidFill>
                  <a:schemeClr val="accent6">
                    <a:lumMod val="50000"/>
                  </a:schemeClr>
                </a:solidFill>
              </a:rPr>
              <a:t>BÀI 39:</a:t>
            </a:r>
          </a:p>
        </p:txBody>
      </p:sp>
      <p:sp>
        <p:nvSpPr>
          <p:cNvPr id="31" name="Freeform: Shape 30">
            <a:extLst>
              <a:ext uri="{FF2B5EF4-FFF2-40B4-BE49-F238E27FC236}">
                <a16:creationId xmlns:a16="http://schemas.microsoft.com/office/drawing/2014/main" id="{830FE8D3-FB2C-4C4D-B8B3-56DB91D93937}"/>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F98DFBB-3C7D-4D7B-89A9-040E85A1FF84}"/>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8" name="Picture 7">
            <a:extLst>
              <a:ext uri="{FF2B5EF4-FFF2-40B4-BE49-F238E27FC236}">
                <a16:creationId xmlns:a16="http://schemas.microsoft.com/office/drawing/2014/main" id="{A4DBB3DC-15EE-41C8-B778-A7AAD85FE26F}"/>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9" name="Picture 8">
            <a:extLst>
              <a:ext uri="{FF2B5EF4-FFF2-40B4-BE49-F238E27FC236}">
                <a16:creationId xmlns:a16="http://schemas.microsoft.com/office/drawing/2014/main" id="{2CACAEE4-132A-4301-9BC9-20C4B279A35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0" name="Picture 9">
            <a:extLst>
              <a:ext uri="{FF2B5EF4-FFF2-40B4-BE49-F238E27FC236}">
                <a16:creationId xmlns:a16="http://schemas.microsoft.com/office/drawing/2014/main" id="{FC09F3DA-33BC-43B2-B42E-DC5E9F60A6DF}"/>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1" name="Picture 10">
            <a:extLst>
              <a:ext uri="{FF2B5EF4-FFF2-40B4-BE49-F238E27FC236}">
                <a16:creationId xmlns:a16="http://schemas.microsoft.com/office/drawing/2014/main" id="{7862A6F5-1B26-4E3E-BFE1-AC434708BEDC}"/>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2" name="Picture 11">
            <a:extLst>
              <a:ext uri="{FF2B5EF4-FFF2-40B4-BE49-F238E27FC236}">
                <a16:creationId xmlns:a16="http://schemas.microsoft.com/office/drawing/2014/main" id="{F5F06B2A-6F28-4980-AEB1-3214A88210B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3" name="Picture 12">
            <a:extLst>
              <a:ext uri="{FF2B5EF4-FFF2-40B4-BE49-F238E27FC236}">
                <a16:creationId xmlns:a16="http://schemas.microsoft.com/office/drawing/2014/main" id="{2F381B5B-D35D-4180-A0E0-0C7DE26C1778}"/>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4" name="Picture 13">
            <a:extLst>
              <a:ext uri="{FF2B5EF4-FFF2-40B4-BE49-F238E27FC236}">
                <a16:creationId xmlns:a16="http://schemas.microsoft.com/office/drawing/2014/main" id="{EB9E2409-8EF5-4A86-9348-ACA911A93E3B}"/>
              </a:ext>
            </a:extLst>
          </p:cNvPr>
          <p:cNvPicPr>
            <a:picLocks noChangeAspect="1"/>
          </p:cNvPicPr>
          <p:nvPr/>
        </p:nvPicPr>
        <p:blipFill>
          <a:blip r:embed="rId9"/>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id="{F8D60350-9836-4D2F-8BC4-A2F5DA65470E}"/>
              </a:ext>
            </a:extLst>
          </p:cNvPr>
          <p:cNvSpPr txBox="1"/>
          <p:nvPr/>
        </p:nvSpPr>
        <p:spPr>
          <a:xfrm>
            <a:off x="1712833" y="2040617"/>
            <a:ext cx="9982200" cy="485710"/>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800" b="1" dirty="0">
                <a:solidFill>
                  <a:schemeClr val="tx1"/>
                </a:solidFill>
              </a:rPr>
              <a:t>Hãy kể tên một số hình thức sinh sản vô tính ở động vật?</a:t>
            </a:r>
          </a:p>
        </p:txBody>
      </p:sp>
      <p:graphicFrame>
        <p:nvGraphicFramePr>
          <p:cNvPr id="14" name="Diagram 13">
            <a:extLst>
              <a:ext uri="{FF2B5EF4-FFF2-40B4-BE49-F238E27FC236}">
                <a16:creationId xmlns:a16="http://schemas.microsoft.com/office/drawing/2014/main" id="{7A09EFF8-A6B2-4EC5-F766-210D1B31F747}"/>
              </a:ext>
            </a:extLst>
          </p:cNvPr>
          <p:cNvGraphicFramePr/>
          <p:nvPr>
            <p:extLst>
              <p:ext uri="{D42A27DB-BD31-4B8C-83A1-F6EECF244321}">
                <p14:modId xmlns:p14="http://schemas.microsoft.com/office/powerpoint/2010/main" val="2517282521"/>
              </p:ext>
            </p:extLst>
          </p:nvPr>
        </p:nvGraphicFramePr>
        <p:xfrm>
          <a:off x="3043227" y="248108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29173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3E72C2-582D-421C-8809-65239657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668" y="3255817"/>
            <a:ext cx="6732813" cy="3591475"/>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30350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8D60350-9836-4D2F-8BC4-A2F5DA65470E}"/>
              </a:ext>
            </a:extLst>
          </p:cNvPr>
          <p:cNvSpPr txBox="1"/>
          <p:nvPr/>
        </p:nvSpPr>
        <p:spPr>
          <a:xfrm>
            <a:off x="1903332" y="2072482"/>
            <a:ext cx="9831467" cy="1801262"/>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just"/>
            <a:r>
              <a:rPr lang="vi-VN" sz="2400" b="1" dirty="0">
                <a:solidFill>
                  <a:srgbClr val="C00000"/>
                </a:solidFill>
              </a:rPr>
              <a:t>Nảy chồi </a:t>
            </a:r>
            <a:r>
              <a:rPr lang="vi-VN" sz="2400" dirty="0">
                <a:solidFill>
                  <a:schemeClr val="tx1"/>
                </a:solidFill>
              </a:rPr>
              <a:t>là hình thức sinh sản trong đó </a:t>
            </a:r>
            <a:r>
              <a:rPr lang="vi-VN" sz="2400" b="1" dirty="0">
                <a:solidFill>
                  <a:srgbClr val="C00000"/>
                </a:solidFill>
              </a:rPr>
              <a:t>“chồi” </a:t>
            </a:r>
            <a:r>
              <a:rPr lang="vi-VN" sz="2400" dirty="0">
                <a:solidFill>
                  <a:schemeClr val="tx1"/>
                </a:solidFill>
              </a:rPr>
              <a:t>được mọc ra từ cơ thể mẹ, </a:t>
            </a:r>
            <a:r>
              <a:rPr lang="vi-VN" sz="2400" b="1" dirty="0">
                <a:solidFill>
                  <a:srgbClr val="C00000"/>
                </a:solidFill>
              </a:rPr>
              <a:t>lớn dần lên </a:t>
            </a:r>
            <a:r>
              <a:rPr lang="vi-VN" sz="2400" dirty="0">
                <a:solidFill>
                  <a:srgbClr val="C00000"/>
                </a:solidFill>
              </a:rPr>
              <a:t>và </a:t>
            </a:r>
            <a:r>
              <a:rPr lang="vi-VN" sz="2400" b="1" dirty="0">
                <a:solidFill>
                  <a:srgbClr val="C00000"/>
                </a:solidFill>
              </a:rPr>
              <a:t>tách ra khỏi cơ thể mẹ </a:t>
            </a:r>
            <a:r>
              <a:rPr lang="vi-VN" sz="2400" dirty="0">
                <a:solidFill>
                  <a:schemeClr val="tx1"/>
                </a:solidFill>
              </a:rPr>
              <a:t>thành cơ thể mới như ở thủy tức hoặc vẫn dính với cơ thể mẹ tạo thành tập đoàn gồm nhiều cá thể như ở san hô.</a:t>
            </a:r>
          </a:p>
        </p:txBody>
      </p:sp>
    </p:spTree>
    <p:extLst>
      <p:ext uri="{BB962C8B-B14F-4D97-AF65-F5344CB8AC3E}">
        <p14:creationId xmlns:p14="http://schemas.microsoft.com/office/powerpoint/2010/main" val="159895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045"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ED05F00-01FA-4CDA-B7A4-A970B5C08672}"/>
              </a:ext>
            </a:extLst>
          </p:cNvPr>
          <p:cNvSpPr txBox="1"/>
          <p:nvPr/>
        </p:nvSpPr>
        <p:spPr>
          <a:xfrm>
            <a:off x="407518" y="3224490"/>
            <a:ext cx="4565405" cy="2724592"/>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Là hình thức sinh sản mà </a:t>
            </a:r>
            <a:r>
              <a:rPr lang="vi-VN" sz="2400" b="1" dirty="0">
                <a:solidFill>
                  <a:srgbClr val="C00000"/>
                </a:solidFill>
              </a:rPr>
              <a:t>mỗi mảnh nhỏ riêng biệt của cơ thể mẹ có thể phát triển thành một cơ thể mới hoàn chỉnh</a:t>
            </a:r>
            <a:r>
              <a:rPr lang="vi-VN" sz="2400" dirty="0">
                <a:solidFill>
                  <a:srgbClr val="C00000"/>
                </a:solidFill>
              </a:rPr>
              <a:t>.</a:t>
            </a:r>
            <a:r>
              <a:rPr lang="vi-VN" sz="2400" dirty="0"/>
              <a:t> Hình thức sinh sản này xảy ra </a:t>
            </a:r>
            <a:r>
              <a:rPr lang="vi-VN" sz="2400" b="1" dirty="0"/>
              <a:t>ở giun dẹp hoặc sao biển.</a:t>
            </a:r>
          </a:p>
        </p:txBody>
      </p:sp>
      <p:pic>
        <p:nvPicPr>
          <p:cNvPr id="1026" name="Picture 2" descr="Asexual Reproduction Vector Images (45)">
            <a:extLst>
              <a:ext uri="{FF2B5EF4-FFF2-40B4-BE49-F238E27FC236}">
                <a16:creationId xmlns:a16="http://schemas.microsoft.com/office/drawing/2014/main" id="{5400ED65-B7C3-4169-87D6-D07D4FDA8B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23" b="20555"/>
          <a:stretch/>
        </p:blipFill>
        <p:spPr bwMode="auto">
          <a:xfrm>
            <a:off x="5456981" y="1762347"/>
            <a:ext cx="6625930" cy="32160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E0B77F1-2A8A-4866-9A66-76F8CDBCE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7282"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73822F0-7FA9-47E3-97BF-5C30191E36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3519"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F0BA6B-FBBE-499E-B0F3-98CE8741510D}"/>
              </a:ext>
            </a:extLst>
          </p:cNvPr>
          <p:cNvSpPr txBox="1"/>
          <p:nvPr/>
        </p:nvSpPr>
        <p:spPr>
          <a:xfrm>
            <a:off x="5417146" y="5144567"/>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Little lizard Royalty Free Vector Image - VectorStock">
            <a:extLst>
              <a:ext uri="{FF2B5EF4-FFF2-40B4-BE49-F238E27FC236}">
                <a16:creationId xmlns:a16="http://schemas.microsoft.com/office/drawing/2014/main" id="{048A546A-EBBA-4548-AF46-8063606D9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4"/>
          <a:stretch/>
        </p:blipFill>
        <p:spPr bwMode="auto">
          <a:xfrm>
            <a:off x="8426451" y="3447688"/>
            <a:ext cx="2584449" cy="24578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nt Royalty Free Vector Image - VectorStock">
            <a:extLst>
              <a:ext uri="{FF2B5EF4-FFF2-40B4-BE49-F238E27FC236}">
                <a16:creationId xmlns:a16="http://schemas.microsoft.com/office/drawing/2014/main" id="{1F4D6906-2915-43B6-BFC5-87A0758A4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4745236" y="3891159"/>
            <a:ext cx="2912864" cy="19187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bee Royalty Free Vector Image - VectorStock">
            <a:extLst>
              <a:ext uri="{FF2B5EF4-FFF2-40B4-BE49-F238E27FC236}">
                <a16:creationId xmlns:a16="http://schemas.microsoft.com/office/drawing/2014/main" id="{17F6AB3A-9048-49F0-94D1-2F01AF94F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89"/>
          <a:stretch/>
        </p:blipFill>
        <p:spPr bwMode="auto">
          <a:xfrm>
            <a:off x="1128714" y="3657600"/>
            <a:ext cx="286621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E1D6A12-7872-47EB-B273-9B9E2BA0341E}"/>
              </a:ext>
            </a:extLst>
          </p:cNvPr>
          <p:cNvSpPr txBox="1"/>
          <p:nvPr/>
        </p:nvSpPr>
        <p:spPr>
          <a:xfrm>
            <a:off x="1905000" y="2119254"/>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Trinh sản </a:t>
            </a:r>
            <a:r>
              <a:rPr lang="vi-VN" sz="2400" dirty="0"/>
              <a:t>là hình thức sinh sản trong đó </a:t>
            </a:r>
            <a:r>
              <a:rPr lang="vi-VN" sz="2400" b="1" dirty="0">
                <a:solidFill>
                  <a:srgbClr val="C00000"/>
                </a:solidFill>
              </a:rPr>
              <a:t>tế bào trứng không thụ tinh phát triển thành cơ thể mới</a:t>
            </a:r>
            <a:r>
              <a:rPr lang="vi-VN" sz="2400" dirty="0"/>
              <a:t>. Hình thức sinh sản này gặp </a:t>
            </a:r>
            <a:r>
              <a:rPr lang="vi-VN" sz="2400" b="1" dirty="0"/>
              <a:t>ở rệp cây</a:t>
            </a:r>
            <a:r>
              <a:rPr lang="vi-VN" sz="2400" dirty="0"/>
              <a:t>, </a:t>
            </a:r>
            <a:r>
              <a:rPr lang="vi-VN" sz="2400" b="1" dirty="0"/>
              <a:t>ong, kiến và một số thằn lằn.</a:t>
            </a:r>
          </a:p>
        </p:txBody>
      </p:sp>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1000"/>
                                        <p:tgtEl>
                                          <p:spTgt spid="11268"/>
                                        </p:tgtEl>
                                      </p:cBhvr>
                                    </p:animEffect>
                                    <p:anim calcmode="lin" valueType="num">
                                      <p:cBhvr>
                                        <p:cTn id="27" dur="1000" fill="hold"/>
                                        <p:tgtEl>
                                          <p:spTgt spid="11268"/>
                                        </p:tgtEl>
                                        <p:attrNameLst>
                                          <p:attrName>ppt_x</p:attrName>
                                        </p:attrNameLst>
                                      </p:cBhvr>
                                      <p:tavLst>
                                        <p:tav tm="0">
                                          <p:val>
                                            <p:strVal val="#ppt_x"/>
                                          </p:val>
                                        </p:tav>
                                        <p:tav tm="100000">
                                          <p:val>
                                            <p:strVal val="#ppt_x"/>
                                          </p:val>
                                        </p:tav>
                                      </p:tavLst>
                                    </p:anim>
                                    <p:anim calcmode="lin" valueType="num">
                                      <p:cBhvr>
                                        <p:cTn id="28" dur="1000" fill="hold"/>
                                        <p:tgtEl>
                                          <p:spTgt spid="1126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1000"/>
                                        <p:tgtEl>
                                          <p:spTgt spid="11270"/>
                                        </p:tgtEl>
                                      </p:cBhvr>
                                    </p:animEffect>
                                    <p:anim calcmode="lin" valueType="num">
                                      <p:cBhvr>
                                        <p:cTn id="32" dur="1000" fill="hold"/>
                                        <p:tgtEl>
                                          <p:spTgt spid="11270"/>
                                        </p:tgtEl>
                                        <p:attrNameLst>
                                          <p:attrName>ppt_x</p:attrName>
                                        </p:attrNameLst>
                                      </p:cBhvr>
                                      <p:tavLst>
                                        <p:tav tm="0">
                                          <p:val>
                                            <p:strVal val="#ppt_x"/>
                                          </p:val>
                                        </p:tav>
                                        <p:tav tm="100000">
                                          <p:val>
                                            <p:strVal val="#ppt_x"/>
                                          </p:val>
                                        </p:tav>
                                      </p:tavLst>
                                    </p:anim>
                                    <p:anim calcmode="lin" valueType="num">
                                      <p:cBhvr>
                                        <p:cTn id="33" dur="1000" fill="hold"/>
                                        <p:tgtEl>
                                          <p:spTgt spid="1127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anim calcmode="lin" valueType="num">
                                      <p:cBhvr>
                                        <p:cTn id="37" dur="1000" fill="hold"/>
                                        <p:tgtEl>
                                          <p:spTgt spid="11272"/>
                                        </p:tgtEl>
                                        <p:attrNameLst>
                                          <p:attrName>ppt_x</p:attrName>
                                        </p:attrNameLst>
                                      </p:cBhvr>
                                      <p:tavLst>
                                        <p:tav tm="0">
                                          <p:val>
                                            <p:strVal val="#ppt_x"/>
                                          </p:val>
                                        </p:tav>
                                        <p:tav tm="100000">
                                          <p:val>
                                            <p:strVal val="#ppt_x"/>
                                          </p:val>
                                        </p:tav>
                                      </p:tavLst>
                                    </p:anim>
                                    <p:anim calcmode="lin" valueType="num">
                                      <p:cBhvr>
                                        <p:cTn id="38"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F96FB5C-36B0-4C65-BDFE-A2ED2AF18A90}"/>
              </a:ext>
            </a:extLst>
          </p:cNvPr>
          <p:cNvSpPr txBox="1"/>
          <p:nvPr/>
        </p:nvSpPr>
        <p:spPr>
          <a:xfrm>
            <a:off x="1905000" y="2084202"/>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i="1" dirty="0"/>
              <a:t>Ví dụ: </a:t>
            </a:r>
            <a:r>
              <a:rPr lang="vi-VN" sz="2400" i="1" dirty="0"/>
              <a:t>Ở loài ong mật, loài ong chúa đẻ ra rất nhiều trứng, trứng không được thụ tinh sẽ phát triển thành ong đực, trứng được thụ tinh sẽ phát triển thành ong chúa và ong thợ.</a:t>
            </a:r>
          </a:p>
        </p:txBody>
      </p:sp>
      <p:pic>
        <p:nvPicPr>
          <p:cNvPr id="10244" name="Picture 4" descr="Honey Bee Wallpapers - Top Những Hình Ảnh Đẹp">
            <a:extLst>
              <a:ext uri="{FF2B5EF4-FFF2-40B4-BE49-F238E27FC236}">
                <a16:creationId xmlns:a16="http://schemas.microsoft.com/office/drawing/2014/main" id="{C92E591B-61C6-4F43-BD4F-C49BC36A4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4975"/>
          <a:stretch/>
        </p:blipFill>
        <p:spPr bwMode="auto">
          <a:xfrm>
            <a:off x="0" y="3654242"/>
            <a:ext cx="12192000" cy="32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127304E-25E6-4C95-A281-6EDA5BE43278}"/>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6C1D6DBB-4FC6-4429-931A-F99726A19811}"/>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BA0F995D-44D5-4360-BADB-1B6C99B9702A}"/>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957FD222-0BC7-44A0-81E1-39271F3C0A34}"/>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EDDC570D-686A-449F-BD29-6A0775C03E3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BD3F49BA-585D-48F6-8200-967D4EB841F9}"/>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B75F79-7527-4985-AA81-42249470028E}"/>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2D2FFBD1-9B02-4BC0-A2C0-2B46DDF17AD8}"/>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51FBB09C-6BB0-4361-B24E-D9090324DF3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ECDBE999-D697-4A31-9FB2-B4331C055CCE}"/>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DF31CF9B-8A54-4C8C-82B2-E8644F55C40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C653C6E-9A2E-4C3E-989D-0182CF4DEAF7}"/>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9C566DF-739F-49E3-941A-20875F93E43A}"/>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5B7FC334-D52E-4520-822F-D7B311675E6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1759927" y="3525198"/>
            <a:ext cx="8672178" cy="1006173"/>
          </a:xfrm>
          <a:prstGeom prst="rect">
            <a:avLst/>
          </a:prstGeom>
          <a:noFill/>
        </p:spPr>
        <p:txBody>
          <a:bodyPr wrap="square" lIns="0" tIns="0" rIns="0" bIns="0" rtlCol="0">
            <a:spAutoFit/>
          </a:bodyPr>
          <a:lstStyle/>
          <a:p>
            <a:pPr algn="ctr">
              <a:lnSpc>
                <a:spcPct val="120000"/>
              </a:lnSpc>
            </a:pPr>
            <a:r>
              <a:rPr lang="vi-VN" sz="6000" b="1"/>
              <a:t>SINH SẢN LÀ GÌ?</a:t>
            </a:r>
          </a:p>
        </p:txBody>
      </p:sp>
      <p:sp>
        <p:nvSpPr>
          <p:cNvPr id="4" name="TextBox 3">
            <a:extLst>
              <a:ext uri="{FF2B5EF4-FFF2-40B4-BE49-F238E27FC236}">
                <a16:creationId xmlns:a16="http://schemas.microsoft.com/office/drawing/2014/main" id="{4BFD46FE-6498-42C9-8D26-E2EB59CD4C65}"/>
              </a:ext>
            </a:extLst>
          </p:cNvPr>
          <p:cNvSpPr txBox="1"/>
          <p:nvPr/>
        </p:nvSpPr>
        <p:spPr>
          <a:xfrm>
            <a:off x="3530379" y="2263000"/>
            <a:ext cx="513124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1.</a:t>
            </a:r>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81020540"/>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5">
                  <a:txBody>
                    <a:bodyPr/>
                    <a:lstStyle/>
                    <a:p>
                      <a:pPr algn="just">
                        <a:lnSpc>
                          <a:spcPct val="120000"/>
                        </a:lnSpc>
                      </a:pPr>
                      <a:r>
                        <a:rPr lang="vi-VN" sz="1800" b="0" i="0" kern="1200" noProof="0" dirty="0">
                          <a:solidFill>
                            <a:schemeClr val="tx1"/>
                          </a:solidFill>
                          <a:effectLst/>
                          <a:latin typeface="+mn-lt"/>
                          <a:ea typeface="+mn-ea"/>
                          <a:cs typeface="+mn-cs"/>
                        </a:rPr>
                        <a:t>Không có sự kết hợp của giao tử đực và giao tử cái, các cá thể con sinh ra giống hệt nhau và giống hệt mẹ về di truyền.</a:t>
                      </a:r>
                      <a:endParaRPr lang="vi-VN" sz="1800" noProof="0" dirty="0"/>
                    </a:p>
                  </a:txBody>
                  <a:tcPr anchor="ctr">
                    <a:solidFill>
                      <a:schemeClr val="accent2">
                        <a:lumMod val="20000"/>
                        <a:lumOff val="80000"/>
                      </a:schemeClr>
                    </a:solidFill>
                  </a:tcPr>
                </a:tc>
                <a:tc rowSpan="2">
                  <a:txBody>
                    <a:bodyPr/>
                    <a:lstStyle/>
                    <a:p>
                      <a:pPr>
                        <a:lnSpc>
                          <a:spcPct val="120000"/>
                        </a:lnSpc>
                      </a:pPr>
                      <a:r>
                        <a:rPr lang="vi-VN" sz="1800" b="0" i="0" kern="1200" dirty="0">
                          <a:solidFill>
                            <a:schemeClr val="tx1"/>
                          </a:solidFill>
                          <a:effectLst/>
                          <a:latin typeface="+mn-lt"/>
                          <a:ea typeface="+mn-ea"/>
                          <a:cs typeface="+mn-cs"/>
                        </a:rPr>
                        <a:t>Là hình thức sinh sản “chồi” được mọc ra từ cơ thể mẹ, lớn dần lên và tách ra khỏi cơ thể mẹ thành cơ thể mới hoặc vẫn dínhh với cơ thể mẹ tạo thành tập đoàn</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2589599035"/>
                  </a:ext>
                </a:extLst>
              </a:tr>
              <a:tr h="296259">
                <a:tc rowSpan="2">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1186894902"/>
                  </a:ext>
                </a:extLst>
              </a:tr>
              <a:tr h="596721">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113847"/>
                  </a:ext>
                </a:extLst>
              </a:tr>
              <a:tr h="198204">
                <a:tc rowSpan="2">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560926343"/>
                  </a:ext>
                </a:extLst>
              </a:tr>
              <a:tr h="694776">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635408120"/>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pic>
        <p:nvPicPr>
          <p:cNvPr id="20" name="Picture 2">
            <a:extLst>
              <a:ext uri="{FF2B5EF4-FFF2-40B4-BE49-F238E27FC236}">
                <a16:creationId xmlns:a16="http://schemas.microsoft.com/office/drawing/2014/main" id="{A0E9A1D2-28F7-4BFB-B4B1-5A3B729CB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50" y="23838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47577D-009C-4AFA-BE23-1EE929E6B872}"/>
              </a:ext>
            </a:extLst>
          </p:cNvPr>
          <p:cNvSpPr txBox="1"/>
          <p:nvPr/>
        </p:nvSpPr>
        <p:spPr>
          <a:xfrm>
            <a:off x="1676400" y="1933598"/>
            <a:ext cx="10134600" cy="2074350"/>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b="1" dirty="0"/>
              <a:t>Sinh sản vô tính </a:t>
            </a:r>
            <a:r>
              <a:rPr lang="vi-VN" dirty="0"/>
              <a:t>có nhiều đóng góp trong đời sống và sản xuất của con người như duy trì được những tính trạng tốt ở sinh vật phục vụ cho con người; tạo giống cây sạch bệnh; khôi phục các giống cây quý hiếm đang có nguy cơ tuyệt chủng hay bị thoái hóa; nhân nhanh giống cây trồng, giúp hạ thấp giá thành, nâng cao hiệu quả kinh tế.</a:t>
            </a:r>
          </a:p>
        </p:txBody>
      </p:sp>
      <p:pic>
        <p:nvPicPr>
          <p:cNvPr id="12290" name="Picture 2" descr="THC Testing in Cannabis and Hemp | Big Picture | Lab Manager">
            <a:extLst>
              <a:ext uri="{FF2B5EF4-FFF2-40B4-BE49-F238E27FC236}">
                <a16:creationId xmlns:a16="http://schemas.microsoft.com/office/drawing/2014/main" id="{C82F962B-9CAD-4F7A-BF39-51FB5D0C80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51" b="44221"/>
          <a:stretch/>
        </p:blipFill>
        <p:spPr bwMode="auto">
          <a:xfrm>
            <a:off x="0" y="4119226"/>
            <a:ext cx="12192000" cy="27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id="{B9F5B10E-43E8-43F8-B9B5-ACB1E438D648}"/>
              </a:ext>
            </a:extLst>
          </p:cNvPr>
          <p:cNvSpPr txBox="1"/>
          <p:nvPr/>
        </p:nvSpPr>
        <p:spPr>
          <a:xfrm>
            <a:off x="1988797" y="1979578"/>
            <a:ext cx="9948635"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là phương pháp </a:t>
            </a:r>
            <a:r>
              <a:rPr lang="vi-VN" sz="2400" b="1" dirty="0"/>
              <a:t>cắt một đoạn cành có đủ mắt, chồi</a:t>
            </a:r>
            <a:r>
              <a:rPr lang="vi-VN" sz="2400" dirty="0"/>
              <a:t>, cắm xuống đất ẩm hoặc giá thể cho cành đó ra rễ và phát triển thành cây mới.</a:t>
            </a:r>
          </a:p>
        </p:txBody>
      </p:sp>
      <p:pic>
        <p:nvPicPr>
          <p:cNvPr id="18" name="Picture 2">
            <a:extLst>
              <a:ext uri="{FF2B5EF4-FFF2-40B4-BE49-F238E27FC236}">
                <a16:creationId xmlns:a16="http://schemas.microsoft.com/office/drawing/2014/main" id="{B425D198-C519-4817-9FC0-D4BDA262E1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90111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ướng dẫn kỹ thuật giâm hom">
            <a:extLst>
              <a:ext uri="{FF2B5EF4-FFF2-40B4-BE49-F238E27FC236}">
                <a16:creationId xmlns:a16="http://schemas.microsoft.com/office/drawing/2014/main"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03A7B3-85D0-4D3C-8336-700C31C6D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7" name="TextBox 16">
            <a:extLst>
              <a:ext uri="{FF2B5EF4-FFF2-40B4-BE49-F238E27FC236}">
                <a16:creationId xmlns:a16="http://schemas.microsoft.com/office/drawing/2014/main" id="{C72F0CC5-9EC6-4899-85EC-62BC5D976AC6}"/>
              </a:ext>
            </a:extLst>
          </p:cNvPr>
          <p:cNvSpPr txBox="1"/>
          <p:nvPr/>
        </p:nvSpPr>
        <p:spPr>
          <a:xfrm>
            <a:off x="533400" y="1949475"/>
            <a:ext cx="11582399"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thường được áp dụng </a:t>
            </a:r>
            <a:r>
              <a:rPr lang="vi-VN" sz="2400" b="1" dirty="0"/>
              <a:t>để nhân giống </a:t>
            </a:r>
            <a:r>
              <a:rPr lang="vi-VN" sz="2400" dirty="0"/>
              <a:t>đối với một số cây như sắn, mía, các cây hoa (hoa hồng, hoa cúc,…) và cây ăn quả (dâu tằm, chanh).</a:t>
            </a:r>
          </a:p>
        </p:txBody>
      </p:sp>
      <p:pic>
        <p:nvPicPr>
          <p:cNvPr id="14338" name="Picture 2" descr="10 Amazing Health Benefits of Rose Flower">
            <a:extLst>
              <a:ext uri="{FF2B5EF4-FFF2-40B4-BE49-F238E27FC236}">
                <a16:creationId xmlns:a16="http://schemas.microsoft.com/office/drawing/2014/main" id="{2A99027D-E8DB-4D64-9C9A-E8FA932CBC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06" b="3706"/>
          <a:stretch/>
        </p:blipFill>
        <p:spPr bwMode="auto">
          <a:xfrm>
            <a:off x="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ướng dẫn trồng và chăm sóc cây chanh cho quả sai trĩu quanh năm">
            <a:extLst>
              <a:ext uri="{FF2B5EF4-FFF2-40B4-BE49-F238E27FC236}">
                <a16:creationId xmlns:a16="http://schemas.microsoft.com/office/drawing/2014/main" id="{4CD0D455-DCF3-4720-86F4-412A28A76F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71" b="4171"/>
          <a:stretch/>
        </p:blipFill>
        <p:spPr bwMode="auto">
          <a:xfrm>
            <a:off x="609600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grpSp>
        <p:nvGrpSpPr>
          <p:cNvPr id="2" name="Group 1">
            <a:extLst>
              <a:ext uri="{FF2B5EF4-FFF2-40B4-BE49-F238E27FC236}">
                <a16:creationId xmlns:a16="http://schemas.microsoft.com/office/drawing/2014/main" id="{43D2BC7E-4CBA-4204-8006-E8B9A860FB5A}"/>
              </a:ext>
            </a:extLst>
          </p:cNvPr>
          <p:cNvGrpSpPr/>
          <p:nvPr/>
        </p:nvGrpSpPr>
        <p:grpSpPr>
          <a:xfrm>
            <a:off x="897392" y="1864537"/>
            <a:ext cx="10397217" cy="1005840"/>
            <a:chOff x="664483" y="1864537"/>
            <a:chExt cx="10397217" cy="1005840"/>
          </a:xfrm>
        </p:grpSpPr>
        <p:sp>
          <p:nvSpPr>
            <p:cNvPr id="16" name="TextBox 15">
              <a:extLst>
                <a:ext uri="{FF2B5EF4-FFF2-40B4-BE49-F238E27FC236}">
                  <a16:creationId xmlns:a16="http://schemas.microsoft.com/office/drawing/2014/main" id="{EB1E21B0-DBEF-4046-844E-984D7474E83E}"/>
                </a:ext>
              </a:extLst>
            </p:cNvPr>
            <p:cNvSpPr txBox="1"/>
            <p:nvPr/>
          </p:nvSpPr>
          <p:spPr>
            <a:xfrm>
              <a:off x="1850118" y="1965071"/>
              <a:ext cx="9211582"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Chiết cành là phương pháp </a:t>
              </a:r>
              <a:r>
                <a:rPr lang="vi-VN" sz="2400" b="1" dirty="0"/>
                <a:t>làm cho cành ra rễ ngay trên cây</a:t>
              </a:r>
              <a:r>
                <a:rPr lang="vi-VN" sz="2400" dirty="0"/>
                <a:t>, rồi cắt đoạn cành mang rễ đó đem trồng thành cây mới.</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483" y="1864537"/>
              <a:ext cx="1005840" cy="10058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Hướng dẫn kỹ thuật chiết cành hồng xiêm hiệu quả">
            <a:extLst>
              <a:ext uri="{FF2B5EF4-FFF2-40B4-BE49-F238E27FC236}">
                <a16:creationId xmlns:a16="http://schemas.microsoft.com/office/drawing/2014/main" id="{2A732999-0327-4057-B4F8-F78D019951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id="{C526ECC1-7849-4497-82F6-DD3942CA40A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7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3 Vegetative Reproduction Illustrations &amp; Clip Art - iStock">
            <a:extLst>
              <a:ext uri="{FF2B5EF4-FFF2-40B4-BE49-F238E27FC236}">
                <a16:creationId xmlns:a16="http://schemas.microsoft.com/office/drawing/2014/main" id="{A11BE544-EBB2-4692-B63D-102096A55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54" y="1749045"/>
            <a:ext cx="2275496" cy="32386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11DD7749-A21C-4BD6-A569-C75FDA669500}"/>
              </a:ext>
            </a:extLst>
          </p:cNvPr>
          <p:cNvSpPr txBox="1"/>
          <p:nvPr/>
        </p:nvSpPr>
        <p:spPr>
          <a:xfrm>
            <a:off x="1419433" y="1152707"/>
            <a:ext cx="10094355"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Quan sát hình và kết hợp kiến thức đã biết, hãy nêu khái niệm sinh sản và lấy ví dụ.</a:t>
            </a:r>
            <a:endParaRPr lang="vi-VN" sz="2400" b="1" dirty="0"/>
          </a:p>
        </p:txBody>
      </p:sp>
      <p:grpSp>
        <p:nvGrpSpPr>
          <p:cNvPr id="16" name="Group 15">
            <a:extLst>
              <a:ext uri="{FF2B5EF4-FFF2-40B4-BE49-F238E27FC236}">
                <a16:creationId xmlns:a16="http://schemas.microsoft.com/office/drawing/2014/main" id="{119C5F0B-645B-4461-8D80-C6DAF88A1B77}"/>
              </a:ext>
            </a:extLst>
          </p:cNvPr>
          <p:cNvGrpSpPr/>
          <p:nvPr/>
        </p:nvGrpSpPr>
        <p:grpSpPr>
          <a:xfrm>
            <a:off x="317500" y="2531460"/>
            <a:ext cx="1524000" cy="457250"/>
            <a:chOff x="800100" y="1783116"/>
            <a:chExt cx="1524000" cy="457250"/>
          </a:xfrm>
        </p:grpSpPr>
        <p:sp>
          <p:nvSpPr>
            <p:cNvPr id="17" name="Rectangle 16">
              <a:extLst>
                <a:ext uri="{FF2B5EF4-FFF2-40B4-BE49-F238E27FC236}">
                  <a16:creationId xmlns:a16="http://schemas.microsoft.com/office/drawing/2014/main" id="{6772581A-2231-4108-8C7A-CB9749BE4A0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TextBox 17">
              <a:extLst>
                <a:ext uri="{FF2B5EF4-FFF2-40B4-BE49-F238E27FC236}">
                  <a16:creationId xmlns:a16="http://schemas.microsoft.com/office/drawing/2014/main" id="{9E9B6E0E-E412-4219-B4C0-774B02B2844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23" name="Picture 2">
            <a:extLst>
              <a:ext uri="{FF2B5EF4-FFF2-40B4-BE49-F238E27FC236}">
                <a16:creationId xmlns:a16="http://schemas.microsoft.com/office/drawing/2014/main" id="{FFC10A34-D68F-4141-AA5B-7280C1DB0E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3369537"/>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CC1998F-C226-4141-BE76-B78C04289D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890" y="486607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BBC4F15-42D6-403A-9CF1-9CF6985988C5}"/>
              </a:ext>
            </a:extLst>
          </p:cNvPr>
          <p:cNvSpPr txBox="1"/>
          <p:nvPr/>
        </p:nvSpPr>
        <p:spPr>
          <a:xfrm>
            <a:off x="6722017" y="5556827"/>
            <a:ext cx="4575319" cy="416268"/>
          </a:xfrm>
          <a:prstGeom prst="rect">
            <a:avLst/>
          </a:prstGeom>
          <a:noFill/>
        </p:spPr>
        <p:txBody>
          <a:bodyPr wrap="square" lIns="0" tIns="0" rIns="0" bIns="0" rtlCol="0">
            <a:spAutoFit/>
          </a:bodyPr>
          <a:lstStyle/>
          <a:p>
            <a:pPr algn="ctr">
              <a:lnSpc>
                <a:spcPct val="125000"/>
              </a:lnSpc>
            </a:pPr>
            <a:r>
              <a:rPr lang="vi-VN" sz="2400" b="1" dirty="0">
                <a:solidFill>
                  <a:srgbClr val="C00000"/>
                </a:solidFill>
                <a:latin typeface="Arial" panose="020B0604020202020204" pitchFamily="34" charset="0"/>
                <a:cs typeface="Arial" panose="020B0604020202020204" pitchFamily="34" charset="0"/>
              </a:rPr>
              <a:t>Sinh sản ở một số sinh vật</a:t>
            </a:r>
            <a:endParaRPr lang="vi-VN" sz="2400" b="1" dirty="0">
              <a:solidFill>
                <a:srgbClr val="C00000"/>
              </a:solidFill>
            </a:endParaRPr>
          </a:p>
        </p:txBody>
      </p:sp>
      <p:sp>
        <p:nvSpPr>
          <p:cNvPr id="26" name="TextBox 25">
            <a:extLst>
              <a:ext uri="{FF2B5EF4-FFF2-40B4-BE49-F238E27FC236}">
                <a16:creationId xmlns:a16="http://schemas.microsoft.com/office/drawing/2014/main" id="{A645DB90-3B52-4ABF-B38B-8A99E3E6726A}"/>
              </a:ext>
            </a:extLst>
          </p:cNvPr>
          <p:cNvSpPr txBox="1"/>
          <p:nvPr/>
        </p:nvSpPr>
        <p:spPr>
          <a:xfrm>
            <a:off x="6377222" y="5068260"/>
            <a:ext cx="2617960"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cây chuối</a:t>
            </a:r>
            <a:endParaRPr lang="vi-VN" sz="2000" dirty="0"/>
          </a:p>
        </p:txBody>
      </p:sp>
      <p:sp>
        <p:nvSpPr>
          <p:cNvPr id="27" name="TextBox 26">
            <a:extLst>
              <a:ext uri="{FF2B5EF4-FFF2-40B4-BE49-F238E27FC236}">
                <a16:creationId xmlns:a16="http://schemas.microsoft.com/office/drawing/2014/main" id="{E6DA12A1-DC00-48D1-B69F-42069766A11C}"/>
              </a:ext>
            </a:extLst>
          </p:cNvPr>
          <p:cNvSpPr txBox="1"/>
          <p:nvPr/>
        </p:nvSpPr>
        <p:spPr>
          <a:xfrm>
            <a:off x="9477375" y="5068260"/>
            <a:ext cx="1950666"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mèo</a:t>
            </a:r>
            <a:endParaRPr lang="vi-VN" sz="2000" dirty="0"/>
          </a:p>
        </p:txBody>
      </p:sp>
      <p:grpSp>
        <p:nvGrpSpPr>
          <p:cNvPr id="2" name="Group 1">
            <a:extLst>
              <a:ext uri="{FF2B5EF4-FFF2-40B4-BE49-F238E27FC236}">
                <a16:creationId xmlns:a16="http://schemas.microsoft.com/office/drawing/2014/main" id="{22D2AC28-8969-49BD-9442-F8E19580D765}"/>
              </a:ext>
            </a:extLst>
          </p:cNvPr>
          <p:cNvGrpSpPr/>
          <p:nvPr/>
        </p:nvGrpSpPr>
        <p:grpSpPr>
          <a:xfrm>
            <a:off x="8016981" y="2351314"/>
            <a:ext cx="5318019" cy="3152131"/>
            <a:chOff x="7783384" y="2351314"/>
            <a:chExt cx="5318019" cy="3152131"/>
          </a:xfrm>
        </p:grpSpPr>
        <p:pic>
          <p:nvPicPr>
            <p:cNvPr id="3078" name="Picture 6" descr="Cat by themarioman56 on DeviantArt">
              <a:extLst>
                <a:ext uri="{FF2B5EF4-FFF2-40B4-BE49-F238E27FC236}">
                  <a16:creationId xmlns:a16="http://schemas.microsoft.com/office/drawing/2014/main" id="{C4FA85DA-FDC3-4B19-809D-1DEB487AF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817" y="2351314"/>
              <a:ext cx="1974668" cy="237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Cute Cats PNG Image | Transparent PNG Free Download on SeekPNG">
              <a:extLst>
                <a:ext uri="{FF2B5EF4-FFF2-40B4-BE49-F238E27FC236}">
                  <a16:creationId xmlns:a16="http://schemas.microsoft.com/office/drawing/2014/main" id="{70CF9BBA-0DD2-44C1-AAF9-206CFB5512C8}"/>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783384" y="2857406"/>
              <a:ext cx="5318019" cy="264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742591A7-226E-4B9F-8340-E7B2C74926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577" y="121607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D8FD31C-C911-8E01-DA5F-BB3F46E46CD5}"/>
              </a:ext>
            </a:extLst>
          </p:cNvPr>
          <p:cNvSpPr txBox="1"/>
          <p:nvPr/>
        </p:nvSpPr>
        <p:spPr>
          <a:xfrm>
            <a:off x="1488189" y="3151644"/>
            <a:ext cx="4457711" cy="1339597"/>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Sinh sản </a:t>
            </a:r>
            <a:r>
              <a:rPr lang="vi-VN" b="0" dirty="0"/>
              <a:t>là quá trình </a:t>
            </a:r>
            <a:r>
              <a:rPr lang="vi-VN" dirty="0">
                <a:solidFill>
                  <a:srgbClr val="FF0000"/>
                </a:solidFill>
              </a:rPr>
              <a:t>tạo ra những cá thể mới</a:t>
            </a:r>
            <a:r>
              <a:rPr lang="vi-VN" b="0" dirty="0"/>
              <a:t>, đảm bảo sự phát triển liên tục của loài</a:t>
            </a:r>
          </a:p>
        </p:txBody>
      </p:sp>
      <p:sp>
        <p:nvSpPr>
          <p:cNvPr id="30" name="TextBox 29">
            <a:extLst>
              <a:ext uri="{FF2B5EF4-FFF2-40B4-BE49-F238E27FC236}">
                <a16:creationId xmlns:a16="http://schemas.microsoft.com/office/drawing/2014/main" id="{0A065634-2F25-AB1D-2AA3-78D0BE08BD72}"/>
              </a:ext>
            </a:extLst>
          </p:cNvPr>
          <p:cNvSpPr txBox="1"/>
          <p:nvPr/>
        </p:nvSpPr>
        <p:spPr>
          <a:xfrm>
            <a:off x="1488189" y="4710791"/>
            <a:ext cx="4503277" cy="877933"/>
          </a:xfrm>
          <a:prstGeom prst="rect">
            <a:avLst/>
          </a:prstGeom>
          <a:noFill/>
        </p:spPr>
        <p:txBody>
          <a:bodyPr wrap="square" lIns="0" tIns="0" rIns="0" bIns="0" rtlCol="0">
            <a:spAutoFit/>
          </a:bodyPr>
          <a:lstStyle>
            <a:defPPr>
              <a:defRPr lang="en-US"/>
            </a:defPPr>
            <a:lvl1pPr algn="just">
              <a:lnSpc>
                <a:spcPct val="125000"/>
              </a:lnSpc>
              <a:defRPr sz="2400" b="1">
                <a:latin typeface="Arial" panose="020B0604020202020204" pitchFamily="34" charset="0"/>
                <a:cs typeface="Arial" panose="020B0604020202020204" pitchFamily="34" charset="0"/>
              </a:defRPr>
            </a:lvl1pPr>
          </a:lstStyle>
          <a:p>
            <a:pPr algn="l"/>
            <a:r>
              <a:rPr lang="vi-VN" dirty="0"/>
              <a:t>Ví dụ: </a:t>
            </a:r>
            <a:r>
              <a:rPr lang="vi-VN" b="0" dirty="0"/>
              <a:t>Gà đẻ trứng, Lợn đẻ con, tre sinh sản bằng rễ ra măng non</a:t>
            </a:r>
          </a:p>
        </p:txBody>
      </p:sp>
    </p:spTree>
    <p:extLst>
      <p:ext uri="{BB962C8B-B14F-4D97-AF65-F5344CB8AC3E}">
        <p14:creationId xmlns:p14="http://schemas.microsoft.com/office/powerpoint/2010/main" val="40786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sp>
        <p:nvSpPr>
          <p:cNvPr id="17" name="TextBox 16">
            <a:extLst>
              <a:ext uri="{FF2B5EF4-FFF2-40B4-BE49-F238E27FC236}">
                <a16:creationId xmlns:a16="http://schemas.microsoft.com/office/drawing/2014/main" id="{62C3ECAA-78EA-4CF1-8C2B-5E1E245F1B42}"/>
              </a:ext>
            </a:extLst>
          </p:cNvPr>
          <p:cNvSpPr txBox="1"/>
          <p:nvPr/>
        </p:nvSpPr>
        <p:spPr>
          <a:xfrm>
            <a:off x="1862704" y="1966172"/>
            <a:ext cx="97958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Chiết cành thường được tiến hành </a:t>
            </a:r>
            <a:r>
              <a:rPr lang="vi-VN" sz="2400" b="1" dirty="0"/>
              <a:t>để nhân giống các loài cây ăn quả lâu năm</a:t>
            </a:r>
            <a:r>
              <a:rPr lang="vi-VN" sz="2400" dirty="0"/>
              <a:t> như hồng xiêm, cam,… Chiết cành và giâm cành giúp rút ngắn thời gian sinh trưởng của cây con, nhanh cho thu hoạch.</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07723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ỹ thuật trồng hồng xiêm chiết mau ra quả - Nuoitrong123">
            <a:extLst>
              <a:ext uri="{FF2B5EF4-FFF2-40B4-BE49-F238E27FC236}">
                <a16:creationId xmlns:a16="http://schemas.microsoft.com/office/drawing/2014/main" id="{CD80990B-BF31-4562-BC47-1ABC412B32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06" b="5640"/>
          <a:stretch/>
        </p:blipFill>
        <p:spPr bwMode="auto">
          <a:xfrm>
            <a:off x="0" y="3563686"/>
            <a:ext cx="6096000" cy="329431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Orange Tree Wallpapers - Top Free Orange Tree Backgrounds - WallpaperAccess">
            <a:extLst>
              <a:ext uri="{FF2B5EF4-FFF2-40B4-BE49-F238E27FC236}">
                <a16:creationId xmlns:a16="http://schemas.microsoft.com/office/drawing/2014/main" id="{68214122-F475-4EBF-B4F6-CC0CA81CC8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964" b="1964"/>
          <a:stretch/>
        </p:blipFill>
        <p:spPr bwMode="auto">
          <a:xfrm>
            <a:off x="6096000" y="3563686"/>
            <a:ext cx="6096000" cy="32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6" name="TextBox 15">
            <a:extLst>
              <a:ext uri="{FF2B5EF4-FFF2-40B4-BE49-F238E27FC236}">
                <a16:creationId xmlns:a16="http://schemas.microsoft.com/office/drawing/2014/main" id="{01F3FAE8-A1CE-4B02-8CCB-37FB7F995AD4}"/>
              </a:ext>
            </a:extLst>
          </p:cNvPr>
          <p:cNvSpPr txBox="1"/>
          <p:nvPr/>
        </p:nvSpPr>
        <p:spPr>
          <a:xfrm>
            <a:off x="1676400" y="1929596"/>
            <a:ext cx="102108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Ghép cây là phương pháp </a:t>
            </a:r>
            <a:r>
              <a:rPr lang="vi-VN" sz="2400" b="1" dirty="0"/>
              <a:t>dùng bộ phận sinh dưỡng của một cây </a:t>
            </a:r>
            <a:r>
              <a:rPr lang="vi-VN" sz="2400" dirty="0"/>
              <a:t>như mắt, chồi hoặc cành rồi gắn vào cây khác (gốc ghép) cho tiếp tục phát triển thành cây mang cành của các cây khác nhau (cùng loài hoặc khác loài).</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408" y="206534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Ưu điểm của phương pháp ghép cây">
            <a:extLst>
              <a:ext uri="{FF2B5EF4-FFF2-40B4-BE49-F238E27FC236}">
                <a16:creationId xmlns:a16="http://schemas.microsoft.com/office/drawing/2014/main" id="{E043CA54-D218-4ADB-9E67-2F7C8D4239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id="{39A1128F-57D0-466A-9793-581D296E3E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D86986-1B51-4C58-8C02-94B6079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FD354669-8160-4CBA-8BB8-D72A64D13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7" name="TextBox 16">
            <a:extLst>
              <a:ext uri="{FF2B5EF4-FFF2-40B4-BE49-F238E27FC236}">
                <a16:creationId xmlns:a16="http://schemas.microsoft.com/office/drawing/2014/main" id="{F7B81964-C8B3-4777-8FB7-E41C20299338}"/>
              </a:ext>
            </a:extLst>
          </p:cNvPr>
          <p:cNvSpPr txBox="1"/>
          <p:nvPr/>
        </p:nvSpPr>
        <p:spPr>
          <a:xfrm>
            <a:off x="555922" y="1913848"/>
            <a:ext cx="11077402" cy="1651158"/>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dirty="0">
                <a:solidFill>
                  <a:schemeClr val="tx1"/>
                </a:solidFill>
              </a:rPr>
              <a:t>Phương pháp này có thể kết hợp được những </a:t>
            </a:r>
            <a:r>
              <a:rPr lang="vi-VN" b="1" dirty="0">
                <a:solidFill>
                  <a:schemeClr val="tx1"/>
                </a:solidFill>
              </a:rPr>
              <a:t>ưu điểm của cành/mắt ghép và gốc ghép theo mong muốn của con người.</a:t>
            </a:r>
            <a:r>
              <a:rPr lang="vi-VN" dirty="0">
                <a:solidFill>
                  <a:schemeClr val="tx1"/>
                </a:solidFill>
              </a:rPr>
              <a:t> Có thể sử dụng phương pháp ghép để ghép các cây khác nhau nhưng cùng loài như mít với mít, bơ với bơ, xoài với xoài hoặc đối với các cây cùng giống như cam với bưởi, chanh với bưởi, hoa quỳnh với thanh long,…</a:t>
            </a:r>
          </a:p>
        </p:txBody>
      </p:sp>
      <p:pic>
        <p:nvPicPr>
          <p:cNvPr id="19458" name="Picture 2">
            <a:extLst>
              <a:ext uri="{FF2B5EF4-FFF2-40B4-BE49-F238E27FC236}">
                <a16:creationId xmlns:a16="http://schemas.microsoft.com/office/drawing/2014/main" id="{38A28DA6-6E5F-48A1-8B41-A92647EB37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298" b="7884"/>
          <a:stretch/>
        </p:blipFill>
        <p:spPr bwMode="auto">
          <a:xfrm>
            <a:off x="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Độc đáo bưởi cảnh ghép 10 loại quả trên một cây | Báo Dân trí">
            <a:extLst>
              <a:ext uri="{FF2B5EF4-FFF2-40B4-BE49-F238E27FC236}">
                <a16:creationId xmlns:a16="http://schemas.microsoft.com/office/drawing/2014/main" id="{0EE77536-7D7F-4390-B6C8-0BF0BD4EC5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148" b="10866"/>
          <a:stretch/>
        </p:blipFill>
        <p:spPr bwMode="auto">
          <a:xfrm>
            <a:off x="609600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0448" y="1961724"/>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6B864F-6F6E-44BE-99A1-0D057BBD7F88}"/>
              </a:ext>
            </a:extLst>
          </p:cNvPr>
          <p:cNvSpPr txBox="1"/>
          <p:nvPr/>
        </p:nvSpPr>
        <p:spPr>
          <a:xfrm>
            <a:off x="441146" y="3064744"/>
            <a:ext cx="5938051" cy="226292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Đây là phương pháp nuôi cấy tế bào hoặc </a:t>
            </a:r>
            <a:r>
              <a:rPr lang="vi-VN" sz="2400" b="1" dirty="0"/>
              <a:t>mô từ các phần của cơ thể thực vật </a:t>
            </a:r>
            <a:r>
              <a:rPr lang="vi-VN" sz="2400" dirty="0"/>
              <a:t>như củ, lá, ngọn, bao phấn,… trong môi trường dinh dưỡng thích hợp, ở điều kiện vô trùng để tạo thành cây con.</a:t>
            </a:r>
          </a:p>
        </p:txBody>
      </p:sp>
      <p:grpSp>
        <p:nvGrpSpPr>
          <p:cNvPr id="37" name="Group 36">
            <a:extLst>
              <a:ext uri="{FF2B5EF4-FFF2-40B4-BE49-F238E27FC236}">
                <a16:creationId xmlns:a16="http://schemas.microsoft.com/office/drawing/2014/main"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id="{8EBC5547-C2EC-477C-A390-86A0CB1091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Tree>
    <p:extLst>
      <p:ext uri="{BB962C8B-B14F-4D97-AF65-F5344CB8AC3E}">
        <p14:creationId xmlns:p14="http://schemas.microsoft.com/office/powerpoint/2010/main" val="273427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109472"/>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45D7B4-B3BA-4D38-A294-33FE10B9A08F}"/>
              </a:ext>
            </a:extLst>
          </p:cNvPr>
          <p:cNvSpPr txBox="1"/>
          <p:nvPr/>
        </p:nvSpPr>
        <p:spPr>
          <a:xfrm>
            <a:off x="1912936" y="1885065"/>
            <a:ext cx="100244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Nuôi cấy tế bào và mô thực vật là </a:t>
            </a:r>
            <a:r>
              <a:rPr lang="vi-VN" sz="2400" b="1" dirty="0">
                <a:solidFill>
                  <a:srgbClr val="FF0000"/>
                </a:solidFill>
              </a:rPr>
              <a:t>phương pháp nhân giống vô tính hiệu quả nhất</a:t>
            </a:r>
            <a:r>
              <a:rPr lang="vi-VN" sz="2400" dirty="0"/>
              <a:t>, tạo ra số lượng lớn các cây con đồng đều, sạch bệnh, giữ được đặc tính tốt của cây mẹ và hiệu quả kinh tế cao. </a:t>
            </a:r>
          </a:p>
        </p:txBody>
      </p:sp>
      <p:pic>
        <p:nvPicPr>
          <p:cNvPr id="20482" name="Picture 2" descr="Advantages and Disadvantages of Plant Tissue Culture - Plant Cell  Technology | Your partner in plant tissue culture">
            <a:extLst>
              <a:ext uri="{FF2B5EF4-FFF2-40B4-BE49-F238E27FC236}">
                <a16:creationId xmlns:a16="http://schemas.microsoft.com/office/drawing/2014/main" id="{9E065CAB-ECFE-4C74-80ED-4B70C6D70B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298" b="16096"/>
          <a:stretch/>
        </p:blipFill>
        <p:spPr bwMode="auto">
          <a:xfrm>
            <a:off x="0" y="3456080"/>
            <a:ext cx="12192000" cy="34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sp>
        <p:nvSpPr>
          <p:cNvPr id="23" name="TextBox 22">
            <a:extLst>
              <a:ext uri="{FF2B5EF4-FFF2-40B4-BE49-F238E27FC236}">
                <a16:creationId xmlns:a16="http://schemas.microsoft.com/office/drawing/2014/main" id="{D6B53987-0748-40E7-A5BD-CA0B5FF1D103}"/>
              </a:ext>
            </a:extLst>
          </p:cNvPr>
          <p:cNvSpPr txBox="1"/>
          <p:nvPr/>
        </p:nvSpPr>
        <p:spPr>
          <a:xfrm>
            <a:off x="812800" y="2031149"/>
            <a:ext cx="107696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Ở nước ta, nhiều giống hoa, cây thuốc và cây gỗ quý hiếm như hoa phong lan, sâm ngọc linh, trầm hương,…vốn khó nhân giống bằng phương pháp thông thường, nay đã được nhân lên với số lượng lớn nhờ nuôi cây tế bào.</a:t>
            </a:r>
          </a:p>
        </p:txBody>
      </p:sp>
      <p:pic>
        <p:nvPicPr>
          <p:cNvPr id="21506" name="Picture 2" descr="Giới thiệu về hoa phong lan - Vườn Phong Lan">
            <a:extLst>
              <a:ext uri="{FF2B5EF4-FFF2-40B4-BE49-F238E27FC236}">
                <a16:creationId xmlns:a16="http://schemas.microsoft.com/office/drawing/2014/main" id="{A63551FF-196F-4DB6-93E0-CA40EC8619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8" b="9268"/>
          <a:stretch/>
        </p:blipFill>
        <p:spPr bwMode="auto">
          <a:xfrm>
            <a:off x="0" y="3560234"/>
            <a:ext cx="6096000" cy="329776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ự khác biệt giữa sâm Ngọc Linh với sâm Hàn Quốc? - Sâm Ngọc Linh">
            <a:extLst>
              <a:ext uri="{FF2B5EF4-FFF2-40B4-BE49-F238E27FC236}">
                <a16:creationId xmlns:a16="http://schemas.microsoft.com/office/drawing/2014/main" id="{4DF70E69-BC4B-4744-A3F2-18589C6F16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624" b="26462"/>
          <a:stretch/>
        </p:blipFill>
        <p:spPr bwMode="auto">
          <a:xfrm>
            <a:off x="6096000" y="3560232"/>
            <a:ext cx="6096000" cy="3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905000" y="1231673"/>
            <a:ext cx="96012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Sinh sản </a:t>
            </a:r>
            <a:r>
              <a:rPr lang="vi-VN" sz="2600" dirty="0">
                <a:latin typeface="Arial" panose="020B0604020202020204" pitchFamily="34" charset="0"/>
                <a:cs typeface="Arial" panose="020B0604020202020204" pitchFamily="34" charset="0"/>
              </a:rPr>
              <a:t>là một trong những đặc trưng cơ bản của cơ thể sống.</a:t>
            </a:r>
            <a:endParaRPr lang="vi-VN" sz="2600" dirty="0"/>
          </a:p>
        </p:txBody>
      </p:sp>
      <p:pic>
        <p:nvPicPr>
          <p:cNvPr id="5" name="Picture 2">
            <a:extLst>
              <a:ext uri="{FF2B5EF4-FFF2-40B4-BE49-F238E27FC236}">
                <a16:creationId xmlns:a16="http://schemas.microsoft.com/office/drawing/2014/main" id="{41B56152-DFF1-487B-BFDE-E5C1B8E9F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54263"/>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304092DD-51CF-4047-BD72-3FC9453B4720}"/>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80F2187F-FF5D-4C88-8823-3AE32E50C98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BD68DF93-C9FA-461B-AB41-E7FB4FB5A8C8}"/>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6AE4003C-0F0C-48E2-8760-93F2FC8DA38C}"/>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E7BBD4BF-2FD1-422F-97DB-72B804FEF7C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8959E47B-02AF-4199-A06C-4668ADB8AF9E}"/>
              </a:ext>
            </a:extLst>
          </p:cNvPr>
          <p:cNvPicPr>
            <a:picLocks noChangeAspect="1"/>
          </p:cNvPicPr>
          <p:nvPr/>
        </p:nvPicPr>
        <p:blipFill>
          <a:blip r:embed="rId6"/>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5BA87C9-1BE7-436A-898F-FC015DC0EA81}"/>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FADB2FD5-679C-4828-9CDF-A3D4B6DA8042}"/>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698ACDEA-AB68-4F0A-ADD2-589224888149}"/>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369AB507-EFD9-4F31-90DC-D84E847E760A}"/>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2050" name="Picture 2" descr="How we solved the mystery of the human sperm tail – and what it could mean  for the future of IVF">
            <a:extLst>
              <a:ext uri="{FF2B5EF4-FFF2-40B4-BE49-F238E27FC236}">
                <a16:creationId xmlns:a16="http://schemas.microsoft.com/office/drawing/2014/main" id="{B7E2E1BF-A9D2-455D-8717-C85C930A638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41169" b="21989"/>
          <a:stretch/>
        </p:blipFill>
        <p:spPr bwMode="auto">
          <a:xfrm>
            <a:off x="0" y="2366328"/>
            <a:ext cx="12192000" cy="449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val="3975684401"/>
                    </a:ext>
                  </a:extLst>
                </a:gridCol>
                <a:gridCol w="3657600">
                  <a:extLst>
                    <a:ext uri="{9D8B030D-6E8A-4147-A177-3AD203B41FA5}">
                      <a16:colId xmlns:a16="http://schemas.microsoft.com/office/drawing/2014/main" val="3350782756"/>
                    </a:ext>
                  </a:extLst>
                </a:gridCol>
                <a:gridCol w="5003232">
                  <a:extLst>
                    <a:ext uri="{9D8B030D-6E8A-4147-A177-3AD203B41FA5}">
                      <a16:colId xmlns:a16="http://schemas.microsoft.com/office/drawing/2014/main"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1145883857"/>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val="3975684401"/>
                    </a:ext>
                  </a:extLst>
                </a:gridCol>
                <a:gridCol w="4475263">
                  <a:extLst>
                    <a:ext uri="{9D8B030D-6E8A-4147-A177-3AD203B41FA5}">
                      <a16:colId xmlns:a16="http://schemas.microsoft.com/office/drawing/2014/main" val="3350782756"/>
                    </a:ext>
                  </a:extLst>
                </a:gridCol>
                <a:gridCol w="4724399">
                  <a:extLst>
                    <a:ext uri="{9D8B030D-6E8A-4147-A177-3AD203B41FA5}">
                      <a16:colId xmlns:a16="http://schemas.microsoft.com/office/drawing/2014/main"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r>
                        <a:rPr lang="vi-VN" sz="2000" b="0" i="0" kern="1200" dirty="0">
                          <a:solidFill>
                            <a:schemeClr val="tx1"/>
                          </a:solidFill>
                          <a:effectLst/>
                          <a:latin typeface="+mn-lt"/>
                          <a:ea typeface="+mn-ea"/>
                          <a:cs typeface="+mn-cs"/>
                        </a:rPr>
                        <a:t>Cây như cây sắn</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mía</a:t>
                      </a:r>
                      <a:r>
                        <a:rPr lang="vi-VN" sz="2000" b="0" i="0" kern="1200" dirty="0">
                          <a:solidFill>
                            <a:schemeClr val="tx1"/>
                          </a:solidFill>
                          <a:effectLst/>
                          <a:latin typeface="+mn-lt"/>
                          <a:ea typeface="+mn-ea"/>
                          <a:cs typeface="+mn-cs"/>
                        </a:rPr>
                        <a:t>, các cây hoa (hoa hồng, cúc,...) các cây ăn quả (dâu tằm, chanh,...)</a:t>
                      </a: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 được đặc tính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Ra hoa, quả sớm</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Hệ số nhân giống cao</a:t>
                      </a:r>
                    </a:p>
                  </a:txBody>
                  <a:tcPr anchor="ctr">
                    <a:solidFill>
                      <a:schemeClr val="accent2">
                        <a:lumMod val="20000"/>
                        <a:lumOff val="80000"/>
                      </a:schemeClr>
                    </a:solidFill>
                  </a:tcPr>
                </a:tc>
                <a:extLst>
                  <a:ext uri="{0D108BD9-81ED-4DB2-BD59-A6C34878D82A}">
                    <a16:rowId xmlns:a16="http://schemas.microsoft.com/office/drawing/2014/main"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cây ăn quả lâu năm như hồng xiêm, cam</a:t>
                      </a:r>
                      <a:r>
                        <a:rPr lang="en-US" sz="2000" b="0" i="0" kern="1200" dirty="0">
                          <a:solidFill>
                            <a:schemeClr val="tx1"/>
                          </a:solidFill>
                          <a:effectLst/>
                          <a:latin typeface="+mn-lt"/>
                          <a:ea typeface="+mn-ea"/>
                          <a:cs typeface="+mn-cs"/>
                        </a:rPr>
                        <a:t>, </a:t>
                      </a:r>
                      <a:r>
                        <a:rPr lang="en-US" sz="2000" b="0" i="0" kern="1200" dirty="0" err="1">
                          <a:solidFill>
                            <a:schemeClr val="tx1"/>
                          </a:solidFill>
                          <a:effectLst/>
                          <a:latin typeface="+mn-lt"/>
                          <a:ea typeface="+mn-ea"/>
                          <a:cs typeface="+mn-cs"/>
                        </a:rPr>
                        <a:t>bưởi</a:t>
                      </a:r>
                      <a:r>
                        <a:rPr lang="en-US" sz="2000" b="0" i="0" kern="1200" dirty="0">
                          <a:solidFill>
                            <a:schemeClr val="tx1"/>
                          </a:solidFill>
                          <a:effectLst/>
                          <a:latin typeface="+mn-lt"/>
                          <a:ea typeface="+mn-ea"/>
                          <a:cs typeface="+mn-cs"/>
                        </a:rPr>
                        <a:t>,…</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Giữa được đặc tính của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Rút ngắn thời gian sinh trưởng của cây con, nhanh cho thu hoạch</a:t>
                      </a:r>
                    </a:p>
                  </a:txBody>
                  <a:tcPr anchor="ctr">
                    <a:solidFill>
                      <a:schemeClr val="accent2">
                        <a:lumMod val="20000"/>
                        <a:lumOff val="80000"/>
                      </a:schemeClr>
                    </a:solidFill>
                  </a:tcPr>
                </a:tc>
                <a:extLst>
                  <a:ext uri="{0D108BD9-81ED-4DB2-BD59-A6C34878D82A}">
                    <a16:rowId xmlns:a16="http://schemas.microsoft.com/office/drawing/2014/main"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Ghép các cây khác nhau nhưng cùng loài (cam với bưởi, chanh với bưởi, hoa quỳnh với thanh long)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Kết hợp được những ưu điểm của cành/mắt ghép và gốc ghép theo mong muốn của con người</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loại hoa, cây thuốc, cây gỗ quý hiếm như phong lan, sâm ngọc linh, trầm hương,...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T</a:t>
                      </a:r>
                      <a:r>
                        <a:rPr lang="en-US" sz="2000" b="0" i="0" kern="1200" dirty="0" err="1">
                          <a:solidFill>
                            <a:schemeClr val="tx1"/>
                          </a:solidFill>
                          <a:effectLst/>
                          <a:latin typeface="+mn-lt"/>
                          <a:ea typeface="+mn-ea"/>
                          <a:cs typeface="+mn-cs"/>
                        </a:rPr>
                        <a:t>ạo</a:t>
                      </a:r>
                      <a:r>
                        <a:rPr lang="vi-VN" sz="2000" b="0" i="0" kern="1200" dirty="0">
                          <a:solidFill>
                            <a:schemeClr val="tx1"/>
                          </a:solidFill>
                          <a:effectLst/>
                          <a:latin typeface="+mn-lt"/>
                          <a:ea typeface="+mn-ea"/>
                          <a:cs typeface="+mn-cs"/>
                        </a:rPr>
                        <a:t> ra số lượng lớn các cây con đồng đều, sạch bệnh, giữ được đặc tính tốt của cây và hiệu quả kinh tế cao</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9960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id="{0465FFAB-717D-4AFF-A941-0954D5634D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BF56069D-2D48-48BB-8EA0-7B767071E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ADA9424C-1407-4D14-A647-3810A2DC7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id="{85AA5308-797A-4476-852D-B9A418EA3C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id="{51713262-7434-4F2E-82F1-B8C19E734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id="{E13AEC71-0583-45F6-8FDC-A90E6BC30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id="{BD532EC6-5D89-41E7-863C-D7CD702EC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id="{06F48662-AFF0-4C85-8F1E-0AD0C1557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FE31958-48CF-4494-BC07-30F807C12C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1EC1D-8A0D-488E-88E3-5D04DE38B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4" name="Picture 2">
            <a:extLst>
              <a:ext uri="{FF2B5EF4-FFF2-40B4-BE49-F238E27FC236}">
                <a16:creationId xmlns:a16="http://schemas.microsoft.com/office/drawing/2014/main" id="{3F25BDE3-98BF-4A23-BDEF-C0DBEA517F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2402" y="1005063"/>
            <a:ext cx="938526" cy="10058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417F8C-36A4-4F21-A94B-A89DED000F31}"/>
              </a:ext>
            </a:extLst>
          </p:cNvPr>
          <p:cNvSpPr txBox="1"/>
          <p:nvPr/>
        </p:nvSpPr>
        <p:spPr>
          <a:xfrm>
            <a:off x="2321602" y="1049074"/>
            <a:ext cx="8767997" cy="951158"/>
          </a:xfrm>
          <a:prstGeom prst="rect">
            <a:avLst/>
          </a:prstGeom>
          <a:noFill/>
        </p:spPr>
        <p:txBody>
          <a:bodyPr wrap="square" lIns="0" tIns="0" rIns="0" bIns="0" rtlCol="0">
            <a:spAutoFit/>
          </a:bodyPr>
          <a:lstStyle/>
          <a:p>
            <a:pPr>
              <a:lnSpc>
                <a:spcPct val="125000"/>
              </a:lnSpc>
            </a:pPr>
            <a:r>
              <a:rPr lang="vi-VN" sz="2600" dirty="0">
                <a:latin typeface="Arial" panose="020B0604020202020204" pitchFamily="34" charset="0"/>
                <a:cs typeface="Arial" panose="020B0604020202020204" pitchFamily="34" charset="0"/>
              </a:rPr>
              <a:t>Có hai hình thức sinh sản ở sinh vật là </a:t>
            </a:r>
            <a:r>
              <a:rPr lang="vi-VN" sz="2600" b="1" dirty="0">
                <a:solidFill>
                  <a:srgbClr val="FF0000"/>
                </a:solidFill>
                <a:latin typeface="Arial" panose="020B0604020202020204" pitchFamily="34" charset="0"/>
                <a:cs typeface="Arial" panose="020B0604020202020204" pitchFamily="34" charset="0"/>
              </a:rPr>
              <a:t>sinh sản vô tính</a:t>
            </a:r>
            <a:r>
              <a:rPr lang="vi-VN" sz="2600" dirty="0">
                <a:solidFill>
                  <a:srgbClr val="FF0000"/>
                </a:solidFill>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và </a:t>
            </a:r>
            <a:r>
              <a:rPr lang="vi-VN" sz="2600" b="1" dirty="0">
                <a:solidFill>
                  <a:srgbClr val="0070C0"/>
                </a:solidFill>
                <a:latin typeface="Arial" panose="020B0604020202020204" pitchFamily="34" charset="0"/>
                <a:cs typeface="Arial" panose="020B0604020202020204" pitchFamily="34" charset="0"/>
              </a:rPr>
              <a:t>sinh sản hữu tính</a:t>
            </a:r>
            <a:r>
              <a:rPr lang="vi-VN" sz="2600" dirty="0">
                <a:solidFill>
                  <a:srgbClr val="0070C0"/>
                </a:solidFill>
                <a:latin typeface="Arial" panose="020B0604020202020204" pitchFamily="34" charset="0"/>
                <a:cs typeface="Arial" panose="020B0604020202020204" pitchFamily="34" charset="0"/>
              </a:rPr>
              <a:t>.</a:t>
            </a:r>
            <a:endParaRPr lang="vi-VN" sz="2600" dirty="0">
              <a:solidFill>
                <a:srgbClr val="0070C0"/>
              </a:solidFill>
            </a:endParaRPr>
          </a:p>
        </p:txBody>
      </p:sp>
      <p:pic>
        <p:nvPicPr>
          <p:cNvPr id="4098" name="Picture 2" descr="Asexual vs Sexual Reproduction- Definition, 16 Differences, Examples">
            <a:extLst>
              <a:ext uri="{FF2B5EF4-FFF2-40B4-BE49-F238E27FC236}">
                <a16:creationId xmlns:a16="http://schemas.microsoft.com/office/drawing/2014/main"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2353455"/>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id="{32057C53-7DD5-4739-BE57-229F94F23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id="{799213F2-4A0A-413A-BEDA-74B7C0850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id="{A2C71A05-A9D9-4128-A53D-9428735196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id="{B98314A2-23E9-4934-BA8B-1FFC4A75D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6962AAE-C284-474A-8E08-0CF16E9C6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F2A7DD-520D-4E77-97FF-7AAD1939C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id="{A55F240C-0737-40A4-AAF8-D5BF3ADA6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id="{D48D32E8-BE49-4A4B-B4C5-1C45A05362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id="{D79A91C2-4C64-496D-8FB8-12E645A5D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3" name="TextBox 2">
            <a:extLst>
              <a:ext uri="{FF2B5EF4-FFF2-40B4-BE49-F238E27FC236}">
                <a16:creationId xmlns:a16="http://schemas.microsoft.com/office/drawing/2014/main" id="{13019682-F49F-449C-9251-8B5D16A5ABE6}"/>
              </a:ext>
            </a:extLst>
          </p:cNvPr>
          <p:cNvSpPr txBox="1"/>
          <p:nvPr/>
        </p:nvSpPr>
        <p:spPr>
          <a:xfrm>
            <a:off x="2169842" y="3420267"/>
            <a:ext cx="7852317" cy="1006173"/>
          </a:xfrm>
          <a:prstGeom prst="rect">
            <a:avLst/>
          </a:prstGeom>
          <a:noFill/>
        </p:spPr>
        <p:txBody>
          <a:bodyPr wrap="square" lIns="0" tIns="0" rIns="0" bIns="0" rtlCol="0">
            <a:spAutoFit/>
          </a:bodyPr>
          <a:lstStyle/>
          <a:p>
            <a:pPr algn="ctr">
              <a:lnSpc>
                <a:spcPct val="120000"/>
              </a:lnSpc>
            </a:pPr>
            <a:r>
              <a:rPr lang="vi-VN" sz="6000" b="1"/>
              <a:t>SINH SẢN VÔ TÍNH</a:t>
            </a:r>
          </a:p>
        </p:txBody>
      </p:sp>
      <p:sp>
        <p:nvSpPr>
          <p:cNvPr id="4" name="TextBox 3">
            <a:extLst>
              <a:ext uri="{FF2B5EF4-FFF2-40B4-BE49-F238E27FC236}">
                <a16:creationId xmlns:a16="http://schemas.microsoft.com/office/drawing/2014/main" id="{4BFD46FE-6498-42C9-8D26-E2EB59CD4C65}"/>
              </a:ext>
            </a:extLst>
          </p:cNvPr>
          <p:cNvSpPr txBox="1"/>
          <p:nvPr/>
        </p:nvSpPr>
        <p:spPr>
          <a:xfrm>
            <a:off x="4233698" y="2203039"/>
            <a:ext cx="3724604" cy="1207382"/>
          </a:xfrm>
          <a:prstGeom prst="rect">
            <a:avLst/>
          </a:prstGeom>
          <a:noFill/>
        </p:spPr>
        <p:txBody>
          <a:bodyPr wrap="square" lIns="0" tIns="0" rIns="0" bIns="0" rtlCol="0">
            <a:spAutoFit/>
          </a:bodyPr>
          <a:lstStyle/>
          <a:p>
            <a:pPr algn="ctr">
              <a:lnSpc>
                <a:spcPct val="120000"/>
              </a:lnSpc>
            </a:pPr>
            <a:r>
              <a:rPr lang="vi-VN" sz="7200" b="1">
                <a:solidFill>
                  <a:schemeClr val="accent6">
                    <a:lumMod val="50000"/>
                  </a:schemeClr>
                </a:solidFill>
              </a:rPr>
              <a:t>PHẦN 2.</a:t>
            </a:r>
          </a:p>
        </p:txBody>
      </p:sp>
    </p:spTree>
    <p:extLst>
      <p:ext uri="{BB962C8B-B14F-4D97-AF65-F5344CB8AC3E}">
        <p14:creationId xmlns:p14="http://schemas.microsoft.com/office/powerpoint/2010/main" val="9188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AE5031B-848A-402D-8F80-AE9FFE2FF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33" y="2661490"/>
            <a:ext cx="10767935" cy="3461891"/>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pic>
        <p:nvPicPr>
          <p:cNvPr id="21" name="Picture 2">
            <a:extLst>
              <a:ext uri="{FF2B5EF4-FFF2-40B4-BE49-F238E27FC236}">
                <a16:creationId xmlns:a16="http://schemas.microsoft.com/office/drawing/2014/main" id="{5BAD132B-7101-435C-97C1-61274E2A89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69256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736FF3C-DB31-4C02-8C05-BE45AAC33B08}"/>
              </a:ext>
            </a:extLst>
          </p:cNvPr>
          <p:cNvSpPr txBox="1"/>
          <p:nvPr/>
        </p:nvSpPr>
        <p:spPr>
          <a:xfrm>
            <a:off x="2106898" y="1479053"/>
            <a:ext cx="9372600" cy="1339597"/>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solidFill>
                  <a:schemeClr val="accent6">
                    <a:lumMod val="50000"/>
                  </a:schemeClr>
                </a:solidFill>
              </a:rPr>
              <a:t>Sinh sản vô tính </a:t>
            </a:r>
            <a:r>
              <a:rPr lang="vi-VN" sz="2400" dirty="0">
                <a:solidFill>
                  <a:schemeClr val="tx1"/>
                </a:solidFill>
              </a:rPr>
              <a:t>là hình thức sinh sản </a:t>
            </a:r>
            <a:r>
              <a:rPr lang="vi-VN" sz="2400" b="1" dirty="0">
                <a:solidFill>
                  <a:schemeClr val="tx1"/>
                </a:solidFill>
              </a:rPr>
              <a:t>không </a:t>
            </a:r>
            <a:r>
              <a:rPr lang="vi-VN" sz="2400" dirty="0">
                <a:solidFill>
                  <a:schemeClr val="tx1"/>
                </a:solidFill>
              </a:rPr>
              <a:t>có sự kết hợp của giao tử đực và giao tử cái, cơ thể con được tạo thành </a:t>
            </a:r>
            <a:r>
              <a:rPr lang="vi-VN" sz="2400" b="1" dirty="0">
                <a:solidFill>
                  <a:schemeClr val="tx1"/>
                </a:solidFill>
              </a:rPr>
              <a:t>từ một phần </a:t>
            </a:r>
            <a:r>
              <a:rPr lang="vi-VN" sz="2400" dirty="0">
                <a:solidFill>
                  <a:schemeClr val="tx1"/>
                </a:solidFill>
              </a:rPr>
              <a:t>của cơ thể mẹ. </a:t>
            </a:r>
          </a:p>
        </p:txBody>
      </p:sp>
    </p:spTree>
    <p:extLst>
      <p:ext uri="{BB962C8B-B14F-4D97-AF65-F5344CB8AC3E}">
        <p14:creationId xmlns:p14="http://schemas.microsoft.com/office/powerpoint/2010/main" val="223018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330941" y="-770385"/>
            <a:ext cx="5156181" cy="2340106"/>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369804"/>
            <a:ext cx="5245354" cy="469552"/>
          </a:xfrm>
          <a:prstGeom prst="rect">
            <a:avLst/>
          </a:prstGeom>
          <a:noFill/>
        </p:spPr>
        <p:txBody>
          <a:bodyPr wrap="square" lIns="0" tIns="0" rIns="0" bIns="0" rtlCol="0">
            <a:spAutoFit/>
          </a:bodyPr>
          <a:lstStyle/>
          <a:p>
            <a:pPr>
              <a:lnSpc>
                <a:spcPct val="120000"/>
              </a:lnSpc>
            </a:pPr>
            <a:r>
              <a:rPr lang="vi-VN" sz="2800" b="1" dirty="0"/>
              <a:t>1. KHÁI NIỆM</a:t>
            </a:r>
          </a:p>
        </p:txBody>
      </p:sp>
      <p:sp>
        <p:nvSpPr>
          <p:cNvPr id="26" name="TextBox 25">
            <a:extLst>
              <a:ext uri="{FF2B5EF4-FFF2-40B4-BE49-F238E27FC236}">
                <a16:creationId xmlns:a16="http://schemas.microsoft.com/office/drawing/2014/main" id="{D85C6476-3F57-4460-A3A0-7F881A7AF7E6}"/>
              </a:ext>
            </a:extLst>
          </p:cNvPr>
          <p:cNvSpPr txBox="1"/>
          <p:nvPr/>
        </p:nvSpPr>
        <p:spPr>
          <a:xfrm>
            <a:off x="1905000" y="1793002"/>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t>Các </a:t>
            </a:r>
            <a:r>
              <a:rPr lang="vi-VN" sz="2400" b="1" dirty="0"/>
              <a:t>vi khuẩn, nguyên sinh vật, nấm</a:t>
            </a:r>
            <a:r>
              <a:rPr lang="vi-VN" sz="2400" dirty="0"/>
              <a:t>, một số động vật và nhiều loài thực vật có hình thức sinh sản này.</a:t>
            </a:r>
          </a:p>
        </p:txBody>
      </p:sp>
      <p:pic>
        <p:nvPicPr>
          <p:cNvPr id="31" name="Picture 2">
            <a:extLst>
              <a:ext uri="{FF2B5EF4-FFF2-40B4-BE49-F238E27FC236}">
                <a16:creationId xmlns:a16="http://schemas.microsoft.com/office/drawing/2014/main" id="{B21FB7CF-6D98-4777-9F2C-5DDC2AFA18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1692468"/>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photo Bud Asexual Reproduction Fern Leaf Sprout - Max Pixel">
            <a:extLst>
              <a:ext uri="{FF2B5EF4-FFF2-40B4-BE49-F238E27FC236}">
                <a16:creationId xmlns:a16="http://schemas.microsoft.com/office/drawing/2014/main" id="{3ECE60D8-26D8-4F9A-A6A0-C39090FDC6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85" b="2685"/>
          <a:stretch/>
        </p:blipFill>
        <p:spPr bwMode="auto">
          <a:xfrm>
            <a:off x="0" y="3012256"/>
            <a:ext cx="6096000" cy="38457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sexual vs. Sexual Reproduction in Evolution">
            <a:extLst>
              <a:ext uri="{FF2B5EF4-FFF2-40B4-BE49-F238E27FC236}">
                <a16:creationId xmlns:a16="http://schemas.microsoft.com/office/drawing/2014/main" id="{5B3EA45A-947A-4DCA-A422-848AF0A0CCE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277" b="7637"/>
          <a:stretch/>
        </p:blipFill>
        <p:spPr bwMode="auto">
          <a:xfrm>
            <a:off x="6096000" y="3012256"/>
            <a:ext cx="6096000" cy="384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768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803</TotalTime>
  <Words>2818</Words>
  <Application>Microsoft Office PowerPoint</Application>
  <PresentationFormat>Widescreen</PresentationFormat>
  <Paragraphs>235</Paragraphs>
  <Slides>63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#9Slide02 Noi dung dai</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Administrator</cp:lastModifiedBy>
  <cp:revision>63</cp:revision>
  <dcterms:created xsi:type="dcterms:W3CDTF">2022-04-30T02:13:54Z</dcterms:created>
  <dcterms:modified xsi:type="dcterms:W3CDTF">2024-05-08T08:31:29Z</dcterms:modified>
  <cp:category>9Slide.vn</cp:category>
  <cp:contentStatus>9Slide</cp:contentStatus>
</cp:coreProperties>
</file>