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sldIdLst>
    <p:sldId id="301" r:id="rId3"/>
    <p:sldId id="257" r:id="rId4"/>
    <p:sldId id="259" r:id="rId5"/>
    <p:sldId id="331" r:id="rId6"/>
    <p:sldId id="332" r:id="rId7"/>
    <p:sldId id="333" r:id="rId8"/>
    <p:sldId id="258" r:id="rId9"/>
    <p:sldId id="263" r:id="rId10"/>
    <p:sldId id="261" r:id="rId11"/>
    <p:sldId id="334" r:id="rId12"/>
    <p:sldId id="264" r:id="rId13"/>
    <p:sldId id="278" r:id="rId14"/>
    <p:sldId id="308" r:id="rId15"/>
    <p:sldId id="309" r:id="rId16"/>
    <p:sldId id="279" r:id="rId17"/>
    <p:sldId id="336" r:id="rId18"/>
    <p:sldId id="280" r:id="rId19"/>
    <p:sldId id="281" r:id="rId20"/>
    <p:sldId id="335" r:id="rId21"/>
    <p:sldId id="283" r:id="rId22"/>
    <p:sldId id="312" r:id="rId23"/>
    <p:sldId id="313" r:id="rId24"/>
    <p:sldId id="314" r:id="rId25"/>
    <p:sldId id="284" r:id="rId26"/>
    <p:sldId id="337" r:id="rId27"/>
    <p:sldId id="315" r:id="rId28"/>
    <p:sldId id="316" r:id="rId29"/>
    <p:sldId id="317" r:id="rId30"/>
    <p:sldId id="286" r:id="rId31"/>
    <p:sldId id="287" r:id="rId32"/>
    <p:sldId id="288" r:id="rId33"/>
    <p:sldId id="338" r:id="rId34"/>
    <p:sldId id="339" r:id="rId35"/>
    <p:sldId id="290" r:id="rId36"/>
    <p:sldId id="325" r:id="rId37"/>
    <p:sldId id="326" r:id="rId38"/>
    <p:sldId id="291" r:id="rId39"/>
    <p:sldId id="289" r:id="rId40"/>
    <p:sldId id="319" r:id="rId41"/>
    <p:sldId id="320" r:id="rId42"/>
    <p:sldId id="340" r:id="rId43"/>
    <p:sldId id="294" r:id="rId44"/>
    <p:sldId id="293" r:id="rId45"/>
    <p:sldId id="341" r:id="rId46"/>
    <p:sldId id="322" r:id="rId47"/>
    <p:sldId id="323" r:id="rId48"/>
    <p:sldId id="296" r:id="rId49"/>
    <p:sldId id="297" r:id="rId50"/>
    <p:sldId id="327" r:id="rId51"/>
    <p:sldId id="328" r:id="rId52"/>
    <p:sldId id="330" r:id="rId53"/>
    <p:sldId id="298" r:id="rId54"/>
    <p:sldId id="329" r:id="rId55"/>
    <p:sldId id="299" r:id="rId56"/>
    <p:sldId id="342" r:id="rId57"/>
    <p:sldId id="343" r:id="rId58"/>
    <p:sldId id="300" r:id="rId59"/>
    <p:sldId id="272" r:id="rId60"/>
    <p:sldId id="271" r:id="rId61"/>
    <p:sldId id="303" r:id="rId62"/>
    <p:sldId id="304" r:id="rId63"/>
    <p:sldId id="273" r:id="rId64"/>
    <p:sldId id="275" r:id="rId65"/>
    <p:sldId id="305" r:id="rId66"/>
    <p:sldId id="306" r:id="rId67"/>
    <p:sldId id="274" r:id="rId68"/>
    <p:sldId id="277" r:id="rId69"/>
    <p:sldId id="307" r:id="rId70"/>
    <p:sldId id="30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D3"/>
    <a:srgbClr val="FFEBB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49" autoAdjust="0"/>
  </p:normalViewPr>
  <p:slideViewPr>
    <p:cSldViewPr showGuides="1">
      <p:cViewPr>
        <p:scale>
          <a:sx n="48" d="100"/>
          <a:sy n="48" d="100"/>
        </p:scale>
        <p:origin x="1292" y="20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06/14/2022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532901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919543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609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717780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071116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73716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24377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06/14/2022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06/14/2022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06/14/2022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06/14/2022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69676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039334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81011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873534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DC6BE352-E338-491D-B212-CA5EA24FEA9F}"/>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06/14/2022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57579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slow">
    <p:wipe/>
  </p:transition>
  <p:txStyles>
    <p:titleStyle>
      <a:lvl1pPr algn="ctr" defTabSz="609630" rtl="0" eaLnBrk="1" latinLnBrk="0" hangingPunct="1">
        <a:spcBef>
          <a:spcPct val="0"/>
        </a:spcBef>
        <a:buNone/>
        <a:defRPr sz="2933" kern="1200">
          <a:solidFill>
            <a:schemeClr val="tx1"/>
          </a:solidFill>
          <a:latin typeface="Arial"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Arial" pitchFamily="34" charset="0"/>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Arial" pitchFamily="34" charset="0"/>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2.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4.jpeg"/><Relationship Id="rId5" Type="http://schemas.openxmlformats.org/officeDocument/2006/relationships/slideLayout" Target="../slideLayouts/slideLayout1.xml"/><Relationship Id="rId4" Type="http://schemas.openxmlformats.org/officeDocument/2006/relationships/tags" Target="../tags/tag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5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5.jpeg"/><Relationship Id="rId5" Type="http://schemas.openxmlformats.org/officeDocument/2006/relationships/slideLayout" Target="../slideLayouts/slideLayout1.xml"/><Relationship Id="rId4" Type="http://schemas.openxmlformats.org/officeDocument/2006/relationships/tags" Target="../tags/tag11.xml"/></Relationships>
</file>

<file path=ppt/slides/_rels/slide51.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75.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74.jpeg"/><Relationship Id="rId5" Type="http://schemas.openxmlformats.org/officeDocument/2006/relationships/tags" Target="../tags/tag16.xml"/><Relationship Id="rId10" Type="http://schemas.openxmlformats.org/officeDocument/2006/relationships/image" Target="../media/image31.png"/><Relationship Id="rId4" Type="http://schemas.openxmlformats.org/officeDocument/2006/relationships/tags" Target="../tags/tag15.xml"/><Relationship Id="rId9"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74.jpe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1.png"/><Relationship Id="rId5" Type="http://schemas.openxmlformats.org/officeDocument/2006/relationships/slideLayout" Target="../slideLayouts/slideLayout1.xml"/><Relationship Id="rId4" Type="http://schemas.openxmlformats.org/officeDocument/2006/relationships/tags" Target="../tags/tag23.xml"/></Relationships>
</file>

<file path=ppt/slides/_rels/slide53.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75.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1.png"/><Relationship Id="rId5" Type="http://schemas.openxmlformats.org/officeDocument/2006/relationships/slideLayout" Target="../slideLayouts/slideLayout1.xml"/><Relationship Id="rId4" Type="http://schemas.openxmlformats.org/officeDocument/2006/relationships/tags" Target="../tags/tag27.xml"/></Relationships>
</file>

<file path=ppt/slides/_rels/slide5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tags" Target="../tags/tag30.xml"/><Relationship Id="rId7" Type="http://schemas.openxmlformats.org/officeDocument/2006/relationships/image" Target="../media/image24.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1.png"/><Relationship Id="rId5" Type="http://schemas.openxmlformats.org/officeDocument/2006/relationships/slideLayout" Target="../slideLayouts/slideLayout1.xml"/><Relationship Id="rId4" Type="http://schemas.openxmlformats.org/officeDocument/2006/relationships/tags" Target="../tags/tag31.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22.svg"/><Relationship Id="rId1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16.svg"/><Relationship Id="rId1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6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27.pn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65.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75.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image" Target="../media/image74.jpeg"/><Relationship Id="rId5" Type="http://schemas.openxmlformats.org/officeDocument/2006/relationships/tags" Target="../tags/tag36.xml"/><Relationship Id="rId10" Type="http://schemas.openxmlformats.org/officeDocument/2006/relationships/image" Target="../media/image24.png"/><Relationship Id="rId4" Type="http://schemas.openxmlformats.org/officeDocument/2006/relationships/tags" Target="../tags/tag35.xml"/><Relationship Id="rId9"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0.jpeg"/></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Yosemite 4k (#547943) - HD Wallpaper &amp; Backgrounds Download">
            <a:extLst>
              <a:ext uri="{FF2B5EF4-FFF2-40B4-BE49-F238E27FC236}">
                <a16:creationId xmlns:a16="http://schemas.microsoft.com/office/drawing/2014/main" id="{EEDEAEA8-3969-45D7-BD36-2FCDFF62A2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7" r="1087" b="217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57806040-DAF6-45E8-B0DE-1D61371962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440" y="1789014"/>
            <a:ext cx="1529443" cy="15294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68A851-F638-4808-886E-822B15578FEE}"/>
              </a:ext>
            </a:extLst>
          </p:cNvPr>
          <p:cNvSpPr txBox="1"/>
          <p:nvPr/>
        </p:nvSpPr>
        <p:spPr>
          <a:xfrm>
            <a:off x="2167072" y="2093229"/>
            <a:ext cx="7857857" cy="905569"/>
          </a:xfrm>
          <a:prstGeom prst="rect">
            <a:avLst/>
          </a:prstGeom>
          <a:noFill/>
        </p:spPr>
        <p:txBody>
          <a:bodyPr wrap="none" lIns="0" tIns="0" rIns="0" bIns="0" rtlCol="0">
            <a:spAutoFit/>
          </a:bodyPr>
          <a:lstStyle/>
          <a:p>
            <a:pPr algn="ctr">
              <a:lnSpc>
                <a:spcPct val="120000"/>
              </a:lnSpc>
            </a:pPr>
            <a:r>
              <a:rPr lang="vi-VN" sz="5400" b="1" dirty="0">
                <a:solidFill>
                  <a:schemeClr val="accent6">
                    <a:lumMod val="50000"/>
                  </a:schemeClr>
                </a:solidFill>
              </a:rPr>
              <a:t>KHOA HỌC TỰ NHIÊN 7</a:t>
            </a:r>
          </a:p>
        </p:txBody>
      </p:sp>
      <p:sp>
        <p:nvSpPr>
          <p:cNvPr id="7" name="TextBox 6">
            <a:extLst>
              <a:ext uri="{FF2B5EF4-FFF2-40B4-BE49-F238E27FC236}">
                <a16:creationId xmlns:a16="http://schemas.microsoft.com/office/drawing/2014/main" id="{6A82FA98-21D0-4A25-9959-3A4F62EAA06C}"/>
              </a:ext>
            </a:extLst>
          </p:cNvPr>
          <p:cNvSpPr txBox="1"/>
          <p:nvPr/>
        </p:nvSpPr>
        <p:spPr>
          <a:xfrm>
            <a:off x="3685087" y="3257899"/>
            <a:ext cx="4821833" cy="603691"/>
          </a:xfrm>
          <a:prstGeom prst="rect">
            <a:avLst/>
          </a:prstGeom>
          <a:noFill/>
        </p:spPr>
        <p:txBody>
          <a:bodyPr wrap="none" lIns="0" tIns="0" rIns="0" bIns="0" rtlCol="0">
            <a:spAutoFit/>
          </a:bodyPr>
          <a:lstStyle/>
          <a:p>
            <a:pPr algn="ctr">
              <a:lnSpc>
                <a:spcPct val="120000"/>
              </a:lnSpc>
            </a:pPr>
            <a:r>
              <a:rPr lang="vi-VN" sz="3600" b="1" dirty="0">
                <a:solidFill>
                  <a:schemeClr val="tx2">
                    <a:lumMod val="50000"/>
                  </a:schemeClr>
                </a:solidFill>
              </a:rPr>
              <a:t>Năm học: 2021 - 2022 </a:t>
            </a:r>
          </a:p>
        </p:txBody>
      </p:sp>
      <p:sp>
        <p:nvSpPr>
          <p:cNvPr id="8" name="TextBox 7">
            <a:extLst>
              <a:ext uri="{FF2B5EF4-FFF2-40B4-BE49-F238E27FC236}">
                <a16:creationId xmlns:a16="http://schemas.microsoft.com/office/drawing/2014/main" id="{312B6142-8B47-4FAC-B78C-9FF903EC8457}"/>
              </a:ext>
            </a:extLst>
          </p:cNvPr>
          <p:cNvSpPr txBox="1"/>
          <p:nvPr/>
        </p:nvSpPr>
        <p:spPr>
          <a:xfrm>
            <a:off x="4980316" y="4120691"/>
            <a:ext cx="2231380" cy="603691"/>
          </a:xfrm>
          <a:prstGeom prst="rect">
            <a:avLst/>
          </a:prstGeom>
          <a:noFill/>
        </p:spPr>
        <p:txBody>
          <a:bodyPr wrap="none" lIns="0" tIns="0" rIns="0" bIns="0" rtlCol="0">
            <a:spAutoFit/>
          </a:bodyPr>
          <a:lstStyle/>
          <a:p>
            <a:pPr algn="ctr">
              <a:lnSpc>
                <a:spcPct val="120000"/>
              </a:lnSpc>
            </a:pPr>
            <a:r>
              <a:rPr lang="vi-VN" sz="3600" b="1" dirty="0">
                <a:solidFill>
                  <a:schemeClr val="tx2">
                    <a:lumMod val="50000"/>
                  </a:schemeClr>
                </a:solidFill>
              </a:rPr>
              <a:t>Giáo viên:</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12439737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D5F3CC2-9865-D04D-E456-ADFE55409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431737"/>
            <a:ext cx="11163300" cy="5338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7633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96428" y="831185"/>
            <a:ext cx="3328838" cy="3475118"/>
          </a:xfrm>
          <a:prstGeom prst="rect">
            <a:avLst/>
          </a:prstGeom>
          <a:noFill/>
        </p:spPr>
        <p:txBody>
          <a:bodyPr wrap="square" lIns="0" tIns="0" rIns="0" bIns="0" rtlCol="0">
            <a:spAutoFit/>
          </a:bodyPr>
          <a:lstStyle/>
          <a:p>
            <a:pPr algn="just">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Nhận xét mức độ sinh trưởng và phát triển của cá rô phi ở các mức nhiệt độ khác nhau, từ đó cho biết nhiệt độ có ảnh hưởng như thế nào tới sự sinh trưởng và phát triển của sinh vật.</a:t>
            </a:r>
            <a:endParaRPr lang="vi-VN" sz="2200" dirty="0"/>
          </a:p>
        </p:txBody>
      </p:sp>
      <p:pic>
        <p:nvPicPr>
          <p:cNvPr id="2050" name="Picture 2">
            <a:extLst>
              <a:ext uri="{FF2B5EF4-FFF2-40B4-BE49-F238E27FC236}">
                <a16:creationId xmlns:a16="http://schemas.microsoft.com/office/drawing/2014/main" id="{393ADAA4-3D03-49BE-B947-A44B06749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462" y="77586"/>
            <a:ext cx="692680" cy="6926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024833C-6F2D-4CAC-96AB-6DABE257D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067" y="77586"/>
            <a:ext cx="692680" cy="69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3FAAB7E-CEAF-4B10-936F-920B56BB7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8729" y="94134"/>
            <a:ext cx="692680" cy="6926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E10636E-51CF-401C-8235-AEAEAF97EBA8}"/>
              </a:ext>
            </a:extLst>
          </p:cNvPr>
          <p:cNvGrpSpPr/>
          <p:nvPr/>
        </p:nvGrpSpPr>
        <p:grpSpPr>
          <a:xfrm>
            <a:off x="3832685" y="0"/>
            <a:ext cx="8359315" cy="5244253"/>
            <a:chOff x="3832685" y="254832"/>
            <a:chExt cx="8359315" cy="5244253"/>
          </a:xfrm>
        </p:grpSpPr>
        <p:pic>
          <p:nvPicPr>
            <p:cNvPr id="4" name="Picture 3">
              <a:extLst>
                <a:ext uri="{FF2B5EF4-FFF2-40B4-BE49-F238E27FC236}">
                  <a16:creationId xmlns:a16="http://schemas.microsoft.com/office/drawing/2014/main" id="{D8566B38-4B48-45A3-9649-75D5C24324EB}"/>
                </a:ext>
              </a:extLst>
            </p:cNvPr>
            <p:cNvPicPr>
              <a:picLocks noChangeAspect="1"/>
            </p:cNvPicPr>
            <p:nvPr/>
          </p:nvPicPr>
          <p:blipFill rotWithShape="1">
            <a:blip r:embed="rId3">
              <a:extLst>
                <a:ext uri="{28A0092B-C50C-407E-A947-70E740481C1C}">
                  <a14:useLocalDpi xmlns:a14="http://schemas.microsoft.com/office/drawing/2010/main" val="0"/>
                </a:ext>
              </a:extLst>
            </a:blip>
            <a:srcRect t="4221"/>
            <a:stretch/>
          </p:blipFill>
          <p:spPr>
            <a:xfrm>
              <a:off x="3832685" y="254832"/>
              <a:ext cx="8359315" cy="5244253"/>
            </a:xfrm>
            <a:prstGeom prst="rect">
              <a:avLst/>
            </a:prstGeom>
          </p:spPr>
        </p:pic>
        <p:sp>
          <p:nvSpPr>
            <p:cNvPr id="8" name="TextBox 7">
              <a:extLst>
                <a:ext uri="{FF2B5EF4-FFF2-40B4-BE49-F238E27FC236}">
                  <a16:creationId xmlns:a16="http://schemas.microsoft.com/office/drawing/2014/main" id="{EB27245A-24AD-4BE0-86F6-734C7C2424DE}"/>
                </a:ext>
              </a:extLst>
            </p:cNvPr>
            <p:cNvSpPr txBox="1"/>
            <p:nvPr/>
          </p:nvSpPr>
          <p:spPr>
            <a:xfrm>
              <a:off x="10964011" y="3387997"/>
              <a:ext cx="1038105" cy="215444"/>
            </a:xfrm>
            <a:prstGeom prst="rect">
              <a:avLst/>
            </a:prstGeom>
            <a:noFill/>
          </p:spPr>
          <p:txBody>
            <a:bodyPr wrap="none" lIns="0" tIns="0" rIns="0" bIns="0" rtlCol="0">
              <a:spAutoFit/>
            </a:bodyPr>
            <a:lstStyle/>
            <a:p>
              <a:pPr algn="l"/>
              <a:r>
                <a:rPr lang="vi-VN" sz="1400" b="1" spc="-30">
                  <a:solidFill>
                    <a:schemeClr val="tx2">
                      <a:lumMod val="50000"/>
                    </a:schemeClr>
                  </a:solidFill>
                </a:rPr>
                <a:t>Nhiệt độ (</a:t>
              </a:r>
              <a:r>
                <a:rPr lang="vi-VN" sz="1400" b="1" spc="-30" baseline="30000">
                  <a:solidFill>
                    <a:schemeClr val="tx2">
                      <a:lumMod val="50000"/>
                    </a:schemeClr>
                  </a:solidFill>
                </a:rPr>
                <a:t>o</a:t>
              </a:r>
              <a:r>
                <a:rPr lang="vi-VN" sz="1400" b="1" spc="-30">
                  <a:solidFill>
                    <a:schemeClr val="tx2">
                      <a:lumMod val="50000"/>
                    </a:schemeClr>
                  </a:solidFill>
                </a:rPr>
                <a:t>C)</a:t>
              </a:r>
            </a:p>
          </p:txBody>
        </p:sp>
        <p:sp>
          <p:nvSpPr>
            <p:cNvPr id="10" name="TextBox 9">
              <a:extLst>
                <a:ext uri="{FF2B5EF4-FFF2-40B4-BE49-F238E27FC236}">
                  <a16:creationId xmlns:a16="http://schemas.microsoft.com/office/drawing/2014/main" id="{0B936E9F-C14B-47EF-BCC6-E3B77D36CEB3}"/>
                </a:ext>
              </a:extLst>
            </p:cNvPr>
            <p:cNvSpPr txBox="1"/>
            <p:nvPr/>
          </p:nvSpPr>
          <p:spPr>
            <a:xfrm rot="16200000">
              <a:off x="3474138" y="1928805"/>
              <a:ext cx="1649169" cy="215444"/>
            </a:xfrm>
            <a:prstGeom prst="rect">
              <a:avLst/>
            </a:prstGeom>
            <a:noFill/>
          </p:spPr>
          <p:txBody>
            <a:bodyPr wrap="none" lIns="0" tIns="0" rIns="0" bIns="0" rtlCol="0">
              <a:spAutoFit/>
            </a:bodyPr>
            <a:lstStyle/>
            <a:p>
              <a:pPr algn="l"/>
              <a:r>
                <a:rPr lang="vi-VN" sz="1400" b="1" spc="-30">
                  <a:solidFill>
                    <a:schemeClr val="tx2">
                      <a:lumMod val="50000"/>
                    </a:schemeClr>
                  </a:solidFill>
                </a:rPr>
                <a:t>Mức độ sinh trưởng</a:t>
              </a:r>
            </a:p>
          </p:txBody>
        </p:sp>
        <p:sp>
          <p:nvSpPr>
            <p:cNvPr id="11" name="TextBox 10">
              <a:extLst>
                <a:ext uri="{FF2B5EF4-FFF2-40B4-BE49-F238E27FC236}">
                  <a16:creationId xmlns:a16="http://schemas.microsoft.com/office/drawing/2014/main" id="{F4F99A3C-9C37-4744-970E-449913C069FD}"/>
                </a:ext>
              </a:extLst>
            </p:cNvPr>
            <p:cNvSpPr txBox="1"/>
            <p:nvPr/>
          </p:nvSpPr>
          <p:spPr>
            <a:xfrm>
              <a:off x="7591016" y="2753390"/>
              <a:ext cx="1416413" cy="215444"/>
            </a:xfrm>
            <a:prstGeom prst="rect">
              <a:avLst/>
            </a:prstGeom>
            <a:noFill/>
          </p:spPr>
          <p:txBody>
            <a:bodyPr wrap="none" lIns="0" tIns="0" rIns="0" bIns="0" rtlCol="0">
              <a:spAutoFit/>
            </a:bodyPr>
            <a:lstStyle/>
            <a:p>
              <a:pPr algn="l"/>
              <a:r>
                <a:rPr lang="vi-VN" sz="1400" b="1" spc="-30">
                  <a:solidFill>
                    <a:schemeClr val="tx2">
                      <a:lumMod val="50000"/>
                    </a:schemeClr>
                  </a:solidFill>
                </a:rPr>
                <a:t>Khoảng thuận lợi</a:t>
              </a:r>
            </a:p>
          </p:txBody>
        </p:sp>
        <p:sp>
          <p:nvSpPr>
            <p:cNvPr id="12" name="TextBox 11">
              <a:extLst>
                <a:ext uri="{FF2B5EF4-FFF2-40B4-BE49-F238E27FC236}">
                  <a16:creationId xmlns:a16="http://schemas.microsoft.com/office/drawing/2014/main" id="{6EBCC371-9249-4230-A16F-AB4499DF488A}"/>
                </a:ext>
              </a:extLst>
            </p:cNvPr>
            <p:cNvSpPr txBox="1"/>
            <p:nvPr/>
          </p:nvSpPr>
          <p:spPr>
            <a:xfrm>
              <a:off x="7181850" y="3280275"/>
              <a:ext cx="314510" cy="176972"/>
            </a:xfrm>
            <a:prstGeom prst="rect">
              <a:avLst/>
            </a:prstGeom>
            <a:noFill/>
          </p:spPr>
          <p:txBody>
            <a:bodyPr wrap="none" lIns="0" tIns="0" rIns="0" bIns="0" rtlCol="0">
              <a:spAutoFit/>
            </a:bodyPr>
            <a:lstStyle/>
            <a:p>
              <a:pPr algn="l"/>
              <a:r>
                <a:rPr lang="vi-VN" sz="1150" b="1" spc="-30">
                  <a:solidFill>
                    <a:schemeClr val="tx2">
                      <a:lumMod val="50000"/>
                    </a:schemeClr>
                  </a:solidFill>
                </a:rPr>
                <a:t>23</a:t>
              </a:r>
              <a:r>
                <a:rPr lang="vi-VN" sz="1150" b="1" spc="-30" baseline="30000">
                  <a:solidFill>
                    <a:schemeClr val="tx2">
                      <a:lumMod val="50000"/>
                    </a:schemeClr>
                  </a:solidFill>
                </a:rPr>
                <a:t>o</a:t>
              </a:r>
              <a:r>
                <a:rPr lang="vi-VN" sz="1150" b="1" spc="-30">
                  <a:solidFill>
                    <a:schemeClr val="tx2">
                      <a:lumMod val="50000"/>
                    </a:schemeClr>
                  </a:solidFill>
                </a:rPr>
                <a:t>C</a:t>
              </a:r>
            </a:p>
          </p:txBody>
        </p:sp>
        <p:sp>
          <p:nvSpPr>
            <p:cNvPr id="13" name="TextBox 12">
              <a:extLst>
                <a:ext uri="{FF2B5EF4-FFF2-40B4-BE49-F238E27FC236}">
                  <a16:creationId xmlns:a16="http://schemas.microsoft.com/office/drawing/2014/main" id="{BFD4884B-47FC-4022-9E15-B728D48DB82D}"/>
                </a:ext>
              </a:extLst>
            </p:cNvPr>
            <p:cNvSpPr txBox="1"/>
            <p:nvPr/>
          </p:nvSpPr>
          <p:spPr>
            <a:xfrm>
              <a:off x="9133713" y="3280275"/>
              <a:ext cx="314510" cy="176972"/>
            </a:xfrm>
            <a:prstGeom prst="rect">
              <a:avLst/>
            </a:prstGeom>
            <a:noFill/>
          </p:spPr>
          <p:txBody>
            <a:bodyPr wrap="none" lIns="0" tIns="0" rIns="0" bIns="0" rtlCol="0">
              <a:spAutoFit/>
            </a:bodyPr>
            <a:lstStyle/>
            <a:p>
              <a:pPr algn="l"/>
              <a:r>
                <a:rPr lang="vi-VN" sz="1150" b="1" spc="-30">
                  <a:solidFill>
                    <a:schemeClr val="tx2">
                      <a:lumMod val="50000"/>
                    </a:schemeClr>
                  </a:solidFill>
                </a:rPr>
                <a:t>37</a:t>
              </a:r>
              <a:r>
                <a:rPr lang="vi-VN" sz="1150" b="1" spc="-30" baseline="30000">
                  <a:solidFill>
                    <a:schemeClr val="tx2">
                      <a:lumMod val="50000"/>
                    </a:schemeClr>
                  </a:solidFill>
                </a:rPr>
                <a:t>o</a:t>
              </a:r>
              <a:r>
                <a:rPr lang="vi-VN" sz="1150" b="1" spc="-30">
                  <a:solidFill>
                    <a:schemeClr val="tx2">
                      <a:lumMod val="50000"/>
                    </a:schemeClr>
                  </a:solidFill>
                </a:rPr>
                <a:t>C</a:t>
              </a:r>
            </a:p>
          </p:txBody>
        </p:sp>
        <p:sp>
          <p:nvSpPr>
            <p:cNvPr id="14" name="TextBox 13">
              <a:extLst>
                <a:ext uri="{FF2B5EF4-FFF2-40B4-BE49-F238E27FC236}">
                  <a16:creationId xmlns:a16="http://schemas.microsoft.com/office/drawing/2014/main" id="{1437BA16-AC97-47BC-8946-3AFA7A47AA20}"/>
                </a:ext>
              </a:extLst>
            </p:cNvPr>
            <p:cNvSpPr txBox="1"/>
            <p:nvPr/>
          </p:nvSpPr>
          <p:spPr>
            <a:xfrm>
              <a:off x="7615164" y="3280275"/>
              <a:ext cx="1414170" cy="176972"/>
            </a:xfrm>
            <a:prstGeom prst="rect">
              <a:avLst/>
            </a:prstGeom>
            <a:noFill/>
          </p:spPr>
          <p:txBody>
            <a:bodyPr wrap="none" lIns="0" tIns="0" rIns="0" bIns="0" rtlCol="0">
              <a:spAutoFit/>
            </a:bodyPr>
            <a:lstStyle/>
            <a:p>
              <a:pPr algn="ctr"/>
              <a:r>
                <a:rPr lang="vi-VN" sz="1150" b="1" spc="-30">
                  <a:solidFill>
                    <a:schemeClr val="tx2">
                      <a:lumMod val="50000"/>
                    </a:schemeClr>
                  </a:solidFill>
                </a:rPr>
                <a:t>Điểm cực thuận 30</a:t>
              </a:r>
              <a:r>
                <a:rPr lang="vi-VN" sz="1150" b="1" spc="-30" baseline="30000">
                  <a:solidFill>
                    <a:schemeClr val="tx2">
                      <a:lumMod val="50000"/>
                    </a:schemeClr>
                  </a:solidFill>
                </a:rPr>
                <a:t>o</a:t>
              </a:r>
              <a:r>
                <a:rPr lang="vi-VN" sz="1150" b="1" spc="-30">
                  <a:solidFill>
                    <a:schemeClr val="tx2">
                      <a:lumMod val="50000"/>
                    </a:schemeClr>
                  </a:solidFill>
                </a:rPr>
                <a:t>C</a:t>
              </a:r>
            </a:p>
          </p:txBody>
        </p:sp>
        <p:sp>
          <p:nvSpPr>
            <p:cNvPr id="15" name="TextBox 14">
              <a:extLst>
                <a:ext uri="{FF2B5EF4-FFF2-40B4-BE49-F238E27FC236}">
                  <a16:creationId xmlns:a16="http://schemas.microsoft.com/office/drawing/2014/main" id="{47BCAE2B-7B3A-4D82-AC91-E92A71D4C4D3}"/>
                </a:ext>
              </a:extLst>
            </p:cNvPr>
            <p:cNvSpPr txBox="1"/>
            <p:nvPr/>
          </p:nvSpPr>
          <p:spPr>
            <a:xfrm>
              <a:off x="4276563" y="3782694"/>
              <a:ext cx="1754326" cy="215444"/>
            </a:xfrm>
            <a:prstGeom prst="rect">
              <a:avLst/>
            </a:prstGeom>
            <a:noFill/>
          </p:spPr>
          <p:txBody>
            <a:bodyPr wrap="none" lIns="0" tIns="0" rIns="0" bIns="0" rtlCol="0">
              <a:spAutoFit/>
            </a:bodyPr>
            <a:lstStyle/>
            <a:p>
              <a:pPr algn="ctr"/>
              <a:r>
                <a:rPr lang="vi-VN" sz="1400" b="1" spc="-30">
                  <a:solidFill>
                    <a:schemeClr val="tx2">
                      <a:lumMod val="50000"/>
                    </a:schemeClr>
                  </a:solidFill>
                </a:rPr>
                <a:t>Điểm gây chết (5,6</a:t>
              </a:r>
              <a:r>
                <a:rPr lang="vi-VN" sz="1400" b="1" spc="-30" baseline="30000">
                  <a:solidFill>
                    <a:schemeClr val="tx2">
                      <a:lumMod val="50000"/>
                    </a:schemeClr>
                  </a:solidFill>
                </a:rPr>
                <a:t>o</a:t>
              </a:r>
              <a:r>
                <a:rPr lang="vi-VN" sz="1400" b="1" spc="-30">
                  <a:solidFill>
                    <a:schemeClr val="tx2">
                      <a:lumMod val="50000"/>
                    </a:schemeClr>
                  </a:solidFill>
                </a:rPr>
                <a:t>C)</a:t>
              </a:r>
            </a:p>
          </p:txBody>
        </p:sp>
        <p:sp>
          <p:nvSpPr>
            <p:cNvPr id="16" name="TextBox 15">
              <a:extLst>
                <a:ext uri="{FF2B5EF4-FFF2-40B4-BE49-F238E27FC236}">
                  <a16:creationId xmlns:a16="http://schemas.microsoft.com/office/drawing/2014/main" id="{3A2E4C3E-2D6F-4E53-90EA-EB12826D5C81}"/>
                </a:ext>
              </a:extLst>
            </p:cNvPr>
            <p:cNvSpPr txBox="1"/>
            <p:nvPr/>
          </p:nvSpPr>
          <p:spPr>
            <a:xfrm>
              <a:off x="6563779" y="3782694"/>
              <a:ext cx="1588255" cy="215444"/>
            </a:xfrm>
            <a:prstGeom prst="rect">
              <a:avLst/>
            </a:prstGeom>
            <a:noFill/>
          </p:spPr>
          <p:txBody>
            <a:bodyPr wrap="none" lIns="0" tIns="0" rIns="0" bIns="0" rtlCol="0">
              <a:spAutoFit/>
            </a:bodyPr>
            <a:lstStyle/>
            <a:p>
              <a:pPr algn="ctr"/>
              <a:r>
                <a:rPr lang="vi-VN" sz="1400" b="1" spc="-30">
                  <a:solidFill>
                    <a:schemeClr val="tx2">
                      <a:lumMod val="50000"/>
                    </a:schemeClr>
                  </a:solidFill>
                </a:rPr>
                <a:t>Giới hạn chịu đựng</a:t>
              </a:r>
            </a:p>
          </p:txBody>
        </p:sp>
        <p:sp>
          <p:nvSpPr>
            <p:cNvPr id="17" name="TextBox 16">
              <a:extLst>
                <a:ext uri="{FF2B5EF4-FFF2-40B4-BE49-F238E27FC236}">
                  <a16:creationId xmlns:a16="http://schemas.microsoft.com/office/drawing/2014/main" id="{CBD045B3-0426-478B-AAB7-59303A305809}"/>
                </a:ext>
              </a:extLst>
            </p:cNvPr>
            <p:cNvSpPr txBox="1"/>
            <p:nvPr/>
          </p:nvSpPr>
          <p:spPr>
            <a:xfrm>
              <a:off x="8853421" y="3782694"/>
              <a:ext cx="1708481" cy="215444"/>
            </a:xfrm>
            <a:prstGeom prst="rect">
              <a:avLst/>
            </a:prstGeom>
            <a:noFill/>
          </p:spPr>
          <p:txBody>
            <a:bodyPr wrap="none" lIns="0" tIns="0" rIns="0" bIns="0" rtlCol="0">
              <a:spAutoFit/>
            </a:bodyPr>
            <a:lstStyle/>
            <a:p>
              <a:pPr algn="ctr"/>
              <a:r>
                <a:rPr lang="vi-VN" sz="1400" b="1" spc="-30">
                  <a:solidFill>
                    <a:schemeClr val="tx2">
                      <a:lumMod val="50000"/>
                    </a:schemeClr>
                  </a:solidFill>
                </a:rPr>
                <a:t>Điểm gây chết (42</a:t>
              </a:r>
              <a:r>
                <a:rPr lang="vi-VN" sz="1400" b="1" spc="-30" baseline="30000">
                  <a:solidFill>
                    <a:schemeClr val="tx2">
                      <a:lumMod val="50000"/>
                    </a:schemeClr>
                  </a:solidFill>
                </a:rPr>
                <a:t>o</a:t>
              </a:r>
              <a:r>
                <a:rPr lang="vi-VN" sz="1400" b="1" spc="-30">
                  <a:solidFill>
                    <a:schemeClr val="tx2">
                      <a:lumMod val="50000"/>
                    </a:schemeClr>
                  </a:solidFill>
                </a:rPr>
                <a:t>C)</a:t>
              </a:r>
            </a:p>
          </p:txBody>
        </p:sp>
        <p:sp>
          <p:nvSpPr>
            <p:cNvPr id="18" name="TextBox 17">
              <a:extLst>
                <a:ext uri="{FF2B5EF4-FFF2-40B4-BE49-F238E27FC236}">
                  <a16:creationId xmlns:a16="http://schemas.microsoft.com/office/drawing/2014/main" id="{58F5A287-219F-4FE1-9DBE-09DEA9E2C823}"/>
                </a:ext>
              </a:extLst>
            </p:cNvPr>
            <p:cNvSpPr txBox="1"/>
            <p:nvPr/>
          </p:nvSpPr>
          <p:spPr>
            <a:xfrm>
              <a:off x="9527818" y="2314575"/>
              <a:ext cx="575157" cy="353943"/>
            </a:xfrm>
            <a:prstGeom prst="rect">
              <a:avLst/>
            </a:prstGeom>
            <a:noFill/>
          </p:spPr>
          <p:txBody>
            <a:bodyPr wrap="none" lIns="0" tIns="0" rIns="0" bIns="0" rtlCol="0">
              <a:spAutoFit/>
            </a:bodyPr>
            <a:lstStyle/>
            <a:p>
              <a:pPr algn="ctr"/>
              <a:r>
                <a:rPr lang="vi-VN" sz="1150" b="1" spc="-30">
                  <a:solidFill>
                    <a:schemeClr val="tx2">
                      <a:lumMod val="50000"/>
                    </a:schemeClr>
                  </a:solidFill>
                </a:rPr>
                <a:t>Giới hạn</a:t>
              </a:r>
            </a:p>
            <a:p>
              <a:pPr algn="ctr"/>
              <a:r>
                <a:rPr lang="vi-VN" sz="1150" b="1" spc="-30">
                  <a:solidFill>
                    <a:schemeClr val="tx2">
                      <a:lumMod val="50000"/>
                    </a:schemeClr>
                  </a:solidFill>
                </a:rPr>
                <a:t>trên</a:t>
              </a:r>
            </a:p>
          </p:txBody>
        </p:sp>
        <p:sp>
          <p:nvSpPr>
            <p:cNvPr id="19" name="TextBox 18">
              <a:extLst>
                <a:ext uri="{FF2B5EF4-FFF2-40B4-BE49-F238E27FC236}">
                  <a16:creationId xmlns:a16="http://schemas.microsoft.com/office/drawing/2014/main" id="{909E96F5-7D59-4CC0-9121-39D4783708E9}"/>
                </a:ext>
              </a:extLst>
            </p:cNvPr>
            <p:cNvSpPr txBox="1"/>
            <p:nvPr/>
          </p:nvSpPr>
          <p:spPr>
            <a:xfrm>
              <a:off x="4872179" y="2314575"/>
              <a:ext cx="575157" cy="353943"/>
            </a:xfrm>
            <a:prstGeom prst="rect">
              <a:avLst/>
            </a:prstGeom>
            <a:noFill/>
          </p:spPr>
          <p:txBody>
            <a:bodyPr wrap="none" lIns="0" tIns="0" rIns="0" bIns="0" rtlCol="0">
              <a:spAutoFit/>
            </a:bodyPr>
            <a:lstStyle/>
            <a:p>
              <a:pPr algn="ctr"/>
              <a:r>
                <a:rPr lang="vi-VN" sz="1150" b="1" spc="-30">
                  <a:solidFill>
                    <a:schemeClr val="tx2">
                      <a:lumMod val="50000"/>
                    </a:schemeClr>
                  </a:solidFill>
                </a:rPr>
                <a:t>Giới hạn</a:t>
              </a:r>
            </a:p>
            <a:p>
              <a:pPr algn="ctr"/>
              <a:r>
                <a:rPr lang="vi-VN" sz="1150" b="1" spc="-30">
                  <a:solidFill>
                    <a:schemeClr val="tx2">
                      <a:lumMod val="50000"/>
                    </a:schemeClr>
                  </a:solidFill>
                </a:rPr>
                <a:t>dưới</a:t>
              </a:r>
            </a:p>
          </p:txBody>
        </p:sp>
      </p:grpSp>
      <p:sp>
        <p:nvSpPr>
          <p:cNvPr id="21" name="Rectangle 20">
            <a:extLst>
              <a:ext uri="{FF2B5EF4-FFF2-40B4-BE49-F238E27FC236}">
                <a16:creationId xmlns:a16="http://schemas.microsoft.com/office/drawing/2014/main" id="{E2CC921A-3398-4F04-B504-F96848A712E4}"/>
              </a:ext>
            </a:extLst>
          </p:cNvPr>
          <p:cNvSpPr/>
          <p:nvPr/>
        </p:nvSpPr>
        <p:spPr>
          <a:xfrm>
            <a:off x="4191000" y="3964743"/>
            <a:ext cx="7696200" cy="550736"/>
          </a:xfrm>
          <a:prstGeom prst="rect">
            <a:avLst/>
          </a:prstGeom>
          <a:solidFill>
            <a:srgbClr val="FFEB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38898D68-430C-4F16-B3E2-2DC7D83D7F17}"/>
              </a:ext>
            </a:extLst>
          </p:cNvPr>
          <p:cNvSpPr txBox="1"/>
          <p:nvPr/>
        </p:nvSpPr>
        <p:spPr>
          <a:xfrm>
            <a:off x="4432985" y="4101612"/>
            <a:ext cx="7212231" cy="276999"/>
          </a:xfrm>
          <a:prstGeom prst="rect">
            <a:avLst/>
          </a:prstGeom>
          <a:noFill/>
        </p:spPr>
        <p:txBody>
          <a:bodyPr wrap="none" lIns="0" tIns="0" rIns="0" bIns="0" rtlCol="0">
            <a:spAutoFit/>
          </a:bodyPr>
          <a:lstStyle/>
          <a:p>
            <a:pPr algn="l"/>
            <a:r>
              <a:rPr lang="vi-VN" b="1" spc="-30" dirty="0">
                <a:solidFill>
                  <a:schemeClr val="tx2">
                    <a:lumMod val="50000"/>
                  </a:schemeClr>
                </a:solidFill>
              </a:rPr>
              <a:t>Sự sinh trưởng và phát triển của cá rô phi ở các nhiệt độ khác nhau</a:t>
            </a:r>
          </a:p>
        </p:txBody>
      </p:sp>
      <p:grpSp>
        <p:nvGrpSpPr>
          <p:cNvPr id="23" name="Group 22">
            <a:extLst>
              <a:ext uri="{FF2B5EF4-FFF2-40B4-BE49-F238E27FC236}">
                <a16:creationId xmlns:a16="http://schemas.microsoft.com/office/drawing/2014/main" id="{7C2B612A-8BB1-4BF0-B03B-BFF4CD595E35}"/>
              </a:ext>
            </a:extLst>
          </p:cNvPr>
          <p:cNvGrpSpPr/>
          <p:nvPr/>
        </p:nvGrpSpPr>
        <p:grpSpPr>
          <a:xfrm>
            <a:off x="274983" y="4380968"/>
            <a:ext cx="1524000" cy="457250"/>
            <a:chOff x="800100" y="1783116"/>
            <a:chExt cx="1524000" cy="457250"/>
          </a:xfrm>
        </p:grpSpPr>
        <p:sp>
          <p:nvSpPr>
            <p:cNvPr id="24" name="Rectangle 23">
              <a:extLst>
                <a:ext uri="{FF2B5EF4-FFF2-40B4-BE49-F238E27FC236}">
                  <a16:creationId xmlns:a16="http://schemas.microsoft.com/office/drawing/2014/main" id="{7E3A40CF-4761-40EE-9ACD-38D44A174B0F}"/>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58106ABB-C1F0-4B75-9C56-A9FE2713104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26" name="TextBox 25">
            <a:extLst>
              <a:ext uri="{FF2B5EF4-FFF2-40B4-BE49-F238E27FC236}">
                <a16:creationId xmlns:a16="http://schemas.microsoft.com/office/drawing/2014/main" id="{CAE2FCB5-D7E6-455D-AAF5-91DE0272F7E5}"/>
              </a:ext>
            </a:extLst>
          </p:cNvPr>
          <p:cNvSpPr txBox="1"/>
          <p:nvPr/>
        </p:nvSpPr>
        <p:spPr>
          <a:xfrm>
            <a:off x="1798983" y="4920963"/>
            <a:ext cx="10119296" cy="804772"/>
          </a:xfrm>
          <a:prstGeom prst="rect">
            <a:avLst/>
          </a:prstGeom>
          <a:noFill/>
        </p:spPr>
        <p:txBody>
          <a:bodyPr wrap="square" lIns="0" tIns="0" rIns="0" bIns="0" rtlCol="0">
            <a:spAutoFit/>
          </a:bodyPr>
          <a:lstStyle>
            <a:defPPr>
              <a:defRPr lang="en-US"/>
            </a:defPPr>
            <a:lvl1pPr>
              <a:lnSpc>
                <a:spcPct val="125000"/>
              </a:lnSpc>
              <a:defRPr sz="2800">
                <a:latin typeface="Arial" panose="020B0604020202020204" pitchFamily="34" charset="0"/>
                <a:cs typeface="Arial" panose="020B0604020202020204" pitchFamily="34" charset="0"/>
              </a:defRPr>
            </a:lvl1pPr>
          </a:lstStyle>
          <a:p>
            <a:r>
              <a:rPr lang="vi-VN" sz="2200" b="1" i="1" dirty="0"/>
              <a:t>Mức độ sinh trưởng và phát triển của cá rô phi </a:t>
            </a:r>
            <a:r>
              <a:rPr lang="vi-VN" sz="2200" b="1" i="1" dirty="0">
                <a:solidFill>
                  <a:srgbClr val="FF0000"/>
                </a:solidFill>
              </a:rPr>
              <a:t>không giống nhau </a:t>
            </a:r>
            <a:r>
              <a:rPr lang="vi-VN" sz="2200" b="1" i="1" dirty="0"/>
              <a:t>ở các mức nhiệt độ khác nhau</a:t>
            </a:r>
          </a:p>
        </p:txBody>
      </p:sp>
      <p:pic>
        <p:nvPicPr>
          <p:cNvPr id="27" name="Picture 2">
            <a:extLst>
              <a:ext uri="{FF2B5EF4-FFF2-40B4-BE49-F238E27FC236}">
                <a16:creationId xmlns:a16="http://schemas.microsoft.com/office/drawing/2014/main" id="{F2E72128-8748-4BB2-BAB2-9EBB32FC4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205" y="4973802"/>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36FE4C92-E7B1-42F2-A57E-93A8FC3DD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205" y="5799884"/>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E150EB6-34D0-8372-947A-158967CC397A}"/>
              </a:ext>
            </a:extLst>
          </p:cNvPr>
          <p:cNvSpPr txBox="1"/>
          <p:nvPr/>
        </p:nvSpPr>
        <p:spPr>
          <a:xfrm>
            <a:off x="1776389" y="5869398"/>
            <a:ext cx="10119296" cy="804772"/>
          </a:xfrm>
          <a:prstGeom prst="rect">
            <a:avLst/>
          </a:prstGeom>
          <a:noFill/>
        </p:spPr>
        <p:txBody>
          <a:bodyPr wrap="square" lIns="0" tIns="0" rIns="0" bIns="0" rtlCol="0">
            <a:spAutoFit/>
          </a:bodyPr>
          <a:lstStyle>
            <a:defPPr>
              <a:defRPr lang="en-US"/>
            </a:defPPr>
            <a:lvl1pPr>
              <a:lnSpc>
                <a:spcPct val="125000"/>
              </a:lnSpc>
              <a:defRPr sz="2800">
                <a:latin typeface="Arial" panose="020B0604020202020204" pitchFamily="34" charset="0"/>
                <a:cs typeface="Arial" panose="020B0604020202020204" pitchFamily="34" charset="0"/>
              </a:defRPr>
            </a:lvl1pPr>
          </a:lstStyle>
          <a:p>
            <a:r>
              <a:rPr lang="vi-VN" sz="2200" b="1" i="1" dirty="0"/>
              <a:t>Từ đó ta thấy nhiệt độ có </a:t>
            </a:r>
            <a:r>
              <a:rPr lang="vi-VN" sz="2200" b="1" i="1" dirty="0">
                <a:solidFill>
                  <a:srgbClr val="FF0000"/>
                </a:solidFill>
              </a:rPr>
              <a:t>ảnh hưởng lớn </a:t>
            </a:r>
            <a:r>
              <a:rPr lang="vi-VN" sz="2200" b="1" i="1" dirty="0"/>
              <a:t>đến sự sinh trưởng và phát triển của sinh vật</a:t>
            </a:r>
          </a:p>
        </p:txBody>
      </p:sp>
    </p:spTree>
    <p:extLst>
      <p:ext uri="{BB962C8B-B14F-4D97-AF65-F5344CB8AC3E}">
        <p14:creationId xmlns:p14="http://schemas.microsoft.com/office/powerpoint/2010/main" val="3391054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96428" y="853105"/>
            <a:ext cx="11414572"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dirty="0">
                <a:latin typeface="Arial" panose="020B0604020202020204" pitchFamily="34" charset="0"/>
                <a:cs typeface="Arial" panose="020B0604020202020204" pitchFamily="34" charset="0"/>
              </a:rPr>
              <a:t>Nhiệt độ thuận lợi nhất cho sự sinh trưởng và phát triển của cá rô phi là bao nhiêu? Nhiệt độ quá cao hoặc quá thấp so với nhiệt độ cực thuận có ảnh hưởng như thế nào tới mức độ sinh trưởng của sinh vật?</a:t>
            </a:r>
            <a:endParaRPr lang="vi-VN" sz="2400" dirty="0"/>
          </a:p>
        </p:txBody>
      </p:sp>
      <p:pic>
        <p:nvPicPr>
          <p:cNvPr id="6" name="Picture 2">
            <a:extLst>
              <a:ext uri="{FF2B5EF4-FFF2-40B4-BE49-F238E27FC236}">
                <a16:creationId xmlns:a16="http://schemas.microsoft.com/office/drawing/2014/main" id="{8D34C230-6044-4EBF-BBE6-9081A7EF3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671" y="152398"/>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3168A27-6A73-4120-90C0-90CAAB1E4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026" y="15239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29AFA4A-7BA1-4024-83B6-258272558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381" y="15239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434E0EA5-8D92-C63B-1E76-C44B7F083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304112"/>
            <a:ext cx="9251350" cy="44245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3D7BD7-6AB6-4B21-EE96-95D4BA729CC4}"/>
              </a:ext>
            </a:extLst>
          </p:cNvPr>
          <p:cNvSpPr txBox="1"/>
          <p:nvPr/>
        </p:nvSpPr>
        <p:spPr>
          <a:xfrm>
            <a:off x="8229600" y="2514600"/>
            <a:ext cx="3505200" cy="738664"/>
          </a:xfrm>
          <a:prstGeom prst="rect">
            <a:avLst/>
          </a:prstGeom>
          <a:noFill/>
        </p:spPr>
        <p:txBody>
          <a:bodyPr wrap="square" lIns="0" tIns="0" rIns="0" bIns="0" rtlCol="0">
            <a:spAutoFit/>
          </a:bodyPr>
          <a:lstStyle/>
          <a:p>
            <a:pPr algn="l"/>
            <a:r>
              <a:rPr lang="vi-VN" sz="4800" b="1" dirty="0">
                <a:solidFill>
                  <a:srgbClr val="FF0000"/>
                </a:solidFill>
              </a:rPr>
              <a:t>23</a:t>
            </a:r>
            <a:r>
              <a:rPr lang="vi-VN" sz="4800" b="1" baseline="30000" dirty="0">
                <a:solidFill>
                  <a:srgbClr val="FF0000"/>
                </a:solidFill>
              </a:rPr>
              <a:t>0</a:t>
            </a:r>
            <a:r>
              <a:rPr lang="vi-VN" sz="4800" b="1" dirty="0">
                <a:solidFill>
                  <a:srgbClr val="FF0000"/>
                </a:solidFill>
              </a:rPr>
              <a:t>C – 37</a:t>
            </a:r>
            <a:r>
              <a:rPr lang="vi-VN" sz="4800" b="1" baseline="30000" dirty="0">
                <a:solidFill>
                  <a:srgbClr val="FF0000"/>
                </a:solidFill>
              </a:rPr>
              <a:t>0</a:t>
            </a:r>
            <a:r>
              <a:rPr lang="vi-VN" sz="4800" b="1" dirty="0">
                <a:solidFill>
                  <a:srgbClr val="FF0000"/>
                </a:solidFill>
              </a:rPr>
              <a:t>C</a:t>
            </a:r>
            <a:endParaRPr lang="en-US" sz="4800" b="1" dirty="0">
              <a:solidFill>
                <a:srgbClr val="FF0000"/>
              </a:solidFill>
            </a:endParaRPr>
          </a:p>
        </p:txBody>
      </p:sp>
    </p:spTree>
    <p:extLst>
      <p:ext uri="{BB962C8B-B14F-4D97-AF65-F5344CB8AC3E}">
        <p14:creationId xmlns:p14="http://schemas.microsoft.com/office/powerpoint/2010/main" val="379561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rgbClr val="FFEB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sp>
        <p:nvSpPr>
          <p:cNvPr id="8" name="TextBox 7">
            <a:extLst>
              <a:ext uri="{FF2B5EF4-FFF2-40B4-BE49-F238E27FC236}">
                <a16:creationId xmlns:a16="http://schemas.microsoft.com/office/drawing/2014/main" id="{EAA61082-B45C-4C5F-9B2B-464FE69B3A84}"/>
              </a:ext>
            </a:extLst>
          </p:cNvPr>
          <p:cNvSpPr txBox="1"/>
          <p:nvPr/>
        </p:nvSpPr>
        <p:spPr>
          <a:xfrm>
            <a:off x="1905000" y="1558381"/>
            <a:ext cx="9933982" cy="877933"/>
          </a:xfrm>
          <a:prstGeom prst="rect">
            <a:avLst/>
          </a:prstGeom>
          <a:noFill/>
        </p:spPr>
        <p:txBody>
          <a:bodyPr wrap="square" lIns="0" tIns="0" rIns="0" bIns="0" rtlCol="0">
            <a:spAutoFit/>
          </a:bodyPr>
          <a:lstStyle/>
          <a:p>
            <a:pPr>
              <a:lnSpc>
                <a:spcPct val="125000"/>
              </a:lnSpc>
            </a:pPr>
            <a:r>
              <a:rPr lang="vi-VN" sz="2400" b="1" dirty="0">
                <a:solidFill>
                  <a:srgbClr val="FF0000"/>
                </a:solidFill>
                <a:latin typeface="Arial" panose="020B0604020202020204" pitchFamily="34" charset="0"/>
                <a:cs typeface="Arial" panose="020B0604020202020204" pitchFamily="34" charset="0"/>
              </a:rPr>
              <a:t>Nhiệt độ quá cao hoặc quá thấp </a:t>
            </a:r>
            <a:r>
              <a:rPr lang="vi-VN" sz="2400" dirty="0">
                <a:latin typeface="Arial" panose="020B0604020202020204" pitchFamily="34" charset="0"/>
                <a:cs typeface="Arial" panose="020B0604020202020204" pitchFamily="34" charset="0"/>
              </a:rPr>
              <a:t>có thể làm </a:t>
            </a:r>
            <a:r>
              <a:rPr lang="vi-VN" sz="2400" b="1" dirty="0">
                <a:latin typeface="Arial" panose="020B0604020202020204" pitchFamily="34" charset="0"/>
                <a:cs typeface="Arial" panose="020B0604020202020204" pitchFamily="34" charset="0"/>
              </a:rPr>
              <a:t>chậm quá trình sinh trưởng và phát triển</a:t>
            </a:r>
            <a:r>
              <a:rPr lang="vi-VN" sz="2400" dirty="0">
                <a:latin typeface="Arial" panose="020B0604020202020204" pitchFamily="34" charset="0"/>
                <a:cs typeface="Arial" panose="020B0604020202020204" pitchFamily="34" charset="0"/>
              </a:rPr>
              <a:t>, đặc biệt là đối với thực vật và động vật biến nhiệt.</a:t>
            </a:r>
            <a:endParaRPr lang="vi-VN" sz="2400" dirty="0"/>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1E531315-1153-48D1-A558-6F993A6E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 y="144602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rought | Home &amp; Garden Information Center">
            <a:extLst>
              <a:ext uri="{FF2B5EF4-FFF2-40B4-BE49-F238E27FC236}">
                <a16:creationId xmlns:a16="http://schemas.microsoft.com/office/drawing/2014/main" id="{885A47E1-3BD3-478C-98D8-9117273155F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 y="2815862"/>
            <a:ext cx="6096000" cy="404213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iting cold an extraordinary threat to all animals · A Humane World">
            <a:extLst>
              <a:ext uri="{FF2B5EF4-FFF2-40B4-BE49-F238E27FC236}">
                <a16:creationId xmlns:a16="http://schemas.microsoft.com/office/drawing/2014/main" id="{F867BB05-85F2-4046-B27B-F3B21121693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095997" y="2815862"/>
            <a:ext cx="6096001" cy="404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0977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sp>
        <p:nvSpPr>
          <p:cNvPr id="9" name="TextBox 8">
            <a:extLst>
              <a:ext uri="{FF2B5EF4-FFF2-40B4-BE49-F238E27FC236}">
                <a16:creationId xmlns:a16="http://schemas.microsoft.com/office/drawing/2014/main" id="{05ACF678-BA5A-43D8-B99F-7CBD22B99AF2}"/>
              </a:ext>
            </a:extLst>
          </p:cNvPr>
          <p:cNvSpPr txBox="1"/>
          <p:nvPr/>
        </p:nvSpPr>
        <p:spPr>
          <a:xfrm>
            <a:off x="1905000" y="1386278"/>
            <a:ext cx="9501188"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Khi trời lạnh, động vật mất nhiều năng lượng để duy trì nhiệt độ cơ thể, dẫn đến sinh trưởng giảm nếu không được bổ sung thêm thức ăn để chống rét.</a:t>
            </a:r>
            <a:endParaRPr lang="vi-VN" sz="2400" dirty="0"/>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D2A3848C-2636-40F4-8FAF-CA9D38B9F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 y="144348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139DF797-0266-4F30-83BC-A9FF44578F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34" b="14892"/>
          <a:stretch/>
        </p:blipFill>
        <p:spPr bwMode="auto">
          <a:xfrm>
            <a:off x="0" y="2867060"/>
            <a:ext cx="12192000" cy="399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77760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8CA6CD-CA8B-4F82-B595-7D9A7533D273}"/>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1D53BC-FF2F-4BB7-876A-ACBAD114991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Ánh sáng</a:t>
            </a:r>
          </a:p>
        </p:txBody>
      </p:sp>
      <p:pic>
        <p:nvPicPr>
          <p:cNvPr id="10" name="Picture 2">
            <a:extLst>
              <a:ext uri="{FF2B5EF4-FFF2-40B4-BE49-F238E27FC236}">
                <a16:creationId xmlns:a16="http://schemas.microsoft.com/office/drawing/2014/main" id="{6E04E0C6-331E-40F1-841A-F501EDF77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AD65BE-7764-4CE9-9A70-F33F905FB221}"/>
              </a:ext>
            </a:extLst>
          </p:cNvPr>
          <p:cNvSpPr txBox="1"/>
          <p:nvPr/>
        </p:nvSpPr>
        <p:spPr>
          <a:xfrm>
            <a:off x="1567070" y="1482507"/>
            <a:ext cx="10210800" cy="1024319"/>
          </a:xfrm>
          <a:prstGeom prst="rect">
            <a:avLst/>
          </a:prstGeom>
          <a:noFill/>
        </p:spPr>
        <p:txBody>
          <a:bodyPr wrap="square" lIns="0" tIns="0" rIns="0" bIns="0" rtlCol="0">
            <a:spAutoFit/>
          </a:bodyPr>
          <a:lstStyle/>
          <a:p>
            <a:pPr>
              <a:lnSpc>
                <a:spcPct val="125000"/>
              </a:lnSpc>
            </a:pPr>
            <a:r>
              <a:rPr lang="vi-VN" sz="2800" dirty="0">
                <a:latin typeface="Arial" panose="020B0604020202020204" pitchFamily="34" charset="0"/>
                <a:cs typeface="Arial" panose="020B0604020202020204" pitchFamily="34" charset="0"/>
              </a:rPr>
              <a:t>Ánh sáng ảnh hưởng đến sinh trưởng, phát triển và thời gian ra hoa của thực vật.</a:t>
            </a:r>
            <a:endParaRPr lang="vi-VN" sz="2800" dirty="0"/>
          </a:p>
        </p:txBody>
      </p:sp>
      <p:pic>
        <p:nvPicPr>
          <p:cNvPr id="11" name="Picture 2">
            <a:extLst>
              <a:ext uri="{FF2B5EF4-FFF2-40B4-BE49-F238E27FC236}">
                <a16:creationId xmlns:a16="http://schemas.microsoft.com/office/drawing/2014/main" id="{6D74C5D7-B8B2-47BE-9A91-03490A284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220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F21A0E-D3FA-4216-85BB-8F77377F77D4}"/>
              </a:ext>
            </a:extLst>
          </p:cNvPr>
          <p:cNvPicPr>
            <a:picLocks noChangeAspect="1"/>
          </p:cNvPicPr>
          <p:nvPr/>
        </p:nvPicPr>
        <p:blipFill rotWithShape="1">
          <a:blip r:embed="rId4">
            <a:extLst>
              <a:ext uri="{28A0092B-C50C-407E-A947-70E740481C1C}">
                <a14:useLocalDpi xmlns:a14="http://schemas.microsoft.com/office/drawing/2010/main" val="0"/>
              </a:ext>
            </a:extLst>
          </a:blip>
          <a:srcRect t="35474" b="10974"/>
          <a:stretch/>
        </p:blipFill>
        <p:spPr>
          <a:xfrm>
            <a:off x="0" y="2777370"/>
            <a:ext cx="12192000" cy="4080629"/>
          </a:xfrm>
          <a:prstGeom prst="rect">
            <a:avLst/>
          </a:prstGeom>
        </p:spPr>
      </p:pic>
    </p:spTree>
    <p:extLst>
      <p:ext uri="{BB962C8B-B14F-4D97-AF65-F5344CB8AC3E}">
        <p14:creationId xmlns:p14="http://schemas.microsoft.com/office/powerpoint/2010/main" val="180563351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8CA6CD-CA8B-4F82-B595-7D9A7533D273}"/>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1D53BC-FF2F-4BB7-876A-ACBAD114991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Ánh sáng</a:t>
            </a:r>
          </a:p>
        </p:txBody>
      </p:sp>
      <p:pic>
        <p:nvPicPr>
          <p:cNvPr id="10" name="Picture 2">
            <a:extLst>
              <a:ext uri="{FF2B5EF4-FFF2-40B4-BE49-F238E27FC236}">
                <a16:creationId xmlns:a16="http://schemas.microsoft.com/office/drawing/2014/main" id="{6E04E0C6-331E-40F1-841A-F501EDF77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AD65BE-7764-4CE9-9A70-F33F905FB221}"/>
              </a:ext>
            </a:extLst>
          </p:cNvPr>
          <p:cNvSpPr txBox="1"/>
          <p:nvPr/>
        </p:nvSpPr>
        <p:spPr>
          <a:xfrm>
            <a:off x="1567070" y="1482507"/>
            <a:ext cx="10210800" cy="1024319"/>
          </a:xfrm>
          <a:prstGeom prst="rect">
            <a:avLst/>
          </a:prstGeom>
          <a:noFill/>
        </p:spPr>
        <p:txBody>
          <a:bodyPr wrap="square" lIns="0" tIns="0" rIns="0" bIns="0" rtlCol="0">
            <a:spAutoFit/>
          </a:bodyPr>
          <a:lstStyle/>
          <a:p>
            <a:pPr>
              <a:lnSpc>
                <a:spcPct val="125000"/>
              </a:lnSpc>
            </a:pPr>
            <a:r>
              <a:rPr lang="vi-VN" sz="2800" dirty="0">
                <a:latin typeface="Arial" panose="020B0604020202020204" pitchFamily="34" charset="0"/>
                <a:cs typeface="Arial" panose="020B0604020202020204" pitchFamily="34" charset="0"/>
              </a:rPr>
              <a:t>Ánh sáng ảnh hưởng đến sinh trưởng, phát triển và thời gian ra hoa của thực vật.</a:t>
            </a:r>
            <a:endParaRPr lang="vi-VN" sz="2800" dirty="0"/>
          </a:p>
        </p:txBody>
      </p:sp>
      <p:pic>
        <p:nvPicPr>
          <p:cNvPr id="11" name="Picture 2">
            <a:extLst>
              <a:ext uri="{FF2B5EF4-FFF2-40B4-BE49-F238E27FC236}">
                <a16:creationId xmlns:a16="http://schemas.microsoft.com/office/drawing/2014/main" id="{6D74C5D7-B8B2-47BE-9A91-03490A284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220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775BFC1-DB40-3961-BE18-E93E93715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02000"/>
            <a:ext cx="12192000" cy="309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40389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94004" y="433727"/>
            <a:ext cx="5701996" cy="1870512"/>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Nhiều loài động vật có tập tính phơi nắng, tập tính này có tác dụng gì đối với sự sinh trưởng và phát triển của chúng?</a:t>
            </a:r>
            <a:endParaRPr lang="vi-VN" sz="2400" b="1" dirty="0"/>
          </a:p>
        </p:txBody>
      </p:sp>
      <p:pic>
        <p:nvPicPr>
          <p:cNvPr id="6146" name="Picture 2" descr="A relaxed Bearded Dragon lizard basking in the sunshine on an outdoor tree  branch - Texas A&amp;M Veterinary Medical Diagnostic Laboratory">
            <a:extLst>
              <a:ext uri="{FF2B5EF4-FFF2-40B4-BE49-F238E27FC236}">
                <a16:creationId xmlns:a16="http://schemas.microsoft.com/office/drawing/2014/main" id="{84ED63D2-6A31-47AE-84C7-9E07B9CCD4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22" r="20740"/>
          <a:stretch/>
        </p:blipFill>
        <p:spPr bwMode="auto">
          <a:xfrm>
            <a:off x="6324600" y="0"/>
            <a:ext cx="5867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E142471-9E58-4F9A-AA2D-1903446091A3}"/>
              </a:ext>
            </a:extLst>
          </p:cNvPr>
          <p:cNvSpPr/>
          <p:nvPr/>
        </p:nvSpPr>
        <p:spPr>
          <a:xfrm>
            <a:off x="6324600" y="5994400"/>
            <a:ext cx="5867400" cy="550736"/>
          </a:xfrm>
          <a:prstGeom prst="rect">
            <a:avLst/>
          </a:prstGeom>
          <a:solidFill>
            <a:srgbClr val="FFEB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3E511D-1A1A-4D12-8199-219C2504C53B}"/>
              </a:ext>
            </a:extLst>
          </p:cNvPr>
          <p:cNvSpPr txBox="1"/>
          <p:nvPr/>
        </p:nvSpPr>
        <p:spPr>
          <a:xfrm>
            <a:off x="6504292" y="6131269"/>
            <a:ext cx="5355617" cy="276999"/>
          </a:xfrm>
          <a:prstGeom prst="rect">
            <a:avLst/>
          </a:prstGeom>
          <a:noFill/>
        </p:spPr>
        <p:txBody>
          <a:bodyPr wrap="square" lIns="0" tIns="0" rIns="0" bIns="0" rtlCol="0">
            <a:spAutoFit/>
          </a:bodyPr>
          <a:lstStyle/>
          <a:p>
            <a:pPr algn="l"/>
            <a:r>
              <a:rPr lang="en-US" b="1" spc="-30"/>
              <a:t>Hiện tượng phơi nắng ở một loài thuộc lớp bò sát</a:t>
            </a:r>
          </a:p>
        </p:txBody>
      </p:sp>
      <p:grpSp>
        <p:nvGrpSpPr>
          <p:cNvPr id="10" name="Group 9">
            <a:extLst>
              <a:ext uri="{FF2B5EF4-FFF2-40B4-BE49-F238E27FC236}">
                <a16:creationId xmlns:a16="http://schemas.microsoft.com/office/drawing/2014/main" id="{9DDAE83B-ED9B-48AD-8653-30253F848C7A}"/>
              </a:ext>
            </a:extLst>
          </p:cNvPr>
          <p:cNvGrpSpPr/>
          <p:nvPr/>
        </p:nvGrpSpPr>
        <p:grpSpPr>
          <a:xfrm>
            <a:off x="2306534" y="2459206"/>
            <a:ext cx="1524000" cy="457250"/>
            <a:chOff x="800100" y="1783116"/>
            <a:chExt cx="1524000" cy="457250"/>
          </a:xfrm>
        </p:grpSpPr>
        <p:sp>
          <p:nvSpPr>
            <p:cNvPr id="11" name="Rectangle 10">
              <a:extLst>
                <a:ext uri="{FF2B5EF4-FFF2-40B4-BE49-F238E27FC236}">
                  <a16:creationId xmlns:a16="http://schemas.microsoft.com/office/drawing/2014/main" id="{E27CB0F3-4F5B-4472-B5EB-CA0F41F3D8B7}"/>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4C295A50-979C-4E09-ACBA-662285CDF7A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15" name="TextBox 14">
            <a:extLst>
              <a:ext uri="{FF2B5EF4-FFF2-40B4-BE49-F238E27FC236}">
                <a16:creationId xmlns:a16="http://schemas.microsoft.com/office/drawing/2014/main" id="{0A82655B-4E56-7C43-E8CE-F49B8647F3DB}"/>
              </a:ext>
            </a:extLst>
          </p:cNvPr>
          <p:cNvSpPr txBox="1"/>
          <p:nvPr/>
        </p:nvSpPr>
        <p:spPr>
          <a:xfrm>
            <a:off x="290513" y="3010505"/>
            <a:ext cx="5701996" cy="3791038"/>
          </a:xfrm>
          <a:prstGeom prst="rect">
            <a:avLst/>
          </a:prstGeom>
          <a:noFill/>
        </p:spPr>
        <p:txBody>
          <a:bodyPr wrap="square" lIns="0" tIns="0" rIns="0" bIns="0" rtlCol="0">
            <a:spAutoFit/>
          </a:bodyPr>
          <a:lstStyle>
            <a:defPPr>
              <a:defRPr lang="en-US"/>
            </a:defPPr>
            <a:lvl1pPr algn="just">
              <a:lnSpc>
                <a:spcPct val="130000"/>
              </a:lnSpc>
              <a:defRPr sz="2000" b="1">
                <a:solidFill>
                  <a:schemeClr val="accent6">
                    <a:lumMod val="50000"/>
                  </a:schemeClr>
                </a:solidFill>
                <a:latin typeface="Arial" panose="020B0604020202020204" pitchFamily="34" charset="0"/>
                <a:cs typeface="Arial" panose="020B0604020202020204" pitchFamily="34" charset="0"/>
              </a:defRPr>
            </a:lvl1pPr>
          </a:lstStyle>
          <a:p>
            <a:r>
              <a:rPr lang="vi-VN" sz="2400" b="0" dirty="0">
                <a:solidFill>
                  <a:schemeClr val="tx1"/>
                </a:solidFill>
              </a:rPr>
              <a:t>Vì ánh sáng mặt trời giúp cơ thể chúng </a:t>
            </a:r>
            <a:r>
              <a:rPr lang="vi-VN" sz="2400" dirty="0">
                <a:solidFill>
                  <a:schemeClr val="accent2">
                    <a:lumMod val="75000"/>
                  </a:schemeClr>
                </a:solidFill>
              </a:rPr>
              <a:t>tổng hợp vitamin D </a:t>
            </a:r>
            <a:r>
              <a:rPr lang="vi-VN" sz="2400" b="0" dirty="0">
                <a:solidFill>
                  <a:schemeClr val="tx1"/>
                </a:solidFill>
              </a:rPr>
              <a:t>- đóng vai trò quan trọng trong việc </a:t>
            </a:r>
            <a:r>
              <a:rPr lang="vi-VN" sz="2400" dirty="0">
                <a:solidFill>
                  <a:srgbClr val="FF0000"/>
                </a:solidFill>
              </a:rPr>
              <a:t>hấp thụ calcium </a:t>
            </a:r>
            <a:r>
              <a:rPr lang="vi-VN" sz="2400" b="0" dirty="0">
                <a:solidFill>
                  <a:schemeClr val="tx1"/>
                </a:solidFill>
              </a:rPr>
              <a:t>để hình thành xương, từ đó tác động đến sự sinh trưởng của cơ thể. Bên cạnh đó ánh sáng giúp động vật </a:t>
            </a:r>
            <a:r>
              <a:rPr lang="vi-VN" sz="2400" dirty="0">
                <a:solidFill>
                  <a:srgbClr val="0070C0"/>
                </a:solidFill>
              </a:rPr>
              <a:t>hấp thu thêm nhiệt từ môi trường và giảm mất nhiệt </a:t>
            </a:r>
            <a:r>
              <a:rPr lang="vi-VN" sz="2400" b="0" dirty="0">
                <a:solidFill>
                  <a:schemeClr val="tx1"/>
                </a:solidFill>
              </a:rPr>
              <a:t>trong những ngày trời rét.</a:t>
            </a:r>
            <a:endParaRPr lang="en-US" sz="2400" b="0" dirty="0">
              <a:solidFill>
                <a:schemeClr val="tx1"/>
              </a:solidFill>
            </a:endParaRPr>
          </a:p>
        </p:txBody>
      </p:sp>
    </p:spTree>
    <p:extLst>
      <p:ext uri="{BB962C8B-B14F-4D97-AF65-F5344CB8AC3E}">
        <p14:creationId xmlns:p14="http://schemas.microsoft.com/office/powerpoint/2010/main" val="279458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447800" y="786362"/>
            <a:ext cx="10210800"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Giải thích vì sao nên cho trẻ nhỏ tắm nắng vào sáng sớm hoặc chiều muộn?</a:t>
            </a:r>
            <a:endParaRPr lang="vi-VN" sz="2400" b="1" dirty="0"/>
          </a:p>
        </p:txBody>
      </p:sp>
      <p:pic>
        <p:nvPicPr>
          <p:cNvPr id="4" name="Picture 2">
            <a:extLst>
              <a:ext uri="{FF2B5EF4-FFF2-40B4-BE49-F238E27FC236}">
                <a16:creationId xmlns:a16="http://schemas.microsoft.com/office/drawing/2014/main" id="{279E8577-E3F2-47DC-944C-5A8B2DD6C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58" y="687390"/>
            <a:ext cx="901283" cy="9012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070EB0B-B995-4233-87A9-382B42744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31" y="2198760"/>
            <a:ext cx="73152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E03D12C-6EFF-44C6-95C6-946576B63564}"/>
              </a:ext>
            </a:extLst>
          </p:cNvPr>
          <p:cNvGrpSpPr/>
          <p:nvPr/>
        </p:nvGrpSpPr>
        <p:grpSpPr>
          <a:xfrm>
            <a:off x="2461225" y="1934482"/>
            <a:ext cx="1524000" cy="457250"/>
            <a:chOff x="800100" y="1783116"/>
            <a:chExt cx="1524000" cy="457250"/>
          </a:xfrm>
        </p:grpSpPr>
        <p:sp>
          <p:nvSpPr>
            <p:cNvPr id="9" name="Rectangle 8">
              <a:extLst>
                <a:ext uri="{FF2B5EF4-FFF2-40B4-BE49-F238E27FC236}">
                  <a16:creationId xmlns:a16="http://schemas.microsoft.com/office/drawing/2014/main" id="{78D973D3-2914-4E26-AB07-B5226C5B784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C6CADCD1-80AF-4D9D-AA86-2F941D9C1BF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13" name="TextBox 12">
            <a:extLst>
              <a:ext uri="{FF2B5EF4-FFF2-40B4-BE49-F238E27FC236}">
                <a16:creationId xmlns:a16="http://schemas.microsoft.com/office/drawing/2014/main" id="{269138B5-E190-7B2C-98B8-1DEB6C103726}"/>
              </a:ext>
            </a:extLst>
          </p:cNvPr>
          <p:cNvSpPr txBox="1"/>
          <p:nvPr/>
        </p:nvSpPr>
        <p:spPr>
          <a:xfrm>
            <a:off x="1036251" y="2737541"/>
            <a:ext cx="4373949" cy="3310906"/>
          </a:xfrm>
          <a:prstGeom prst="rect">
            <a:avLst/>
          </a:prstGeom>
          <a:noFill/>
        </p:spPr>
        <p:txBody>
          <a:bodyPr wrap="square" lIns="0" tIns="0" rIns="0" bIns="0" rtlCol="0">
            <a:spAutoFit/>
          </a:bodyPr>
          <a:lstStyle>
            <a:defPPr>
              <a:defRPr lang="en-US"/>
            </a:defPPr>
            <a:lvl1pPr algn="just">
              <a:lnSpc>
                <a:spcPct val="130000"/>
              </a:lnSpc>
              <a:defRPr sz="2400" b="0">
                <a:latin typeface="Arial" panose="020B0604020202020204" pitchFamily="34" charset="0"/>
                <a:cs typeface="Arial" panose="020B0604020202020204" pitchFamily="34" charset="0"/>
              </a:defRPr>
            </a:lvl1pPr>
          </a:lstStyle>
          <a:p>
            <a:r>
              <a:rPr lang="vi-VN" dirty="0"/>
              <a:t>Tắm nắng cho trẻ nhỏ vào sáng sớm hoặc hiều muộn, khi ánh sáng yếu </a:t>
            </a:r>
            <a:r>
              <a:rPr lang="vi-VN" b="1" dirty="0">
                <a:solidFill>
                  <a:srgbClr val="FF0000"/>
                </a:solidFill>
              </a:rPr>
              <a:t>giúp đẩy mạnh quá trình hình thành xương </a:t>
            </a:r>
            <a:r>
              <a:rPr lang="vi-VN" dirty="0"/>
              <a:t>của trẻ. Tia tử ngoại ở ánh nắng mặt trời </a:t>
            </a:r>
            <a:r>
              <a:rPr lang="vi-VN" b="1" dirty="0"/>
              <a:t>làm cho tiền vitamin D biến thành vitamin D. </a:t>
            </a:r>
          </a:p>
        </p:txBody>
      </p:sp>
      <p:pic>
        <p:nvPicPr>
          <p:cNvPr id="4098" name="Picture 2">
            <a:extLst>
              <a:ext uri="{FF2B5EF4-FFF2-40B4-BE49-F238E27FC236}">
                <a16:creationId xmlns:a16="http://schemas.microsoft.com/office/drawing/2014/main" id="{D00B1141-295A-6A3B-CF79-CD9039822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031054"/>
            <a:ext cx="62865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53721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371600" y="490877"/>
            <a:ext cx="4419600" cy="1390381"/>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Giải thích vì sao nên cho trẻ nhỏ tắm nắng vào sáng sớm hoặc chiều muộn?</a:t>
            </a:r>
            <a:endParaRPr lang="vi-VN" sz="2400" b="1" dirty="0"/>
          </a:p>
        </p:txBody>
      </p:sp>
      <p:pic>
        <p:nvPicPr>
          <p:cNvPr id="4" name="Picture 2">
            <a:extLst>
              <a:ext uri="{FF2B5EF4-FFF2-40B4-BE49-F238E27FC236}">
                <a16:creationId xmlns:a16="http://schemas.microsoft.com/office/drawing/2014/main" id="{279E8577-E3F2-47DC-944C-5A8B2DD6C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58" y="687390"/>
            <a:ext cx="901283" cy="90128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E03D12C-6EFF-44C6-95C6-946576B63564}"/>
              </a:ext>
            </a:extLst>
          </p:cNvPr>
          <p:cNvGrpSpPr/>
          <p:nvPr/>
        </p:nvGrpSpPr>
        <p:grpSpPr>
          <a:xfrm>
            <a:off x="290513" y="2121276"/>
            <a:ext cx="1524000" cy="457250"/>
            <a:chOff x="800100" y="1783116"/>
            <a:chExt cx="1524000" cy="457250"/>
          </a:xfrm>
        </p:grpSpPr>
        <p:sp>
          <p:nvSpPr>
            <p:cNvPr id="9" name="Rectangle 8">
              <a:extLst>
                <a:ext uri="{FF2B5EF4-FFF2-40B4-BE49-F238E27FC236}">
                  <a16:creationId xmlns:a16="http://schemas.microsoft.com/office/drawing/2014/main" id="{78D973D3-2914-4E26-AB07-B5226C5B784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C6CADCD1-80AF-4D9D-AA86-2F941D9C1BF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1268" name="Picture 4" descr="How Should I Dress My Newborn in the Summer? The Baby Hamper Co">
            <a:extLst>
              <a:ext uri="{FF2B5EF4-FFF2-40B4-BE49-F238E27FC236}">
                <a16:creationId xmlns:a16="http://schemas.microsoft.com/office/drawing/2014/main" id="{1B540FFE-5BCA-41E1-9ED5-95F351B32C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08" r="9732"/>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69138B5-E190-7B2C-98B8-1DEB6C103726}"/>
              </a:ext>
            </a:extLst>
          </p:cNvPr>
          <p:cNvSpPr txBox="1"/>
          <p:nvPr/>
        </p:nvSpPr>
        <p:spPr>
          <a:xfrm>
            <a:off x="366713" y="2879463"/>
            <a:ext cx="5424487" cy="3310906"/>
          </a:xfrm>
          <a:prstGeom prst="rect">
            <a:avLst/>
          </a:prstGeom>
          <a:noFill/>
        </p:spPr>
        <p:txBody>
          <a:bodyPr wrap="square" lIns="0" tIns="0" rIns="0" bIns="0" rtlCol="0">
            <a:spAutoFit/>
          </a:bodyPr>
          <a:lstStyle>
            <a:defPPr>
              <a:defRPr lang="en-US"/>
            </a:defPPr>
            <a:lvl1pPr algn="just">
              <a:lnSpc>
                <a:spcPct val="130000"/>
              </a:lnSpc>
              <a:defRPr sz="2400" b="0">
                <a:latin typeface="Arial" panose="020B0604020202020204" pitchFamily="34" charset="0"/>
                <a:cs typeface="Arial" panose="020B0604020202020204" pitchFamily="34" charset="0"/>
              </a:defRPr>
            </a:lvl1pPr>
          </a:lstStyle>
          <a:p>
            <a:pPr marL="342900" indent="-342900">
              <a:buFont typeface="Wingdings" panose="05000000000000000000" pitchFamily="2" charset="2"/>
              <a:buChar char="Ø"/>
            </a:pPr>
            <a:r>
              <a:rPr lang="vi-VN" b="1" dirty="0"/>
              <a:t>Vitamin D có vai trò trong chuyên hoá canxi </a:t>
            </a:r>
            <a:r>
              <a:rPr lang="vi-VN" dirty="0"/>
              <a:t>để hình thành xương, qua đó ảnh hưởng lên quá trình sinh trưởng và phát triển của trẻ.</a:t>
            </a:r>
          </a:p>
          <a:p>
            <a:pPr marL="342900" indent="-342900">
              <a:buFont typeface="Wingdings" panose="05000000000000000000" pitchFamily="2" charset="2"/>
              <a:buChar char="Ø"/>
            </a:pPr>
            <a:r>
              <a:rPr lang="vi-VN" b="1" dirty="0"/>
              <a:t>Không nên tắm </a:t>
            </a:r>
            <a:r>
              <a:rPr lang="vi-VN" dirty="0"/>
              <a:t>cho trẻ khi ánh sáng mạnh </a:t>
            </a:r>
            <a:r>
              <a:rPr lang="vi-VN" b="1" dirty="0">
                <a:solidFill>
                  <a:srgbClr val="FF0000"/>
                </a:solidFill>
              </a:rPr>
              <a:t>vì nhiều tia cực tím </a:t>
            </a:r>
            <a:r>
              <a:rPr lang="vi-VN" dirty="0"/>
              <a:t>sẽ có hại cho sự phát triển của của trẻ.</a:t>
            </a:r>
          </a:p>
        </p:txBody>
      </p:sp>
    </p:spTree>
    <p:extLst>
      <p:ext uri="{BB962C8B-B14F-4D97-AF65-F5344CB8AC3E}">
        <p14:creationId xmlns:p14="http://schemas.microsoft.com/office/powerpoint/2010/main" val="13611273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ages of Business Lifecycle &amp; Its Challenges - Business Resource Center">
            <a:extLst>
              <a:ext uri="{FF2B5EF4-FFF2-40B4-BE49-F238E27FC236}">
                <a16:creationId xmlns:a16="http://schemas.microsoft.com/office/drawing/2014/main" id="{0EFE6F9C-6BF7-4110-BD84-927B36F05D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0" b="9174"/>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8AFBD25-881F-47DD-898D-9704ECF49DD4}"/>
              </a:ext>
            </a:extLst>
          </p:cNvPr>
          <p:cNvGrpSpPr/>
          <p:nvPr/>
        </p:nvGrpSpPr>
        <p:grpSpPr>
          <a:xfrm>
            <a:off x="0" y="0"/>
            <a:ext cx="12192000" cy="3764280"/>
            <a:chOff x="0" y="0"/>
            <a:chExt cx="12192000" cy="3764280"/>
          </a:xfrm>
        </p:grpSpPr>
        <p:sp>
          <p:nvSpPr>
            <p:cNvPr id="4" name="Rectangle 3">
              <a:extLst>
                <a:ext uri="{FF2B5EF4-FFF2-40B4-BE49-F238E27FC236}">
                  <a16:creationId xmlns:a16="http://schemas.microsoft.com/office/drawing/2014/main" id="{CCB28729-345A-4FA7-BDEE-05D26356BB25}"/>
                </a:ext>
              </a:extLst>
            </p:cNvPr>
            <p:cNvSpPr/>
            <p:nvPr/>
          </p:nvSpPr>
          <p:spPr>
            <a:xfrm>
              <a:off x="0" y="182880"/>
              <a:ext cx="12192000" cy="3398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276ECB-4D31-4E55-9EFA-9D21A57C406B}"/>
                </a:ext>
              </a:extLst>
            </p:cNvPr>
            <p:cNvSpPr/>
            <p:nvPr/>
          </p:nvSpPr>
          <p:spPr>
            <a:xfrm>
              <a:off x="0" y="35814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A436DD3-21AA-4114-B815-1E87D6850128}"/>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653004" y="1662555"/>
              <a:ext cx="10885992" cy="1409425"/>
            </a:xfrm>
            <a:prstGeom prst="rect">
              <a:avLst/>
            </a:prstGeom>
            <a:noFill/>
          </p:spPr>
          <p:txBody>
            <a:bodyPr wrap="none" lIns="0" tIns="0" rIns="0" bIns="0" rtlCol="0">
              <a:spAutoFit/>
            </a:bodyPr>
            <a:lstStyle/>
            <a:p>
              <a:pPr algn="ctr">
                <a:lnSpc>
                  <a:spcPct val="120000"/>
                </a:lnSpc>
              </a:pPr>
              <a:r>
                <a:rPr lang="vi-VN" sz="4000" b="1"/>
                <a:t>ỨNG DỤNG SINH TRƯỞNG VÀ PHÁT TRIỂN </a:t>
              </a:r>
            </a:p>
            <a:p>
              <a:pPr algn="ctr">
                <a:lnSpc>
                  <a:spcPct val="120000"/>
                </a:lnSpc>
              </a:pPr>
              <a:r>
                <a:rPr lang="vi-VN" sz="4000" b="1"/>
                <a:t>Ở SINH VẬT VÀO THỰC TIỄN</a:t>
              </a:r>
            </a:p>
          </p:txBody>
        </p:sp>
        <p:sp>
          <p:nvSpPr>
            <p:cNvPr id="3" name="TextBox 2">
              <a:extLst>
                <a:ext uri="{FF2B5EF4-FFF2-40B4-BE49-F238E27FC236}">
                  <a16:creationId xmlns:a16="http://schemas.microsoft.com/office/drawing/2014/main" id="{CC3F32CC-C314-4071-8E6E-5B71553ACA37}"/>
                </a:ext>
              </a:extLst>
            </p:cNvPr>
            <p:cNvSpPr txBox="1"/>
            <p:nvPr/>
          </p:nvSpPr>
          <p:spPr>
            <a:xfrm>
              <a:off x="4770317" y="492423"/>
              <a:ext cx="2651368" cy="1006173"/>
            </a:xfrm>
            <a:prstGeom prst="rect">
              <a:avLst/>
            </a:prstGeom>
            <a:noFill/>
          </p:spPr>
          <p:txBody>
            <a:bodyPr wrap="none" lIns="0" tIns="0" rIns="0" bIns="0" rtlCol="0">
              <a:spAutoFit/>
            </a:bodyPr>
            <a:lstStyle/>
            <a:p>
              <a:pPr algn="ctr">
                <a:lnSpc>
                  <a:spcPct val="120000"/>
                </a:lnSpc>
              </a:pPr>
              <a:r>
                <a:rPr lang="en-US" sz="6000" b="1">
                  <a:solidFill>
                    <a:schemeClr val="accent6">
                      <a:lumMod val="50000"/>
                    </a:schemeClr>
                  </a:solidFill>
                </a:rPr>
                <a:t>BÀI 37:</a:t>
              </a:r>
            </a:p>
          </p:txBody>
        </p:sp>
      </p:grpSp>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753298" y="1618865"/>
            <a:ext cx="9433372"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latin typeface="Arial" panose="020B0604020202020204" pitchFamily="34" charset="0"/>
                <a:cs typeface="Arial" panose="020B0604020202020204" pitchFamily="34" charset="0"/>
              </a:rPr>
              <a:t>Nước có ảnh hưởng tới quá trình sinh trưởng và phát triển ở sinh vật như thế nào? Vì sao nước có thể ảnh hưởng tới các quá trình này?</a:t>
            </a:r>
            <a:endParaRPr lang="vi-VN" sz="2400" b="1" dirty="0"/>
          </a:p>
        </p:txBody>
      </p:sp>
      <p:pic>
        <p:nvPicPr>
          <p:cNvPr id="3" name="Picture 2">
            <a:extLst>
              <a:ext uri="{FF2B5EF4-FFF2-40B4-BE49-F238E27FC236}">
                <a16:creationId xmlns:a16="http://schemas.microsoft.com/office/drawing/2014/main" id="{51CB8180-093F-4CA2-A2FD-961004D5F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498" y="1585422"/>
            <a:ext cx="901283" cy="90128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F9A75D6-1440-4104-A74D-24FF1A4B0AE8}"/>
              </a:ext>
            </a:extLst>
          </p:cNvPr>
          <p:cNvGrpSpPr/>
          <p:nvPr/>
        </p:nvGrpSpPr>
        <p:grpSpPr>
          <a:xfrm>
            <a:off x="5334000" y="3240554"/>
            <a:ext cx="1524000" cy="457250"/>
            <a:chOff x="800100" y="1783116"/>
            <a:chExt cx="1524000" cy="457250"/>
          </a:xfrm>
        </p:grpSpPr>
        <p:sp>
          <p:nvSpPr>
            <p:cNvPr id="6" name="Rectangle 5">
              <a:extLst>
                <a:ext uri="{FF2B5EF4-FFF2-40B4-BE49-F238E27FC236}">
                  <a16:creationId xmlns:a16="http://schemas.microsoft.com/office/drawing/2014/main" id="{54DDC57C-509A-4AAB-B115-CF7FF390C8E1}"/>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3E1E84D7-7303-485D-BD77-DD6D19EE961C}"/>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9" name="Picture 2">
            <a:extLst>
              <a:ext uri="{FF2B5EF4-FFF2-40B4-BE49-F238E27FC236}">
                <a16:creationId xmlns:a16="http://schemas.microsoft.com/office/drawing/2014/main" id="{5041E37D-DB1B-429A-A280-4E6403128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62" y="38862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C977374-3878-4939-9F3A-5807397FA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62" y="524045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A8C2698-A7B5-7F4B-5A37-628B10A0BF27}"/>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0AC425F-BDC4-B5AA-61D4-F0F527674CC3}"/>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4" name="Picture 2">
            <a:extLst>
              <a:ext uri="{FF2B5EF4-FFF2-40B4-BE49-F238E27FC236}">
                <a16:creationId xmlns:a16="http://schemas.microsoft.com/office/drawing/2014/main" id="{F91D6D6F-8C3C-0667-84CD-19274ABC4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0597382-B173-DF2B-FE60-BF40DAFCA0B4}"/>
              </a:ext>
            </a:extLst>
          </p:cNvPr>
          <p:cNvSpPr txBox="1"/>
          <p:nvPr/>
        </p:nvSpPr>
        <p:spPr>
          <a:xfrm>
            <a:off x="2289622" y="3890351"/>
            <a:ext cx="8897047" cy="910249"/>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rgbClr val="002060"/>
                </a:solidFill>
              </a:rPr>
              <a:t>Nước có vai trò quan trọng tới quá trình sinh trưởng và phát triển ở sinh vật.</a:t>
            </a:r>
            <a:endParaRPr lang="en-US" dirty="0">
              <a:solidFill>
                <a:srgbClr val="002060"/>
              </a:solidFill>
            </a:endParaRPr>
          </a:p>
        </p:txBody>
      </p:sp>
      <p:sp>
        <p:nvSpPr>
          <p:cNvPr id="17" name="TextBox 16">
            <a:extLst>
              <a:ext uri="{FF2B5EF4-FFF2-40B4-BE49-F238E27FC236}">
                <a16:creationId xmlns:a16="http://schemas.microsoft.com/office/drawing/2014/main" id="{BB7701E9-1C57-6B57-9718-CCB6092AB6D6}"/>
              </a:ext>
            </a:extLst>
          </p:cNvPr>
          <p:cNvSpPr txBox="1"/>
          <p:nvPr/>
        </p:nvSpPr>
        <p:spPr>
          <a:xfrm>
            <a:off x="2259805" y="4982907"/>
            <a:ext cx="8926863" cy="1390381"/>
          </a:xfrm>
          <a:prstGeom prst="rect">
            <a:avLst/>
          </a:prstGeom>
          <a:noFill/>
        </p:spPr>
        <p:txBody>
          <a:bodyPr wrap="square" lIns="0" tIns="0" rIns="0" bIns="0" rtlCol="0">
            <a:spAutoFit/>
          </a:bodyPr>
          <a:lstStyle>
            <a:defPPr>
              <a:defRPr lang="en-US"/>
            </a:defPPr>
            <a:lvl1pPr algn="just">
              <a:lnSpc>
                <a:spcPct val="130000"/>
              </a:lnSpc>
              <a:defRPr sz="2400" b="1">
                <a:solidFill>
                  <a:srgbClr val="002060"/>
                </a:solidFill>
                <a:latin typeface="Arial" panose="020B0604020202020204" pitchFamily="34" charset="0"/>
                <a:cs typeface="Arial" panose="020B0604020202020204" pitchFamily="34" charset="0"/>
              </a:defRPr>
            </a:lvl1pPr>
          </a:lstStyle>
          <a:p>
            <a:r>
              <a:rPr lang="vi-VN" dirty="0">
                <a:solidFill>
                  <a:srgbClr val="FF0000"/>
                </a:solidFill>
              </a:rPr>
              <a:t>Vì nước tham gia vào quá trình trao đổi chất và chuyển hóa năng lượng nên ảnh hưởng đến sinh trưởng và phát triển của sinh vật.</a:t>
            </a:r>
            <a:endParaRPr lang="en-US" dirty="0">
              <a:solidFill>
                <a:srgbClr val="FF0000"/>
              </a:solidFill>
            </a:endParaRPr>
          </a:p>
        </p:txBody>
      </p:sp>
    </p:spTree>
    <p:extLst>
      <p:ext uri="{BB962C8B-B14F-4D97-AF65-F5344CB8AC3E}">
        <p14:creationId xmlns:p14="http://schemas.microsoft.com/office/powerpoint/2010/main" val="90061447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A61082-B45C-4C5F-9B2B-464FE69B3A84}"/>
              </a:ext>
            </a:extLst>
          </p:cNvPr>
          <p:cNvSpPr txBox="1"/>
          <p:nvPr/>
        </p:nvSpPr>
        <p:spPr>
          <a:xfrm>
            <a:off x="1981200" y="1503658"/>
            <a:ext cx="9753600"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Ở thực vật, </a:t>
            </a:r>
            <a:r>
              <a:rPr lang="vi-VN" sz="2800" dirty="0">
                <a:latin typeface="Arial" panose="020B0604020202020204" pitchFamily="34" charset="0"/>
                <a:cs typeface="Arial" panose="020B0604020202020204" pitchFamily="34" charset="0"/>
              </a:rPr>
              <a:t>nước là </a:t>
            </a:r>
            <a:r>
              <a:rPr lang="vi-VN" sz="2800" b="1" dirty="0">
                <a:solidFill>
                  <a:schemeClr val="accent2">
                    <a:lumMod val="50000"/>
                  </a:schemeClr>
                </a:solidFill>
                <a:latin typeface="Arial" panose="020B0604020202020204" pitchFamily="34" charset="0"/>
                <a:cs typeface="Arial" panose="020B0604020202020204" pitchFamily="34" charset="0"/>
              </a:rPr>
              <a:t>nguyên liệu cho quá trình quang hợp </a:t>
            </a:r>
            <a:r>
              <a:rPr lang="vi-VN" sz="2800" dirty="0">
                <a:latin typeface="Arial" panose="020B0604020202020204" pitchFamily="34" charset="0"/>
                <a:cs typeface="Arial" panose="020B0604020202020204" pitchFamily="34" charset="0"/>
              </a:rPr>
              <a:t>tạo ra các chất hữu cơ giúp cây lớn lên.</a:t>
            </a:r>
            <a:endParaRPr lang="vi-VN" sz="2800" dirty="0"/>
          </a:p>
        </p:txBody>
      </p:sp>
      <p:pic>
        <p:nvPicPr>
          <p:cNvPr id="10" name="Picture 2">
            <a:extLst>
              <a:ext uri="{FF2B5EF4-FFF2-40B4-BE49-F238E27FC236}">
                <a16:creationId xmlns:a16="http://schemas.microsoft.com/office/drawing/2014/main" id="{5A1B71EE-27F6-4F8A-ACE1-D296E98B5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62" y="14453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D39B4E-46A9-48C1-95A4-B308F5BE2BEB}"/>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88ECCC-94B0-4F8B-BF68-ECD9B06AB0B0}"/>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3" name="Picture 2">
            <a:extLst>
              <a:ext uri="{FF2B5EF4-FFF2-40B4-BE49-F238E27FC236}">
                <a16:creationId xmlns:a16="http://schemas.microsoft.com/office/drawing/2014/main" id="{50399A20-7644-4775-8DBF-9F1BE6868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hand-watering-baby-plants-growing | Redpoint Global">
            <a:extLst>
              <a:ext uri="{FF2B5EF4-FFF2-40B4-BE49-F238E27FC236}">
                <a16:creationId xmlns:a16="http://schemas.microsoft.com/office/drawing/2014/main" id="{8A792DF2-0B88-407E-967A-A52E190147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427" b="4215"/>
          <a:stretch/>
        </p:blipFill>
        <p:spPr bwMode="auto">
          <a:xfrm>
            <a:off x="0" y="2801880"/>
            <a:ext cx="12192000" cy="405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87138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51F8D4-0F34-4858-ADA9-265A567875F5}"/>
              </a:ext>
            </a:extLst>
          </p:cNvPr>
          <p:cNvSpPr txBox="1"/>
          <p:nvPr/>
        </p:nvSpPr>
        <p:spPr>
          <a:xfrm>
            <a:off x="2122098" y="1445391"/>
            <a:ext cx="9536501"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Ở động vật, </a:t>
            </a:r>
            <a:r>
              <a:rPr lang="vi-VN" sz="2800" dirty="0">
                <a:latin typeface="Arial" panose="020B0604020202020204" pitchFamily="34" charset="0"/>
                <a:cs typeface="Arial" panose="020B0604020202020204" pitchFamily="34" charset="0"/>
              </a:rPr>
              <a:t>nước là </a:t>
            </a:r>
            <a:r>
              <a:rPr lang="vi-VN" sz="2800" b="1" dirty="0">
                <a:solidFill>
                  <a:schemeClr val="accent2">
                    <a:lumMod val="50000"/>
                  </a:schemeClr>
                </a:solidFill>
                <a:latin typeface="Arial" panose="020B0604020202020204" pitchFamily="34" charset="0"/>
                <a:cs typeface="Arial" panose="020B0604020202020204" pitchFamily="34" charset="0"/>
              </a:rPr>
              <a:t>nguyên liệu và môi trường </a:t>
            </a:r>
            <a:r>
              <a:rPr lang="vi-VN" sz="2800" dirty="0">
                <a:latin typeface="Arial" panose="020B0604020202020204" pitchFamily="34" charset="0"/>
                <a:cs typeface="Arial" panose="020B0604020202020204" pitchFamily="34" charset="0"/>
              </a:rPr>
              <a:t>cho quá trình tổng hợp các chất xây dựng cơ thể.</a:t>
            </a:r>
            <a:endParaRPr lang="vi-VN" sz="2800" dirty="0"/>
          </a:p>
        </p:txBody>
      </p:sp>
      <p:pic>
        <p:nvPicPr>
          <p:cNvPr id="10" name="Picture 2">
            <a:extLst>
              <a:ext uri="{FF2B5EF4-FFF2-40B4-BE49-F238E27FC236}">
                <a16:creationId xmlns:a16="http://schemas.microsoft.com/office/drawing/2014/main" id="{5A1B71EE-27F6-4F8A-ACE1-D296E98B5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62" y="14453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D39B4E-46A9-48C1-95A4-B308F5BE2BEB}"/>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88ECCC-94B0-4F8B-BF68-ECD9B06AB0B0}"/>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3" name="Picture 2">
            <a:extLst>
              <a:ext uri="{FF2B5EF4-FFF2-40B4-BE49-F238E27FC236}">
                <a16:creationId xmlns:a16="http://schemas.microsoft.com/office/drawing/2014/main" id="{50399A20-7644-4775-8DBF-9F1BE6868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three zebras drinking water on river photo – Free Serengeti national park  Image on Unsplash">
            <a:extLst>
              <a:ext uri="{FF2B5EF4-FFF2-40B4-BE49-F238E27FC236}">
                <a16:creationId xmlns:a16="http://schemas.microsoft.com/office/drawing/2014/main" id="{2E8ABB08-D47C-4D0A-8CD5-B19BCEE7F0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412" b="1220"/>
          <a:stretch/>
        </p:blipFill>
        <p:spPr bwMode="auto">
          <a:xfrm>
            <a:off x="0" y="2801881"/>
            <a:ext cx="12192000" cy="405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72024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2E008C5-354D-4FB9-BF3D-C2EDD3121BB1}"/>
              </a:ext>
            </a:extLst>
          </p:cNvPr>
          <p:cNvSpPr txBox="1"/>
          <p:nvPr/>
        </p:nvSpPr>
        <p:spPr>
          <a:xfrm>
            <a:off x="1887512" y="1620924"/>
            <a:ext cx="9923488"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Nếu thiếu nước, </a:t>
            </a:r>
            <a:r>
              <a:rPr lang="vi-VN" sz="2800" dirty="0">
                <a:latin typeface="Arial" panose="020B0604020202020204" pitchFamily="34" charset="0"/>
                <a:cs typeface="Arial" panose="020B0604020202020204" pitchFamily="34" charset="0"/>
              </a:rPr>
              <a:t>quá trình </a:t>
            </a:r>
            <a:r>
              <a:rPr lang="vi-VN" sz="2800" b="1" dirty="0">
                <a:solidFill>
                  <a:schemeClr val="accent6">
                    <a:lumMod val="75000"/>
                  </a:schemeClr>
                </a:solidFill>
                <a:latin typeface="Arial" panose="020B0604020202020204" pitchFamily="34" charset="0"/>
                <a:cs typeface="Arial" panose="020B0604020202020204" pitchFamily="34" charset="0"/>
              </a:rPr>
              <a:t>sinh trưởng và phát triển của sinh vật sẽ bị chậm hoặc ngừng lại, thậm chí là chết</a:t>
            </a:r>
            <a:endParaRPr lang="vi-VN" sz="2800" b="1" dirty="0">
              <a:solidFill>
                <a:schemeClr val="accent6">
                  <a:lumMod val="75000"/>
                </a:schemeClr>
              </a:solidFill>
            </a:endParaRPr>
          </a:p>
        </p:txBody>
      </p:sp>
      <p:pic>
        <p:nvPicPr>
          <p:cNvPr id="10" name="Picture 2">
            <a:extLst>
              <a:ext uri="{FF2B5EF4-FFF2-40B4-BE49-F238E27FC236}">
                <a16:creationId xmlns:a16="http://schemas.microsoft.com/office/drawing/2014/main" id="{5A1B71EE-27F6-4F8A-ACE1-D296E98B5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62" y="14453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D39B4E-46A9-48C1-95A4-B308F5BE2BEB}"/>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88ECCC-94B0-4F8B-BF68-ECD9B06AB0B0}"/>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3" name="Picture 2">
            <a:extLst>
              <a:ext uri="{FF2B5EF4-FFF2-40B4-BE49-F238E27FC236}">
                <a16:creationId xmlns:a16="http://schemas.microsoft.com/office/drawing/2014/main" id="{50399A20-7644-4775-8DBF-9F1BE6868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Drought">
            <a:extLst>
              <a:ext uri="{FF2B5EF4-FFF2-40B4-BE49-F238E27FC236}">
                <a16:creationId xmlns:a16="http://schemas.microsoft.com/office/drawing/2014/main" id="{F9808803-0CD6-4163-B931-1FA804FDEF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75" b="1075"/>
          <a:stretch/>
        </p:blipFill>
        <p:spPr bwMode="auto">
          <a:xfrm>
            <a:off x="6096000" y="2867786"/>
            <a:ext cx="6096000" cy="3990214"/>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How to stop your plants dying while you're away on holiday | The Independent">
            <a:extLst>
              <a:ext uri="{FF2B5EF4-FFF2-40B4-BE49-F238E27FC236}">
                <a16:creationId xmlns:a16="http://schemas.microsoft.com/office/drawing/2014/main" id="{9D76F47E-1A46-4DB8-BB5C-1306B7B7A5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38" b="8725"/>
          <a:stretch/>
        </p:blipFill>
        <p:spPr bwMode="auto">
          <a:xfrm>
            <a:off x="1" y="2867784"/>
            <a:ext cx="6096000" cy="3990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3522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Rules for proper animal nutrition - La Meccanica">
            <a:extLst>
              <a:ext uri="{FF2B5EF4-FFF2-40B4-BE49-F238E27FC236}">
                <a16:creationId xmlns:a16="http://schemas.microsoft.com/office/drawing/2014/main" id="{FF993BA9-E49C-4A25-A1AF-8B1E1AF84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55" y="2849404"/>
            <a:ext cx="4781550" cy="4008596"/>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Multi vitamin complex icons vitamin a b group Vector Image">
            <a:extLst>
              <a:ext uri="{FF2B5EF4-FFF2-40B4-BE49-F238E27FC236}">
                <a16:creationId xmlns:a16="http://schemas.microsoft.com/office/drawing/2014/main" id="{5C4E9E48-3195-4214-B447-FC10CF2857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689"/>
          <a:stretch/>
        </p:blipFill>
        <p:spPr bwMode="auto">
          <a:xfrm>
            <a:off x="5501577" y="2667000"/>
            <a:ext cx="6019800" cy="38182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8C1316-F66D-A52D-98DF-3473C181695D}"/>
              </a:ext>
            </a:extLst>
          </p:cNvPr>
          <p:cNvSpPr txBox="1"/>
          <p:nvPr/>
        </p:nvSpPr>
        <p:spPr>
          <a:xfrm>
            <a:off x="1676399" y="1395439"/>
            <a:ext cx="9844977"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Chất dinh dưỡng có ảnh hưởng tới sinh trưởng và phát triển của sinh vật như thế nào? Cho ví dụ.</a:t>
            </a:r>
            <a:endParaRPr lang="vi-VN" sz="2400" b="1" dirty="0"/>
          </a:p>
        </p:txBody>
      </p:sp>
      <p:pic>
        <p:nvPicPr>
          <p:cNvPr id="14" name="Picture 13">
            <a:extLst>
              <a:ext uri="{FF2B5EF4-FFF2-40B4-BE49-F238E27FC236}">
                <a16:creationId xmlns:a16="http://schemas.microsoft.com/office/drawing/2014/main" id="{2650CCFD-2808-9B16-D9A9-3DF96A55DB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1324613"/>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73977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AD65BE-7764-4CE9-9A70-F33F905FB221}"/>
              </a:ext>
            </a:extLst>
          </p:cNvPr>
          <p:cNvSpPr txBox="1"/>
          <p:nvPr/>
        </p:nvSpPr>
        <p:spPr>
          <a:xfrm>
            <a:off x="2248523" y="1614263"/>
            <a:ext cx="9272853" cy="877933"/>
          </a:xfrm>
          <a:prstGeom prst="rect">
            <a:avLst/>
          </a:prstGeom>
          <a:noFill/>
        </p:spPr>
        <p:txBody>
          <a:bodyPr wrap="square" lIns="0" tIns="0" rIns="0" bIns="0" rtlCol="0">
            <a:spAutoFit/>
          </a:bodyPr>
          <a:lstStyle/>
          <a:p>
            <a:pPr algn="just">
              <a:lnSpc>
                <a:spcPct val="125000"/>
              </a:lnSpc>
            </a:pPr>
            <a:r>
              <a:rPr lang="vi-VN" sz="2400" b="1" i="1" dirty="0">
                <a:latin typeface="Arial" panose="020B0604020202020204" pitchFamily="34" charset="0"/>
                <a:cs typeface="Arial" panose="020B0604020202020204" pitchFamily="34" charset="0"/>
              </a:rPr>
              <a:t>Dinh dưỡng là </a:t>
            </a:r>
            <a:r>
              <a:rPr lang="vi-VN" sz="2400" b="1" i="1" dirty="0">
                <a:solidFill>
                  <a:srgbClr val="FF0000"/>
                </a:solidFill>
                <a:latin typeface="Arial" panose="020B0604020202020204" pitchFamily="34" charset="0"/>
                <a:cs typeface="Arial" panose="020B0604020202020204" pitchFamily="34" charset="0"/>
              </a:rPr>
              <a:t>nhân tố quan trọng </a:t>
            </a:r>
            <a:r>
              <a:rPr lang="vi-VN" sz="2400" b="1" i="1" dirty="0">
                <a:latin typeface="Arial" panose="020B0604020202020204" pitchFamily="34" charset="0"/>
                <a:cs typeface="Arial" panose="020B0604020202020204" pitchFamily="34" charset="0"/>
              </a:rPr>
              <a:t>tác động đến quá trình sinh trưởng và phát triển của sinh vật</a:t>
            </a:r>
            <a:endParaRPr lang="vi-VN" sz="2400" b="1" i="1"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Rules for proper animal nutrition - La Meccanica">
            <a:extLst>
              <a:ext uri="{FF2B5EF4-FFF2-40B4-BE49-F238E27FC236}">
                <a16:creationId xmlns:a16="http://schemas.microsoft.com/office/drawing/2014/main" id="{FF993BA9-E49C-4A25-A1AF-8B1E1AF84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55" y="2849404"/>
            <a:ext cx="4781550" cy="4008596"/>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Multi vitamin complex icons vitamin a b group Vector Image">
            <a:extLst>
              <a:ext uri="{FF2B5EF4-FFF2-40B4-BE49-F238E27FC236}">
                <a16:creationId xmlns:a16="http://schemas.microsoft.com/office/drawing/2014/main" id="{5C4E9E48-3195-4214-B447-FC10CF2857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689"/>
          <a:stretch/>
        </p:blipFill>
        <p:spPr bwMode="auto">
          <a:xfrm>
            <a:off x="5501577" y="2667000"/>
            <a:ext cx="6019800" cy="38182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29B4B92-2947-ECD3-45E9-EF6F789F1CBF}"/>
              </a:ext>
            </a:extLst>
          </p:cNvPr>
          <p:cNvGrpSpPr/>
          <p:nvPr/>
        </p:nvGrpSpPr>
        <p:grpSpPr>
          <a:xfrm>
            <a:off x="289560" y="1788024"/>
            <a:ext cx="1524000" cy="457250"/>
            <a:chOff x="800100" y="1783116"/>
            <a:chExt cx="1524000" cy="457250"/>
          </a:xfrm>
        </p:grpSpPr>
        <p:sp>
          <p:nvSpPr>
            <p:cNvPr id="14" name="Rectangle 13">
              <a:extLst>
                <a:ext uri="{FF2B5EF4-FFF2-40B4-BE49-F238E27FC236}">
                  <a16:creationId xmlns:a16="http://schemas.microsoft.com/office/drawing/2014/main" id="{0AB55DC4-886C-F22A-F3E6-4DADFAB0F4FE}"/>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5EB9BFE-B79A-3DFC-920A-659C8CCE68FF}"/>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dirty="0"/>
                <a:t>TRẢ LỜI</a:t>
              </a:r>
              <a:endParaRPr lang="vi-VN" sz="2000" b="1" dirty="0"/>
            </a:p>
          </p:txBody>
        </p:sp>
      </p:grpSp>
    </p:spTree>
    <p:extLst>
      <p:ext uri="{BB962C8B-B14F-4D97-AF65-F5344CB8AC3E}">
        <p14:creationId xmlns:p14="http://schemas.microsoft.com/office/powerpoint/2010/main" val="31201258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A61082-B45C-4C5F-9B2B-464FE69B3A84}"/>
              </a:ext>
            </a:extLst>
          </p:cNvPr>
          <p:cNvSpPr txBox="1"/>
          <p:nvPr/>
        </p:nvSpPr>
        <p:spPr>
          <a:xfrm>
            <a:off x="2248524" y="1610668"/>
            <a:ext cx="9486276" cy="877933"/>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Nếu thiếu các chất dinh dưỡng</a:t>
            </a:r>
            <a:r>
              <a:rPr lang="vi-VN" sz="2400" dirty="0">
                <a:latin typeface="Arial" panose="020B0604020202020204" pitchFamily="34" charset="0"/>
                <a:cs typeface="Arial" panose="020B0604020202020204" pitchFamily="34" charset="0"/>
              </a:rPr>
              <a:t>, đặc biệt là protein, động vật sẽ </a:t>
            </a:r>
            <a:r>
              <a:rPr lang="vi-VN" sz="2400" b="1" dirty="0">
                <a:solidFill>
                  <a:srgbClr val="FF0000"/>
                </a:solidFill>
                <a:latin typeface="Arial" panose="020B0604020202020204" pitchFamily="34" charset="0"/>
                <a:cs typeface="Arial" panose="020B0604020202020204" pitchFamily="34" charset="0"/>
              </a:rPr>
              <a:t>chậm lớn, gầy yếu, sức đề kháng kém</a:t>
            </a:r>
            <a:r>
              <a:rPr lang="vi-VN" sz="2400" dirty="0">
                <a:latin typeface="Arial" panose="020B0604020202020204" pitchFamily="34" charset="0"/>
                <a:cs typeface="Arial" panose="020B0604020202020204" pitchFamily="34" charset="0"/>
              </a:rPr>
              <a:t>.</a:t>
            </a:r>
            <a:endParaRPr lang="vi-VN" sz="2400"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8784C1E-060F-4601-AB7D-831E6C62F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336" y="14453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These Heartbreaking Pictures Of Starving Animals Show Exactly What's Wrong  With The World">
            <a:extLst>
              <a:ext uri="{FF2B5EF4-FFF2-40B4-BE49-F238E27FC236}">
                <a16:creationId xmlns:a16="http://schemas.microsoft.com/office/drawing/2014/main" id="{B2D2D327-E57B-489E-BE7A-7E879FE38A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224" b="17480"/>
          <a:stretch/>
        </p:blipFill>
        <p:spPr bwMode="auto">
          <a:xfrm>
            <a:off x="0" y="2847274"/>
            <a:ext cx="12192000" cy="401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1016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51F8D4-0F34-4858-ADA9-265A567875F5}"/>
              </a:ext>
            </a:extLst>
          </p:cNvPr>
          <p:cNvSpPr txBox="1"/>
          <p:nvPr/>
        </p:nvSpPr>
        <p:spPr>
          <a:xfrm>
            <a:off x="2248524" y="1626123"/>
            <a:ext cx="9638676" cy="877933"/>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Ở thực vật, </a:t>
            </a:r>
            <a:r>
              <a:rPr lang="vi-VN" sz="2400" dirty="0">
                <a:latin typeface="Arial" panose="020B0604020202020204" pitchFamily="34" charset="0"/>
                <a:cs typeface="Arial" panose="020B0604020202020204" pitchFamily="34" charset="0"/>
              </a:rPr>
              <a:t>nếu thiếu các nguyên tố khoáng, đặc biệt là </a:t>
            </a:r>
            <a:r>
              <a:rPr lang="vi-VN" sz="2400" b="1" dirty="0">
                <a:latin typeface="Arial" panose="020B0604020202020204" pitchFamily="34" charset="0"/>
                <a:cs typeface="Arial" panose="020B0604020202020204" pitchFamily="34" charset="0"/>
              </a:rPr>
              <a:t>nitrogen,</a:t>
            </a:r>
            <a:r>
              <a:rPr lang="vi-VN" sz="2400" dirty="0">
                <a:latin typeface="Arial" panose="020B0604020202020204" pitchFamily="34" charset="0"/>
                <a:cs typeface="Arial" panose="020B0604020202020204" pitchFamily="34" charset="0"/>
              </a:rPr>
              <a:t> quá trình sinh trưởng </a:t>
            </a:r>
            <a:r>
              <a:rPr lang="vi-VN" sz="2400" b="1" dirty="0">
                <a:solidFill>
                  <a:srgbClr val="FF0000"/>
                </a:solidFill>
                <a:latin typeface="Arial" panose="020B0604020202020204" pitchFamily="34" charset="0"/>
                <a:cs typeface="Arial" panose="020B0604020202020204" pitchFamily="34" charset="0"/>
              </a:rPr>
              <a:t>sẽ bị ức chế, thậm chí có thể bị chết</a:t>
            </a:r>
            <a:r>
              <a:rPr lang="vi-VN" sz="2400" dirty="0">
                <a:latin typeface="Arial" panose="020B0604020202020204" pitchFamily="34" charset="0"/>
                <a:cs typeface="Arial" panose="020B0604020202020204" pitchFamily="34" charset="0"/>
              </a:rPr>
              <a:t>.</a:t>
            </a:r>
            <a:endParaRPr lang="vi-VN" sz="2400"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8784C1E-060F-4601-AB7D-831E6C62F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336" y="14453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a:extLst>
              <a:ext uri="{FF2B5EF4-FFF2-40B4-BE49-F238E27FC236}">
                <a16:creationId xmlns:a16="http://schemas.microsoft.com/office/drawing/2014/main" id="{45659751-B3E0-4DC7-8CA5-31D18BB4E0A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4603" b="45551"/>
          <a:stretch/>
        </p:blipFill>
        <p:spPr bwMode="auto">
          <a:xfrm>
            <a:off x="0" y="2807080"/>
            <a:ext cx="12192001" cy="405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3007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2E008C5-354D-4FB9-BF3D-C2EDD3121BB1}"/>
              </a:ext>
            </a:extLst>
          </p:cNvPr>
          <p:cNvSpPr txBox="1"/>
          <p:nvPr/>
        </p:nvSpPr>
        <p:spPr>
          <a:xfrm>
            <a:off x="2248524" y="1612218"/>
            <a:ext cx="9333876" cy="877933"/>
          </a:xfrm>
          <a:prstGeom prst="rect">
            <a:avLst/>
          </a:prstGeom>
          <a:noFill/>
        </p:spPr>
        <p:txBody>
          <a:bodyPr wrap="square" lIns="0" tIns="0" rIns="0" bIns="0" rtlCol="0">
            <a:spAutoFit/>
          </a:bodyPr>
          <a:lstStyle/>
          <a:p>
            <a:pPr>
              <a:lnSpc>
                <a:spcPct val="125000"/>
              </a:lnSpc>
            </a:pPr>
            <a:r>
              <a:rPr lang="en-US" sz="2400" b="1" dirty="0">
                <a:latin typeface="Arial" panose="020B0604020202020204" pitchFamily="34" charset="0"/>
                <a:cs typeface="Arial" panose="020B0604020202020204" pitchFamily="34" charset="0"/>
              </a:rPr>
              <a:t>N</a:t>
            </a:r>
            <a:r>
              <a:rPr lang="vi-VN" sz="2400" b="1" dirty="0">
                <a:latin typeface="Arial" panose="020B0604020202020204" pitchFamily="34" charset="0"/>
                <a:cs typeface="Arial" panose="020B0604020202020204" pitchFamily="34" charset="0"/>
              </a:rPr>
              <a:t>ếu thừa chất dinh dưỡng, </a:t>
            </a:r>
            <a:r>
              <a:rPr lang="vi-VN" sz="2400" dirty="0">
                <a:latin typeface="Arial" panose="020B0604020202020204" pitchFamily="34" charset="0"/>
                <a:cs typeface="Arial" panose="020B0604020202020204" pitchFamily="34" charset="0"/>
              </a:rPr>
              <a:t>quá trình sinh trưởng và phát triển ở thực vật, động vật và người cũng bị ảnh hưởng.</a:t>
            </a:r>
            <a:endParaRPr lang="vi-VN" sz="2400"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8784C1E-060F-4601-AB7D-831E6C62F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336" y="14453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ere Are Some of the Biggest, Fattest Animals in the World">
            <a:extLst>
              <a:ext uri="{FF2B5EF4-FFF2-40B4-BE49-F238E27FC236}">
                <a16:creationId xmlns:a16="http://schemas.microsoft.com/office/drawing/2014/main" id="{3D3A8EB3-ADCC-4661-AFD7-BDA3CE613B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905" b="15641"/>
          <a:stretch/>
        </p:blipFill>
        <p:spPr bwMode="auto">
          <a:xfrm>
            <a:off x="0" y="2793174"/>
            <a:ext cx="12192000" cy="406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34172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713902" y="379779"/>
            <a:ext cx="9020898"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Giải thích vì sao chế độ dinh dưỡng lại có thể tác động tới sự sinh trưởng và phát triển?</a:t>
            </a:r>
            <a:endParaRPr lang="vi-VN" sz="2400" b="1" dirty="0"/>
          </a:p>
        </p:txBody>
      </p:sp>
      <p:pic>
        <p:nvPicPr>
          <p:cNvPr id="3" name="Picture 2">
            <a:extLst>
              <a:ext uri="{FF2B5EF4-FFF2-40B4-BE49-F238E27FC236}">
                <a16:creationId xmlns:a16="http://schemas.microsoft.com/office/drawing/2014/main" id="{A393205D-D39A-4C30-A4FE-F6959F4B6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284774"/>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000D8B2-33D8-4C50-A323-4CF53EA8E8E3}"/>
              </a:ext>
            </a:extLst>
          </p:cNvPr>
          <p:cNvGrpSpPr/>
          <p:nvPr/>
        </p:nvGrpSpPr>
        <p:grpSpPr>
          <a:xfrm>
            <a:off x="534098" y="1676400"/>
            <a:ext cx="1524000" cy="457250"/>
            <a:chOff x="800100" y="1783116"/>
            <a:chExt cx="1524000" cy="457250"/>
          </a:xfrm>
        </p:grpSpPr>
        <p:sp>
          <p:nvSpPr>
            <p:cNvPr id="6" name="Rectangle 5">
              <a:extLst>
                <a:ext uri="{FF2B5EF4-FFF2-40B4-BE49-F238E27FC236}">
                  <a16:creationId xmlns:a16="http://schemas.microsoft.com/office/drawing/2014/main" id="{9A63B6C3-F69E-4BC2-8540-2BD7B8AD58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3DB920F8-0ADE-4C57-8DF5-BB483AC42815}"/>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9" name="Picture 2">
            <a:extLst>
              <a:ext uri="{FF2B5EF4-FFF2-40B4-BE49-F238E27FC236}">
                <a16:creationId xmlns:a16="http://schemas.microsoft.com/office/drawing/2014/main" id="{1AD3C079-6487-4D0F-A683-C39BB45FE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98" y="261087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4364937-CB61-4D44-B35F-5EBCFD617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98" y="43434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282028F-21A1-7FEB-4D52-3E16164289DC}"/>
              </a:ext>
            </a:extLst>
          </p:cNvPr>
          <p:cNvSpPr txBox="1"/>
          <p:nvPr/>
        </p:nvSpPr>
        <p:spPr>
          <a:xfrm>
            <a:off x="2058098" y="2420068"/>
            <a:ext cx="9663450" cy="1390381"/>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Do các chất dinh dưỡng có trong thức ăn là nguyên liệu cho quá trình tổng hợp các chất trong cơ thể từ đó làm tăng số lượng và kích thước tế bào, hình thành các cơ quan và hệ cơ quan. </a:t>
            </a:r>
            <a:endParaRPr lang="en-US" b="0" dirty="0">
              <a:solidFill>
                <a:schemeClr val="tx1"/>
              </a:solidFill>
            </a:endParaRPr>
          </a:p>
        </p:txBody>
      </p:sp>
      <p:sp>
        <p:nvSpPr>
          <p:cNvPr id="13" name="TextBox 12">
            <a:extLst>
              <a:ext uri="{FF2B5EF4-FFF2-40B4-BE49-F238E27FC236}">
                <a16:creationId xmlns:a16="http://schemas.microsoft.com/office/drawing/2014/main" id="{4B8EC41D-2AAD-16AC-7F82-79E76DE4D2C5}"/>
              </a:ext>
            </a:extLst>
          </p:cNvPr>
          <p:cNvSpPr txBox="1"/>
          <p:nvPr/>
        </p:nvSpPr>
        <p:spPr>
          <a:xfrm>
            <a:off x="2058098" y="4267200"/>
            <a:ext cx="9676702" cy="1390381"/>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Các chất dinh dưỡng còn là nguồn cung cấp năng lượng cho các hoạt động sống của động vật thông qua hô hấp tế bào. Vì vậy chế độ dinh dưỡng lại có thể tác động tới sự sinh trưởng và phát triển</a:t>
            </a:r>
            <a:endParaRPr lang="en-US" b="0" dirty="0">
              <a:solidFill>
                <a:schemeClr val="tx1"/>
              </a:solidFill>
            </a:endParaRPr>
          </a:p>
        </p:txBody>
      </p:sp>
    </p:spTree>
    <p:extLst>
      <p:ext uri="{BB962C8B-B14F-4D97-AF65-F5344CB8AC3E}">
        <p14:creationId xmlns:p14="http://schemas.microsoft.com/office/powerpoint/2010/main" val="368766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rm Animals Wallpapers - Top Free Farm Animals Backgrounds -  WallpaperAccess">
            <a:extLst>
              <a:ext uri="{FF2B5EF4-FFF2-40B4-BE49-F238E27FC236}">
                <a16:creationId xmlns:a16="http://schemas.microsoft.com/office/drawing/2014/main" id="{B45529D8-F0BD-4474-8761-2D24FF9D15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28" b="11906"/>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AAEF19-903B-4375-98EB-4516343860DA}"/>
              </a:ext>
            </a:extLst>
          </p:cNvPr>
          <p:cNvSpPr/>
          <p:nvPr/>
        </p:nvSpPr>
        <p:spPr>
          <a:xfrm>
            <a:off x="0" y="577122"/>
            <a:ext cx="12191999" cy="1327878"/>
          </a:xfrm>
          <a:prstGeom prst="rect">
            <a:avLst/>
          </a:prstGeom>
          <a:solidFill>
            <a:schemeClr val="accent4">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tx1"/>
              </a:solidFill>
            </a:endParaRPr>
          </a:p>
        </p:txBody>
      </p:sp>
      <p:sp>
        <p:nvSpPr>
          <p:cNvPr id="3" name="TextBox 2">
            <a:extLst>
              <a:ext uri="{FF2B5EF4-FFF2-40B4-BE49-F238E27FC236}">
                <a16:creationId xmlns:a16="http://schemas.microsoft.com/office/drawing/2014/main" id="{D8AB93CF-B888-4AFC-B67F-8A5ABC6B3445}"/>
              </a:ext>
            </a:extLst>
          </p:cNvPr>
          <p:cNvSpPr txBox="1"/>
          <p:nvPr/>
        </p:nvSpPr>
        <p:spPr>
          <a:xfrm>
            <a:off x="685800" y="728902"/>
            <a:ext cx="11048999" cy="1024319"/>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Muốn thúc đẩy quá trình sinh trưởng, phát triển ở vật nuôi và cây trồng để thu được năng suất cao, chúng ta cần làm gì?</a:t>
            </a:r>
            <a:endParaRPr lang="vi-VN" sz="2800" b="1" dirty="0"/>
          </a:p>
        </p:txBody>
      </p:sp>
    </p:spTree>
    <p:extLst>
      <p:ext uri="{BB962C8B-B14F-4D97-AF65-F5344CB8AC3E}">
        <p14:creationId xmlns:p14="http://schemas.microsoft.com/office/powerpoint/2010/main" val="27357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70D8AF-5DE8-49B3-B043-BCEB53D136F3}"/>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8945EFB7-D499-4A3E-804B-BF0ECFC498B0}"/>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33CCFD45-D5D0-4546-B9CB-264EFEBB7BCF}"/>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724355" y="1351157"/>
            <a:ext cx="10743326" cy="1409425"/>
          </a:xfrm>
          <a:prstGeom prst="rect">
            <a:avLst/>
          </a:prstGeom>
          <a:noFill/>
        </p:spPr>
        <p:txBody>
          <a:bodyPr wrap="none" lIns="0" tIns="0" rIns="0" bIns="0" rtlCol="0">
            <a:spAutoFit/>
          </a:bodyPr>
          <a:lstStyle/>
          <a:p>
            <a:pPr algn="ctr">
              <a:lnSpc>
                <a:spcPct val="120000"/>
              </a:lnSpc>
            </a:pPr>
            <a:r>
              <a:rPr lang="vi-VN" sz="4000" b="1"/>
              <a:t>ỨNG DỤNG SINH TRƯỞNG VÀ PHÁT TRIỂN</a:t>
            </a:r>
          </a:p>
          <a:p>
            <a:pPr algn="ctr">
              <a:lnSpc>
                <a:spcPct val="120000"/>
              </a:lnSpc>
            </a:pPr>
            <a:r>
              <a:rPr lang="vi-VN" sz="4000" b="1"/>
              <a:t>TRONG THỰC TIỄN</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1" y="365760"/>
            <a:ext cx="2731518"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2.</a:t>
            </a:r>
          </a:p>
        </p:txBody>
      </p:sp>
      <p:pic>
        <p:nvPicPr>
          <p:cNvPr id="49154" name="Picture 2" descr="The Cost of Setting Up Your Own Tissue Culture Lab - Plant Cell Technology  | Your partner in plant tissue culture">
            <a:extLst>
              <a:ext uri="{FF2B5EF4-FFF2-40B4-BE49-F238E27FC236}">
                <a16:creationId xmlns:a16="http://schemas.microsoft.com/office/drawing/2014/main" id="{ED1063CA-5AF5-4B05-996E-0ABA845ABC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212" b="22788"/>
          <a:stretch/>
        </p:blipFill>
        <p:spPr bwMode="auto">
          <a:xfrm>
            <a:off x="0" y="3154680"/>
            <a:ext cx="12192000" cy="370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68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559B07-2B21-47C5-AC7A-EBEBFA06BF7E}"/>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AD65BE-7764-4CE9-9A70-F33F905FB221}"/>
              </a:ext>
            </a:extLst>
          </p:cNvPr>
          <p:cNvSpPr txBox="1"/>
          <p:nvPr/>
        </p:nvSpPr>
        <p:spPr>
          <a:xfrm>
            <a:off x="1676400" y="1880779"/>
            <a:ext cx="9906000" cy="1651158"/>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Con người đã chủ động điều khiển các yếu tố bên ngoài cho phù hợp thông qua các biện pháp như chiếu sáng nhân tạo, trồng cây trong nhà kính, bón phân, tưới nước hợp lí, thu hoạch đúng thời điểm,... để thúc đẩy sinh trưởng và phát triển, nhằm tăng năng suất cây trồng.</a:t>
            </a:r>
            <a:endParaRPr lang="vi-VN" sz="2200" dirty="0"/>
          </a:p>
        </p:txBody>
      </p:sp>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sp>
        <p:nvSpPr>
          <p:cNvPr id="7" name="TextBox 6">
            <a:extLst>
              <a:ext uri="{FF2B5EF4-FFF2-40B4-BE49-F238E27FC236}">
                <a16:creationId xmlns:a16="http://schemas.microsoft.com/office/drawing/2014/main" id="{4B808ABA-D585-4EF8-ACE2-4E2F8C272F23}"/>
              </a:ext>
            </a:extLst>
          </p:cNvPr>
          <p:cNvSpPr txBox="1"/>
          <p:nvPr/>
        </p:nvSpPr>
        <p:spPr>
          <a:xfrm>
            <a:off x="1295400" y="1358205"/>
            <a:ext cx="9601200" cy="402418"/>
          </a:xfrm>
          <a:prstGeom prst="rect">
            <a:avLst/>
          </a:prstGeom>
          <a:noFill/>
        </p:spPr>
        <p:txBody>
          <a:bodyPr wrap="square" lIns="0" tIns="0" rIns="0" bIns="0" rtlCol="0">
            <a:spAutoFit/>
          </a:bodyPr>
          <a:lstStyle/>
          <a:p>
            <a:pPr algn="ctr">
              <a:lnSpc>
                <a:spcPct val="120000"/>
              </a:lnSpc>
            </a:pPr>
            <a:r>
              <a:rPr lang="vi-VN" sz="2400" b="1" dirty="0"/>
              <a:t>a) Điều khiển sinh trưởng và phát triển bằng các yếu tố bên ngoài</a:t>
            </a:r>
          </a:p>
        </p:txBody>
      </p:sp>
      <p:pic>
        <p:nvPicPr>
          <p:cNvPr id="8" name="Picture 2">
            <a:extLst>
              <a:ext uri="{FF2B5EF4-FFF2-40B4-BE49-F238E27FC236}">
                <a16:creationId xmlns:a16="http://schemas.microsoft.com/office/drawing/2014/main" id="{F7141446-832E-4C71-A429-E6A13D9B3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A2E3A91-3A8E-4652-8DD9-4B227B60E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59FEED6-7A72-470B-A511-A7D88E4C0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71" y="21631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Grow or Go? - Oasis Europe">
            <a:extLst>
              <a:ext uri="{FF2B5EF4-FFF2-40B4-BE49-F238E27FC236}">
                <a16:creationId xmlns:a16="http://schemas.microsoft.com/office/drawing/2014/main" id="{E55F2DD7-AB21-4871-BC10-AA563298D4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993" b="14565"/>
          <a:stretch/>
        </p:blipFill>
        <p:spPr bwMode="auto">
          <a:xfrm>
            <a:off x="0" y="3652094"/>
            <a:ext cx="12192000" cy="3205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33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6DCEE10-7C0B-8A73-FF34-0C5F1C5F72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50" r="6183"/>
          <a:stretch/>
        </p:blipFill>
        <p:spPr bwMode="auto">
          <a:xfrm>
            <a:off x="298174" y="263769"/>
            <a:ext cx="5486400" cy="63304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AE8E45D-88AF-199F-1C1E-FAAB7BF784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6"/>
          <a:stretch/>
        </p:blipFill>
        <p:spPr bwMode="auto">
          <a:xfrm>
            <a:off x="6037384" y="263769"/>
            <a:ext cx="5908432" cy="63304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8836BB-56AC-8E71-6E3D-B396FAA1422E}"/>
              </a:ext>
            </a:extLst>
          </p:cNvPr>
          <p:cNvSpPr txBox="1"/>
          <p:nvPr/>
        </p:nvSpPr>
        <p:spPr>
          <a:xfrm>
            <a:off x="0" y="5715000"/>
            <a:ext cx="5791200" cy="461665"/>
          </a:xfrm>
          <a:prstGeom prst="rect">
            <a:avLst/>
          </a:prstGeom>
          <a:solidFill>
            <a:schemeClr val="bg1"/>
          </a:solidFill>
        </p:spPr>
        <p:txBody>
          <a:bodyPr wrap="square">
            <a:spAutoFit/>
          </a:bodyPr>
          <a:lstStyle/>
          <a:p>
            <a:pPr algn="ctr"/>
            <a:r>
              <a:rPr lang="vi-VN" sz="2400" b="1" i="1" dirty="0">
                <a:effectLst/>
                <a:latin typeface="+mj-lt"/>
              </a:rPr>
              <a:t>Chiếu sáng nhân tạo trong nhà kính</a:t>
            </a:r>
            <a:endParaRPr lang="vi-VN" sz="2400" b="1" dirty="0">
              <a:latin typeface="+mj-lt"/>
            </a:endParaRPr>
          </a:p>
        </p:txBody>
      </p:sp>
      <p:sp>
        <p:nvSpPr>
          <p:cNvPr id="7" name="TextBox 6">
            <a:extLst>
              <a:ext uri="{FF2B5EF4-FFF2-40B4-BE49-F238E27FC236}">
                <a16:creationId xmlns:a16="http://schemas.microsoft.com/office/drawing/2014/main" id="{94513D5F-6061-ADC2-098D-D159644767D7}"/>
              </a:ext>
            </a:extLst>
          </p:cNvPr>
          <p:cNvSpPr txBox="1"/>
          <p:nvPr/>
        </p:nvSpPr>
        <p:spPr>
          <a:xfrm>
            <a:off x="5758070" y="5715000"/>
            <a:ext cx="6433930" cy="461665"/>
          </a:xfrm>
          <a:prstGeom prst="rect">
            <a:avLst/>
          </a:prstGeom>
          <a:solidFill>
            <a:schemeClr val="bg1"/>
          </a:solidFill>
        </p:spPr>
        <p:txBody>
          <a:bodyPr wrap="square">
            <a:spAutoFit/>
          </a:bodyPr>
          <a:lstStyle/>
          <a:p>
            <a:pPr algn="ctr"/>
            <a:r>
              <a:rPr lang="vi-VN" sz="2400" b="1" i="1" dirty="0">
                <a:latin typeface="+mj-lt"/>
              </a:rPr>
              <a:t>Ủ rơm chống rét cho cây trồng</a:t>
            </a:r>
            <a:endParaRPr lang="vi-VN" sz="2400" b="1" dirty="0">
              <a:latin typeface="+mj-lt"/>
            </a:endParaRPr>
          </a:p>
        </p:txBody>
      </p:sp>
    </p:spTree>
    <p:extLst>
      <p:ext uri="{BB962C8B-B14F-4D97-AF65-F5344CB8AC3E}">
        <p14:creationId xmlns:p14="http://schemas.microsoft.com/office/powerpoint/2010/main" val="326081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C69D9EE-FE48-4030-D6B1-A2B6CF89C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0999"/>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8D04DA5-D93B-2933-194F-03A44F8C67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50"/>
          <a:stretch/>
        </p:blipFill>
        <p:spPr bwMode="auto">
          <a:xfrm>
            <a:off x="6400800" y="380999"/>
            <a:ext cx="5562599"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3D55CC-BA6D-2647-408F-6D03942ACC77}"/>
              </a:ext>
            </a:extLst>
          </p:cNvPr>
          <p:cNvSpPr txBox="1"/>
          <p:nvPr/>
        </p:nvSpPr>
        <p:spPr>
          <a:xfrm>
            <a:off x="0" y="5638801"/>
            <a:ext cx="6248400" cy="461665"/>
          </a:xfrm>
          <a:prstGeom prst="rect">
            <a:avLst/>
          </a:prstGeom>
          <a:solidFill>
            <a:schemeClr val="bg1"/>
          </a:solidFill>
        </p:spPr>
        <p:txBody>
          <a:bodyPr wrap="square">
            <a:spAutoFit/>
          </a:bodyPr>
          <a:lstStyle/>
          <a:p>
            <a:pPr algn="ctr"/>
            <a:r>
              <a:rPr lang="vi-VN" sz="2400" b="1" i="1" dirty="0">
                <a:latin typeface="+mj-lt"/>
              </a:rPr>
              <a:t>Bón phân cho cây trồng</a:t>
            </a:r>
            <a:endParaRPr lang="vi-VN" sz="2400" b="1" dirty="0">
              <a:latin typeface="+mj-lt"/>
            </a:endParaRPr>
          </a:p>
        </p:txBody>
      </p:sp>
      <p:sp>
        <p:nvSpPr>
          <p:cNvPr id="6" name="TextBox 5">
            <a:extLst>
              <a:ext uri="{FF2B5EF4-FFF2-40B4-BE49-F238E27FC236}">
                <a16:creationId xmlns:a16="http://schemas.microsoft.com/office/drawing/2014/main" id="{687DFD11-0146-C9EE-62E0-52DDBBAA2986}"/>
              </a:ext>
            </a:extLst>
          </p:cNvPr>
          <p:cNvSpPr txBox="1"/>
          <p:nvPr/>
        </p:nvSpPr>
        <p:spPr>
          <a:xfrm>
            <a:off x="6400800" y="5638801"/>
            <a:ext cx="5562599" cy="461665"/>
          </a:xfrm>
          <a:prstGeom prst="rect">
            <a:avLst/>
          </a:prstGeom>
          <a:solidFill>
            <a:schemeClr val="bg1"/>
          </a:solidFill>
        </p:spPr>
        <p:txBody>
          <a:bodyPr wrap="square">
            <a:spAutoFit/>
          </a:bodyPr>
          <a:lstStyle/>
          <a:p>
            <a:pPr algn="ctr"/>
            <a:r>
              <a:rPr lang="vi-VN" sz="2400" b="1" i="1" dirty="0">
                <a:latin typeface="+mj-lt"/>
              </a:rPr>
              <a:t>Tưới nước cho cây trồng</a:t>
            </a:r>
            <a:endParaRPr lang="vi-VN" sz="2400" b="1" dirty="0">
              <a:latin typeface="+mj-lt"/>
            </a:endParaRPr>
          </a:p>
        </p:txBody>
      </p:sp>
    </p:spTree>
    <p:extLst>
      <p:ext uri="{BB962C8B-B14F-4D97-AF65-F5344CB8AC3E}">
        <p14:creationId xmlns:p14="http://schemas.microsoft.com/office/powerpoint/2010/main" val="169675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9575A9-4426-4AC3-932E-248D060C750C}"/>
              </a:ext>
            </a:extLst>
          </p:cNvPr>
          <p:cNvSpPr/>
          <p:nvPr/>
        </p:nvSpPr>
        <p:spPr>
          <a:xfrm>
            <a:off x="0" y="1389088"/>
            <a:ext cx="12192000" cy="2590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6CE733D5-EA7B-4B87-BA73-90FD03E1DFE9}"/>
              </a:ext>
            </a:extLst>
          </p:cNvPr>
          <p:cNvSpPr txBox="1"/>
          <p:nvPr/>
        </p:nvSpPr>
        <p:spPr>
          <a:xfrm>
            <a:off x="1555230" y="306049"/>
            <a:ext cx="10088786" cy="834396"/>
          </a:xfrm>
          <a:prstGeom prst="rect">
            <a:avLst/>
          </a:prstGeom>
          <a:noFill/>
        </p:spPr>
        <p:txBody>
          <a:bodyPr wrap="square" lIns="0" tIns="0" rIns="0" bIns="0" rtlCol="0">
            <a:spAutoFit/>
          </a:bodyPr>
          <a:lstStyle/>
          <a:p>
            <a:pPr algn="just">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Nêu các biện pháp điều khiển sinh trưởng, phát triển ở thực vật trong hình và tác dụng của từng biện pháp. Kể thêm các biện pháp khác mà em biết.</a:t>
            </a:r>
            <a:endParaRPr lang="vi-VN" sz="2200" dirty="0"/>
          </a:p>
        </p:txBody>
      </p:sp>
      <p:pic>
        <p:nvPicPr>
          <p:cNvPr id="3" name="Picture 2">
            <a:extLst>
              <a:ext uri="{FF2B5EF4-FFF2-40B4-BE49-F238E27FC236}">
                <a16:creationId xmlns:a16="http://schemas.microsoft.com/office/drawing/2014/main" id="{ADDEEF64-6473-4C79-A9B7-8E92CC701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84" y="272605"/>
            <a:ext cx="901283" cy="901283"/>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Tiết Kiệm Chi Phí Khi Sử Dụng Đèn LED Nông Nghiệp Tốt">
            <a:extLst>
              <a:ext uri="{FF2B5EF4-FFF2-40B4-BE49-F238E27FC236}">
                <a16:creationId xmlns:a16="http://schemas.microsoft.com/office/drawing/2014/main" id="{B79B312C-F6E7-4D97-9557-B1BC76B5F7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29" b="13022"/>
          <a:stretch/>
        </p:blipFill>
        <p:spPr bwMode="auto">
          <a:xfrm>
            <a:off x="7391400" y="1388915"/>
            <a:ext cx="4800600" cy="25814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924F047-2082-4E6A-BC0A-BDFEA0E6194D}"/>
              </a:ext>
            </a:extLst>
          </p:cNvPr>
          <p:cNvSpPr/>
          <p:nvPr/>
        </p:nvSpPr>
        <p:spPr>
          <a:xfrm>
            <a:off x="0" y="4127525"/>
            <a:ext cx="12192000" cy="25955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46086" name="Picture 6" descr="Tận dụng tàn dư thực vật làm vật liệu che phủ đất trồng trọt">
            <a:extLst>
              <a:ext uri="{FF2B5EF4-FFF2-40B4-BE49-F238E27FC236}">
                <a16:creationId xmlns:a16="http://schemas.microsoft.com/office/drawing/2014/main" id="{986C6EC8-672C-439A-B144-56C1820F1E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24" b="11924"/>
          <a:stretch/>
        </p:blipFill>
        <p:spPr bwMode="auto">
          <a:xfrm>
            <a:off x="7391400" y="4127525"/>
            <a:ext cx="4800600" cy="25955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741FBE2-C3A0-4768-AD84-25097F75DA74}"/>
              </a:ext>
            </a:extLst>
          </p:cNvPr>
          <p:cNvSpPr txBox="1"/>
          <p:nvPr/>
        </p:nvSpPr>
        <p:spPr>
          <a:xfrm>
            <a:off x="1083494" y="1809828"/>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Chiếu sáng nhân tạo trong nhà kính.</a:t>
            </a:r>
            <a:endParaRPr lang="vi-VN" b="1" dirty="0"/>
          </a:p>
        </p:txBody>
      </p:sp>
      <p:pic>
        <p:nvPicPr>
          <p:cNvPr id="12" name="Picture 2">
            <a:extLst>
              <a:ext uri="{FF2B5EF4-FFF2-40B4-BE49-F238E27FC236}">
                <a16:creationId xmlns:a16="http://schemas.microsoft.com/office/drawing/2014/main" id="{7288B9D7-EC88-44CE-85C1-CB3994CDF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16002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4B61C7D-66BF-4A35-8DFF-9F15810388C9}"/>
              </a:ext>
            </a:extLst>
          </p:cNvPr>
          <p:cNvSpPr txBox="1"/>
          <p:nvPr/>
        </p:nvSpPr>
        <p:spPr>
          <a:xfrm>
            <a:off x="1083494" y="284419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4" name="Picture 2">
            <a:extLst>
              <a:ext uri="{FF2B5EF4-FFF2-40B4-BE49-F238E27FC236}">
                <a16:creationId xmlns:a16="http://schemas.microsoft.com/office/drawing/2014/main" id="{74ACA058-54F1-4CF8-BE50-E2F44F474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2752599"/>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B0E57CF-80B9-4AAA-9BDF-D146DF4E2E8D}"/>
              </a:ext>
            </a:extLst>
          </p:cNvPr>
          <p:cNvSpPr txBox="1"/>
          <p:nvPr/>
        </p:nvSpPr>
        <p:spPr>
          <a:xfrm>
            <a:off x="1083494" y="468063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Ủ rơm chống rét cho cây trồng.</a:t>
            </a:r>
            <a:endParaRPr lang="vi-VN" b="1" dirty="0"/>
          </a:p>
        </p:txBody>
      </p:sp>
      <p:pic>
        <p:nvPicPr>
          <p:cNvPr id="16" name="Picture 2">
            <a:extLst>
              <a:ext uri="{FF2B5EF4-FFF2-40B4-BE49-F238E27FC236}">
                <a16:creationId xmlns:a16="http://schemas.microsoft.com/office/drawing/2014/main" id="{FAB6789A-8791-4338-9A5E-3FA5FDBB2F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447100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B3BF802-7033-47EE-AA01-9470B520E171}"/>
              </a:ext>
            </a:extLst>
          </p:cNvPr>
          <p:cNvSpPr txBox="1"/>
          <p:nvPr/>
        </p:nvSpPr>
        <p:spPr>
          <a:xfrm>
            <a:off x="1083494" y="5715000"/>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8" name="Picture 2">
            <a:extLst>
              <a:ext uri="{FF2B5EF4-FFF2-40B4-BE49-F238E27FC236}">
                <a16:creationId xmlns:a16="http://schemas.microsoft.com/office/drawing/2014/main" id="{6E946F83-EDA3-403C-9724-B0A3031B6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5623405"/>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FC047DA-ACDD-7CF7-CD47-69DE37993600}"/>
              </a:ext>
            </a:extLst>
          </p:cNvPr>
          <p:cNvSpPr txBox="1"/>
          <p:nvPr/>
        </p:nvSpPr>
        <p:spPr>
          <a:xfrm>
            <a:off x="2272628" y="2442853"/>
            <a:ext cx="4843237" cy="1351011"/>
          </a:xfrm>
          <a:prstGeom prst="rect">
            <a:avLst/>
          </a:prstGeom>
          <a:noFill/>
        </p:spPr>
        <p:txBody>
          <a:bodyPr wrap="square" lIns="0" tIns="0" rIns="0" bIns="0" rtlCol="0">
            <a:spAutoFit/>
          </a:bodyPr>
          <a:lstStyle>
            <a:defPPr>
              <a:defRPr lang="en-US"/>
            </a:defPPr>
            <a:lvl1pPr>
              <a:lnSpc>
                <a:spcPct val="125000"/>
              </a:lnSpc>
              <a:defRPr>
                <a:latin typeface="Arial" panose="020B0604020202020204" pitchFamily="34" charset="0"/>
                <a:cs typeface="Arial" panose="020B0604020202020204" pitchFamily="34" charset="0"/>
              </a:defRPr>
            </a:lvl1pPr>
          </a:lstStyle>
          <a:p>
            <a:pPr algn="just"/>
            <a:r>
              <a:rPr lang="vi-VN" b="1" dirty="0"/>
              <a:t>Sẽ giúp cây tích nước, quang hợp và sinh trưởng tốt hơn kể cả trong điều kiện thiếu sáng, hạn chế tình trạng cháy cây, sâu bệnh và các loại nấm gây hại.</a:t>
            </a:r>
            <a:endParaRPr lang="en-US" b="1" dirty="0"/>
          </a:p>
        </p:txBody>
      </p:sp>
      <p:sp>
        <p:nvSpPr>
          <p:cNvPr id="20" name="TextBox 19">
            <a:extLst>
              <a:ext uri="{FF2B5EF4-FFF2-40B4-BE49-F238E27FC236}">
                <a16:creationId xmlns:a16="http://schemas.microsoft.com/office/drawing/2014/main" id="{DA9A7CAE-7F3B-E923-F51C-848F8BEB037A}"/>
              </a:ext>
            </a:extLst>
          </p:cNvPr>
          <p:cNvSpPr txBox="1"/>
          <p:nvPr/>
        </p:nvSpPr>
        <p:spPr>
          <a:xfrm>
            <a:off x="2272628" y="5622364"/>
            <a:ext cx="4843237" cy="658514"/>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dirty="0"/>
              <a:t>Để hạn chế đến mức thấp nhất thiệt hại do rét đậm, rét hại gây ra</a:t>
            </a:r>
          </a:p>
        </p:txBody>
      </p:sp>
    </p:spTree>
    <p:extLst>
      <p:ext uri="{BB962C8B-B14F-4D97-AF65-F5344CB8AC3E}">
        <p14:creationId xmlns:p14="http://schemas.microsoft.com/office/powerpoint/2010/main" val="171557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9575A9-4426-4AC3-932E-248D060C750C}"/>
              </a:ext>
            </a:extLst>
          </p:cNvPr>
          <p:cNvSpPr/>
          <p:nvPr/>
        </p:nvSpPr>
        <p:spPr>
          <a:xfrm>
            <a:off x="0" y="1389088"/>
            <a:ext cx="12192000" cy="2590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6CE733D5-EA7B-4B87-BA73-90FD03E1DFE9}"/>
              </a:ext>
            </a:extLst>
          </p:cNvPr>
          <p:cNvSpPr txBox="1"/>
          <p:nvPr/>
        </p:nvSpPr>
        <p:spPr>
          <a:xfrm>
            <a:off x="1555230" y="306049"/>
            <a:ext cx="10088786" cy="834396"/>
          </a:xfrm>
          <a:prstGeom prst="rect">
            <a:avLst/>
          </a:prstGeom>
          <a:noFill/>
        </p:spPr>
        <p:txBody>
          <a:bodyPr wrap="square" lIns="0" tIns="0" rIns="0" bIns="0" rtlCol="0">
            <a:spAutoFit/>
          </a:bodyPr>
          <a:lstStyle/>
          <a:p>
            <a:pPr algn="just">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Nêu các biện pháp điều khiển sinh trưởng, phát triển ở thực vật trong hình và tác dụng của từng biện pháp. Kể thêm các biện pháp khác mà em biết.</a:t>
            </a:r>
            <a:endParaRPr lang="vi-VN" sz="2200" dirty="0"/>
          </a:p>
        </p:txBody>
      </p:sp>
      <p:pic>
        <p:nvPicPr>
          <p:cNvPr id="3" name="Picture 2">
            <a:extLst>
              <a:ext uri="{FF2B5EF4-FFF2-40B4-BE49-F238E27FC236}">
                <a16:creationId xmlns:a16="http://schemas.microsoft.com/office/drawing/2014/main" id="{ADDEEF64-6473-4C79-A9B7-8E92CC701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84" y="272605"/>
            <a:ext cx="901283" cy="9012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924F047-2082-4E6A-BC0A-BDFEA0E6194D}"/>
              </a:ext>
            </a:extLst>
          </p:cNvPr>
          <p:cNvSpPr/>
          <p:nvPr/>
        </p:nvSpPr>
        <p:spPr>
          <a:xfrm>
            <a:off x="0" y="4127525"/>
            <a:ext cx="12192000" cy="25955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3741FBE2-C3A0-4768-AD84-25097F75DA74}"/>
              </a:ext>
            </a:extLst>
          </p:cNvPr>
          <p:cNvSpPr txBox="1"/>
          <p:nvPr/>
        </p:nvSpPr>
        <p:spPr>
          <a:xfrm>
            <a:off x="1083494" y="1809828"/>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Bón phân cho cây trồng.</a:t>
            </a:r>
            <a:endParaRPr lang="vi-VN" b="1" dirty="0"/>
          </a:p>
        </p:txBody>
      </p:sp>
      <p:pic>
        <p:nvPicPr>
          <p:cNvPr id="12" name="Picture 2">
            <a:extLst>
              <a:ext uri="{FF2B5EF4-FFF2-40B4-BE49-F238E27FC236}">
                <a16:creationId xmlns:a16="http://schemas.microsoft.com/office/drawing/2014/main" id="{7288B9D7-EC88-44CE-85C1-CB3994CDF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16002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4B61C7D-66BF-4A35-8DFF-9F15810388C9}"/>
              </a:ext>
            </a:extLst>
          </p:cNvPr>
          <p:cNvSpPr txBox="1"/>
          <p:nvPr/>
        </p:nvSpPr>
        <p:spPr>
          <a:xfrm>
            <a:off x="1083494" y="284419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4" name="Picture 2">
            <a:extLst>
              <a:ext uri="{FF2B5EF4-FFF2-40B4-BE49-F238E27FC236}">
                <a16:creationId xmlns:a16="http://schemas.microsoft.com/office/drawing/2014/main" id="{74ACA058-54F1-4CF8-BE50-E2F44F474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2752599"/>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B0E57CF-80B9-4AAA-9BDF-D146DF4E2E8D}"/>
              </a:ext>
            </a:extLst>
          </p:cNvPr>
          <p:cNvSpPr txBox="1"/>
          <p:nvPr/>
        </p:nvSpPr>
        <p:spPr>
          <a:xfrm>
            <a:off x="1083494" y="468063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Tưới nước cho cây trồng.</a:t>
            </a:r>
            <a:endParaRPr lang="vi-VN" b="1" dirty="0"/>
          </a:p>
        </p:txBody>
      </p:sp>
      <p:pic>
        <p:nvPicPr>
          <p:cNvPr id="16" name="Picture 2">
            <a:extLst>
              <a:ext uri="{FF2B5EF4-FFF2-40B4-BE49-F238E27FC236}">
                <a16:creationId xmlns:a16="http://schemas.microsoft.com/office/drawing/2014/main" id="{FAB6789A-8791-4338-9A5E-3FA5FDBB2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447100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B3BF802-7033-47EE-AA01-9470B520E171}"/>
              </a:ext>
            </a:extLst>
          </p:cNvPr>
          <p:cNvSpPr txBox="1"/>
          <p:nvPr/>
        </p:nvSpPr>
        <p:spPr>
          <a:xfrm>
            <a:off x="1083494" y="5715000"/>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8" name="Picture 2">
            <a:extLst>
              <a:ext uri="{FF2B5EF4-FFF2-40B4-BE49-F238E27FC236}">
                <a16:creationId xmlns:a16="http://schemas.microsoft.com/office/drawing/2014/main" id="{6E946F83-EDA3-403C-9724-B0A3031B6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56234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HIỆN NAY, CÓ BAO NHIÊU LOẠI PHÂN HỮU CƠ ? - Agriplus">
            <a:extLst>
              <a:ext uri="{FF2B5EF4-FFF2-40B4-BE49-F238E27FC236}">
                <a16:creationId xmlns:a16="http://schemas.microsoft.com/office/drawing/2014/main" id="{6C632B19-92B7-4A46-A271-33CC1B34D9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435" b="7597"/>
          <a:stretch/>
        </p:blipFill>
        <p:spPr bwMode="auto">
          <a:xfrm>
            <a:off x="7391400" y="1389088"/>
            <a:ext cx="48006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Bí kíp tưới cây đúng cách tránh lãng phí tài nguyên">
            <a:extLst>
              <a:ext uri="{FF2B5EF4-FFF2-40B4-BE49-F238E27FC236}">
                <a16:creationId xmlns:a16="http://schemas.microsoft.com/office/drawing/2014/main" id="{6D88EF48-AE1A-43CA-BD26-ED47E0CE57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81" b="11716"/>
          <a:stretch/>
        </p:blipFill>
        <p:spPr bwMode="auto">
          <a:xfrm>
            <a:off x="7391398" y="4127524"/>
            <a:ext cx="4800601" cy="259556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4ABD0D3-9DB0-A128-2C3D-51CD79EC92A0}"/>
              </a:ext>
            </a:extLst>
          </p:cNvPr>
          <p:cNvSpPr txBox="1"/>
          <p:nvPr/>
        </p:nvSpPr>
        <p:spPr>
          <a:xfrm>
            <a:off x="2286000" y="2844193"/>
            <a:ext cx="8295860" cy="312265"/>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dirty="0"/>
              <a:t>để cung cấp thêm dinh dưỡng cho cây</a:t>
            </a:r>
            <a:endParaRPr lang="en-US" dirty="0"/>
          </a:p>
        </p:txBody>
      </p:sp>
      <p:sp>
        <p:nvSpPr>
          <p:cNvPr id="20" name="TextBox 19">
            <a:extLst>
              <a:ext uri="{FF2B5EF4-FFF2-40B4-BE49-F238E27FC236}">
                <a16:creationId xmlns:a16="http://schemas.microsoft.com/office/drawing/2014/main" id="{9B1D4E0F-439A-FFD1-438F-993E14CDA507}"/>
              </a:ext>
            </a:extLst>
          </p:cNvPr>
          <p:cNvSpPr txBox="1"/>
          <p:nvPr/>
        </p:nvSpPr>
        <p:spPr>
          <a:xfrm>
            <a:off x="2286000" y="5546008"/>
            <a:ext cx="4648200" cy="658514"/>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dirty="0"/>
              <a:t>để sinh trưởng và phát triển, do vậy phải tưới nước đầy đủ và kịp thời</a:t>
            </a:r>
            <a:endParaRPr lang="en-US" dirty="0"/>
          </a:p>
        </p:txBody>
      </p:sp>
    </p:spTree>
    <p:extLst>
      <p:ext uri="{BB962C8B-B14F-4D97-AF65-F5344CB8AC3E}">
        <p14:creationId xmlns:p14="http://schemas.microsoft.com/office/powerpoint/2010/main" val="260407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555230" y="306049"/>
            <a:ext cx="10088786"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latin typeface="Arial" panose="020B0604020202020204" pitchFamily="34" charset="0"/>
                <a:cs typeface="Arial" panose="020B0604020202020204" pitchFamily="34" charset="0"/>
              </a:rPr>
              <a:t>Nêu các biện pháp điều khiển sinh trưởng, phát triển ở thực vật trong hình và tác dụng của từng biện pháp. Kể thêm các biện pháp khác mà em biết.</a:t>
            </a:r>
            <a:endParaRPr lang="vi-VN" sz="2400" dirty="0"/>
          </a:p>
        </p:txBody>
      </p:sp>
      <p:pic>
        <p:nvPicPr>
          <p:cNvPr id="3" name="Picture 2">
            <a:extLst>
              <a:ext uri="{FF2B5EF4-FFF2-40B4-BE49-F238E27FC236}">
                <a16:creationId xmlns:a16="http://schemas.microsoft.com/office/drawing/2014/main" id="{ADDEEF64-6473-4C79-A9B7-8E92CC701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84" y="272605"/>
            <a:ext cx="901283" cy="90128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D2F88E3-CD6E-4E75-86D0-D00003926ED5}"/>
              </a:ext>
            </a:extLst>
          </p:cNvPr>
          <p:cNvSpPr txBox="1"/>
          <p:nvPr/>
        </p:nvSpPr>
        <p:spPr>
          <a:xfrm>
            <a:off x="2057400" y="2025991"/>
            <a:ext cx="3772249" cy="416268"/>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Một số biện pháp khác:</a:t>
            </a:r>
            <a:endParaRPr lang="vi-VN" sz="2400" b="1" dirty="0"/>
          </a:p>
        </p:txBody>
      </p:sp>
      <p:pic>
        <p:nvPicPr>
          <p:cNvPr id="20" name="Picture 2">
            <a:extLst>
              <a:ext uri="{FF2B5EF4-FFF2-40B4-BE49-F238E27FC236}">
                <a16:creationId xmlns:a16="http://schemas.microsoft.com/office/drawing/2014/main" id="{7175F30F-CE0E-4591-863F-34659CA8F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041" y="16877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a:extLst>
              <a:ext uri="{FF2B5EF4-FFF2-40B4-BE49-F238E27FC236}">
                <a16:creationId xmlns:a16="http://schemas.microsoft.com/office/drawing/2014/main" id="{445496CA-5B3F-4513-83FE-4DD436D1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06324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AB1B0456-41B1-400E-B3C9-01B3EFEB9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207518"/>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9E9BDA2D-DB60-47A7-A1D1-B583CE6F5D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5351795"/>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235DA4A-4060-4CC6-A748-45E1E7296401}"/>
              </a:ext>
            </a:extLst>
          </p:cNvPr>
          <p:cNvSpPr txBox="1"/>
          <p:nvPr/>
        </p:nvSpPr>
        <p:spPr>
          <a:xfrm>
            <a:off x="3276600" y="3177555"/>
            <a:ext cx="8367416" cy="877933"/>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sz="2400" dirty="0"/>
              <a:t>Biện pháp: </a:t>
            </a:r>
            <a:r>
              <a:rPr lang="vi-VN" sz="2400" b="0" dirty="0"/>
              <a:t>làm cỏ, vun xới sau khi hạt đã mọc để diệt cỏ dại, làm tươi xốp đất, cây dễ hấp thụ dinh dưỡng hơn</a:t>
            </a:r>
          </a:p>
        </p:txBody>
      </p:sp>
      <p:sp>
        <p:nvSpPr>
          <p:cNvPr id="24" name="TextBox 23">
            <a:extLst>
              <a:ext uri="{FF2B5EF4-FFF2-40B4-BE49-F238E27FC236}">
                <a16:creationId xmlns:a16="http://schemas.microsoft.com/office/drawing/2014/main" id="{8F51B47D-6ACA-4852-8D82-DB0EEDFD8C40}"/>
              </a:ext>
            </a:extLst>
          </p:cNvPr>
          <p:cNvSpPr txBox="1"/>
          <p:nvPr/>
        </p:nvSpPr>
        <p:spPr>
          <a:xfrm>
            <a:off x="3276600" y="4334113"/>
            <a:ext cx="7010400" cy="416268"/>
          </a:xfrm>
          <a:prstGeom prst="rect">
            <a:avLst/>
          </a:prstGeom>
          <a:noFill/>
        </p:spPr>
        <p:txBody>
          <a:bodyPr wrap="square" lIns="0" tIns="0" rIns="0" bIns="0" rtlCol="0">
            <a:spAutoFit/>
          </a:bodyPr>
          <a:lstStyle/>
          <a:p>
            <a:pPr>
              <a:lnSpc>
                <a:spcPct val="125000"/>
              </a:lnSpc>
            </a:pPr>
            <a:r>
              <a:rPr lang="vi-VN" sz="2200" b="1" dirty="0">
                <a:latin typeface="Arial" panose="020B0604020202020204" pitchFamily="34" charset="0"/>
                <a:cs typeface="Arial" panose="020B0604020202020204" pitchFamily="34" charset="0"/>
              </a:rPr>
              <a:t>Biện pháp</a:t>
            </a:r>
            <a:r>
              <a:rPr lang="vi-VN" sz="2400" dirty="0">
                <a:latin typeface="Arial" panose="020B0604020202020204" pitchFamily="34" charset="0"/>
                <a:cs typeface="Arial" panose="020B0604020202020204" pitchFamily="34" charset="0"/>
              </a:rPr>
              <a:t>:....................</a:t>
            </a:r>
            <a:endParaRPr lang="vi-VN" sz="2200" dirty="0"/>
          </a:p>
        </p:txBody>
      </p:sp>
      <p:sp>
        <p:nvSpPr>
          <p:cNvPr id="25" name="TextBox 24">
            <a:extLst>
              <a:ext uri="{FF2B5EF4-FFF2-40B4-BE49-F238E27FC236}">
                <a16:creationId xmlns:a16="http://schemas.microsoft.com/office/drawing/2014/main" id="{7B172128-8D01-4266-9BAD-89D1D114C740}"/>
              </a:ext>
            </a:extLst>
          </p:cNvPr>
          <p:cNvSpPr txBox="1"/>
          <p:nvPr/>
        </p:nvSpPr>
        <p:spPr>
          <a:xfrm>
            <a:off x="3276600" y="5526765"/>
            <a:ext cx="7010400" cy="416268"/>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Biện pháp</a:t>
            </a:r>
            <a:r>
              <a:rPr lang="vi-VN" sz="2400" dirty="0">
                <a:latin typeface="Arial" panose="020B0604020202020204" pitchFamily="34" charset="0"/>
                <a:cs typeface="Arial" panose="020B0604020202020204" pitchFamily="34" charset="0"/>
              </a:rPr>
              <a:t>:.....................</a:t>
            </a:r>
            <a:endParaRPr lang="vi-VN" sz="2400" dirty="0"/>
          </a:p>
        </p:txBody>
      </p:sp>
    </p:spTree>
    <p:extLst>
      <p:ext uri="{BB962C8B-B14F-4D97-AF65-F5344CB8AC3E}">
        <p14:creationId xmlns:p14="http://schemas.microsoft.com/office/powerpoint/2010/main" val="73377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8130"/>
                                        </p:tgtEl>
                                        <p:attrNameLst>
                                          <p:attrName>style.visibility</p:attrName>
                                        </p:attrNameLst>
                                      </p:cBhvr>
                                      <p:to>
                                        <p:strVal val="visible"/>
                                      </p:to>
                                    </p:set>
                                    <p:animEffect transition="in" filter="fade">
                                      <p:cBhvr>
                                        <p:cTn id="19" dur="1000"/>
                                        <p:tgtEl>
                                          <p:spTgt spid="48130"/>
                                        </p:tgtEl>
                                      </p:cBhvr>
                                    </p:animEffect>
                                    <p:anim calcmode="lin" valueType="num">
                                      <p:cBhvr>
                                        <p:cTn id="20" dur="1000" fill="hold"/>
                                        <p:tgtEl>
                                          <p:spTgt spid="48130"/>
                                        </p:tgtEl>
                                        <p:attrNameLst>
                                          <p:attrName>ppt_x</p:attrName>
                                        </p:attrNameLst>
                                      </p:cBhvr>
                                      <p:tavLst>
                                        <p:tav tm="0">
                                          <p:val>
                                            <p:strVal val="#ppt_x"/>
                                          </p:val>
                                        </p:tav>
                                        <p:tav tm="100000">
                                          <p:val>
                                            <p:strVal val="#ppt_x"/>
                                          </p:val>
                                        </p:tav>
                                      </p:tavLst>
                                    </p:anim>
                                    <p:anim calcmode="lin" valueType="num">
                                      <p:cBhvr>
                                        <p:cTn id="21" dur="1000" fill="hold"/>
                                        <p:tgtEl>
                                          <p:spTgt spid="481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071439" y="676097"/>
            <a:ext cx="9321923" cy="1870512"/>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dirty="0">
                <a:latin typeface="Arial" panose="020B0604020202020204" pitchFamily="34" charset="0"/>
                <a:cs typeface="Arial" panose="020B0604020202020204" pitchFamily="34" charset="0"/>
              </a:rPr>
              <a:t>Người trồng rừng đã điều khiển quá trình sinh trưởng của cây lấy gỗ bằng cách để mật độ dày khi cây còn non và khi cây đã đến chiều cao mong muốn thì tỉa bớt. Giải thích ý nghĩa của việc làm này.</a:t>
            </a:r>
            <a:endParaRPr lang="vi-VN" sz="2400" dirty="0"/>
          </a:p>
        </p:txBody>
      </p:sp>
      <p:pic>
        <p:nvPicPr>
          <p:cNvPr id="3" name="Picture 2">
            <a:extLst>
              <a:ext uri="{FF2B5EF4-FFF2-40B4-BE49-F238E27FC236}">
                <a16:creationId xmlns:a16="http://schemas.microsoft.com/office/drawing/2014/main" id="{D07C96DE-CF19-4F5D-B0AA-5434BB530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837" y="647767"/>
            <a:ext cx="1274517" cy="127451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12EF3E2-0AC0-42D4-B593-CFF01D2594D4}"/>
              </a:ext>
            </a:extLst>
          </p:cNvPr>
          <p:cNvGrpSpPr/>
          <p:nvPr/>
        </p:nvGrpSpPr>
        <p:grpSpPr>
          <a:xfrm>
            <a:off x="5486400" y="2653778"/>
            <a:ext cx="1524000" cy="463337"/>
            <a:chOff x="800100" y="1783116"/>
            <a:chExt cx="1524000" cy="463337"/>
          </a:xfrm>
        </p:grpSpPr>
        <p:sp>
          <p:nvSpPr>
            <p:cNvPr id="7" name="Rectangle 6">
              <a:extLst>
                <a:ext uri="{FF2B5EF4-FFF2-40B4-BE49-F238E27FC236}">
                  <a16:creationId xmlns:a16="http://schemas.microsoft.com/office/drawing/2014/main" id="{06970CD3-78AE-4E6E-9A84-053670C71E46}"/>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8" name="TextBox 7">
              <a:extLst>
                <a:ext uri="{FF2B5EF4-FFF2-40B4-BE49-F238E27FC236}">
                  <a16:creationId xmlns:a16="http://schemas.microsoft.com/office/drawing/2014/main" id="{E561F5C9-14BF-48BC-A22E-68D0FF672BE5}"/>
                </a:ext>
              </a:extLst>
            </p:cNvPr>
            <p:cNvSpPr txBox="1"/>
            <p:nvPr/>
          </p:nvSpPr>
          <p:spPr>
            <a:xfrm>
              <a:off x="800100" y="1844035"/>
              <a:ext cx="1524000" cy="402418"/>
            </a:xfrm>
            <a:prstGeom prst="rect">
              <a:avLst/>
            </a:prstGeom>
            <a:noFill/>
          </p:spPr>
          <p:txBody>
            <a:bodyPr wrap="square" lIns="0" tIns="0" rIns="0" bIns="0" rtlCol="0">
              <a:spAutoFit/>
            </a:bodyPr>
            <a:lstStyle/>
            <a:p>
              <a:pPr algn="ctr">
                <a:lnSpc>
                  <a:spcPct val="120000"/>
                </a:lnSpc>
              </a:pPr>
              <a:r>
                <a:rPr lang="vi-VN" sz="2400" b="1" dirty="0"/>
                <a:t>TRẢ LỜI</a:t>
              </a:r>
            </a:p>
          </p:txBody>
        </p:sp>
      </p:grpSp>
      <p:pic>
        <p:nvPicPr>
          <p:cNvPr id="10" name="Picture 2">
            <a:extLst>
              <a:ext uri="{FF2B5EF4-FFF2-40B4-BE49-F238E27FC236}">
                <a16:creationId xmlns:a16="http://schemas.microsoft.com/office/drawing/2014/main" id="{50175F00-2C1F-473C-AFCE-A42340F37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954" y="357049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E2042B-1864-E600-EA07-47272B62B26F}"/>
              </a:ext>
            </a:extLst>
          </p:cNvPr>
          <p:cNvSpPr txBox="1"/>
          <p:nvPr/>
        </p:nvSpPr>
        <p:spPr>
          <a:xfrm>
            <a:off x="2030490" y="3550612"/>
            <a:ext cx="9362873" cy="2427588"/>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marL="342900" indent="-342900">
              <a:spcAft>
                <a:spcPts val="600"/>
              </a:spcAft>
              <a:buFont typeface="Wingdings" panose="05000000000000000000" pitchFamily="2" charset="2"/>
              <a:buChar char="v"/>
            </a:pPr>
            <a:r>
              <a:rPr lang="vi-VN" b="0" dirty="0">
                <a:solidFill>
                  <a:schemeClr val="tx1"/>
                </a:solidFill>
              </a:rPr>
              <a:t>Khi cây gỗ còn non để mật độ dày nhằm thúc cây gỗ non mọc vống nhanh nhờ điều kiện ánh sáng yếu dưới tán rừng. </a:t>
            </a:r>
          </a:p>
          <a:p>
            <a:pPr marL="342900" indent="-342900">
              <a:spcAft>
                <a:spcPts val="600"/>
              </a:spcAft>
              <a:buFont typeface="Wingdings" panose="05000000000000000000" pitchFamily="2" charset="2"/>
              <a:buChar char="v"/>
            </a:pPr>
            <a:r>
              <a:rPr lang="vi-VN" b="0" dirty="0">
                <a:solidFill>
                  <a:schemeClr val="tx1"/>
                </a:solidFill>
              </a:rPr>
              <a:t>Khi cây trưởng thành thì tỉa bớt để lại tăng lượng ánh sáng lọt xuống làm chậm sinh trưởng chiều cao nhưng lại tăng sinh trưởng theo đường kính</a:t>
            </a:r>
            <a:endParaRPr lang="en-US" b="0" dirty="0">
              <a:solidFill>
                <a:schemeClr val="tx1"/>
              </a:solidFill>
            </a:endParaRPr>
          </a:p>
        </p:txBody>
      </p:sp>
    </p:spTree>
    <p:extLst>
      <p:ext uri="{BB962C8B-B14F-4D97-AF65-F5344CB8AC3E}">
        <p14:creationId xmlns:p14="http://schemas.microsoft.com/office/powerpoint/2010/main" val="235613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AD65BE-7764-4CE9-9A70-F33F905FB221}"/>
              </a:ext>
            </a:extLst>
          </p:cNvPr>
          <p:cNvSpPr txBox="1"/>
          <p:nvPr/>
        </p:nvSpPr>
        <p:spPr>
          <a:xfrm>
            <a:off x="1676400" y="2013703"/>
            <a:ext cx="9847580" cy="1339597"/>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Dựa vào các </a:t>
            </a:r>
            <a:r>
              <a:rPr lang="vi-VN" sz="2400" b="1" dirty="0">
                <a:solidFill>
                  <a:srgbClr val="FF0000"/>
                </a:solidFill>
                <a:latin typeface="Arial" panose="020B0604020202020204" pitchFamily="34" charset="0"/>
                <a:cs typeface="Arial" panose="020B0604020202020204" pitchFamily="34" charset="0"/>
              </a:rPr>
              <a:t>chất kích thích và ức chế </a:t>
            </a:r>
            <a:r>
              <a:rPr lang="vi-VN" sz="2400" dirty="0">
                <a:latin typeface="Arial" panose="020B0604020202020204" pitchFamily="34" charset="0"/>
                <a:cs typeface="Arial" panose="020B0604020202020204" pitchFamily="34" charset="0"/>
              </a:rPr>
              <a:t>sinh trưởng cây tiết ra, con người đã tổng hợp được các chất kích thích và ức chế sinh trưởng nhân tạo, sử dụng chúng trong trồng trọt với nhiều mục đích khác nhau.</a:t>
            </a:r>
            <a:endParaRPr lang="vi-VN" sz="2400" dirty="0"/>
          </a:p>
        </p:txBody>
      </p:sp>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F87067E7-B73E-4ABF-9EC6-1E819EAD2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8150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ệ luỵ khi lạm dụng chất kích thích sinh trưởng trong trồng trọt">
            <a:extLst>
              <a:ext uri="{FF2B5EF4-FFF2-40B4-BE49-F238E27FC236}">
                <a16:creationId xmlns:a16="http://schemas.microsoft.com/office/drawing/2014/main" id="{5F91B503-A284-418E-B974-01F6CF5570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50" b="1950"/>
          <a:stretch/>
        </p:blipFill>
        <p:spPr bwMode="auto">
          <a:xfrm>
            <a:off x="6096000" y="3562757"/>
            <a:ext cx="6096000" cy="329524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Tìm hiểu các chất kích thích sinh trưởng Thiourea, Atonik, Ga3, Nitrophenol">
            <a:extLst>
              <a:ext uri="{FF2B5EF4-FFF2-40B4-BE49-F238E27FC236}">
                <a16:creationId xmlns:a16="http://schemas.microsoft.com/office/drawing/2014/main" id="{DBBEEB46-AD0D-450A-83A0-AC74EF7250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142" b="12142"/>
          <a:stretch/>
        </p:blipFill>
        <p:spPr bwMode="auto">
          <a:xfrm>
            <a:off x="1" y="3562757"/>
            <a:ext cx="6096000" cy="3295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50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8" name="TextBox 7">
            <a:extLst>
              <a:ext uri="{FF2B5EF4-FFF2-40B4-BE49-F238E27FC236}">
                <a16:creationId xmlns:a16="http://schemas.microsoft.com/office/drawing/2014/main" id="{44112D8E-59CB-4C02-AA6D-1BC09488EF0E}"/>
              </a:ext>
            </a:extLst>
          </p:cNvPr>
          <p:cNvSpPr txBox="1"/>
          <p:nvPr/>
        </p:nvSpPr>
        <p:spPr>
          <a:xfrm>
            <a:off x="647700" y="2044025"/>
            <a:ext cx="10896600" cy="877933"/>
          </a:xfrm>
          <a:prstGeom prst="rect">
            <a:avLst/>
          </a:prstGeom>
          <a:noFill/>
        </p:spPr>
        <p:txBody>
          <a:bodyPr wrap="square" lIns="0" tIns="0" rIns="0" bIns="0" rtlCol="0">
            <a:spAutoFit/>
          </a:bodyPr>
          <a:lstStyle/>
          <a:p>
            <a:pPr algn="ctr">
              <a:lnSpc>
                <a:spcPct val="125000"/>
              </a:lnSpc>
            </a:pPr>
            <a:r>
              <a:rPr lang="vi-VN" sz="2400" dirty="0">
                <a:latin typeface="Arial" panose="020B0604020202020204" pitchFamily="34" charset="0"/>
                <a:cs typeface="Arial" panose="020B0604020202020204" pitchFamily="34" charset="0"/>
              </a:rPr>
              <a:t>Các chất kích thích nhân tạo được sử dụng để kích thích cây ra rễ, ra hoa, thúc hạt và củ nảy mầm, kích thích tăng chiều cao cây, phát triển lá , tạo quả.</a:t>
            </a:r>
            <a:endParaRPr lang="vi-VN" sz="2400" dirty="0"/>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THUỐC KÍCH MẦM-KÍCH RỄ-KÍCH THÍCH SINH TRƯỞNG | Shopee Việt Nam">
            <a:extLst>
              <a:ext uri="{FF2B5EF4-FFF2-40B4-BE49-F238E27FC236}">
                <a16:creationId xmlns:a16="http://schemas.microsoft.com/office/drawing/2014/main" id="{B110D13F-970A-44F0-8D35-F65FE39272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00" b="33750"/>
          <a:stretch/>
        </p:blipFill>
        <p:spPr bwMode="auto">
          <a:xfrm>
            <a:off x="0" y="3276600"/>
            <a:ext cx="60960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Thuốc Kích mầm, Kích rễ, Kích thích sinh trưởng Highplant | Shopee Việt Nam">
            <a:extLst>
              <a:ext uri="{FF2B5EF4-FFF2-40B4-BE49-F238E27FC236}">
                <a16:creationId xmlns:a16="http://schemas.microsoft.com/office/drawing/2014/main" id="{C54EA337-5755-43D4-AF05-5CF60C3062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688" b="26562"/>
          <a:stretch/>
        </p:blipFill>
        <p:spPr bwMode="auto">
          <a:xfrm>
            <a:off x="6096000" y="3276600"/>
            <a:ext cx="6096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8011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4457" y="3655637"/>
            <a:ext cx="10798207" cy="319896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43540">
            <a:off x="7892765" y="1168591"/>
            <a:ext cx="1054128" cy="808803"/>
          </a:xfrm>
          <a:prstGeom prst="rect">
            <a:avLst/>
          </a:prstGeom>
        </p:spPr>
      </p:pic>
      <p:grpSp>
        <p:nvGrpSpPr>
          <p:cNvPr id="9" name="Group 9"/>
          <p:cNvGrpSpPr/>
          <p:nvPr/>
        </p:nvGrpSpPr>
        <p:grpSpPr>
          <a:xfrm>
            <a:off x="466608" y="1740348"/>
            <a:ext cx="7559792" cy="1333053"/>
            <a:chOff x="0" y="0"/>
            <a:chExt cx="4031564" cy="1376168"/>
          </a:xfrm>
        </p:grpSpPr>
        <p:sp>
          <p:nvSpPr>
            <p:cNvPr id="10" name="Freeform 10"/>
            <p:cNvSpPr/>
            <p:nvPr/>
          </p:nvSpPr>
          <p:spPr>
            <a:xfrm>
              <a:off x="0" y="0"/>
              <a:ext cx="4031564" cy="1376169"/>
            </a:xfrm>
            <a:custGeom>
              <a:avLst/>
              <a:gdLst/>
              <a:ahLst/>
              <a:cxnLst/>
              <a:rect l="l" t="t" r="r" b="b"/>
              <a:pathLst>
                <a:path w="4031564" h="1376169">
                  <a:moveTo>
                    <a:pt x="3907103" y="59690"/>
                  </a:moveTo>
                  <a:cubicBezTo>
                    <a:pt x="3942664" y="59690"/>
                    <a:pt x="3971873" y="88900"/>
                    <a:pt x="3971873" y="124460"/>
                  </a:cubicBezTo>
                  <a:lnTo>
                    <a:pt x="3971873" y="1251708"/>
                  </a:lnTo>
                  <a:cubicBezTo>
                    <a:pt x="3971873" y="1287269"/>
                    <a:pt x="3942664" y="1316478"/>
                    <a:pt x="3907103" y="1316478"/>
                  </a:cubicBezTo>
                  <a:lnTo>
                    <a:pt x="124460" y="1316478"/>
                  </a:lnTo>
                  <a:cubicBezTo>
                    <a:pt x="88900" y="1316478"/>
                    <a:pt x="59690" y="1287269"/>
                    <a:pt x="59690" y="1251708"/>
                  </a:cubicBezTo>
                  <a:lnTo>
                    <a:pt x="59690" y="124460"/>
                  </a:lnTo>
                  <a:cubicBezTo>
                    <a:pt x="59690" y="88900"/>
                    <a:pt x="88900" y="59690"/>
                    <a:pt x="124460" y="59690"/>
                  </a:cubicBezTo>
                  <a:lnTo>
                    <a:pt x="3907103" y="59690"/>
                  </a:lnTo>
                  <a:moveTo>
                    <a:pt x="3907103" y="0"/>
                  </a:moveTo>
                  <a:lnTo>
                    <a:pt x="124460" y="0"/>
                  </a:lnTo>
                  <a:cubicBezTo>
                    <a:pt x="55880" y="0"/>
                    <a:pt x="0" y="55880"/>
                    <a:pt x="0" y="124460"/>
                  </a:cubicBezTo>
                  <a:lnTo>
                    <a:pt x="0" y="1251708"/>
                  </a:lnTo>
                  <a:cubicBezTo>
                    <a:pt x="0" y="1320289"/>
                    <a:pt x="55880" y="1376169"/>
                    <a:pt x="124460" y="1376169"/>
                  </a:cubicBezTo>
                  <a:lnTo>
                    <a:pt x="3907104" y="1376169"/>
                  </a:lnTo>
                  <a:cubicBezTo>
                    <a:pt x="3975684" y="1376169"/>
                    <a:pt x="4031564" y="1320289"/>
                    <a:pt x="4031564" y="1251708"/>
                  </a:cubicBezTo>
                  <a:lnTo>
                    <a:pt x="4031564" y="124460"/>
                  </a:lnTo>
                  <a:cubicBezTo>
                    <a:pt x="4031564" y="55880"/>
                    <a:pt x="3975684" y="0"/>
                    <a:pt x="3907103" y="0"/>
                  </a:cubicBezTo>
                  <a:close/>
                </a:path>
              </a:pathLst>
            </a:custGeom>
            <a:solidFill>
              <a:srgbClr val="F19169"/>
            </a:solidFill>
          </p:spPr>
        </p:sp>
      </p:grpSp>
      <p:sp>
        <p:nvSpPr>
          <p:cNvPr id="11" name="TextBox 11"/>
          <p:cNvSpPr txBox="1"/>
          <p:nvPr/>
        </p:nvSpPr>
        <p:spPr>
          <a:xfrm>
            <a:off x="685799" y="1930331"/>
            <a:ext cx="7137400" cy="822085"/>
          </a:xfrm>
          <a:prstGeom prst="rect">
            <a:avLst/>
          </a:prstGeom>
        </p:spPr>
        <p:txBody>
          <a:bodyPr wrap="square" lIns="0" tIns="0" rIns="0" bIns="0" rtlCol="0" anchor="t">
            <a:spAutoFit/>
          </a:bodyPr>
          <a:lstStyle/>
          <a:p>
            <a:pPr algn="just" defTabSz="609630">
              <a:lnSpc>
                <a:spcPct val="120000"/>
              </a:lnSpc>
              <a:spcBef>
                <a:spcPct val="0"/>
              </a:spcBef>
            </a:pPr>
            <a:r>
              <a:rPr lang="vi-VN" sz="2333" b="1">
                <a:solidFill>
                  <a:srgbClr val="000000"/>
                </a:solidFill>
                <a:latin typeface="Arial" panose="020B0604020202020204" pitchFamily="34" charset="0"/>
                <a:cs typeface="Arial" panose="020B0604020202020204" pitchFamily="34" charset="0"/>
              </a:rPr>
              <a:t>Cây trồng sẽ sinh trưởng và phát triển tốt nếu được chăm sóc, tưới nước và dinh dưỡng đầy đủ</a:t>
            </a:r>
          </a:p>
        </p:txBody>
      </p:sp>
      <p:pic>
        <p:nvPicPr>
          <p:cNvPr id="12"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3150" y="101092"/>
            <a:ext cx="965300" cy="1169416"/>
          </a:xfrm>
          <a:prstGeom prst="rect">
            <a:avLst/>
          </a:prstGeom>
        </p:spPr>
      </p:pic>
      <p:grpSp>
        <p:nvGrpSpPr>
          <p:cNvPr id="13" name="Group 15"/>
          <p:cNvGrpSpPr/>
          <p:nvPr/>
        </p:nvGrpSpPr>
        <p:grpSpPr>
          <a:xfrm>
            <a:off x="1330584" y="369359"/>
            <a:ext cx="5171817" cy="722841"/>
            <a:chOff x="0" y="0"/>
            <a:chExt cx="4506599" cy="913135"/>
          </a:xfrm>
        </p:grpSpPr>
        <p:sp>
          <p:nvSpPr>
            <p:cNvPr id="14" name="Freeform 16"/>
            <p:cNvSpPr/>
            <p:nvPr/>
          </p:nvSpPr>
          <p:spPr>
            <a:xfrm>
              <a:off x="0" y="0"/>
              <a:ext cx="4506599" cy="913135"/>
            </a:xfrm>
            <a:custGeom>
              <a:avLst/>
              <a:gdLst/>
              <a:ahLst/>
              <a:cxnLst/>
              <a:rect l="l" t="t" r="r" b="b"/>
              <a:pathLst>
                <a:path w="4506599" h="913135">
                  <a:moveTo>
                    <a:pt x="0" y="0"/>
                  </a:moveTo>
                  <a:lnTo>
                    <a:pt x="4506599" y="0"/>
                  </a:lnTo>
                  <a:lnTo>
                    <a:pt x="4506599" y="913135"/>
                  </a:lnTo>
                  <a:lnTo>
                    <a:pt x="0" y="913135"/>
                  </a:lnTo>
                  <a:close/>
                </a:path>
              </a:pathLst>
            </a:custGeom>
            <a:solidFill>
              <a:srgbClr val="F19169"/>
            </a:solidFill>
          </p:spPr>
        </p:sp>
      </p:grpSp>
      <p:sp>
        <p:nvSpPr>
          <p:cNvPr id="15" name="TextBox 17"/>
          <p:cNvSpPr txBox="1"/>
          <p:nvPr/>
        </p:nvSpPr>
        <p:spPr>
          <a:xfrm>
            <a:off x="1541886" y="369359"/>
            <a:ext cx="4554113" cy="520142"/>
          </a:xfrm>
          <a:prstGeom prst="rect">
            <a:avLst/>
          </a:prstGeom>
        </p:spPr>
        <p:txBody>
          <a:bodyPr wrap="square" lIns="0" tIns="0" rIns="0" bIns="0" rtlCol="0" anchor="t">
            <a:spAutoFit/>
          </a:bodyPr>
          <a:lstStyle/>
          <a:p>
            <a:pPr defTabSz="609630">
              <a:lnSpc>
                <a:spcPts val="4667"/>
              </a:lnSpc>
              <a:spcBef>
                <a:spcPct val="0"/>
              </a:spcBef>
            </a:pPr>
            <a:r>
              <a:rPr lang="vi-VN" sz="2333" b="1">
                <a:solidFill>
                  <a:srgbClr val="000000"/>
                </a:solidFill>
                <a:latin typeface="Arial" panose="020B0604020202020204" pitchFamily="34" charset="0"/>
                <a:cs typeface="Arial" panose="020B0604020202020204" pitchFamily="34" charset="0"/>
              </a:rPr>
              <a:t>Hình ảnh sau nói lên điều gì?</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9" name="TextBox 8">
            <a:extLst>
              <a:ext uri="{FF2B5EF4-FFF2-40B4-BE49-F238E27FC236}">
                <a16:creationId xmlns:a16="http://schemas.microsoft.com/office/drawing/2014/main" id="{F2C6D576-9011-47B7-A3A3-E68B7F188293}"/>
              </a:ext>
            </a:extLst>
          </p:cNvPr>
          <p:cNvSpPr txBox="1"/>
          <p:nvPr/>
        </p:nvSpPr>
        <p:spPr>
          <a:xfrm>
            <a:off x="609600" y="2008572"/>
            <a:ext cx="11410122" cy="877933"/>
          </a:xfrm>
          <a:prstGeom prst="rect">
            <a:avLst/>
          </a:prstGeom>
          <a:noFill/>
        </p:spPr>
        <p:txBody>
          <a:bodyPr wrap="square" lIns="0" tIns="0" rIns="0" bIns="0" rtlCol="0">
            <a:spAutoFit/>
          </a:bodyPr>
          <a:lstStyle/>
          <a:p>
            <a:pPr algn="ctr">
              <a:lnSpc>
                <a:spcPct val="125000"/>
              </a:lnSpc>
            </a:pPr>
            <a:r>
              <a:rPr lang="vi-VN" sz="2400" dirty="0">
                <a:latin typeface="Arial" panose="020B0604020202020204" pitchFamily="34" charset="0"/>
                <a:cs typeface="Arial" panose="020B0604020202020204" pitchFamily="34" charset="0"/>
              </a:rPr>
              <a:t>Các chất ức chế thường được dùng để kìm hãm sự nảy mầm của hạt và củ để bảo quản, kìm hãm sự phát triển của thân và lá để duy trì hình dáng của cây cảnh,...</a:t>
            </a:r>
            <a:endParaRPr lang="vi-VN" sz="2400" dirty="0"/>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BONSAI 10WP - AGRIBUSINESS VIETNAMESE">
            <a:extLst>
              <a:ext uri="{FF2B5EF4-FFF2-40B4-BE49-F238E27FC236}">
                <a16:creationId xmlns:a16="http://schemas.microsoft.com/office/drawing/2014/main" id="{4F72EC3C-79AE-45FB-8525-1E51D43473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2" b="55746"/>
          <a:stretch/>
        </p:blipFill>
        <p:spPr bwMode="auto">
          <a:xfrm>
            <a:off x="1" y="3237834"/>
            <a:ext cx="6095999" cy="362016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Giảm giá Thuốc ức chế sinh trưởng - BeeCost">
            <a:extLst>
              <a:ext uri="{FF2B5EF4-FFF2-40B4-BE49-F238E27FC236}">
                <a16:creationId xmlns:a16="http://schemas.microsoft.com/office/drawing/2014/main" id="{249BF72E-AEDB-4601-83A5-D1DADB2415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9" b="40225"/>
          <a:stretch/>
        </p:blipFill>
        <p:spPr bwMode="auto">
          <a:xfrm>
            <a:off x="6096000" y="3237834"/>
            <a:ext cx="6095999" cy="362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27184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EA68C2C5-D68B-900C-A5CB-99D63CCB1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44" y="1997889"/>
            <a:ext cx="4025348" cy="402534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A3F5693D-399F-1320-2642-E47D4CBB0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844" y="1997889"/>
            <a:ext cx="4037966" cy="402534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EE825FC4-E27D-207E-4765-85B12B6D68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3462" y="2238913"/>
            <a:ext cx="3543300" cy="35433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48CBED7-1C46-74C0-C21E-33B51D8B4897}"/>
              </a:ext>
            </a:extLst>
          </p:cNvPr>
          <p:cNvSpPr txBox="1"/>
          <p:nvPr/>
        </p:nvSpPr>
        <p:spPr>
          <a:xfrm>
            <a:off x="192157" y="6063550"/>
            <a:ext cx="3982278" cy="646331"/>
          </a:xfrm>
          <a:prstGeom prst="rect">
            <a:avLst/>
          </a:prstGeom>
          <a:noFill/>
        </p:spPr>
        <p:txBody>
          <a:bodyPr wrap="square">
            <a:spAutoFit/>
          </a:bodyPr>
          <a:lstStyle/>
          <a:p>
            <a:pPr algn="ctr"/>
            <a:r>
              <a:rPr lang="vi-VN" b="1" i="1" dirty="0">
                <a:effectLst/>
                <a:latin typeface="+mj-lt"/>
              </a:rPr>
              <a:t>Cây quất cảnh tạo nhiều quả nhờ hormone kích kích</a:t>
            </a:r>
            <a:endParaRPr lang="vi-VN" b="1" dirty="0">
              <a:latin typeface="+mj-lt"/>
            </a:endParaRPr>
          </a:p>
        </p:txBody>
      </p:sp>
      <p:sp>
        <p:nvSpPr>
          <p:cNvPr id="17" name="TextBox 16">
            <a:extLst>
              <a:ext uri="{FF2B5EF4-FFF2-40B4-BE49-F238E27FC236}">
                <a16:creationId xmlns:a16="http://schemas.microsoft.com/office/drawing/2014/main" id="{3C8CCD48-DD94-83C7-C817-0E3FF2D5B232}"/>
              </a:ext>
            </a:extLst>
          </p:cNvPr>
          <p:cNvSpPr txBox="1"/>
          <p:nvPr/>
        </p:nvSpPr>
        <p:spPr>
          <a:xfrm>
            <a:off x="4619723" y="6063550"/>
            <a:ext cx="3558208" cy="646331"/>
          </a:xfrm>
          <a:prstGeom prst="rect">
            <a:avLst/>
          </a:prstGeom>
          <a:noFill/>
        </p:spPr>
        <p:txBody>
          <a:bodyPr wrap="square">
            <a:spAutoFit/>
          </a:bodyPr>
          <a:lstStyle>
            <a:defPPr>
              <a:defRPr lang="en-US"/>
            </a:defPPr>
            <a:lvl1pPr algn="ctr">
              <a:defRPr b="1" i="1">
                <a:effectLst/>
                <a:latin typeface="+mj-lt"/>
              </a:defRPr>
            </a:lvl1pPr>
          </a:lstStyle>
          <a:p>
            <a:r>
              <a:rPr lang="vi-VN" dirty="0"/>
              <a:t>Cây đay dài ra nhờ hormone kích thích</a:t>
            </a:r>
          </a:p>
        </p:txBody>
      </p:sp>
      <p:sp>
        <p:nvSpPr>
          <p:cNvPr id="19" name="TextBox 18">
            <a:extLst>
              <a:ext uri="{FF2B5EF4-FFF2-40B4-BE49-F238E27FC236}">
                <a16:creationId xmlns:a16="http://schemas.microsoft.com/office/drawing/2014/main" id="{1C25EDAB-A592-4F88-F635-9DB51147682A}"/>
              </a:ext>
            </a:extLst>
          </p:cNvPr>
          <p:cNvSpPr txBox="1"/>
          <p:nvPr/>
        </p:nvSpPr>
        <p:spPr>
          <a:xfrm>
            <a:off x="8623219" y="6063550"/>
            <a:ext cx="3187810" cy="646331"/>
          </a:xfrm>
          <a:prstGeom prst="rect">
            <a:avLst/>
          </a:prstGeom>
          <a:noFill/>
        </p:spPr>
        <p:txBody>
          <a:bodyPr wrap="square">
            <a:spAutoFit/>
          </a:bodyPr>
          <a:lstStyle>
            <a:defPPr>
              <a:defRPr lang="en-US"/>
            </a:defPPr>
            <a:lvl1pPr algn="ctr">
              <a:defRPr b="1" i="1">
                <a:effectLst/>
                <a:latin typeface="+mj-lt"/>
              </a:defRPr>
            </a:lvl1pPr>
          </a:lstStyle>
          <a:p>
            <a:r>
              <a:rPr lang="vi-VN"/>
              <a:t>Củ tỏi không nảy mầm nhờ hormone ức chế</a:t>
            </a:r>
          </a:p>
        </p:txBody>
      </p:sp>
    </p:spTree>
    <p:extLst>
      <p:ext uri="{BB962C8B-B14F-4D97-AF65-F5344CB8AC3E}">
        <p14:creationId xmlns:p14="http://schemas.microsoft.com/office/powerpoint/2010/main" val="30414413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724711" y="449943"/>
            <a:ext cx="9860186" cy="1390381"/>
          </a:xfrm>
          <a:prstGeom prst="rect">
            <a:avLst/>
          </a:prstGeom>
          <a:noFill/>
        </p:spPr>
        <p:txBody>
          <a:bodyPr wrap="square" lIns="0" tIns="0" rIns="0" bIns="0" rtlCol="0">
            <a:spAutoFit/>
          </a:bodyPr>
          <a:lstStyle/>
          <a:p>
            <a:pPr algn="just">
              <a:lnSpc>
                <a:spcPct val="130000"/>
              </a:lnSpc>
            </a:pPr>
            <a:r>
              <a:rPr lang="vi-VN" sz="2400" dirty="0">
                <a:latin typeface="Arial" panose="020B0604020202020204" pitchFamily="34" charset="0"/>
                <a:cs typeface="Arial" panose="020B0604020202020204" pitchFamily="34" charset="0"/>
              </a:rPr>
              <a:t>Đọc thông tin trong mục 1b, lựa chọn loại hormone phù hợp các các đối tượng trong bẳng bằng cách đánh dấu </a:t>
            </a:r>
            <a:r>
              <a:rPr lang="vi-VN" sz="2400" b="1" dirty="0">
                <a:latin typeface="Arial" panose="020B0604020202020204" pitchFamily="34" charset="0"/>
                <a:cs typeface="Arial" panose="020B0604020202020204" pitchFamily="34" charset="0"/>
              </a:rPr>
              <a:t>X </a:t>
            </a:r>
            <a:r>
              <a:rPr lang="vi-VN" sz="2400" dirty="0">
                <a:latin typeface="Arial" panose="020B0604020202020204" pitchFamily="34" charset="0"/>
                <a:cs typeface="Arial" panose="020B0604020202020204" pitchFamily="34" charset="0"/>
              </a:rPr>
              <a:t>vào ô tương ứng và nêu lợi ích của việc sử dụng loại hormone đó rồi hoàn thành bảng theo mẫu sau:</a:t>
            </a:r>
            <a:endParaRPr lang="vi-VN" sz="2400" b="1" dirty="0"/>
          </a:p>
        </p:txBody>
      </p:sp>
      <p:graphicFrame>
        <p:nvGraphicFramePr>
          <p:cNvPr id="2" name="Table 3">
            <a:extLst>
              <a:ext uri="{FF2B5EF4-FFF2-40B4-BE49-F238E27FC236}">
                <a16:creationId xmlns:a16="http://schemas.microsoft.com/office/drawing/2014/main" id="{F8468178-1A6A-44ED-B3F7-7FAE6422D3C4}"/>
              </a:ext>
            </a:extLst>
          </p:cNvPr>
          <p:cNvGraphicFramePr>
            <a:graphicFrameLocks noGrp="1"/>
          </p:cNvGraphicFramePr>
          <p:nvPr>
            <p:extLst>
              <p:ext uri="{D42A27DB-BD31-4B8C-83A1-F6EECF244321}">
                <p14:modId xmlns:p14="http://schemas.microsoft.com/office/powerpoint/2010/main" val="989835322"/>
              </p:ext>
            </p:extLst>
          </p:nvPr>
        </p:nvGraphicFramePr>
        <p:xfrm>
          <a:off x="407764" y="2133600"/>
          <a:ext cx="11376471" cy="4412670"/>
        </p:xfrm>
        <a:graphic>
          <a:graphicData uri="http://schemas.openxmlformats.org/drawingml/2006/table">
            <a:tbl>
              <a:tblPr firstRow="1" bandRow="1">
                <a:tableStyleId>{5940675A-B579-460E-94D1-54222C63F5DA}</a:tableStyleId>
              </a:tblPr>
              <a:tblGrid>
                <a:gridCol w="3121702">
                  <a:extLst>
                    <a:ext uri="{9D8B030D-6E8A-4147-A177-3AD203B41FA5}">
                      <a16:colId xmlns:a16="http://schemas.microsoft.com/office/drawing/2014/main" val="3864849701"/>
                    </a:ext>
                  </a:extLst>
                </a:gridCol>
                <a:gridCol w="1981200">
                  <a:extLst>
                    <a:ext uri="{9D8B030D-6E8A-4147-A177-3AD203B41FA5}">
                      <a16:colId xmlns:a16="http://schemas.microsoft.com/office/drawing/2014/main" val="1566338883"/>
                    </a:ext>
                  </a:extLst>
                </a:gridCol>
                <a:gridCol w="1804534">
                  <a:extLst>
                    <a:ext uri="{9D8B030D-6E8A-4147-A177-3AD203B41FA5}">
                      <a16:colId xmlns:a16="http://schemas.microsoft.com/office/drawing/2014/main" val="2189231133"/>
                    </a:ext>
                  </a:extLst>
                </a:gridCol>
                <a:gridCol w="4469035">
                  <a:extLst>
                    <a:ext uri="{9D8B030D-6E8A-4147-A177-3AD203B41FA5}">
                      <a16:colId xmlns:a16="http://schemas.microsoft.com/office/drawing/2014/main" val="973824885"/>
                    </a:ext>
                  </a:extLst>
                </a:gridCol>
              </a:tblGrid>
              <a:tr h="472711">
                <a:tc>
                  <a:txBody>
                    <a:bodyPr/>
                    <a:lstStyle/>
                    <a:p>
                      <a:pPr algn="ctr">
                        <a:lnSpc>
                          <a:spcPct val="120000"/>
                        </a:lnSpc>
                      </a:pPr>
                      <a:r>
                        <a:rPr lang="vi-VN" sz="2400" b="1" noProof="0" dirty="0"/>
                        <a:t>Đối tượng thực vật</a:t>
                      </a:r>
                    </a:p>
                  </a:txBody>
                  <a:tcPr anchor="ctr">
                    <a:solidFill>
                      <a:schemeClr val="accent5">
                        <a:lumMod val="20000"/>
                        <a:lumOff val="80000"/>
                      </a:schemeClr>
                    </a:solidFill>
                  </a:tcPr>
                </a:tc>
                <a:tc>
                  <a:txBody>
                    <a:bodyPr/>
                    <a:lstStyle/>
                    <a:p>
                      <a:pPr algn="ctr">
                        <a:lnSpc>
                          <a:spcPct val="120000"/>
                        </a:lnSpc>
                      </a:pPr>
                      <a:r>
                        <a:rPr lang="vi-VN" sz="2400" b="1" noProof="0" dirty="0"/>
                        <a:t>Hormone kích thích</a:t>
                      </a:r>
                    </a:p>
                  </a:txBody>
                  <a:tcPr anchor="ctr">
                    <a:solidFill>
                      <a:schemeClr val="accent5">
                        <a:lumMod val="20000"/>
                        <a:lumOff val="80000"/>
                      </a:schemeClr>
                    </a:solidFill>
                  </a:tcPr>
                </a:tc>
                <a:tc>
                  <a:txBody>
                    <a:bodyPr/>
                    <a:lstStyle/>
                    <a:p>
                      <a:pPr algn="ctr">
                        <a:lnSpc>
                          <a:spcPct val="120000"/>
                        </a:lnSpc>
                      </a:pPr>
                      <a:r>
                        <a:rPr lang="vi-VN" sz="2400" b="1" noProof="0"/>
                        <a:t>Hormone ức chế</a:t>
                      </a:r>
                    </a:p>
                  </a:txBody>
                  <a:tcPr anchor="ctr">
                    <a:solidFill>
                      <a:schemeClr val="accent5">
                        <a:lumMod val="20000"/>
                        <a:lumOff val="80000"/>
                      </a:schemeClr>
                    </a:solidFill>
                  </a:tcPr>
                </a:tc>
                <a:tc>
                  <a:txBody>
                    <a:bodyPr/>
                    <a:lstStyle/>
                    <a:p>
                      <a:pPr algn="ctr">
                        <a:lnSpc>
                          <a:spcPct val="120000"/>
                        </a:lnSpc>
                      </a:pPr>
                      <a:r>
                        <a:rPr lang="vi-VN" sz="2400" b="1" noProof="0"/>
                        <a:t>Lợi ích</a:t>
                      </a:r>
                    </a:p>
                  </a:txBody>
                  <a:tcPr anchor="ctr">
                    <a:solidFill>
                      <a:schemeClr val="accent5">
                        <a:lumMod val="20000"/>
                        <a:lumOff val="80000"/>
                      </a:schemeClr>
                    </a:solidFill>
                  </a:tcPr>
                </a:tc>
                <a:extLst>
                  <a:ext uri="{0D108BD9-81ED-4DB2-BD59-A6C34878D82A}">
                    <a16:rowId xmlns:a16="http://schemas.microsoft.com/office/drawing/2014/main" val="3812559276"/>
                  </a:ext>
                </a:extLst>
              </a:tr>
              <a:tr h="1058001">
                <a:tc>
                  <a:txBody>
                    <a:bodyPr/>
                    <a:lstStyle/>
                    <a:p>
                      <a:pPr>
                        <a:lnSpc>
                          <a:spcPct val="120000"/>
                        </a:lnSpc>
                      </a:pPr>
                      <a:r>
                        <a:rPr lang="vi-VN" sz="2400" noProof="0"/>
                        <a:t>Cây lấy sợi, lấy gỗ</a:t>
                      </a:r>
                    </a:p>
                  </a:txBody>
                  <a:tcPr anchor="ctr">
                    <a:solidFill>
                      <a:schemeClr val="accent4">
                        <a:lumMod val="20000"/>
                        <a:lumOff val="80000"/>
                      </a:schemeClr>
                    </a:solidFill>
                  </a:tcPr>
                </a:tc>
                <a:tc>
                  <a:txBody>
                    <a:bodyPr/>
                    <a:lstStyle/>
                    <a:p>
                      <a:pPr algn="ctr">
                        <a:lnSpc>
                          <a:spcPct val="120000"/>
                        </a:lnSpc>
                      </a:pPr>
                      <a:r>
                        <a:rPr lang="vi-VN" sz="2400" b="1" noProof="0" dirty="0"/>
                        <a:t>X</a:t>
                      </a:r>
                    </a:p>
                  </a:txBody>
                  <a:tcPr anchor="ctr">
                    <a:solidFill>
                      <a:schemeClr val="accent4">
                        <a:lumMod val="20000"/>
                        <a:lumOff val="80000"/>
                      </a:schemeClr>
                    </a:solidFill>
                  </a:tcPr>
                </a:tc>
                <a:tc>
                  <a:txBody>
                    <a:bodyPr/>
                    <a:lstStyle/>
                    <a:p>
                      <a:pPr algn="ctr">
                        <a:lnSpc>
                          <a:spcPct val="120000"/>
                        </a:lnSpc>
                      </a:pPr>
                      <a:endParaRPr lang="vi-VN" sz="2400" b="1" noProof="0"/>
                    </a:p>
                  </a:txBody>
                  <a:tcPr anchor="ctr">
                    <a:solidFill>
                      <a:schemeClr val="accent4">
                        <a:lumMod val="20000"/>
                        <a:lumOff val="80000"/>
                      </a:schemeClr>
                    </a:solidFill>
                  </a:tcPr>
                </a:tc>
                <a:tc>
                  <a:txBody>
                    <a:bodyPr/>
                    <a:lstStyle/>
                    <a:p>
                      <a:pPr algn="just">
                        <a:lnSpc>
                          <a:spcPct val="120000"/>
                        </a:lnSpc>
                      </a:pPr>
                      <a:r>
                        <a:rPr lang="vi-VN" sz="2400" b="0" i="0" kern="1200" noProof="0" dirty="0">
                          <a:solidFill>
                            <a:schemeClr val="tx1"/>
                          </a:solidFill>
                          <a:effectLst/>
                          <a:latin typeface="+mn-lt"/>
                          <a:ea typeface="+mn-ea"/>
                          <a:cs typeface="+mn-cs"/>
                        </a:rPr>
                        <a:t>Kích thích tăng chiều cao cây trồng</a:t>
                      </a:r>
                      <a:endParaRPr lang="vi-VN" sz="2400" noProof="0" dirty="0"/>
                    </a:p>
                  </a:txBody>
                  <a:tcPr anchor="ctr">
                    <a:solidFill>
                      <a:schemeClr val="accent4">
                        <a:lumMod val="20000"/>
                        <a:lumOff val="80000"/>
                      </a:schemeClr>
                    </a:solidFill>
                  </a:tcPr>
                </a:tc>
                <a:extLst>
                  <a:ext uri="{0D108BD9-81ED-4DB2-BD59-A6C34878D82A}">
                    <a16:rowId xmlns:a16="http://schemas.microsoft.com/office/drawing/2014/main" val="634428492"/>
                  </a:ext>
                </a:extLst>
              </a:tr>
              <a:tr h="1058001">
                <a:tc>
                  <a:txBody>
                    <a:bodyPr/>
                    <a:lstStyle/>
                    <a:p>
                      <a:pPr>
                        <a:lnSpc>
                          <a:spcPct val="120000"/>
                        </a:lnSpc>
                      </a:pPr>
                      <a:r>
                        <a:rPr lang="vi-VN" sz="2400" noProof="0"/>
                        <a:t>Cây quất cảnh</a:t>
                      </a:r>
                    </a:p>
                  </a:txBody>
                  <a:tcPr anchor="ctr">
                    <a:solidFill>
                      <a:schemeClr val="accent4">
                        <a:lumMod val="20000"/>
                        <a:lumOff val="80000"/>
                      </a:schemeClr>
                    </a:solidFill>
                  </a:tcPr>
                </a:tc>
                <a:tc>
                  <a:txBody>
                    <a:bodyPr/>
                    <a:lstStyle/>
                    <a:p>
                      <a:pPr algn="ctr">
                        <a:lnSpc>
                          <a:spcPct val="120000"/>
                        </a:lnSpc>
                      </a:pPr>
                      <a:endParaRPr lang="vi-VN" sz="2400" b="1" noProof="0"/>
                    </a:p>
                  </a:txBody>
                  <a:tcPr anchor="ctr">
                    <a:solidFill>
                      <a:schemeClr val="accent4">
                        <a:lumMod val="20000"/>
                        <a:lumOff val="80000"/>
                      </a:schemeClr>
                    </a:solidFill>
                  </a:tcPr>
                </a:tc>
                <a:tc>
                  <a:txBody>
                    <a:bodyPr/>
                    <a:lstStyle/>
                    <a:p>
                      <a:pPr algn="ctr">
                        <a:lnSpc>
                          <a:spcPct val="120000"/>
                        </a:lnSpc>
                      </a:pPr>
                      <a:r>
                        <a:rPr lang="vi-VN" sz="2400" b="1" noProof="0" dirty="0"/>
                        <a:t>X</a:t>
                      </a:r>
                    </a:p>
                  </a:txBody>
                  <a:tcPr anchor="ctr">
                    <a:solidFill>
                      <a:schemeClr val="accent4">
                        <a:lumMod val="20000"/>
                        <a:lumOff val="80000"/>
                      </a:schemeClr>
                    </a:solidFill>
                  </a:tcPr>
                </a:tc>
                <a:tc>
                  <a:txBody>
                    <a:bodyPr/>
                    <a:lstStyle/>
                    <a:p>
                      <a:pPr algn="just">
                        <a:lnSpc>
                          <a:spcPct val="120000"/>
                        </a:lnSpc>
                      </a:pPr>
                      <a:r>
                        <a:rPr lang="vi-VN" sz="2400" b="0" i="0" kern="1200" noProof="0">
                          <a:solidFill>
                            <a:schemeClr val="tx1"/>
                          </a:solidFill>
                          <a:effectLst/>
                          <a:latin typeface="+mn-lt"/>
                          <a:ea typeface="+mn-ea"/>
                          <a:cs typeface="+mn-cs"/>
                        </a:rPr>
                        <a:t>Kìm hãm sự phát triển của thân và lá duy trì hình dáng của cây quất cảnh</a:t>
                      </a:r>
                      <a:endParaRPr lang="vi-VN" sz="2400" noProof="0"/>
                    </a:p>
                  </a:txBody>
                  <a:tcPr anchor="ctr">
                    <a:solidFill>
                      <a:schemeClr val="accent4">
                        <a:lumMod val="20000"/>
                        <a:lumOff val="80000"/>
                      </a:schemeClr>
                    </a:solidFill>
                  </a:tcPr>
                </a:tc>
                <a:extLst>
                  <a:ext uri="{0D108BD9-81ED-4DB2-BD59-A6C34878D82A}">
                    <a16:rowId xmlns:a16="http://schemas.microsoft.com/office/drawing/2014/main" val="3305480757"/>
                  </a:ext>
                </a:extLst>
              </a:tr>
              <a:tr h="1058001">
                <a:tc>
                  <a:txBody>
                    <a:bodyPr/>
                    <a:lstStyle/>
                    <a:p>
                      <a:pPr>
                        <a:lnSpc>
                          <a:spcPct val="120000"/>
                        </a:lnSpc>
                      </a:pPr>
                      <a:r>
                        <a:rPr lang="vi-VN" sz="2400" noProof="0"/>
                        <a:t>Hành, tỏi, khoai tây</a:t>
                      </a:r>
                    </a:p>
                  </a:txBody>
                  <a:tcPr anchor="ctr">
                    <a:solidFill>
                      <a:schemeClr val="accent4">
                        <a:lumMod val="20000"/>
                        <a:lumOff val="80000"/>
                      </a:schemeClr>
                    </a:solidFill>
                  </a:tcPr>
                </a:tc>
                <a:tc>
                  <a:txBody>
                    <a:bodyPr/>
                    <a:lstStyle/>
                    <a:p>
                      <a:pPr algn="ctr">
                        <a:lnSpc>
                          <a:spcPct val="120000"/>
                        </a:lnSpc>
                      </a:pPr>
                      <a:endParaRPr lang="vi-VN" sz="2400" b="1" noProof="0"/>
                    </a:p>
                  </a:txBody>
                  <a:tcPr anchor="ctr">
                    <a:solidFill>
                      <a:schemeClr val="accent4">
                        <a:lumMod val="20000"/>
                        <a:lumOff val="80000"/>
                      </a:schemeClr>
                    </a:solidFill>
                  </a:tcPr>
                </a:tc>
                <a:tc>
                  <a:txBody>
                    <a:bodyPr/>
                    <a:lstStyle/>
                    <a:p>
                      <a:pPr algn="ctr">
                        <a:lnSpc>
                          <a:spcPct val="120000"/>
                        </a:lnSpc>
                      </a:pPr>
                      <a:r>
                        <a:rPr lang="vi-VN" sz="2400" b="1" noProof="0" dirty="0"/>
                        <a:t>X</a:t>
                      </a:r>
                    </a:p>
                  </a:txBody>
                  <a:tcPr anchor="ctr">
                    <a:solidFill>
                      <a:schemeClr val="accent4">
                        <a:lumMod val="20000"/>
                        <a:lumOff val="80000"/>
                      </a:schemeClr>
                    </a:solidFill>
                  </a:tcPr>
                </a:tc>
                <a:tc>
                  <a:txBody>
                    <a:bodyPr/>
                    <a:lstStyle/>
                    <a:p>
                      <a:pPr algn="just">
                        <a:lnSpc>
                          <a:spcPct val="120000"/>
                        </a:lnSpc>
                      </a:pPr>
                      <a:r>
                        <a:rPr lang="vi-VN" sz="2400" b="0" i="0" kern="1200" noProof="0" dirty="0">
                          <a:solidFill>
                            <a:schemeClr val="tx1"/>
                          </a:solidFill>
                          <a:effectLst/>
                          <a:latin typeface="+mn-lt"/>
                          <a:ea typeface="+mn-ea"/>
                          <a:cs typeface="+mn-cs"/>
                        </a:rPr>
                        <a:t>Kìm hãm sự nảy mầm củ để bảo quản</a:t>
                      </a:r>
                      <a:endParaRPr lang="vi-VN" sz="2400" noProof="0" dirty="0"/>
                    </a:p>
                  </a:txBody>
                  <a:tcPr anchor="ctr">
                    <a:solidFill>
                      <a:schemeClr val="accent4">
                        <a:lumMod val="20000"/>
                        <a:lumOff val="80000"/>
                      </a:schemeClr>
                    </a:solidFill>
                  </a:tcPr>
                </a:tc>
                <a:extLst>
                  <a:ext uri="{0D108BD9-81ED-4DB2-BD59-A6C34878D82A}">
                    <a16:rowId xmlns:a16="http://schemas.microsoft.com/office/drawing/2014/main" val="1097111722"/>
                  </a:ext>
                </a:extLst>
              </a:tr>
            </a:tbl>
          </a:graphicData>
        </a:graphic>
      </p:graphicFrame>
      <p:pic>
        <p:nvPicPr>
          <p:cNvPr id="4" name="Picture 3">
            <a:extLst>
              <a:ext uri="{FF2B5EF4-FFF2-40B4-BE49-F238E27FC236}">
                <a16:creationId xmlns:a16="http://schemas.microsoft.com/office/drawing/2014/main" id="{B01A4E53-DE4E-4C3C-AD0C-4A8F9CFC8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698" y="464150"/>
            <a:ext cx="1130299" cy="11302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400F81F-D680-32AF-BBC9-471978CC036E}"/>
              </a:ext>
            </a:extLst>
          </p:cNvPr>
          <p:cNvSpPr/>
          <p:nvPr/>
        </p:nvSpPr>
        <p:spPr>
          <a:xfrm>
            <a:off x="4038600" y="3200400"/>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6" name="Rectangle 5">
            <a:extLst>
              <a:ext uri="{FF2B5EF4-FFF2-40B4-BE49-F238E27FC236}">
                <a16:creationId xmlns:a16="http://schemas.microsoft.com/office/drawing/2014/main" id="{075213F8-969E-374F-179F-C848D00091A2}"/>
              </a:ext>
            </a:extLst>
          </p:cNvPr>
          <p:cNvSpPr/>
          <p:nvPr/>
        </p:nvSpPr>
        <p:spPr>
          <a:xfrm>
            <a:off x="5942502" y="3200400"/>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7" name="Rectangle 6">
            <a:extLst>
              <a:ext uri="{FF2B5EF4-FFF2-40B4-BE49-F238E27FC236}">
                <a16:creationId xmlns:a16="http://schemas.microsoft.com/office/drawing/2014/main" id="{CDE3032F-72CD-9E96-F890-38E0F532E19D}"/>
              </a:ext>
            </a:extLst>
          </p:cNvPr>
          <p:cNvSpPr/>
          <p:nvPr/>
        </p:nvSpPr>
        <p:spPr>
          <a:xfrm>
            <a:off x="7391399" y="3200400"/>
            <a:ext cx="4392835"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8" name="Rectangle 7">
            <a:extLst>
              <a:ext uri="{FF2B5EF4-FFF2-40B4-BE49-F238E27FC236}">
                <a16:creationId xmlns:a16="http://schemas.microsoft.com/office/drawing/2014/main" id="{F05A0728-12A4-0229-D40C-C54A9AF0749D}"/>
              </a:ext>
            </a:extLst>
          </p:cNvPr>
          <p:cNvSpPr/>
          <p:nvPr/>
        </p:nvSpPr>
        <p:spPr>
          <a:xfrm>
            <a:off x="4038600" y="4348441"/>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9" name="Rectangle 8">
            <a:extLst>
              <a:ext uri="{FF2B5EF4-FFF2-40B4-BE49-F238E27FC236}">
                <a16:creationId xmlns:a16="http://schemas.microsoft.com/office/drawing/2014/main" id="{3AE38C23-CE57-0C54-C761-1E5829D04A9F}"/>
              </a:ext>
            </a:extLst>
          </p:cNvPr>
          <p:cNvSpPr/>
          <p:nvPr/>
        </p:nvSpPr>
        <p:spPr>
          <a:xfrm>
            <a:off x="5942502" y="4348441"/>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0" name="Rectangle 9">
            <a:extLst>
              <a:ext uri="{FF2B5EF4-FFF2-40B4-BE49-F238E27FC236}">
                <a16:creationId xmlns:a16="http://schemas.microsoft.com/office/drawing/2014/main" id="{A8F07502-54FB-3A88-5CD6-020B9F022B84}"/>
              </a:ext>
            </a:extLst>
          </p:cNvPr>
          <p:cNvSpPr/>
          <p:nvPr/>
        </p:nvSpPr>
        <p:spPr>
          <a:xfrm>
            <a:off x="7391399" y="4191000"/>
            <a:ext cx="4392835" cy="126889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1" name="Rectangle 10">
            <a:extLst>
              <a:ext uri="{FF2B5EF4-FFF2-40B4-BE49-F238E27FC236}">
                <a16:creationId xmlns:a16="http://schemas.microsoft.com/office/drawing/2014/main" id="{7B4EAC1D-D1B3-485D-DD08-036E56EE5B91}"/>
              </a:ext>
            </a:extLst>
          </p:cNvPr>
          <p:cNvSpPr/>
          <p:nvPr/>
        </p:nvSpPr>
        <p:spPr>
          <a:xfrm>
            <a:off x="4038600" y="5593048"/>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2" name="Rectangle 11">
            <a:extLst>
              <a:ext uri="{FF2B5EF4-FFF2-40B4-BE49-F238E27FC236}">
                <a16:creationId xmlns:a16="http://schemas.microsoft.com/office/drawing/2014/main" id="{661B8C59-4E71-E1E3-9675-7AAB967E0EAC}"/>
              </a:ext>
            </a:extLst>
          </p:cNvPr>
          <p:cNvSpPr/>
          <p:nvPr/>
        </p:nvSpPr>
        <p:spPr>
          <a:xfrm>
            <a:off x="5942502" y="5593048"/>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3" name="Rectangle 12">
            <a:extLst>
              <a:ext uri="{FF2B5EF4-FFF2-40B4-BE49-F238E27FC236}">
                <a16:creationId xmlns:a16="http://schemas.microsoft.com/office/drawing/2014/main" id="{AA1E6332-92E5-F22E-F83C-87DDBB4FC270}"/>
              </a:ext>
            </a:extLst>
          </p:cNvPr>
          <p:cNvSpPr/>
          <p:nvPr/>
        </p:nvSpPr>
        <p:spPr>
          <a:xfrm>
            <a:off x="7391399" y="5593048"/>
            <a:ext cx="4392835"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Tree>
    <p:extLst>
      <p:ext uri="{BB962C8B-B14F-4D97-AF65-F5344CB8AC3E}">
        <p14:creationId xmlns:p14="http://schemas.microsoft.com/office/powerpoint/2010/main" val="401305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0" nodeType="clickEffect">
                                  <p:stCondLst>
                                    <p:cond delay="0"/>
                                  </p:stCondLst>
                                  <p:childTnLst>
                                    <p:animEffect transition="out" filter="barn(inVertic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pic>
        <p:nvPicPr>
          <p:cNvPr id="22530" name="Picture 2" descr="Quy trình vệ sinh sát trùng chuồng trại nuôi heo - Kiến Thức Nhà Nông">
            <a:extLst>
              <a:ext uri="{FF2B5EF4-FFF2-40B4-BE49-F238E27FC236}">
                <a16:creationId xmlns:a16="http://schemas.microsoft.com/office/drawing/2014/main" id="{F4EC2493-A853-4628-9E3C-356CFEA55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144" b="12644"/>
          <a:stretch/>
        </p:blipFill>
        <p:spPr bwMode="auto">
          <a:xfrm>
            <a:off x="0" y="2650924"/>
            <a:ext cx="12192000" cy="42070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0637B8-3735-FEA4-6DEE-C9B2516E9FAF}"/>
              </a:ext>
            </a:extLst>
          </p:cNvPr>
          <p:cNvSpPr txBox="1"/>
          <p:nvPr/>
        </p:nvSpPr>
        <p:spPr>
          <a:xfrm>
            <a:off x="609600" y="1418629"/>
            <a:ext cx="11155680"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Những hiểu biết về sinh trưởng và phát triển ở sinh vật đã được con người ứng dụng như thế nào trong chăn nuôi? Cho ví dụ.</a:t>
            </a:r>
            <a:endParaRPr lang="vi-VN" sz="2400" b="1" dirty="0"/>
          </a:p>
        </p:txBody>
      </p:sp>
    </p:spTree>
    <p:extLst>
      <p:ext uri="{BB962C8B-B14F-4D97-AF65-F5344CB8AC3E}">
        <p14:creationId xmlns:p14="http://schemas.microsoft.com/office/powerpoint/2010/main" val="39287289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pic>
        <p:nvPicPr>
          <p:cNvPr id="10" name="Picture 2">
            <a:extLst>
              <a:ext uri="{FF2B5EF4-FFF2-40B4-BE49-F238E27FC236}">
                <a16:creationId xmlns:a16="http://schemas.microsoft.com/office/drawing/2014/main" id="{871FAFB0-88F5-426C-AF8D-D5DAD2153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57" y="21336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115FFE7-8FE6-30C3-8650-1EB62DFF2623}"/>
              </a:ext>
            </a:extLst>
          </p:cNvPr>
          <p:cNvSpPr txBox="1"/>
          <p:nvPr/>
        </p:nvSpPr>
        <p:spPr>
          <a:xfrm>
            <a:off x="1295400" y="1356505"/>
            <a:ext cx="10744200" cy="510986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spcAft>
                <a:spcPts val="600"/>
              </a:spcAft>
            </a:pPr>
            <a:r>
              <a:rPr lang="vi-VN" b="1" dirty="0"/>
              <a:t>Để vật nuôi sinh trưởng và phát triển tốt, cho năng suất cao cần:</a:t>
            </a:r>
          </a:p>
          <a:p>
            <a:pPr marL="800100" lvl="1" indent="-342900">
              <a:lnSpc>
                <a:spcPct val="125000"/>
              </a:lnSpc>
              <a:spcAft>
                <a:spcPts val="600"/>
              </a:spcAft>
              <a:buFont typeface="Wingdings" panose="05000000000000000000" pitchFamily="2" charset="2"/>
              <a:buChar char="v"/>
            </a:pPr>
            <a:r>
              <a:rPr lang="vi-VN" sz="2400" i="1" dirty="0"/>
              <a:t>Cho vật nuôi ăn uống đầy đủ</a:t>
            </a:r>
          </a:p>
          <a:p>
            <a:pPr marL="800100" lvl="1" indent="-342900">
              <a:lnSpc>
                <a:spcPct val="125000"/>
              </a:lnSpc>
              <a:spcAft>
                <a:spcPts val="600"/>
              </a:spcAft>
              <a:buFont typeface="Wingdings" panose="05000000000000000000" pitchFamily="2" charset="2"/>
              <a:buChar char="v"/>
            </a:pPr>
            <a:r>
              <a:rPr lang="vi-VN" sz="2400" i="1" dirty="0"/>
              <a:t>Chăm sóc tốt</a:t>
            </a:r>
          </a:p>
          <a:p>
            <a:pPr marL="800100" lvl="1" indent="-342900">
              <a:lnSpc>
                <a:spcPct val="125000"/>
              </a:lnSpc>
              <a:spcAft>
                <a:spcPts val="600"/>
              </a:spcAft>
              <a:buFont typeface="Wingdings" panose="05000000000000000000" pitchFamily="2" charset="2"/>
              <a:buChar char="v"/>
            </a:pPr>
            <a:r>
              <a:rPr lang="vi-VN" sz="2400" i="1" dirty="0"/>
              <a:t>Vệ sinh chuồng trại thường xuyên</a:t>
            </a:r>
          </a:p>
          <a:p>
            <a:pPr marL="800100" lvl="1" indent="-342900">
              <a:lnSpc>
                <a:spcPct val="125000"/>
              </a:lnSpc>
              <a:spcAft>
                <a:spcPts val="600"/>
              </a:spcAft>
              <a:buFont typeface="Wingdings" panose="05000000000000000000" pitchFamily="2" charset="2"/>
              <a:buChar char="v"/>
            </a:pPr>
            <a:r>
              <a:rPr lang="vi-VN" sz="2400" i="1" dirty="0"/>
              <a:t>Chống nóng, chống rét cho vật nuôi</a:t>
            </a:r>
          </a:p>
          <a:p>
            <a:pPr>
              <a:spcAft>
                <a:spcPts val="600"/>
              </a:spcAft>
            </a:pPr>
            <a:r>
              <a:rPr lang="vi-VN" b="1" i="1" dirty="0"/>
              <a:t>Ví dụ: </a:t>
            </a:r>
          </a:p>
          <a:p>
            <a:pPr marL="342900" indent="-342900">
              <a:spcAft>
                <a:spcPts val="600"/>
              </a:spcAft>
              <a:buFont typeface="Courier New" panose="02070309020205020404" pitchFamily="49" charset="0"/>
              <a:buChar char="o"/>
            </a:pPr>
            <a:r>
              <a:rPr lang="vi-VN" i="1" dirty="0"/>
              <a:t>Khi làm chuồng cho vật nuôi, nên làm theo hướng đông nam để đảm bảo mùa hè mát, mùa đông ấm giúp vật nuôi sinh trưởng và phát triển thuận lợi.</a:t>
            </a:r>
          </a:p>
          <a:p>
            <a:pPr marL="342900" indent="-342900">
              <a:spcAft>
                <a:spcPts val="600"/>
              </a:spcAft>
              <a:buFont typeface="Courier New" panose="02070309020205020404" pitchFamily="49" charset="0"/>
              <a:buChar char="o"/>
            </a:pPr>
            <a:r>
              <a:rPr lang="vi-VN" i="1" dirty="0"/>
              <a:t>Trộn chất kích thích tăng trượng trộn lẫn thức ăn vật nuôi tuân theo các nguyên tắc về liều lượng và thời điểm</a:t>
            </a:r>
          </a:p>
        </p:txBody>
      </p:sp>
    </p:spTree>
    <p:extLst>
      <p:ext uri="{BB962C8B-B14F-4D97-AF65-F5344CB8AC3E}">
        <p14:creationId xmlns:p14="http://schemas.microsoft.com/office/powerpoint/2010/main" val="155836632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1000"/>
                                        <p:tgtEl>
                                          <p:spTgt spid="11">
                                            <p:txEl>
                                              <p:pRg st="3" end="3"/>
                                            </p:txEl>
                                          </p:spTgt>
                                        </p:tgtEl>
                                      </p:cBhvr>
                                    </p:animEffect>
                                    <p:anim calcmode="lin" valueType="num">
                                      <p:cBhvr>
                                        <p:cTn id="2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1000"/>
                                        <p:tgtEl>
                                          <p:spTgt spid="11">
                                            <p:txEl>
                                              <p:pRg st="4" end="4"/>
                                            </p:txEl>
                                          </p:spTgt>
                                        </p:tgtEl>
                                      </p:cBhvr>
                                    </p:animEffect>
                                    <p:anim calcmode="lin" valueType="num">
                                      <p:cBhvr>
                                        <p:cTn id="2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xEl>
                                              <p:pRg st="5" end="5"/>
                                            </p:txEl>
                                          </p:spTgt>
                                        </p:tgtEl>
                                        <p:attrNameLst>
                                          <p:attrName>style.visibility</p:attrName>
                                        </p:attrNameLst>
                                      </p:cBhvr>
                                      <p:to>
                                        <p:strVal val="visible"/>
                                      </p:to>
                                    </p:set>
                                    <p:animEffect transition="in" filter="fade">
                                      <p:cBhvr>
                                        <p:cTn id="34" dur="1000"/>
                                        <p:tgtEl>
                                          <p:spTgt spid="11">
                                            <p:txEl>
                                              <p:pRg st="5" end="5"/>
                                            </p:txEl>
                                          </p:spTgt>
                                        </p:tgtEl>
                                      </p:cBhvr>
                                    </p:animEffect>
                                    <p:anim calcmode="lin" valueType="num">
                                      <p:cBhvr>
                                        <p:cTn id="35"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xEl>
                                              <p:pRg st="6" end="6"/>
                                            </p:txEl>
                                          </p:spTgt>
                                        </p:tgtEl>
                                        <p:attrNameLst>
                                          <p:attrName>style.visibility</p:attrName>
                                        </p:attrNameLst>
                                      </p:cBhvr>
                                      <p:to>
                                        <p:strVal val="visible"/>
                                      </p:to>
                                    </p:set>
                                    <p:animEffect transition="in" filter="fade">
                                      <p:cBhvr>
                                        <p:cTn id="39" dur="1000"/>
                                        <p:tgtEl>
                                          <p:spTgt spid="11">
                                            <p:txEl>
                                              <p:pRg st="6" end="6"/>
                                            </p:txEl>
                                          </p:spTgt>
                                        </p:tgtEl>
                                      </p:cBhvr>
                                    </p:animEffect>
                                    <p:anim calcmode="lin" valueType="num">
                                      <p:cBhvr>
                                        <p:cTn id="40"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xEl>
                                              <p:pRg st="7" end="7"/>
                                            </p:txEl>
                                          </p:spTgt>
                                        </p:tgtEl>
                                        <p:attrNameLst>
                                          <p:attrName>style.visibility</p:attrName>
                                        </p:attrNameLst>
                                      </p:cBhvr>
                                      <p:to>
                                        <p:strVal val="visible"/>
                                      </p:to>
                                    </p:set>
                                    <p:animEffect transition="in" filter="fade">
                                      <p:cBhvr>
                                        <p:cTn id="44" dur="1000"/>
                                        <p:tgtEl>
                                          <p:spTgt spid="11">
                                            <p:txEl>
                                              <p:pRg st="7" end="7"/>
                                            </p:txEl>
                                          </p:spTgt>
                                        </p:tgtEl>
                                      </p:cBhvr>
                                    </p:animEffect>
                                    <p:anim calcmode="lin" valueType="num">
                                      <p:cBhvr>
                                        <p:cTn id="45"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sp>
        <p:nvSpPr>
          <p:cNvPr id="12" name="TextBox 11">
            <a:extLst>
              <a:ext uri="{FF2B5EF4-FFF2-40B4-BE49-F238E27FC236}">
                <a16:creationId xmlns:a16="http://schemas.microsoft.com/office/drawing/2014/main" id="{B9FCDBE6-BF7C-42B4-B3C7-7903AA79C44B}"/>
              </a:ext>
            </a:extLst>
          </p:cNvPr>
          <p:cNvSpPr txBox="1"/>
          <p:nvPr/>
        </p:nvSpPr>
        <p:spPr>
          <a:xfrm>
            <a:off x="1454426" y="1514053"/>
            <a:ext cx="10668000" cy="877933"/>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Ví dụ: Khi làm chuồng cho vật nuôi, nên làm theo hướng đông nam để đảm bảo mùa đông ấm, mùa hè mát, giúp vật nuôi sinh trưởng, phát triển thuận lợi. </a:t>
            </a:r>
            <a:endParaRPr lang="vi-VN" sz="2400" dirty="0"/>
          </a:p>
        </p:txBody>
      </p:sp>
      <p:pic>
        <p:nvPicPr>
          <p:cNvPr id="10" name="Picture 2">
            <a:extLst>
              <a:ext uri="{FF2B5EF4-FFF2-40B4-BE49-F238E27FC236}">
                <a16:creationId xmlns:a16="http://schemas.microsoft.com/office/drawing/2014/main" id="{871FAFB0-88F5-426C-AF8D-D5DAD2153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84" y="14141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iệu quả chuyển đổi từ mô hình nuôi gà nhốt trong chuồng sang mô hình nuôi  gà thả vườn">
            <a:extLst>
              <a:ext uri="{FF2B5EF4-FFF2-40B4-BE49-F238E27FC236}">
                <a16:creationId xmlns:a16="http://schemas.microsoft.com/office/drawing/2014/main" id="{5F61AE08-4081-4033-AD24-1B2E751FA5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47" b="32803"/>
          <a:stretch/>
        </p:blipFill>
        <p:spPr bwMode="auto">
          <a:xfrm>
            <a:off x="0" y="2746628"/>
            <a:ext cx="12192000" cy="411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88742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hững loại máng ăn cho gà nào không thể thiếu trong chuồng trại">
            <a:extLst>
              <a:ext uri="{FF2B5EF4-FFF2-40B4-BE49-F238E27FC236}">
                <a16:creationId xmlns:a16="http://schemas.microsoft.com/office/drawing/2014/main" id="{947D83A0-57C3-4D8D-9DB9-D1CF3EB2D9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07" r="15307"/>
          <a:stretch/>
        </p:blipFill>
        <p:spPr bwMode="auto">
          <a:xfrm>
            <a:off x="6096000" y="1000896"/>
            <a:ext cx="6096000" cy="58571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sp>
        <p:nvSpPr>
          <p:cNvPr id="13" name="TextBox 12">
            <a:extLst>
              <a:ext uri="{FF2B5EF4-FFF2-40B4-BE49-F238E27FC236}">
                <a16:creationId xmlns:a16="http://schemas.microsoft.com/office/drawing/2014/main" id="{BB3C9D69-FE86-42C6-B27F-F0EDD1EF7929}"/>
              </a:ext>
            </a:extLst>
          </p:cNvPr>
          <p:cNvSpPr txBox="1"/>
          <p:nvPr/>
        </p:nvSpPr>
        <p:spPr>
          <a:xfrm>
            <a:off x="446598" y="2984213"/>
            <a:ext cx="5420802" cy="2101537"/>
          </a:xfrm>
          <a:prstGeom prst="rect">
            <a:avLst/>
          </a:prstGeom>
          <a:noFill/>
        </p:spPr>
        <p:txBody>
          <a:bodyPr wrap="square" lIns="0" tIns="0" rIns="0" bIns="0" rtlCol="0">
            <a:spAutoFit/>
          </a:bodyPr>
          <a:lstStyle/>
          <a:p>
            <a:pPr>
              <a:lnSpc>
                <a:spcPct val="125000"/>
              </a:lnSpc>
            </a:pPr>
            <a:r>
              <a:rPr lang="vi-VN" sz="2800" b="1" i="1" dirty="0">
                <a:latin typeface="Arial" panose="020B0604020202020204" pitchFamily="34" charset="0"/>
                <a:cs typeface="Arial" panose="020B0604020202020204" pitchFamily="34" charset="0"/>
              </a:rPr>
              <a:t>Ngoài ra, người ta còn sử dụng chất kích thích sinh trưởng trộn lẫn vào thức ăn giúp vật nuôi lớn nhanh.</a:t>
            </a:r>
            <a:endParaRPr lang="vi-VN" sz="2800" b="1" i="1" dirty="0"/>
          </a:p>
        </p:txBody>
      </p:sp>
      <p:pic>
        <p:nvPicPr>
          <p:cNvPr id="10" name="Picture 2">
            <a:extLst>
              <a:ext uri="{FF2B5EF4-FFF2-40B4-BE49-F238E27FC236}">
                <a16:creationId xmlns:a16="http://schemas.microsoft.com/office/drawing/2014/main" id="{871FAFB0-88F5-426C-AF8D-D5DAD215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891875"/>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518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134298" y="536364"/>
            <a:ext cx="9052372"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Khi sử dụng các chất kích thích sinh trưởng trong chăn nuôi, chúng ta cần chú ý điều gì? Vì sao?</a:t>
            </a:r>
            <a:endParaRPr lang="vi-VN" sz="2400" b="1" dirty="0"/>
          </a:p>
        </p:txBody>
      </p:sp>
      <p:pic>
        <p:nvPicPr>
          <p:cNvPr id="3" name="Picture 2">
            <a:extLst>
              <a:ext uri="{FF2B5EF4-FFF2-40B4-BE49-F238E27FC236}">
                <a16:creationId xmlns:a16="http://schemas.microsoft.com/office/drawing/2014/main" id="{5544AD40-7C5A-4F42-8090-8C83C8850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46" y="272605"/>
            <a:ext cx="901283" cy="9012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18AE344-9E0C-43E9-BB57-205FEB0DE6BD}"/>
              </a:ext>
            </a:extLst>
          </p:cNvPr>
          <p:cNvGrpSpPr/>
          <p:nvPr/>
        </p:nvGrpSpPr>
        <p:grpSpPr>
          <a:xfrm>
            <a:off x="5181949" y="1828800"/>
            <a:ext cx="1828102" cy="763814"/>
            <a:chOff x="723900" y="1783116"/>
            <a:chExt cx="1524000" cy="457250"/>
          </a:xfrm>
        </p:grpSpPr>
        <p:sp>
          <p:nvSpPr>
            <p:cNvPr id="7" name="Rectangle 6">
              <a:extLst>
                <a:ext uri="{FF2B5EF4-FFF2-40B4-BE49-F238E27FC236}">
                  <a16:creationId xmlns:a16="http://schemas.microsoft.com/office/drawing/2014/main" id="{65E41C88-D830-4EB7-A253-F2D52507931F}"/>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TextBox 7">
              <a:extLst>
                <a:ext uri="{FF2B5EF4-FFF2-40B4-BE49-F238E27FC236}">
                  <a16:creationId xmlns:a16="http://schemas.microsoft.com/office/drawing/2014/main" id="{0E2CDE26-F356-479B-B066-EB60E00176DF}"/>
                </a:ext>
              </a:extLst>
            </p:cNvPr>
            <p:cNvSpPr txBox="1"/>
            <p:nvPr/>
          </p:nvSpPr>
          <p:spPr>
            <a:xfrm>
              <a:off x="723900" y="1891289"/>
              <a:ext cx="1524000" cy="240904"/>
            </a:xfrm>
            <a:prstGeom prst="rect">
              <a:avLst/>
            </a:prstGeom>
            <a:noFill/>
          </p:spPr>
          <p:txBody>
            <a:bodyPr wrap="square" lIns="0" tIns="0" rIns="0" bIns="0" rtlCol="0">
              <a:spAutoFit/>
            </a:bodyPr>
            <a:lstStyle/>
            <a:p>
              <a:pPr algn="ctr">
                <a:lnSpc>
                  <a:spcPct val="120000"/>
                </a:lnSpc>
              </a:pPr>
              <a:r>
                <a:rPr lang="vi-VN" sz="2400" b="1" dirty="0"/>
                <a:t>TRẢ LỜI</a:t>
              </a:r>
            </a:p>
          </p:txBody>
        </p:sp>
      </p:grpSp>
      <p:pic>
        <p:nvPicPr>
          <p:cNvPr id="10" name="Picture 2">
            <a:extLst>
              <a:ext uri="{FF2B5EF4-FFF2-40B4-BE49-F238E27FC236}">
                <a16:creationId xmlns:a16="http://schemas.microsoft.com/office/drawing/2014/main" id="{DE377316-41C2-419C-941B-FB9989DBF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87" y="29718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08822B1-3AF2-C1E6-A0EE-0F7B413C084D}"/>
              </a:ext>
            </a:extLst>
          </p:cNvPr>
          <p:cNvSpPr txBox="1"/>
          <p:nvPr/>
        </p:nvSpPr>
        <p:spPr>
          <a:xfrm>
            <a:off x="1948069" y="2832149"/>
            <a:ext cx="9481931" cy="3494033"/>
          </a:xfrm>
          <a:prstGeom prst="rect">
            <a:avLst/>
          </a:prstGeom>
          <a:noFill/>
        </p:spPr>
        <p:txBody>
          <a:bodyPr wrap="square" lIns="0" tIns="0" rIns="0" bIns="0" rtlCol="0">
            <a:spAutoFit/>
          </a:bodyPr>
          <a:lstStyle>
            <a:defPPr>
              <a:defRPr lang="en-US"/>
            </a:defPPr>
            <a:lvl1pPr>
              <a:lnSpc>
                <a:spcPct val="125000"/>
              </a:lnSpc>
              <a:spcAft>
                <a:spcPts val="600"/>
              </a:spcAft>
              <a:defRPr sz="2400" b="1">
                <a:latin typeface="Arial" panose="020B0604020202020204" pitchFamily="34" charset="0"/>
                <a:cs typeface="Arial" panose="020B0604020202020204" pitchFamily="34" charset="0"/>
              </a:defRPr>
            </a:lvl1pPr>
            <a:lvl2pPr marL="800100" lvl="1" indent="-342900">
              <a:lnSpc>
                <a:spcPct val="125000"/>
              </a:lnSpc>
              <a:spcAft>
                <a:spcPts val="600"/>
              </a:spcAft>
              <a:buFont typeface="Wingdings" panose="05000000000000000000" pitchFamily="2" charset="2"/>
              <a:buChar char="v"/>
              <a:defRPr sz="2400" i="1"/>
            </a:lvl2pPr>
          </a:lstStyle>
          <a:p>
            <a:pPr algn="just"/>
            <a:r>
              <a:rPr lang="vi-VN" i="1" dirty="0"/>
              <a:t>Khi sử dụng các chất kích thích sinh trưởng trong chăn nuôi chúng ta cần chú ý tuân theo các nguyên tắc nhất định về:</a:t>
            </a:r>
          </a:p>
          <a:p>
            <a:pPr lvl="1" algn="just">
              <a:buFont typeface="Courier New" panose="02070309020205020404" pitchFamily="49" charset="0"/>
              <a:buChar char="o"/>
            </a:pPr>
            <a:r>
              <a:rPr lang="vi-VN" b="0" dirty="0"/>
              <a:t>liều lượng, </a:t>
            </a:r>
          </a:p>
          <a:p>
            <a:pPr lvl="1" algn="just">
              <a:buFont typeface="Courier New" panose="02070309020205020404" pitchFamily="49" charset="0"/>
              <a:buChar char="o"/>
            </a:pPr>
            <a:r>
              <a:rPr lang="vi-VN" b="0" dirty="0"/>
              <a:t>thời điểm, </a:t>
            </a:r>
          </a:p>
          <a:p>
            <a:pPr lvl="1" algn="just">
              <a:buFont typeface="Courier New" panose="02070309020205020404" pitchFamily="49" charset="0"/>
              <a:buChar char="o"/>
            </a:pPr>
            <a:r>
              <a:rPr lang="vi-VN" b="0" dirty="0"/>
              <a:t>đối tượng. </a:t>
            </a:r>
          </a:p>
          <a:p>
            <a:pPr algn="just"/>
            <a:r>
              <a:rPr lang="vi-VN" b="0" i="1" dirty="0"/>
              <a:t>Vì sử dụng quá nhiều chất kích thích cho động vật sẽ kiến mức độ tồn dư trong cơ thể vật nuôi nhiều sẽ ảnh hưởng tới sức khỏe con người</a:t>
            </a:r>
            <a:endParaRPr lang="en-US" b="0" i="1" dirty="0"/>
          </a:p>
        </p:txBody>
      </p:sp>
    </p:spTree>
    <p:extLst>
      <p:ext uri="{BB962C8B-B14F-4D97-AF65-F5344CB8AC3E}">
        <p14:creationId xmlns:p14="http://schemas.microsoft.com/office/powerpoint/2010/main" val="225166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31E978-C5E0-4260-A885-376CE01019F8}"/>
              </a:ext>
            </a:extLst>
          </p:cNvPr>
          <p:cNvSpPr/>
          <p:nvPr/>
        </p:nvSpPr>
        <p:spPr>
          <a:xfrm>
            <a:off x="0" y="-1"/>
            <a:ext cx="12192000" cy="1407397"/>
          </a:xfrm>
          <a:prstGeom prst="rect">
            <a:avLst/>
          </a:prstGeom>
          <a:solidFill>
            <a:srgbClr val="FFEB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AD65BE-7764-4CE9-9A70-F33F905FB221}"/>
              </a:ext>
            </a:extLst>
          </p:cNvPr>
          <p:cNvSpPr txBox="1"/>
          <p:nvPr/>
        </p:nvSpPr>
        <p:spPr>
          <a:xfrm>
            <a:off x="1630680" y="1655047"/>
            <a:ext cx="10332720" cy="1801262"/>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Dựa vào những hiểu biết về các giai đoạn sinh trưởng, phát triển của sinh vật gây bệnh cho người và sinh vật khác, chúng ta có thể áp dụng các biện pháp phòng trừ sinh vật có hại như muỗi, bướm,... bằng cách cắt đứt một giai đoạn nào đó trong vòng đời của chúng. </a:t>
            </a:r>
            <a:endParaRPr lang="vi-VN" sz="2400" dirty="0"/>
          </a:p>
        </p:txBody>
      </p:sp>
      <p:sp>
        <p:nvSpPr>
          <p:cNvPr id="5" name="TextBox 4">
            <a:extLst>
              <a:ext uri="{FF2B5EF4-FFF2-40B4-BE49-F238E27FC236}">
                <a16:creationId xmlns:a16="http://schemas.microsoft.com/office/drawing/2014/main" id="{F1F7AB3B-C512-4BEB-A7BC-21BBFB6FDBAB}"/>
              </a:ext>
            </a:extLst>
          </p:cNvPr>
          <p:cNvSpPr txBox="1"/>
          <p:nvPr/>
        </p:nvSpPr>
        <p:spPr>
          <a:xfrm>
            <a:off x="1295400" y="247650"/>
            <a:ext cx="9601200" cy="986617"/>
          </a:xfrm>
          <a:prstGeom prst="rect">
            <a:avLst/>
          </a:prstGeom>
          <a:noFill/>
        </p:spPr>
        <p:txBody>
          <a:bodyPr wrap="square" lIns="0" tIns="0" rIns="0" bIns="0" rtlCol="0">
            <a:spAutoFit/>
          </a:bodyPr>
          <a:lstStyle/>
          <a:p>
            <a:pPr algn="ctr">
              <a:lnSpc>
                <a:spcPct val="120000"/>
              </a:lnSpc>
            </a:pPr>
            <a:r>
              <a:rPr lang="vi-VN" sz="2800" b="1" dirty="0"/>
              <a:t>3. Ứng dụng sinh trưởng và phát triển ở sinh vật</a:t>
            </a:r>
          </a:p>
          <a:p>
            <a:pPr algn="ctr">
              <a:lnSpc>
                <a:spcPct val="120000"/>
              </a:lnSpc>
            </a:pPr>
            <a:r>
              <a:rPr lang="vi-VN" sz="2800" b="1" dirty="0"/>
              <a:t>trong phòng trừ sinh vật gây hại</a:t>
            </a:r>
          </a:p>
        </p:txBody>
      </p:sp>
      <p:pic>
        <p:nvPicPr>
          <p:cNvPr id="7" name="Picture 2">
            <a:extLst>
              <a:ext uri="{FF2B5EF4-FFF2-40B4-BE49-F238E27FC236}">
                <a16:creationId xmlns:a16="http://schemas.microsoft.com/office/drawing/2014/main" id="{C6BE58F7-5870-4AB5-BBE1-F2F7FF32F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 y="292217"/>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ECAF796-21A6-4A98-B617-65067B8BA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561320" y="292217"/>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EFC9F9B-F5C6-4713-8DB7-688E6E145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4388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1CF06807-1991-4EFD-BAB2-6D196AAC23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898" b="27520"/>
          <a:stretch/>
        </p:blipFill>
        <p:spPr bwMode="auto">
          <a:xfrm>
            <a:off x="0" y="3594774"/>
            <a:ext cx="12192000" cy="326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659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69B5B4-F0EE-4AEB-87D9-AC3FB8793D5D}"/>
              </a:ext>
            </a:extLst>
          </p:cNvPr>
          <p:cNvSpPr/>
          <p:nvPr/>
        </p:nvSpPr>
        <p:spPr>
          <a:xfrm>
            <a:off x="0" y="301851"/>
            <a:ext cx="5029200" cy="803642"/>
          </a:xfrm>
          <a:prstGeom prst="rect">
            <a:avLst/>
          </a:prstGeom>
          <a:solidFill>
            <a:srgbClr val="FFEBBB">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168CE9A9-D883-42B3-B0FA-A5FFEC28D7AB}"/>
              </a:ext>
            </a:extLst>
          </p:cNvPr>
          <p:cNvSpPr txBox="1"/>
          <p:nvPr/>
        </p:nvSpPr>
        <p:spPr>
          <a:xfrm>
            <a:off x="165100" y="468896"/>
            <a:ext cx="4699000" cy="469552"/>
          </a:xfrm>
          <a:prstGeom prst="rect">
            <a:avLst/>
          </a:prstGeom>
          <a:noFill/>
        </p:spPr>
        <p:txBody>
          <a:bodyPr wrap="square" lIns="0" tIns="0" rIns="0" bIns="0" rtlCol="0">
            <a:spAutoFit/>
          </a:bodyPr>
          <a:lstStyle/>
          <a:p>
            <a:pPr algn="ctr">
              <a:lnSpc>
                <a:spcPct val="120000"/>
              </a:lnSpc>
            </a:pPr>
            <a:r>
              <a:rPr lang="vi-VN" sz="2800" b="1" dirty="0"/>
              <a:t>VÒNG ĐỜI CỦA MUỖI</a:t>
            </a:r>
          </a:p>
        </p:txBody>
      </p:sp>
      <p:grpSp>
        <p:nvGrpSpPr>
          <p:cNvPr id="23" name="Group 22">
            <a:extLst>
              <a:ext uri="{FF2B5EF4-FFF2-40B4-BE49-F238E27FC236}">
                <a16:creationId xmlns:a16="http://schemas.microsoft.com/office/drawing/2014/main" id="{C21CD406-6C80-41B5-8CC9-34CEC8B89832}"/>
              </a:ext>
            </a:extLst>
          </p:cNvPr>
          <p:cNvGrpSpPr/>
          <p:nvPr/>
        </p:nvGrpSpPr>
        <p:grpSpPr>
          <a:xfrm>
            <a:off x="5194300" y="615643"/>
            <a:ext cx="6979557" cy="5537790"/>
            <a:chOff x="5194300" y="615643"/>
            <a:chExt cx="6979557" cy="5537790"/>
          </a:xfrm>
        </p:grpSpPr>
        <p:pic>
          <p:nvPicPr>
            <p:cNvPr id="5" name="Picture 2">
              <a:extLst>
                <a:ext uri="{FF2B5EF4-FFF2-40B4-BE49-F238E27FC236}">
                  <a16:creationId xmlns:a16="http://schemas.microsoft.com/office/drawing/2014/main" id="{D8F235B9-9038-4E47-80CF-DC392C3BB3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1DA27D6-23C9-49FA-9745-F5EFEB63A2DA}"/>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881D9D0C-3E3E-45F0-AD4A-7E3F43F22537}"/>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ectangle 7">
              <a:extLst>
                <a:ext uri="{FF2B5EF4-FFF2-40B4-BE49-F238E27FC236}">
                  <a16:creationId xmlns:a16="http://schemas.microsoft.com/office/drawing/2014/main" id="{53B3CF78-8B05-4A4C-A80A-178ACAFB0045}"/>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Rectangle 8">
              <a:extLst>
                <a:ext uri="{FF2B5EF4-FFF2-40B4-BE49-F238E27FC236}">
                  <a16:creationId xmlns:a16="http://schemas.microsoft.com/office/drawing/2014/main" id="{344F04E5-FB6A-42BA-9C24-DB22A667C5DC}"/>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62BC5535-1BA7-4EFF-AAF7-F5F557D65D88}"/>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ACD9C221-9C46-47C0-861E-3C505CD30350}"/>
                </a:ext>
              </a:extLst>
            </p:cNvPr>
            <p:cNvSpPr txBox="1">
              <a:spLocks noChangeAspect="1"/>
            </p:cNvSpPr>
            <p:nvPr>
              <p:custDataLst>
                <p:tags r:id="rId1"/>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8" name="TextBox 17">
              <a:extLst>
                <a:ext uri="{FF2B5EF4-FFF2-40B4-BE49-F238E27FC236}">
                  <a16:creationId xmlns:a16="http://schemas.microsoft.com/office/drawing/2014/main" id="{393B9D4E-A084-4E50-84F7-65C4986C5169}"/>
                </a:ext>
              </a:extLst>
            </p:cNvPr>
            <p:cNvSpPr txBox="1">
              <a:spLocks noChangeAspect="1"/>
            </p:cNvSpPr>
            <p:nvPr>
              <p:custDataLst>
                <p:tags r:id="rId2"/>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0" name="TextBox 19">
              <a:extLst>
                <a:ext uri="{FF2B5EF4-FFF2-40B4-BE49-F238E27FC236}">
                  <a16:creationId xmlns:a16="http://schemas.microsoft.com/office/drawing/2014/main" id="{CC627ED6-4769-4A68-8FDE-2875600D9E5F}"/>
                </a:ext>
              </a:extLst>
            </p:cNvPr>
            <p:cNvSpPr txBox="1">
              <a:spLocks noChangeAspect="1"/>
            </p:cNvSpPr>
            <p:nvPr>
              <p:custDataLst>
                <p:tags r:id="rId3"/>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428A262D-E5D7-4E13-B4B0-272ABC1A98E8}"/>
                </a:ext>
              </a:extLst>
            </p:cNvPr>
            <p:cNvSpPr txBox="1">
              <a:spLocks noChangeAspect="1"/>
            </p:cNvSpPr>
            <p:nvPr>
              <p:custDataLst>
                <p:tags r:id="rId4"/>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spTree>
    <p:extLst>
      <p:ext uri="{BB962C8B-B14F-4D97-AF65-F5344CB8AC3E}">
        <p14:creationId xmlns:p14="http://schemas.microsoft.com/office/powerpoint/2010/main" val="289475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50" y="287827"/>
            <a:ext cx="965300" cy="1169416"/>
          </a:xfrm>
          <a:prstGeom prst="rect">
            <a:avLst/>
          </a:prstGeom>
        </p:spPr>
      </p:pic>
      <p:grpSp>
        <p:nvGrpSpPr>
          <p:cNvPr id="4" name="Group 4"/>
          <p:cNvGrpSpPr/>
          <p:nvPr/>
        </p:nvGrpSpPr>
        <p:grpSpPr>
          <a:xfrm>
            <a:off x="1330583" y="206775"/>
            <a:ext cx="10324542" cy="1088625"/>
            <a:chOff x="0" y="0"/>
            <a:chExt cx="5239555" cy="644468"/>
          </a:xfrm>
        </p:grpSpPr>
        <p:sp>
          <p:nvSpPr>
            <p:cNvPr id="5" name="Freeform 5"/>
            <p:cNvSpPr/>
            <p:nvPr/>
          </p:nvSpPr>
          <p:spPr>
            <a:xfrm>
              <a:off x="0" y="0"/>
              <a:ext cx="5239555" cy="644468"/>
            </a:xfrm>
            <a:custGeom>
              <a:avLst/>
              <a:gdLst/>
              <a:ahLst/>
              <a:cxnLst/>
              <a:rect l="l" t="t" r="r" b="b"/>
              <a:pathLst>
                <a:path w="5239555" h="644468">
                  <a:moveTo>
                    <a:pt x="0" y="0"/>
                  </a:moveTo>
                  <a:lnTo>
                    <a:pt x="5239555" y="0"/>
                  </a:lnTo>
                  <a:lnTo>
                    <a:pt x="5239555" y="644468"/>
                  </a:lnTo>
                  <a:lnTo>
                    <a:pt x="0" y="644468"/>
                  </a:lnTo>
                  <a:close/>
                </a:path>
              </a:pathLst>
            </a:custGeom>
            <a:solidFill>
              <a:srgbClr val="F19169"/>
            </a:solidFill>
          </p:spPr>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8675" y="2434848"/>
            <a:ext cx="2310940" cy="2293608"/>
          </a:xfrm>
          <a:prstGeom prst="rect">
            <a:avLst/>
          </a:prstGeom>
        </p:spPr>
      </p:pic>
      <p:grpSp>
        <p:nvGrpSpPr>
          <p:cNvPr id="7" name="Group 7"/>
          <p:cNvGrpSpPr/>
          <p:nvPr/>
        </p:nvGrpSpPr>
        <p:grpSpPr>
          <a:xfrm>
            <a:off x="9126420" y="2399247"/>
            <a:ext cx="2404711" cy="240471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DC8"/>
            </a:solid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14637" y="2417639"/>
            <a:ext cx="2228276" cy="2228276"/>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28379" y="3062819"/>
            <a:ext cx="1000791" cy="1077567"/>
          </a:xfrm>
          <a:prstGeom prst="rect">
            <a:avLst/>
          </a:prstGeom>
        </p:spPr>
      </p:pic>
      <p:grpSp>
        <p:nvGrpSpPr>
          <p:cNvPr id="11" name="Group 11"/>
          <p:cNvGrpSpPr/>
          <p:nvPr/>
        </p:nvGrpSpPr>
        <p:grpSpPr>
          <a:xfrm>
            <a:off x="3540458" y="5011667"/>
            <a:ext cx="2152694" cy="1163891"/>
            <a:chOff x="0" y="0"/>
            <a:chExt cx="1306903" cy="706600"/>
          </a:xfrm>
        </p:grpSpPr>
        <p:sp>
          <p:nvSpPr>
            <p:cNvPr id="12" name="Freeform 12"/>
            <p:cNvSpPr/>
            <p:nvPr/>
          </p:nvSpPr>
          <p:spPr>
            <a:xfrm>
              <a:off x="0" y="0"/>
              <a:ext cx="1306903" cy="706600"/>
            </a:xfrm>
            <a:custGeom>
              <a:avLst/>
              <a:gdLst/>
              <a:ahLst/>
              <a:cxnLst/>
              <a:rect l="l" t="t" r="r" b="b"/>
              <a:pathLst>
                <a:path w="1306903" h="706600">
                  <a:moveTo>
                    <a:pt x="1182443" y="59690"/>
                  </a:moveTo>
                  <a:cubicBezTo>
                    <a:pt x="1218003" y="59690"/>
                    <a:pt x="1247213" y="88900"/>
                    <a:pt x="1247213" y="124460"/>
                  </a:cubicBezTo>
                  <a:lnTo>
                    <a:pt x="1247213" y="582140"/>
                  </a:lnTo>
                  <a:cubicBezTo>
                    <a:pt x="1247213" y="617700"/>
                    <a:pt x="1218003" y="646910"/>
                    <a:pt x="1182443" y="646910"/>
                  </a:cubicBezTo>
                  <a:lnTo>
                    <a:pt x="124460" y="646910"/>
                  </a:lnTo>
                  <a:cubicBezTo>
                    <a:pt x="88900" y="646910"/>
                    <a:pt x="59690" y="617700"/>
                    <a:pt x="59690" y="582140"/>
                  </a:cubicBezTo>
                  <a:lnTo>
                    <a:pt x="59690" y="124460"/>
                  </a:lnTo>
                  <a:cubicBezTo>
                    <a:pt x="59690" y="88900"/>
                    <a:pt x="88900" y="59690"/>
                    <a:pt x="124460" y="59690"/>
                  </a:cubicBezTo>
                  <a:lnTo>
                    <a:pt x="1182443" y="59690"/>
                  </a:lnTo>
                  <a:moveTo>
                    <a:pt x="1182443" y="0"/>
                  </a:moveTo>
                  <a:lnTo>
                    <a:pt x="124460" y="0"/>
                  </a:lnTo>
                  <a:cubicBezTo>
                    <a:pt x="55880" y="0"/>
                    <a:pt x="0" y="55880"/>
                    <a:pt x="0" y="124460"/>
                  </a:cubicBezTo>
                  <a:lnTo>
                    <a:pt x="0" y="582140"/>
                  </a:lnTo>
                  <a:cubicBezTo>
                    <a:pt x="0" y="650720"/>
                    <a:pt x="55880" y="706600"/>
                    <a:pt x="124460" y="706600"/>
                  </a:cubicBezTo>
                  <a:lnTo>
                    <a:pt x="1182443" y="706600"/>
                  </a:lnTo>
                  <a:cubicBezTo>
                    <a:pt x="1251023" y="706600"/>
                    <a:pt x="1306903" y="650720"/>
                    <a:pt x="1306903" y="582140"/>
                  </a:cubicBezTo>
                  <a:lnTo>
                    <a:pt x="1306903" y="124460"/>
                  </a:lnTo>
                  <a:cubicBezTo>
                    <a:pt x="1306903" y="55880"/>
                    <a:pt x="1251023" y="0"/>
                    <a:pt x="1182443" y="0"/>
                  </a:cubicBezTo>
                  <a:close/>
                </a:path>
              </a:pathLst>
            </a:custGeom>
            <a:solidFill>
              <a:srgbClr val="F19169"/>
            </a:solidFill>
          </p:spPr>
        </p:sp>
      </p:grpSp>
      <p:grpSp>
        <p:nvGrpSpPr>
          <p:cNvPr id="13" name="Group 13"/>
          <p:cNvGrpSpPr/>
          <p:nvPr/>
        </p:nvGrpSpPr>
        <p:grpSpPr>
          <a:xfrm>
            <a:off x="9239012" y="5011667"/>
            <a:ext cx="2432560" cy="1163891"/>
            <a:chOff x="0" y="0"/>
            <a:chExt cx="1476810" cy="706600"/>
          </a:xfrm>
        </p:grpSpPr>
        <p:sp>
          <p:nvSpPr>
            <p:cNvPr id="14" name="Freeform 14"/>
            <p:cNvSpPr/>
            <p:nvPr/>
          </p:nvSpPr>
          <p:spPr>
            <a:xfrm>
              <a:off x="0" y="0"/>
              <a:ext cx="1476810" cy="706600"/>
            </a:xfrm>
            <a:custGeom>
              <a:avLst/>
              <a:gdLst/>
              <a:ahLst/>
              <a:cxnLst/>
              <a:rect l="l" t="t" r="r" b="b"/>
              <a:pathLst>
                <a:path w="1476810" h="706600">
                  <a:moveTo>
                    <a:pt x="1352350" y="59690"/>
                  </a:moveTo>
                  <a:cubicBezTo>
                    <a:pt x="1387910" y="59690"/>
                    <a:pt x="1417120" y="88900"/>
                    <a:pt x="1417120" y="124460"/>
                  </a:cubicBezTo>
                  <a:lnTo>
                    <a:pt x="1417120" y="582140"/>
                  </a:lnTo>
                  <a:cubicBezTo>
                    <a:pt x="1417120" y="617700"/>
                    <a:pt x="1387910" y="646910"/>
                    <a:pt x="1352350" y="646910"/>
                  </a:cubicBezTo>
                  <a:lnTo>
                    <a:pt x="124460" y="646910"/>
                  </a:lnTo>
                  <a:cubicBezTo>
                    <a:pt x="88900" y="646910"/>
                    <a:pt x="59690" y="617700"/>
                    <a:pt x="59690" y="582140"/>
                  </a:cubicBezTo>
                  <a:lnTo>
                    <a:pt x="59690" y="124460"/>
                  </a:lnTo>
                  <a:cubicBezTo>
                    <a:pt x="59690" y="88900"/>
                    <a:pt x="88900" y="59690"/>
                    <a:pt x="124460" y="59690"/>
                  </a:cubicBezTo>
                  <a:lnTo>
                    <a:pt x="1352350" y="59690"/>
                  </a:lnTo>
                  <a:moveTo>
                    <a:pt x="1352350" y="0"/>
                  </a:moveTo>
                  <a:lnTo>
                    <a:pt x="124460" y="0"/>
                  </a:lnTo>
                  <a:cubicBezTo>
                    <a:pt x="55880" y="0"/>
                    <a:pt x="0" y="55880"/>
                    <a:pt x="0" y="124460"/>
                  </a:cubicBezTo>
                  <a:lnTo>
                    <a:pt x="0" y="582140"/>
                  </a:lnTo>
                  <a:cubicBezTo>
                    <a:pt x="0" y="650720"/>
                    <a:pt x="55880" y="706600"/>
                    <a:pt x="124460" y="706600"/>
                  </a:cubicBezTo>
                  <a:lnTo>
                    <a:pt x="1352350" y="706600"/>
                  </a:lnTo>
                  <a:cubicBezTo>
                    <a:pt x="1420930" y="706600"/>
                    <a:pt x="1476810" y="650720"/>
                    <a:pt x="1476810" y="582140"/>
                  </a:cubicBezTo>
                  <a:lnTo>
                    <a:pt x="1476810" y="124460"/>
                  </a:lnTo>
                  <a:cubicBezTo>
                    <a:pt x="1476810" y="55880"/>
                    <a:pt x="1420930" y="0"/>
                    <a:pt x="1352350" y="0"/>
                  </a:cubicBezTo>
                  <a:close/>
                </a:path>
              </a:pathLst>
            </a:custGeom>
            <a:solidFill>
              <a:srgbClr val="F19169"/>
            </a:solidFill>
          </p:spPr>
        </p:sp>
      </p:grpSp>
      <p:grpSp>
        <p:nvGrpSpPr>
          <p:cNvPr id="15" name="Group 15"/>
          <p:cNvGrpSpPr/>
          <p:nvPr/>
        </p:nvGrpSpPr>
        <p:grpSpPr>
          <a:xfrm>
            <a:off x="6376473" y="2565554"/>
            <a:ext cx="2145693" cy="2145693"/>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B899"/>
            </a:solidFill>
          </p:spPr>
        </p:sp>
      </p:grpSp>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66039" y="2943262"/>
            <a:ext cx="1366560" cy="1575698"/>
          </a:xfrm>
          <a:prstGeom prst="rect">
            <a:avLst/>
          </a:prstGeom>
        </p:spPr>
      </p:pic>
      <p:grpSp>
        <p:nvGrpSpPr>
          <p:cNvPr id="18" name="Group 18"/>
          <p:cNvGrpSpPr/>
          <p:nvPr/>
        </p:nvGrpSpPr>
        <p:grpSpPr>
          <a:xfrm>
            <a:off x="6480755" y="4994458"/>
            <a:ext cx="2152694" cy="1163891"/>
            <a:chOff x="0" y="0"/>
            <a:chExt cx="1306903" cy="706600"/>
          </a:xfrm>
        </p:grpSpPr>
        <p:sp>
          <p:nvSpPr>
            <p:cNvPr id="19" name="Freeform 19"/>
            <p:cNvSpPr/>
            <p:nvPr/>
          </p:nvSpPr>
          <p:spPr>
            <a:xfrm>
              <a:off x="0" y="0"/>
              <a:ext cx="1306903" cy="706600"/>
            </a:xfrm>
            <a:custGeom>
              <a:avLst/>
              <a:gdLst/>
              <a:ahLst/>
              <a:cxnLst/>
              <a:rect l="l" t="t" r="r" b="b"/>
              <a:pathLst>
                <a:path w="1306903" h="706600">
                  <a:moveTo>
                    <a:pt x="1182443" y="59690"/>
                  </a:moveTo>
                  <a:cubicBezTo>
                    <a:pt x="1218003" y="59690"/>
                    <a:pt x="1247213" y="88900"/>
                    <a:pt x="1247213" y="124460"/>
                  </a:cubicBezTo>
                  <a:lnTo>
                    <a:pt x="1247213" y="582140"/>
                  </a:lnTo>
                  <a:cubicBezTo>
                    <a:pt x="1247213" y="617700"/>
                    <a:pt x="1218003" y="646910"/>
                    <a:pt x="1182443" y="646910"/>
                  </a:cubicBezTo>
                  <a:lnTo>
                    <a:pt x="124460" y="646910"/>
                  </a:lnTo>
                  <a:cubicBezTo>
                    <a:pt x="88900" y="646910"/>
                    <a:pt x="59690" y="617700"/>
                    <a:pt x="59690" y="582140"/>
                  </a:cubicBezTo>
                  <a:lnTo>
                    <a:pt x="59690" y="124460"/>
                  </a:lnTo>
                  <a:cubicBezTo>
                    <a:pt x="59690" y="88900"/>
                    <a:pt x="88900" y="59690"/>
                    <a:pt x="124460" y="59690"/>
                  </a:cubicBezTo>
                  <a:lnTo>
                    <a:pt x="1182443" y="59690"/>
                  </a:lnTo>
                  <a:moveTo>
                    <a:pt x="1182443" y="0"/>
                  </a:moveTo>
                  <a:lnTo>
                    <a:pt x="124460" y="0"/>
                  </a:lnTo>
                  <a:cubicBezTo>
                    <a:pt x="55880" y="0"/>
                    <a:pt x="0" y="55880"/>
                    <a:pt x="0" y="124460"/>
                  </a:cubicBezTo>
                  <a:lnTo>
                    <a:pt x="0" y="582140"/>
                  </a:lnTo>
                  <a:cubicBezTo>
                    <a:pt x="0" y="650720"/>
                    <a:pt x="55880" y="706600"/>
                    <a:pt x="124460" y="706600"/>
                  </a:cubicBezTo>
                  <a:lnTo>
                    <a:pt x="1182443" y="706600"/>
                  </a:lnTo>
                  <a:cubicBezTo>
                    <a:pt x="1251023" y="706600"/>
                    <a:pt x="1306903" y="650720"/>
                    <a:pt x="1306903" y="582140"/>
                  </a:cubicBezTo>
                  <a:lnTo>
                    <a:pt x="1306903" y="124460"/>
                  </a:lnTo>
                  <a:cubicBezTo>
                    <a:pt x="1306903" y="55880"/>
                    <a:pt x="1251023" y="0"/>
                    <a:pt x="1182443" y="0"/>
                  </a:cubicBezTo>
                  <a:close/>
                </a:path>
              </a:pathLst>
            </a:custGeom>
            <a:solidFill>
              <a:srgbClr val="F19169"/>
            </a:solidFill>
          </p:spPr>
        </p:sp>
      </p:grpSp>
      <p:grpSp>
        <p:nvGrpSpPr>
          <p:cNvPr id="20" name="Group 20"/>
          <p:cNvGrpSpPr/>
          <p:nvPr/>
        </p:nvGrpSpPr>
        <p:grpSpPr>
          <a:xfrm>
            <a:off x="442851" y="5083705"/>
            <a:ext cx="2152694" cy="1163891"/>
            <a:chOff x="0" y="0"/>
            <a:chExt cx="1306903" cy="706600"/>
          </a:xfrm>
        </p:grpSpPr>
        <p:sp>
          <p:nvSpPr>
            <p:cNvPr id="21" name="Freeform 21"/>
            <p:cNvSpPr/>
            <p:nvPr/>
          </p:nvSpPr>
          <p:spPr>
            <a:xfrm>
              <a:off x="0" y="0"/>
              <a:ext cx="1306903" cy="706600"/>
            </a:xfrm>
            <a:custGeom>
              <a:avLst/>
              <a:gdLst/>
              <a:ahLst/>
              <a:cxnLst/>
              <a:rect l="l" t="t" r="r" b="b"/>
              <a:pathLst>
                <a:path w="1306903" h="706600">
                  <a:moveTo>
                    <a:pt x="1182443" y="59690"/>
                  </a:moveTo>
                  <a:cubicBezTo>
                    <a:pt x="1218003" y="59690"/>
                    <a:pt x="1247213" y="88900"/>
                    <a:pt x="1247213" y="124460"/>
                  </a:cubicBezTo>
                  <a:lnTo>
                    <a:pt x="1247213" y="582140"/>
                  </a:lnTo>
                  <a:cubicBezTo>
                    <a:pt x="1247213" y="617700"/>
                    <a:pt x="1218003" y="646910"/>
                    <a:pt x="1182443" y="646910"/>
                  </a:cubicBezTo>
                  <a:lnTo>
                    <a:pt x="124460" y="646910"/>
                  </a:lnTo>
                  <a:cubicBezTo>
                    <a:pt x="88900" y="646910"/>
                    <a:pt x="59690" y="617700"/>
                    <a:pt x="59690" y="582140"/>
                  </a:cubicBezTo>
                  <a:lnTo>
                    <a:pt x="59690" y="124460"/>
                  </a:lnTo>
                  <a:cubicBezTo>
                    <a:pt x="59690" y="88900"/>
                    <a:pt x="88900" y="59690"/>
                    <a:pt x="124460" y="59690"/>
                  </a:cubicBezTo>
                  <a:lnTo>
                    <a:pt x="1182443" y="59690"/>
                  </a:lnTo>
                  <a:moveTo>
                    <a:pt x="1182443" y="0"/>
                  </a:moveTo>
                  <a:lnTo>
                    <a:pt x="124460" y="0"/>
                  </a:lnTo>
                  <a:cubicBezTo>
                    <a:pt x="55880" y="0"/>
                    <a:pt x="0" y="55880"/>
                    <a:pt x="0" y="124460"/>
                  </a:cubicBezTo>
                  <a:lnTo>
                    <a:pt x="0" y="582140"/>
                  </a:lnTo>
                  <a:cubicBezTo>
                    <a:pt x="0" y="650720"/>
                    <a:pt x="55880" y="706600"/>
                    <a:pt x="124460" y="706600"/>
                  </a:cubicBezTo>
                  <a:lnTo>
                    <a:pt x="1182443" y="706600"/>
                  </a:lnTo>
                  <a:cubicBezTo>
                    <a:pt x="1251023" y="706600"/>
                    <a:pt x="1306903" y="650720"/>
                    <a:pt x="1306903" y="582140"/>
                  </a:cubicBezTo>
                  <a:lnTo>
                    <a:pt x="1306903" y="124460"/>
                  </a:lnTo>
                  <a:cubicBezTo>
                    <a:pt x="1306903" y="55880"/>
                    <a:pt x="1251023" y="0"/>
                    <a:pt x="1182443" y="0"/>
                  </a:cubicBezTo>
                  <a:close/>
                </a:path>
              </a:pathLst>
            </a:custGeom>
            <a:solidFill>
              <a:srgbClr val="F19169"/>
            </a:solidFill>
          </p:spPr>
        </p:sp>
      </p:grpSp>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1311" y="2642842"/>
            <a:ext cx="2068405" cy="2068405"/>
          </a:xfrm>
          <a:prstGeom prst="rect">
            <a:avLst/>
          </a:prstGeom>
        </p:spPr>
      </p:pic>
      <p:sp>
        <p:nvSpPr>
          <p:cNvPr id="23" name="TextBox 23"/>
          <p:cNvSpPr txBox="1"/>
          <p:nvPr/>
        </p:nvSpPr>
        <p:spPr>
          <a:xfrm>
            <a:off x="1467457" y="340013"/>
            <a:ext cx="10026595" cy="822085"/>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anose="020B0604020202020204" pitchFamily="34" charset="0"/>
                <a:cs typeface="Arial" panose="020B0604020202020204" pitchFamily="34" charset="0"/>
              </a:rPr>
              <a:t>Qua các minh hoa trên, theo các em có những yếu tố nào ảnh hưởng đến sự sinh trưởng và phát triển của sinh vật?</a:t>
            </a:r>
          </a:p>
        </p:txBody>
      </p:sp>
      <p:sp>
        <p:nvSpPr>
          <p:cNvPr id="24" name="TextBox 24"/>
          <p:cNvSpPr txBox="1"/>
          <p:nvPr/>
        </p:nvSpPr>
        <p:spPr>
          <a:xfrm>
            <a:off x="3315272" y="5274697"/>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Ánh sáng</a:t>
            </a:r>
          </a:p>
        </p:txBody>
      </p:sp>
      <p:sp>
        <p:nvSpPr>
          <p:cNvPr id="25" name="TextBox 25"/>
          <p:cNvSpPr txBox="1"/>
          <p:nvPr/>
        </p:nvSpPr>
        <p:spPr>
          <a:xfrm>
            <a:off x="9126420" y="5274697"/>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Dinh dưỡng</a:t>
            </a:r>
          </a:p>
        </p:txBody>
      </p:sp>
      <p:sp>
        <p:nvSpPr>
          <p:cNvPr id="26" name="TextBox 26"/>
          <p:cNvSpPr txBox="1"/>
          <p:nvPr/>
        </p:nvSpPr>
        <p:spPr>
          <a:xfrm>
            <a:off x="6255568" y="5257488"/>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Nước</a:t>
            </a:r>
          </a:p>
        </p:txBody>
      </p:sp>
      <p:sp>
        <p:nvSpPr>
          <p:cNvPr id="27" name="TextBox 27"/>
          <p:cNvSpPr txBox="1"/>
          <p:nvPr/>
        </p:nvSpPr>
        <p:spPr>
          <a:xfrm>
            <a:off x="217664" y="5346735"/>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Nhiệt độ</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1000"/>
                                        <p:tgtEl>
                                          <p:spTgt spid="26"/>
                                        </p:tgtEl>
                                      </p:cBhvr>
                                    </p:animEffect>
                                    <p:anim calcmode="lin" valueType="num">
                                      <p:cBhvr>
                                        <p:cTn id="78" dur="1000" fill="hold"/>
                                        <p:tgtEl>
                                          <p:spTgt spid="26"/>
                                        </p:tgtEl>
                                        <p:attrNameLst>
                                          <p:attrName>ppt_x</p:attrName>
                                        </p:attrNameLst>
                                      </p:cBhvr>
                                      <p:tavLst>
                                        <p:tav tm="0">
                                          <p:val>
                                            <p:strVal val="#ppt_x"/>
                                          </p:val>
                                        </p:tav>
                                        <p:tav tm="100000">
                                          <p:val>
                                            <p:strVal val="#ppt_x"/>
                                          </p:val>
                                        </p:tav>
                                      </p:tavLst>
                                    </p:anim>
                                    <p:anim calcmode="lin" valueType="num">
                                      <p:cBhvr>
                                        <p:cTn id="79" dur="1000" fill="hold"/>
                                        <p:tgtEl>
                                          <p:spTgt spid="2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69B5B4-F0EE-4AEB-87D9-AC3FB8793D5D}"/>
              </a:ext>
            </a:extLst>
          </p:cNvPr>
          <p:cNvSpPr/>
          <p:nvPr/>
        </p:nvSpPr>
        <p:spPr>
          <a:xfrm>
            <a:off x="0" y="301851"/>
            <a:ext cx="5029200" cy="803642"/>
          </a:xfrm>
          <a:prstGeom prst="rect">
            <a:avLst/>
          </a:prstGeom>
          <a:solidFill>
            <a:srgbClr val="FFEBBB">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168CE9A9-D883-42B3-B0FA-A5FFEC28D7AB}"/>
              </a:ext>
            </a:extLst>
          </p:cNvPr>
          <p:cNvSpPr txBox="1"/>
          <p:nvPr/>
        </p:nvSpPr>
        <p:spPr>
          <a:xfrm>
            <a:off x="165100" y="468896"/>
            <a:ext cx="4699000" cy="469552"/>
          </a:xfrm>
          <a:prstGeom prst="rect">
            <a:avLst/>
          </a:prstGeom>
          <a:noFill/>
        </p:spPr>
        <p:txBody>
          <a:bodyPr wrap="square" lIns="0" tIns="0" rIns="0" bIns="0" rtlCol="0">
            <a:spAutoFit/>
          </a:bodyPr>
          <a:lstStyle/>
          <a:p>
            <a:pPr algn="ctr">
              <a:lnSpc>
                <a:spcPct val="120000"/>
              </a:lnSpc>
            </a:pPr>
            <a:r>
              <a:rPr lang="vi-VN" sz="2800" b="1" dirty="0"/>
              <a:t>VÒNG ĐỜI CỦA BƯỚM</a:t>
            </a:r>
          </a:p>
        </p:txBody>
      </p:sp>
      <p:grpSp>
        <p:nvGrpSpPr>
          <p:cNvPr id="21" name="Group 20">
            <a:extLst>
              <a:ext uri="{FF2B5EF4-FFF2-40B4-BE49-F238E27FC236}">
                <a16:creationId xmlns:a16="http://schemas.microsoft.com/office/drawing/2014/main" id="{3AEF7F76-4797-4C89-AE53-0656EAA8DDCB}"/>
              </a:ext>
            </a:extLst>
          </p:cNvPr>
          <p:cNvGrpSpPr/>
          <p:nvPr/>
        </p:nvGrpSpPr>
        <p:grpSpPr>
          <a:xfrm>
            <a:off x="5596568" y="304800"/>
            <a:ext cx="6392232" cy="6256020"/>
            <a:chOff x="5596568" y="304800"/>
            <a:chExt cx="6392232" cy="6256020"/>
          </a:xfrm>
        </p:grpSpPr>
        <p:pic>
          <p:nvPicPr>
            <p:cNvPr id="50178" name="Picture 2" descr="Life cycle of a butterfly Royalty Free Vector Image">
              <a:extLst>
                <a:ext uri="{FF2B5EF4-FFF2-40B4-BE49-F238E27FC236}">
                  <a16:creationId xmlns:a16="http://schemas.microsoft.com/office/drawing/2014/main" id="{EE331D13-492C-4482-8B45-B4E9C383C5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F4928A-4A83-4C48-B062-EBD0F9C232DE}"/>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EEB97EA3-56E7-404B-98C4-F1CC942D21B0}"/>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ectangle 7">
              <a:extLst>
                <a:ext uri="{FF2B5EF4-FFF2-40B4-BE49-F238E27FC236}">
                  <a16:creationId xmlns:a16="http://schemas.microsoft.com/office/drawing/2014/main" id="{E7F30EC2-8D07-4C56-AE0E-41FA6B6269F7}"/>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Rectangle 8">
              <a:extLst>
                <a:ext uri="{FF2B5EF4-FFF2-40B4-BE49-F238E27FC236}">
                  <a16:creationId xmlns:a16="http://schemas.microsoft.com/office/drawing/2014/main" id="{BB864C19-06B9-460A-A8F9-EAD4E98779D9}"/>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30DA5F9D-33DE-446D-8CBB-9AEE3BD0B09F}"/>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6DC9604D-6F45-4FD8-AD9C-DA8408B3608F}"/>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18" name="TextBox 17">
              <a:extLst>
                <a:ext uri="{FF2B5EF4-FFF2-40B4-BE49-F238E27FC236}">
                  <a16:creationId xmlns:a16="http://schemas.microsoft.com/office/drawing/2014/main" id="{93555AB8-0E17-48E2-A099-F85441F0D93B}"/>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0" name="TextBox 19">
              <a:extLst>
                <a:ext uri="{FF2B5EF4-FFF2-40B4-BE49-F238E27FC236}">
                  <a16:creationId xmlns:a16="http://schemas.microsoft.com/office/drawing/2014/main" id="{84C692FC-5116-493F-82E0-614E65EF1BA5}"/>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2" name="TextBox 21">
              <a:extLst>
                <a:ext uri="{FF2B5EF4-FFF2-40B4-BE49-F238E27FC236}">
                  <a16:creationId xmlns:a16="http://schemas.microsoft.com/office/drawing/2014/main" id="{C4942F47-5037-482B-9247-21D215F13FF6}"/>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spTree>
    <p:extLst>
      <p:ext uri="{BB962C8B-B14F-4D97-AF65-F5344CB8AC3E}">
        <p14:creationId xmlns:p14="http://schemas.microsoft.com/office/powerpoint/2010/main" val="408103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542184" y="468600"/>
            <a:ext cx="8659216"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Quan sát hình bên, nhận xét về hình thái của muỗi và bướm ở các giai đoạn khác nhau trong vòng đời.</a:t>
            </a:r>
            <a:endParaRPr lang="vi-VN" sz="2400" b="1" dirty="0"/>
          </a:p>
        </p:txBody>
      </p:sp>
      <p:pic>
        <p:nvPicPr>
          <p:cNvPr id="4" name="Picture 2">
            <a:extLst>
              <a:ext uri="{FF2B5EF4-FFF2-40B4-BE49-F238E27FC236}">
                <a16:creationId xmlns:a16="http://schemas.microsoft.com/office/drawing/2014/main" id="{10F225A3-1FA3-4658-B8BC-52FAF7E994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1984" y="390703"/>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EBE5759-2FB2-4191-B0B2-B3979D02FA4C}"/>
              </a:ext>
            </a:extLst>
          </p:cNvPr>
          <p:cNvGrpSpPr/>
          <p:nvPr/>
        </p:nvGrpSpPr>
        <p:grpSpPr>
          <a:xfrm>
            <a:off x="228353" y="1752600"/>
            <a:ext cx="6234901" cy="4946958"/>
            <a:chOff x="5194300" y="615643"/>
            <a:chExt cx="6979557" cy="5537790"/>
          </a:xfrm>
        </p:grpSpPr>
        <p:pic>
          <p:nvPicPr>
            <p:cNvPr id="14" name="Picture 2">
              <a:extLst>
                <a:ext uri="{FF2B5EF4-FFF2-40B4-BE49-F238E27FC236}">
                  <a16:creationId xmlns:a16="http://schemas.microsoft.com/office/drawing/2014/main" id="{017FD688-C331-4A96-B206-5CE1E503F56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E569F8C-0E5C-4193-87A1-0171F07483AF}"/>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Rectangle 15">
              <a:extLst>
                <a:ext uri="{FF2B5EF4-FFF2-40B4-BE49-F238E27FC236}">
                  <a16:creationId xmlns:a16="http://schemas.microsoft.com/office/drawing/2014/main" id="{CB4D7BE4-044E-4D92-95E7-D29142BC9276}"/>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69C9DE0A-DD1C-493B-B77F-6C896FEC386D}"/>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1A2268C1-B7F6-4469-8DD9-4B2795CF2837}"/>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Rectangle 18">
              <a:extLst>
                <a:ext uri="{FF2B5EF4-FFF2-40B4-BE49-F238E27FC236}">
                  <a16:creationId xmlns:a16="http://schemas.microsoft.com/office/drawing/2014/main" id="{76992B24-DB40-4F09-83DC-757E4B99C1E0}"/>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AE050A30-9706-423E-A993-28E85BA7E19A}"/>
                </a:ext>
              </a:extLst>
            </p:cNvPr>
            <p:cNvSpPr txBox="1">
              <a:spLocks noChangeAspect="1"/>
            </p:cNvSpPr>
            <p:nvPr>
              <p:custDataLst>
                <p:tags r:id="rId5"/>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1" name="TextBox 20">
              <a:extLst>
                <a:ext uri="{FF2B5EF4-FFF2-40B4-BE49-F238E27FC236}">
                  <a16:creationId xmlns:a16="http://schemas.microsoft.com/office/drawing/2014/main" id="{D7A50D96-6CAE-403F-873C-46199523F3C5}"/>
                </a:ext>
              </a:extLst>
            </p:cNvPr>
            <p:cNvSpPr txBox="1">
              <a:spLocks noChangeAspect="1"/>
            </p:cNvSpPr>
            <p:nvPr>
              <p:custDataLst>
                <p:tags r:id="rId6"/>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7406EB72-CDB0-40A2-AA19-40DE8BDC18DB}"/>
                </a:ext>
              </a:extLst>
            </p:cNvPr>
            <p:cNvSpPr txBox="1">
              <a:spLocks noChangeAspect="1"/>
            </p:cNvSpPr>
            <p:nvPr>
              <p:custDataLst>
                <p:tags r:id="rId7"/>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3" name="TextBox 22">
              <a:extLst>
                <a:ext uri="{FF2B5EF4-FFF2-40B4-BE49-F238E27FC236}">
                  <a16:creationId xmlns:a16="http://schemas.microsoft.com/office/drawing/2014/main" id="{4AFC275B-E871-4FBA-BBA6-9F6395214E24}"/>
                </a:ext>
              </a:extLst>
            </p:cNvPr>
            <p:cNvSpPr txBox="1">
              <a:spLocks noChangeAspect="1"/>
            </p:cNvSpPr>
            <p:nvPr>
              <p:custDataLst>
                <p:tags r:id="rId8"/>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grpSp>
        <p:nvGrpSpPr>
          <p:cNvPr id="24" name="Group 23">
            <a:extLst>
              <a:ext uri="{FF2B5EF4-FFF2-40B4-BE49-F238E27FC236}">
                <a16:creationId xmlns:a16="http://schemas.microsoft.com/office/drawing/2014/main" id="{90C4802F-0A75-4ACF-8D72-154AE1F4B56B}"/>
              </a:ext>
            </a:extLst>
          </p:cNvPr>
          <p:cNvGrpSpPr/>
          <p:nvPr/>
        </p:nvGrpSpPr>
        <p:grpSpPr>
          <a:xfrm>
            <a:off x="6614258" y="1659109"/>
            <a:ext cx="5146486" cy="5036820"/>
            <a:chOff x="5596568" y="304800"/>
            <a:chExt cx="6392232" cy="6256020"/>
          </a:xfrm>
        </p:grpSpPr>
        <p:pic>
          <p:nvPicPr>
            <p:cNvPr id="25" name="Picture 2" descr="Life cycle of a butterfly Royalty Free Vector Image">
              <a:extLst>
                <a:ext uri="{FF2B5EF4-FFF2-40B4-BE49-F238E27FC236}">
                  <a16:creationId xmlns:a16="http://schemas.microsoft.com/office/drawing/2014/main" id="{4C2F55CD-4BF9-47E6-B196-5EDE561D79B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6B61B28-AC19-496A-8B0C-4A2A0749F48F}"/>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Rectangle 26">
              <a:extLst>
                <a:ext uri="{FF2B5EF4-FFF2-40B4-BE49-F238E27FC236}">
                  <a16:creationId xmlns:a16="http://schemas.microsoft.com/office/drawing/2014/main" id="{0CC13573-D75A-45D0-890F-E9ACE1AEBAB0}"/>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Rectangle 27">
              <a:extLst>
                <a:ext uri="{FF2B5EF4-FFF2-40B4-BE49-F238E27FC236}">
                  <a16:creationId xmlns:a16="http://schemas.microsoft.com/office/drawing/2014/main" id="{33863E52-E85F-4519-A8D8-41F908583243}"/>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Rectangle 28">
              <a:extLst>
                <a:ext uri="{FF2B5EF4-FFF2-40B4-BE49-F238E27FC236}">
                  <a16:creationId xmlns:a16="http://schemas.microsoft.com/office/drawing/2014/main" id="{4EA854BC-737D-4E26-905F-AE5F4D3EFBF1}"/>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Rectangle 29">
              <a:extLst>
                <a:ext uri="{FF2B5EF4-FFF2-40B4-BE49-F238E27FC236}">
                  <a16:creationId xmlns:a16="http://schemas.microsoft.com/office/drawing/2014/main" id="{7D95D82B-5B40-49E7-B02A-FF3021894FBA}"/>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a:extLst>
                <a:ext uri="{FF2B5EF4-FFF2-40B4-BE49-F238E27FC236}">
                  <a16:creationId xmlns:a16="http://schemas.microsoft.com/office/drawing/2014/main" id="{B22F289D-2BEC-4F27-AFE1-1D69937A5836}"/>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2" name="TextBox 31">
              <a:extLst>
                <a:ext uri="{FF2B5EF4-FFF2-40B4-BE49-F238E27FC236}">
                  <a16:creationId xmlns:a16="http://schemas.microsoft.com/office/drawing/2014/main" id="{D7B736C5-AC67-4FC3-A782-4FAE260AA9F1}"/>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3" name="TextBox 32">
              <a:extLst>
                <a:ext uri="{FF2B5EF4-FFF2-40B4-BE49-F238E27FC236}">
                  <a16:creationId xmlns:a16="http://schemas.microsoft.com/office/drawing/2014/main" id="{4E62882B-E636-4D40-AB2B-FD37F25BF7EE}"/>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4" name="TextBox 33">
              <a:extLst>
                <a:ext uri="{FF2B5EF4-FFF2-40B4-BE49-F238E27FC236}">
                  <a16:creationId xmlns:a16="http://schemas.microsoft.com/office/drawing/2014/main" id="{A230CCE3-02BC-48C5-8249-3532BC0BF57C}"/>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spTree>
    <p:extLst>
      <p:ext uri="{BB962C8B-B14F-4D97-AF65-F5344CB8AC3E}">
        <p14:creationId xmlns:p14="http://schemas.microsoft.com/office/powerpoint/2010/main" val="211205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04800" y="1181100"/>
            <a:ext cx="4556572" cy="1158715"/>
          </a:xfrm>
          <a:prstGeom prst="rect">
            <a:avLst/>
          </a:prstGeom>
          <a:noFill/>
        </p:spPr>
        <p:txBody>
          <a:bodyPr wrap="square" lIns="0" tIns="0" rIns="0" bIns="0" rtlCol="0">
            <a:spAutoFit/>
          </a:bodyPr>
          <a:lstStyle/>
          <a:p>
            <a:pPr algn="just">
              <a:lnSpc>
                <a:spcPct val="130000"/>
              </a:lnSpc>
            </a:pPr>
            <a:r>
              <a:rPr lang="vi-VN" sz="2000" b="1" dirty="0">
                <a:solidFill>
                  <a:schemeClr val="accent6">
                    <a:lumMod val="50000"/>
                  </a:schemeClr>
                </a:solidFill>
                <a:latin typeface="Arial" panose="020B0604020202020204" pitchFamily="34" charset="0"/>
                <a:cs typeface="Arial" panose="020B0604020202020204" pitchFamily="34" charset="0"/>
              </a:rPr>
              <a:t>Câu hỏi 1: </a:t>
            </a:r>
            <a:r>
              <a:rPr lang="vi-VN" sz="2000" dirty="0">
                <a:latin typeface="Arial" panose="020B0604020202020204" pitchFamily="34" charset="0"/>
                <a:cs typeface="Arial" panose="020B0604020202020204" pitchFamily="34" charset="0"/>
              </a:rPr>
              <a:t>Quan sát hình bên, nhận xét về hình thái của muỗi và bướm ở các giai đoạn khác nhau trong vòng đời.</a:t>
            </a:r>
            <a:endParaRPr lang="vi-VN" sz="2000" dirty="0"/>
          </a:p>
        </p:txBody>
      </p:sp>
      <p:pic>
        <p:nvPicPr>
          <p:cNvPr id="4" name="Picture 2">
            <a:extLst>
              <a:ext uri="{FF2B5EF4-FFF2-40B4-BE49-F238E27FC236}">
                <a16:creationId xmlns:a16="http://schemas.microsoft.com/office/drawing/2014/main" id="{10F225A3-1FA3-4658-B8BC-52FAF7E99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601" y="45720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9FE013C-23AA-4EF7-95DC-0CC16A6B70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956" y="457201"/>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32DEF6C-B976-44F8-B818-6D7D35244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311" y="457201"/>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8723761-D462-47FB-BAE3-A589E6993655}"/>
              </a:ext>
            </a:extLst>
          </p:cNvPr>
          <p:cNvGrpSpPr/>
          <p:nvPr/>
        </p:nvGrpSpPr>
        <p:grpSpPr>
          <a:xfrm>
            <a:off x="228600" y="2531836"/>
            <a:ext cx="1524000" cy="457250"/>
            <a:chOff x="800100" y="1783116"/>
            <a:chExt cx="1524000" cy="457250"/>
          </a:xfrm>
        </p:grpSpPr>
        <p:sp>
          <p:nvSpPr>
            <p:cNvPr id="9" name="Rectangle 8">
              <a:extLst>
                <a:ext uri="{FF2B5EF4-FFF2-40B4-BE49-F238E27FC236}">
                  <a16:creationId xmlns:a16="http://schemas.microsoft.com/office/drawing/2014/main" id="{A7365A69-8248-494F-AC1E-A971487D2171}"/>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3FAEB368-3405-490C-A43B-250F0F450566}"/>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3" name="Group 12">
            <a:extLst>
              <a:ext uri="{FF2B5EF4-FFF2-40B4-BE49-F238E27FC236}">
                <a16:creationId xmlns:a16="http://schemas.microsoft.com/office/drawing/2014/main" id="{EEBE5759-2FB2-4191-B0B2-B3979D02FA4C}"/>
              </a:ext>
            </a:extLst>
          </p:cNvPr>
          <p:cNvGrpSpPr/>
          <p:nvPr/>
        </p:nvGrpSpPr>
        <p:grpSpPr>
          <a:xfrm>
            <a:off x="5194300" y="615643"/>
            <a:ext cx="6979557" cy="5537790"/>
            <a:chOff x="5194300" y="615643"/>
            <a:chExt cx="6979557" cy="5537790"/>
          </a:xfrm>
        </p:grpSpPr>
        <p:pic>
          <p:nvPicPr>
            <p:cNvPr id="14" name="Picture 2">
              <a:extLst>
                <a:ext uri="{FF2B5EF4-FFF2-40B4-BE49-F238E27FC236}">
                  <a16:creationId xmlns:a16="http://schemas.microsoft.com/office/drawing/2014/main" id="{017FD688-C331-4A96-B206-5CE1E503F5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E569F8C-0E5C-4193-87A1-0171F07483AF}"/>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Rectangle 15">
              <a:extLst>
                <a:ext uri="{FF2B5EF4-FFF2-40B4-BE49-F238E27FC236}">
                  <a16:creationId xmlns:a16="http://schemas.microsoft.com/office/drawing/2014/main" id="{CB4D7BE4-044E-4D92-95E7-D29142BC9276}"/>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69C9DE0A-DD1C-493B-B77F-6C896FEC386D}"/>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1A2268C1-B7F6-4469-8DD9-4B2795CF2837}"/>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Rectangle 18">
              <a:extLst>
                <a:ext uri="{FF2B5EF4-FFF2-40B4-BE49-F238E27FC236}">
                  <a16:creationId xmlns:a16="http://schemas.microsoft.com/office/drawing/2014/main" id="{76992B24-DB40-4F09-83DC-757E4B99C1E0}"/>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AE050A30-9706-423E-A993-28E85BA7E19A}"/>
                </a:ext>
              </a:extLst>
            </p:cNvPr>
            <p:cNvSpPr txBox="1">
              <a:spLocks noChangeAspect="1"/>
            </p:cNvSpPr>
            <p:nvPr>
              <p:custDataLst>
                <p:tags r:id="rId1"/>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1" name="TextBox 20">
              <a:extLst>
                <a:ext uri="{FF2B5EF4-FFF2-40B4-BE49-F238E27FC236}">
                  <a16:creationId xmlns:a16="http://schemas.microsoft.com/office/drawing/2014/main" id="{D7A50D96-6CAE-403F-873C-46199523F3C5}"/>
                </a:ext>
              </a:extLst>
            </p:cNvPr>
            <p:cNvSpPr txBox="1">
              <a:spLocks noChangeAspect="1"/>
            </p:cNvSpPr>
            <p:nvPr>
              <p:custDataLst>
                <p:tags r:id="rId2"/>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7406EB72-CDB0-40A2-AA19-40DE8BDC18DB}"/>
                </a:ext>
              </a:extLst>
            </p:cNvPr>
            <p:cNvSpPr txBox="1">
              <a:spLocks noChangeAspect="1"/>
            </p:cNvSpPr>
            <p:nvPr>
              <p:custDataLst>
                <p:tags r:id="rId3"/>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3" name="TextBox 22">
              <a:extLst>
                <a:ext uri="{FF2B5EF4-FFF2-40B4-BE49-F238E27FC236}">
                  <a16:creationId xmlns:a16="http://schemas.microsoft.com/office/drawing/2014/main" id="{4AFC275B-E871-4FBA-BBA6-9F6395214E24}"/>
                </a:ext>
              </a:extLst>
            </p:cNvPr>
            <p:cNvSpPr txBox="1">
              <a:spLocks noChangeAspect="1"/>
            </p:cNvSpPr>
            <p:nvPr>
              <p:custDataLst>
                <p:tags r:id="rId4"/>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grpSp>
        <p:nvGrpSpPr>
          <p:cNvPr id="37" name="Group 36">
            <a:extLst>
              <a:ext uri="{FF2B5EF4-FFF2-40B4-BE49-F238E27FC236}">
                <a16:creationId xmlns:a16="http://schemas.microsoft.com/office/drawing/2014/main" id="{55CAF0C1-3BAC-E1A2-963D-790CEE26F5F0}"/>
              </a:ext>
            </a:extLst>
          </p:cNvPr>
          <p:cNvGrpSpPr/>
          <p:nvPr/>
        </p:nvGrpSpPr>
        <p:grpSpPr>
          <a:xfrm>
            <a:off x="600733" y="3205583"/>
            <a:ext cx="4723036" cy="3402136"/>
            <a:chOff x="304800" y="3200400"/>
            <a:chExt cx="4723036" cy="3402136"/>
          </a:xfrm>
        </p:grpSpPr>
        <p:sp>
          <p:nvSpPr>
            <p:cNvPr id="24" name="TextBox 23">
              <a:extLst>
                <a:ext uri="{FF2B5EF4-FFF2-40B4-BE49-F238E27FC236}">
                  <a16:creationId xmlns:a16="http://schemas.microsoft.com/office/drawing/2014/main" id="{A8F466D3-7A22-1101-DFBE-E794C965D63D}"/>
                </a:ext>
              </a:extLst>
            </p:cNvPr>
            <p:cNvSpPr txBox="1"/>
            <p:nvPr/>
          </p:nvSpPr>
          <p:spPr>
            <a:xfrm>
              <a:off x="3287826" y="4716789"/>
              <a:ext cx="1740010" cy="369332"/>
            </a:xfrm>
            <a:prstGeom prst="rect">
              <a:avLst/>
            </a:prstGeom>
            <a:noFill/>
          </p:spPr>
          <p:txBody>
            <a:bodyPr wrap="square">
              <a:spAutoFit/>
            </a:bodyPr>
            <a:lstStyle/>
            <a:p>
              <a:pPr algn="ctr"/>
              <a:r>
                <a:rPr lang="vi-VN" b="1" i="1" dirty="0">
                  <a:solidFill>
                    <a:srgbClr val="333333"/>
                  </a:solidFill>
                  <a:effectLst/>
                  <a:latin typeface="+mj-lt"/>
                </a:rPr>
                <a:t>phá nhộng</a:t>
              </a:r>
              <a:endParaRPr lang="en-US" b="1" i="1" dirty="0">
                <a:latin typeface="+mj-lt"/>
              </a:endParaRPr>
            </a:p>
          </p:txBody>
        </p:sp>
        <p:sp>
          <p:nvSpPr>
            <p:cNvPr id="3" name="Rectangle 2">
              <a:extLst>
                <a:ext uri="{FF2B5EF4-FFF2-40B4-BE49-F238E27FC236}">
                  <a16:creationId xmlns:a16="http://schemas.microsoft.com/office/drawing/2014/main" id="{DFCA46FA-7FAB-CFA7-D0A0-80F36E715A0E}"/>
                </a:ext>
              </a:extLst>
            </p:cNvPr>
            <p:cNvSpPr/>
            <p:nvPr/>
          </p:nvSpPr>
          <p:spPr>
            <a:xfrm>
              <a:off x="304800" y="3200400"/>
              <a:ext cx="2475236" cy="4572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Con trưởng thành</a:t>
              </a:r>
              <a:endParaRPr lang="en-US" sz="2000" b="1" dirty="0"/>
            </a:p>
          </p:txBody>
        </p:sp>
        <p:sp>
          <p:nvSpPr>
            <p:cNvPr id="25" name="Rectangle 24">
              <a:extLst>
                <a:ext uri="{FF2B5EF4-FFF2-40B4-BE49-F238E27FC236}">
                  <a16:creationId xmlns:a16="http://schemas.microsoft.com/office/drawing/2014/main" id="{DF5933BA-813E-45C8-F87F-A320EE6B1ECF}"/>
                </a:ext>
              </a:extLst>
            </p:cNvPr>
            <p:cNvSpPr/>
            <p:nvPr/>
          </p:nvSpPr>
          <p:spPr>
            <a:xfrm>
              <a:off x="304800" y="4179814"/>
              <a:ext cx="2475236" cy="45725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Trứng</a:t>
              </a:r>
              <a:endParaRPr lang="en-US" sz="2000" b="1" dirty="0"/>
            </a:p>
          </p:txBody>
        </p:sp>
        <p:sp>
          <p:nvSpPr>
            <p:cNvPr id="26" name="Rectangle 25">
              <a:extLst>
                <a:ext uri="{FF2B5EF4-FFF2-40B4-BE49-F238E27FC236}">
                  <a16:creationId xmlns:a16="http://schemas.microsoft.com/office/drawing/2014/main" id="{307A0C89-E4C0-7CAD-C42D-0DDCF30B2006}"/>
                </a:ext>
              </a:extLst>
            </p:cNvPr>
            <p:cNvSpPr/>
            <p:nvPr/>
          </p:nvSpPr>
          <p:spPr>
            <a:xfrm>
              <a:off x="304800" y="5162550"/>
              <a:ext cx="2475236" cy="45725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Ấu trùng</a:t>
              </a:r>
              <a:endParaRPr lang="en-US" sz="2000" b="1" dirty="0"/>
            </a:p>
          </p:txBody>
        </p:sp>
        <p:sp>
          <p:nvSpPr>
            <p:cNvPr id="27" name="Rectangle 26">
              <a:extLst>
                <a:ext uri="{FF2B5EF4-FFF2-40B4-BE49-F238E27FC236}">
                  <a16:creationId xmlns:a16="http://schemas.microsoft.com/office/drawing/2014/main" id="{0109CD50-5331-60EC-5DBB-A09CFA838F03}"/>
                </a:ext>
              </a:extLst>
            </p:cNvPr>
            <p:cNvSpPr/>
            <p:nvPr/>
          </p:nvSpPr>
          <p:spPr>
            <a:xfrm>
              <a:off x="304800" y="6145286"/>
              <a:ext cx="2475236" cy="4572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Nhộng</a:t>
              </a:r>
              <a:endParaRPr lang="en-US" sz="2000" b="1" dirty="0">
                <a:solidFill>
                  <a:schemeClr val="tx1"/>
                </a:solidFill>
              </a:endParaRPr>
            </a:p>
          </p:txBody>
        </p:sp>
        <p:cxnSp>
          <p:nvCxnSpPr>
            <p:cNvPr id="29" name="Straight Connector 28">
              <a:extLst>
                <a:ext uri="{FF2B5EF4-FFF2-40B4-BE49-F238E27FC236}">
                  <a16:creationId xmlns:a16="http://schemas.microsoft.com/office/drawing/2014/main" id="{F7EC1091-1C47-D612-36C1-344003238E1E}"/>
                </a:ext>
              </a:extLst>
            </p:cNvPr>
            <p:cNvCxnSpPr>
              <a:stCxn id="3" idx="2"/>
              <a:endCxn id="25" idx="0"/>
            </p:cNvCxnSpPr>
            <p:nvPr/>
          </p:nvCxnSpPr>
          <p:spPr>
            <a:xfrm>
              <a:off x="1542418" y="365765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9CB3A43-757D-B592-CBB6-4F49D4224184}"/>
                </a:ext>
              </a:extLst>
            </p:cNvPr>
            <p:cNvCxnSpPr/>
            <p:nvPr/>
          </p:nvCxnSpPr>
          <p:spPr>
            <a:xfrm>
              <a:off x="1542418" y="4640386"/>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4E26BE-2694-DE4F-F181-23E2F220F9C1}"/>
                </a:ext>
              </a:extLst>
            </p:cNvPr>
            <p:cNvCxnSpPr/>
            <p:nvPr/>
          </p:nvCxnSpPr>
          <p:spPr>
            <a:xfrm>
              <a:off x="1542418" y="561980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1A96D1B-D1C6-F43F-0139-47123EF48C1F}"/>
                </a:ext>
              </a:extLst>
            </p:cNvPr>
            <p:cNvCxnSpPr>
              <a:stCxn id="27" idx="3"/>
            </p:cNvCxnSpPr>
            <p:nvPr/>
          </p:nvCxnSpPr>
          <p:spPr>
            <a:xfrm>
              <a:off x="2780036" y="6373911"/>
              <a:ext cx="634315"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D29FB39-5CCD-572A-B752-184C679F31C1}"/>
                </a:ext>
              </a:extLst>
            </p:cNvPr>
            <p:cNvCxnSpPr>
              <a:cxnSpLocks/>
            </p:cNvCxnSpPr>
            <p:nvPr/>
          </p:nvCxnSpPr>
          <p:spPr>
            <a:xfrm>
              <a:off x="3414351" y="3429000"/>
              <a:ext cx="0" cy="2944911"/>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BEB5BBA-7F96-81C5-AE21-62D47BEFD4EE}"/>
                </a:ext>
              </a:extLst>
            </p:cNvPr>
            <p:cNvCxnSpPr/>
            <p:nvPr/>
          </p:nvCxnSpPr>
          <p:spPr>
            <a:xfrm>
              <a:off x="2777153" y="3429000"/>
              <a:ext cx="634315"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129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04800" y="1181100"/>
            <a:ext cx="4556572" cy="1158715"/>
          </a:xfrm>
          <a:prstGeom prst="rect">
            <a:avLst/>
          </a:prstGeom>
          <a:noFill/>
        </p:spPr>
        <p:txBody>
          <a:bodyPr wrap="square" lIns="0" tIns="0" rIns="0" bIns="0" rtlCol="0">
            <a:spAutoFit/>
          </a:bodyPr>
          <a:lstStyle/>
          <a:p>
            <a:pPr algn="just">
              <a:lnSpc>
                <a:spcPct val="130000"/>
              </a:lnSpc>
            </a:pPr>
            <a:r>
              <a:rPr lang="vi-VN" sz="2000" b="1" dirty="0">
                <a:solidFill>
                  <a:schemeClr val="accent6">
                    <a:lumMod val="50000"/>
                  </a:schemeClr>
                </a:solidFill>
                <a:latin typeface="Arial" panose="020B0604020202020204" pitchFamily="34" charset="0"/>
                <a:cs typeface="Arial" panose="020B0604020202020204" pitchFamily="34" charset="0"/>
              </a:rPr>
              <a:t>Câu hỏi 1: </a:t>
            </a:r>
            <a:r>
              <a:rPr lang="vi-VN" sz="2000" dirty="0">
                <a:latin typeface="Arial" panose="020B0604020202020204" pitchFamily="34" charset="0"/>
                <a:cs typeface="Arial" panose="020B0604020202020204" pitchFamily="34" charset="0"/>
              </a:rPr>
              <a:t>Quan sát hình bên, nhận xét về hình thái của muỗi và bướm ở các giai đoạn khác nhau trong vòng đời.</a:t>
            </a:r>
            <a:endParaRPr lang="vi-VN" sz="2000" dirty="0"/>
          </a:p>
        </p:txBody>
      </p:sp>
      <p:pic>
        <p:nvPicPr>
          <p:cNvPr id="4" name="Picture 2">
            <a:extLst>
              <a:ext uri="{FF2B5EF4-FFF2-40B4-BE49-F238E27FC236}">
                <a16:creationId xmlns:a16="http://schemas.microsoft.com/office/drawing/2014/main" id="{10F225A3-1FA3-4658-B8BC-52FAF7E99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601" y="45720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9FE013C-23AA-4EF7-95DC-0CC16A6B70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956" y="457201"/>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32DEF6C-B976-44F8-B818-6D7D35244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311" y="457201"/>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8723761-D462-47FB-BAE3-A589E6993655}"/>
              </a:ext>
            </a:extLst>
          </p:cNvPr>
          <p:cNvGrpSpPr/>
          <p:nvPr/>
        </p:nvGrpSpPr>
        <p:grpSpPr>
          <a:xfrm>
            <a:off x="228600" y="2531836"/>
            <a:ext cx="1524000" cy="457250"/>
            <a:chOff x="800100" y="1783116"/>
            <a:chExt cx="1524000" cy="457250"/>
          </a:xfrm>
        </p:grpSpPr>
        <p:sp>
          <p:nvSpPr>
            <p:cNvPr id="9" name="Rectangle 8">
              <a:extLst>
                <a:ext uri="{FF2B5EF4-FFF2-40B4-BE49-F238E27FC236}">
                  <a16:creationId xmlns:a16="http://schemas.microsoft.com/office/drawing/2014/main" id="{A7365A69-8248-494F-AC1E-A971487D2171}"/>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3FAEB368-3405-490C-A43B-250F0F450566}"/>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24" name="Group 23">
            <a:extLst>
              <a:ext uri="{FF2B5EF4-FFF2-40B4-BE49-F238E27FC236}">
                <a16:creationId xmlns:a16="http://schemas.microsoft.com/office/drawing/2014/main" id="{5BA7DFC6-6A40-4017-B800-C1394B233951}"/>
              </a:ext>
            </a:extLst>
          </p:cNvPr>
          <p:cNvGrpSpPr/>
          <p:nvPr/>
        </p:nvGrpSpPr>
        <p:grpSpPr>
          <a:xfrm>
            <a:off x="5371716" y="304800"/>
            <a:ext cx="6392232" cy="6256020"/>
            <a:chOff x="5596568" y="304800"/>
            <a:chExt cx="6392232" cy="6256020"/>
          </a:xfrm>
        </p:grpSpPr>
        <p:pic>
          <p:nvPicPr>
            <p:cNvPr id="25" name="Picture 2" descr="Life cycle of a butterfly Royalty Free Vector Image">
              <a:extLst>
                <a:ext uri="{FF2B5EF4-FFF2-40B4-BE49-F238E27FC236}">
                  <a16:creationId xmlns:a16="http://schemas.microsoft.com/office/drawing/2014/main" id="{A47422FE-6DDA-4B13-9E4E-DDB1C2BEFA2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8E80132F-BFF9-49C9-A877-60CA6CDCF622}"/>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Rectangle 26">
              <a:extLst>
                <a:ext uri="{FF2B5EF4-FFF2-40B4-BE49-F238E27FC236}">
                  <a16:creationId xmlns:a16="http://schemas.microsoft.com/office/drawing/2014/main" id="{96244E9E-D920-4FA7-960A-005C4E9FF791}"/>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Rectangle 27">
              <a:extLst>
                <a:ext uri="{FF2B5EF4-FFF2-40B4-BE49-F238E27FC236}">
                  <a16:creationId xmlns:a16="http://schemas.microsoft.com/office/drawing/2014/main" id="{0E409DBA-F4DF-4637-A3FD-367EA2D284A8}"/>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Rectangle 28">
              <a:extLst>
                <a:ext uri="{FF2B5EF4-FFF2-40B4-BE49-F238E27FC236}">
                  <a16:creationId xmlns:a16="http://schemas.microsoft.com/office/drawing/2014/main" id="{A8477BBE-941C-48FA-8209-78CAABF8F4C2}"/>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Rectangle 29">
              <a:extLst>
                <a:ext uri="{FF2B5EF4-FFF2-40B4-BE49-F238E27FC236}">
                  <a16:creationId xmlns:a16="http://schemas.microsoft.com/office/drawing/2014/main" id="{12171553-226A-4E3A-A08C-3E35BA4B2DAF}"/>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a:extLst>
                <a:ext uri="{FF2B5EF4-FFF2-40B4-BE49-F238E27FC236}">
                  <a16:creationId xmlns:a16="http://schemas.microsoft.com/office/drawing/2014/main" id="{78A0EBC0-BDF2-4664-A6C4-5DCE72DBEDC3}"/>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2" name="TextBox 31">
              <a:extLst>
                <a:ext uri="{FF2B5EF4-FFF2-40B4-BE49-F238E27FC236}">
                  <a16:creationId xmlns:a16="http://schemas.microsoft.com/office/drawing/2014/main" id="{583028FB-7C2C-4AE7-BCC6-E893E01C6A54}"/>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3" name="TextBox 32">
              <a:extLst>
                <a:ext uri="{FF2B5EF4-FFF2-40B4-BE49-F238E27FC236}">
                  <a16:creationId xmlns:a16="http://schemas.microsoft.com/office/drawing/2014/main" id="{680E9EED-43C6-4416-AE4D-36381FC4F40D}"/>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4" name="TextBox 33">
              <a:extLst>
                <a:ext uri="{FF2B5EF4-FFF2-40B4-BE49-F238E27FC236}">
                  <a16:creationId xmlns:a16="http://schemas.microsoft.com/office/drawing/2014/main" id="{DC517BCE-34A4-4FFC-83E1-0FDBFD9407BE}"/>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grpSp>
        <p:nvGrpSpPr>
          <p:cNvPr id="22" name="Group 21">
            <a:extLst>
              <a:ext uri="{FF2B5EF4-FFF2-40B4-BE49-F238E27FC236}">
                <a16:creationId xmlns:a16="http://schemas.microsoft.com/office/drawing/2014/main" id="{7A128776-C5A9-1C88-A2B6-A408114EA77F}"/>
              </a:ext>
            </a:extLst>
          </p:cNvPr>
          <p:cNvGrpSpPr/>
          <p:nvPr/>
        </p:nvGrpSpPr>
        <p:grpSpPr>
          <a:xfrm>
            <a:off x="600733" y="3205583"/>
            <a:ext cx="4723036" cy="3402136"/>
            <a:chOff x="304800" y="3200400"/>
            <a:chExt cx="4723036" cy="3402136"/>
          </a:xfrm>
        </p:grpSpPr>
        <p:sp>
          <p:nvSpPr>
            <p:cNvPr id="23" name="TextBox 22">
              <a:extLst>
                <a:ext uri="{FF2B5EF4-FFF2-40B4-BE49-F238E27FC236}">
                  <a16:creationId xmlns:a16="http://schemas.microsoft.com/office/drawing/2014/main" id="{8D5447ED-1A18-4562-E0BC-5092D83F0BDE}"/>
                </a:ext>
              </a:extLst>
            </p:cNvPr>
            <p:cNvSpPr txBox="1"/>
            <p:nvPr/>
          </p:nvSpPr>
          <p:spPr>
            <a:xfrm>
              <a:off x="3287826" y="4716789"/>
              <a:ext cx="1740010" cy="369332"/>
            </a:xfrm>
            <a:prstGeom prst="rect">
              <a:avLst/>
            </a:prstGeom>
            <a:noFill/>
          </p:spPr>
          <p:txBody>
            <a:bodyPr wrap="square">
              <a:spAutoFit/>
            </a:bodyPr>
            <a:lstStyle/>
            <a:p>
              <a:pPr algn="ctr"/>
              <a:r>
                <a:rPr lang="vi-VN" b="1" i="1" dirty="0">
                  <a:solidFill>
                    <a:srgbClr val="333333"/>
                  </a:solidFill>
                  <a:effectLst/>
                  <a:latin typeface="+mj-lt"/>
                </a:rPr>
                <a:t>phá nhộng</a:t>
              </a:r>
              <a:endParaRPr lang="en-US" b="1" i="1" dirty="0">
                <a:latin typeface="+mj-lt"/>
              </a:endParaRPr>
            </a:p>
          </p:txBody>
        </p:sp>
        <p:sp>
          <p:nvSpPr>
            <p:cNvPr id="35" name="Rectangle 34">
              <a:extLst>
                <a:ext uri="{FF2B5EF4-FFF2-40B4-BE49-F238E27FC236}">
                  <a16:creationId xmlns:a16="http://schemas.microsoft.com/office/drawing/2014/main" id="{9D670A7F-113C-E05A-72DE-79F04A1831C8}"/>
                </a:ext>
              </a:extLst>
            </p:cNvPr>
            <p:cNvSpPr/>
            <p:nvPr/>
          </p:nvSpPr>
          <p:spPr>
            <a:xfrm>
              <a:off x="304800" y="3200400"/>
              <a:ext cx="2475236" cy="4572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Con trưởng thành</a:t>
              </a:r>
              <a:endParaRPr lang="en-US" sz="2000" b="1" dirty="0"/>
            </a:p>
          </p:txBody>
        </p:sp>
        <p:sp>
          <p:nvSpPr>
            <p:cNvPr id="36" name="Rectangle 35">
              <a:extLst>
                <a:ext uri="{FF2B5EF4-FFF2-40B4-BE49-F238E27FC236}">
                  <a16:creationId xmlns:a16="http://schemas.microsoft.com/office/drawing/2014/main" id="{BBE578E5-4303-5CCA-0FA5-6B83684389E2}"/>
                </a:ext>
              </a:extLst>
            </p:cNvPr>
            <p:cNvSpPr/>
            <p:nvPr/>
          </p:nvSpPr>
          <p:spPr>
            <a:xfrm>
              <a:off x="304800" y="4179814"/>
              <a:ext cx="2475236" cy="45725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Trứng</a:t>
              </a:r>
              <a:endParaRPr lang="en-US" sz="2000" b="1" dirty="0"/>
            </a:p>
          </p:txBody>
        </p:sp>
        <p:sp>
          <p:nvSpPr>
            <p:cNvPr id="37" name="Rectangle 36">
              <a:extLst>
                <a:ext uri="{FF2B5EF4-FFF2-40B4-BE49-F238E27FC236}">
                  <a16:creationId xmlns:a16="http://schemas.microsoft.com/office/drawing/2014/main" id="{43C002D3-DECB-192D-97DB-7AAB22915721}"/>
                </a:ext>
              </a:extLst>
            </p:cNvPr>
            <p:cNvSpPr/>
            <p:nvPr/>
          </p:nvSpPr>
          <p:spPr>
            <a:xfrm>
              <a:off x="304800" y="5162550"/>
              <a:ext cx="2475236" cy="4572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Ấu trùng</a:t>
              </a:r>
              <a:endParaRPr lang="en-US" sz="2000" b="1" dirty="0"/>
            </a:p>
          </p:txBody>
        </p:sp>
        <p:sp>
          <p:nvSpPr>
            <p:cNvPr id="38" name="Rectangle 37">
              <a:extLst>
                <a:ext uri="{FF2B5EF4-FFF2-40B4-BE49-F238E27FC236}">
                  <a16:creationId xmlns:a16="http://schemas.microsoft.com/office/drawing/2014/main" id="{77171472-151B-3DD6-D69E-BFD661E2BCBD}"/>
                </a:ext>
              </a:extLst>
            </p:cNvPr>
            <p:cNvSpPr/>
            <p:nvPr/>
          </p:nvSpPr>
          <p:spPr>
            <a:xfrm>
              <a:off x="304800" y="6145286"/>
              <a:ext cx="2475236" cy="4572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Nhộng</a:t>
              </a:r>
              <a:endParaRPr lang="en-US" sz="2000" b="1" dirty="0">
                <a:solidFill>
                  <a:schemeClr val="tx1"/>
                </a:solidFill>
              </a:endParaRPr>
            </a:p>
          </p:txBody>
        </p:sp>
        <p:cxnSp>
          <p:nvCxnSpPr>
            <p:cNvPr id="39" name="Straight Connector 38">
              <a:extLst>
                <a:ext uri="{FF2B5EF4-FFF2-40B4-BE49-F238E27FC236}">
                  <a16:creationId xmlns:a16="http://schemas.microsoft.com/office/drawing/2014/main" id="{39F6075B-E6B7-AAA6-37AD-E9E16BA12FD6}"/>
                </a:ext>
              </a:extLst>
            </p:cNvPr>
            <p:cNvCxnSpPr>
              <a:stCxn id="35" idx="2"/>
              <a:endCxn id="36" idx="0"/>
            </p:cNvCxnSpPr>
            <p:nvPr/>
          </p:nvCxnSpPr>
          <p:spPr>
            <a:xfrm>
              <a:off x="1542418" y="365765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FF5F46-9A38-455C-966C-E367473232EC}"/>
                </a:ext>
              </a:extLst>
            </p:cNvPr>
            <p:cNvCxnSpPr/>
            <p:nvPr/>
          </p:nvCxnSpPr>
          <p:spPr>
            <a:xfrm>
              <a:off x="1542418" y="4640386"/>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12604A8-FE3F-C4D1-8E0F-241FE3CC05CC}"/>
                </a:ext>
              </a:extLst>
            </p:cNvPr>
            <p:cNvCxnSpPr/>
            <p:nvPr/>
          </p:nvCxnSpPr>
          <p:spPr>
            <a:xfrm>
              <a:off x="1542418" y="561980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844C1F0-50B5-3894-FFE6-57DCE781A64C}"/>
                </a:ext>
              </a:extLst>
            </p:cNvPr>
            <p:cNvCxnSpPr>
              <a:stCxn id="38" idx="3"/>
            </p:cNvCxnSpPr>
            <p:nvPr/>
          </p:nvCxnSpPr>
          <p:spPr>
            <a:xfrm>
              <a:off x="2780036" y="6373911"/>
              <a:ext cx="634315"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8025AF7-EFBD-A27C-C466-2BBFD90A548F}"/>
                </a:ext>
              </a:extLst>
            </p:cNvPr>
            <p:cNvCxnSpPr>
              <a:cxnSpLocks/>
            </p:cNvCxnSpPr>
            <p:nvPr/>
          </p:nvCxnSpPr>
          <p:spPr>
            <a:xfrm>
              <a:off x="3414351" y="3429000"/>
              <a:ext cx="0" cy="2944911"/>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9787952-2C57-DFD2-536C-59E1072C8A6F}"/>
                </a:ext>
              </a:extLst>
            </p:cNvPr>
            <p:cNvCxnSpPr/>
            <p:nvPr/>
          </p:nvCxnSpPr>
          <p:spPr>
            <a:xfrm>
              <a:off x="2777153" y="3429000"/>
              <a:ext cx="634315"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014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04800" y="1149629"/>
            <a:ext cx="4556572" cy="2350643"/>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dirty="0">
                <a:latin typeface="Arial" panose="020B0604020202020204" pitchFamily="34" charset="0"/>
                <a:cs typeface="Arial" panose="020B0604020202020204" pitchFamily="34" charset="0"/>
              </a:rPr>
              <a:t>Theo em, diệt muỗi ở giai đoạn nào cho hiệu quả nhất? Vì sao? Hãy đề xuất các biện pháp diệt muỗi và ngăn chặn sự phát triển của muỗi.</a:t>
            </a:r>
            <a:endParaRPr lang="vi-VN" sz="2400" dirty="0"/>
          </a:p>
        </p:txBody>
      </p:sp>
      <p:pic>
        <p:nvPicPr>
          <p:cNvPr id="4" name="Picture 2">
            <a:extLst>
              <a:ext uri="{FF2B5EF4-FFF2-40B4-BE49-F238E27FC236}">
                <a16:creationId xmlns:a16="http://schemas.microsoft.com/office/drawing/2014/main" id="{37B3AE7D-C828-4C3D-96D5-E6A1B1A418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601" y="39914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AFB4C57-6B17-47FD-A685-BC4A969E8C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956" y="399144"/>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E8B327D-17CE-4F2D-9075-B3A32BC603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311" y="399144"/>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0BABD7C-B0CD-4973-A7E9-1E979106A5C4}"/>
              </a:ext>
            </a:extLst>
          </p:cNvPr>
          <p:cNvGrpSpPr/>
          <p:nvPr/>
        </p:nvGrpSpPr>
        <p:grpSpPr>
          <a:xfrm>
            <a:off x="2178346" y="3625627"/>
            <a:ext cx="1524000" cy="463337"/>
            <a:chOff x="800100" y="1783116"/>
            <a:chExt cx="1524000" cy="463337"/>
          </a:xfrm>
        </p:grpSpPr>
        <p:sp>
          <p:nvSpPr>
            <p:cNvPr id="9" name="Rectangle 8">
              <a:extLst>
                <a:ext uri="{FF2B5EF4-FFF2-40B4-BE49-F238E27FC236}">
                  <a16:creationId xmlns:a16="http://schemas.microsoft.com/office/drawing/2014/main" id="{88D1B2A1-027C-4710-8CF0-ABE6419D03CE}"/>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0" name="TextBox 9">
              <a:extLst>
                <a:ext uri="{FF2B5EF4-FFF2-40B4-BE49-F238E27FC236}">
                  <a16:creationId xmlns:a16="http://schemas.microsoft.com/office/drawing/2014/main" id="{DD6EE024-F9AA-4EEB-AFC3-AA27A8BCD1DC}"/>
                </a:ext>
              </a:extLst>
            </p:cNvPr>
            <p:cNvSpPr txBox="1"/>
            <p:nvPr/>
          </p:nvSpPr>
          <p:spPr>
            <a:xfrm>
              <a:off x="800100" y="1844035"/>
              <a:ext cx="1524000" cy="402418"/>
            </a:xfrm>
            <a:prstGeom prst="rect">
              <a:avLst/>
            </a:prstGeom>
            <a:noFill/>
          </p:spPr>
          <p:txBody>
            <a:bodyPr wrap="square" lIns="0" tIns="0" rIns="0" bIns="0" rtlCol="0">
              <a:spAutoFit/>
            </a:bodyPr>
            <a:lstStyle/>
            <a:p>
              <a:pPr algn="ctr">
                <a:lnSpc>
                  <a:spcPct val="120000"/>
                </a:lnSpc>
              </a:pPr>
              <a:r>
                <a:rPr lang="vi-VN" sz="2400" b="1" dirty="0"/>
                <a:t>ĐÁP ÁN</a:t>
              </a:r>
            </a:p>
          </p:txBody>
        </p:sp>
      </p:grpSp>
      <p:pic>
        <p:nvPicPr>
          <p:cNvPr id="12" name="Picture 2">
            <a:extLst>
              <a:ext uri="{FF2B5EF4-FFF2-40B4-BE49-F238E27FC236}">
                <a16:creationId xmlns:a16="http://schemas.microsoft.com/office/drawing/2014/main" id="{A4773841-F498-4114-BA82-EE47D813A9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989" y="3887755"/>
            <a:ext cx="73152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BB26DEFB-754F-4354-B434-468BE634CB18}"/>
              </a:ext>
            </a:extLst>
          </p:cNvPr>
          <p:cNvGrpSpPr/>
          <p:nvPr/>
        </p:nvGrpSpPr>
        <p:grpSpPr>
          <a:xfrm>
            <a:off x="5194300" y="615643"/>
            <a:ext cx="6979557" cy="5537790"/>
            <a:chOff x="5194300" y="615643"/>
            <a:chExt cx="6979557" cy="5537790"/>
          </a:xfrm>
        </p:grpSpPr>
        <p:pic>
          <p:nvPicPr>
            <p:cNvPr id="14" name="Picture 2">
              <a:extLst>
                <a:ext uri="{FF2B5EF4-FFF2-40B4-BE49-F238E27FC236}">
                  <a16:creationId xmlns:a16="http://schemas.microsoft.com/office/drawing/2014/main" id="{7487B60F-CAAF-4CB0-AD33-DA49A5004AA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A2B2C34-4163-42A4-ADBC-9E9B0B622626}"/>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Rectangle 15">
              <a:extLst>
                <a:ext uri="{FF2B5EF4-FFF2-40B4-BE49-F238E27FC236}">
                  <a16:creationId xmlns:a16="http://schemas.microsoft.com/office/drawing/2014/main" id="{F1EE88C5-5D86-48AF-A17C-0DC5A3458006}"/>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E1E94445-79F6-4491-B2AC-B4A44B47C4E5}"/>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B2ACB5E6-463C-4FC6-B378-BA3ACB1CB308}"/>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Rectangle 18">
              <a:extLst>
                <a:ext uri="{FF2B5EF4-FFF2-40B4-BE49-F238E27FC236}">
                  <a16:creationId xmlns:a16="http://schemas.microsoft.com/office/drawing/2014/main" id="{9818EF9E-723D-462E-8D27-0A3048F062C4}"/>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905F2A2B-0C49-4FE6-BD2D-EEEB381705FF}"/>
                </a:ext>
              </a:extLst>
            </p:cNvPr>
            <p:cNvSpPr txBox="1">
              <a:spLocks noChangeAspect="1"/>
            </p:cNvSpPr>
            <p:nvPr>
              <p:custDataLst>
                <p:tags r:id="rId1"/>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1" name="TextBox 20">
              <a:extLst>
                <a:ext uri="{FF2B5EF4-FFF2-40B4-BE49-F238E27FC236}">
                  <a16:creationId xmlns:a16="http://schemas.microsoft.com/office/drawing/2014/main" id="{B479E7E9-BDB1-4AA6-AC89-373E12AFC8DA}"/>
                </a:ext>
              </a:extLst>
            </p:cNvPr>
            <p:cNvSpPr txBox="1">
              <a:spLocks noChangeAspect="1"/>
            </p:cNvSpPr>
            <p:nvPr>
              <p:custDataLst>
                <p:tags r:id="rId2"/>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24AF7DD0-ECCA-48FC-9DB0-2BA326D893A7}"/>
                </a:ext>
              </a:extLst>
            </p:cNvPr>
            <p:cNvSpPr txBox="1">
              <a:spLocks noChangeAspect="1"/>
            </p:cNvSpPr>
            <p:nvPr>
              <p:custDataLst>
                <p:tags r:id="rId3"/>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3" name="TextBox 22">
              <a:extLst>
                <a:ext uri="{FF2B5EF4-FFF2-40B4-BE49-F238E27FC236}">
                  <a16:creationId xmlns:a16="http://schemas.microsoft.com/office/drawing/2014/main" id="{CF106CA3-2A32-4B78-AA19-B7D19589FD88}"/>
                </a:ext>
              </a:extLst>
            </p:cNvPr>
            <p:cNvSpPr txBox="1">
              <a:spLocks noChangeAspect="1"/>
            </p:cNvSpPr>
            <p:nvPr>
              <p:custDataLst>
                <p:tags r:id="rId4"/>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sp>
        <p:nvSpPr>
          <p:cNvPr id="24" name="TextBox 23">
            <a:extLst>
              <a:ext uri="{FF2B5EF4-FFF2-40B4-BE49-F238E27FC236}">
                <a16:creationId xmlns:a16="http://schemas.microsoft.com/office/drawing/2014/main" id="{E947FE6A-15EF-09E0-5F15-BE144BE21179}"/>
              </a:ext>
            </a:extLst>
          </p:cNvPr>
          <p:cNvSpPr txBox="1"/>
          <p:nvPr/>
        </p:nvSpPr>
        <p:spPr>
          <a:xfrm>
            <a:off x="355088" y="4672736"/>
            <a:ext cx="4556572" cy="1870512"/>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Theo em, diệt muỗi ở giai đoạn khi chúng </a:t>
            </a:r>
            <a:r>
              <a:rPr lang="vi-VN" dirty="0">
                <a:solidFill>
                  <a:srgbClr val="FF0000"/>
                </a:solidFill>
              </a:rPr>
              <a:t>đẻ trứng và thành ấu trùng</a:t>
            </a:r>
            <a:r>
              <a:rPr lang="vi-VN" dirty="0">
                <a:solidFill>
                  <a:schemeClr val="tx1"/>
                </a:solidFill>
              </a:rPr>
              <a:t> </a:t>
            </a:r>
            <a:r>
              <a:rPr lang="vi-VN" b="0" dirty="0">
                <a:solidFill>
                  <a:schemeClr val="tx1"/>
                </a:solidFill>
              </a:rPr>
              <a:t>vì đây là các giai đoạn dễ tác động nhất.</a:t>
            </a:r>
          </a:p>
        </p:txBody>
      </p:sp>
    </p:spTree>
    <p:extLst>
      <p:ext uri="{BB962C8B-B14F-4D97-AF65-F5344CB8AC3E}">
        <p14:creationId xmlns:p14="http://schemas.microsoft.com/office/powerpoint/2010/main" val="172481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ợi ý 12 cách phòng chống muỗi hiệu quả để bảo vệ sức khỏe cho bạn">
            <a:extLst>
              <a:ext uri="{FF2B5EF4-FFF2-40B4-BE49-F238E27FC236}">
                <a16:creationId xmlns:a16="http://schemas.microsoft.com/office/drawing/2014/main" id="{E7E7CA5C-F03F-D713-2E6A-0B9B4095C64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4" name="Picture 8" descr="Tự phòng bệnh sốt xuất huyết hiệu quả với các khuyến cáo của WHO">
            <a:extLst>
              <a:ext uri="{FF2B5EF4-FFF2-40B4-BE49-F238E27FC236}">
                <a16:creationId xmlns:a16="http://schemas.microsoft.com/office/drawing/2014/main" id="{64F62BB3-2D13-03B9-55FA-1F13BC426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435" y="0"/>
            <a:ext cx="9892748" cy="68008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B412C30-AAE4-6E05-62F2-ED2AC57888AE}"/>
              </a:ext>
            </a:extLst>
          </p:cNvPr>
          <p:cNvSpPr txBox="1"/>
          <p:nvPr/>
        </p:nvSpPr>
        <p:spPr>
          <a:xfrm>
            <a:off x="381000" y="486873"/>
            <a:ext cx="2819400" cy="492443"/>
          </a:xfrm>
          <a:prstGeom prst="rect">
            <a:avLst/>
          </a:prstGeom>
          <a:noFill/>
        </p:spPr>
        <p:txBody>
          <a:bodyPr wrap="square" lIns="0" tIns="0" rIns="0" bIns="0" rtlCol="0">
            <a:spAutoFit/>
          </a:bodyPr>
          <a:lstStyle/>
          <a:p>
            <a:pPr algn="l"/>
            <a:r>
              <a:rPr lang="vi-VN" sz="3200" b="1" dirty="0"/>
              <a:t>BIỆN PHÁP</a:t>
            </a:r>
            <a:endParaRPr lang="en-US" sz="3200" b="1" dirty="0"/>
          </a:p>
        </p:txBody>
      </p:sp>
    </p:spTree>
    <p:extLst>
      <p:ext uri="{BB962C8B-B14F-4D97-AF65-F5344CB8AC3E}">
        <p14:creationId xmlns:p14="http://schemas.microsoft.com/office/powerpoint/2010/main" val="1713613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BD3"/>
        </a:solidFill>
        <a:effectLst/>
      </p:bgPr>
    </p:bg>
    <p:spTree>
      <p:nvGrpSpPr>
        <p:cNvPr id="1" name=""/>
        <p:cNvGrpSpPr/>
        <p:nvPr/>
      </p:nvGrpSpPr>
      <p:grpSpPr>
        <a:xfrm>
          <a:off x="0" y="0"/>
          <a:ext cx="0" cy="0"/>
          <a:chOff x="0" y="0"/>
          <a:chExt cx="0" cy="0"/>
        </a:xfrm>
      </p:grpSpPr>
      <p:pic>
        <p:nvPicPr>
          <p:cNvPr id="10244" name="Picture 4" descr="Diệt lăng quăng, diệt muỗi ngay chính ngôi nhà của bạn | Taimuihongsg.com">
            <a:extLst>
              <a:ext uri="{FF2B5EF4-FFF2-40B4-BE49-F238E27FC236}">
                <a16:creationId xmlns:a16="http://schemas.microsoft.com/office/drawing/2014/main" id="{F3F89DE4-AE5E-EDA2-0D89-282050C3E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878"/>
            <a:ext cx="9799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75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FFF42-47EF-4592-881D-38D0142AF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605998"/>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A87CEF22-48A1-402E-A4AF-050F0970E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635351"/>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946FDE4-5667-406F-8836-27AD96760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66470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79D8B98-7BD3-471A-840B-104D3B3E3128}"/>
              </a:ext>
            </a:extLst>
          </p:cNvPr>
          <p:cNvSpPr txBox="1"/>
          <p:nvPr/>
        </p:nvSpPr>
        <p:spPr>
          <a:xfrm>
            <a:off x="1676400" y="2780969"/>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 dùng thiên địch</a:t>
            </a:r>
            <a:endParaRPr lang="vi-VN" sz="2200" dirty="0"/>
          </a:p>
        </p:txBody>
      </p:sp>
      <p:sp>
        <p:nvSpPr>
          <p:cNvPr id="8" name="TextBox 7">
            <a:extLst>
              <a:ext uri="{FF2B5EF4-FFF2-40B4-BE49-F238E27FC236}">
                <a16:creationId xmlns:a16="http://schemas.microsoft.com/office/drawing/2014/main" id="{A87FA7D3-5090-406F-9927-6B57E259330D}"/>
              </a:ext>
            </a:extLst>
          </p:cNvPr>
          <p:cNvSpPr txBox="1"/>
          <p:nvPr/>
        </p:nvSpPr>
        <p:spPr>
          <a:xfrm>
            <a:off x="1676400" y="3810322"/>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 dùng đèn đốt, bẫy bướm trên diện rộng</a:t>
            </a:r>
            <a:endParaRPr lang="vi-VN" sz="2200" dirty="0"/>
          </a:p>
        </p:txBody>
      </p:sp>
      <p:sp>
        <p:nvSpPr>
          <p:cNvPr id="9" name="TextBox 8">
            <a:extLst>
              <a:ext uri="{FF2B5EF4-FFF2-40B4-BE49-F238E27FC236}">
                <a16:creationId xmlns:a16="http://schemas.microsoft.com/office/drawing/2014/main" id="{B27E0894-58C9-49E3-BB44-79E487ECDFBD}"/>
              </a:ext>
            </a:extLst>
          </p:cNvPr>
          <p:cNvSpPr txBox="1"/>
          <p:nvPr/>
        </p:nvSpPr>
        <p:spPr>
          <a:xfrm>
            <a:off x="1676400" y="4839675"/>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a:t>
            </a:r>
            <a:endParaRPr lang="vi-VN" sz="2200" dirty="0"/>
          </a:p>
        </p:txBody>
      </p:sp>
      <p:sp>
        <p:nvSpPr>
          <p:cNvPr id="5" name="TextBox 4">
            <a:extLst>
              <a:ext uri="{FF2B5EF4-FFF2-40B4-BE49-F238E27FC236}">
                <a16:creationId xmlns:a16="http://schemas.microsoft.com/office/drawing/2014/main" id="{6CE733D5-EA7B-4B87-BA73-90FD03E1DFE9}"/>
              </a:ext>
            </a:extLst>
          </p:cNvPr>
          <p:cNvSpPr txBox="1"/>
          <p:nvPr/>
        </p:nvSpPr>
        <p:spPr>
          <a:xfrm>
            <a:off x="2209800" y="543990"/>
            <a:ext cx="8382000"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3: </a:t>
            </a:r>
            <a:r>
              <a:rPr lang="vi-VN" sz="2400" b="1" dirty="0">
                <a:latin typeface="Arial" panose="020B0604020202020204" pitchFamily="34" charset="0"/>
                <a:cs typeface="Arial" panose="020B0604020202020204" pitchFamily="34" charset="0"/>
              </a:rPr>
              <a:t>Hãy đề xuất các biện pháp diệt bướm để bảo vệ mùa màng.</a:t>
            </a:r>
            <a:endParaRPr lang="vi-VN" sz="2400" b="1" dirty="0"/>
          </a:p>
        </p:txBody>
      </p:sp>
      <p:pic>
        <p:nvPicPr>
          <p:cNvPr id="10" name="Picture 2">
            <a:extLst>
              <a:ext uri="{FF2B5EF4-FFF2-40B4-BE49-F238E27FC236}">
                <a16:creationId xmlns:a16="http://schemas.microsoft.com/office/drawing/2014/main" id="{29C31BB2-47A9-4BE4-BE67-295E3E513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2830"/>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0620CA3-4296-4423-B5C5-03FEF74865E0}"/>
              </a:ext>
            </a:extLst>
          </p:cNvPr>
          <p:cNvGrpSpPr/>
          <p:nvPr/>
        </p:nvGrpSpPr>
        <p:grpSpPr>
          <a:xfrm>
            <a:off x="5304018" y="1629209"/>
            <a:ext cx="1553981" cy="687347"/>
            <a:chOff x="800100" y="1783116"/>
            <a:chExt cx="1447800" cy="463337"/>
          </a:xfrm>
        </p:grpSpPr>
        <p:sp>
          <p:nvSpPr>
            <p:cNvPr id="12" name="Rectangle 11">
              <a:extLst>
                <a:ext uri="{FF2B5EF4-FFF2-40B4-BE49-F238E27FC236}">
                  <a16:creationId xmlns:a16="http://schemas.microsoft.com/office/drawing/2014/main" id="{C16D2BFA-AE08-4CC0-8EE0-855382768D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3" name="TextBox 12">
              <a:extLst>
                <a:ext uri="{FF2B5EF4-FFF2-40B4-BE49-F238E27FC236}">
                  <a16:creationId xmlns:a16="http://schemas.microsoft.com/office/drawing/2014/main" id="{F48AA4A5-1BD8-46BE-B4DB-9BDDA908D5F7}"/>
                </a:ext>
              </a:extLst>
            </p:cNvPr>
            <p:cNvSpPr txBox="1"/>
            <p:nvPr/>
          </p:nvSpPr>
          <p:spPr>
            <a:xfrm>
              <a:off x="800100" y="1844035"/>
              <a:ext cx="1447800" cy="402418"/>
            </a:xfrm>
            <a:prstGeom prst="rect">
              <a:avLst/>
            </a:prstGeom>
            <a:noFill/>
          </p:spPr>
          <p:txBody>
            <a:bodyPr wrap="square" lIns="0" tIns="0" rIns="0" bIns="0" rtlCol="0">
              <a:spAutoFit/>
            </a:bodyPr>
            <a:lstStyle/>
            <a:p>
              <a:pPr algn="ctr">
                <a:lnSpc>
                  <a:spcPct val="120000"/>
                </a:lnSpc>
              </a:pPr>
              <a:r>
                <a:rPr lang="vi-VN" sz="2400" b="1" dirty="0"/>
                <a:t>ĐÁP ÁN</a:t>
              </a:r>
            </a:p>
          </p:txBody>
        </p:sp>
      </p:grpSp>
      <p:pic>
        <p:nvPicPr>
          <p:cNvPr id="14" name="Picture 2">
            <a:extLst>
              <a:ext uri="{FF2B5EF4-FFF2-40B4-BE49-F238E27FC236}">
                <a16:creationId xmlns:a16="http://schemas.microsoft.com/office/drawing/2014/main" id="{A5BADB66-9E3D-4466-8C69-A990CEEF9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694057"/>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D59C18F-C04D-48CC-A774-25B6DD769B8F}"/>
              </a:ext>
            </a:extLst>
          </p:cNvPr>
          <p:cNvSpPr txBox="1"/>
          <p:nvPr/>
        </p:nvSpPr>
        <p:spPr>
          <a:xfrm>
            <a:off x="1676400" y="5869028"/>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a:t>
            </a:r>
            <a:endParaRPr lang="vi-VN" sz="2200" dirty="0"/>
          </a:p>
        </p:txBody>
      </p:sp>
      <p:pic>
        <p:nvPicPr>
          <p:cNvPr id="11266" name="Picture 2" descr="Nông dân Củ Chi tự làm bẫy đèn bắt bướm, nói không với thuốc trừ sâu — Sáng  kiến cộng đồng">
            <a:extLst>
              <a:ext uri="{FF2B5EF4-FFF2-40B4-BE49-F238E27FC236}">
                <a16:creationId xmlns:a16="http://schemas.microsoft.com/office/drawing/2014/main" id="{E72B8484-10C9-EE09-A843-D9839F612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1719581"/>
            <a:ext cx="3581400" cy="4775200"/>
          </a:xfrm>
          <a:prstGeom prst="roundRect">
            <a:avLst>
              <a:gd name="adj" fmla="val 11117"/>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08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266"/>
                                        </p:tgtEl>
                                        <p:attrNameLst>
                                          <p:attrName>style.visibility</p:attrName>
                                        </p:attrNameLst>
                                      </p:cBhvr>
                                      <p:to>
                                        <p:strVal val="visible"/>
                                      </p:to>
                                    </p:set>
                                    <p:animEffect transition="in" filter="fade">
                                      <p:cBhvr>
                                        <p:cTn id="54" dur="1000"/>
                                        <p:tgtEl>
                                          <p:spTgt spid="11266"/>
                                        </p:tgtEl>
                                      </p:cBhvr>
                                    </p:animEffect>
                                    <p:anim calcmode="lin" valueType="num">
                                      <p:cBhvr>
                                        <p:cTn id="55" dur="1000" fill="hold"/>
                                        <p:tgtEl>
                                          <p:spTgt spid="11266"/>
                                        </p:tgtEl>
                                        <p:attrNameLst>
                                          <p:attrName>ppt_x</p:attrName>
                                        </p:attrNameLst>
                                      </p:cBhvr>
                                      <p:tavLst>
                                        <p:tav tm="0">
                                          <p:val>
                                            <p:strVal val="#ppt_x"/>
                                          </p:val>
                                        </p:tav>
                                        <p:tav tm="100000">
                                          <p:val>
                                            <p:strVal val="#ppt_x"/>
                                          </p:val>
                                        </p:tav>
                                      </p:tavLst>
                                    </p:anim>
                                    <p:anim calcmode="lin" valueType="num">
                                      <p:cBhvr>
                                        <p:cTn id="56"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fairly large collection of Location Art - Album on Imgur | Nature  desktop, Computer wallpaper desktop wallpapers, Hd nature wallpapers">
            <a:extLst>
              <a:ext uri="{FF2B5EF4-FFF2-40B4-BE49-F238E27FC236}">
                <a16:creationId xmlns:a16="http://schemas.microsoft.com/office/drawing/2014/main" id="{477E149A-D4B7-4121-BB4C-E6E915966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EE9FEAD-18A0-49FC-943B-09BABE24359A}"/>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6D28AF-CBD2-4C2F-A614-A642674FB751}"/>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2603B6-4C74-4AB5-9B56-3DBD84670FC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076216" y="2976216"/>
            <a:ext cx="403956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7" name="Picture 6">
            <a:extLst>
              <a:ext uri="{FF2B5EF4-FFF2-40B4-BE49-F238E27FC236}">
                <a16:creationId xmlns:a16="http://schemas.microsoft.com/office/drawing/2014/main" id="{96C9FA24-EF69-46E5-86DE-8CA7CB79A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251528"/>
            <a:ext cx="2209800" cy="2209800"/>
          </a:xfrm>
          <a:prstGeom prst="rect">
            <a:avLst/>
          </a:prstGeom>
        </p:spPr>
      </p:pic>
      <p:pic>
        <p:nvPicPr>
          <p:cNvPr id="8" name="Picture 7">
            <a:extLst>
              <a:ext uri="{FF2B5EF4-FFF2-40B4-BE49-F238E27FC236}">
                <a16:creationId xmlns:a16="http://schemas.microsoft.com/office/drawing/2014/main" id="{BF134733-67D5-428F-AE07-093308566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63000" y="2251528"/>
            <a:ext cx="2209800" cy="2209800"/>
          </a:xfrm>
          <a:prstGeom prst="rect">
            <a:avLst/>
          </a:prstGeom>
        </p:spPr>
      </p:pic>
    </p:spTree>
    <p:extLst>
      <p:ext uri="{BB962C8B-B14F-4D97-AF65-F5344CB8AC3E}">
        <p14:creationId xmlns:p14="http://schemas.microsoft.com/office/powerpoint/2010/main" val="35343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A96A97-8499-41F1-A184-E4CB6875C49D}"/>
              </a:ext>
            </a:extLst>
          </p:cNvPr>
          <p:cNvSpPr txBox="1"/>
          <p:nvPr/>
        </p:nvSpPr>
        <p:spPr>
          <a:xfrm>
            <a:off x="1977570" y="381000"/>
            <a:ext cx="9314651"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Có thể nói, việc nghiên cứu và tạo ra các chế phẩm kích thích sinh trưởng là một thành tựu công nghệ sinh học của loài người, có ý nghĩa rất lớn đối với ngành công nghiệp.</a:t>
            </a:r>
            <a:endParaRPr lang="vi-VN" sz="2400" dirty="0"/>
          </a:p>
        </p:txBody>
      </p:sp>
      <p:sp>
        <p:nvSpPr>
          <p:cNvPr id="6" name="Rectangle 5">
            <a:extLst>
              <a:ext uri="{FF2B5EF4-FFF2-40B4-BE49-F238E27FC236}">
                <a16:creationId xmlns:a16="http://schemas.microsoft.com/office/drawing/2014/main" id="{D8B845ED-DC3A-40D0-BFF7-B975E3C2EBF4}"/>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1673A4C-F5E0-4CF1-B03A-352C6DCCB277}"/>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7A8B94D7-941D-466B-9BF5-3D369A295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778" y="53029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UỐC KÍCH MẦM-KÍCH RỄ-KÍCH THÍCH SINH TRƯỞNG | Shopee Việt Nam">
            <a:extLst>
              <a:ext uri="{FF2B5EF4-FFF2-40B4-BE49-F238E27FC236}">
                <a16:creationId xmlns:a16="http://schemas.microsoft.com/office/drawing/2014/main" id="{399700E0-2E5E-46C3-AE21-237CA85D63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81" b="19411"/>
          <a:stretch/>
        </p:blipFill>
        <p:spPr bwMode="auto">
          <a:xfrm>
            <a:off x="6096000" y="1956381"/>
            <a:ext cx="6096000" cy="47187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huốc Kích mầm, Kích rễ, Kích thích sinh trưởng Highplant | Shopee Việt Nam">
            <a:extLst>
              <a:ext uri="{FF2B5EF4-FFF2-40B4-BE49-F238E27FC236}">
                <a16:creationId xmlns:a16="http://schemas.microsoft.com/office/drawing/2014/main" id="{9831B923-2C36-4DED-8587-B822EA9F68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25" b="10067"/>
          <a:stretch/>
        </p:blipFill>
        <p:spPr bwMode="auto">
          <a:xfrm>
            <a:off x="0" y="1956381"/>
            <a:ext cx="6096000" cy="471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4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50" y="307282"/>
            <a:ext cx="965300" cy="1169416"/>
          </a:xfrm>
          <a:prstGeom prst="rect">
            <a:avLst/>
          </a:prstGeom>
        </p:spPr>
      </p:pic>
      <p:grpSp>
        <p:nvGrpSpPr>
          <p:cNvPr id="4" name="Group 4"/>
          <p:cNvGrpSpPr/>
          <p:nvPr/>
        </p:nvGrpSpPr>
        <p:grpSpPr>
          <a:xfrm>
            <a:off x="1330583" y="206775"/>
            <a:ext cx="10324542" cy="1269923"/>
            <a:chOff x="0" y="0"/>
            <a:chExt cx="5239555" cy="644468"/>
          </a:xfrm>
        </p:grpSpPr>
        <p:sp>
          <p:nvSpPr>
            <p:cNvPr id="5" name="Freeform 5"/>
            <p:cNvSpPr/>
            <p:nvPr/>
          </p:nvSpPr>
          <p:spPr>
            <a:xfrm>
              <a:off x="0" y="0"/>
              <a:ext cx="5239555" cy="644468"/>
            </a:xfrm>
            <a:custGeom>
              <a:avLst/>
              <a:gdLst/>
              <a:ahLst/>
              <a:cxnLst/>
              <a:rect l="l" t="t" r="r" b="b"/>
              <a:pathLst>
                <a:path w="5239555" h="644468">
                  <a:moveTo>
                    <a:pt x="0" y="0"/>
                  </a:moveTo>
                  <a:lnTo>
                    <a:pt x="5239555" y="0"/>
                  </a:lnTo>
                  <a:lnTo>
                    <a:pt x="5239555" y="644468"/>
                  </a:lnTo>
                  <a:lnTo>
                    <a:pt x="0" y="644468"/>
                  </a:lnTo>
                  <a:close/>
                </a:path>
              </a:pathLst>
            </a:custGeom>
            <a:solidFill>
              <a:srgbClr val="F19169"/>
            </a:solidFill>
          </p:spPr>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0513" y="4780004"/>
            <a:ext cx="1269331" cy="1269331"/>
          </a:xfrm>
          <a:prstGeom prst="rect">
            <a:avLst/>
          </a:prstGeom>
        </p:spPr>
      </p:pic>
      <p:sp>
        <p:nvSpPr>
          <p:cNvPr id="8" name="TextBox 8"/>
          <p:cNvSpPr txBox="1"/>
          <p:nvPr/>
        </p:nvSpPr>
        <p:spPr>
          <a:xfrm>
            <a:off x="1625989" y="5156200"/>
            <a:ext cx="10566011" cy="520142"/>
          </a:xfrm>
          <a:prstGeom prst="rect">
            <a:avLst/>
          </a:prstGeom>
        </p:spPr>
        <p:txBody>
          <a:bodyPr wrap="square" lIns="0" tIns="0" rIns="0" bIns="0" rtlCol="0" anchor="t">
            <a:spAutoFit/>
          </a:bodyPr>
          <a:lstStyle/>
          <a:p>
            <a:pPr defTabSz="609630">
              <a:lnSpc>
                <a:spcPts val="4667"/>
              </a:lnSpc>
              <a:spcBef>
                <a:spcPct val="0"/>
              </a:spcBef>
            </a:pPr>
            <a:r>
              <a:rPr lang="vi-VN" sz="2333" b="1" dirty="0">
                <a:solidFill>
                  <a:srgbClr val="000000"/>
                </a:solidFill>
                <a:latin typeface="Arial" panose="020B0604020202020204" pitchFamily="34" charset="0"/>
                <a:cs typeface="Arial" panose="020B0604020202020204" pitchFamily="34" charset="0"/>
              </a:rPr>
              <a:t>Chúng ta hãy cùng nhau vào bài để có được câu trả lời nhé</a:t>
            </a:r>
          </a:p>
        </p:txBody>
      </p:sp>
      <p:sp>
        <p:nvSpPr>
          <p:cNvPr id="11" name="TextBox 11"/>
          <p:cNvSpPr txBox="1"/>
          <p:nvPr/>
        </p:nvSpPr>
        <p:spPr>
          <a:xfrm>
            <a:off x="1606606" y="370782"/>
            <a:ext cx="9894229" cy="822085"/>
          </a:xfrm>
          <a:prstGeom prst="rect">
            <a:avLst/>
          </a:prstGeom>
        </p:spPr>
        <p:txBody>
          <a:bodyPr wrap="square" lIns="0" tIns="0" rIns="0" bIns="0" rtlCol="0" anchor="t">
            <a:spAutoFit/>
          </a:bodyPr>
          <a:lstStyle/>
          <a:p>
            <a:pPr algn="just" defTabSz="609630">
              <a:lnSpc>
                <a:spcPct val="120000"/>
              </a:lnSpc>
              <a:spcBef>
                <a:spcPct val="0"/>
              </a:spcBef>
            </a:pPr>
            <a:r>
              <a:rPr lang="vi-VN" sz="2333" b="1" dirty="0">
                <a:solidFill>
                  <a:srgbClr val="000000"/>
                </a:solidFill>
                <a:latin typeface="Arial" panose="020B0604020202020204" pitchFamily="34" charset="0"/>
                <a:cs typeface="Arial" panose="020B0604020202020204" pitchFamily="34" charset="0"/>
              </a:rPr>
              <a:t>Các yếu tố trên ảnh hưởng ra sao? Ứng dụng của chúng vào thực tiễn như thế nào?</a:t>
            </a:r>
          </a:p>
        </p:txBody>
      </p:sp>
      <p:grpSp>
        <p:nvGrpSpPr>
          <p:cNvPr id="12" name="Group 12"/>
          <p:cNvGrpSpPr/>
          <p:nvPr/>
        </p:nvGrpSpPr>
        <p:grpSpPr>
          <a:xfrm>
            <a:off x="9101489" y="2014493"/>
            <a:ext cx="2404711" cy="240471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DC8"/>
            </a:solidFill>
          </p:spPr>
        </p:sp>
      </p:gr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89706" y="2032885"/>
            <a:ext cx="2228276" cy="222827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03449" y="2678065"/>
            <a:ext cx="1000791" cy="1077567"/>
          </a:xfrm>
          <a:prstGeom prst="rect">
            <a:avLst/>
          </a:prstGeom>
        </p:spPr>
      </p:pic>
      <p:grpSp>
        <p:nvGrpSpPr>
          <p:cNvPr id="16" name="Group 16"/>
          <p:cNvGrpSpPr/>
          <p:nvPr/>
        </p:nvGrpSpPr>
        <p:grpSpPr>
          <a:xfrm>
            <a:off x="6351542" y="2180801"/>
            <a:ext cx="2145693" cy="2145693"/>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B899"/>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41109" y="2558509"/>
            <a:ext cx="1366560" cy="1575698"/>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6380" y="2258089"/>
            <a:ext cx="2068405" cy="2068405"/>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463744" y="2050095"/>
            <a:ext cx="2310940" cy="229360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1000" fill="hold"/>
                                        <p:tgtEl>
                                          <p:spTgt spid="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36DEB3-82F4-4D75-8410-5AC6BA6A65A1}"/>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C3A3231-0C2A-4E7A-9CC7-27DDFDF73EB9}"/>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13BA87-9B09-44B0-B3D8-513B82C1F694}"/>
              </a:ext>
            </a:extLst>
          </p:cNvPr>
          <p:cNvSpPr txBox="1"/>
          <p:nvPr/>
        </p:nvSpPr>
        <p:spPr>
          <a:xfrm>
            <a:off x="2057400" y="622545"/>
            <a:ext cx="9604829" cy="877933"/>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Chế phẩm kích thích sinh trưởng được sử dụng đúng thời điểm, đúng liều lượng, đúng đối tượng sẽ giúp tăng năng suất vật nuôi, cây trồng.</a:t>
            </a:r>
            <a:endParaRPr lang="vi-VN" sz="2400" dirty="0"/>
          </a:p>
        </p:txBody>
      </p:sp>
      <p:pic>
        <p:nvPicPr>
          <p:cNvPr id="6" name="Picture 2">
            <a:extLst>
              <a:ext uri="{FF2B5EF4-FFF2-40B4-BE49-F238E27FC236}">
                <a16:creationId xmlns:a16="http://schemas.microsoft.com/office/drawing/2014/main" id="{8F2C6EFA-329F-40D6-AD15-15F231C46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778" y="4799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9290C4E-E8C2-48B0-85DD-0EB02FB705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235" r="6121"/>
          <a:stretch/>
        </p:blipFill>
        <p:spPr>
          <a:xfrm>
            <a:off x="-1249" y="1851954"/>
            <a:ext cx="6097249" cy="4823166"/>
          </a:xfrm>
          <a:prstGeom prst="rect">
            <a:avLst/>
          </a:prstGeom>
        </p:spPr>
      </p:pic>
      <p:pic>
        <p:nvPicPr>
          <p:cNvPr id="28674" name="Picture 2" descr="HD wallpaper: rice plant, rice farming, green, nature, africa, kampala,  east africa | Wallpaper Flare">
            <a:extLst>
              <a:ext uri="{FF2B5EF4-FFF2-40B4-BE49-F238E27FC236}">
                <a16:creationId xmlns:a16="http://schemas.microsoft.com/office/drawing/2014/main" id="{3A8FE692-6821-4A52-AC0E-D716A1BBF2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38" r="7838"/>
          <a:stretch/>
        </p:blipFill>
        <p:spPr bwMode="auto">
          <a:xfrm>
            <a:off x="6094750" y="1851954"/>
            <a:ext cx="6097249" cy="482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50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B3FA75-8D16-46D5-A0FB-BA9DEA3D20BF}"/>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4A764AA-4FAE-4A5A-B157-3744DD49330A}"/>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3EAF3AF-A508-407A-9373-246B72F10B5A}"/>
              </a:ext>
            </a:extLst>
          </p:cNvPr>
          <p:cNvSpPr txBox="1"/>
          <p:nvPr/>
        </p:nvSpPr>
        <p:spPr>
          <a:xfrm>
            <a:off x="381000" y="910650"/>
            <a:ext cx="4445002" cy="5036700"/>
          </a:xfrm>
          <a:prstGeom prst="rect">
            <a:avLst/>
          </a:prstGeom>
          <a:noFill/>
        </p:spPr>
        <p:txBody>
          <a:bodyPr wrap="square" lIns="0" tIns="0" rIns="0" bIns="0" rtlCol="0">
            <a:spAutoFit/>
          </a:bodyPr>
          <a:lstStyle/>
          <a:p>
            <a:pPr algn="just">
              <a:lnSpc>
                <a:spcPct val="125000"/>
              </a:lnSpc>
            </a:pPr>
            <a:r>
              <a:rPr lang="vi-VN" sz="2200">
                <a:latin typeface="Arial" panose="020B0604020202020204" pitchFamily="34" charset="0"/>
                <a:cs typeface="Arial" panose="020B0604020202020204" pitchFamily="34" charset="0"/>
              </a:rPr>
              <a:t>Tuy nhiên, việc sử dụng chất kích thích sinh trưởng sẽ ảnh hưởng không tốt đến người sử dụng nông sản nếu dùng quá liều lượng trên các loài được dùng làm lương thực, thực phẩm; không đảm bảo thời gian cách li tối thiểu hoặc sử dụng các chất kích thích sinh trưởng không có nguồn gốc rõ ràng và không nằm trong danh mục cho phép của </a:t>
            </a:r>
            <a:r>
              <a:rPr lang="vi-VN" sz="2200" b="1">
                <a:latin typeface="Arial" panose="020B0604020202020204" pitchFamily="34" charset="0"/>
                <a:cs typeface="Arial" panose="020B0604020202020204" pitchFamily="34" charset="0"/>
              </a:rPr>
              <a:t>Bộ Nông nghiệp và Phát triển Nông thôn</a:t>
            </a:r>
            <a:r>
              <a:rPr lang="vi-VN" sz="2200">
                <a:latin typeface="Arial" panose="020B0604020202020204" pitchFamily="34" charset="0"/>
                <a:cs typeface="Arial" panose="020B0604020202020204" pitchFamily="34" charset="0"/>
              </a:rPr>
              <a:t>.</a:t>
            </a:r>
            <a:endParaRPr lang="vi-VN" sz="2200"/>
          </a:p>
        </p:txBody>
      </p:sp>
      <p:pic>
        <p:nvPicPr>
          <p:cNvPr id="27652" name="Picture 4" descr="Thuốc bảo vệ thực vật là gì? Tác hại của việc sử dụng chúng? - Phân Bón Huy  Long">
            <a:extLst>
              <a:ext uri="{FF2B5EF4-FFF2-40B4-BE49-F238E27FC236}">
                <a16:creationId xmlns:a16="http://schemas.microsoft.com/office/drawing/2014/main" id="{413D7F26-831A-49FE-BBB2-1AFBC44D32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76" r="14276"/>
          <a:stretch/>
        </p:blipFill>
        <p:spPr bwMode="auto">
          <a:xfrm>
            <a:off x="5257800" y="182881"/>
            <a:ext cx="6934200" cy="649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07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ture 4k pc full hd #4K #wallpaper #hdwallpaper #desktop | Desktop  background nature, Nature desktop, Hd nature wallpapers">
            <a:extLst>
              <a:ext uri="{FF2B5EF4-FFF2-40B4-BE49-F238E27FC236}">
                <a16:creationId xmlns:a16="http://schemas.microsoft.com/office/drawing/2014/main" id="{DC6EE069-0D09-44B5-91A1-2FF2630EE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36AEED-F9CC-4D1A-BA77-9354056A31CF}"/>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C58556-1C4C-4FD0-9ECC-827848D70939}"/>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A6B826-A87E-49DC-9C46-9548F7D37E8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14688" y="2976216"/>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7" name="Picture 6">
            <a:extLst>
              <a:ext uri="{FF2B5EF4-FFF2-40B4-BE49-F238E27FC236}">
                <a16:creationId xmlns:a16="http://schemas.microsoft.com/office/drawing/2014/main" id="{90681FC2-39E1-456B-81A1-126685485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251528"/>
            <a:ext cx="2209800" cy="2209800"/>
          </a:xfrm>
          <a:prstGeom prst="rect">
            <a:avLst/>
          </a:prstGeom>
        </p:spPr>
      </p:pic>
      <p:pic>
        <p:nvPicPr>
          <p:cNvPr id="8" name="Picture 7">
            <a:extLst>
              <a:ext uri="{FF2B5EF4-FFF2-40B4-BE49-F238E27FC236}">
                <a16:creationId xmlns:a16="http://schemas.microsoft.com/office/drawing/2014/main" id="{D1E16EA3-6EF9-456C-924D-9EA63D7CD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63000" y="2251528"/>
            <a:ext cx="2209800" cy="2209800"/>
          </a:xfrm>
          <a:prstGeom prst="rect">
            <a:avLst/>
          </a:prstGeom>
        </p:spPr>
      </p:pic>
    </p:spTree>
    <p:extLst>
      <p:ext uri="{BB962C8B-B14F-4D97-AF65-F5344CB8AC3E}">
        <p14:creationId xmlns:p14="http://schemas.microsoft.com/office/powerpoint/2010/main" val="40290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68702A-B6E0-4AE3-BE73-F1559492A5E2}"/>
              </a:ext>
            </a:extLst>
          </p:cNvPr>
          <p:cNvSpPr txBox="1"/>
          <p:nvPr/>
        </p:nvSpPr>
        <p:spPr>
          <a:xfrm>
            <a:off x="2133600" y="698136"/>
            <a:ext cx="8991600" cy="2724592"/>
          </a:xfrm>
          <a:prstGeom prst="rect">
            <a:avLst/>
          </a:prstGeom>
          <a:noFill/>
        </p:spPr>
        <p:txBody>
          <a:bodyPr wrap="square" lIns="0" tIns="0" rIns="0" bIns="0" rtlCol="0">
            <a:spAutoFit/>
          </a:bodyPr>
          <a:lstStyle/>
          <a:p>
            <a:pPr>
              <a:lnSpc>
                <a:spcPct val="125000"/>
              </a:lnSpc>
            </a:pPr>
            <a:r>
              <a:rPr lang="vi-VN" sz="2400" b="1" i="1" dirty="0">
                <a:latin typeface="Arial" panose="020B0604020202020204" pitchFamily="34" charset="0"/>
                <a:cs typeface="Arial" panose="020B0604020202020204" pitchFamily="34" charset="0"/>
              </a:rPr>
              <a:t>Các nhân tố chủ yếu ảnh hưởng đến quá trình sinh trưởng và phát triển ở sinh vật là </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Nhiệt độ</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Ánh sáng </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Nước </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Chất dinh dưỡng.....</a:t>
            </a:r>
            <a:endParaRPr lang="vi-VN" sz="2400" i="1" dirty="0"/>
          </a:p>
        </p:txBody>
      </p:sp>
      <p:sp>
        <p:nvSpPr>
          <p:cNvPr id="7" name="Rectangle 6">
            <a:extLst>
              <a:ext uri="{FF2B5EF4-FFF2-40B4-BE49-F238E27FC236}">
                <a16:creationId xmlns:a16="http://schemas.microsoft.com/office/drawing/2014/main" id="{362EDFE4-010A-4A50-9D3D-5AF6163035BA}"/>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26668E-EC4A-49B1-8D57-A334ED182BA2}"/>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40272EB1-4453-4CE3-B2F7-924BBDB80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207" y="53029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307177D2-FC58-4F7B-98E8-BDD3FE4A9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93829540-EC7A-4801-8322-727A5F8B70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92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461642C9-1EB8-48EC-8F3B-DE97461C05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96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a:extLst>
              <a:ext uri="{FF2B5EF4-FFF2-40B4-BE49-F238E27FC236}">
                <a16:creationId xmlns:a16="http://schemas.microsoft.com/office/drawing/2014/main" id="{B2D03C8B-EA13-4790-83C6-9807B95AC1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91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244C4E-FFD9-4978-9660-8F54E8A0C78B}"/>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CEF1C7-7594-4B27-B2F9-29653ACEC7EF}"/>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B4A7F2-3C56-4821-B7C2-40033689D2E2}"/>
              </a:ext>
            </a:extLst>
          </p:cNvPr>
          <p:cNvSpPr txBox="1"/>
          <p:nvPr/>
        </p:nvSpPr>
        <p:spPr>
          <a:xfrm>
            <a:off x="1831298" y="555711"/>
            <a:ext cx="9827302" cy="1801262"/>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Con người có thể chủ động điều khiển quá trình sinh trưởng và phát triển của sinh vật nhằm nâng cao năng suất của vật nuôi và cây trồng bằng cách sử dụng chât kích thích hoặc ức chế nhân tạo; cải thiện chế độ dinh dưỡng, điều chỉnh chế độ chiếu sáng, tưới nước,...</a:t>
            </a:r>
            <a:endParaRPr lang="vi-VN" sz="2400" dirty="0"/>
          </a:p>
        </p:txBody>
      </p:sp>
      <p:pic>
        <p:nvPicPr>
          <p:cNvPr id="6" name="Picture 2">
            <a:extLst>
              <a:ext uri="{FF2B5EF4-FFF2-40B4-BE49-F238E27FC236}">
                <a16:creationId xmlns:a16="http://schemas.microsoft.com/office/drawing/2014/main" id="{02DEBC7B-9DBA-413E-BE5C-9587A92EF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904" y="91415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Plant genomics paving the way to a sustainable future – Science &amp; research  news | Frontiers">
            <a:extLst>
              <a:ext uri="{FF2B5EF4-FFF2-40B4-BE49-F238E27FC236}">
                <a16:creationId xmlns:a16="http://schemas.microsoft.com/office/drawing/2014/main" id="{5274EABE-0A21-46C1-9421-95B4F6CEA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9700"/>
            <a:ext cx="6096000" cy="409542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D wallpaper: person holding garden hose while watering plant, green leafed  plants photography during daytime | Wallpaper Flare">
            <a:extLst>
              <a:ext uri="{FF2B5EF4-FFF2-40B4-BE49-F238E27FC236}">
                <a16:creationId xmlns:a16="http://schemas.microsoft.com/office/drawing/2014/main" id="{1AB2A576-0A52-4047-A638-479AA21A45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26" r="8126"/>
          <a:stretch/>
        </p:blipFill>
        <p:spPr bwMode="auto">
          <a:xfrm>
            <a:off x="6095999" y="2579700"/>
            <a:ext cx="6096000" cy="409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173891"/>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4845D3-DCBF-4A3A-9579-E14CA6A517DF}"/>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1CB26F7F-664F-471B-A84C-5E98975D8166}"/>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0BEFC1-D518-4C9B-9BE8-A7D38F71774E}"/>
              </a:ext>
            </a:extLst>
          </p:cNvPr>
          <p:cNvSpPr txBox="1"/>
          <p:nvPr/>
        </p:nvSpPr>
        <p:spPr>
          <a:xfrm>
            <a:off x="2055229" y="623557"/>
            <a:ext cx="9673012"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Dựa vào đặc điểm giai đoạn phát triển ở côn trùng, lựa chọn các biện pháp hiệu quả để phòng trừ các loài gây hại như muỗi, bướm,...</a:t>
            </a:r>
            <a:endParaRPr lang="vi-VN" sz="2400" dirty="0"/>
          </a:p>
        </p:txBody>
      </p:sp>
      <p:pic>
        <p:nvPicPr>
          <p:cNvPr id="6" name="Picture 2">
            <a:extLst>
              <a:ext uri="{FF2B5EF4-FFF2-40B4-BE49-F238E27FC236}">
                <a16:creationId xmlns:a16="http://schemas.microsoft.com/office/drawing/2014/main" id="{7578C773-43F5-49A5-8254-0FCD5A04BA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207" y="53029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839D31E-DA37-4580-80EC-458CCE3F245A}"/>
              </a:ext>
            </a:extLst>
          </p:cNvPr>
          <p:cNvGrpSpPr/>
          <p:nvPr/>
        </p:nvGrpSpPr>
        <p:grpSpPr>
          <a:xfrm>
            <a:off x="229155" y="1766646"/>
            <a:ext cx="6104740" cy="4843684"/>
            <a:chOff x="5194300" y="615643"/>
            <a:chExt cx="6979557" cy="5537790"/>
          </a:xfrm>
        </p:grpSpPr>
        <p:pic>
          <p:nvPicPr>
            <p:cNvPr id="8" name="Picture 2">
              <a:extLst>
                <a:ext uri="{FF2B5EF4-FFF2-40B4-BE49-F238E27FC236}">
                  <a16:creationId xmlns:a16="http://schemas.microsoft.com/office/drawing/2014/main" id="{C54A9EB0-8D31-47F1-BC12-2AF0520588E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A20340C-FEFB-4CC2-B606-00C4A24FEDFE}"/>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C3DFAFD3-5C83-4703-88A5-A58D06B0188C}"/>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Rectangle 10">
              <a:extLst>
                <a:ext uri="{FF2B5EF4-FFF2-40B4-BE49-F238E27FC236}">
                  <a16:creationId xmlns:a16="http://schemas.microsoft.com/office/drawing/2014/main" id="{85C818D7-84A5-47D7-B0D8-B2EDA4863059}"/>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Rectangle 11">
              <a:extLst>
                <a:ext uri="{FF2B5EF4-FFF2-40B4-BE49-F238E27FC236}">
                  <a16:creationId xmlns:a16="http://schemas.microsoft.com/office/drawing/2014/main" id="{B9D1971B-6153-433E-AAED-405F262C1F8B}"/>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Rectangle 12">
              <a:extLst>
                <a:ext uri="{FF2B5EF4-FFF2-40B4-BE49-F238E27FC236}">
                  <a16:creationId xmlns:a16="http://schemas.microsoft.com/office/drawing/2014/main" id="{77E14EEC-91AF-4046-B40B-7E3EFDB264C4}"/>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TextBox 13">
              <a:extLst>
                <a:ext uri="{FF2B5EF4-FFF2-40B4-BE49-F238E27FC236}">
                  <a16:creationId xmlns:a16="http://schemas.microsoft.com/office/drawing/2014/main" id="{4F3D2153-56CA-4FE8-B34A-DC55337D9AC5}"/>
                </a:ext>
              </a:extLst>
            </p:cNvPr>
            <p:cNvSpPr txBox="1">
              <a:spLocks noChangeAspect="1"/>
            </p:cNvSpPr>
            <p:nvPr>
              <p:custDataLst>
                <p:tags r:id="rId5"/>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5" name="TextBox 14">
              <a:extLst>
                <a:ext uri="{FF2B5EF4-FFF2-40B4-BE49-F238E27FC236}">
                  <a16:creationId xmlns:a16="http://schemas.microsoft.com/office/drawing/2014/main" id="{FD857C18-B128-4D82-B7F8-E822D8146FE7}"/>
                </a:ext>
              </a:extLst>
            </p:cNvPr>
            <p:cNvSpPr txBox="1">
              <a:spLocks noChangeAspect="1"/>
            </p:cNvSpPr>
            <p:nvPr>
              <p:custDataLst>
                <p:tags r:id="rId6"/>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6" name="TextBox 15">
              <a:extLst>
                <a:ext uri="{FF2B5EF4-FFF2-40B4-BE49-F238E27FC236}">
                  <a16:creationId xmlns:a16="http://schemas.microsoft.com/office/drawing/2014/main" id="{432C59DA-2273-494F-AA30-33FA0108234D}"/>
                </a:ext>
              </a:extLst>
            </p:cNvPr>
            <p:cNvSpPr txBox="1">
              <a:spLocks noChangeAspect="1"/>
            </p:cNvSpPr>
            <p:nvPr>
              <p:custDataLst>
                <p:tags r:id="rId7"/>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7" name="TextBox 16">
              <a:extLst>
                <a:ext uri="{FF2B5EF4-FFF2-40B4-BE49-F238E27FC236}">
                  <a16:creationId xmlns:a16="http://schemas.microsoft.com/office/drawing/2014/main" id="{173E7750-027C-4523-9413-5B72EEC1CEDE}"/>
                </a:ext>
              </a:extLst>
            </p:cNvPr>
            <p:cNvSpPr txBox="1">
              <a:spLocks noChangeAspect="1"/>
            </p:cNvSpPr>
            <p:nvPr>
              <p:custDataLst>
                <p:tags r:id="rId8"/>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grpSp>
        <p:nvGrpSpPr>
          <p:cNvPr id="18" name="Group 17">
            <a:extLst>
              <a:ext uri="{FF2B5EF4-FFF2-40B4-BE49-F238E27FC236}">
                <a16:creationId xmlns:a16="http://schemas.microsoft.com/office/drawing/2014/main" id="{8BA08507-D567-4F02-B867-3348550C00A2}"/>
              </a:ext>
            </a:extLst>
          </p:cNvPr>
          <p:cNvGrpSpPr/>
          <p:nvPr/>
        </p:nvGrpSpPr>
        <p:grpSpPr>
          <a:xfrm>
            <a:off x="6614258" y="1538514"/>
            <a:ext cx="5210386" cy="5099358"/>
            <a:chOff x="5596568" y="304800"/>
            <a:chExt cx="6392232" cy="6256020"/>
          </a:xfrm>
        </p:grpSpPr>
        <p:pic>
          <p:nvPicPr>
            <p:cNvPr id="19" name="Picture 2" descr="Life cycle of a butterfly Royalty Free Vector Image">
              <a:extLst>
                <a:ext uri="{FF2B5EF4-FFF2-40B4-BE49-F238E27FC236}">
                  <a16:creationId xmlns:a16="http://schemas.microsoft.com/office/drawing/2014/main" id="{894C1CA1-7E54-4177-BDAC-CC1409E2B46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6D8E861A-3169-488A-9523-2196D9C59CEC}"/>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1" name="Rectangle 20">
              <a:extLst>
                <a:ext uri="{FF2B5EF4-FFF2-40B4-BE49-F238E27FC236}">
                  <a16:creationId xmlns:a16="http://schemas.microsoft.com/office/drawing/2014/main" id="{1D674778-578F-45E9-A94A-892D635F33F8}"/>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Rectangle 21">
              <a:extLst>
                <a:ext uri="{FF2B5EF4-FFF2-40B4-BE49-F238E27FC236}">
                  <a16:creationId xmlns:a16="http://schemas.microsoft.com/office/drawing/2014/main" id="{A87E05F3-74CE-4E33-9DA1-52B6CC79E032}"/>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Rectangle 22">
              <a:extLst>
                <a:ext uri="{FF2B5EF4-FFF2-40B4-BE49-F238E27FC236}">
                  <a16:creationId xmlns:a16="http://schemas.microsoft.com/office/drawing/2014/main" id="{B3A6DD7F-7B26-4587-B723-200D9EB227EB}"/>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Rectangle 23">
              <a:extLst>
                <a:ext uri="{FF2B5EF4-FFF2-40B4-BE49-F238E27FC236}">
                  <a16:creationId xmlns:a16="http://schemas.microsoft.com/office/drawing/2014/main" id="{65056B79-837B-4343-9781-15FC141CDA77}"/>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53CB1251-9B09-4BA3-B896-9ACA0745B034}"/>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6" name="TextBox 25">
              <a:extLst>
                <a:ext uri="{FF2B5EF4-FFF2-40B4-BE49-F238E27FC236}">
                  <a16:creationId xmlns:a16="http://schemas.microsoft.com/office/drawing/2014/main" id="{C69A9C4F-BEC8-4BAF-BAE9-D72E79A35399}"/>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7" name="TextBox 26">
              <a:extLst>
                <a:ext uri="{FF2B5EF4-FFF2-40B4-BE49-F238E27FC236}">
                  <a16:creationId xmlns:a16="http://schemas.microsoft.com/office/drawing/2014/main" id="{D2BACA1E-055F-4F91-A20A-552A2C3A1006}"/>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8" name="TextBox 27">
              <a:extLst>
                <a:ext uri="{FF2B5EF4-FFF2-40B4-BE49-F238E27FC236}">
                  <a16:creationId xmlns:a16="http://schemas.microsoft.com/office/drawing/2014/main" id="{DB801456-83E9-43D6-9044-F956FB8ADB8C}"/>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spTree>
    <p:extLst>
      <p:ext uri="{BB962C8B-B14F-4D97-AF65-F5344CB8AC3E}">
        <p14:creationId xmlns:p14="http://schemas.microsoft.com/office/powerpoint/2010/main" val="1309430362"/>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ltra High Resolution Nature Wallpapers - Top Free Ultra High Resolution  Nature Backgrounds - WallpaperAccess">
            <a:extLst>
              <a:ext uri="{FF2B5EF4-FFF2-40B4-BE49-F238E27FC236}">
                <a16:creationId xmlns:a16="http://schemas.microsoft.com/office/drawing/2014/main" id="{2E3CB794-D7D4-423D-90A9-7B754C22F7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11D6DF4-4F61-4E15-A806-65C3FE7FADE5}"/>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02010D-40B5-49A4-B211-AF4FE5888046}"/>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7B8B83E-500F-4E60-8AB8-BCA1D1DD60FB}"/>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72397" y="2976216"/>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7" name="Picture 6">
            <a:extLst>
              <a:ext uri="{FF2B5EF4-FFF2-40B4-BE49-F238E27FC236}">
                <a16:creationId xmlns:a16="http://schemas.microsoft.com/office/drawing/2014/main" id="{62C872BA-F199-4CF7-92B5-6AC3E2F32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251528"/>
            <a:ext cx="2209800" cy="2209800"/>
          </a:xfrm>
          <a:prstGeom prst="rect">
            <a:avLst/>
          </a:prstGeom>
        </p:spPr>
      </p:pic>
      <p:pic>
        <p:nvPicPr>
          <p:cNvPr id="8" name="Picture 7">
            <a:extLst>
              <a:ext uri="{FF2B5EF4-FFF2-40B4-BE49-F238E27FC236}">
                <a16:creationId xmlns:a16="http://schemas.microsoft.com/office/drawing/2014/main" id="{0A549101-1D42-4524-B7B4-512D31B5E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63000" y="2251528"/>
            <a:ext cx="2209800" cy="2209800"/>
          </a:xfrm>
          <a:prstGeom prst="rect">
            <a:avLst/>
          </a:prstGeom>
        </p:spPr>
      </p:pic>
    </p:spTree>
    <p:extLst>
      <p:ext uri="{BB962C8B-B14F-4D97-AF65-F5344CB8AC3E}">
        <p14:creationId xmlns:p14="http://schemas.microsoft.com/office/powerpoint/2010/main" val="19252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68702A-B6E0-4AE3-BE73-F1559492A5E2}"/>
              </a:ext>
            </a:extLst>
          </p:cNvPr>
          <p:cNvSpPr txBox="1"/>
          <p:nvPr/>
        </p:nvSpPr>
        <p:spPr>
          <a:xfrm>
            <a:off x="1638924" y="482600"/>
            <a:ext cx="9753600"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Vận dụng kiến thức về sinh trưởng và phát triển, đề xuất các giải pháp về dinh dưỡng giúp tăng trưởng chiều cao ở người, giải pháp thúc đẩy sự sinh trưởng và phát triển của vật nuôi và cây trồng. </a:t>
            </a:r>
            <a:endParaRPr lang="vi-VN" sz="2400" dirty="0"/>
          </a:p>
        </p:txBody>
      </p:sp>
      <p:sp>
        <p:nvSpPr>
          <p:cNvPr id="6" name="Rectangle 5">
            <a:extLst>
              <a:ext uri="{FF2B5EF4-FFF2-40B4-BE49-F238E27FC236}">
                <a16:creationId xmlns:a16="http://schemas.microsoft.com/office/drawing/2014/main" id="{5A516454-BF0A-4CA4-8EA3-9E404CC4848D}"/>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5C703B60-31ED-4593-8718-F5DF1365A875}"/>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8" name="Picture 2">
            <a:extLst>
              <a:ext uri="{FF2B5EF4-FFF2-40B4-BE49-F238E27FC236}">
                <a16:creationId xmlns:a16="http://schemas.microsoft.com/office/drawing/2014/main" id="{A29C8489-B764-49E5-A6B4-A569230B6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24" y="63938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Opposite adjectives tall and short Royalty Free Vector Image">
            <a:extLst>
              <a:ext uri="{FF2B5EF4-FFF2-40B4-BE49-F238E27FC236}">
                <a16:creationId xmlns:a16="http://schemas.microsoft.com/office/drawing/2014/main" id="{ACD0CDC0-5CA6-4366-9940-2909BA1931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2" b="7523"/>
          <a:stretch/>
        </p:blipFill>
        <p:spPr bwMode="auto">
          <a:xfrm>
            <a:off x="124548" y="2010284"/>
            <a:ext cx="3138374" cy="44885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Round stages dog growth set from puppy Royalty Free Vector">
            <a:extLst>
              <a:ext uri="{FF2B5EF4-FFF2-40B4-BE49-F238E27FC236}">
                <a16:creationId xmlns:a16="http://schemas.microsoft.com/office/drawing/2014/main" id="{90AFB242-7364-4709-BA8D-6C0A9EAE4A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56"/>
          <a:stretch/>
        </p:blipFill>
        <p:spPr bwMode="auto">
          <a:xfrm>
            <a:off x="7635776" y="2349855"/>
            <a:ext cx="4431676" cy="4217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et of with phases plant growth Royalty Free Vector Image">
            <a:extLst>
              <a:ext uri="{FF2B5EF4-FFF2-40B4-BE49-F238E27FC236}">
                <a16:creationId xmlns:a16="http://schemas.microsoft.com/office/drawing/2014/main" id="{BBDFBE3E-D703-40C9-B01A-3F95B358AD44}"/>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8519"/>
          <a:stretch/>
        </p:blipFill>
        <p:spPr bwMode="auto">
          <a:xfrm>
            <a:off x="3372598" y="2514600"/>
            <a:ext cx="4138988" cy="408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7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8F2A71-64FB-447B-893C-08694DC748BC}"/>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5FE6F082-FED1-4053-86D5-A3E6B883C542}"/>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3926156-FC18-464A-8D8D-1621BA7A7E45}"/>
              </a:ext>
            </a:extLst>
          </p:cNvPr>
          <p:cNvSpPr txBox="1"/>
          <p:nvPr/>
        </p:nvSpPr>
        <p:spPr>
          <a:xfrm>
            <a:off x="1905000" y="639382"/>
            <a:ext cx="9408827" cy="877933"/>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Vận dụng được những hiểu biết về vòng đời của các côn trùng gây hại như muỗi, bướm,... để phòng trừ các sinh vật này.</a:t>
            </a:r>
            <a:endParaRPr lang="vi-VN" sz="2400" dirty="0"/>
          </a:p>
        </p:txBody>
      </p:sp>
      <p:pic>
        <p:nvPicPr>
          <p:cNvPr id="6" name="Picture 2">
            <a:extLst>
              <a:ext uri="{FF2B5EF4-FFF2-40B4-BE49-F238E27FC236}">
                <a16:creationId xmlns:a16="http://schemas.microsoft.com/office/drawing/2014/main" id="{10D49EFA-899D-4E6C-BF59-E205D8942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76" y="63938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ác loại thuốc phun diệt côn trùng có thời gian hiệu lực trong bao lâu? –  Công Ty Diệt Mối Việt Nam Thăng Long">
            <a:extLst>
              <a:ext uri="{FF2B5EF4-FFF2-40B4-BE49-F238E27FC236}">
                <a16:creationId xmlns:a16="http://schemas.microsoft.com/office/drawing/2014/main" id="{061F3D70-7E75-45D8-A327-CD0A055810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01" b="16195"/>
          <a:stretch/>
        </p:blipFill>
        <p:spPr bwMode="auto">
          <a:xfrm>
            <a:off x="0" y="1924599"/>
            <a:ext cx="12192000" cy="475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10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Yosemite 4k (#547943) - HD Wallpaper &amp; Backgrounds Download">
            <a:extLst>
              <a:ext uri="{FF2B5EF4-FFF2-40B4-BE49-F238E27FC236}">
                <a16:creationId xmlns:a16="http://schemas.microsoft.com/office/drawing/2014/main" id="{9D055878-5629-42F4-8BC3-8158EE23E2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7" r="1087" b="217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8A851-F638-4808-886E-822B15578FEE}"/>
              </a:ext>
            </a:extLst>
          </p:cNvPr>
          <p:cNvSpPr txBox="1"/>
          <p:nvPr/>
        </p:nvSpPr>
        <p:spPr>
          <a:xfrm>
            <a:off x="2248793" y="2477618"/>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3153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661830" y="1351157"/>
            <a:ext cx="10868361" cy="1409425"/>
          </a:xfrm>
          <a:prstGeom prst="rect">
            <a:avLst/>
          </a:prstGeom>
          <a:noFill/>
        </p:spPr>
        <p:txBody>
          <a:bodyPr wrap="none" lIns="0" tIns="0" rIns="0" bIns="0" rtlCol="0">
            <a:spAutoFit/>
          </a:bodyPr>
          <a:lstStyle/>
          <a:p>
            <a:pPr algn="ctr">
              <a:lnSpc>
                <a:spcPct val="120000"/>
              </a:lnSpc>
            </a:pPr>
            <a:r>
              <a:rPr lang="en-US" sz="4000" b="1" dirty="0"/>
              <a:t>CÁC NHÂN TỐ CHỦ YẾU ẢNH HƯỞNG ĐẾN</a:t>
            </a:r>
          </a:p>
          <a:p>
            <a:pPr algn="ctr">
              <a:lnSpc>
                <a:spcPct val="120000"/>
              </a:lnSpc>
            </a:pPr>
            <a:r>
              <a:rPr lang="en-US" sz="4000" b="1" dirty="0"/>
              <a:t>SINH TRƯỞNG VÀ PHÁT TRIỂN Ở SINH VẬT</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2" y="365760"/>
            <a:ext cx="273151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1.</a:t>
            </a:r>
          </a:p>
        </p:txBody>
      </p:sp>
      <p:pic>
        <p:nvPicPr>
          <p:cNvPr id="2050" name="Picture 2" descr="Cute Farm Desktop Wallpapers - Top Free Cute Farm Desktop Backgrounds -  WallpaperAccess">
            <a:extLst>
              <a:ext uri="{FF2B5EF4-FFF2-40B4-BE49-F238E27FC236}">
                <a16:creationId xmlns:a16="http://schemas.microsoft.com/office/drawing/2014/main" id="{147972FF-5529-4654-8222-AA69D16E51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56" b="29044"/>
          <a:stretch/>
        </p:blipFill>
        <p:spPr bwMode="auto">
          <a:xfrm>
            <a:off x="0" y="3154680"/>
            <a:ext cx="12191999" cy="370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AB93CF-B888-4AFC-B67F-8A5ABC6B3445}"/>
              </a:ext>
            </a:extLst>
          </p:cNvPr>
          <p:cNvSpPr txBox="1"/>
          <p:nvPr/>
        </p:nvSpPr>
        <p:spPr>
          <a:xfrm>
            <a:off x="1905000" y="599038"/>
            <a:ext cx="9753600" cy="1801262"/>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Sự sinh trưởng và phát triển </a:t>
            </a:r>
            <a:r>
              <a:rPr lang="vi-VN" sz="2400" dirty="0">
                <a:latin typeface="Arial" panose="020B0604020202020204" pitchFamily="34" charset="0"/>
                <a:cs typeface="Arial" panose="020B0604020202020204" pitchFamily="34" charset="0"/>
              </a:rPr>
              <a:t>ở sinh vật chịu sự tác động của các nhân tố như </a:t>
            </a:r>
            <a:r>
              <a:rPr lang="vi-VN" sz="2400" b="1" dirty="0">
                <a:solidFill>
                  <a:srgbClr val="FF0000"/>
                </a:solidFill>
                <a:latin typeface="Arial" panose="020B0604020202020204" pitchFamily="34" charset="0"/>
                <a:cs typeface="Arial" panose="020B0604020202020204" pitchFamily="34" charset="0"/>
              </a:rPr>
              <a:t>nhiệt độ, ánh sáng, nước, chất dinh dưỡng </a:t>
            </a:r>
            <a:r>
              <a:rPr lang="vi-VN" sz="2400" dirty="0">
                <a:latin typeface="Arial" panose="020B0604020202020204" pitchFamily="34" charset="0"/>
                <a:cs typeface="Arial" panose="020B0604020202020204" pitchFamily="34" charset="0"/>
              </a:rPr>
              <a:t>và một số chất có tác dụng kích thích hoặc ức chế sinh trưởng, phát triển do cơ thể tiết ra (hormone).</a:t>
            </a:r>
            <a:endParaRPr lang="vi-VN" sz="2400" dirty="0"/>
          </a:p>
        </p:txBody>
      </p:sp>
      <p:pic>
        <p:nvPicPr>
          <p:cNvPr id="3074" name="Picture 2">
            <a:extLst>
              <a:ext uri="{FF2B5EF4-FFF2-40B4-BE49-F238E27FC236}">
                <a16:creationId xmlns:a16="http://schemas.microsoft.com/office/drawing/2014/main" id="{F7E3D993-BA0D-4A7E-A445-DBE6DD87C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48514"/>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1D4EE77-636B-4939-B923-2BE595CA5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56686"/>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3B4E34-FEB8-4800-8E43-E95493825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756686"/>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DC96475-7CDC-4204-8B98-26171FD43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2756686"/>
            <a:ext cx="33528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80146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AD65BE-7764-4CE9-9A70-F33F905FB221}"/>
              </a:ext>
            </a:extLst>
          </p:cNvPr>
          <p:cNvSpPr txBox="1"/>
          <p:nvPr/>
        </p:nvSpPr>
        <p:spPr>
          <a:xfrm>
            <a:off x="1981200" y="1467740"/>
            <a:ext cx="9829800" cy="1024319"/>
          </a:xfrm>
          <a:prstGeom prst="rect">
            <a:avLst/>
          </a:prstGeom>
          <a:noFill/>
        </p:spPr>
        <p:txBody>
          <a:bodyPr wrap="square" lIns="0" tIns="0" rIns="0" bIns="0" rtlCol="0">
            <a:spAutoFit/>
          </a:bodyPr>
          <a:lstStyle/>
          <a:p>
            <a:pPr>
              <a:lnSpc>
                <a:spcPct val="125000"/>
              </a:lnSpc>
            </a:pPr>
            <a:r>
              <a:rPr lang="vi-VN" sz="2800" dirty="0">
                <a:latin typeface="Arial" panose="020B0604020202020204" pitchFamily="34" charset="0"/>
                <a:cs typeface="Arial" panose="020B0604020202020204" pitchFamily="34" charset="0"/>
              </a:rPr>
              <a:t>Mỗi loài sinh vật sinh trưởng và phát triển tốt trong điều kiện nhiệt độ môi trường thích hợp.</a:t>
            </a:r>
            <a:endParaRPr lang="vi-VN" sz="2800" dirty="0"/>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98E9695-8413-43BF-97D5-E3F9FD76F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 y="145135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nimals Wallpapers on WallpaperDog">
            <a:extLst>
              <a:ext uri="{FF2B5EF4-FFF2-40B4-BE49-F238E27FC236}">
                <a16:creationId xmlns:a16="http://schemas.microsoft.com/office/drawing/2014/main" id="{A49B82B7-5D16-4769-99DE-51E3FE0EE5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249" b="31631"/>
          <a:stretch/>
        </p:blipFill>
        <p:spPr bwMode="auto">
          <a:xfrm>
            <a:off x="0" y="2810258"/>
            <a:ext cx="12192000" cy="404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7422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882</TotalTime>
  <Words>3183</Words>
  <Application>Microsoft Office PowerPoint</Application>
  <PresentationFormat>Widescreen</PresentationFormat>
  <Paragraphs>227</Paragraphs>
  <Slides>69</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69</vt:i4>
      </vt:variant>
    </vt:vector>
  </HeadingPairs>
  <TitlesOfParts>
    <vt:vector size="75" baseType="lpstr">
      <vt:lpstr>#9Slide02 Noi dung dai</vt:lpstr>
      <vt:lpstr>Arial</vt:lpstr>
      <vt:lpstr>Courier New</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DELL</cp:lastModifiedBy>
  <cp:revision>49</cp:revision>
  <dcterms:created xsi:type="dcterms:W3CDTF">2022-04-30T02:12:51Z</dcterms:created>
  <dcterms:modified xsi:type="dcterms:W3CDTF">2022-06-14T10:40:17Z</dcterms:modified>
  <cp:category>9Slide.vn</cp:category>
  <cp:contentStatus>9Slide</cp:contentStatus>
</cp:coreProperties>
</file>