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 id="2147483670" r:id="rId3"/>
  </p:sldMasterIdLst>
  <p:notesMasterIdLst>
    <p:notesMasterId r:id="rId31"/>
  </p:notesMasterIdLst>
  <p:sldIdLst>
    <p:sldId id="290" r:id="rId4"/>
    <p:sldId id="288" r:id="rId5"/>
    <p:sldId id="258" r:id="rId6"/>
    <p:sldId id="257" r:id="rId7"/>
    <p:sldId id="291" r:id="rId8"/>
    <p:sldId id="269" r:id="rId9"/>
    <p:sldId id="271" r:id="rId10"/>
    <p:sldId id="272" r:id="rId11"/>
    <p:sldId id="394" r:id="rId12"/>
    <p:sldId id="396" r:id="rId13"/>
    <p:sldId id="397" r:id="rId14"/>
    <p:sldId id="395" r:id="rId15"/>
    <p:sldId id="473" r:id="rId16"/>
    <p:sldId id="398" r:id="rId17"/>
    <p:sldId id="385" r:id="rId18"/>
    <p:sldId id="301" r:id="rId19"/>
    <p:sldId id="256" r:id="rId20"/>
    <p:sldId id="403" r:id="rId21"/>
    <p:sldId id="400" r:id="rId22"/>
    <p:sldId id="273" r:id="rId23"/>
    <p:sldId id="384" r:id="rId24"/>
    <p:sldId id="275" r:id="rId25"/>
    <p:sldId id="274" r:id="rId26"/>
    <p:sldId id="276" r:id="rId27"/>
    <p:sldId id="474" r:id="rId28"/>
    <p:sldId id="277" r:id="rId29"/>
    <p:sldId id="47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AE6"/>
    <a:srgbClr val="E6E6E6"/>
    <a:srgbClr val="FFDF12"/>
    <a:srgbClr val="920F1D"/>
    <a:srgbClr val="FFF5DD"/>
    <a:srgbClr val="FB6432"/>
    <a:srgbClr val="FFDF10"/>
    <a:srgbClr val="314B15"/>
    <a:srgbClr val="395719"/>
    <a:srgbClr val="4162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06" autoAdjust="0"/>
    <p:restoredTop sz="92409" autoAdjust="0"/>
  </p:normalViewPr>
  <p:slideViewPr>
    <p:cSldViewPr showGuides="1">
      <p:cViewPr varScale="1">
        <p:scale>
          <a:sx n="77" d="100"/>
          <a:sy n="77" d="100"/>
        </p:scale>
        <p:origin x="926" y="20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3949D7-CB70-4397-8CDE-33F21A067B1C}" type="datetimeFigureOut">
              <a:rPr lang="en-US" smtClean="0"/>
              <a:t>3/20/2024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D518C5-607C-49B9-B89E-105A94F4A263}" type="slidenum">
              <a:rPr lang="en-US" smtClean="0"/>
              <a:t>‹#›</a:t>
            </a:fld>
            <a:endParaRPr lang="en-US"/>
          </a:p>
        </p:txBody>
      </p:sp>
    </p:spTree>
    <p:extLst>
      <p:ext uri="{BB962C8B-B14F-4D97-AF65-F5344CB8AC3E}">
        <p14:creationId xmlns:p14="http://schemas.microsoft.com/office/powerpoint/2010/main" val="3138942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3</a:t>
            </a:fld>
            <a:endParaRPr lang="en-US"/>
          </a:p>
        </p:txBody>
      </p:sp>
    </p:spTree>
    <p:extLst>
      <p:ext uri="{BB962C8B-B14F-4D97-AF65-F5344CB8AC3E}">
        <p14:creationId xmlns:p14="http://schemas.microsoft.com/office/powerpoint/2010/main" val="1065019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5</a:t>
            </a:fld>
            <a:endParaRPr lang="en-US"/>
          </a:p>
        </p:txBody>
      </p:sp>
    </p:spTree>
    <p:extLst>
      <p:ext uri="{BB962C8B-B14F-4D97-AF65-F5344CB8AC3E}">
        <p14:creationId xmlns:p14="http://schemas.microsoft.com/office/powerpoint/2010/main" val="2181214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6</a:t>
            </a:fld>
            <a:endParaRPr lang="en-US"/>
          </a:p>
        </p:txBody>
      </p:sp>
    </p:spTree>
    <p:extLst>
      <p:ext uri="{BB962C8B-B14F-4D97-AF65-F5344CB8AC3E}">
        <p14:creationId xmlns:p14="http://schemas.microsoft.com/office/powerpoint/2010/main" val="417134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7</a:t>
            </a:fld>
            <a:endParaRPr lang="en-US"/>
          </a:p>
        </p:txBody>
      </p:sp>
    </p:spTree>
    <p:extLst>
      <p:ext uri="{BB962C8B-B14F-4D97-AF65-F5344CB8AC3E}">
        <p14:creationId xmlns:p14="http://schemas.microsoft.com/office/powerpoint/2010/main" val="783756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6AB05-48C2-4714-B910-0F4FDEB8B7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9455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17</a:t>
            </a:fld>
            <a:endParaRPr lang="en-US"/>
          </a:p>
        </p:txBody>
      </p:sp>
    </p:spTree>
    <p:extLst>
      <p:ext uri="{BB962C8B-B14F-4D97-AF65-F5344CB8AC3E}">
        <p14:creationId xmlns:p14="http://schemas.microsoft.com/office/powerpoint/2010/main" val="3403235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B5BCE-449E-4D32-8617-3F951072DE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073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D518C5-607C-49B9-B89E-105A94F4A263}" type="slidenum">
              <a:rPr lang="en-US" smtClean="0"/>
              <a:t>26</a:t>
            </a:fld>
            <a:endParaRPr lang="en-US"/>
          </a:p>
        </p:txBody>
      </p:sp>
    </p:spTree>
    <p:extLst>
      <p:ext uri="{BB962C8B-B14F-4D97-AF65-F5344CB8AC3E}">
        <p14:creationId xmlns:p14="http://schemas.microsoft.com/office/powerpoint/2010/main" val="1734946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6AB05-48C2-4714-B910-0F4FDEB8B7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890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3/20/2024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5" name="Rectangle 4">
            <a:extLst>
              <a:ext uri="{FF2B5EF4-FFF2-40B4-BE49-F238E27FC236}">
                <a16:creationId xmlns:a16="http://schemas.microsoft.com/office/drawing/2014/main" id="{FE12A355-A7F7-4BA7-9569-6140EA9B15C8}"/>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881275"/>
            <a:ext cx="5437186" cy="535354"/>
          </a:xfrm>
        </p:spPr>
        <p:txBody>
          <a:bodyPr anchor="b">
            <a:norm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577270"/>
            <a:ext cx="5429114"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881275"/>
            <a:ext cx="5436392" cy="535354"/>
          </a:xfrm>
        </p:spPr>
        <p:txBody>
          <a:bodyPr vert="horz" wrap="square" lIns="0" tIns="0" rIns="0" bIns="0" rtlCol="0" anchor="b">
            <a:normAutofit/>
          </a:bodyPr>
          <a:lstStyle>
            <a:lvl1pPr>
              <a:defRPr lang="en-US" sz="1400" b="0" cap="all" spc="200" baseline="0" dirty="0">
                <a:solidFill>
                  <a:schemeClr val="tx1"/>
                </a:solidFill>
              </a:defRPr>
            </a:lvl1pPr>
          </a:lstStyle>
          <a:p>
            <a:pPr marL="0" lvl="0" indent="0">
              <a:buNone/>
            </a:pPr>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577270"/>
            <a:ext cx="5436391"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lstStyle/>
          <a:p>
            <a:fld id="{C13138FA-2E87-4873-8BBA-13E447C9A99A}" type="datetime2">
              <a:rPr lang="en-US" smtClean="0"/>
              <a:t>Wednesday, March 20, 2024</a:t>
            </a:fld>
            <a:endParaRPr lang="en-US"/>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lstStyle/>
          <a:p>
            <a:r>
              <a:rPr lang="en-US"/>
              <a:t>Sample Footer</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120255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endParaRPr lang="en-US" dirty="0"/>
          </a:p>
        </p:txBody>
      </p:sp>
      <p:sp>
        <p:nvSpPr>
          <p:cNvPr id="3" name="Date Placeholder 2">
            <a:extLst>
              <a:ext uri="{FF2B5EF4-FFF2-40B4-BE49-F238E27FC236}">
                <a16:creationId xmlns:a16="http://schemas.microsoft.com/office/drawing/2014/main" id="{D4F51F65-E111-4656-83BE-CFCDE2DD6CD6}"/>
              </a:ext>
            </a:extLst>
          </p:cNvPr>
          <p:cNvSpPr>
            <a:spLocks noGrp="1"/>
          </p:cNvSpPr>
          <p:nvPr>
            <p:ph type="dt" sz="half" idx="10"/>
          </p:nvPr>
        </p:nvSpPr>
        <p:spPr/>
        <p:txBody>
          <a:bodyPr/>
          <a:lstStyle/>
          <a:p>
            <a:fld id="{D75BB40A-97BD-4BFB-B639-0BFF95FDE8B7}" type="datetime2">
              <a:rPr lang="en-US" smtClean="0"/>
              <a:t>Wednesday, March 20, 2024</a:t>
            </a:fld>
            <a:endParaRPr lang="en-US"/>
          </a:p>
        </p:txBody>
      </p:sp>
      <p:sp>
        <p:nvSpPr>
          <p:cNvPr id="4" name="Footer Placeholder 3">
            <a:extLst>
              <a:ext uri="{FF2B5EF4-FFF2-40B4-BE49-F238E27FC236}">
                <a16:creationId xmlns:a16="http://schemas.microsoft.com/office/drawing/2014/main" id="{F9FF82CB-2D17-4918-821E-485475CF243B}"/>
              </a:ext>
            </a:extLst>
          </p:cNvPr>
          <p:cNvSpPr>
            <a:spLocks noGrp="1"/>
          </p:cNvSpPr>
          <p:nvPr>
            <p:ph type="ftr" sz="quarter" idx="11"/>
          </p:nvPr>
        </p:nvSpPr>
        <p:spPr/>
        <p:txBody>
          <a:bodyPr/>
          <a:lstStyle/>
          <a:p>
            <a:r>
              <a:rPr lang="en-US"/>
              <a:t>Sample Footer</a:t>
            </a:r>
          </a:p>
        </p:txBody>
      </p:sp>
      <p:sp>
        <p:nvSpPr>
          <p:cNvPr id="5" name="Slide Number Placeholder 4">
            <a:extLst>
              <a:ext uri="{FF2B5EF4-FFF2-40B4-BE49-F238E27FC236}">
                <a16:creationId xmlns:a16="http://schemas.microsoft.com/office/drawing/2014/main" id="{7B66589D-A056-4817-AE15-39D87FE13169}"/>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9" name="Freeform: Shape 38">
            <a:extLst>
              <a:ext uri="{FF2B5EF4-FFF2-40B4-BE49-F238E27FC236}">
                <a16:creationId xmlns:a16="http://schemas.microsoft.com/office/drawing/2014/main" id="{E489F067-39E1-4757-BC11-6169A343F2E1}"/>
              </a:ext>
            </a:extLst>
          </p:cNvPr>
          <p:cNvSpPr>
            <a:spLocks noChangeAspect="1"/>
          </p:cNvSpPr>
          <p:nvPr/>
        </p:nvSpPr>
        <p:spPr>
          <a:xfrm rot="18900000" flipV="1">
            <a:off x="-410727"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DD231011-607F-42F1-B2D9-2BA8E91CC6AF}"/>
              </a:ext>
            </a:extLst>
          </p:cNvPr>
          <p:cNvSpPr>
            <a:spLocks noChangeAspect="1"/>
          </p:cNvSpPr>
          <p:nvPr/>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EC472EFA-56B5-4A41-8D4B-E9F37727F34D}"/>
              </a:ext>
            </a:extLst>
          </p:cNvPr>
          <p:cNvSpPr/>
          <p:nvPr/>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33781B6C-21AD-489D-A3CB-522BB2AC543F}"/>
              </a:ext>
            </a:extLst>
          </p:cNvPr>
          <p:cNvSpPr>
            <a:spLocks noChangeAspect="1"/>
          </p:cNvSpPr>
          <p:nvPr/>
        </p:nvSpPr>
        <p:spPr>
          <a:xfrm>
            <a:off x="1780661" y="38523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1" name="Group 50">
            <a:extLst>
              <a:ext uri="{FF2B5EF4-FFF2-40B4-BE49-F238E27FC236}">
                <a16:creationId xmlns:a16="http://schemas.microsoft.com/office/drawing/2014/main" id="{01AD5B80-530E-44CD-8D4A-2796FB214CBF}"/>
              </a:ext>
            </a:extLst>
          </p:cNvPr>
          <p:cNvGrpSpPr/>
          <p:nvPr/>
        </p:nvGrpSpPr>
        <p:grpSpPr>
          <a:xfrm>
            <a:off x="623181" y="1514007"/>
            <a:ext cx="734257" cy="760506"/>
            <a:chOff x="5243759" y="1363788"/>
            <a:chExt cx="734257" cy="760506"/>
          </a:xfrm>
        </p:grpSpPr>
        <p:sp>
          <p:nvSpPr>
            <p:cNvPr id="52" name="Freeform 5">
              <a:extLst>
                <a:ext uri="{FF2B5EF4-FFF2-40B4-BE49-F238E27FC236}">
                  <a16:creationId xmlns:a16="http://schemas.microsoft.com/office/drawing/2014/main" id="{2F746AA8-9050-4515-9B17-BC850368529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Freeform 6">
              <a:extLst>
                <a:ext uri="{FF2B5EF4-FFF2-40B4-BE49-F238E27FC236}">
                  <a16:creationId xmlns:a16="http://schemas.microsoft.com/office/drawing/2014/main" id="{23EC1AC3-1698-46D5-80B7-F22F15E1A5E4}"/>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8">
              <a:extLst>
                <a:ext uri="{FF2B5EF4-FFF2-40B4-BE49-F238E27FC236}">
                  <a16:creationId xmlns:a16="http://schemas.microsoft.com/office/drawing/2014/main" id="{73766156-553C-46EB-93FA-4F37CC0FF5CF}"/>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024001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lstStyle/>
          <a:p>
            <a:fld id="{9EE9E0E3-ECF6-4CFE-8698-AEFEBCECC3C0}" type="datetime2">
              <a:rPr lang="en-US" smtClean="0"/>
              <a:t>Wednesday, March 20, 2024</a:t>
            </a:fld>
            <a:endParaRPr lang="en-US"/>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lstStyle/>
          <a:p>
            <a:r>
              <a:rPr lang="en-US"/>
              <a:t>Sample Footer</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43250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rm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lstStyle/>
          <a:p>
            <a:fld id="{251462FC-960E-4740-921F-B36862979F21}" type="datetime2">
              <a:rPr lang="en-US" smtClean="0"/>
              <a:t>Wednesday, March 20, 2024</a:t>
            </a:fld>
            <a:endParaRPr lang="en-US"/>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661924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98F1FBA-F8BB-42CF-8B3E-D19AAFEE96C1}"/>
              </a:ext>
            </a:extLst>
          </p:cNvPr>
          <p:cNvGrpSpPr/>
          <p:nvPr/>
        </p:nvGrpSpPr>
        <p:grpSpPr>
          <a:xfrm>
            <a:off x="334964" y="5115518"/>
            <a:ext cx="734257" cy="760506"/>
            <a:chOff x="5243759" y="1363788"/>
            <a:chExt cx="734257" cy="760506"/>
          </a:xfrm>
        </p:grpSpPr>
        <p:sp>
          <p:nvSpPr>
            <p:cNvPr id="18" name="Freeform 5">
              <a:extLst>
                <a:ext uri="{FF2B5EF4-FFF2-40B4-BE49-F238E27FC236}">
                  <a16:creationId xmlns:a16="http://schemas.microsoft.com/office/drawing/2014/main" id="{60EE09DD-C3DB-4266-BCC3-A765CFFBF37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6">
              <a:extLst>
                <a:ext uri="{FF2B5EF4-FFF2-40B4-BE49-F238E27FC236}">
                  <a16:creationId xmlns:a16="http://schemas.microsoft.com/office/drawing/2014/main" id="{5F301FE0-96DC-4EFB-BBEE-AED762C337C9}"/>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8">
              <a:extLst>
                <a:ext uri="{FF2B5EF4-FFF2-40B4-BE49-F238E27FC236}">
                  <a16:creationId xmlns:a16="http://schemas.microsoft.com/office/drawing/2014/main" id="{3BEAD276-8850-4C0C-9777-8537000D522A}"/>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E5EE0A0-B07E-479B-9684-4BD09FA4376C}"/>
              </a:ext>
            </a:extLst>
          </p:cNvPr>
          <p:cNvSpPr>
            <a:spLocks noGrp="1"/>
          </p:cNvSpPr>
          <p:nvPr>
            <p:ph type="title"/>
          </p:nvPr>
        </p:nvSpPr>
        <p:spPr>
          <a:xfrm>
            <a:off x="550863" y="575409"/>
            <a:ext cx="4500562" cy="984885"/>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Picture Placeholder 2">
            <a:extLst>
              <a:ext uri="{FF2B5EF4-FFF2-40B4-BE49-F238E27FC236}">
                <a16:creationId xmlns:a16="http://schemas.microsoft.com/office/drawing/2014/main" id="{C11893A9-3462-4F51-83AE-5D2F124B985F}"/>
              </a:ext>
            </a:extLst>
          </p:cNvPr>
          <p:cNvSpPr>
            <a:spLocks noGrp="1"/>
          </p:cNvSpPr>
          <p:nvPr>
            <p:ph type="pic" idx="1"/>
          </p:nvPr>
        </p:nvSpPr>
        <p:spPr>
          <a:xfrm>
            <a:off x="5267324" y="575409"/>
            <a:ext cx="6373813" cy="5733316"/>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BA9240C-79C0-4A88-A476-725DE1B9C28F}"/>
              </a:ext>
            </a:extLst>
          </p:cNvPr>
          <p:cNvSpPr>
            <a:spLocks noGrp="1"/>
          </p:cNvSpPr>
          <p:nvPr>
            <p:ph type="body" sz="half" idx="2"/>
          </p:nvPr>
        </p:nvSpPr>
        <p:spPr>
          <a:xfrm>
            <a:off x="550863" y="1776195"/>
            <a:ext cx="4500562" cy="4532530"/>
          </a:xfrm>
        </p:spPr>
        <p:txBody>
          <a:bodyPr anchor="t"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lstStyle/>
          <a:p>
            <a:fld id="{E50BC9E2-CB44-4C05-9BB5-496C18A241E0}" type="datetime2">
              <a:rPr lang="en-US" smtClean="0"/>
              <a:t>Wednesday, March 20, 2024</a:t>
            </a:fld>
            <a:endParaRPr lang="en-US"/>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804136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9361-B9A1-48F2-9473-23DE30E2D151}"/>
              </a:ext>
            </a:extLst>
          </p:cNvPr>
          <p:cNvSpPr>
            <a:spLocks noGrp="1"/>
          </p:cNvSpPr>
          <p:nvPr>
            <p:ph type="title"/>
          </p:nvPr>
        </p:nvSpPr>
        <p:spPr>
          <a:xfrm>
            <a:off x="550862" y="503906"/>
            <a:ext cx="11090275" cy="1333057"/>
          </a:xfrm>
        </p:spPr>
        <p:txBody>
          <a:bodyPr vert="horz" wrap="square" lIns="0" tIns="0" rIns="0" bIns="0" rtlCol="0" anchor="t" anchorCtr="0">
            <a:normAutofit/>
          </a:bodyPr>
          <a:lstStyle>
            <a:lvl1pPr>
              <a:defRPr lang="en-US" dirty="0"/>
            </a:lvl1pPr>
          </a:lstStyle>
          <a:p>
            <a:pPr lvl="0"/>
            <a:r>
              <a:rPr lang="en-US"/>
              <a:t>Click to edit Master title style</a:t>
            </a:r>
            <a:endParaRPr lang="en-US" dirty="0"/>
          </a:p>
        </p:txBody>
      </p:sp>
      <p:sp>
        <p:nvSpPr>
          <p:cNvPr id="3" name="Vertical Text Placeholder 2">
            <a:extLst>
              <a:ext uri="{FF2B5EF4-FFF2-40B4-BE49-F238E27FC236}">
                <a16:creationId xmlns:a16="http://schemas.microsoft.com/office/drawing/2014/main" id="{FD986779-C2F3-447D-85F7-F6B0E2C97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lstStyle/>
          <a:p>
            <a:fld id="{EE2EBD84-71F4-4271-8C46-0D47C0A9B12E}" type="datetime2">
              <a:rPr lang="en-US" smtClean="0"/>
              <a:t>Wednesday, March 20, 2024</a:t>
            </a:fld>
            <a:endParaRPr lang="en-US"/>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961995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6583A-514F-4632-820D-E7EE236A46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73CBBB-7DDC-4437-8C7D-22A1C3520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69EBF-DA20-4024-8006-B158D571E08E}"/>
              </a:ext>
            </a:extLst>
          </p:cNvPr>
          <p:cNvSpPr>
            <a:spLocks noGrp="1"/>
          </p:cNvSpPr>
          <p:nvPr>
            <p:ph type="dt" sz="half" idx="10"/>
          </p:nvPr>
        </p:nvSpPr>
        <p:spPr/>
        <p:txBody>
          <a:bodyPr/>
          <a:lstStyle/>
          <a:p>
            <a:fld id="{ABAE0CE1-F450-4107-B2CB-17B18F8A3F4A}" type="datetime2">
              <a:rPr lang="en-US" smtClean="0"/>
              <a:t>Wednesday, March 20, 2024</a:t>
            </a:fld>
            <a:endParaRPr lang="en-US"/>
          </a:p>
        </p:txBody>
      </p:sp>
      <p:sp>
        <p:nvSpPr>
          <p:cNvPr id="5" name="Footer Placeholder 4">
            <a:extLst>
              <a:ext uri="{FF2B5EF4-FFF2-40B4-BE49-F238E27FC236}">
                <a16:creationId xmlns:a16="http://schemas.microsoft.com/office/drawing/2014/main" id="{ADBAC8B9-14B5-4DF1-994D-AB47DB3BA0C5}"/>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C7876582-5F9B-4F5E-AAD5-D608CB68EA3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19070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2024/3/20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169053055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2024/3/20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2162747115"/>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2024/3/20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348039168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7AAA839-4FAF-4E31-9F41-4C0E297EAC69}" type="datetimeFigureOut">
              <a:rPr lang="zh-CN" altLang="en-US" smtClean="0"/>
              <a:t>2024/3/20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75492536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7AAA839-4FAF-4E31-9F41-4C0E297EAC69}" type="datetimeFigureOut">
              <a:rPr lang="zh-CN" altLang="en-US" smtClean="0"/>
              <a:t>2024/3/20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375010649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7AAA839-4FAF-4E31-9F41-4C0E297EAC69}" type="datetimeFigureOut">
              <a:rPr lang="zh-CN" altLang="en-US" smtClean="0"/>
              <a:t>2024/3/20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288661214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7AAA839-4FAF-4E31-9F41-4C0E297EAC69}" type="datetimeFigureOut">
              <a:rPr lang="zh-CN" altLang="en-US" smtClean="0"/>
              <a:t>2024/3/20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25779817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7AAA839-4FAF-4E31-9F41-4C0E297EAC69}" type="datetimeFigureOut">
              <a:rPr lang="zh-CN" altLang="en-US" smtClean="0"/>
              <a:t>2024/3/20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3703773977"/>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7AAA839-4FAF-4E31-9F41-4C0E297EAC69}" type="datetimeFigureOut">
              <a:rPr lang="zh-CN" altLang="en-US" smtClean="0"/>
              <a:t>2024/3/20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305731353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2024/3/20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352017872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2024/3/20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4143800528"/>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3/20/2024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3/20/2024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3/20/2024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rm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rm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lstStyle/>
          <a:p>
            <a:fld id="{72EA7947-E287-4738-8C82-07CE4F01EF03}" type="datetime2">
              <a:rPr lang="en-US" smtClean="0"/>
              <a:t>Wednesday, March 20, 2024</a:t>
            </a:fld>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308378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lstStyle/>
          <a:p>
            <a:fld id="{6FE8C025-CD7A-4966-867E-81CF82B15267}" type="datetime2">
              <a:rPr lang="en-US" smtClean="0"/>
              <a:t>Wednesday, March 20, 2024</a:t>
            </a:fld>
            <a:endParaRPr lang="en-US"/>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209516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644CBB8-40B8-42F8-9172-07A476341DDA}"/>
              </a:ext>
            </a:extLst>
          </p:cNvPr>
          <p:cNvGrpSpPr/>
          <p:nvPr/>
        </p:nvGrpSpPr>
        <p:grpSpPr>
          <a:xfrm>
            <a:off x="356481" y="879007"/>
            <a:ext cx="734257" cy="760506"/>
            <a:chOff x="5243759" y="1363788"/>
            <a:chExt cx="734257" cy="760506"/>
          </a:xfrm>
        </p:grpSpPr>
        <p:sp>
          <p:nvSpPr>
            <p:cNvPr id="49" name="Freeform 5">
              <a:extLst>
                <a:ext uri="{FF2B5EF4-FFF2-40B4-BE49-F238E27FC236}">
                  <a16:creationId xmlns:a16="http://schemas.microsoft.com/office/drawing/2014/main" id="{35CE073E-302A-4AA7-98C7-8667DDDCFA18}"/>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Freeform 6">
              <a:extLst>
                <a:ext uri="{FF2B5EF4-FFF2-40B4-BE49-F238E27FC236}">
                  <a16:creationId xmlns:a16="http://schemas.microsoft.com/office/drawing/2014/main" id="{4FD1AE2F-DD70-4E93-B905-E052A23F0B1C}"/>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Freeform 8">
              <a:extLst>
                <a:ext uri="{FF2B5EF4-FFF2-40B4-BE49-F238E27FC236}">
                  <a16:creationId xmlns:a16="http://schemas.microsoft.com/office/drawing/2014/main" id="{E8D529E5-8838-47F0-98A4-2D46F11E499C}"/>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5DA2564-D3DB-48AD-83F0-6CC6B5743960}"/>
              </a:ext>
            </a:extLst>
          </p:cNvPr>
          <p:cNvSpPr>
            <a:spLocks noGrp="1"/>
          </p:cNvSpPr>
          <p:nvPr>
            <p:ph type="title"/>
          </p:nvPr>
        </p:nvSpPr>
        <p:spPr>
          <a:xfrm>
            <a:off x="563563" y="474345"/>
            <a:ext cx="11077574" cy="2954655"/>
          </a:xfrm>
        </p:spPr>
        <p:txBody>
          <a:bodyPr vert="horz" wrap="square" lIns="0" tIns="0" rIns="0" bIns="0" rtlCol="0" anchor="b" anchorCtr="0">
            <a:normAutofit/>
          </a:bodyPr>
          <a:lstStyle>
            <a:lvl1pPr>
              <a:defRPr lang="en-US" sz="6400" dirty="0"/>
            </a:lvl1pPr>
          </a:lstStyle>
          <a:p>
            <a:pPr lvl="0">
              <a:lnSpc>
                <a:spcPct val="100000"/>
              </a:lnSpc>
            </a:pPr>
            <a:r>
              <a:rPr lang="en-US"/>
              <a:t>Click to edit Master title style</a:t>
            </a:r>
            <a:endParaRPr lang="en-US" dirty="0"/>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fld id="{FE809929-0719-4517-94D6-FDF7F99E70F6}" type="datetime2">
              <a:rPr lang="en-US" smtClean="0"/>
              <a:t>Wednesday, March 20, 2024</a:t>
            </a:fld>
            <a:endParaRPr lang="en-US"/>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 name="Text Placeholder 2">
            <a:extLst>
              <a:ext uri="{FF2B5EF4-FFF2-40B4-BE49-F238E27FC236}">
                <a16:creationId xmlns:a16="http://schemas.microsoft.com/office/drawing/2014/main" id="{76EEA752-36DA-440B-8747-0EB2914080EE}"/>
              </a:ext>
            </a:extLst>
          </p:cNvPr>
          <p:cNvSpPr>
            <a:spLocks noGrp="1"/>
          </p:cNvSpPr>
          <p:nvPr>
            <p:ph type="body" idx="1"/>
          </p:nvPr>
        </p:nvSpPr>
        <p:spPr>
          <a:xfrm>
            <a:off x="566271" y="3629772"/>
            <a:ext cx="11074866" cy="2678953"/>
          </a:xfrm>
        </p:spPr>
        <p:txBody>
          <a:bodyPr>
            <a:normAutofit/>
          </a:bodyPr>
          <a:lstStyle>
            <a:lvl1pPr marL="0" indent="0">
              <a:lnSpc>
                <a:spcPct val="110000"/>
              </a:lnSpc>
              <a:spcBef>
                <a:spcPts val="0"/>
              </a:spcBef>
              <a:buNone/>
              <a:defRPr sz="2400">
                <a:solidFill>
                  <a:schemeClr val="tx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Freeform: Shape 40">
            <a:extLst>
              <a:ext uri="{FF2B5EF4-FFF2-40B4-BE49-F238E27FC236}">
                <a16:creationId xmlns:a16="http://schemas.microsoft.com/office/drawing/2014/main" id="{0BCC02B0-8581-4752-B7BC-3CE1EF17B9F7}"/>
              </a:ext>
            </a:extLst>
          </p:cNvPr>
          <p:cNvSpPr>
            <a:spLocks noChangeAspect="1"/>
          </p:cNvSpPr>
          <p:nvPr/>
        </p:nvSpPr>
        <p:spPr>
          <a:xfrm rot="18900000">
            <a:off x="11209132" y="4448189"/>
            <a:ext cx="999200" cy="1262947"/>
          </a:xfrm>
          <a:custGeom>
            <a:avLst/>
            <a:gdLst>
              <a:gd name="connsiteX0" fmla="*/ 540000 w 999200"/>
              <a:gd name="connsiteY0" fmla="*/ 0 h 1262947"/>
              <a:gd name="connsiteX1" fmla="*/ 999200 w 999200"/>
              <a:gd name="connsiteY1" fmla="*/ 815317 h 1262947"/>
              <a:gd name="connsiteX2" fmla="*/ 552185 w 999200"/>
              <a:gd name="connsiteY2" fmla="*/ 1262333 h 1262947"/>
              <a:gd name="connsiteX3" fmla="*/ 540000 w 999200"/>
              <a:gd name="connsiteY3" fmla="*/ 1262947 h 1262947"/>
              <a:gd name="connsiteX4" fmla="*/ 0 w 999200"/>
              <a:gd name="connsiteY4" fmla="*/ 992947 h 1262947"/>
              <a:gd name="connsiteX5" fmla="*/ 10971 w 999200"/>
              <a:gd name="connsiteY5" fmla="*/ 938533 h 1262947"/>
              <a:gd name="connsiteX6" fmla="*/ 15626 w 999200"/>
              <a:gd name="connsiteY6" fmla="*/ 931034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00" h="1262947">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Freeform: Shape 42">
            <a:extLst>
              <a:ext uri="{FF2B5EF4-FFF2-40B4-BE49-F238E27FC236}">
                <a16:creationId xmlns:a16="http://schemas.microsoft.com/office/drawing/2014/main" id="{EA0FF4DB-8180-4D26-AEAE-7ECDB670F71D}"/>
              </a:ext>
            </a:extLst>
          </p:cNvPr>
          <p:cNvSpPr/>
          <p:nvPr/>
        </p:nvSpPr>
        <p:spPr>
          <a:xfrm rot="2700000">
            <a:off x="11686937" y="4853516"/>
            <a:ext cx="540000" cy="978284"/>
          </a:xfrm>
          <a:custGeom>
            <a:avLst/>
            <a:gdLst>
              <a:gd name="connsiteX0" fmla="*/ 113288 w 540000"/>
              <a:gd name="connsiteY0" fmla="*/ 0 h 978284"/>
              <a:gd name="connsiteX1" fmla="*/ 539386 w 540000"/>
              <a:gd name="connsiteY1" fmla="*/ 426099 h 978284"/>
              <a:gd name="connsiteX2" fmla="*/ 540000 w 540000"/>
              <a:gd name="connsiteY2" fmla="*/ 438284 h 978284"/>
              <a:gd name="connsiteX3" fmla="*/ 270000 w 540000"/>
              <a:gd name="connsiteY3" fmla="*/ 978284 h 978284"/>
              <a:gd name="connsiteX4" fmla="*/ 0 w 540000"/>
              <a:gd name="connsiteY4" fmla="*/ 438284 h 978284"/>
              <a:gd name="connsiteX5" fmla="*/ 79081 w 540000"/>
              <a:gd name="connsiteY5" fmla="*/ 56446 h 9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 h="978284">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1976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lstStyle/>
          <a:p>
            <a:fld id="{20E95673-5512-4AAA-9AEB-E00C61EC65D5}" type="datetime2">
              <a:rPr lang="en-US" smtClean="0"/>
              <a:t>Wednesday, March 20, 2024</a:t>
            </a:fld>
            <a:endParaRPr lang="en-US"/>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874883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EB340263-1F45-4CED-9A57-545055D70887}"/>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3/20/2024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5BDA2E7-45BA-4735-B57C-558BBB8E8A52}"/>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rm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fld id="{246CB39B-5F4C-4A7E-9BE3-AAFD45576D16}" type="datetime2">
              <a:rPr lang="en-US" smtClean="0"/>
              <a:t>Wednesday, March 20, 2024</a:t>
            </a:fld>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r>
              <a:rPr lang="en-US"/>
              <a:t>Sample Footer</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2431017599"/>
      </p:ext>
    </p:extLst>
  </p:cSld>
  <p:clrMap bg1="dk1" tx1="lt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4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AAA839-4FAF-4E31-9F41-4C0E297EAC69}" type="datetimeFigureOut">
              <a:rPr lang="zh-CN" altLang="en-US" smtClean="0"/>
              <a:t>2024/3/20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302882837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41.jpe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gif"/><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jpe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gif"/><Relationship Id="rId7" Type="http://schemas.openxmlformats.org/officeDocument/2006/relationships/image" Target="../media/image10.png"/><Relationship Id="rId12"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svg"/><Relationship Id="rId11" Type="http://schemas.openxmlformats.org/officeDocument/2006/relationships/image" Target="../media/image15.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jpe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8A5A81-5F77-4CE6-B019-F9BCE54B0A81}"/>
              </a:ext>
            </a:extLst>
          </p:cNvPr>
          <p:cNvPicPr>
            <a:picLocks noChangeAspect="1"/>
          </p:cNvPicPr>
          <p:nvPr/>
        </p:nvPicPr>
        <p:blipFill rotWithShape="1">
          <a:blip r:embed="rId2">
            <a:extLst>
              <a:ext uri="{28A0092B-C50C-407E-A947-70E740481C1C}">
                <a14:useLocalDpi xmlns:a14="http://schemas.microsoft.com/office/drawing/2010/main" val="0"/>
              </a:ext>
            </a:extLst>
          </a:blip>
          <a:srcRect t="7537" b="7537"/>
          <a:stretch/>
        </p:blipFill>
        <p:spPr>
          <a:xfrm>
            <a:off x="0" y="0"/>
            <a:ext cx="12192000" cy="6858000"/>
          </a:xfrm>
          <a:prstGeom prst="rect">
            <a:avLst/>
          </a:prstGeom>
        </p:spPr>
      </p:pic>
      <p:sp>
        <p:nvSpPr>
          <p:cNvPr id="2" name="Rectangle 1">
            <a:extLst>
              <a:ext uri="{FF2B5EF4-FFF2-40B4-BE49-F238E27FC236}">
                <a16:creationId xmlns:a16="http://schemas.microsoft.com/office/drawing/2014/main" id="{12A223E4-EA1D-4A0C-BB17-725FA9031FE7}"/>
              </a:ext>
            </a:extLst>
          </p:cNvPr>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AFEFFE1-D153-46F3-8261-4E1B21B9B9B6}"/>
              </a:ext>
            </a:extLst>
          </p:cNvPr>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0A10388-2F82-4A93-B59F-3880307EF2BA}"/>
              </a:ext>
            </a:extLst>
          </p:cNvPr>
          <p:cNvSpPr/>
          <p:nvPr/>
        </p:nvSpPr>
        <p:spPr>
          <a:xfrm>
            <a:off x="0" y="561500"/>
            <a:ext cx="9525000" cy="1495900"/>
          </a:xfrm>
          <a:prstGeom prst="rect">
            <a:avLst/>
          </a:prstGeom>
          <a:solidFill>
            <a:srgbClr val="FFFF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6ED2269C-7924-4A65-A934-53B41A0F0625}"/>
              </a:ext>
            </a:extLst>
          </p:cNvPr>
          <p:cNvSpPr txBox="1"/>
          <p:nvPr/>
        </p:nvSpPr>
        <p:spPr>
          <a:xfrm>
            <a:off x="274410" y="665043"/>
            <a:ext cx="8976181" cy="1288814"/>
          </a:xfrm>
          <a:prstGeom prst="rect">
            <a:avLst/>
          </a:prstGeom>
          <a:noFill/>
        </p:spPr>
        <p:txBody>
          <a:bodyPr wrap="square" lIns="0" tIns="0" rIns="0" bIns="0" rtlCol="0">
            <a:spAutoFit/>
          </a:bodyPr>
          <a:lstStyle/>
          <a:p>
            <a:pPr>
              <a:lnSpc>
                <a:spcPct val="120000"/>
              </a:lnSpc>
            </a:pPr>
            <a:r>
              <a:rPr lang="vi-VN" sz="2400" b="1" dirty="0"/>
              <a:t>Thực vật có khả năng tự tổng hợp chất hữu cơ cung cấp cho cơ thể và nhiều sinh vật khác trên Trái Đất. Khả năng kì diệu đó được gọi là </a:t>
            </a:r>
            <a:r>
              <a:rPr lang="vi-VN" sz="2400" b="1" dirty="0">
                <a:solidFill>
                  <a:schemeClr val="accent6">
                    <a:lumMod val="50000"/>
                  </a:schemeClr>
                </a:solidFill>
              </a:rPr>
              <a:t>quang hợp</a:t>
            </a:r>
            <a:r>
              <a:rPr lang="vi-VN" sz="2400" b="1" dirty="0"/>
              <a:t>.</a:t>
            </a:r>
          </a:p>
        </p:txBody>
      </p:sp>
    </p:spTree>
    <p:extLst>
      <p:ext uri="{BB962C8B-B14F-4D97-AF65-F5344CB8AC3E}">
        <p14:creationId xmlns:p14="http://schemas.microsoft.com/office/powerpoint/2010/main" val="3492664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E3D6891-F5C6-4170-9814-926CFFF23616}"/>
              </a:ext>
            </a:extLst>
          </p:cNvPr>
          <p:cNvGrpSpPr/>
          <p:nvPr/>
        </p:nvGrpSpPr>
        <p:grpSpPr>
          <a:xfrm>
            <a:off x="188550" y="81065"/>
            <a:ext cx="9729197" cy="1519216"/>
            <a:chOff x="430200" y="205660"/>
            <a:chExt cx="9729197" cy="1519216"/>
          </a:xfrm>
        </p:grpSpPr>
        <p:sp>
          <p:nvSpPr>
            <p:cNvPr id="5" name="Rectangle: Rounded Corners 4">
              <a:extLst>
                <a:ext uri="{FF2B5EF4-FFF2-40B4-BE49-F238E27FC236}">
                  <a16:creationId xmlns:a16="http://schemas.microsoft.com/office/drawing/2014/main" id="{3800E856-AF8A-4D03-B11A-C7DF50D641B6}"/>
                </a:ext>
              </a:extLst>
            </p:cNvPr>
            <p:cNvSpPr/>
            <p:nvPr/>
          </p:nvSpPr>
          <p:spPr>
            <a:xfrm>
              <a:off x="1034085" y="290369"/>
              <a:ext cx="9125312" cy="1434507"/>
            </a:xfrm>
            <a:prstGeom prst="round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1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rPr>
                <a:t>Mối quan hệ giữa trao đổi chất và chuyển hóa năng lượng</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endParaRPr>
            </a:p>
          </p:txBody>
        </p:sp>
        <p:pic>
          <p:nvPicPr>
            <p:cNvPr id="6" name="Picture 4">
              <a:extLst>
                <a:ext uri="{FF2B5EF4-FFF2-40B4-BE49-F238E27FC236}">
                  <a16:creationId xmlns:a16="http://schemas.microsoft.com/office/drawing/2014/main" id="{DE6F7FB8-6C37-4F8C-9D82-9718C7D2BC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200" y="205660"/>
              <a:ext cx="1519216" cy="151921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A1607D80-1E45-4587-B0BD-88FD5419B694}"/>
              </a:ext>
            </a:extLst>
          </p:cNvPr>
          <p:cNvSpPr txBox="1"/>
          <p:nvPr/>
        </p:nvSpPr>
        <p:spPr>
          <a:xfrm>
            <a:off x="188550" y="6328612"/>
            <a:ext cx="6726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Mối quan hệ giữa trao đổi chất và chuyển hóa năng lượng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25AEB628-C202-4295-9501-81C129951AF9}"/>
              </a:ext>
            </a:extLst>
          </p:cNvPr>
          <p:cNvSpPr txBox="1"/>
          <p:nvPr/>
        </p:nvSpPr>
        <p:spPr>
          <a:xfrm>
            <a:off x="6412230" y="1772510"/>
            <a:ext cx="5562600" cy="1461291"/>
          </a:xfrm>
          <a:prstGeom prst="roundRect">
            <a:avLst>
              <a:gd name="adj" fmla="val 9872"/>
            </a:avLst>
          </a:prstGeom>
          <a:noFill/>
          <a:ln w="28575">
            <a:solidFill>
              <a:schemeClr val="bg1"/>
            </a:solidFill>
          </a:ln>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Quan sát hình, cho biết: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4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Những</a:t>
            </a:r>
            <a:r>
              <a:rPr kumimoji="0" lang="vi-VN" sz="24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vi-VN" sz="2400" b="0"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chất nào được trao đổi giữa tế bào lá và môi trường</a:t>
            </a:r>
            <a:endPar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Rectangle: Rounded Corners 10">
            <a:extLst>
              <a:ext uri="{FF2B5EF4-FFF2-40B4-BE49-F238E27FC236}">
                <a16:creationId xmlns:a16="http://schemas.microsoft.com/office/drawing/2014/main" id="{B128A17B-C677-4BE8-B803-4BBE6C1AE805}"/>
              </a:ext>
            </a:extLst>
          </p:cNvPr>
          <p:cNvSpPr/>
          <p:nvPr/>
        </p:nvSpPr>
        <p:spPr>
          <a:xfrm>
            <a:off x="6408938" y="3429000"/>
            <a:ext cx="5562600" cy="2503170"/>
          </a:xfrm>
          <a:prstGeom prst="roundRect">
            <a:avLst>
              <a:gd name="adj" fmla="val 6621"/>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sz="4000" b="1" dirty="0">
                <a:solidFill>
                  <a:srgbClr val="000000"/>
                </a:solidFill>
                <a:latin typeface="Arial" panose="020B0604020202020204" pitchFamily="34" charset="0"/>
                <a:cs typeface="Arial" panose="020B0604020202020204" pitchFamily="34" charset="0"/>
              </a:rPr>
              <a:t>oxygen</a:t>
            </a:r>
            <a:r>
              <a:rPr kumimoji="0" lang="vi-VN"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a:t>
            </a:r>
            <a:r>
              <a:rPr kumimoji="0" lang="en-US" sz="40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Carbon dioxide (CO</a:t>
            </a:r>
            <a:r>
              <a:rPr kumimoji="0" lang="vi-VN" sz="40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5A739283-0F04-2999-D50F-ADCD35294F83}"/>
              </a:ext>
            </a:extLst>
          </p:cNvPr>
          <p:cNvPicPr>
            <a:picLocks noChangeAspect="1"/>
          </p:cNvPicPr>
          <p:nvPr/>
        </p:nvPicPr>
        <p:blipFill rotWithShape="1">
          <a:blip r:embed="rId3"/>
          <a:srcRect r="19790" b="22559"/>
          <a:stretch/>
        </p:blipFill>
        <p:spPr>
          <a:xfrm>
            <a:off x="0" y="1656305"/>
            <a:ext cx="5041557" cy="4630013"/>
          </a:xfrm>
          <a:prstGeom prst="rect">
            <a:avLst/>
          </a:prstGeom>
        </p:spPr>
      </p:pic>
    </p:spTree>
    <p:extLst>
      <p:ext uri="{BB962C8B-B14F-4D97-AF65-F5344CB8AC3E}">
        <p14:creationId xmlns:p14="http://schemas.microsoft.com/office/powerpoint/2010/main" val="232194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E3D6891-F5C6-4170-9814-926CFFF23616}"/>
              </a:ext>
            </a:extLst>
          </p:cNvPr>
          <p:cNvGrpSpPr/>
          <p:nvPr/>
        </p:nvGrpSpPr>
        <p:grpSpPr>
          <a:xfrm>
            <a:off x="188550" y="81065"/>
            <a:ext cx="9729197" cy="1519216"/>
            <a:chOff x="430200" y="205660"/>
            <a:chExt cx="9729197" cy="1519216"/>
          </a:xfrm>
        </p:grpSpPr>
        <p:sp>
          <p:nvSpPr>
            <p:cNvPr id="5" name="Rectangle: Rounded Corners 4">
              <a:extLst>
                <a:ext uri="{FF2B5EF4-FFF2-40B4-BE49-F238E27FC236}">
                  <a16:creationId xmlns:a16="http://schemas.microsoft.com/office/drawing/2014/main" id="{3800E856-AF8A-4D03-B11A-C7DF50D641B6}"/>
                </a:ext>
              </a:extLst>
            </p:cNvPr>
            <p:cNvSpPr/>
            <p:nvPr/>
          </p:nvSpPr>
          <p:spPr>
            <a:xfrm>
              <a:off x="1034085" y="290369"/>
              <a:ext cx="9125312" cy="1434507"/>
            </a:xfrm>
            <a:prstGeom prst="round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1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rPr>
                <a:t>Mối quan hệ giữa trao đổi chất và chuyển hóa năng lượng</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endParaRPr>
            </a:p>
          </p:txBody>
        </p:sp>
        <p:pic>
          <p:nvPicPr>
            <p:cNvPr id="6" name="Picture 4">
              <a:extLst>
                <a:ext uri="{FF2B5EF4-FFF2-40B4-BE49-F238E27FC236}">
                  <a16:creationId xmlns:a16="http://schemas.microsoft.com/office/drawing/2014/main" id="{DE6F7FB8-6C37-4F8C-9D82-9718C7D2BC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200" y="205660"/>
              <a:ext cx="1519216" cy="151921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A1607D80-1E45-4587-B0BD-88FD5419B694}"/>
              </a:ext>
            </a:extLst>
          </p:cNvPr>
          <p:cNvSpPr txBox="1"/>
          <p:nvPr/>
        </p:nvSpPr>
        <p:spPr>
          <a:xfrm>
            <a:off x="188550" y="6328612"/>
            <a:ext cx="6726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Mối quan hệ giữa trao đổi chất và chuyển hóa năng lượng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25AEB628-C202-4295-9501-81C129951AF9}"/>
              </a:ext>
            </a:extLst>
          </p:cNvPr>
          <p:cNvSpPr txBox="1"/>
          <p:nvPr/>
        </p:nvSpPr>
        <p:spPr>
          <a:xfrm>
            <a:off x="6412230" y="1772510"/>
            <a:ext cx="5562600" cy="1461291"/>
          </a:xfrm>
          <a:prstGeom prst="roundRect">
            <a:avLst>
              <a:gd name="adj" fmla="val 9872"/>
            </a:avLst>
          </a:prstGeom>
          <a:noFill/>
          <a:ln w="28575">
            <a:solidFill>
              <a:schemeClr val="bg1"/>
            </a:solidFill>
          </a:ln>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Quan sát hình, cho biết: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Dạng năng lượng đã được chuyển hóa trong quá trình quang hợp?</a:t>
            </a:r>
          </a:p>
        </p:txBody>
      </p:sp>
      <p:sp>
        <p:nvSpPr>
          <p:cNvPr id="11" name="Rectangle: Rounded Corners 10">
            <a:extLst>
              <a:ext uri="{FF2B5EF4-FFF2-40B4-BE49-F238E27FC236}">
                <a16:creationId xmlns:a16="http://schemas.microsoft.com/office/drawing/2014/main" id="{B128A17B-C677-4BE8-B803-4BBE6C1AE805}"/>
              </a:ext>
            </a:extLst>
          </p:cNvPr>
          <p:cNvSpPr/>
          <p:nvPr/>
        </p:nvSpPr>
        <p:spPr>
          <a:xfrm>
            <a:off x="6408938" y="3429000"/>
            <a:ext cx="5562600" cy="2503170"/>
          </a:xfrm>
          <a:prstGeom prst="roundRect">
            <a:avLst>
              <a:gd name="adj" fmla="val 6621"/>
            </a:avLst>
          </a:prstGeom>
          <a:solidFill>
            <a:srgbClr val="F5E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Quang năng </a:t>
            </a: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Hóa năng</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050" name="Picture 2">
            <a:extLst>
              <a:ext uri="{FF2B5EF4-FFF2-40B4-BE49-F238E27FC236}">
                <a16:creationId xmlns:a16="http://schemas.microsoft.com/office/drawing/2014/main" id="{DB5C866E-1AE9-0F15-0504-251FE8F68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84990"/>
            <a:ext cx="5913120" cy="4506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41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1607D80-1E45-4587-B0BD-88FD5419B694}"/>
              </a:ext>
            </a:extLst>
          </p:cNvPr>
          <p:cNvSpPr txBox="1"/>
          <p:nvPr/>
        </p:nvSpPr>
        <p:spPr>
          <a:xfrm>
            <a:off x="188550" y="6328612"/>
            <a:ext cx="87039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Mối quan hệ giữa trao đổi chất và chuyển hóa năng lượng trong quang hợp</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098" name="Picture 2" descr="Bài 22. Quang hợp ở thực vật trang 101, 102, 103 Khoa học tự nhiên 7 - Kết  nối tri thức | SGK Khoa học tự nhiên 7 - Kết nối tri thức">
            <a:extLst>
              <a:ext uri="{FF2B5EF4-FFF2-40B4-BE49-F238E27FC236}">
                <a16:creationId xmlns:a16="http://schemas.microsoft.com/office/drawing/2014/main" id="{362A0522-8774-4B4A-BA35-AFD46B2F34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5927" y="1712715"/>
            <a:ext cx="5255387" cy="450346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3E51F4E-A48D-4304-9193-8D5C06818ED2}"/>
              </a:ext>
            </a:extLst>
          </p:cNvPr>
          <p:cNvSpPr txBox="1"/>
          <p:nvPr/>
        </p:nvSpPr>
        <p:spPr>
          <a:xfrm>
            <a:off x="373381" y="3699770"/>
            <a:ext cx="32061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H</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 </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C</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H</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12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 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2</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A6800C7E-F789-48EF-B065-309B9410B947}"/>
              </a:ext>
            </a:extLst>
          </p:cNvPr>
          <p:cNvSpPr txBox="1"/>
          <p:nvPr/>
        </p:nvSpPr>
        <p:spPr>
          <a:xfrm>
            <a:off x="571500" y="2326860"/>
            <a:ext cx="21031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Ánh sáng Mặt trời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(quang năng)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A8868A8E-A530-46E8-8D04-85C6C8E5E4A1}"/>
              </a:ext>
            </a:extLst>
          </p:cNvPr>
          <p:cNvSpPr txBox="1"/>
          <p:nvPr/>
        </p:nvSpPr>
        <p:spPr>
          <a:xfrm>
            <a:off x="3371150" y="4331970"/>
            <a:ext cx="14249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Hóa năng</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0EA9C7F6-E88E-44AD-9C3A-5C5D2C825ABE}"/>
              </a:ext>
            </a:extLst>
          </p:cNvPr>
          <p:cNvGrpSpPr/>
          <p:nvPr/>
        </p:nvGrpSpPr>
        <p:grpSpPr>
          <a:xfrm>
            <a:off x="419105" y="191038"/>
            <a:ext cx="11365225" cy="1411646"/>
            <a:chOff x="5860620" y="572319"/>
            <a:chExt cx="5695110" cy="1462221"/>
          </a:xfrm>
        </p:grpSpPr>
        <p:sp>
          <p:nvSpPr>
            <p:cNvPr id="15" name="Rectangle: Rounded Corners 14">
              <a:extLst>
                <a:ext uri="{FF2B5EF4-FFF2-40B4-BE49-F238E27FC236}">
                  <a16:creationId xmlns:a16="http://schemas.microsoft.com/office/drawing/2014/main" id="{0BF8E22B-D85E-4A30-B7D3-1407253BA889}"/>
                </a:ext>
              </a:extLst>
            </p:cNvPr>
            <p:cNvSpPr/>
            <p:nvPr/>
          </p:nvSpPr>
          <p:spPr>
            <a:xfrm>
              <a:off x="5909310" y="662940"/>
              <a:ext cx="5646420" cy="13716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16" name="Rectangle: Rounded Corners 15">
              <a:extLst>
                <a:ext uri="{FF2B5EF4-FFF2-40B4-BE49-F238E27FC236}">
                  <a16:creationId xmlns:a16="http://schemas.microsoft.com/office/drawing/2014/main" id="{E79C907B-816A-4F90-AF59-7D3B12D431F6}"/>
                </a:ext>
              </a:extLst>
            </p:cNvPr>
            <p:cNvSpPr/>
            <p:nvPr/>
          </p:nvSpPr>
          <p:spPr>
            <a:xfrm>
              <a:off x="5860620" y="572319"/>
              <a:ext cx="5646420" cy="13716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Vì sao nói</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Trong quá trình quang hợp trao đổi chất và chuyển hóa năng lượng luôn diễn ra đồng thời</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5" name="Group 4">
            <a:extLst>
              <a:ext uri="{FF2B5EF4-FFF2-40B4-BE49-F238E27FC236}">
                <a16:creationId xmlns:a16="http://schemas.microsoft.com/office/drawing/2014/main" id="{F752917D-B039-CFB9-C583-1F725D63C1C4}"/>
              </a:ext>
            </a:extLst>
          </p:cNvPr>
          <p:cNvGrpSpPr/>
          <p:nvPr/>
        </p:nvGrpSpPr>
        <p:grpSpPr>
          <a:xfrm>
            <a:off x="6586151" y="2132069"/>
            <a:ext cx="5255387" cy="3317262"/>
            <a:chOff x="6586151" y="2132069"/>
            <a:chExt cx="5255387" cy="3317262"/>
          </a:xfrm>
        </p:grpSpPr>
        <p:sp>
          <p:nvSpPr>
            <p:cNvPr id="12" name="TextBox 11">
              <a:extLst>
                <a:ext uri="{FF2B5EF4-FFF2-40B4-BE49-F238E27FC236}">
                  <a16:creationId xmlns:a16="http://schemas.microsoft.com/office/drawing/2014/main" id="{E480390C-6F3D-76C3-4CE1-7CECE6CC83AD}"/>
                </a:ext>
              </a:extLst>
            </p:cNvPr>
            <p:cNvSpPr txBox="1"/>
            <p:nvPr/>
          </p:nvSpPr>
          <p:spPr>
            <a:xfrm>
              <a:off x="6711313" y="2973191"/>
              <a:ext cx="5002891" cy="2267544"/>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Quá trình trao đổi chất trong quang hợp ở lá cây luôn đi cùng với chuyển hoá năng lượng ánh sáng thành năng lượng hoá học trong các hợp chất hữu cơ.</a:t>
              </a:r>
            </a:p>
          </p:txBody>
        </p:sp>
        <p:sp>
          <p:nvSpPr>
            <p:cNvPr id="3" name="Rectangle 2">
              <a:extLst>
                <a:ext uri="{FF2B5EF4-FFF2-40B4-BE49-F238E27FC236}">
                  <a16:creationId xmlns:a16="http://schemas.microsoft.com/office/drawing/2014/main" id="{3148253A-38EF-FF39-6967-583C488F3364}"/>
                </a:ext>
              </a:extLst>
            </p:cNvPr>
            <p:cNvSpPr/>
            <p:nvPr/>
          </p:nvSpPr>
          <p:spPr>
            <a:xfrm>
              <a:off x="6586151" y="2394197"/>
              <a:ext cx="5255387" cy="3055134"/>
            </a:xfrm>
            <a:prstGeom prst="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 name="Rectangle: Top Corners Rounded 3">
              <a:extLst>
                <a:ext uri="{FF2B5EF4-FFF2-40B4-BE49-F238E27FC236}">
                  <a16:creationId xmlns:a16="http://schemas.microsoft.com/office/drawing/2014/main" id="{CC10ADAF-240B-AFCA-F744-5D1D4FDA43A4}"/>
                </a:ext>
              </a:extLst>
            </p:cNvPr>
            <p:cNvSpPr/>
            <p:nvPr/>
          </p:nvSpPr>
          <p:spPr>
            <a:xfrm>
              <a:off x="6586151" y="2132069"/>
              <a:ext cx="5255386" cy="646331"/>
            </a:xfrm>
            <a:prstGeom prst="round2SameRect">
              <a:avLst/>
            </a:prstGeom>
            <a:solidFill>
              <a:schemeClr val="accent4">
                <a:lumMod val="20000"/>
                <a:lumOff val="80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Trả lời</a:t>
              </a:r>
              <a:endPar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15749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1607D80-1E45-4587-B0BD-88FD5419B694}"/>
              </a:ext>
            </a:extLst>
          </p:cNvPr>
          <p:cNvSpPr txBox="1"/>
          <p:nvPr/>
        </p:nvSpPr>
        <p:spPr>
          <a:xfrm>
            <a:off x="188550" y="6328612"/>
            <a:ext cx="87039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Mối quan hệ giữa trao đổi chất và chuyển hóa năng lượng trong quang hợp</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098" name="Picture 2" descr="Bài 22. Quang hợp ở thực vật trang 101, 102, 103 Khoa học tự nhiên 7 - Kết  nối tri thức | SGK Khoa học tự nhiên 7 - Kết nối tri thức">
            <a:extLst>
              <a:ext uri="{FF2B5EF4-FFF2-40B4-BE49-F238E27FC236}">
                <a16:creationId xmlns:a16="http://schemas.microsoft.com/office/drawing/2014/main" id="{362A0522-8774-4B4A-BA35-AFD46B2F34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5927" y="1712715"/>
            <a:ext cx="5255387" cy="450346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3E51F4E-A48D-4304-9193-8D5C06818ED2}"/>
              </a:ext>
            </a:extLst>
          </p:cNvPr>
          <p:cNvSpPr txBox="1"/>
          <p:nvPr/>
        </p:nvSpPr>
        <p:spPr>
          <a:xfrm>
            <a:off x="373381" y="3699770"/>
            <a:ext cx="32061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H</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 </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C</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H</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12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 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2</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A6800C7E-F789-48EF-B065-309B9410B947}"/>
              </a:ext>
            </a:extLst>
          </p:cNvPr>
          <p:cNvSpPr txBox="1"/>
          <p:nvPr/>
        </p:nvSpPr>
        <p:spPr>
          <a:xfrm>
            <a:off x="571500" y="2326860"/>
            <a:ext cx="21031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Ánh sáng Mặt trời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(quang năng)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A8868A8E-A530-46E8-8D04-85C6C8E5E4A1}"/>
              </a:ext>
            </a:extLst>
          </p:cNvPr>
          <p:cNvSpPr txBox="1"/>
          <p:nvPr/>
        </p:nvSpPr>
        <p:spPr>
          <a:xfrm>
            <a:off x="3371150" y="4331970"/>
            <a:ext cx="14249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Hóa năng</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0EA9C7F6-E88E-44AD-9C3A-5C5D2C825ABE}"/>
              </a:ext>
            </a:extLst>
          </p:cNvPr>
          <p:cNvGrpSpPr/>
          <p:nvPr/>
        </p:nvGrpSpPr>
        <p:grpSpPr>
          <a:xfrm>
            <a:off x="419105" y="191038"/>
            <a:ext cx="11365225" cy="1411646"/>
            <a:chOff x="5860620" y="572319"/>
            <a:chExt cx="5695110" cy="1462221"/>
          </a:xfrm>
        </p:grpSpPr>
        <p:sp>
          <p:nvSpPr>
            <p:cNvPr id="15" name="Rectangle: Rounded Corners 14">
              <a:extLst>
                <a:ext uri="{FF2B5EF4-FFF2-40B4-BE49-F238E27FC236}">
                  <a16:creationId xmlns:a16="http://schemas.microsoft.com/office/drawing/2014/main" id="{0BF8E22B-D85E-4A30-B7D3-1407253BA889}"/>
                </a:ext>
              </a:extLst>
            </p:cNvPr>
            <p:cNvSpPr/>
            <p:nvPr/>
          </p:nvSpPr>
          <p:spPr>
            <a:xfrm>
              <a:off x="5909310" y="662940"/>
              <a:ext cx="5646420" cy="13716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16" name="Rectangle: Rounded Corners 15">
              <a:extLst>
                <a:ext uri="{FF2B5EF4-FFF2-40B4-BE49-F238E27FC236}">
                  <a16:creationId xmlns:a16="http://schemas.microsoft.com/office/drawing/2014/main" id="{E79C907B-816A-4F90-AF59-7D3B12D431F6}"/>
                </a:ext>
              </a:extLst>
            </p:cNvPr>
            <p:cNvSpPr/>
            <p:nvPr/>
          </p:nvSpPr>
          <p:spPr>
            <a:xfrm>
              <a:off x="5860620" y="572319"/>
              <a:ext cx="5646420" cy="13716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Vì sao nói</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Trong quá trình quang hợp trao đổi chất và chuyển hóa năng lượng luôn diễn ra đồng thời</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6" name="Group 5">
            <a:extLst>
              <a:ext uri="{FF2B5EF4-FFF2-40B4-BE49-F238E27FC236}">
                <a16:creationId xmlns:a16="http://schemas.microsoft.com/office/drawing/2014/main" id="{52C04F9A-7170-84C6-A53F-88FEFFEF1913}"/>
              </a:ext>
            </a:extLst>
          </p:cNvPr>
          <p:cNvGrpSpPr/>
          <p:nvPr/>
        </p:nvGrpSpPr>
        <p:grpSpPr>
          <a:xfrm>
            <a:off x="6586151" y="2132069"/>
            <a:ext cx="5255387" cy="2905841"/>
            <a:chOff x="6586151" y="2132069"/>
            <a:chExt cx="5255387" cy="2905841"/>
          </a:xfrm>
        </p:grpSpPr>
        <p:grpSp>
          <p:nvGrpSpPr>
            <p:cNvPr id="5" name="Group 4">
              <a:extLst>
                <a:ext uri="{FF2B5EF4-FFF2-40B4-BE49-F238E27FC236}">
                  <a16:creationId xmlns:a16="http://schemas.microsoft.com/office/drawing/2014/main" id="{F752917D-B039-CFB9-C583-1F725D63C1C4}"/>
                </a:ext>
              </a:extLst>
            </p:cNvPr>
            <p:cNvGrpSpPr/>
            <p:nvPr/>
          </p:nvGrpSpPr>
          <p:grpSpPr>
            <a:xfrm>
              <a:off x="6586151" y="2132069"/>
              <a:ext cx="5255387" cy="2905841"/>
              <a:chOff x="6586151" y="2132069"/>
              <a:chExt cx="5255387" cy="2905841"/>
            </a:xfrm>
          </p:grpSpPr>
          <p:sp>
            <p:nvSpPr>
              <p:cNvPr id="3" name="Rectangle 2">
                <a:extLst>
                  <a:ext uri="{FF2B5EF4-FFF2-40B4-BE49-F238E27FC236}">
                    <a16:creationId xmlns:a16="http://schemas.microsoft.com/office/drawing/2014/main" id="{3148253A-38EF-FF39-6967-583C488F3364}"/>
                  </a:ext>
                </a:extLst>
              </p:cNvPr>
              <p:cNvSpPr/>
              <p:nvPr/>
            </p:nvSpPr>
            <p:spPr>
              <a:xfrm>
                <a:off x="6586151" y="2394197"/>
                <a:ext cx="5255387" cy="2643713"/>
              </a:xfrm>
              <a:prstGeom prst="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 name="Rectangle: Top Corners Rounded 3">
                <a:extLst>
                  <a:ext uri="{FF2B5EF4-FFF2-40B4-BE49-F238E27FC236}">
                    <a16:creationId xmlns:a16="http://schemas.microsoft.com/office/drawing/2014/main" id="{CC10ADAF-240B-AFCA-F744-5D1D4FDA43A4}"/>
                  </a:ext>
                </a:extLst>
              </p:cNvPr>
              <p:cNvSpPr/>
              <p:nvPr/>
            </p:nvSpPr>
            <p:spPr>
              <a:xfrm>
                <a:off x="6586151" y="2132069"/>
                <a:ext cx="5255386" cy="646331"/>
              </a:xfrm>
              <a:prstGeom prst="round2SameRect">
                <a:avLst/>
              </a:prstGeom>
              <a:solidFill>
                <a:schemeClr val="accent4">
                  <a:lumMod val="20000"/>
                  <a:lumOff val="80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Trả lời</a:t>
                </a:r>
                <a:endPar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sp>
          <p:nvSpPr>
            <p:cNvPr id="17" name="TextBox 16">
              <a:extLst>
                <a:ext uri="{FF2B5EF4-FFF2-40B4-BE49-F238E27FC236}">
                  <a16:creationId xmlns:a16="http://schemas.microsoft.com/office/drawing/2014/main" id="{2D9A20F1-3429-3DAD-16A7-C4BA090D22A5}"/>
                </a:ext>
              </a:extLst>
            </p:cNvPr>
            <p:cNvSpPr txBox="1"/>
            <p:nvPr/>
          </p:nvSpPr>
          <p:spPr>
            <a:xfrm>
              <a:off x="6711313" y="3040528"/>
              <a:ext cx="4975851" cy="1824346"/>
            </a:xfrm>
            <a:prstGeom prst="rect">
              <a:avLst/>
            </a:prstGeom>
            <a:noFill/>
          </p:spPr>
          <p:txBody>
            <a:bodyPr wrap="square">
              <a:spAutoFit/>
            </a:bodyPr>
            <a:lstStyle>
              <a:defPPr>
                <a:defRPr lang="en-US"/>
              </a:defPPr>
              <a:lvl1pPr algn="just">
                <a:lnSpc>
                  <a:spcPct val="120000"/>
                </a:lnSpc>
                <a:defRPr sz="2400" b="1" i="0">
                  <a:solidFill>
                    <a:schemeClr val="bg1"/>
                  </a:solidFill>
                  <a:effectLst/>
                  <a:latin typeface="Arial" panose="020B0604020202020204" pitchFamily="34" charset="0"/>
                  <a:cs typeface="Arial" panose="020B06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Không có quá trình trao đổi chất, cây sẽ không có nguyên liệu để thực hiện quá trình chuyển hoá năng lượng.</a:t>
              </a:r>
            </a:p>
          </p:txBody>
        </p:sp>
      </p:grpSp>
    </p:spTree>
    <p:extLst>
      <p:ext uri="{BB962C8B-B14F-4D97-AF65-F5344CB8AC3E}">
        <p14:creationId xmlns:p14="http://schemas.microsoft.com/office/powerpoint/2010/main" val="3513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E3D6891-F5C6-4170-9814-926CFFF23616}"/>
              </a:ext>
            </a:extLst>
          </p:cNvPr>
          <p:cNvGrpSpPr/>
          <p:nvPr/>
        </p:nvGrpSpPr>
        <p:grpSpPr>
          <a:xfrm>
            <a:off x="188550" y="81065"/>
            <a:ext cx="9729197" cy="1519216"/>
            <a:chOff x="430200" y="205660"/>
            <a:chExt cx="9729197" cy="1519216"/>
          </a:xfrm>
        </p:grpSpPr>
        <p:sp>
          <p:nvSpPr>
            <p:cNvPr id="5" name="Rectangle: Rounded Corners 4">
              <a:extLst>
                <a:ext uri="{FF2B5EF4-FFF2-40B4-BE49-F238E27FC236}">
                  <a16:creationId xmlns:a16="http://schemas.microsoft.com/office/drawing/2014/main" id="{3800E856-AF8A-4D03-B11A-C7DF50D641B6}"/>
                </a:ext>
              </a:extLst>
            </p:cNvPr>
            <p:cNvSpPr/>
            <p:nvPr/>
          </p:nvSpPr>
          <p:spPr>
            <a:xfrm>
              <a:off x="1034085" y="290369"/>
              <a:ext cx="9125312" cy="1434507"/>
            </a:xfrm>
            <a:prstGeom prst="round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1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rPr>
                <a:t>Mối quan hệ giữa trao đổi chất và chuyển hóa năng lượng</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endParaRPr>
            </a:p>
          </p:txBody>
        </p:sp>
        <p:pic>
          <p:nvPicPr>
            <p:cNvPr id="6" name="Picture 4">
              <a:extLst>
                <a:ext uri="{FF2B5EF4-FFF2-40B4-BE49-F238E27FC236}">
                  <a16:creationId xmlns:a16="http://schemas.microsoft.com/office/drawing/2014/main" id="{DE6F7FB8-6C37-4F8C-9D82-9718C7D2BC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200" y="205660"/>
              <a:ext cx="1519216" cy="151921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A1607D80-1E45-4587-B0BD-88FD5419B694}"/>
              </a:ext>
            </a:extLst>
          </p:cNvPr>
          <p:cNvSpPr txBox="1"/>
          <p:nvPr/>
        </p:nvSpPr>
        <p:spPr>
          <a:xfrm>
            <a:off x="188550" y="6328612"/>
            <a:ext cx="87039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Mối quan hệ giữa trao đổi chất và chuyển hóa năng lượng trong quang hợp</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098" name="Picture 2" descr="Bài 22. Quang hợp ở thực vật trang 101, 102, 103 Khoa học tự nhiên 7 - Kết  nối tri thức | SGK Khoa học tự nhiên 7 - Kết nối tri thức">
            <a:extLst>
              <a:ext uri="{FF2B5EF4-FFF2-40B4-BE49-F238E27FC236}">
                <a16:creationId xmlns:a16="http://schemas.microsoft.com/office/drawing/2014/main" id="{362A0522-8774-4B4A-BA35-AFD46B2F34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927" y="1712715"/>
            <a:ext cx="5255387" cy="4503462"/>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97ABA21D-A222-4A16-A3C5-904F9E471F47}"/>
              </a:ext>
            </a:extLst>
          </p:cNvPr>
          <p:cNvSpPr/>
          <p:nvPr/>
        </p:nvSpPr>
        <p:spPr>
          <a:xfrm>
            <a:off x="6275070" y="1987888"/>
            <a:ext cx="5703570" cy="2344082"/>
          </a:xfrm>
          <a:prstGeom prst="wedgeRoundRectCallout">
            <a:avLst>
              <a:gd name="adj1" fmla="val -54080"/>
              <a:gd name="adj2" fmla="val 79991"/>
              <a:gd name="adj3" fmla="val 16667"/>
            </a:avLst>
          </a:prstGeom>
          <a:solidFill>
            <a:srgbClr val="F8F9E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rao đổi chất và chuyển hóa năng lượng trong quá tr</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ì</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nh quang hợp</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diễn ra đồng thời </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có mối </a:t>
            </a:r>
            <a:r>
              <a:rPr kumimoji="0" lang="vi-VN" sz="2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quan hệ chặt chẽ</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33E51F4E-A48D-4304-9193-8D5C06818ED2}"/>
              </a:ext>
            </a:extLst>
          </p:cNvPr>
          <p:cNvSpPr txBox="1"/>
          <p:nvPr/>
        </p:nvSpPr>
        <p:spPr>
          <a:xfrm>
            <a:off x="373381" y="3699770"/>
            <a:ext cx="32061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H</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 </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C</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H</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12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 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2</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A6800C7E-F789-48EF-B065-309B9410B947}"/>
              </a:ext>
            </a:extLst>
          </p:cNvPr>
          <p:cNvSpPr txBox="1"/>
          <p:nvPr/>
        </p:nvSpPr>
        <p:spPr>
          <a:xfrm>
            <a:off x="571500" y="2326860"/>
            <a:ext cx="21031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Ánh sáng Mặt trời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(quang năng)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A8868A8E-A530-46E8-8D04-85C6C8E5E4A1}"/>
              </a:ext>
            </a:extLst>
          </p:cNvPr>
          <p:cNvSpPr txBox="1"/>
          <p:nvPr/>
        </p:nvSpPr>
        <p:spPr>
          <a:xfrm>
            <a:off x="3371150" y="4331970"/>
            <a:ext cx="14249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Hóa năng</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2" name="Picture 4">
            <a:extLst>
              <a:ext uri="{FF2B5EF4-FFF2-40B4-BE49-F238E27FC236}">
                <a16:creationId xmlns:a16="http://schemas.microsoft.com/office/drawing/2014/main" id="{BE6ACD5A-E3C4-440D-AEA7-CE78F2DC5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1632" y="280556"/>
            <a:ext cx="1319725" cy="131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8043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lumOff val="10000"/>
          </a:schemeClr>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5EE0CA1-D3EE-4024-8924-687FF7C9B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nvGrpSpPr>
          <p:cNvPr id="73" name="Group 72">
            <a:extLst>
              <a:ext uri="{FF2B5EF4-FFF2-40B4-BE49-F238E27FC236}">
                <a16:creationId xmlns:a16="http://schemas.microsoft.com/office/drawing/2014/main" id="{FBF2CD41-062F-4D1B-B9E3-8C4128F9C5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69177" y="526356"/>
            <a:ext cx="1335600" cy="1262947"/>
            <a:chOff x="7735641" y="2106638"/>
            <a:chExt cx="1335600" cy="1262947"/>
          </a:xfrm>
        </p:grpSpPr>
        <p:sp>
          <p:nvSpPr>
            <p:cNvPr id="74" name="Freeform: Shape 73">
              <a:extLst>
                <a:ext uri="{FF2B5EF4-FFF2-40B4-BE49-F238E27FC236}">
                  <a16:creationId xmlns:a16="http://schemas.microsoft.com/office/drawing/2014/main" id="{FD8E9B4C-DAD1-4E6C-9AE0-A6BD6FAE4F1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a:off x="7735641" y="210663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75" name="Oval 74">
              <a:extLst>
                <a:ext uri="{FF2B5EF4-FFF2-40B4-BE49-F238E27FC236}">
                  <a16:creationId xmlns:a16="http://schemas.microsoft.com/office/drawing/2014/main" id="{573F96E7-65AC-45DF-B8C2-2FB1995B1F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8261241" y="2453712"/>
              <a:ext cx="540000" cy="1080000"/>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sp>
        <p:nvSpPr>
          <p:cNvPr id="14345" name="Rectangle 76">
            <a:extLst>
              <a:ext uri="{FF2B5EF4-FFF2-40B4-BE49-F238E27FC236}">
                <a16:creationId xmlns:a16="http://schemas.microsoft.com/office/drawing/2014/main" id="{008BA5EF-099A-47C4-B002-198EE687B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79" name="Freeform: Shape 78">
            <a:extLst>
              <a:ext uri="{FF2B5EF4-FFF2-40B4-BE49-F238E27FC236}">
                <a16:creationId xmlns:a16="http://schemas.microsoft.com/office/drawing/2014/main" id="{0AF537A3-C5BD-4192-A11C-84381E3F70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57747" y="6661100"/>
            <a:ext cx="360000" cy="196900"/>
          </a:xfrm>
          <a:custGeom>
            <a:avLst/>
            <a:gdLst>
              <a:gd name="connsiteX0" fmla="*/ 180000 w 360000"/>
              <a:gd name="connsiteY0" fmla="*/ 0 h 196900"/>
              <a:gd name="connsiteX1" fmla="*/ 360000 w 360000"/>
              <a:gd name="connsiteY1" fmla="*/ 180000 h 196900"/>
              <a:gd name="connsiteX2" fmla="*/ 356588 w 360000"/>
              <a:gd name="connsiteY2" fmla="*/ 196900 h 196900"/>
              <a:gd name="connsiteX3" fmla="*/ 3412 w 360000"/>
              <a:gd name="connsiteY3" fmla="*/ 196900 h 196900"/>
              <a:gd name="connsiteX4" fmla="*/ 0 w 360000"/>
              <a:gd name="connsiteY4" fmla="*/ 180000 h 196900"/>
              <a:gd name="connsiteX5" fmla="*/ 180000 w 360000"/>
              <a:gd name="connsiteY5" fmla="*/ 0 h 19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000" h="196900">
                <a:moveTo>
                  <a:pt x="180000" y="0"/>
                </a:moveTo>
                <a:cubicBezTo>
                  <a:pt x="279411" y="0"/>
                  <a:pt x="360000" y="80589"/>
                  <a:pt x="360000" y="180000"/>
                </a:cubicBezTo>
                <a:lnTo>
                  <a:pt x="356588" y="196900"/>
                </a:lnTo>
                <a:lnTo>
                  <a:pt x="3412" y="196900"/>
                </a:lnTo>
                <a:lnTo>
                  <a:pt x="0" y="180000"/>
                </a:lnTo>
                <a:cubicBezTo>
                  <a:pt x="0" y="80589"/>
                  <a:pt x="80589" y="0"/>
                  <a:pt x="180000" y="0"/>
                </a:cubicBezTo>
                <a:close/>
              </a:path>
            </a:pathLst>
          </a:cu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 name="Rectangle: Rounded Corners 2">
            <a:extLst>
              <a:ext uri="{FF2B5EF4-FFF2-40B4-BE49-F238E27FC236}">
                <a16:creationId xmlns:a16="http://schemas.microsoft.com/office/drawing/2014/main" id="{B22E173A-C65E-4763-A10E-AF787053C899}"/>
              </a:ext>
            </a:extLst>
          </p:cNvPr>
          <p:cNvSpPr/>
          <p:nvPr/>
        </p:nvSpPr>
        <p:spPr>
          <a:xfrm>
            <a:off x="551154" y="560070"/>
            <a:ext cx="9829666" cy="5760720"/>
          </a:xfrm>
          <a:prstGeom prst="roundRect">
            <a:avLst>
              <a:gd name="adj" fmla="val 555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3076" name="Picture 4">
            <a:extLst>
              <a:ext uri="{FF2B5EF4-FFF2-40B4-BE49-F238E27FC236}">
                <a16:creationId xmlns:a16="http://schemas.microsoft.com/office/drawing/2014/main" id="{26480F77-EBAF-4A48-8039-6953D4FE7C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730" y="710297"/>
            <a:ext cx="1043940" cy="10439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64417B0-24BA-4BFE-9E15-49092EC3CAF8}"/>
              </a:ext>
            </a:extLst>
          </p:cNvPr>
          <p:cNvSpPr txBox="1"/>
          <p:nvPr/>
        </p:nvSpPr>
        <p:spPr>
          <a:xfrm>
            <a:off x="2126310" y="939879"/>
            <a:ext cx="68808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Hoàn thành bảng thông tin sau</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6" name="Table 6">
            <a:extLst>
              <a:ext uri="{FF2B5EF4-FFF2-40B4-BE49-F238E27FC236}">
                <a16:creationId xmlns:a16="http://schemas.microsoft.com/office/drawing/2014/main" id="{2E01B043-BB98-4ECF-966C-7E20E81864BE}"/>
              </a:ext>
            </a:extLst>
          </p:cNvPr>
          <p:cNvGraphicFramePr>
            <a:graphicFrameLocks noGrp="1"/>
          </p:cNvGraphicFramePr>
          <p:nvPr/>
        </p:nvGraphicFramePr>
        <p:xfrm>
          <a:off x="706118" y="1904464"/>
          <a:ext cx="9520236" cy="3947696"/>
        </p:xfrm>
        <a:graphic>
          <a:graphicData uri="http://schemas.openxmlformats.org/drawingml/2006/table">
            <a:tbl>
              <a:tblPr firstRow="1" bandRow="1">
                <a:tableStyleId>{69CF1AB2-1976-4502-BF36-3FF5EA218861}</a:tableStyleId>
              </a:tblPr>
              <a:tblGrid>
                <a:gridCol w="2065221">
                  <a:extLst>
                    <a:ext uri="{9D8B030D-6E8A-4147-A177-3AD203B41FA5}">
                      <a16:colId xmlns:a16="http://schemas.microsoft.com/office/drawing/2014/main" val="2546304273"/>
                    </a:ext>
                  </a:extLst>
                </a:gridCol>
                <a:gridCol w="2451255">
                  <a:extLst>
                    <a:ext uri="{9D8B030D-6E8A-4147-A177-3AD203B41FA5}">
                      <a16:colId xmlns:a16="http://schemas.microsoft.com/office/drawing/2014/main" val="689310724"/>
                    </a:ext>
                  </a:extLst>
                </a:gridCol>
                <a:gridCol w="2623701">
                  <a:extLst>
                    <a:ext uri="{9D8B030D-6E8A-4147-A177-3AD203B41FA5}">
                      <a16:colId xmlns:a16="http://schemas.microsoft.com/office/drawing/2014/main" val="4129884638"/>
                    </a:ext>
                  </a:extLst>
                </a:gridCol>
                <a:gridCol w="2380059">
                  <a:extLst>
                    <a:ext uri="{9D8B030D-6E8A-4147-A177-3AD203B41FA5}">
                      <a16:colId xmlns:a16="http://schemas.microsoft.com/office/drawing/2014/main" val="390622065"/>
                    </a:ext>
                  </a:extLst>
                </a:gridCol>
              </a:tblGrid>
              <a:tr h="822907">
                <a:tc rowSpan="4">
                  <a:txBody>
                    <a:bodyPr/>
                    <a:lstStyle/>
                    <a:p>
                      <a:pPr algn="ctr">
                        <a:lnSpc>
                          <a:spcPct val="120000"/>
                        </a:lnSpc>
                      </a:pPr>
                      <a:r>
                        <a:rPr lang="vi-VN" sz="2400" dirty="0">
                          <a:solidFill>
                            <a:schemeClr val="tx1"/>
                          </a:solidFill>
                          <a:latin typeface="Arial" panose="020B0604020202020204" pitchFamily="34" charset="0"/>
                          <a:cs typeface="Arial" panose="020B0604020202020204" pitchFamily="34" charset="0"/>
                        </a:rPr>
                        <a:t>Quang hợp</a:t>
                      </a:r>
                      <a:endParaRPr lang="en-US" sz="24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rowSpan="2">
                  <a:txBody>
                    <a:bodyPr/>
                    <a:lstStyle/>
                    <a:p>
                      <a:pPr algn="ctr">
                        <a:lnSpc>
                          <a:spcPct val="120000"/>
                        </a:lnSpc>
                      </a:pPr>
                      <a:r>
                        <a:rPr lang="vi-VN" sz="2400" b="1" dirty="0">
                          <a:latin typeface="Arial" panose="020B0604020202020204" pitchFamily="34" charset="0"/>
                          <a:cs typeface="Arial" panose="020B0604020202020204" pitchFamily="34" charset="0"/>
                        </a:rPr>
                        <a:t>Quá trình trao đổi chất</a:t>
                      </a:r>
                      <a:endParaRPr lang="en-US" sz="24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0FCFE"/>
                    </a:solidFill>
                  </a:tcPr>
                </a:tc>
                <a:tc>
                  <a:txBody>
                    <a:bodyPr/>
                    <a:lstStyle/>
                    <a:p>
                      <a:pPr algn="ctr">
                        <a:lnSpc>
                          <a:spcPct val="120000"/>
                        </a:lnSpc>
                      </a:pPr>
                      <a:r>
                        <a:rPr lang="vi-VN" sz="2400" b="0" dirty="0">
                          <a:latin typeface="Arial" panose="020B0604020202020204" pitchFamily="34" charset="0"/>
                          <a:cs typeface="Arial" panose="020B0604020202020204" pitchFamily="34" charset="0"/>
                        </a:rPr>
                        <a:t>Chất lấy vào</a:t>
                      </a:r>
                      <a:endParaRPr lang="en-US" sz="2400" b="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pPr>
                      <a:r>
                        <a:rPr lang="vi-VN" sz="2400" b="0" dirty="0">
                          <a:latin typeface="Arial" panose="020B0604020202020204" pitchFamily="34" charset="0"/>
                          <a:cs typeface="Arial" panose="020B0604020202020204" pitchFamily="34" charset="0"/>
                        </a:rPr>
                        <a:t>Chất tạo ra</a:t>
                      </a:r>
                      <a:endParaRPr lang="en-US" sz="2400" b="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7047095"/>
                  </a:ext>
                </a:extLst>
              </a:tr>
              <a:tr h="998809">
                <a:tc vMerge="1">
                  <a:txBody>
                    <a:bodyPr/>
                    <a:lstStyle/>
                    <a:p>
                      <a:endParaRPr lang="en-US" dirty="0"/>
                    </a:p>
                  </a:txBody>
                  <a:tcPr/>
                </a:tc>
                <a:tc vMerge="1">
                  <a:txBody>
                    <a:bodyPr/>
                    <a:lstStyle/>
                    <a:p>
                      <a:endParaRPr lang="en-US" sz="2800" dirty="0">
                        <a:latin typeface="Arial" panose="020B0604020202020204" pitchFamily="34" charset="0"/>
                        <a:cs typeface="Arial" panose="020B0604020202020204" pitchFamily="34" charset="0"/>
                      </a:endParaRPr>
                    </a:p>
                  </a:txBody>
                  <a:tcPr/>
                </a:tc>
                <a:tc>
                  <a:txBody>
                    <a:bodyPr/>
                    <a:lstStyle/>
                    <a:p>
                      <a:pPr algn="ctr">
                        <a:lnSpc>
                          <a:spcPct val="120000"/>
                        </a:lnSpc>
                      </a:pPr>
                      <a:r>
                        <a:rPr lang="vi-VN"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20000"/>
                        </a:lnSpc>
                      </a:pPr>
                      <a:r>
                        <a:rPr lang="vi-VN"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08055277"/>
                  </a:ext>
                </a:extLst>
              </a:tr>
              <a:tr h="1136384">
                <a:tc vMerge="1">
                  <a:txBody>
                    <a:bodyPr/>
                    <a:lstStyle/>
                    <a:p>
                      <a:endParaRPr lang="en-US" dirty="0"/>
                    </a:p>
                  </a:txBody>
                  <a:tcPr/>
                </a:tc>
                <a:tc rowSpan="2">
                  <a:txBody>
                    <a:bodyPr/>
                    <a:lstStyle/>
                    <a:p>
                      <a:pPr algn="ctr">
                        <a:lnSpc>
                          <a:spcPct val="120000"/>
                        </a:lnSpc>
                      </a:pPr>
                      <a:r>
                        <a:rPr lang="vi-VN" sz="2400" b="1" dirty="0">
                          <a:latin typeface="Arial" panose="020B0604020202020204" pitchFamily="34" charset="0"/>
                          <a:cs typeface="Arial" panose="020B0604020202020204" pitchFamily="34" charset="0"/>
                        </a:rPr>
                        <a:t>Quá trình chuyển hóa năng lượng</a:t>
                      </a:r>
                      <a:endParaRPr lang="en-US" sz="24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20000"/>
                        </a:lnSpc>
                      </a:pPr>
                      <a:r>
                        <a:rPr lang="vi-VN" sz="2400" dirty="0">
                          <a:latin typeface="Arial" panose="020B0604020202020204" pitchFamily="34" charset="0"/>
                          <a:cs typeface="Arial" panose="020B0604020202020204" pitchFamily="34" charset="0"/>
                        </a:rPr>
                        <a:t>Năng lượng </a:t>
                      </a:r>
                    </a:p>
                    <a:p>
                      <a:pPr algn="ctr">
                        <a:lnSpc>
                          <a:spcPct val="120000"/>
                        </a:lnSpc>
                      </a:pPr>
                      <a:r>
                        <a:rPr lang="vi-VN" sz="2400" dirty="0">
                          <a:latin typeface="Arial" panose="020B0604020202020204" pitchFamily="34" charset="0"/>
                          <a:cs typeface="Arial" panose="020B0604020202020204" pitchFamily="34" charset="0"/>
                        </a:rPr>
                        <a:t>hấp thụ</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pPr>
                      <a:r>
                        <a:rPr lang="vi-VN" sz="2400" dirty="0">
                          <a:latin typeface="Arial" panose="020B0604020202020204" pitchFamily="34" charset="0"/>
                          <a:cs typeface="Arial" panose="020B0604020202020204" pitchFamily="34" charset="0"/>
                        </a:rPr>
                        <a:t>Năng lượng </a:t>
                      </a:r>
                    </a:p>
                    <a:p>
                      <a:pPr algn="ctr">
                        <a:lnSpc>
                          <a:spcPct val="120000"/>
                        </a:lnSpc>
                      </a:pPr>
                      <a:r>
                        <a:rPr lang="vi-VN" sz="2400" dirty="0">
                          <a:latin typeface="Arial" panose="020B0604020202020204" pitchFamily="34" charset="0"/>
                          <a:cs typeface="Arial" panose="020B0604020202020204" pitchFamily="34" charset="0"/>
                        </a:rPr>
                        <a:t>tạo thành</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15776443"/>
                  </a:ext>
                </a:extLst>
              </a:tr>
              <a:tr h="989596">
                <a:tc vMerge="1">
                  <a:txBody>
                    <a:bodyPr/>
                    <a:lstStyle/>
                    <a:p>
                      <a:endParaRPr lang="en-US" dirty="0"/>
                    </a:p>
                  </a:txBody>
                  <a:tcPr/>
                </a:tc>
                <a:tc vMerge="1">
                  <a:txBody>
                    <a:bodyPr/>
                    <a:lstStyle/>
                    <a:p>
                      <a:endParaRPr lang="en-US" sz="2400" dirty="0">
                        <a:latin typeface="Arial" panose="020B0604020202020204" pitchFamily="34" charset="0"/>
                        <a:cs typeface="Arial" panose="020B0604020202020204" pitchFamily="34" charset="0"/>
                      </a:endParaRPr>
                    </a:p>
                  </a:txBody>
                  <a:tcPr/>
                </a:tc>
                <a:tc>
                  <a:txBody>
                    <a:bodyPr/>
                    <a:lstStyle/>
                    <a:p>
                      <a:pPr algn="ctr">
                        <a:lnSpc>
                          <a:spcPct val="120000"/>
                        </a:lnSpc>
                      </a:pPr>
                      <a:r>
                        <a:rPr lang="vi-VN"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20000"/>
                        </a:lnSpc>
                      </a:pPr>
                      <a:r>
                        <a:rPr lang="vi-VN"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925146164"/>
                  </a:ext>
                </a:extLst>
              </a:tr>
            </a:tbl>
          </a:graphicData>
        </a:graphic>
      </p:graphicFrame>
      <p:sp>
        <p:nvSpPr>
          <p:cNvPr id="2" name="TextBox 1">
            <a:extLst>
              <a:ext uri="{FF2B5EF4-FFF2-40B4-BE49-F238E27FC236}">
                <a16:creationId xmlns:a16="http://schemas.microsoft.com/office/drawing/2014/main" id="{4C7E9D18-7764-49A1-F3EF-6EED61FAE7ED}"/>
              </a:ext>
            </a:extLst>
          </p:cNvPr>
          <p:cNvSpPr txBox="1"/>
          <p:nvPr/>
        </p:nvSpPr>
        <p:spPr>
          <a:xfrm>
            <a:off x="5293383" y="2776115"/>
            <a:ext cx="2480403" cy="83099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Nước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Carbon dioxide</a:t>
            </a:r>
            <a:endParaRPr kumimoji="0" lang="en-US"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C78C7785-FA3D-99C9-0A9A-4A5CB2152942}"/>
              </a:ext>
            </a:extLst>
          </p:cNvPr>
          <p:cNvSpPr txBox="1"/>
          <p:nvPr/>
        </p:nvSpPr>
        <p:spPr>
          <a:xfrm>
            <a:off x="5247262" y="4935627"/>
            <a:ext cx="2397211" cy="83099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Ánh sáng mặt trời</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CECBFAE0-E7F9-1474-F990-479BE316EEAF}"/>
              </a:ext>
            </a:extLst>
          </p:cNvPr>
          <p:cNvSpPr txBox="1"/>
          <p:nvPr/>
        </p:nvSpPr>
        <p:spPr>
          <a:xfrm>
            <a:off x="7928750" y="2776115"/>
            <a:ext cx="2159055" cy="83099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Chất hữu cơ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Oxygen </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80CDDF6D-6770-72A5-FF3B-18A1C9DAFB4C}"/>
              </a:ext>
            </a:extLst>
          </p:cNvPr>
          <p:cNvSpPr txBox="1"/>
          <p:nvPr/>
        </p:nvSpPr>
        <p:spPr>
          <a:xfrm>
            <a:off x="7690594" y="5021163"/>
            <a:ext cx="2397211" cy="83099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Năng lượng hóa học</a:t>
            </a:r>
            <a:endParaRPr kumimoji="0" lang="en-US" sz="2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9896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51340" t="72928"/>
          <a:stretch/>
        </p:blipFill>
        <p:spPr>
          <a:xfrm>
            <a:off x="6259398" y="5207954"/>
            <a:ext cx="5932602" cy="1650046"/>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11753" t="84373" r="73634" b="1089"/>
          <a:stretch/>
        </p:blipFill>
        <p:spPr>
          <a:xfrm>
            <a:off x="1363744" y="5971879"/>
            <a:ext cx="1781666" cy="886121"/>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7242" t="10909" r="19742" b="21658"/>
          <a:stretch/>
        </p:blipFill>
        <p:spPr>
          <a:xfrm>
            <a:off x="1109793" y="395927"/>
            <a:ext cx="9959490" cy="5328022"/>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l="73686" b="81821"/>
          <a:stretch/>
        </p:blipFill>
        <p:spPr>
          <a:xfrm>
            <a:off x="8983744" y="0"/>
            <a:ext cx="3208256" cy="1108005"/>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4716" t="57926" r="83686" b="18256"/>
          <a:stretch/>
        </p:blipFill>
        <p:spPr>
          <a:xfrm>
            <a:off x="158684" y="4713402"/>
            <a:ext cx="1414021" cy="1451728"/>
          </a:xfrm>
          <a:prstGeom prst="rect">
            <a:avLst/>
          </a:prstGeom>
        </p:spPr>
      </p:pic>
      <p:sp>
        <p:nvSpPr>
          <p:cNvPr id="7" name="Rectangle 6">
            <a:extLst>
              <a:ext uri="{FF2B5EF4-FFF2-40B4-BE49-F238E27FC236}">
                <a16:creationId xmlns:a16="http://schemas.microsoft.com/office/drawing/2014/main" id="{DDB6D953-7F0E-85EB-EAC2-5C7FE3BE4020}"/>
              </a:ext>
            </a:extLst>
          </p:cNvPr>
          <p:cNvSpPr/>
          <p:nvPr/>
        </p:nvSpPr>
        <p:spPr>
          <a:xfrm>
            <a:off x="1619447" y="985873"/>
            <a:ext cx="8937002" cy="4222081"/>
          </a:xfrm>
          <a:prstGeom prst="rect">
            <a:avLst/>
          </a:prstGeom>
          <a:solidFill>
            <a:srgbClr val="3C1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直接连接符 17">
            <a:extLst>
              <a:ext uri="{FF2B5EF4-FFF2-40B4-BE49-F238E27FC236}">
                <a16:creationId xmlns:a16="http://schemas.microsoft.com/office/drawing/2014/main" id="{352516ED-2511-C565-C2B8-73CE5E9F38C1}"/>
              </a:ext>
            </a:extLst>
          </p:cNvPr>
          <p:cNvCxnSpPr/>
          <p:nvPr/>
        </p:nvCxnSpPr>
        <p:spPr>
          <a:xfrm rot="5400000">
            <a:off x="4200600" y="-771600"/>
            <a:ext cx="0" cy="4896000"/>
          </a:xfrm>
          <a:prstGeom prst="line">
            <a:avLst/>
          </a:prstGeom>
          <a:ln w="38100">
            <a:solidFill>
              <a:srgbClr val="FEFEFE"/>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7E3AD85-C5AB-3522-5096-65DC036927EA}"/>
              </a:ext>
            </a:extLst>
          </p:cNvPr>
          <p:cNvSpPr txBox="1"/>
          <p:nvPr/>
        </p:nvSpPr>
        <p:spPr>
          <a:xfrm>
            <a:off x="1772433" y="1015425"/>
            <a:ext cx="3581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GHI NHỚ </a:t>
            </a: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4CF8B5A-43EF-A9F4-A39E-D268609C1030}"/>
              </a:ext>
            </a:extLst>
          </p:cNvPr>
          <p:cNvSpPr txBox="1"/>
          <p:nvPr/>
        </p:nvSpPr>
        <p:spPr>
          <a:xfrm>
            <a:off x="1819175" y="1924332"/>
            <a:ext cx="8544025" cy="1348446"/>
          </a:xfrm>
          <a:prstGeom prst="rect">
            <a:avLst/>
          </a:prstGeom>
          <a:noFill/>
        </p:spPr>
        <p:txBody>
          <a:bodyPr wrap="square" lIns="0" tIns="0" rIns="0" bIns="0" rtlCol="0">
            <a:spAutoFit/>
          </a:bodyPr>
          <a:lstStyle/>
          <a:p>
            <a:pPr algn="just">
              <a:lnSpc>
                <a:spcPct val="125000"/>
              </a:lnSpc>
            </a:pPr>
            <a:r>
              <a:rPr lang="vi-VN" sz="2400" b="1" dirty="0">
                <a:solidFill>
                  <a:srgbClr val="FFFF00"/>
                </a:solidFill>
                <a:latin typeface="Arial" panose="020B0604020202020204" pitchFamily="34" charset="0"/>
                <a:cs typeface="Arial" panose="020B0604020202020204" pitchFamily="34" charset="0"/>
              </a:rPr>
              <a:t>    Quang hợp </a:t>
            </a:r>
            <a:r>
              <a:rPr lang="vi-VN" sz="2400" dirty="0">
                <a:solidFill>
                  <a:schemeClr val="bg1"/>
                </a:solidFill>
                <a:latin typeface="Arial" panose="020B0604020202020204" pitchFamily="34" charset="0"/>
                <a:cs typeface="Arial" panose="020B0604020202020204" pitchFamily="34" charset="0"/>
              </a:rPr>
              <a:t>là quá trình</a:t>
            </a:r>
            <a:r>
              <a:rPr lang="en-US" sz="2400" dirty="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lá cây sử dụng </a:t>
            </a:r>
            <a:r>
              <a:rPr lang="vi-VN" sz="2400" b="1" dirty="0">
                <a:solidFill>
                  <a:srgbClr val="FFFF00"/>
                </a:solidFill>
                <a:latin typeface="Arial" panose="020B0604020202020204" pitchFamily="34" charset="0"/>
                <a:cs typeface="Arial" panose="020B0604020202020204" pitchFamily="34" charset="0"/>
              </a:rPr>
              <a:t>nước và khí </a:t>
            </a:r>
            <a:r>
              <a:rPr lang="en-US" sz="2400" b="1" dirty="0">
                <a:solidFill>
                  <a:srgbClr val="FFFF00"/>
                </a:solidFill>
                <a:latin typeface="Arial" panose="020B0604020202020204" pitchFamily="34" charset="0"/>
                <a:cs typeface="Arial" panose="020B0604020202020204" pitchFamily="34" charset="0"/>
              </a:rPr>
              <a:t>carbon dioxide </a:t>
            </a:r>
            <a:r>
              <a:rPr lang="vi-VN" sz="2400" dirty="0">
                <a:solidFill>
                  <a:schemeClr val="bg1"/>
                </a:solidFill>
                <a:latin typeface="Arial" panose="020B0604020202020204" pitchFamily="34" charset="0"/>
                <a:cs typeface="Arial" panose="020B0604020202020204" pitchFamily="34" charset="0"/>
              </a:rPr>
              <a:t>nhờ năng lượng ánh sáng đã được diệp lục hấp thu để </a:t>
            </a:r>
            <a:r>
              <a:rPr lang="vi-VN" sz="2400" b="1" dirty="0">
                <a:solidFill>
                  <a:srgbClr val="FFFF00"/>
                </a:solidFill>
                <a:latin typeface="Arial" panose="020B0604020202020204" pitchFamily="34" charset="0"/>
                <a:cs typeface="Arial" panose="020B0604020202020204" pitchFamily="34" charset="0"/>
              </a:rPr>
              <a:t>tổng hợp chất hữu cơ và giải phóng oxgen</a:t>
            </a:r>
            <a:r>
              <a:rPr lang="en-US" sz="2400" dirty="0">
                <a:solidFill>
                  <a:schemeClr val="bg1"/>
                </a:solidFill>
                <a:latin typeface="Arial" panose="020B0604020202020204" pitchFamily="34" charset="0"/>
                <a:cs typeface="Arial" panose="020B0604020202020204" pitchFamily="34" charset="0"/>
              </a:rPr>
              <a:t>.</a:t>
            </a:r>
            <a:endParaRPr lang="en-US" sz="2400" dirty="0">
              <a:solidFill>
                <a:schemeClr val="bg1"/>
              </a:solidFill>
            </a:endParaRPr>
          </a:p>
        </p:txBody>
      </p:sp>
      <p:grpSp>
        <p:nvGrpSpPr>
          <p:cNvPr id="17" name="Group 16">
            <a:extLst>
              <a:ext uri="{FF2B5EF4-FFF2-40B4-BE49-F238E27FC236}">
                <a16:creationId xmlns:a16="http://schemas.microsoft.com/office/drawing/2014/main" id="{B83896BA-7B1B-CA85-50CD-2F9AD1694AE5}"/>
              </a:ext>
            </a:extLst>
          </p:cNvPr>
          <p:cNvGrpSpPr/>
          <p:nvPr/>
        </p:nvGrpSpPr>
        <p:grpSpPr>
          <a:xfrm>
            <a:off x="1828800" y="3429000"/>
            <a:ext cx="8610600" cy="682117"/>
            <a:chOff x="4640142" y="2438865"/>
            <a:chExt cx="8610600" cy="682117"/>
          </a:xfrm>
        </p:grpSpPr>
        <p:sp>
          <p:nvSpPr>
            <p:cNvPr id="18" name="TextBox 17">
              <a:extLst>
                <a:ext uri="{FF2B5EF4-FFF2-40B4-BE49-F238E27FC236}">
                  <a16:creationId xmlns:a16="http://schemas.microsoft.com/office/drawing/2014/main" id="{548FF8A4-4C69-5FE0-4564-64CE0465EB5F}"/>
                </a:ext>
              </a:extLst>
            </p:cNvPr>
            <p:cNvSpPr txBox="1"/>
            <p:nvPr/>
          </p:nvSpPr>
          <p:spPr>
            <a:xfrm>
              <a:off x="4640142" y="2657557"/>
              <a:ext cx="3828065" cy="402418"/>
            </a:xfrm>
            <a:prstGeom prst="rect">
              <a:avLst/>
            </a:prstGeom>
            <a:noFill/>
          </p:spPr>
          <p:txBody>
            <a:bodyPr wrap="square" lIns="0" tIns="0" rIns="0" bIns="0" rtlCol="0">
              <a:spAutoFit/>
            </a:bodyPr>
            <a:lstStyle/>
            <a:p>
              <a:pPr algn="ctr">
                <a:lnSpc>
                  <a:spcPct val="120000"/>
                </a:lnSpc>
              </a:pPr>
              <a:r>
                <a:rPr lang="vi-VN" sz="2400" b="1" dirty="0">
                  <a:solidFill>
                    <a:schemeClr val="bg1"/>
                  </a:solidFill>
                  <a:latin typeface="Arial" panose="020B0604020202020204" pitchFamily="34" charset="0"/>
                  <a:cs typeface="Arial" panose="020B0604020202020204" pitchFamily="34" charset="0"/>
                </a:rPr>
                <a:t>  Nước + Carbon dioxide </a:t>
              </a:r>
              <a:endParaRPr lang="vi-VN" sz="2400" b="1" dirty="0">
                <a:solidFill>
                  <a:schemeClr val="bg1"/>
                </a:solidFill>
              </a:endParaRPr>
            </a:p>
          </p:txBody>
        </p:sp>
        <p:sp>
          <p:nvSpPr>
            <p:cNvPr id="22" name="TextBox 21">
              <a:extLst>
                <a:ext uri="{FF2B5EF4-FFF2-40B4-BE49-F238E27FC236}">
                  <a16:creationId xmlns:a16="http://schemas.microsoft.com/office/drawing/2014/main" id="{3E022A27-6B91-A64F-B261-64DC55CB2A56}"/>
                </a:ext>
              </a:extLst>
            </p:cNvPr>
            <p:cNvSpPr txBox="1"/>
            <p:nvPr/>
          </p:nvSpPr>
          <p:spPr>
            <a:xfrm>
              <a:off x="9729098" y="2657557"/>
              <a:ext cx="3521644" cy="402417"/>
            </a:xfrm>
            <a:prstGeom prst="rect">
              <a:avLst/>
            </a:prstGeom>
            <a:noFill/>
          </p:spPr>
          <p:txBody>
            <a:bodyPr wrap="square" lIns="0" tIns="0" rIns="0" bIns="0" rtlCol="0">
              <a:spAutoFit/>
            </a:bodyPr>
            <a:lstStyle/>
            <a:p>
              <a:pPr algn="ctr">
                <a:lnSpc>
                  <a:spcPct val="120000"/>
                </a:lnSpc>
              </a:pPr>
              <a:r>
                <a:rPr lang="vi-VN" sz="2400" b="1" dirty="0">
                  <a:solidFill>
                    <a:schemeClr val="bg1"/>
                  </a:solidFill>
                  <a:latin typeface="Arial" panose="020B0604020202020204" pitchFamily="34" charset="0"/>
                  <a:cs typeface="Arial" panose="020B0604020202020204" pitchFamily="34" charset="0"/>
                </a:rPr>
                <a:t>Glucose + Oxygen</a:t>
              </a:r>
              <a:endParaRPr lang="vi-VN" sz="2400" b="1" dirty="0">
                <a:solidFill>
                  <a:schemeClr val="bg1"/>
                </a:solidFill>
              </a:endParaRPr>
            </a:p>
          </p:txBody>
        </p:sp>
        <p:cxnSp>
          <p:nvCxnSpPr>
            <p:cNvPr id="23" name="Straight Arrow Connector 22">
              <a:extLst>
                <a:ext uri="{FF2B5EF4-FFF2-40B4-BE49-F238E27FC236}">
                  <a16:creationId xmlns:a16="http://schemas.microsoft.com/office/drawing/2014/main" id="{621D4604-ECE1-A93F-7B94-16586015255C}"/>
                </a:ext>
              </a:extLst>
            </p:cNvPr>
            <p:cNvCxnSpPr>
              <a:cxnSpLocks/>
            </p:cNvCxnSpPr>
            <p:nvPr/>
          </p:nvCxnSpPr>
          <p:spPr>
            <a:xfrm>
              <a:off x="8610600" y="2791696"/>
              <a:ext cx="1295400"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C8E0012-39A7-4B86-3B06-43F881FAD97E}"/>
                </a:ext>
              </a:extLst>
            </p:cNvPr>
            <p:cNvSpPr txBox="1"/>
            <p:nvPr/>
          </p:nvSpPr>
          <p:spPr>
            <a:xfrm>
              <a:off x="8699501" y="2438865"/>
              <a:ext cx="1016559" cy="268279"/>
            </a:xfrm>
            <a:prstGeom prst="rect">
              <a:avLst/>
            </a:prstGeom>
            <a:noFill/>
          </p:spPr>
          <p:txBody>
            <a:bodyPr wrap="square" lIns="0" tIns="0" rIns="0" bIns="0" rtlCol="0">
              <a:spAutoFit/>
            </a:bodyPr>
            <a:lstStyle/>
            <a:p>
              <a:pPr algn="ctr">
                <a:lnSpc>
                  <a:spcPct val="120000"/>
                </a:lnSpc>
              </a:pPr>
              <a:r>
                <a:rPr lang="vi-VN" sz="1600" b="1" dirty="0">
                  <a:solidFill>
                    <a:schemeClr val="bg1"/>
                  </a:solidFill>
                  <a:latin typeface="Arial" panose="020B0604020202020204" pitchFamily="34" charset="0"/>
                  <a:cs typeface="Arial" panose="020B0604020202020204" pitchFamily="34" charset="0"/>
                </a:rPr>
                <a:t>Ánh sáng</a:t>
              </a:r>
              <a:endParaRPr lang="vi-VN" sz="1600" b="1" dirty="0">
                <a:solidFill>
                  <a:schemeClr val="bg1"/>
                </a:solidFill>
              </a:endParaRPr>
            </a:p>
          </p:txBody>
        </p:sp>
        <p:sp>
          <p:nvSpPr>
            <p:cNvPr id="25" name="TextBox 24">
              <a:extLst>
                <a:ext uri="{FF2B5EF4-FFF2-40B4-BE49-F238E27FC236}">
                  <a16:creationId xmlns:a16="http://schemas.microsoft.com/office/drawing/2014/main" id="{95508EE9-85F9-83FE-A05B-02FF7CABC6EF}"/>
                </a:ext>
              </a:extLst>
            </p:cNvPr>
            <p:cNvSpPr txBox="1"/>
            <p:nvPr/>
          </p:nvSpPr>
          <p:spPr>
            <a:xfrm>
              <a:off x="8699501" y="2843127"/>
              <a:ext cx="1016559" cy="277855"/>
            </a:xfrm>
            <a:prstGeom prst="rect">
              <a:avLst/>
            </a:prstGeom>
            <a:noFill/>
          </p:spPr>
          <p:txBody>
            <a:bodyPr wrap="square" lIns="0" tIns="0" rIns="0" bIns="0" rtlCol="0">
              <a:spAutoFit/>
            </a:bodyPr>
            <a:lstStyle/>
            <a:p>
              <a:pPr algn="ctr">
                <a:lnSpc>
                  <a:spcPct val="120000"/>
                </a:lnSpc>
              </a:pPr>
              <a:r>
                <a:rPr lang="vi-VN" sz="1600" b="1" dirty="0">
                  <a:solidFill>
                    <a:schemeClr val="bg1"/>
                  </a:solidFill>
                  <a:latin typeface="Arial" panose="020B0604020202020204" pitchFamily="34" charset="0"/>
                  <a:cs typeface="Arial" panose="020B0604020202020204" pitchFamily="34" charset="0"/>
                </a:rPr>
                <a:t>Diệp lục</a:t>
              </a:r>
              <a:endParaRPr lang="vi-VN" sz="1600" b="1" dirty="0">
                <a:solidFill>
                  <a:schemeClr val="bg1"/>
                </a:solidFill>
              </a:endParaRPr>
            </a:p>
          </p:txBody>
        </p:sp>
      </p:grpSp>
      <p:sp>
        <p:nvSpPr>
          <p:cNvPr id="26" name="TextBox 25">
            <a:extLst>
              <a:ext uri="{FF2B5EF4-FFF2-40B4-BE49-F238E27FC236}">
                <a16:creationId xmlns:a16="http://schemas.microsoft.com/office/drawing/2014/main" id="{553A4B9B-A078-5E51-6746-0F7363319E35}"/>
              </a:ext>
            </a:extLst>
          </p:cNvPr>
          <p:cNvSpPr txBox="1"/>
          <p:nvPr/>
        </p:nvSpPr>
        <p:spPr>
          <a:xfrm>
            <a:off x="1772433" y="4269013"/>
            <a:ext cx="8590768" cy="877933"/>
          </a:xfrm>
          <a:prstGeom prst="rect">
            <a:avLst/>
          </a:prstGeom>
          <a:noFill/>
        </p:spPr>
        <p:txBody>
          <a:bodyPr wrap="square" lIns="0" tIns="0" rIns="0" bIns="0" rtlCol="0">
            <a:spAutoFit/>
          </a:bodyPr>
          <a:lstStyle>
            <a:defPPr>
              <a:defRPr lang="en-US"/>
            </a:defPPr>
            <a:lvl1pPr algn="just">
              <a:lnSpc>
                <a:spcPct val="125000"/>
              </a:lnSpc>
              <a:defRPr sz="2400" b="1">
                <a:solidFill>
                  <a:srgbClr val="FFFF00"/>
                </a:solidFill>
                <a:latin typeface="Arial" panose="020B0604020202020204" pitchFamily="34" charset="0"/>
                <a:cs typeface="Arial" panose="020B0604020202020204" pitchFamily="34" charset="0"/>
              </a:defRPr>
            </a:lvl1pPr>
          </a:lstStyle>
          <a:p>
            <a:r>
              <a:rPr lang="vi-VN" b="0" dirty="0">
                <a:solidFill>
                  <a:schemeClr val="bg1"/>
                </a:solidFill>
              </a:rPr>
              <a:t>    Trao đổi chất và chuyển hóa năng lượng trong diễn ra </a:t>
            </a:r>
            <a:r>
              <a:rPr lang="vi-VN" dirty="0"/>
              <a:t>đồng thời có mối quan hệ chặt chẽ.</a:t>
            </a:r>
            <a:endParaRPr lang="en-US" dirty="0"/>
          </a:p>
        </p:txBody>
      </p:sp>
    </p:spTree>
    <p:extLst>
      <p:ext uri="{BB962C8B-B14F-4D97-AF65-F5344CB8AC3E}">
        <p14:creationId xmlns:p14="http://schemas.microsoft.com/office/powerpoint/2010/main" val="213297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728CC2-E4FF-4C2A-96D6-E158A298A8F5}"/>
              </a:ext>
            </a:extLst>
          </p:cNvPr>
          <p:cNvPicPr>
            <a:picLocks noChangeAspect="1"/>
          </p:cNvPicPr>
          <p:nvPr/>
        </p:nvPicPr>
        <p:blipFill rotWithShape="1">
          <a:blip r:embed="rId3">
            <a:extLst>
              <a:ext uri="{28A0092B-C50C-407E-A947-70E740481C1C}">
                <a14:useLocalDpi xmlns:a14="http://schemas.microsoft.com/office/drawing/2010/main" val="0"/>
              </a:ext>
            </a:extLst>
          </a:blip>
          <a:srcRect l="10715" t="660" r="1"/>
          <a:stretch/>
        </p:blipFill>
        <p:spPr>
          <a:xfrm>
            <a:off x="3924300" y="0"/>
            <a:ext cx="10957825" cy="6857999"/>
          </a:xfrm>
          <a:prstGeom prst="rect">
            <a:avLst/>
          </a:prstGeom>
        </p:spPr>
      </p:pic>
      <p:sp>
        <p:nvSpPr>
          <p:cNvPr id="4" name="Rectangle 3">
            <a:extLst>
              <a:ext uri="{FF2B5EF4-FFF2-40B4-BE49-F238E27FC236}">
                <a16:creationId xmlns:a16="http://schemas.microsoft.com/office/drawing/2014/main" id="{1B0B0B5D-32F8-40B5-B257-2F163F5538F2}"/>
              </a:ext>
            </a:extLst>
          </p:cNvPr>
          <p:cNvSpPr/>
          <p:nvPr/>
        </p:nvSpPr>
        <p:spPr>
          <a:xfrm>
            <a:off x="0" y="0"/>
            <a:ext cx="553212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10ED868-CE9C-4F10-AE94-4F1D6AAD044B}"/>
              </a:ext>
            </a:extLst>
          </p:cNvPr>
          <p:cNvSpPr txBox="1"/>
          <p:nvPr/>
        </p:nvSpPr>
        <p:spPr>
          <a:xfrm>
            <a:off x="368003" y="2949608"/>
            <a:ext cx="4796121" cy="1933286"/>
          </a:xfrm>
          <a:prstGeom prst="rect">
            <a:avLst/>
          </a:prstGeom>
          <a:noFill/>
        </p:spPr>
        <p:txBody>
          <a:bodyPr wrap="none" lIns="0" tIns="0" rIns="0" bIns="0" rtlCol="0">
            <a:spAutoFit/>
          </a:bodyPr>
          <a:lstStyle/>
          <a:p>
            <a:pPr algn="ctr">
              <a:lnSpc>
                <a:spcPct val="120000"/>
              </a:lnSpc>
            </a:pPr>
            <a:r>
              <a:rPr lang="vi-VN" sz="3600" b="1"/>
              <a:t>VAI TRÒ CỦA LÁ CÂY</a:t>
            </a:r>
          </a:p>
          <a:p>
            <a:pPr algn="ctr">
              <a:lnSpc>
                <a:spcPct val="120000"/>
              </a:lnSpc>
            </a:pPr>
            <a:r>
              <a:rPr lang="vi-VN" sz="3600" b="1"/>
              <a:t>VỚI CHỨC NĂNG</a:t>
            </a:r>
          </a:p>
          <a:p>
            <a:pPr algn="ctr">
              <a:lnSpc>
                <a:spcPct val="120000"/>
              </a:lnSpc>
            </a:pPr>
            <a:r>
              <a:rPr lang="vi-VN" sz="3600" b="1"/>
              <a:t>QUANG HỢP</a:t>
            </a:r>
          </a:p>
        </p:txBody>
      </p:sp>
      <p:sp>
        <p:nvSpPr>
          <p:cNvPr id="8" name="TextBox 7">
            <a:extLst>
              <a:ext uri="{FF2B5EF4-FFF2-40B4-BE49-F238E27FC236}">
                <a16:creationId xmlns:a16="http://schemas.microsoft.com/office/drawing/2014/main" id="{46E134D2-8ECE-4013-B694-1975C836C0D8}"/>
              </a:ext>
            </a:extLst>
          </p:cNvPr>
          <p:cNvSpPr txBox="1"/>
          <p:nvPr/>
        </p:nvSpPr>
        <p:spPr>
          <a:xfrm>
            <a:off x="1400300" y="1980539"/>
            <a:ext cx="2731518" cy="905569"/>
          </a:xfrm>
          <a:prstGeom prst="rect">
            <a:avLst/>
          </a:prstGeom>
          <a:noFill/>
        </p:spPr>
        <p:txBody>
          <a:bodyPr wrap="none" lIns="0" tIns="0" rIns="0" bIns="0" rtlCol="0">
            <a:spAutoFit/>
          </a:bodyPr>
          <a:lstStyle/>
          <a:p>
            <a:pPr algn="ctr">
              <a:lnSpc>
                <a:spcPct val="120000"/>
              </a:lnSpc>
            </a:pPr>
            <a:r>
              <a:rPr lang="vi-VN" sz="5400" b="1">
                <a:solidFill>
                  <a:schemeClr val="accent6">
                    <a:lumMod val="50000"/>
                  </a:schemeClr>
                </a:solidFill>
              </a:rPr>
              <a:t>PHẦN 2.</a:t>
            </a:r>
          </a:p>
        </p:txBody>
      </p:sp>
      <p:pic>
        <p:nvPicPr>
          <p:cNvPr id="9" name="Picture 2" descr="130 Render( plants) ideas | plants, plant illustration, tree photoshop">
            <a:extLst>
              <a:ext uri="{FF2B5EF4-FFF2-40B4-BE49-F238E27FC236}">
                <a16:creationId xmlns:a16="http://schemas.microsoft.com/office/drawing/2014/main" id="{2476DA03-B900-4AE6-8D67-18E5AA61BCC2}"/>
              </a:ext>
            </a:extLst>
          </p:cNvPr>
          <p:cNvPicPr>
            <a:picLocks noChangeAspect="1" noChangeArrowheads="1"/>
          </p:cNvPicPr>
          <p:nvPr/>
        </p:nvPicPr>
        <p:blipFill>
          <a:blip r:embed="rId4">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25640" y="-4362156"/>
            <a:ext cx="4929103"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130 Render( plants) ideas | plants, plant illustration, tree photoshop">
            <a:extLst>
              <a:ext uri="{FF2B5EF4-FFF2-40B4-BE49-F238E27FC236}">
                <a16:creationId xmlns:a16="http://schemas.microsoft.com/office/drawing/2014/main" id="{3C2982C9-4A06-4C79-AA36-F3DB3370D786}"/>
              </a:ext>
            </a:extLst>
          </p:cNvPr>
          <p:cNvPicPr>
            <a:picLocks noChangeAspect="1" noChangeArrowheads="1"/>
          </p:cNvPicPr>
          <p:nvPr/>
        </p:nvPicPr>
        <p:blipFill>
          <a:blip r:embed="rId4">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291178" flipV="1">
            <a:off x="-364415" y="3955631"/>
            <a:ext cx="4895834" cy="73919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0F311AB-79F2-4DF7-9878-58C7C43976DF}"/>
              </a:ext>
            </a:extLst>
          </p:cNvPr>
          <p:cNvSpPr/>
          <p:nvPr/>
        </p:nvSpPr>
        <p:spPr>
          <a:xfrm>
            <a:off x="553212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FFFFCD"/>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8C2BFB9-1B0D-4509-8DE0-306197F8BD44}"/>
              </a:ext>
            </a:extLst>
          </p:cNvPr>
          <p:cNvGrpSpPr/>
          <p:nvPr/>
        </p:nvGrpSpPr>
        <p:grpSpPr>
          <a:xfrm>
            <a:off x="6194125" y="205685"/>
            <a:ext cx="5811185" cy="6446630"/>
            <a:chOff x="2841328" y="331360"/>
            <a:chExt cx="5811185" cy="6446630"/>
          </a:xfrm>
        </p:grpSpPr>
        <p:pic>
          <p:nvPicPr>
            <p:cNvPr id="4" name="Picture 2" descr="Có thể là hình ảnh về văn bản cho biết 'PLANT STRUCTURE Fruit ROOT CROSS SECTION Node Internode Flower rimary xylem pericycle primary primaryphloem ohloem endodermis Epidermis Collenchyma Cortex epidermis cortex roothair root VascularBune STEM CROSS SECTION'">
              <a:extLst>
                <a:ext uri="{FF2B5EF4-FFF2-40B4-BE49-F238E27FC236}">
                  <a16:creationId xmlns:a16="http://schemas.microsoft.com/office/drawing/2014/main" id="{35FC5519-69B2-4D43-A15D-E112C59EC0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922" t="2667" r="31961" b="5000"/>
            <a:stretch/>
          </p:blipFill>
          <p:spPr bwMode="auto">
            <a:xfrm>
              <a:off x="3669030" y="445770"/>
              <a:ext cx="4560570" cy="6332220"/>
            </a:xfrm>
            <a:prstGeom prst="rect">
              <a:avLst/>
            </a:prstGeom>
            <a:noFill/>
            <a:extLst>
              <a:ext uri="{909E8E84-426E-40DD-AFC4-6F175D3DCCD1}">
                <a14:hiddenFill xmlns:a14="http://schemas.microsoft.com/office/drawing/2010/main">
                  <a:solidFill>
                    <a:srgbClr val="FFFFFF"/>
                  </a:solidFill>
                </a14:hiddenFill>
              </a:ext>
            </a:extLst>
          </p:spPr>
        </p:pic>
        <p:sp>
          <p:nvSpPr>
            <p:cNvPr id="5" name="Right Triangle 4">
              <a:extLst>
                <a:ext uri="{FF2B5EF4-FFF2-40B4-BE49-F238E27FC236}">
                  <a16:creationId xmlns:a16="http://schemas.microsoft.com/office/drawing/2014/main" id="{F8A6FD10-0975-44EB-9F10-35964453F148}"/>
                </a:ext>
              </a:extLst>
            </p:cNvPr>
            <p:cNvSpPr/>
            <p:nvPr/>
          </p:nvSpPr>
          <p:spPr>
            <a:xfrm rot="13971766">
              <a:off x="2636131" y="4669210"/>
              <a:ext cx="1935467" cy="1525074"/>
            </a:xfrm>
            <a:prstGeom prst="rtTriangle">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7" name="Right Triangle 6">
              <a:extLst>
                <a:ext uri="{FF2B5EF4-FFF2-40B4-BE49-F238E27FC236}">
                  <a16:creationId xmlns:a16="http://schemas.microsoft.com/office/drawing/2014/main" id="{A866E025-8DE6-4576-A884-B85F16654E57}"/>
                </a:ext>
              </a:extLst>
            </p:cNvPr>
            <p:cNvSpPr/>
            <p:nvPr/>
          </p:nvSpPr>
          <p:spPr>
            <a:xfrm rot="16200000">
              <a:off x="6880996" y="4182305"/>
              <a:ext cx="1935467" cy="1607566"/>
            </a:xfrm>
            <a:prstGeom prst="rtTriangle">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6" name="Rectangle 5">
              <a:extLst>
                <a:ext uri="{FF2B5EF4-FFF2-40B4-BE49-F238E27FC236}">
                  <a16:creationId xmlns:a16="http://schemas.microsoft.com/office/drawing/2014/main" id="{A0CA5A23-4D9E-4137-AC3C-4E53F584439A}"/>
                </a:ext>
              </a:extLst>
            </p:cNvPr>
            <p:cNvSpPr/>
            <p:nvPr/>
          </p:nvSpPr>
          <p:spPr>
            <a:xfrm>
              <a:off x="3188432" y="331360"/>
              <a:ext cx="1234978" cy="617330"/>
            </a:xfrm>
            <a:prstGeom prst="rect">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pic>
        <p:nvPicPr>
          <p:cNvPr id="10244" name="Picture 4">
            <a:extLst>
              <a:ext uri="{FF2B5EF4-FFF2-40B4-BE49-F238E27FC236}">
                <a16:creationId xmlns:a16="http://schemas.microsoft.com/office/drawing/2014/main" id="{F1E04B74-9F89-4B79-8608-30D18BC428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102" y="616078"/>
            <a:ext cx="1612994" cy="161299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551776-36F5-4443-8338-54F39BDA4578}"/>
              </a:ext>
            </a:extLst>
          </p:cNvPr>
          <p:cNvSpPr txBox="1"/>
          <p:nvPr/>
        </p:nvSpPr>
        <p:spPr>
          <a:xfrm>
            <a:off x="403857" y="2636613"/>
            <a:ext cx="5989320" cy="1853629"/>
          </a:xfrm>
          <a:prstGeom prst="roundRect">
            <a:avLst/>
          </a:prstGeom>
          <a:noFill/>
          <a:ln w="28575">
            <a:solidFill>
              <a:schemeClr val="bg1"/>
            </a:solidFill>
            <a:prstDash val="sysDash"/>
          </a:ln>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Theo em cơ quan nào của thực vật có thể thực hiện quang hợp</a:t>
            </a:r>
            <a:endPar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6B4F0043-D68F-46EC-9220-489A364C183A}"/>
              </a:ext>
            </a:extLst>
          </p:cNvPr>
          <p:cNvSpPr txBox="1"/>
          <p:nvPr/>
        </p:nvSpPr>
        <p:spPr>
          <a:xfrm>
            <a:off x="2411596" y="1058187"/>
            <a:ext cx="270891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Câu hỏi:</a:t>
            </a:r>
            <a:endParaRPr kumimoji="0" lang="en-US" sz="4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14" name="Straight Connector 13">
            <a:extLst>
              <a:ext uri="{FF2B5EF4-FFF2-40B4-BE49-F238E27FC236}">
                <a16:creationId xmlns:a16="http://schemas.microsoft.com/office/drawing/2014/main" id="{0362ED6A-0D41-4958-B2A7-0BB2437686C6}"/>
              </a:ext>
            </a:extLst>
          </p:cNvPr>
          <p:cNvCxnSpPr>
            <a:cxnSpLocks/>
          </p:cNvCxnSpPr>
          <p:nvPr/>
        </p:nvCxnSpPr>
        <p:spPr>
          <a:xfrm>
            <a:off x="2536922" y="2084070"/>
            <a:ext cx="297561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7879496"/>
      </p:ext>
    </p:extLst>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224" name="Picture 8" descr="Lá – Wikipedia tiếng Việt">
            <a:extLst>
              <a:ext uri="{FF2B5EF4-FFF2-40B4-BE49-F238E27FC236}">
                <a16:creationId xmlns:a16="http://schemas.microsoft.com/office/drawing/2014/main" id="{35647E7D-70EB-487D-BB6E-D9F6C64E5F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85" r="11448" b="5758"/>
          <a:stretch/>
        </p:blipFill>
        <p:spPr bwMode="auto">
          <a:xfrm rot="18448137">
            <a:off x="6794491" y="895675"/>
            <a:ext cx="3828273" cy="5267450"/>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AFFC134D-396F-433C-81AB-2B1E51FAE077}"/>
              </a:ext>
            </a:extLst>
          </p:cNvPr>
          <p:cNvSpPr/>
          <p:nvPr/>
        </p:nvSpPr>
        <p:spPr>
          <a:xfrm>
            <a:off x="4800600" y="2489003"/>
            <a:ext cx="1668780" cy="594360"/>
          </a:xfrm>
          <a:prstGeom prst="wedgeRoundRectCallout">
            <a:avLst>
              <a:gd name="adj1" fmla="val 68078"/>
              <a:gd name="adj2" fmla="val 99039"/>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Phiến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Speech Bubble: Rectangle with Corners Rounded 14">
            <a:extLst>
              <a:ext uri="{FF2B5EF4-FFF2-40B4-BE49-F238E27FC236}">
                <a16:creationId xmlns:a16="http://schemas.microsoft.com/office/drawing/2014/main" id="{9AC60607-CAD1-471C-97E7-9B400579F039}"/>
              </a:ext>
            </a:extLst>
          </p:cNvPr>
          <p:cNvSpPr/>
          <p:nvPr/>
        </p:nvSpPr>
        <p:spPr>
          <a:xfrm>
            <a:off x="10126980" y="1768658"/>
            <a:ext cx="1668780" cy="594360"/>
          </a:xfrm>
          <a:prstGeom prst="wedgeRoundRectCallout">
            <a:avLst>
              <a:gd name="adj1" fmla="val -64799"/>
              <a:gd name="adj2" fmla="val 127885"/>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Gân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6" name="Group 15">
            <a:extLst>
              <a:ext uri="{FF2B5EF4-FFF2-40B4-BE49-F238E27FC236}">
                <a16:creationId xmlns:a16="http://schemas.microsoft.com/office/drawing/2014/main" id="{6655B618-7851-4601-847D-CFC8335CF84A}"/>
              </a:ext>
            </a:extLst>
          </p:cNvPr>
          <p:cNvGrpSpPr/>
          <p:nvPr/>
        </p:nvGrpSpPr>
        <p:grpSpPr>
          <a:xfrm>
            <a:off x="228600" y="137160"/>
            <a:ext cx="10367010" cy="2076450"/>
            <a:chOff x="228600" y="137160"/>
            <a:chExt cx="10367010" cy="2076450"/>
          </a:xfrm>
        </p:grpSpPr>
        <p:sp>
          <p:nvSpPr>
            <p:cNvPr id="17" name="Rectangle: Rounded Corners 16">
              <a:extLst>
                <a:ext uri="{FF2B5EF4-FFF2-40B4-BE49-F238E27FC236}">
                  <a16:creationId xmlns:a16="http://schemas.microsoft.com/office/drawing/2014/main" id="{9386C89C-3BD6-49E0-960D-45EB62D821EB}"/>
                </a:ext>
              </a:extLst>
            </p:cNvPr>
            <p:cNvSpPr/>
            <p:nvPr/>
          </p:nvSpPr>
          <p:spPr>
            <a:xfrm>
              <a:off x="862635" y="492388"/>
              <a:ext cx="9732975" cy="921042"/>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rPr>
                <a:t>        Đặc điểm cấu tạo, hình thái của lá</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endParaRPr>
            </a:p>
          </p:txBody>
        </p:sp>
        <p:pic>
          <p:nvPicPr>
            <p:cNvPr id="18" name="Picture 2">
              <a:extLst>
                <a:ext uri="{FF2B5EF4-FFF2-40B4-BE49-F238E27FC236}">
                  <a16:creationId xmlns:a16="http://schemas.microsoft.com/office/drawing/2014/main" id="{E64A25E8-6E5B-4BA3-81C1-190F9CAF1B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7160"/>
              <a:ext cx="2076450" cy="2076450"/>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Speech Bubble: Rectangle with Corners Rounded 18">
            <a:extLst>
              <a:ext uri="{FF2B5EF4-FFF2-40B4-BE49-F238E27FC236}">
                <a16:creationId xmlns:a16="http://schemas.microsoft.com/office/drawing/2014/main" id="{634774DE-9219-4FBB-B23A-A22EE7D326D5}"/>
              </a:ext>
            </a:extLst>
          </p:cNvPr>
          <p:cNvSpPr/>
          <p:nvPr/>
        </p:nvSpPr>
        <p:spPr>
          <a:xfrm>
            <a:off x="10435590" y="3723672"/>
            <a:ext cx="1527810" cy="594360"/>
          </a:xfrm>
          <a:prstGeom prst="wedgeRoundRectCallout">
            <a:avLst>
              <a:gd name="adj1" fmla="val -70474"/>
              <a:gd name="adj2" fmla="val 52886"/>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Cuống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667F283D-B71F-4A20-B995-78BCA115CA62}"/>
              </a:ext>
            </a:extLst>
          </p:cNvPr>
          <p:cNvSpPr txBox="1"/>
          <p:nvPr/>
        </p:nvSpPr>
        <p:spPr>
          <a:xfrm>
            <a:off x="7520940" y="5678686"/>
            <a:ext cx="4274820" cy="461665"/>
          </a:xfrm>
          <a:prstGeom prst="rect">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2400">
                <a:solidFill>
                  <a:schemeClr val="bg1"/>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Các bộ phận của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0BB79619-10D3-4040-8B6B-C65AB2C5B65D}"/>
              </a:ext>
            </a:extLst>
          </p:cNvPr>
          <p:cNvSpPr txBox="1"/>
          <p:nvPr/>
        </p:nvSpPr>
        <p:spPr>
          <a:xfrm>
            <a:off x="396240" y="4331364"/>
            <a:ext cx="5966460" cy="1853629"/>
          </a:xfrm>
          <a:prstGeom prst="roundRect">
            <a:avLst/>
          </a:prstGeom>
          <a:noFill/>
          <a:ln w="28575">
            <a:solidFill>
              <a:srgbClr val="C00000"/>
            </a:solidFill>
            <a:prstDash val="sysDash"/>
          </a:ln>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Quan sát hình bên, em hãy cho biết lá được cấu tạo từ những bộ phận nào?</a:t>
            </a:r>
            <a:endPar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2" name="Picture 10">
            <a:extLst>
              <a:ext uri="{FF2B5EF4-FFF2-40B4-BE49-F238E27FC236}">
                <a16:creationId xmlns:a16="http://schemas.microsoft.com/office/drawing/2014/main" id="{EE979244-027D-4695-9434-8D4796110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 y="2965019"/>
            <a:ext cx="1517306" cy="1517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4080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9"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E933E1-C1ED-4522-8E99-37042D29A69F}"/>
              </a:ext>
            </a:extLst>
          </p:cNvPr>
          <p:cNvPicPr>
            <a:picLocks noChangeAspect="1"/>
          </p:cNvPicPr>
          <p:nvPr/>
        </p:nvPicPr>
        <p:blipFill rotWithShape="1">
          <a:blip r:embed="rId2">
            <a:extLst>
              <a:ext uri="{28A0092B-C50C-407E-A947-70E740481C1C}">
                <a14:useLocalDpi xmlns:a14="http://schemas.microsoft.com/office/drawing/2010/main" val="0"/>
              </a:ext>
            </a:extLst>
          </a:blip>
          <a:srcRect t="8022" b="8022"/>
          <a:stretch/>
        </p:blipFill>
        <p:spPr>
          <a:xfrm>
            <a:off x="1" y="0"/>
            <a:ext cx="12192000" cy="6858000"/>
          </a:xfrm>
          <a:prstGeom prst="rect">
            <a:avLst/>
          </a:prstGeom>
        </p:spPr>
      </p:pic>
      <p:sp>
        <p:nvSpPr>
          <p:cNvPr id="2" name="Rectangle 1">
            <a:extLst>
              <a:ext uri="{FF2B5EF4-FFF2-40B4-BE49-F238E27FC236}">
                <a16:creationId xmlns:a16="http://schemas.microsoft.com/office/drawing/2014/main" id="{12A223E4-EA1D-4A0C-BB17-725FA9031FE7}"/>
              </a:ext>
            </a:extLst>
          </p:cNvPr>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AFEFFE1-D153-46F3-8261-4E1B21B9B9B6}"/>
              </a:ext>
            </a:extLst>
          </p:cNvPr>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C728B05-8C69-4F0A-9F55-864F88C19B47}"/>
              </a:ext>
            </a:extLst>
          </p:cNvPr>
          <p:cNvSpPr/>
          <p:nvPr/>
        </p:nvSpPr>
        <p:spPr>
          <a:xfrm>
            <a:off x="0" y="752125"/>
            <a:ext cx="8458200" cy="1207291"/>
          </a:xfrm>
          <a:prstGeom prst="rect">
            <a:avLst/>
          </a:prstGeom>
          <a:solidFill>
            <a:srgbClr val="FFFF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F7D6BBB8-3F63-4D04-9A03-A13C61D25A82}"/>
              </a:ext>
            </a:extLst>
          </p:cNvPr>
          <p:cNvSpPr txBox="1"/>
          <p:nvPr/>
        </p:nvSpPr>
        <p:spPr>
          <a:xfrm>
            <a:off x="274410" y="916804"/>
            <a:ext cx="8976181" cy="877933"/>
          </a:xfrm>
          <a:prstGeom prst="rect">
            <a:avLst/>
          </a:prstGeom>
          <a:noFill/>
        </p:spPr>
        <p:txBody>
          <a:bodyPr wrap="square" lIns="0" tIns="0" rIns="0" bIns="0" rtlCol="0">
            <a:spAutoFit/>
          </a:bodyPr>
          <a:lstStyle/>
          <a:p>
            <a:pPr>
              <a:lnSpc>
                <a:spcPct val="125000"/>
              </a:lnSpc>
            </a:pPr>
            <a:r>
              <a:rPr lang="vi-VN" sz="2400" b="1" dirty="0"/>
              <a:t>Vậy quang hợp diễn ra ở đâu trong cơ thể thực vật?</a:t>
            </a:r>
          </a:p>
          <a:p>
            <a:pPr>
              <a:lnSpc>
                <a:spcPct val="125000"/>
              </a:lnSpc>
            </a:pPr>
            <a:r>
              <a:rPr lang="vi-VN" sz="2400" b="1" dirty="0"/>
              <a:t>Thực vật thực hiện được quá trình đó bằng cách nào?</a:t>
            </a:r>
          </a:p>
        </p:txBody>
      </p:sp>
    </p:spTree>
    <p:extLst>
      <p:ext uri="{BB962C8B-B14F-4D97-AF65-F5344CB8AC3E}">
        <p14:creationId xmlns:p14="http://schemas.microsoft.com/office/powerpoint/2010/main" val="12414373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E3D2480-3382-4397-BDBF-5325260F0484}"/>
              </a:ext>
            </a:extLst>
          </p:cNvPr>
          <p:cNvGrpSpPr/>
          <p:nvPr/>
        </p:nvGrpSpPr>
        <p:grpSpPr>
          <a:xfrm>
            <a:off x="304800" y="240156"/>
            <a:ext cx="7874015" cy="6533535"/>
            <a:chOff x="4895850" y="260757"/>
            <a:chExt cx="7874015" cy="6533535"/>
          </a:xfrm>
        </p:grpSpPr>
        <p:pic>
          <p:nvPicPr>
            <p:cNvPr id="28" name="Picture 27">
              <a:extLst>
                <a:ext uri="{FF2B5EF4-FFF2-40B4-BE49-F238E27FC236}">
                  <a16:creationId xmlns:a16="http://schemas.microsoft.com/office/drawing/2014/main" id="{01698C71-1449-4F89-9621-8D9C31BD12F6}"/>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0157" b="9097"/>
            <a:stretch/>
          </p:blipFill>
          <p:spPr>
            <a:xfrm>
              <a:off x="4895850" y="658963"/>
              <a:ext cx="7874015" cy="6135329"/>
            </a:xfrm>
            <a:prstGeom prst="rect">
              <a:avLst/>
            </a:prstGeom>
          </p:spPr>
        </p:pic>
        <p:sp>
          <p:nvSpPr>
            <p:cNvPr id="29" name="Rectangle 28">
              <a:extLst>
                <a:ext uri="{FF2B5EF4-FFF2-40B4-BE49-F238E27FC236}">
                  <a16:creationId xmlns:a16="http://schemas.microsoft.com/office/drawing/2014/main" id="{616C459A-260A-47A3-B382-1CB5FDF7002F}"/>
                </a:ext>
              </a:extLst>
            </p:cNvPr>
            <p:cNvSpPr/>
            <p:nvPr/>
          </p:nvSpPr>
          <p:spPr>
            <a:xfrm>
              <a:off x="6038850" y="260757"/>
              <a:ext cx="1828800" cy="990600"/>
            </a:xfrm>
            <a:prstGeom prst="rect">
              <a:avLst/>
            </a:prstGeom>
            <a:solidFill>
              <a:srgbClr val="FFF5DD"/>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1" name="TextBox 30">
              <a:extLst>
                <a:ext uri="{FF2B5EF4-FFF2-40B4-BE49-F238E27FC236}">
                  <a16:creationId xmlns:a16="http://schemas.microsoft.com/office/drawing/2014/main" id="{8B69332A-CC99-4522-A8B6-A888D47E3FDA}"/>
                </a:ext>
              </a:extLst>
            </p:cNvPr>
            <p:cNvSpPr txBox="1"/>
            <p:nvPr/>
          </p:nvSpPr>
          <p:spPr>
            <a:xfrm>
              <a:off x="6427465" y="398635"/>
              <a:ext cx="1051570" cy="585801"/>
            </a:xfrm>
            <a:prstGeom prst="rect">
              <a:avLst/>
            </a:prstGeom>
            <a:noFill/>
          </p:spPr>
          <p:txBody>
            <a:bodyPr wrap="none" lIns="0" tIns="0" rIns="0" bIns="0" rtlCol="0">
              <a:spAutoFit/>
            </a:bodyPr>
            <a:lstStyle/>
            <a:p>
              <a:pPr algn="ctr">
                <a:lnSpc>
                  <a:spcPct val="110000"/>
                </a:lnSpc>
              </a:pPr>
              <a:r>
                <a:rPr lang="vi-VN" b="1" dirty="0"/>
                <a:t>Ánh sáng</a:t>
              </a:r>
            </a:p>
            <a:p>
              <a:pPr algn="ctr">
                <a:lnSpc>
                  <a:spcPct val="110000"/>
                </a:lnSpc>
              </a:pPr>
              <a:r>
                <a:rPr lang="vi-VN" b="1" dirty="0"/>
                <a:t>mặt trời</a:t>
              </a:r>
            </a:p>
          </p:txBody>
        </p:sp>
        <p:sp>
          <p:nvSpPr>
            <p:cNvPr id="32" name="Rectangle 31">
              <a:extLst>
                <a:ext uri="{FF2B5EF4-FFF2-40B4-BE49-F238E27FC236}">
                  <a16:creationId xmlns:a16="http://schemas.microsoft.com/office/drawing/2014/main" id="{C62F80FB-E419-4831-B669-2051A6ED5C31}"/>
                </a:ext>
              </a:extLst>
            </p:cNvPr>
            <p:cNvSpPr/>
            <p:nvPr/>
          </p:nvSpPr>
          <p:spPr>
            <a:xfrm>
              <a:off x="10153650" y="717956"/>
              <a:ext cx="836817" cy="442913"/>
            </a:xfrm>
            <a:prstGeom prst="rect">
              <a:avLst/>
            </a:prstGeom>
            <a:solidFill>
              <a:srgbClr val="FFF5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4" name="Rectangle 33">
              <a:extLst>
                <a:ext uri="{FF2B5EF4-FFF2-40B4-BE49-F238E27FC236}">
                  <a16:creationId xmlns:a16="http://schemas.microsoft.com/office/drawing/2014/main" id="{8C55F72D-4C99-4A6E-A6C6-D68B699F1055}"/>
                </a:ext>
              </a:extLst>
            </p:cNvPr>
            <p:cNvSpPr/>
            <p:nvPr/>
          </p:nvSpPr>
          <p:spPr>
            <a:xfrm>
              <a:off x="11495895" y="1734751"/>
              <a:ext cx="659607" cy="442913"/>
            </a:xfrm>
            <a:prstGeom prst="rect">
              <a:avLst/>
            </a:prstGeom>
            <a:solidFill>
              <a:srgbClr val="FFF5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5" name="Rectangle 34">
              <a:extLst>
                <a:ext uri="{FF2B5EF4-FFF2-40B4-BE49-F238E27FC236}">
                  <a16:creationId xmlns:a16="http://schemas.microsoft.com/office/drawing/2014/main" id="{D2F953FE-275C-439C-BD55-666EC643646B}"/>
                </a:ext>
              </a:extLst>
            </p:cNvPr>
            <p:cNvSpPr/>
            <p:nvPr/>
          </p:nvSpPr>
          <p:spPr>
            <a:xfrm>
              <a:off x="8394404" y="5830502"/>
              <a:ext cx="878184" cy="278606"/>
            </a:xfrm>
            <a:prstGeom prst="rect">
              <a:avLst/>
            </a:prstGeom>
            <a:solidFill>
              <a:srgbClr val="FFF5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7" name="Rectangle 36">
              <a:extLst>
                <a:ext uri="{FF2B5EF4-FFF2-40B4-BE49-F238E27FC236}">
                  <a16:creationId xmlns:a16="http://schemas.microsoft.com/office/drawing/2014/main" id="{082982E1-09D2-4D07-AE1F-4B38513D961F}"/>
                </a:ext>
              </a:extLst>
            </p:cNvPr>
            <p:cNvSpPr/>
            <p:nvPr/>
          </p:nvSpPr>
          <p:spPr>
            <a:xfrm>
              <a:off x="7828466" y="6121013"/>
              <a:ext cx="878184" cy="507207"/>
            </a:xfrm>
            <a:prstGeom prst="rect">
              <a:avLst/>
            </a:prstGeom>
            <a:solidFill>
              <a:srgbClr val="FFF5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8" name="TextBox 37">
              <a:extLst>
                <a:ext uri="{FF2B5EF4-FFF2-40B4-BE49-F238E27FC236}">
                  <a16:creationId xmlns:a16="http://schemas.microsoft.com/office/drawing/2014/main" id="{9F22E723-8A88-4F0A-98CD-96ED4E28AA40}"/>
                </a:ext>
              </a:extLst>
            </p:cNvPr>
            <p:cNvSpPr txBox="1"/>
            <p:nvPr/>
          </p:nvSpPr>
          <p:spPr>
            <a:xfrm>
              <a:off x="10239535" y="844703"/>
              <a:ext cx="625171" cy="281103"/>
            </a:xfrm>
            <a:prstGeom prst="rect">
              <a:avLst/>
            </a:prstGeom>
            <a:noFill/>
          </p:spPr>
          <p:txBody>
            <a:bodyPr wrap="none" lIns="0" tIns="0" rIns="0" bIns="0" rtlCol="0">
              <a:spAutoFit/>
            </a:bodyPr>
            <a:lstStyle/>
            <a:p>
              <a:pPr algn="ctr">
                <a:lnSpc>
                  <a:spcPct val="110000"/>
                </a:lnSpc>
              </a:pPr>
              <a:r>
                <a:rPr lang="vi-VN" b="1" dirty="0"/>
                <a:t>Nước</a:t>
              </a:r>
            </a:p>
          </p:txBody>
        </p:sp>
        <p:sp>
          <p:nvSpPr>
            <p:cNvPr id="39" name="TextBox 38">
              <a:extLst>
                <a:ext uri="{FF2B5EF4-FFF2-40B4-BE49-F238E27FC236}">
                  <a16:creationId xmlns:a16="http://schemas.microsoft.com/office/drawing/2014/main" id="{3063C3FE-061E-4617-8816-86181837C4C3}"/>
                </a:ext>
              </a:extLst>
            </p:cNvPr>
            <p:cNvSpPr txBox="1"/>
            <p:nvPr/>
          </p:nvSpPr>
          <p:spPr>
            <a:xfrm>
              <a:off x="11480120" y="1556726"/>
              <a:ext cx="512961" cy="852413"/>
            </a:xfrm>
            <a:prstGeom prst="rect">
              <a:avLst/>
            </a:prstGeom>
            <a:noFill/>
          </p:spPr>
          <p:txBody>
            <a:bodyPr wrap="none" lIns="0" tIns="0" rIns="0" bIns="0" rtlCol="0">
              <a:spAutoFit/>
            </a:bodyPr>
            <a:lstStyle/>
            <a:p>
              <a:pPr algn="ctr">
                <a:lnSpc>
                  <a:spcPct val="105000"/>
                </a:lnSpc>
              </a:pPr>
              <a:r>
                <a:rPr lang="vi-VN" b="1" dirty="0"/>
                <a:t>Chất</a:t>
              </a:r>
            </a:p>
            <a:p>
              <a:pPr algn="ctr">
                <a:lnSpc>
                  <a:spcPct val="105000"/>
                </a:lnSpc>
              </a:pPr>
              <a:r>
                <a:rPr lang="vi-VN" b="1" dirty="0"/>
                <a:t>hữu</a:t>
              </a:r>
            </a:p>
            <a:p>
              <a:pPr algn="ctr">
                <a:lnSpc>
                  <a:spcPct val="105000"/>
                </a:lnSpc>
              </a:pPr>
              <a:r>
                <a:rPr lang="vi-VN" b="1" dirty="0"/>
                <a:t>cơ</a:t>
              </a:r>
            </a:p>
          </p:txBody>
        </p:sp>
        <p:sp>
          <p:nvSpPr>
            <p:cNvPr id="41" name="TextBox 40">
              <a:extLst>
                <a:ext uri="{FF2B5EF4-FFF2-40B4-BE49-F238E27FC236}">
                  <a16:creationId xmlns:a16="http://schemas.microsoft.com/office/drawing/2014/main" id="{46235924-E708-44BB-8BED-6A42F789649E}"/>
                </a:ext>
              </a:extLst>
            </p:cNvPr>
            <p:cNvSpPr txBox="1"/>
            <p:nvPr/>
          </p:nvSpPr>
          <p:spPr>
            <a:xfrm>
              <a:off x="8611589" y="5808569"/>
              <a:ext cx="846386" cy="270715"/>
            </a:xfrm>
            <a:prstGeom prst="rect">
              <a:avLst/>
            </a:prstGeom>
            <a:noFill/>
          </p:spPr>
          <p:txBody>
            <a:bodyPr wrap="none" lIns="0" tIns="0" rIns="0" bIns="0" rtlCol="0">
              <a:spAutoFit/>
            </a:bodyPr>
            <a:lstStyle/>
            <a:p>
              <a:pPr algn="ctr">
                <a:lnSpc>
                  <a:spcPct val="105000"/>
                </a:lnSpc>
              </a:pPr>
              <a:r>
                <a:rPr lang="vi-VN" b="1" dirty="0"/>
                <a:t>Oxygen</a:t>
              </a:r>
            </a:p>
          </p:txBody>
        </p:sp>
        <p:sp>
          <p:nvSpPr>
            <p:cNvPr id="42" name="TextBox 41">
              <a:extLst>
                <a:ext uri="{FF2B5EF4-FFF2-40B4-BE49-F238E27FC236}">
                  <a16:creationId xmlns:a16="http://schemas.microsoft.com/office/drawing/2014/main" id="{2D6633F9-7BB8-4F9C-A38C-0E2033CF5400}"/>
                </a:ext>
              </a:extLst>
            </p:cNvPr>
            <p:cNvSpPr txBox="1"/>
            <p:nvPr/>
          </p:nvSpPr>
          <p:spPr>
            <a:xfrm>
              <a:off x="7709592" y="5942631"/>
              <a:ext cx="807913" cy="561564"/>
            </a:xfrm>
            <a:prstGeom prst="rect">
              <a:avLst/>
            </a:prstGeom>
            <a:noFill/>
          </p:spPr>
          <p:txBody>
            <a:bodyPr wrap="none" lIns="0" tIns="0" rIns="0" bIns="0" rtlCol="0">
              <a:spAutoFit/>
            </a:bodyPr>
            <a:lstStyle/>
            <a:p>
              <a:pPr algn="ctr">
                <a:lnSpc>
                  <a:spcPct val="105000"/>
                </a:lnSpc>
              </a:pPr>
              <a:r>
                <a:rPr lang="vi-VN" b="1" dirty="0"/>
                <a:t>Carbon</a:t>
              </a:r>
            </a:p>
            <a:p>
              <a:pPr algn="ctr">
                <a:lnSpc>
                  <a:spcPct val="105000"/>
                </a:lnSpc>
              </a:pPr>
              <a:r>
                <a:rPr lang="vi-VN" b="1" dirty="0"/>
                <a:t>dioxide</a:t>
              </a:r>
            </a:p>
          </p:txBody>
        </p:sp>
        <p:sp>
          <p:nvSpPr>
            <p:cNvPr id="43" name="TextBox 42">
              <a:extLst>
                <a:ext uri="{FF2B5EF4-FFF2-40B4-BE49-F238E27FC236}">
                  <a16:creationId xmlns:a16="http://schemas.microsoft.com/office/drawing/2014/main" id="{34FF9C42-8ACB-450D-B0BA-18FA5E0A197C}"/>
                </a:ext>
              </a:extLst>
            </p:cNvPr>
            <p:cNvSpPr txBox="1"/>
            <p:nvPr/>
          </p:nvSpPr>
          <p:spPr>
            <a:xfrm>
              <a:off x="5741099" y="2888864"/>
              <a:ext cx="872034" cy="890500"/>
            </a:xfrm>
            <a:prstGeom prst="rect">
              <a:avLst/>
            </a:prstGeom>
            <a:noFill/>
          </p:spPr>
          <p:txBody>
            <a:bodyPr wrap="none" lIns="0" tIns="0" rIns="0" bIns="0" rtlCol="0">
              <a:spAutoFit/>
            </a:bodyPr>
            <a:lstStyle/>
            <a:p>
              <a:pPr algn="ctr">
                <a:lnSpc>
                  <a:spcPct val="110000"/>
                </a:lnSpc>
              </a:pPr>
              <a:r>
                <a:rPr lang="vi-VN" b="1" dirty="0"/>
                <a:t>Lục lạp</a:t>
              </a:r>
            </a:p>
            <a:p>
              <a:pPr algn="ctr">
                <a:lnSpc>
                  <a:spcPct val="110000"/>
                </a:lnSpc>
              </a:pPr>
              <a:r>
                <a:rPr lang="vi-VN" b="1" dirty="0"/>
                <a:t>chứa</a:t>
              </a:r>
            </a:p>
            <a:p>
              <a:pPr algn="ctr">
                <a:lnSpc>
                  <a:spcPct val="110000"/>
                </a:lnSpc>
              </a:pPr>
              <a:r>
                <a:rPr lang="vi-VN" b="1" dirty="0"/>
                <a:t>diệp lục</a:t>
              </a:r>
            </a:p>
          </p:txBody>
        </p:sp>
        <p:cxnSp>
          <p:nvCxnSpPr>
            <p:cNvPr id="44" name="Straight Connector 43">
              <a:extLst>
                <a:ext uri="{FF2B5EF4-FFF2-40B4-BE49-F238E27FC236}">
                  <a16:creationId xmlns:a16="http://schemas.microsoft.com/office/drawing/2014/main" id="{35BFA16A-45B2-4046-90E5-4DCC7C94B31F}"/>
                </a:ext>
              </a:extLst>
            </p:cNvPr>
            <p:cNvCxnSpPr>
              <a:cxnSpLocks/>
            </p:cNvCxnSpPr>
            <p:nvPr/>
          </p:nvCxnSpPr>
          <p:spPr>
            <a:xfrm flipH="1" flipV="1">
              <a:off x="10556083" y="1152525"/>
              <a:ext cx="1" cy="7716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00BFED92-2068-4EDA-B916-0EBC753A9FBF}"/>
                </a:ext>
              </a:extLst>
            </p:cNvPr>
            <p:cNvSpPr txBox="1"/>
            <p:nvPr/>
          </p:nvSpPr>
          <p:spPr>
            <a:xfrm>
              <a:off x="11094314" y="4356030"/>
              <a:ext cx="705321" cy="270715"/>
            </a:xfrm>
            <a:prstGeom prst="rect">
              <a:avLst/>
            </a:prstGeom>
            <a:noFill/>
          </p:spPr>
          <p:txBody>
            <a:bodyPr wrap="none" lIns="0" tIns="0" rIns="0" bIns="0" rtlCol="0">
              <a:spAutoFit/>
            </a:bodyPr>
            <a:lstStyle/>
            <a:p>
              <a:pPr algn="ctr">
                <a:lnSpc>
                  <a:spcPct val="105000"/>
                </a:lnSpc>
              </a:pPr>
              <a:r>
                <a:rPr lang="vi-VN" b="1" dirty="0"/>
                <a:t>Gân lá</a:t>
              </a:r>
            </a:p>
          </p:txBody>
        </p:sp>
        <p:cxnSp>
          <p:nvCxnSpPr>
            <p:cNvPr id="46" name="Straight Connector 45">
              <a:extLst>
                <a:ext uri="{FF2B5EF4-FFF2-40B4-BE49-F238E27FC236}">
                  <a16:creationId xmlns:a16="http://schemas.microsoft.com/office/drawing/2014/main" id="{1A45FD04-EEA2-4AE0-82DF-C99257C46925}"/>
                </a:ext>
              </a:extLst>
            </p:cNvPr>
            <p:cNvCxnSpPr>
              <a:cxnSpLocks/>
            </p:cNvCxnSpPr>
            <p:nvPr/>
          </p:nvCxnSpPr>
          <p:spPr>
            <a:xfrm flipH="1">
              <a:off x="10642917" y="2014613"/>
              <a:ext cx="84185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2EC9C65-88FA-4FE8-97EB-F35EFE669BB0}"/>
                </a:ext>
              </a:extLst>
            </p:cNvPr>
            <p:cNvCxnSpPr>
              <a:cxnSpLocks/>
            </p:cNvCxnSpPr>
            <p:nvPr/>
          </p:nvCxnSpPr>
          <p:spPr>
            <a:xfrm flipH="1" flipV="1">
              <a:off x="10301288" y="3024188"/>
              <a:ext cx="1097756" cy="12406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57F5FA1-5B3D-4E84-AD37-0B10C0C5B214}"/>
                </a:ext>
              </a:extLst>
            </p:cNvPr>
            <p:cNvCxnSpPr>
              <a:cxnSpLocks/>
            </p:cNvCxnSpPr>
            <p:nvPr/>
          </p:nvCxnSpPr>
          <p:spPr>
            <a:xfrm flipH="1" flipV="1">
              <a:off x="8675914" y="1251356"/>
              <a:ext cx="682399" cy="10822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C07F3418-DBEC-4D3A-BDFB-A4AC1E5D15CC}"/>
                </a:ext>
              </a:extLst>
            </p:cNvPr>
            <p:cNvSpPr txBox="1"/>
            <p:nvPr/>
          </p:nvSpPr>
          <p:spPr>
            <a:xfrm>
              <a:off x="8233485" y="931442"/>
              <a:ext cx="884858" cy="270715"/>
            </a:xfrm>
            <a:prstGeom prst="rect">
              <a:avLst/>
            </a:prstGeom>
            <a:noFill/>
          </p:spPr>
          <p:txBody>
            <a:bodyPr wrap="none" lIns="0" tIns="0" rIns="0" bIns="0" rtlCol="0">
              <a:spAutoFit/>
            </a:bodyPr>
            <a:lstStyle/>
            <a:p>
              <a:pPr algn="ctr">
                <a:lnSpc>
                  <a:spcPct val="105000"/>
                </a:lnSpc>
              </a:pPr>
              <a:r>
                <a:rPr lang="vi-VN" b="1" dirty="0"/>
                <a:t>Phiến lá</a:t>
              </a:r>
            </a:p>
          </p:txBody>
        </p:sp>
        <p:cxnSp>
          <p:nvCxnSpPr>
            <p:cNvPr id="51" name="Straight Connector 50">
              <a:extLst>
                <a:ext uri="{FF2B5EF4-FFF2-40B4-BE49-F238E27FC236}">
                  <a16:creationId xmlns:a16="http://schemas.microsoft.com/office/drawing/2014/main" id="{44910F02-B3BC-452D-9539-5C413F7938FC}"/>
                </a:ext>
              </a:extLst>
            </p:cNvPr>
            <p:cNvCxnSpPr>
              <a:cxnSpLocks/>
            </p:cNvCxnSpPr>
            <p:nvPr/>
          </p:nvCxnSpPr>
          <p:spPr>
            <a:xfrm flipH="1" flipV="1">
              <a:off x="11015664" y="2581276"/>
              <a:ext cx="383380" cy="16835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7A015B49-077C-421D-91AB-E5ACB233E2EC}"/>
                </a:ext>
              </a:extLst>
            </p:cNvPr>
            <p:cNvSpPr txBox="1"/>
            <p:nvPr/>
          </p:nvSpPr>
          <p:spPr>
            <a:xfrm>
              <a:off x="10775085" y="296325"/>
              <a:ext cx="1083535" cy="281103"/>
            </a:xfrm>
            <a:prstGeom prst="rect">
              <a:avLst/>
            </a:prstGeom>
            <a:noFill/>
          </p:spPr>
          <p:txBody>
            <a:bodyPr wrap="square" lIns="0" tIns="0" rIns="0" bIns="0" rtlCol="0">
              <a:spAutoFit/>
            </a:bodyPr>
            <a:lstStyle/>
            <a:p>
              <a:pPr algn="ctr">
                <a:lnSpc>
                  <a:spcPct val="110000"/>
                </a:lnSpc>
              </a:pPr>
              <a:r>
                <a:rPr lang="vi-VN" b="1" dirty="0"/>
                <a:t>Cuống lá</a:t>
              </a:r>
            </a:p>
          </p:txBody>
        </p:sp>
        <p:cxnSp>
          <p:nvCxnSpPr>
            <p:cNvPr id="53" name="Straight Connector 52">
              <a:extLst>
                <a:ext uri="{FF2B5EF4-FFF2-40B4-BE49-F238E27FC236}">
                  <a16:creationId xmlns:a16="http://schemas.microsoft.com/office/drawing/2014/main" id="{60C8DE38-0375-4329-B614-683EBC62A7A0}"/>
                </a:ext>
              </a:extLst>
            </p:cNvPr>
            <p:cNvCxnSpPr>
              <a:cxnSpLocks/>
            </p:cNvCxnSpPr>
            <p:nvPr/>
          </p:nvCxnSpPr>
          <p:spPr>
            <a:xfrm flipV="1">
              <a:off x="11348809" y="609600"/>
              <a:ext cx="0" cy="5873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7117253-A142-412B-85AB-F5D056490DDA}"/>
                </a:ext>
              </a:extLst>
            </p:cNvPr>
            <p:cNvCxnSpPr>
              <a:cxnSpLocks/>
            </p:cNvCxnSpPr>
            <p:nvPr/>
          </p:nvCxnSpPr>
          <p:spPr>
            <a:xfrm flipH="1" flipV="1">
              <a:off x="6223000" y="3784600"/>
              <a:ext cx="383785" cy="3644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Rectangle: Rounded Corners 1">
            <a:extLst>
              <a:ext uri="{FF2B5EF4-FFF2-40B4-BE49-F238E27FC236}">
                <a16:creationId xmlns:a16="http://schemas.microsoft.com/office/drawing/2014/main" id="{9056BFDD-853A-6C56-080E-EF8B79A48816}"/>
              </a:ext>
            </a:extLst>
          </p:cNvPr>
          <p:cNvSpPr/>
          <p:nvPr/>
        </p:nvSpPr>
        <p:spPr>
          <a:xfrm>
            <a:off x="5426286" y="5809901"/>
            <a:ext cx="1719264" cy="507208"/>
          </a:xfrm>
          <a:prstGeom prst="roundRect">
            <a:avLst>
              <a:gd name="adj" fmla="val 25848"/>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Hình 22.3.</a:t>
            </a:r>
            <a:endParaRPr lang="en-US" sz="2400" b="1" dirty="0"/>
          </a:p>
        </p:txBody>
      </p:sp>
      <p:sp>
        <p:nvSpPr>
          <p:cNvPr id="3" name="TextBox 2">
            <a:extLst>
              <a:ext uri="{FF2B5EF4-FFF2-40B4-BE49-F238E27FC236}">
                <a16:creationId xmlns:a16="http://schemas.microsoft.com/office/drawing/2014/main" id="{7685042F-7DCC-EFC1-7DB6-3145D9E475BC}"/>
              </a:ext>
            </a:extLst>
          </p:cNvPr>
          <p:cNvSpPr txBox="1"/>
          <p:nvPr/>
        </p:nvSpPr>
        <p:spPr>
          <a:xfrm>
            <a:off x="7267570" y="5677604"/>
            <a:ext cx="4626984" cy="845616"/>
          </a:xfrm>
          <a:prstGeom prst="rect">
            <a:avLst/>
          </a:prstGeom>
          <a:noFill/>
        </p:spPr>
        <p:txBody>
          <a:bodyPr wrap="square" lIns="0" tIns="0" rIns="0" bIns="0" rtlCol="0">
            <a:spAutoFit/>
          </a:bodyPr>
          <a:lstStyle/>
          <a:p>
            <a:pPr>
              <a:lnSpc>
                <a:spcPct val="120000"/>
              </a:lnSpc>
            </a:pPr>
            <a:r>
              <a:rPr lang="vi-VN" sz="2400" dirty="0"/>
              <a:t>Sơ đồ mô tả vai trò của lá và chức năng quang hợp</a:t>
            </a:r>
            <a:endParaRPr lang="en-US" sz="2400" dirty="0"/>
          </a:p>
        </p:txBody>
      </p:sp>
    </p:spTree>
    <p:extLst>
      <p:ext uri="{BB962C8B-B14F-4D97-AF65-F5344CB8AC3E}">
        <p14:creationId xmlns:p14="http://schemas.microsoft.com/office/powerpoint/2010/main" val="2684834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4" name="Rectangle 83">
            <a:extLst>
              <a:ext uri="{FF2B5EF4-FFF2-40B4-BE49-F238E27FC236}">
                <a16:creationId xmlns:a16="http://schemas.microsoft.com/office/drawing/2014/main" id="{65EE0CA1-D3EE-4024-8924-687FF7C9B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12292" name="Picture 4" descr="green leaf photography">
            <a:extLst>
              <a:ext uri="{FF2B5EF4-FFF2-40B4-BE49-F238E27FC236}">
                <a16:creationId xmlns:a16="http://schemas.microsoft.com/office/drawing/2014/main" id="{AE0DF0FD-B183-43A0-A218-2CB393ECDB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730"/>
          <a:stretch/>
        </p:blipFill>
        <p:spPr bwMode="auto">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6" name="Speech Bubble: Rectangle with Corners Rounded 15">
            <a:extLst>
              <a:ext uri="{FF2B5EF4-FFF2-40B4-BE49-F238E27FC236}">
                <a16:creationId xmlns:a16="http://schemas.microsoft.com/office/drawing/2014/main" id="{4AAB6C1D-2EAE-48C0-8C8F-D9E205BFB277}"/>
              </a:ext>
            </a:extLst>
          </p:cNvPr>
          <p:cNvSpPr/>
          <p:nvPr/>
        </p:nvSpPr>
        <p:spPr>
          <a:xfrm>
            <a:off x="674370" y="2134673"/>
            <a:ext cx="1668780" cy="594360"/>
          </a:xfrm>
          <a:prstGeom prst="wedgeRoundRectCallout">
            <a:avLst>
              <a:gd name="adj1" fmla="val 68078"/>
              <a:gd name="adj2" fmla="val 99039"/>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Phiến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 name="Speech Bubble: Rectangle with Corners Rounded 16">
            <a:extLst>
              <a:ext uri="{FF2B5EF4-FFF2-40B4-BE49-F238E27FC236}">
                <a16:creationId xmlns:a16="http://schemas.microsoft.com/office/drawing/2014/main" id="{1312D780-BD47-4B9C-A7D8-79719851AE82}"/>
              </a:ext>
            </a:extLst>
          </p:cNvPr>
          <p:cNvSpPr/>
          <p:nvPr/>
        </p:nvSpPr>
        <p:spPr>
          <a:xfrm>
            <a:off x="5097780" y="5119386"/>
            <a:ext cx="1668780" cy="594360"/>
          </a:xfrm>
          <a:prstGeom prst="wedgeRoundRectCallout">
            <a:avLst>
              <a:gd name="adj1" fmla="val -85347"/>
              <a:gd name="adj2" fmla="val -168269"/>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Gân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 name="Speech Bubble: Rectangle with Corners Rounded 17">
            <a:extLst>
              <a:ext uri="{FF2B5EF4-FFF2-40B4-BE49-F238E27FC236}">
                <a16:creationId xmlns:a16="http://schemas.microsoft.com/office/drawing/2014/main" id="{95C4928F-2407-49D5-82CF-B53557C63C2B}"/>
              </a:ext>
            </a:extLst>
          </p:cNvPr>
          <p:cNvSpPr/>
          <p:nvPr/>
        </p:nvSpPr>
        <p:spPr>
          <a:xfrm>
            <a:off x="1897380" y="5139738"/>
            <a:ext cx="1527810" cy="594360"/>
          </a:xfrm>
          <a:prstGeom prst="wedgeRoundRectCallout">
            <a:avLst>
              <a:gd name="adj1" fmla="val 82144"/>
              <a:gd name="adj2" fmla="val 25963"/>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Cuống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2296" name="Picture 8" descr="mui-ten-gif - quocthinh.net">
            <a:extLst>
              <a:ext uri="{FF2B5EF4-FFF2-40B4-BE49-F238E27FC236}">
                <a16:creationId xmlns:a16="http://schemas.microsoft.com/office/drawing/2014/main" id="{5522C88A-271F-4314-8860-8749DEE23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9298" y="1860439"/>
            <a:ext cx="1894523" cy="122115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703C6A0F-0FDE-4B35-829F-D6166E586850}"/>
              </a:ext>
            </a:extLst>
          </p:cNvPr>
          <p:cNvSpPr txBox="1"/>
          <p:nvPr/>
        </p:nvSpPr>
        <p:spPr>
          <a:xfrm>
            <a:off x="7795260" y="1804695"/>
            <a:ext cx="3783330" cy="1254316"/>
          </a:xfrm>
          <a:prstGeom prst="roundRect">
            <a:avLst/>
          </a:prstGeom>
          <a:solidFill>
            <a:srgbClr val="FFFF00"/>
          </a:solidFill>
          <a:ln w="28575">
            <a:solidFill>
              <a:schemeClr val="bg1"/>
            </a:solidFill>
            <a:prstDash val="sysDash"/>
          </a:ln>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Tăng thu nhận ánh sáng</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0" name="Group 9">
            <a:extLst>
              <a:ext uri="{FF2B5EF4-FFF2-40B4-BE49-F238E27FC236}">
                <a16:creationId xmlns:a16="http://schemas.microsoft.com/office/drawing/2014/main" id="{54991664-F21F-DB48-D962-BCA296E1EE93}"/>
              </a:ext>
            </a:extLst>
          </p:cNvPr>
          <p:cNvGrpSpPr/>
          <p:nvPr/>
        </p:nvGrpSpPr>
        <p:grpSpPr>
          <a:xfrm>
            <a:off x="255238" y="398821"/>
            <a:ext cx="11784362" cy="850489"/>
            <a:chOff x="255238" y="1431918"/>
            <a:chExt cx="5557864" cy="850489"/>
          </a:xfrm>
        </p:grpSpPr>
        <p:pic>
          <p:nvPicPr>
            <p:cNvPr id="11" name="Picture 2" descr="Leaf icon image Royalty Free Vector Image - VectorStock">
              <a:extLst>
                <a:ext uri="{FF2B5EF4-FFF2-40B4-BE49-F238E27FC236}">
                  <a16:creationId xmlns:a16="http://schemas.microsoft.com/office/drawing/2014/main" id="{7AC6F3B3-6E99-5074-BE00-9563B0600055}"/>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5834" b="11667"/>
            <a:stretch/>
          </p:blipFill>
          <p:spPr bwMode="auto">
            <a:xfrm>
              <a:off x="255238" y="1511405"/>
              <a:ext cx="609600" cy="5431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7C5637E-D3FB-F10C-4E46-EC1940779E6F}"/>
                </a:ext>
              </a:extLst>
            </p:cNvPr>
            <p:cNvSpPr txBox="1"/>
            <p:nvPr/>
          </p:nvSpPr>
          <p:spPr>
            <a:xfrm>
              <a:off x="990599" y="1431918"/>
              <a:ext cx="4822503" cy="850489"/>
            </a:xfrm>
            <a:prstGeom prst="rect">
              <a:avLst/>
            </a:prstGeom>
            <a:noFill/>
          </p:spPr>
          <p:txBody>
            <a:bodyPr wrap="square" lIns="0" tIns="0" rIns="0" bIns="0" rtlCol="0">
              <a:spAutoFit/>
            </a:bodyPr>
            <a:lstStyle/>
            <a:p>
              <a:pPr>
                <a:lnSpc>
                  <a:spcPct val="120000"/>
                </a:lnSpc>
              </a:pPr>
              <a:r>
                <a:rPr lang="vi-VN" sz="2400" b="1" dirty="0">
                  <a:solidFill>
                    <a:srgbClr val="C00000"/>
                  </a:solidFill>
                  <a:latin typeface="Arial" panose="020B0604020202020204" pitchFamily="34" charset="0"/>
                  <a:cs typeface="Arial" panose="020B0604020202020204" pitchFamily="34" charset="0"/>
                </a:rPr>
                <a:t>Phiến lá </a:t>
              </a:r>
              <a:r>
                <a:rPr lang="vi-VN" sz="2400" dirty="0">
                  <a:solidFill>
                    <a:schemeClr val="bg1"/>
                  </a:solidFill>
                  <a:latin typeface="Arial" panose="020B0604020202020204" pitchFamily="34" charset="0"/>
                  <a:cs typeface="Arial" panose="020B0604020202020204" pitchFamily="34" charset="0"/>
                </a:rPr>
                <a:t>có dạng bản mỏng, diện tích bề mặt lớn. Trên phiến lá có nhiều </a:t>
              </a:r>
              <a:r>
                <a:rPr lang="vi-VN" sz="2400" b="1" dirty="0">
                  <a:solidFill>
                    <a:schemeClr val="bg1"/>
                  </a:solidFill>
                  <a:latin typeface="Arial" panose="020B0604020202020204" pitchFamily="34" charset="0"/>
                  <a:cs typeface="Arial" panose="020B0604020202020204" pitchFamily="34" charset="0"/>
                </a:rPr>
                <a:t>gân</a:t>
              </a:r>
              <a:r>
                <a:rPr lang="vi-VN" sz="2400" dirty="0">
                  <a:solidFill>
                    <a:schemeClr val="bg1"/>
                  </a:solidFill>
                  <a:latin typeface="Arial" panose="020B0604020202020204" pitchFamily="34" charset="0"/>
                  <a:cs typeface="Arial" panose="020B0604020202020204" pitchFamily="34" charset="0"/>
                </a:rPr>
                <a:t> giúp </a:t>
              </a:r>
              <a:r>
                <a:rPr lang="vi-VN" sz="2400" b="1" dirty="0">
                  <a:solidFill>
                    <a:schemeClr val="bg1"/>
                  </a:solidFill>
                  <a:latin typeface="Arial" panose="020B0604020202020204" pitchFamily="34" charset="0"/>
                  <a:cs typeface="Arial" panose="020B0604020202020204" pitchFamily="34" charset="0"/>
                </a:rPr>
                <a:t>vận chuyển nguyên liệu và sản phẩm của quang hợp.</a:t>
              </a:r>
              <a:endParaRPr lang="vi-VN" sz="2400" b="1" dirty="0">
                <a:solidFill>
                  <a:schemeClr val="bg1"/>
                </a:solidFill>
              </a:endParaRPr>
            </a:p>
          </p:txBody>
        </p:sp>
      </p:grpSp>
    </p:spTree>
    <p:extLst>
      <p:ext uri="{BB962C8B-B14F-4D97-AF65-F5344CB8AC3E}">
        <p14:creationId xmlns:p14="http://schemas.microsoft.com/office/powerpoint/2010/main" val="199866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296"/>
                                        </p:tgtEl>
                                        <p:attrNameLst>
                                          <p:attrName>style.visibility</p:attrName>
                                        </p:attrNameLst>
                                      </p:cBhvr>
                                      <p:to>
                                        <p:strVal val="visible"/>
                                      </p:to>
                                    </p:set>
                                    <p:anim calcmode="lin" valueType="num">
                                      <p:cBhvr>
                                        <p:cTn id="12" dur="500" fill="hold"/>
                                        <p:tgtEl>
                                          <p:spTgt spid="12296"/>
                                        </p:tgtEl>
                                        <p:attrNameLst>
                                          <p:attrName>ppt_w</p:attrName>
                                        </p:attrNameLst>
                                      </p:cBhvr>
                                      <p:tavLst>
                                        <p:tav tm="0">
                                          <p:val>
                                            <p:fltVal val="0"/>
                                          </p:val>
                                        </p:tav>
                                        <p:tav tm="100000">
                                          <p:val>
                                            <p:strVal val="#ppt_w"/>
                                          </p:val>
                                        </p:tav>
                                      </p:tavLst>
                                    </p:anim>
                                    <p:anim calcmode="lin" valueType="num">
                                      <p:cBhvr>
                                        <p:cTn id="13" dur="500" fill="hold"/>
                                        <p:tgtEl>
                                          <p:spTgt spid="12296"/>
                                        </p:tgtEl>
                                        <p:attrNameLst>
                                          <p:attrName>ppt_h</p:attrName>
                                        </p:attrNameLst>
                                      </p:cBhvr>
                                      <p:tavLst>
                                        <p:tav tm="0">
                                          <p:val>
                                            <p:fltVal val="0"/>
                                          </p:val>
                                        </p:tav>
                                        <p:tav tm="100000">
                                          <p:val>
                                            <p:strVal val="#ppt_h"/>
                                          </p:val>
                                        </p:tav>
                                      </p:tavLst>
                                    </p:anim>
                                    <p:animEffect transition="in" filter="fade">
                                      <p:cBhvr>
                                        <p:cTn id="14" dur="500"/>
                                        <p:tgtEl>
                                          <p:spTgt spid="1229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A3335574-51D3-4C5D-A12C-08E3EFF15EED}"/>
              </a:ext>
            </a:extLst>
          </p:cNvPr>
          <p:cNvGrpSpPr/>
          <p:nvPr/>
        </p:nvGrpSpPr>
        <p:grpSpPr>
          <a:xfrm>
            <a:off x="280019" y="609600"/>
            <a:ext cx="11022362" cy="845616"/>
            <a:chOff x="255238" y="3129813"/>
            <a:chExt cx="11022362" cy="845616"/>
          </a:xfrm>
        </p:grpSpPr>
        <p:pic>
          <p:nvPicPr>
            <p:cNvPr id="35" name="Picture 2" descr="Leaf icon image Royalty Free Vector Image - VectorStock">
              <a:extLst>
                <a:ext uri="{FF2B5EF4-FFF2-40B4-BE49-F238E27FC236}">
                  <a16:creationId xmlns:a16="http://schemas.microsoft.com/office/drawing/2014/main" id="{FC7775D5-AE9F-4473-8982-07834D98FBFE}"/>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5834" b="11667"/>
            <a:stretch/>
          </p:blipFill>
          <p:spPr bwMode="auto">
            <a:xfrm>
              <a:off x="255238" y="3213100"/>
              <a:ext cx="609600" cy="543149"/>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309B7D54-59E4-434B-BA17-FFB29A02C11B}"/>
                </a:ext>
              </a:extLst>
            </p:cNvPr>
            <p:cNvSpPr txBox="1"/>
            <p:nvPr/>
          </p:nvSpPr>
          <p:spPr>
            <a:xfrm>
              <a:off x="990599" y="3129813"/>
              <a:ext cx="10287001" cy="845616"/>
            </a:xfrm>
            <a:prstGeom prst="rect">
              <a:avLst/>
            </a:prstGeom>
            <a:noFill/>
          </p:spPr>
          <p:txBody>
            <a:bodyPr wrap="square" lIns="0" tIns="0" rIns="0" bIns="0" rtlCol="0">
              <a:spAutoFit/>
            </a:bodyPr>
            <a:lstStyle/>
            <a:p>
              <a:pPr>
                <a:lnSpc>
                  <a:spcPct val="120000"/>
                </a:lnSpc>
              </a:pPr>
              <a:r>
                <a:rPr lang="vi-VN" sz="2400" dirty="0">
                  <a:latin typeface="Arial" panose="020B0604020202020204" pitchFamily="34" charset="0"/>
                  <a:cs typeface="Arial" panose="020B0604020202020204" pitchFamily="34" charset="0"/>
                </a:rPr>
                <a:t>Lớp biểu bì lá có nhiều </a:t>
              </a:r>
              <a:r>
                <a:rPr lang="vi-VN" sz="2400" b="1" dirty="0">
                  <a:solidFill>
                    <a:schemeClr val="accent6">
                      <a:lumMod val="50000"/>
                    </a:schemeClr>
                  </a:solidFill>
                  <a:latin typeface="Arial" panose="020B0604020202020204" pitchFamily="34" charset="0"/>
                  <a:cs typeface="Arial" panose="020B0604020202020204" pitchFamily="34" charset="0"/>
                </a:rPr>
                <a:t>khí khổng </a:t>
              </a:r>
              <a:r>
                <a:rPr lang="vi-VN" sz="2400" dirty="0">
                  <a:latin typeface="Arial" panose="020B0604020202020204" pitchFamily="34" charset="0"/>
                  <a:cs typeface="Arial" panose="020B0604020202020204" pitchFamily="34" charset="0"/>
                </a:rPr>
                <a:t>(là nơi </a:t>
              </a:r>
              <a:r>
                <a:rPr lang="vi-VN" sz="2400" b="1" dirty="0">
                  <a:solidFill>
                    <a:schemeClr val="tx2">
                      <a:lumMod val="75000"/>
                    </a:schemeClr>
                  </a:solidFill>
                  <a:latin typeface="Arial" panose="020B0604020202020204" pitchFamily="34" charset="0"/>
                  <a:cs typeface="Arial" panose="020B0604020202020204" pitchFamily="34" charset="0"/>
                </a:rPr>
                <a:t>carbon dioxide đi từ bên ngoài vào </a:t>
              </a:r>
              <a:r>
                <a:rPr lang="vi-VN" sz="2400" dirty="0">
                  <a:latin typeface="Arial" panose="020B0604020202020204" pitchFamily="34" charset="0"/>
                  <a:cs typeface="Arial" panose="020B0604020202020204" pitchFamily="34" charset="0"/>
                </a:rPr>
                <a:t>bên trong lá và </a:t>
              </a:r>
              <a:r>
                <a:rPr lang="vi-VN" sz="2400" b="1" dirty="0">
                  <a:solidFill>
                    <a:schemeClr val="tx2">
                      <a:lumMod val="75000"/>
                    </a:schemeClr>
                  </a:solidFill>
                  <a:latin typeface="Arial" panose="020B0604020202020204" pitchFamily="34" charset="0"/>
                  <a:cs typeface="Arial" panose="020B0604020202020204" pitchFamily="34" charset="0"/>
                </a:rPr>
                <a:t>khí oxygen đi từ trong lá ra </a:t>
              </a:r>
              <a:r>
                <a:rPr lang="vi-VN" sz="2400" dirty="0">
                  <a:latin typeface="Arial" panose="020B0604020202020204" pitchFamily="34" charset="0"/>
                  <a:cs typeface="Arial" panose="020B0604020202020204" pitchFamily="34" charset="0"/>
                </a:rPr>
                <a:t>ngoài môi trường).</a:t>
              </a:r>
              <a:endParaRPr lang="vi-VN" sz="2400" dirty="0"/>
            </a:p>
          </p:txBody>
        </p:sp>
      </p:grpSp>
      <p:pic>
        <p:nvPicPr>
          <p:cNvPr id="30" name="Picture 29">
            <a:extLst>
              <a:ext uri="{FF2B5EF4-FFF2-40B4-BE49-F238E27FC236}">
                <a16:creationId xmlns:a16="http://schemas.microsoft.com/office/drawing/2014/main" id="{D518C1C9-6D03-441A-9CD4-AA869E0BEA1B}"/>
              </a:ext>
            </a:extLst>
          </p:cNvPr>
          <p:cNvPicPr>
            <a:picLocks noChangeAspect="1"/>
          </p:cNvPicPr>
          <p:nvPr/>
        </p:nvPicPr>
        <p:blipFill rotWithShape="1">
          <a:blip r:embed="rId4">
            <a:extLst>
              <a:ext uri="{28A0092B-C50C-407E-A947-70E740481C1C}">
                <a14:useLocalDpi xmlns:a14="http://schemas.microsoft.com/office/drawing/2010/main" val="0"/>
              </a:ext>
            </a:extLst>
          </a:blip>
          <a:srcRect l="40082" t="17987" r="8956"/>
          <a:stretch/>
        </p:blipFill>
        <p:spPr>
          <a:xfrm>
            <a:off x="0" y="1924213"/>
            <a:ext cx="5467917" cy="4951614"/>
          </a:xfrm>
          <a:prstGeom prst="rect">
            <a:avLst/>
          </a:prstGeom>
        </p:spPr>
      </p:pic>
      <p:pic>
        <p:nvPicPr>
          <p:cNvPr id="36" name="Picture 2">
            <a:extLst>
              <a:ext uri="{FF2B5EF4-FFF2-40B4-BE49-F238E27FC236}">
                <a16:creationId xmlns:a16="http://schemas.microsoft.com/office/drawing/2014/main" id="{1B4E74F8-C8EC-1628-EE1F-6021AF19FF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1861159"/>
            <a:ext cx="5930900" cy="43872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3F83473-A68F-E934-F9D9-307F3FA5C9E8}"/>
              </a:ext>
            </a:extLst>
          </p:cNvPr>
          <p:cNvSpPr txBox="1"/>
          <p:nvPr/>
        </p:nvSpPr>
        <p:spPr>
          <a:xfrm>
            <a:off x="7080250" y="6307574"/>
            <a:ext cx="3352800" cy="369332"/>
          </a:xfrm>
          <a:prstGeom prst="rect">
            <a:avLst/>
          </a:prstGeom>
          <a:noFill/>
        </p:spPr>
        <p:txBody>
          <a:bodyPr wrap="square" lIns="0" tIns="0" rIns="0" bIns="0" rtlCol="0">
            <a:spAutoFit/>
          </a:bodyPr>
          <a:lstStyle/>
          <a:p>
            <a:pPr algn="ctr"/>
            <a:r>
              <a:rPr lang="vi-VN" sz="2400" b="1" dirty="0"/>
              <a:t>Hình. </a:t>
            </a:r>
            <a:r>
              <a:rPr lang="vi-VN" sz="2400" dirty="0"/>
              <a:t>Khí khổng</a:t>
            </a:r>
            <a:endParaRPr lang="en-US" sz="2400" dirty="0"/>
          </a:p>
        </p:txBody>
      </p:sp>
    </p:spTree>
    <p:extLst>
      <p:ext uri="{BB962C8B-B14F-4D97-AF65-F5344CB8AC3E}">
        <p14:creationId xmlns:p14="http://schemas.microsoft.com/office/powerpoint/2010/main" val="259306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EBEAE6"/>
        </a:solidFill>
        <a:effectLst/>
      </p:bgPr>
    </p:bg>
    <p:spTree>
      <p:nvGrpSpPr>
        <p:cNvPr id="1" name=""/>
        <p:cNvGrpSpPr/>
        <p:nvPr/>
      </p:nvGrpSpPr>
      <p:grpSpPr>
        <a:xfrm>
          <a:off x="0" y="0"/>
          <a:ext cx="0" cy="0"/>
          <a:chOff x="0" y="0"/>
          <a:chExt cx="0" cy="0"/>
        </a:xfrm>
      </p:grpSpPr>
      <p:grpSp>
        <p:nvGrpSpPr>
          <p:cNvPr id="81" name="Group 80">
            <a:extLst>
              <a:ext uri="{FF2B5EF4-FFF2-40B4-BE49-F238E27FC236}">
                <a16:creationId xmlns:a16="http://schemas.microsoft.com/office/drawing/2014/main" id="{399C5C6C-41B6-4A71-A285-E4139E710DFA}"/>
              </a:ext>
            </a:extLst>
          </p:cNvPr>
          <p:cNvGrpSpPr/>
          <p:nvPr/>
        </p:nvGrpSpPr>
        <p:grpSpPr>
          <a:xfrm>
            <a:off x="255238" y="398821"/>
            <a:ext cx="11403362" cy="1288814"/>
            <a:chOff x="255238" y="4827708"/>
            <a:chExt cx="11403362" cy="1288814"/>
          </a:xfrm>
        </p:grpSpPr>
        <p:pic>
          <p:nvPicPr>
            <p:cNvPr id="76" name="Picture 2" descr="Leaf icon image Royalty Free Vector Image - VectorStock">
              <a:extLst>
                <a:ext uri="{FF2B5EF4-FFF2-40B4-BE49-F238E27FC236}">
                  <a16:creationId xmlns:a16="http://schemas.microsoft.com/office/drawing/2014/main" id="{6EF27BA3-4D81-40EC-80B4-9CA708F648EE}"/>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5834" b="11667"/>
            <a:stretch/>
          </p:blipFill>
          <p:spPr bwMode="auto">
            <a:xfrm>
              <a:off x="255238" y="4916836"/>
              <a:ext cx="609600" cy="543149"/>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E896F010-1BBF-46E0-933E-7D328D7B484F}"/>
                </a:ext>
              </a:extLst>
            </p:cNvPr>
            <p:cNvSpPr txBox="1"/>
            <p:nvPr/>
          </p:nvSpPr>
          <p:spPr>
            <a:xfrm>
              <a:off x="990599" y="4827708"/>
              <a:ext cx="10668001" cy="1288814"/>
            </a:xfrm>
            <a:prstGeom prst="rect">
              <a:avLst/>
            </a:prstGeom>
            <a:noFill/>
          </p:spPr>
          <p:txBody>
            <a:bodyPr wrap="square" lIns="0" tIns="0" rIns="0" bIns="0" rtlCol="0">
              <a:spAutoFit/>
            </a:bodyPr>
            <a:lstStyle/>
            <a:p>
              <a:pPr>
                <a:lnSpc>
                  <a:spcPct val="120000"/>
                </a:lnSpc>
              </a:pPr>
              <a:r>
                <a:rPr lang="vi-VN" sz="2400" dirty="0">
                  <a:latin typeface="Arial" panose="020B0604020202020204" pitchFamily="34" charset="0"/>
                  <a:cs typeface="Arial" panose="020B0604020202020204" pitchFamily="34" charset="0"/>
                </a:rPr>
                <a:t>Lá chứa nhiều </a:t>
              </a:r>
              <a:r>
                <a:rPr lang="vi-VN" sz="2400" b="1" dirty="0">
                  <a:solidFill>
                    <a:schemeClr val="accent6">
                      <a:lumMod val="50000"/>
                    </a:schemeClr>
                  </a:solidFill>
                  <a:latin typeface="Arial" panose="020B0604020202020204" pitchFamily="34" charset="0"/>
                  <a:cs typeface="Arial" panose="020B0604020202020204" pitchFamily="34" charset="0"/>
                </a:rPr>
                <a:t>lục lạp</a:t>
              </a:r>
              <a:r>
                <a:rPr lang="vi-VN" sz="2400" dirty="0">
                  <a:latin typeface="Arial" panose="020B0604020202020204" pitchFamily="34" charset="0"/>
                  <a:cs typeface="Arial" panose="020B0604020202020204" pitchFamily="34" charset="0"/>
                </a:rPr>
                <a:t>, đây là bào quan quang hợp chứa diệp lục. </a:t>
              </a:r>
              <a:r>
                <a:rPr lang="vi-VN" sz="2400" b="1" dirty="0">
                  <a:solidFill>
                    <a:schemeClr val="accent6">
                      <a:lumMod val="50000"/>
                    </a:schemeClr>
                  </a:solidFill>
                  <a:latin typeface="Arial" panose="020B0604020202020204" pitchFamily="34" charset="0"/>
                  <a:cs typeface="Arial" panose="020B0604020202020204" pitchFamily="34" charset="0"/>
                </a:rPr>
                <a:t>Diệp lục </a:t>
              </a:r>
              <a:r>
                <a:rPr lang="vi-VN" sz="2400" dirty="0">
                  <a:latin typeface="Arial" panose="020B0604020202020204" pitchFamily="34" charset="0"/>
                  <a:cs typeface="Arial" panose="020B0604020202020204" pitchFamily="34" charset="0"/>
                </a:rPr>
                <a:t>có khả năng </a:t>
              </a:r>
              <a:r>
                <a:rPr lang="vi-VN" sz="2400" b="1" dirty="0">
                  <a:solidFill>
                    <a:schemeClr val="tx2">
                      <a:lumMod val="75000"/>
                    </a:schemeClr>
                  </a:solidFill>
                  <a:latin typeface="Arial" panose="020B0604020202020204" pitchFamily="34" charset="0"/>
                  <a:cs typeface="Arial" panose="020B0604020202020204" pitchFamily="34" charset="0"/>
                </a:rPr>
                <a:t>hấp thu và chuyển hóa năng lượng ánh sáng</a:t>
              </a:r>
              <a:r>
                <a:rPr lang="vi-VN" sz="2400" dirty="0">
                  <a:latin typeface="Arial" panose="020B0604020202020204" pitchFamily="34" charset="0"/>
                  <a:cs typeface="Arial" panose="020B0604020202020204" pitchFamily="34" charset="0"/>
                </a:rPr>
                <a:t>. </a:t>
              </a:r>
              <a:r>
                <a:rPr lang="vi-VN" sz="2400" b="1" dirty="0">
                  <a:solidFill>
                    <a:schemeClr val="tx2">
                      <a:lumMod val="75000"/>
                    </a:schemeClr>
                  </a:solidFill>
                  <a:latin typeface="Arial" panose="020B0604020202020204" pitchFamily="34" charset="0"/>
                  <a:cs typeface="Arial" panose="020B0604020202020204" pitchFamily="34" charset="0"/>
                </a:rPr>
                <a:t>Chất hữu cơ được tổng hợp tại lục lạp</a:t>
              </a:r>
              <a:r>
                <a:rPr lang="vi-VN" sz="2400" dirty="0">
                  <a:latin typeface="Arial" panose="020B0604020202020204" pitchFamily="34" charset="0"/>
                  <a:cs typeface="Arial" panose="020B0604020202020204" pitchFamily="34" charset="0"/>
                </a:rPr>
                <a:t>.</a:t>
              </a:r>
              <a:endParaRPr lang="vi-VN" sz="2400" dirty="0"/>
            </a:p>
          </p:txBody>
        </p:sp>
      </p:grpSp>
      <p:pic>
        <p:nvPicPr>
          <p:cNvPr id="3076" name="Picture 4" descr="T 1.01 Photosynthesis and Cellular Respiration - Barista Hustle">
            <a:extLst>
              <a:ext uri="{FF2B5EF4-FFF2-40B4-BE49-F238E27FC236}">
                <a16:creationId xmlns:a16="http://schemas.microsoft.com/office/drawing/2014/main" id="{04963669-61E8-76A4-04A9-F522651CDA0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444" t="11778" r="25092" b="8222"/>
          <a:stretch/>
        </p:blipFill>
        <p:spPr bwMode="auto">
          <a:xfrm>
            <a:off x="7071360" y="1341120"/>
            <a:ext cx="5105400"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Isosceles Triangle 1">
            <a:extLst>
              <a:ext uri="{FF2B5EF4-FFF2-40B4-BE49-F238E27FC236}">
                <a16:creationId xmlns:a16="http://schemas.microsoft.com/office/drawing/2014/main" id="{8A17DAB4-10DD-BB5F-F9F5-6B6A9BE2B76D}"/>
              </a:ext>
            </a:extLst>
          </p:cNvPr>
          <p:cNvSpPr/>
          <p:nvPr/>
        </p:nvSpPr>
        <p:spPr>
          <a:xfrm rot="6157528">
            <a:off x="5083926" y="2596189"/>
            <a:ext cx="1828800" cy="379220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2" descr="Chloroplast Royalty Free Vector Image - VectorStock">
            <a:extLst>
              <a:ext uri="{FF2B5EF4-FFF2-40B4-BE49-F238E27FC236}">
                <a16:creationId xmlns:a16="http://schemas.microsoft.com/office/drawing/2014/main" id="{D54440BB-8C5F-634C-982F-8CED19A38E48}"/>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8417"/>
          <a:stretch/>
        </p:blipFill>
        <p:spPr bwMode="auto">
          <a:xfrm>
            <a:off x="1679223" y="2307891"/>
            <a:ext cx="3975233" cy="34911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82001E7-3FDB-E7CD-7B82-C5D98CFBFD76}"/>
              </a:ext>
            </a:extLst>
          </p:cNvPr>
          <p:cNvSpPr txBox="1"/>
          <p:nvPr/>
        </p:nvSpPr>
        <p:spPr>
          <a:xfrm>
            <a:off x="1389664" y="6077847"/>
            <a:ext cx="3730977" cy="369332"/>
          </a:xfrm>
          <a:prstGeom prst="rect">
            <a:avLst/>
          </a:prstGeom>
          <a:noFill/>
        </p:spPr>
        <p:txBody>
          <a:bodyPr wrap="square" lIns="0" tIns="0" rIns="0" bIns="0" rtlCol="0">
            <a:spAutoFit/>
          </a:bodyPr>
          <a:lstStyle>
            <a:defPPr>
              <a:defRPr lang="en-US"/>
            </a:defPPr>
            <a:lvl1pPr algn="ctr">
              <a:defRPr sz="2400" b="1"/>
            </a:lvl1pPr>
          </a:lstStyle>
          <a:p>
            <a:r>
              <a:rPr lang="vi-VN" dirty="0"/>
              <a:t>Hình. </a:t>
            </a:r>
            <a:r>
              <a:rPr lang="vi-VN" b="0" dirty="0"/>
              <a:t>Lục lạp</a:t>
            </a:r>
            <a:endParaRPr lang="en-US" b="0" dirty="0"/>
          </a:p>
        </p:txBody>
      </p:sp>
    </p:spTree>
    <p:extLst>
      <p:ext uri="{BB962C8B-B14F-4D97-AF65-F5344CB8AC3E}">
        <p14:creationId xmlns:p14="http://schemas.microsoft.com/office/powerpoint/2010/main" val="2015983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1"/>
                                        </p:tgtEl>
                                        <p:attrNameLst>
                                          <p:attrName>style.visibility</p:attrName>
                                        </p:attrNameLst>
                                      </p:cBhvr>
                                      <p:to>
                                        <p:strVal val="visible"/>
                                      </p:to>
                                    </p:set>
                                    <p:animEffect transition="in" filter="fade">
                                      <p:cBhvr>
                                        <p:cTn id="24" dur="1000"/>
                                        <p:tgtEl>
                                          <p:spTgt spid="81"/>
                                        </p:tgtEl>
                                      </p:cBhvr>
                                    </p:animEffect>
                                    <p:anim calcmode="lin" valueType="num">
                                      <p:cBhvr>
                                        <p:cTn id="25" dur="1000" fill="hold"/>
                                        <p:tgtEl>
                                          <p:spTgt spid="81"/>
                                        </p:tgtEl>
                                        <p:attrNameLst>
                                          <p:attrName>ppt_x</p:attrName>
                                        </p:attrNameLst>
                                      </p:cBhvr>
                                      <p:tavLst>
                                        <p:tav tm="0">
                                          <p:val>
                                            <p:strVal val="#ppt_x"/>
                                          </p:val>
                                        </p:tav>
                                        <p:tav tm="100000">
                                          <p:val>
                                            <p:strVal val="#ppt_x"/>
                                          </p:val>
                                        </p:tav>
                                      </p:tavLst>
                                    </p:anim>
                                    <p:anim calcmode="lin" valueType="num">
                                      <p:cBhvr>
                                        <p:cTn id="26"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 name="bảng câu hỏi">
            <a:extLst>
              <a:ext uri="{FF2B5EF4-FFF2-40B4-BE49-F238E27FC236}">
                <a16:creationId xmlns:a16="http://schemas.microsoft.com/office/drawing/2014/main" id="{E8200A00-1651-4998-8D8B-A56C0FE77165}"/>
              </a:ext>
            </a:extLst>
          </p:cNvPr>
          <p:cNvGraphicFramePr>
            <a:graphicFrameLocks noGrp="1"/>
          </p:cNvGraphicFramePr>
          <p:nvPr>
            <p:extLst>
              <p:ext uri="{D42A27DB-BD31-4B8C-83A1-F6EECF244321}">
                <p14:modId xmlns:p14="http://schemas.microsoft.com/office/powerpoint/2010/main" val="3106879737"/>
              </p:ext>
            </p:extLst>
          </p:nvPr>
        </p:nvGraphicFramePr>
        <p:xfrm>
          <a:off x="1295399" y="1577140"/>
          <a:ext cx="9906001" cy="4899862"/>
        </p:xfrm>
        <a:graphic>
          <a:graphicData uri="http://schemas.openxmlformats.org/drawingml/2006/table">
            <a:tbl>
              <a:tblPr firstRow="1" bandRow="1">
                <a:tableStyleId>{5940675A-B579-460E-94D1-54222C63F5DA}</a:tableStyleId>
              </a:tblPr>
              <a:tblGrid>
                <a:gridCol w="2242791">
                  <a:extLst>
                    <a:ext uri="{9D8B030D-6E8A-4147-A177-3AD203B41FA5}">
                      <a16:colId xmlns:a16="http://schemas.microsoft.com/office/drawing/2014/main" val="4191307895"/>
                    </a:ext>
                  </a:extLst>
                </a:gridCol>
                <a:gridCol w="3700810">
                  <a:extLst>
                    <a:ext uri="{9D8B030D-6E8A-4147-A177-3AD203B41FA5}">
                      <a16:colId xmlns:a16="http://schemas.microsoft.com/office/drawing/2014/main" val="113623931"/>
                    </a:ext>
                  </a:extLst>
                </a:gridCol>
                <a:gridCol w="3962400">
                  <a:extLst>
                    <a:ext uri="{9D8B030D-6E8A-4147-A177-3AD203B41FA5}">
                      <a16:colId xmlns:a16="http://schemas.microsoft.com/office/drawing/2014/main" val="1847491625"/>
                    </a:ext>
                  </a:extLst>
                </a:gridCol>
              </a:tblGrid>
              <a:tr h="699514">
                <a:tc>
                  <a:txBody>
                    <a:bodyPr/>
                    <a:lstStyle/>
                    <a:p>
                      <a:pPr algn="ctr"/>
                      <a:r>
                        <a:rPr lang="vi-VN" sz="2400" b="1" noProof="0" dirty="0"/>
                        <a:t>Bộ phận</a:t>
                      </a:r>
                    </a:p>
                  </a:txBody>
                  <a:tcPr anchor="ctr">
                    <a:solidFill>
                      <a:schemeClr val="accent5">
                        <a:lumMod val="20000"/>
                        <a:lumOff val="80000"/>
                      </a:schemeClr>
                    </a:solidFill>
                  </a:tcPr>
                </a:tc>
                <a:tc>
                  <a:txBody>
                    <a:bodyPr/>
                    <a:lstStyle/>
                    <a:p>
                      <a:pPr algn="ctr"/>
                      <a:r>
                        <a:rPr lang="vi-VN" sz="2400" b="1" noProof="0"/>
                        <a:t>Đặc điểm</a:t>
                      </a:r>
                    </a:p>
                  </a:txBody>
                  <a:tcPr anchor="ctr">
                    <a:solidFill>
                      <a:schemeClr val="accent5">
                        <a:lumMod val="20000"/>
                        <a:lumOff val="80000"/>
                      </a:schemeClr>
                    </a:solidFill>
                  </a:tcPr>
                </a:tc>
                <a:tc>
                  <a:txBody>
                    <a:bodyPr/>
                    <a:lstStyle/>
                    <a:p>
                      <a:pPr algn="ctr"/>
                      <a:r>
                        <a:rPr lang="vi-VN" sz="2400" b="1" noProof="0"/>
                        <a:t>Vai trò trong quang hợp</a:t>
                      </a:r>
                    </a:p>
                  </a:txBody>
                  <a:tcPr anchor="ctr">
                    <a:solidFill>
                      <a:schemeClr val="accent5">
                        <a:lumMod val="20000"/>
                        <a:lumOff val="80000"/>
                      </a:schemeClr>
                    </a:solidFill>
                  </a:tcPr>
                </a:tc>
                <a:extLst>
                  <a:ext uri="{0D108BD9-81ED-4DB2-BD59-A6C34878D82A}">
                    <a16:rowId xmlns:a16="http://schemas.microsoft.com/office/drawing/2014/main" val="135225556"/>
                  </a:ext>
                </a:extLst>
              </a:tr>
              <a:tr h="1050087">
                <a:tc>
                  <a:txBody>
                    <a:bodyPr/>
                    <a:lstStyle/>
                    <a:p>
                      <a:r>
                        <a:rPr lang="vi-VN" sz="2400" noProof="0"/>
                        <a:t>Phiến lá</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extLst>
                  <a:ext uri="{0D108BD9-81ED-4DB2-BD59-A6C34878D82A}">
                    <a16:rowId xmlns:a16="http://schemas.microsoft.com/office/drawing/2014/main" val="773361843"/>
                  </a:ext>
                </a:extLst>
              </a:tr>
              <a:tr h="1050087">
                <a:tc>
                  <a:txBody>
                    <a:bodyPr/>
                    <a:lstStyle/>
                    <a:p>
                      <a:r>
                        <a:rPr lang="vi-VN" sz="2400" noProof="0"/>
                        <a:t>Lục lạp</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extLst>
                  <a:ext uri="{0D108BD9-81ED-4DB2-BD59-A6C34878D82A}">
                    <a16:rowId xmlns:a16="http://schemas.microsoft.com/office/drawing/2014/main" val="518942686"/>
                  </a:ext>
                </a:extLst>
              </a:tr>
              <a:tr h="1050087">
                <a:tc>
                  <a:txBody>
                    <a:bodyPr/>
                    <a:lstStyle/>
                    <a:p>
                      <a:r>
                        <a:rPr lang="vi-VN" sz="2400" noProof="0"/>
                        <a:t>Gân lá</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extLst>
                  <a:ext uri="{0D108BD9-81ED-4DB2-BD59-A6C34878D82A}">
                    <a16:rowId xmlns:a16="http://schemas.microsoft.com/office/drawing/2014/main" val="3743187252"/>
                  </a:ext>
                </a:extLst>
              </a:tr>
              <a:tr h="1050087">
                <a:tc>
                  <a:txBody>
                    <a:bodyPr/>
                    <a:lstStyle/>
                    <a:p>
                      <a:r>
                        <a:rPr lang="vi-VN" sz="2400" noProof="0"/>
                        <a:t>Khí khổng</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extLst>
                  <a:ext uri="{0D108BD9-81ED-4DB2-BD59-A6C34878D82A}">
                    <a16:rowId xmlns:a16="http://schemas.microsoft.com/office/drawing/2014/main" val="2278167603"/>
                  </a:ext>
                </a:extLst>
              </a:tr>
            </a:tbl>
          </a:graphicData>
        </a:graphic>
      </p:graphicFrame>
      <p:grpSp>
        <p:nvGrpSpPr>
          <p:cNvPr id="19" name="Group 18">
            <a:extLst>
              <a:ext uri="{FF2B5EF4-FFF2-40B4-BE49-F238E27FC236}">
                <a16:creationId xmlns:a16="http://schemas.microsoft.com/office/drawing/2014/main" id="{31129271-0F99-4350-87DD-5B1CFDCD3877}"/>
              </a:ext>
            </a:extLst>
          </p:cNvPr>
          <p:cNvGrpSpPr/>
          <p:nvPr/>
        </p:nvGrpSpPr>
        <p:grpSpPr>
          <a:xfrm>
            <a:off x="292340" y="483067"/>
            <a:ext cx="11250466" cy="811982"/>
            <a:chOff x="292340" y="483067"/>
            <a:chExt cx="11250466" cy="811982"/>
          </a:xfrm>
        </p:grpSpPr>
        <p:pic>
          <p:nvPicPr>
            <p:cNvPr id="29" name="Picture 28">
              <a:extLst>
                <a:ext uri="{FF2B5EF4-FFF2-40B4-BE49-F238E27FC236}">
                  <a16:creationId xmlns:a16="http://schemas.microsoft.com/office/drawing/2014/main" id="{29111BBA-958C-417C-81B8-454781ADBE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340" y="483067"/>
              <a:ext cx="811982" cy="811982"/>
            </a:xfrm>
            <a:prstGeom prst="rect">
              <a:avLst/>
            </a:prstGeom>
          </p:spPr>
        </p:pic>
        <p:sp>
          <p:nvSpPr>
            <p:cNvPr id="32" name="TextBox 31">
              <a:extLst>
                <a:ext uri="{FF2B5EF4-FFF2-40B4-BE49-F238E27FC236}">
                  <a16:creationId xmlns:a16="http://schemas.microsoft.com/office/drawing/2014/main" id="{8F6B3DD2-1FD2-4534-BC4B-115D7B5C6200}"/>
                </a:ext>
              </a:extLst>
            </p:cNvPr>
            <p:cNvSpPr txBox="1"/>
            <p:nvPr/>
          </p:nvSpPr>
          <p:spPr>
            <a:xfrm>
              <a:off x="1295400" y="687849"/>
              <a:ext cx="10247406" cy="402418"/>
            </a:xfrm>
            <a:prstGeom prst="rect">
              <a:avLst/>
            </a:prstGeom>
            <a:noFill/>
          </p:spPr>
          <p:txBody>
            <a:bodyPr wrap="square" lIns="0" tIns="0" rIns="0" bIns="0" rtlCol="0">
              <a:spAutoFit/>
            </a:bodyPr>
            <a:lstStyle/>
            <a:p>
              <a:pPr>
                <a:lnSpc>
                  <a:spcPct val="120000"/>
                </a:lnSpc>
              </a:pPr>
              <a:r>
                <a:rPr lang="vi-VN" sz="2400" b="1" dirty="0">
                  <a:solidFill>
                    <a:schemeClr val="accent6">
                      <a:lumMod val="50000"/>
                    </a:schemeClr>
                  </a:solidFill>
                </a:rPr>
                <a:t>Câu 1: </a:t>
              </a:r>
              <a:r>
                <a:rPr lang="vi-VN" sz="2400" b="1" dirty="0"/>
                <a:t>Đọc thông tin và quan sát hình 22.3, rồi hoàn thành bản sau:</a:t>
              </a:r>
              <a:endParaRPr lang="vi-VN" sz="2400" dirty="0"/>
            </a:p>
          </p:txBody>
        </p:sp>
      </p:grpSp>
    </p:spTree>
    <p:extLst>
      <p:ext uri="{BB962C8B-B14F-4D97-AF65-F5344CB8AC3E}">
        <p14:creationId xmlns:p14="http://schemas.microsoft.com/office/powerpoint/2010/main" val="373288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đáp án">
            <a:extLst>
              <a:ext uri="{FF2B5EF4-FFF2-40B4-BE49-F238E27FC236}">
                <a16:creationId xmlns:a16="http://schemas.microsoft.com/office/drawing/2014/main" id="{6C8289B4-471E-48E3-BCE9-C88E8212FE82}"/>
              </a:ext>
            </a:extLst>
          </p:cNvPr>
          <p:cNvGraphicFramePr>
            <a:graphicFrameLocks noGrp="1"/>
          </p:cNvGraphicFramePr>
          <p:nvPr>
            <p:extLst>
              <p:ext uri="{D42A27DB-BD31-4B8C-83A1-F6EECF244321}">
                <p14:modId xmlns:p14="http://schemas.microsoft.com/office/powerpoint/2010/main" val="1009153129"/>
              </p:ext>
            </p:extLst>
          </p:nvPr>
        </p:nvGraphicFramePr>
        <p:xfrm>
          <a:off x="336669" y="309379"/>
          <a:ext cx="11518661" cy="6239242"/>
        </p:xfrm>
        <a:graphic>
          <a:graphicData uri="http://schemas.openxmlformats.org/drawingml/2006/table">
            <a:tbl>
              <a:tblPr firstRow="1" bandRow="1">
                <a:tableStyleId>{5940675A-B579-460E-94D1-54222C63F5DA}</a:tableStyleId>
              </a:tblPr>
              <a:tblGrid>
                <a:gridCol w="2025531">
                  <a:extLst>
                    <a:ext uri="{9D8B030D-6E8A-4147-A177-3AD203B41FA5}">
                      <a16:colId xmlns:a16="http://schemas.microsoft.com/office/drawing/2014/main" val="4191307895"/>
                    </a:ext>
                  </a:extLst>
                </a:gridCol>
                <a:gridCol w="4495800">
                  <a:extLst>
                    <a:ext uri="{9D8B030D-6E8A-4147-A177-3AD203B41FA5}">
                      <a16:colId xmlns:a16="http://schemas.microsoft.com/office/drawing/2014/main" val="113623931"/>
                    </a:ext>
                  </a:extLst>
                </a:gridCol>
                <a:gridCol w="4997330">
                  <a:extLst>
                    <a:ext uri="{9D8B030D-6E8A-4147-A177-3AD203B41FA5}">
                      <a16:colId xmlns:a16="http://schemas.microsoft.com/office/drawing/2014/main" val="1847491625"/>
                    </a:ext>
                  </a:extLst>
                </a:gridCol>
              </a:tblGrid>
              <a:tr h="761666">
                <a:tc>
                  <a:txBody>
                    <a:bodyPr/>
                    <a:lstStyle/>
                    <a:p>
                      <a:pPr algn="ctr">
                        <a:lnSpc>
                          <a:spcPct val="120000"/>
                        </a:lnSpc>
                      </a:pPr>
                      <a:r>
                        <a:rPr lang="vi-VN" sz="2400" b="1" noProof="0"/>
                        <a:t>Bộ phận</a:t>
                      </a:r>
                    </a:p>
                  </a:txBody>
                  <a:tcPr anchor="ctr">
                    <a:solidFill>
                      <a:schemeClr val="accent5">
                        <a:lumMod val="20000"/>
                        <a:lumOff val="80000"/>
                      </a:schemeClr>
                    </a:solidFill>
                  </a:tcPr>
                </a:tc>
                <a:tc>
                  <a:txBody>
                    <a:bodyPr/>
                    <a:lstStyle/>
                    <a:p>
                      <a:pPr algn="ctr">
                        <a:lnSpc>
                          <a:spcPct val="120000"/>
                        </a:lnSpc>
                      </a:pPr>
                      <a:r>
                        <a:rPr lang="vi-VN" sz="2400" b="1" noProof="0"/>
                        <a:t>Đặc điểm</a:t>
                      </a:r>
                    </a:p>
                  </a:txBody>
                  <a:tcPr anchor="ctr">
                    <a:solidFill>
                      <a:schemeClr val="accent5">
                        <a:lumMod val="20000"/>
                        <a:lumOff val="80000"/>
                      </a:schemeClr>
                    </a:solidFill>
                  </a:tcPr>
                </a:tc>
                <a:tc>
                  <a:txBody>
                    <a:bodyPr/>
                    <a:lstStyle/>
                    <a:p>
                      <a:pPr algn="ctr">
                        <a:lnSpc>
                          <a:spcPct val="120000"/>
                        </a:lnSpc>
                      </a:pPr>
                      <a:r>
                        <a:rPr lang="vi-VN" sz="2400" b="1" noProof="0"/>
                        <a:t>Vai trò trong quang hợp</a:t>
                      </a:r>
                    </a:p>
                  </a:txBody>
                  <a:tcPr anchor="ctr">
                    <a:solidFill>
                      <a:schemeClr val="accent5">
                        <a:lumMod val="20000"/>
                        <a:lumOff val="80000"/>
                      </a:schemeClr>
                    </a:solidFill>
                  </a:tcPr>
                </a:tc>
                <a:extLst>
                  <a:ext uri="{0D108BD9-81ED-4DB2-BD59-A6C34878D82A}">
                    <a16:rowId xmlns:a16="http://schemas.microsoft.com/office/drawing/2014/main" val="135225556"/>
                  </a:ext>
                </a:extLst>
              </a:tr>
              <a:tr h="1143386">
                <a:tc>
                  <a:txBody>
                    <a:bodyPr/>
                    <a:lstStyle/>
                    <a:p>
                      <a:pPr>
                        <a:lnSpc>
                          <a:spcPct val="120000"/>
                        </a:lnSpc>
                      </a:pPr>
                      <a:r>
                        <a:rPr lang="vi-VN" sz="2400" noProof="0" dirty="0"/>
                        <a:t>Phiến lá</a:t>
                      </a:r>
                    </a:p>
                  </a:txBody>
                  <a:tcPr anchor="ctr">
                    <a:solidFill>
                      <a:schemeClr val="accent1">
                        <a:lumMod val="20000"/>
                        <a:lumOff val="80000"/>
                      </a:schemeClr>
                    </a:solidFill>
                  </a:tcPr>
                </a:tc>
                <a:tc>
                  <a:txBody>
                    <a:bodyPr/>
                    <a:lstStyle/>
                    <a:p>
                      <a:pPr algn="l">
                        <a:lnSpc>
                          <a:spcPct val="120000"/>
                        </a:lnSpc>
                      </a:pPr>
                      <a:r>
                        <a:rPr lang="vi-VN" sz="2400" noProof="0" dirty="0"/>
                        <a:t>Dạng bản dẹt, diện tích bề mặt lớn, có nhiều gân.</a:t>
                      </a:r>
                    </a:p>
                  </a:txBody>
                  <a:tcPr anchor="ctr">
                    <a:solidFill>
                      <a:schemeClr val="accent1">
                        <a:lumMod val="20000"/>
                        <a:lumOff val="80000"/>
                      </a:schemeClr>
                    </a:solidFill>
                  </a:tcPr>
                </a:tc>
                <a:tc>
                  <a:txBody>
                    <a:bodyPr/>
                    <a:lstStyle/>
                    <a:p>
                      <a:pPr algn="l">
                        <a:lnSpc>
                          <a:spcPct val="120000"/>
                        </a:lnSpc>
                      </a:pPr>
                      <a:r>
                        <a:rPr lang="vi-VN" sz="2400" noProof="0" dirty="0"/>
                        <a:t>Thu nhận được nhiều ánh sáng.</a:t>
                      </a:r>
                    </a:p>
                  </a:txBody>
                  <a:tcPr anchor="ctr">
                    <a:solidFill>
                      <a:schemeClr val="accent1">
                        <a:lumMod val="20000"/>
                        <a:lumOff val="80000"/>
                      </a:schemeClr>
                    </a:solidFill>
                  </a:tcPr>
                </a:tc>
                <a:extLst>
                  <a:ext uri="{0D108BD9-81ED-4DB2-BD59-A6C34878D82A}">
                    <a16:rowId xmlns:a16="http://schemas.microsoft.com/office/drawing/2014/main" val="773361843"/>
                  </a:ext>
                </a:extLst>
              </a:tr>
              <a:tr h="1444730">
                <a:tc>
                  <a:txBody>
                    <a:bodyPr/>
                    <a:lstStyle/>
                    <a:p>
                      <a:pPr>
                        <a:lnSpc>
                          <a:spcPct val="120000"/>
                        </a:lnSpc>
                      </a:pPr>
                      <a:r>
                        <a:rPr lang="vi-VN" sz="2400" noProof="0"/>
                        <a:t>Lục lạp</a:t>
                      </a:r>
                    </a:p>
                  </a:txBody>
                  <a:tcPr anchor="ctr">
                    <a:solidFill>
                      <a:schemeClr val="accent1">
                        <a:lumMod val="20000"/>
                        <a:lumOff val="80000"/>
                      </a:schemeClr>
                    </a:solidFill>
                  </a:tcPr>
                </a:tc>
                <a:tc>
                  <a:txBody>
                    <a:bodyPr/>
                    <a:lstStyle/>
                    <a:p>
                      <a:pPr algn="l">
                        <a:lnSpc>
                          <a:spcPct val="120000"/>
                        </a:lnSpc>
                      </a:pPr>
                      <a:r>
                        <a:rPr lang="vi-VN" sz="2400" noProof="0" dirty="0"/>
                        <a:t>Màu xanh, tập trung ở lá cây, các phần non của cây, chứa chất diệp lục.</a:t>
                      </a:r>
                    </a:p>
                  </a:txBody>
                  <a:tcPr anchor="ctr">
                    <a:solidFill>
                      <a:schemeClr val="accent1">
                        <a:lumMod val="20000"/>
                        <a:lumOff val="80000"/>
                      </a:schemeClr>
                    </a:solidFill>
                  </a:tcPr>
                </a:tc>
                <a:tc>
                  <a:txBody>
                    <a:bodyPr/>
                    <a:lstStyle/>
                    <a:p>
                      <a:pPr algn="l">
                        <a:lnSpc>
                          <a:spcPct val="120000"/>
                        </a:lnSpc>
                      </a:pPr>
                      <a:r>
                        <a:rPr lang="vi-VN" sz="2400" noProof="0" dirty="0"/>
                        <a:t>Nơi chất hữu cơ được tổng hợp, hạt diệp lục hấp thu và chuyển hóa năng lượng ánh sáng.</a:t>
                      </a:r>
                    </a:p>
                  </a:txBody>
                  <a:tcPr anchor="ctr">
                    <a:solidFill>
                      <a:schemeClr val="accent1">
                        <a:lumMod val="20000"/>
                        <a:lumOff val="80000"/>
                      </a:schemeClr>
                    </a:solidFill>
                  </a:tcPr>
                </a:tc>
                <a:extLst>
                  <a:ext uri="{0D108BD9-81ED-4DB2-BD59-A6C34878D82A}">
                    <a16:rowId xmlns:a16="http://schemas.microsoft.com/office/drawing/2014/main" val="518942686"/>
                  </a:ext>
                </a:extLst>
              </a:tr>
              <a:tr h="1444730">
                <a:tc>
                  <a:txBody>
                    <a:bodyPr/>
                    <a:lstStyle/>
                    <a:p>
                      <a:pPr>
                        <a:lnSpc>
                          <a:spcPct val="120000"/>
                        </a:lnSpc>
                      </a:pPr>
                      <a:r>
                        <a:rPr lang="vi-VN" sz="2400" noProof="0"/>
                        <a:t>Gân lá</a:t>
                      </a:r>
                    </a:p>
                  </a:txBody>
                  <a:tcPr anchor="ctr">
                    <a:solidFill>
                      <a:schemeClr val="accent1">
                        <a:lumMod val="20000"/>
                        <a:lumOff val="80000"/>
                      </a:schemeClr>
                    </a:solidFill>
                  </a:tcPr>
                </a:tc>
                <a:tc>
                  <a:txBody>
                    <a:bodyPr/>
                    <a:lstStyle/>
                    <a:p>
                      <a:pPr algn="l">
                        <a:lnSpc>
                          <a:spcPct val="120000"/>
                        </a:lnSpc>
                      </a:pPr>
                      <a:r>
                        <a:rPr lang="vi-VN" sz="2400" noProof="0" dirty="0"/>
                        <a:t>Mạch dẫn, cứng cáp, có ở phiến lá.</a:t>
                      </a:r>
                    </a:p>
                  </a:txBody>
                  <a:tcPr anchor="ctr">
                    <a:solidFill>
                      <a:schemeClr val="accent1">
                        <a:lumMod val="20000"/>
                        <a:lumOff val="80000"/>
                      </a:schemeClr>
                    </a:solidFill>
                  </a:tcPr>
                </a:tc>
                <a:tc>
                  <a:txBody>
                    <a:bodyPr/>
                    <a:lstStyle/>
                    <a:p>
                      <a:pPr algn="l">
                        <a:lnSpc>
                          <a:spcPct val="120000"/>
                        </a:lnSpc>
                      </a:pPr>
                      <a:r>
                        <a:rPr lang="vi-VN" sz="2400" noProof="0" dirty="0"/>
                        <a:t>Vận chuyển nguyên liệu và sản phẩm của quá trình quang hợp.</a:t>
                      </a:r>
                    </a:p>
                  </a:txBody>
                  <a:tcPr anchor="ctr">
                    <a:solidFill>
                      <a:schemeClr val="accent1">
                        <a:lumMod val="20000"/>
                        <a:lumOff val="80000"/>
                      </a:schemeClr>
                    </a:solidFill>
                  </a:tcPr>
                </a:tc>
                <a:extLst>
                  <a:ext uri="{0D108BD9-81ED-4DB2-BD59-A6C34878D82A}">
                    <a16:rowId xmlns:a16="http://schemas.microsoft.com/office/drawing/2014/main" val="3743187252"/>
                  </a:ext>
                </a:extLst>
              </a:tr>
              <a:tr h="1444730">
                <a:tc>
                  <a:txBody>
                    <a:bodyPr/>
                    <a:lstStyle/>
                    <a:p>
                      <a:pPr>
                        <a:lnSpc>
                          <a:spcPct val="120000"/>
                        </a:lnSpc>
                      </a:pPr>
                      <a:r>
                        <a:rPr lang="vi-VN" sz="2400" noProof="0"/>
                        <a:t>Khí khổng</a:t>
                      </a:r>
                    </a:p>
                  </a:txBody>
                  <a:tcPr anchor="ctr">
                    <a:solidFill>
                      <a:schemeClr val="accent1">
                        <a:lumMod val="20000"/>
                        <a:lumOff val="80000"/>
                      </a:schemeClr>
                    </a:solidFill>
                  </a:tcPr>
                </a:tc>
                <a:tc>
                  <a:txBody>
                    <a:bodyPr/>
                    <a:lstStyle/>
                    <a:p>
                      <a:pPr algn="l">
                        <a:lnSpc>
                          <a:spcPct val="120000"/>
                        </a:lnSpc>
                      </a:pPr>
                      <a:r>
                        <a:rPr lang="vi-VN" sz="2400" noProof="0" dirty="0"/>
                        <a:t>Nằm ở mặt trên, và </a:t>
                      </a:r>
                    </a:p>
                    <a:p>
                      <a:pPr algn="l">
                        <a:lnSpc>
                          <a:spcPct val="120000"/>
                        </a:lnSpc>
                      </a:pPr>
                      <a:r>
                        <a:rPr lang="vi-VN" sz="2400" noProof="0" dirty="0"/>
                        <a:t>dưới lá (ở biểu bì lá).</a:t>
                      </a:r>
                    </a:p>
                    <a:p>
                      <a:pPr algn="l">
                        <a:lnSpc>
                          <a:spcPct val="120000"/>
                        </a:lnSpc>
                      </a:pPr>
                      <a:r>
                        <a:rPr lang="vi-VN" sz="2400" noProof="0" dirty="0"/>
                        <a:t>Có khả năng đóng mở.</a:t>
                      </a:r>
                    </a:p>
                  </a:txBody>
                  <a:tcPr anchor="ctr">
                    <a:solidFill>
                      <a:schemeClr val="accent1">
                        <a:lumMod val="20000"/>
                        <a:lumOff val="80000"/>
                      </a:schemeClr>
                    </a:solidFill>
                  </a:tcPr>
                </a:tc>
                <a:tc>
                  <a:txBody>
                    <a:bodyPr/>
                    <a:lstStyle/>
                    <a:p>
                      <a:pPr algn="l">
                        <a:lnSpc>
                          <a:spcPct val="120000"/>
                        </a:lnSpc>
                      </a:pPr>
                      <a:r>
                        <a:rPr lang="vi-VN" sz="2400" noProof="0" dirty="0"/>
                        <a:t>Nơi carbon dioxide đi từ bên ngoài vào bên trong lá và oxygen từ trong lá ra ngoài môi trường.</a:t>
                      </a:r>
                    </a:p>
                  </a:txBody>
                  <a:tcPr anchor="ctr">
                    <a:solidFill>
                      <a:schemeClr val="accent1">
                        <a:lumMod val="20000"/>
                        <a:lumOff val="80000"/>
                      </a:schemeClr>
                    </a:solidFill>
                  </a:tcPr>
                </a:tc>
                <a:extLst>
                  <a:ext uri="{0D108BD9-81ED-4DB2-BD59-A6C34878D82A}">
                    <a16:rowId xmlns:a16="http://schemas.microsoft.com/office/drawing/2014/main" val="2278167603"/>
                  </a:ext>
                </a:extLst>
              </a:tr>
            </a:tbl>
          </a:graphicData>
        </a:graphic>
      </p:graphicFrame>
    </p:spTree>
    <p:extLst>
      <p:ext uri="{BB962C8B-B14F-4D97-AF65-F5344CB8AC3E}">
        <p14:creationId xmlns:p14="http://schemas.microsoft.com/office/powerpoint/2010/main" val="3828333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FDF03D3F-D584-40C9-86C1-E66B3D907504}"/>
              </a:ext>
            </a:extLst>
          </p:cNvPr>
          <p:cNvGrpSpPr/>
          <p:nvPr/>
        </p:nvGrpSpPr>
        <p:grpSpPr>
          <a:xfrm>
            <a:off x="292340" y="352020"/>
            <a:ext cx="11607320" cy="943029"/>
            <a:chOff x="292340" y="352020"/>
            <a:chExt cx="11607320" cy="943029"/>
          </a:xfrm>
        </p:grpSpPr>
        <p:pic>
          <p:nvPicPr>
            <p:cNvPr id="58" name="Picture 57">
              <a:extLst>
                <a:ext uri="{FF2B5EF4-FFF2-40B4-BE49-F238E27FC236}">
                  <a16:creationId xmlns:a16="http://schemas.microsoft.com/office/drawing/2014/main" id="{FAB54F7C-7B56-4EDB-AD34-6CDBB4D688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340" y="483067"/>
              <a:ext cx="811982" cy="811982"/>
            </a:xfrm>
            <a:prstGeom prst="rect">
              <a:avLst/>
            </a:prstGeom>
          </p:spPr>
        </p:pic>
        <p:sp>
          <p:nvSpPr>
            <p:cNvPr id="59" name="TextBox 58">
              <a:extLst>
                <a:ext uri="{FF2B5EF4-FFF2-40B4-BE49-F238E27FC236}">
                  <a16:creationId xmlns:a16="http://schemas.microsoft.com/office/drawing/2014/main" id="{1CCB8E63-68B0-47B6-A2B9-5255EEB76B06}"/>
                </a:ext>
              </a:extLst>
            </p:cNvPr>
            <p:cNvSpPr txBox="1"/>
            <p:nvPr/>
          </p:nvSpPr>
          <p:spPr>
            <a:xfrm>
              <a:off x="1192119" y="352020"/>
              <a:ext cx="10707541" cy="845616"/>
            </a:xfrm>
            <a:prstGeom prst="rect">
              <a:avLst/>
            </a:prstGeom>
            <a:noFill/>
          </p:spPr>
          <p:txBody>
            <a:bodyPr wrap="square" lIns="0" tIns="0" rIns="0" bIns="0" rtlCol="0">
              <a:spAutoFit/>
            </a:bodyPr>
            <a:lstStyle/>
            <a:p>
              <a:pPr>
                <a:lnSpc>
                  <a:spcPct val="120000"/>
                </a:lnSpc>
              </a:pPr>
              <a:r>
                <a:rPr lang="vi-VN" sz="2400" b="1" dirty="0">
                  <a:solidFill>
                    <a:schemeClr val="accent6">
                      <a:lumMod val="50000"/>
                    </a:schemeClr>
                  </a:solidFill>
                </a:rPr>
                <a:t>Câu 2: </a:t>
              </a:r>
              <a:r>
                <a:rPr lang="vi-VN" sz="2400" b="1" dirty="0"/>
                <a:t>Ở các loài cây có lá biến đổi như xương rồng, cành giao,... bộ phận nào trên cây sẽ thực hiện quá trình quang hợp?</a:t>
              </a:r>
            </a:p>
          </p:txBody>
        </p:sp>
      </p:grpSp>
      <p:pic>
        <p:nvPicPr>
          <p:cNvPr id="1026" name="Picture 2" descr="Potted euphorbia tirucalli linn euphorbia Vector Image">
            <a:extLst>
              <a:ext uri="{FF2B5EF4-FFF2-40B4-BE49-F238E27FC236}">
                <a16:creationId xmlns:a16="http://schemas.microsoft.com/office/drawing/2014/main" id="{CD6318AB-CD71-4D8D-95F7-DA28770C2175}"/>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2428"/>
          <a:stretch/>
        </p:blipFill>
        <p:spPr bwMode="auto">
          <a:xfrm>
            <a:off x="3279213" y="990600"/>
            <a:ext cx="2556837" cy="30227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ctus desert plant stock with flowers Royalty Free Vector">
            <a:extLst>
              <a:ext uri="{FF2B5EF4-FFF2-40B4-BE49-F238E27FC236}">
                <a16:creationId xmlns:a16="http://schemas.microsoft.com/office/drawing/2014/main" id="{F2A73684-8487-46A1-B6B8-C42EF9D82C30}"/>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8519"/>
          <a:stretch/>
        </p:blipFill>
        <p:spPr bwMode="auto">
          <a:xfrm>
            <a:off x="5940825" y="1295400"/>
            <a:ext cx="2067249" cy="2588647"/>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BF1D792F-7654-44D5-B772-7E8ABCA67194}"/>
              </a:ext>
            </a:extLst>
          </p:cNvPr>
          <p:cNvSpPr txBox="1"/>
          <p:nvPr/>
        </p:nvSpPr>
        <p:spPr>
          <a:xfrm>
            <a:off x="3838546" y="4038600"/>
            <a:ext cx="1474763" cy="270715"/>
          </a:xfrm>
          <a:prstGeom prst="rect">
            <a:avLst/>
          </a:prstGeom>
          <a:noFill/>
        </p:spPr>
        <p:txBody>
          <a:bodyPr wrap="none" lIns="0" tIns="0" rIns="0" bIns="0" rtlCol="0">
            <a:spAutoFit/>
          </a:bodyPr>
          <a:lstStyle/>
          <a:p>
            <a:pPr algn="ctr">
              <a:lnSpc>
                <a:spcPct val="105000"/>
              </a:lnSpc>
            </a:pPr>
            <a:r>
              <a:rPr lang="en-US"/>
              <a:t>Cây cành giao</a:t>
            </a:r>
          </a:p>
        </p:txBody>
      </p:sp>
      <p:sp>
        <p:nvSpPr>
          <p:cNvPr id="36" name="TextBox 35">
            <a:extLst>
              <a:ext uri="{FF2B5EF4-FFF2-40B4-BE49-F238E27FC236}">
                <a16:creationId xmlns:a16="http://schemas.microsoft.com/office/drawing/2014/main" id="{BFDFBA8C-DEDC-4434-8080-513773435912}"/>
              </a:ext>
            </a:extLst>
          </p:cNvPr>
          <p:cNvSpPr txBox="1"/>
          <p:nvPr/>
        </p:nvSpPr>
        <p:spPr>
          <a:xfrm>
            <a:off x="6232427" y="4038600"/>
            <a:ext cx="1676742" cy="270715"/>
          </a:xfrm>
          <a:prstGeom prst="rect">
            <a:avLst/>
          </a:prstGeom>
          <a:noFill/>
        </p:spPr>
        <p:txBody>
          <a:bodyPr wrap="none" lIns="0" tIns="0" rIns="0" bIns="0" rtlCol="0">
            <a:spAutoFit/>
          </a:bodyPr>
          <a:lstStyle/>
          <a:p>
            <a:pPr algn="ctr">
              <a:lnSpc>
                <a:spcPct val="105000"/>
              </a:lnSpc>
            </a:pPr>
            <a:r>
              <a:rPr lang="en-US"/>
              <a:t>Cây xương rồng</a:t>
            </a:r>
          </a:p>
        </p:txBody>
      </p:sp>
      <p:sp>
        <p:nvSpPr>
          <p:cNvPr id="40" name="TextBox 39">
            <a:extLst>
              <a:ext uri="{FF2B5EF4-FFF2-40B4-BE49-F238E27FC236}">
                <a16:creationId xmlns:a16="http://schemas.microsoft.com/office/drawing/2014/main" id="{A0BCD8D7-9853-48DC-8F7D-61C1671D7ECC}"/>
              </a:ext>
            </a:extLst>
          </p:cNvPr>
          <p:cNvSpPr txBox="1"/>
          <p:nvPr/>
        </p:nvSpPr>
        <p:spPr>
          <a:xfrm>
            <a:off x="231957" y="4166392"/>
            <a:ext cx="1370653" cy="369332"/>
          </a:xfrm>
          <a:prstGeom prst="rect">
            <a:avLst/>
          </a:prstGeom>
          <a:noFill/>
        </p:spPr>
        <p:txBody>
          <a:bodyPr wrap="square" lIns="0" tIns="0" rIns="0" bIns="0" rtlCol="0">
            <a:spAutoFit/>
          </a:bodyPr>
          <a:lstStyle/>
          <a:p>
            <a:r>
              <a:rPr lang="en-US" sz="2400" b="1">
                <a:solidFill>
                  <a:schemeClr val="accent6">
                    <a:lumMod val="50000"/>
                  </a:schemeClr>
                </a:solidFill>
                <a:latin typeface="Arial" panose="020B0604020202020204" pitchFamily="34" charset="0"/>
                <a:cs typeface="Arial" panose="020B0604020202020204" pitchFamily="34" charset="0"/>
              </a:rPr>
              <a:t>Trả lời:</a:t>
            </a:r>
            <a:endParaRPr lang="en-US" sz="2400" b="1">
              <a:solidFill>
                <a:schemeClr val="accent6">
                  <a:lumMod val="50000"/>
                </a:schemeClr>
              </a:solidFill>
            </a:endParaRPr>
          </a:p>
        </p:txBody>
      </p:sp>
      <p:grpSp>
        <p:nvGrpSpPr>
          <p:cNvPr id="2" name="Group 1">
            <a:extLst>
              <a:ext uri="{FF2B5EF4-FFF2-40B4-BE49-F238E27FC236}">
                <a16:creationId xmlns:a16="http://schemas.microsoft.com/office/drawing/2014/main" id="{136E3000-C089-403D-BF14-73D204B9DCD9}"/>
              </a:ext>
            </a:extLst>
          </p:cNvPr>
          <p:cNvGrpSpPr/>
          <p:nvPr/>
        </p:nvGrpSpPr>
        <p:grpSpPr>
          <a:xfrm>
            <a:off x="336342" y="4762133"/>
            <a:ext cx="11563318" cy="845616"/>
            <a:chOff x="336342" y="5023290"/>
            <a:chExt cx="11563318" cy="845616"/>
          </a:xfrm>
        </p:grpSpPr>
        <p:pic>
          <p:nvPicPr>
            <p:cNvPr id="56" name="Picture 2" descr="Leaf icon image Royalty Free Vector Image - VectorStock">
              <a:extLst>
                <a:ext uri="{FF2B5EF4-FFF2-40B4-BE49-F238E27FC236}">
                  <a16:creationId xmlns:a16="http://schemas.microsoft.com/office/drawing/2014/main" id="{ED35B83D-455C-4BA1-A8BA-E80CF55C99B3}"/>
                </a:ext>
              </a:extLst>
            </p:cNvPr>
            <p:cNvPicPr>
              <a:picLocks noChangeAspect="1" noChangeArrowheads="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t="5834" b="11667"/>
            <a:stretch/>
          </p:blipFill>
          <p:spPr bwMode="auto">
            <a:xfrm>
              <a:off x="336342" y="5096396"/>
              <a:ext cx="580942" cy="543149"/>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967B4D1B-439E-4945-B72A-6BBA2054C07B}"/>
                </a:ext>
              </a:extLst>
            </p:cNvPr>
            <p:cNvSpPr txBox="1"/>
            <p:nvPr/>
          </p:nvSpPr>
          <p:spPr>
            <a:xfrm>
              <a:off x="992606" y="5023290"/>
              <a:ext cx="10907054" cy="845616"/>
            </a:xfrm>
            <a:prstGeom prst="rect">
              <a:avLst/>
            </a:prstGeom>
            <a:noFill/>
          </p:spPr>
          <p:txBody>
            <a:bodyPr wrap="square" lIns="0" tIns="0" rIns="0" bIns="0" rtlCol="0">
              <a:spAutoFit/>
            </a:bodyPr>
            <a:lstStyle>
              <a:defPPr>
                <a:defRPr lang="en-US"/>
              </a:defPPr>
              <a:lvl1pPr>
                <a:lnSpc>
                  <a:spcPct val="120000"/>
                </a:lnSpc>
                <a:defRPr>
                  <a:latin typeface="Arial" panose="020B0604020202020204" pitchFamily="34" charset="0"/>
                  <a:cs typeface="Arial" panose="020B0604020202020204" pitchFamily="34" charset="0"/>
                </a:defRPr>
              </a:lvl1pPr>
            </a:lstStyle>
            <a:p>
              <a:r>
                <a:rPr lang="vi-VN" sz="2400" dirty="0"/>
                <a:t>Ta quan sát thấy thân của cây cành giao và cây xương rồng có màu xanh tươi, điều này cho thấy rằng trong thân cây có chứa diệp lục.</a:t>
              </a:r>
              <a:endParaRPr lang="en-US" sz="2400" dirty="0"/>
            </a:p>
          </p:txBody>
        </p:sp>
      </p:grpSp>
      <p:grpSp>
        <p:nvGrpSpPr>
          <p:cNvPr id="3" name="Group 2">
            <a:extLst>
              <a:ext uri="{FF2B5EF4-FFF2-40B4-BE49-F238E27FC236}">
                <a16:creationId xmlns:a16="http://schemas.microsoft.com/office/drawing/2014/main" id="{E1AD35CC-0ED7-4B15-903F-5CDDCA149ADE}"/>
              </a:ext>
            </a:extLst>
          </p:cNvPr>
          <p:cNvGrpSpPr/>
          <p:nvPr/>
        </p:nvGrpSpPr>
        <p:grpSpPr>
          <a:xfrm>
            <a:off x="336342" y="5816262"/>
            <a:ext cx="11398458" cy="845616"/>
            <a:chOff x="336342" y="6115519"/>
            <a:chExt cx="11398458" cy="845616"/>
          </a:xfrm>
        </p:grpSpPr>
        <p:pic>
          <p:nvPicPr>
            <p:cNvPr id="61" name="Picture 2" descr="Leaf icon image Royalty Free Vector Image - VectorStock">
              <a:extLst>
                <a:ext uri="{FF2B5EF4-FFF2-40B4-BE49-F238E27FC236}">
                  <a16:creationId xmlns:a16="http://schemas.microsoft.com/office/drawing/2014/main" id="{1999D4EA-92F7-43DC-BFBD-CB39257DEDCA}"/>
                </a:ext>
              </a:extLst>
            </p:cNvPr>
            <p:cNvPicPr>
              <a:picLocks noChangeAspect="1" noChangeArrowheads="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t="5834" b="11667"/>
            <a:stretch/>
          </p:blipFill>
          <p:spPr bwMode="auto">
            <a:xfrm>
              <a:off x="336342" y="6196191"/>
              <a:ext cx="580942" cy="543149"/>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F9B88F10-BB6C-48C9-9FCC-3D5C4BAC9D7B}"/>
                </a:ext>
              </a:extLst>
            </p:cNvPr>
            <p:cNvSpPr txBox="1"/>
            <p:nvPr/>
          </p:nvSpPr>
          <p:spPr>
            <a:xfrm>
              <a:off x="992606" y="6115519"/>
              <a:ext cx="10742194" cy="845616"/>
            </a:xfrm>
            <a:prstGeom prst="rect">
              <a:avLst/>
            </a:prstGeom>
            <a:noFill/>
          </p:spPr>
          <p:txBody>
            <a:bodyPr wrap="square" lIns="0" tIns="0" rIns="0" bIns="0" rtlCol="0">
              <a:spAutoFit/>
            </a:bodyPr>
            <a:lstStyle>
              <a:defPPr>
                <a:defRPr lang="en-US"/>
              </a:defPPr>
              <a:lvl1pPr>
                <a:lnSpc>
                  <a:spcPct val="120000"/>
                </a:lnSpc>
                <a:defRPr>
                  <a:latin typeface="Arial" panose="020B0604020202020204" pitchFamily="34" charset="0"/>
                  <a:cs typeface="Arial" panose="020B0604020202020204" pitchFamily="34" charset="0"/>
                </a:defRPr>
              </a:lvl1pPr>
            </a:lstStyle>
            <a:p>
              <a:r>
                <a:rPr lang="vi-VN" sz="2400" dirty="0"/>
                <a:t>Các cây có lá tiêu giảm hay biến đổi chúng sẽ sử dụng bộ phận khác để quang hợp đó là: </a:t>
              </a:r>
              <a:r>
                <a:rPr lang="vi-VN" sz="2400" b="1" dirty="0"/>
                <a:t>Thân cây</a:t>
              </a:r>
              <a:r>
                <a:rPr lang="vi-VN" sz="2400" dirty="0"/>
                <a:t>.</a:t>
              </a:r>
            </a:p>
          </p:txBody>
        </p:sp>
      </p:grpSp>
    </p:spTree>
    <p:extLst>
      <p:ext uri="{BB962C8B-B14F-4D97-AF65-F5344CB8AC3E}">
        <p14:creationId xmlns:p14="http://schemas.microsoft.com/office/powerpoint/2010/main" val="264155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0"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fade">
                                      <p:cBhvr>
                                        <p:cTn id="13" dur="500"/>
                                        <p:tgtEl>
                                          <p:spTgt spid="10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5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p:bldP spid="4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51340" t="72928"/>
          <a:stretch/>
        </p:blipFill>
        <p:spPr>
          <a:xfrm>
            <a:off x="6259398" y="5207954"/>
            <a:ext cx="5932602" cy="1650046"/>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11753" t="84373" r="73634" b="1089"/>
          <a:stretch/>
        </p:blipFill>
        <p:spPr>
          <a:xfrm>
            <a:off x="1363744" y="5971879"/>
            <a:ext cx="1781666" cy="886121"/>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7242" t="10909" r="19742" b="21658"/>
          <a:stretch/>
        </p:blipFill>
        <p:spPr>
          <a:xfrm>
            <a:off x="1109793" y="395927"/>
            <a:ext cx="9959490" cy="5328022"/>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l="73686" b="81821"/>
          <a:stretch/>
        </p:blipFill>
        <p:spPr>
          <a:xfrm>
            <a:off x="8983744" y="0"/>
            <a:ext cx="3208256" cy="1108005"/>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4716" t="57926" r="83686" b="18256"/>
          <a:stretch/>
        </p:blipFill>
        <p:spPr>
          <a:xfrm>
            <a:off x="158684" y="4713402"/>
            <a:ext cx="1414021" cy="1451728"/>
          </a:xfrm>
          <a:prstGeom prst="rect">
            <a:avLst/>
          </a:prstGeom>
        </p:spPr>
      </p:pic>
      <p:sp>
        <p:nvSpPr>
          <p:cNvPr id="7" name="Rectangle 6">
            <a:extLst>
              <a:ext uri="{FF2B5EF4-FFF2-40B4-BE49-F238E27FC236}">
                <a16:creationId xmlns:a16="http://schemas.microsoft.com/office/drawing/2014/main" id="{DDB6D953-7F0E-85EB-EAC2-5C7FE3BE4020}"/>
              </a:ext>
            </a:extLst>
          </p:cNvPr>
          <p:cNvSpPr/>
          <p:nvPr/>
        </p:nvSpPr>
        <p:spPr>
          <a:xfrm>
            <a:off x="1619447" y="985873"/>
            <a:ext cx="8937002" cy="4222081"/>
          </a:xfrm>
          <a:prstGeom prst="rect">
            <a:avLst/>
          </a:prstGeom>
          <a:solidFill>
            <a:srgbClr val="3C1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直接连接符 17">
            <a:extLst>
              <a:ext uri="{FF2B5EF4-FFF2-40B4-BE49-F238E27FC236}">
                <a16:creationId xmlns:a16="http://schemas.microsoft.com/office/drawing/2014/main" id="{352516ED-2511-C565-C2B8-73CE5E9F38C1}"/>
              </a:ext>
            </a:extLst>
          </p:cNvPr>
          <p:cNvCxnSpPr/>
          <p:nvPr/>
        </p:nvCxnSpPr>
        <p:spPr>
          <a:xfrm rot="5400000">
            <a:off x="4200600" y="-771600"/>
            <a:ext cx="0" cy="4896000"/>
          </a:xfrm>
          <a:prstGeom prst="line">
            <a:avLst/>
          </a:prstGeom>
          <a:ln w="38100">
            <a:solidFill>
              <a:srgbClr val="FEFEFE"/>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7E3AD85-C5AB-3522-5096-65DC036927EA}"/>
              </a:ext>
            </a:extLst>
          </p:cNvPr>
          <p:cNvSpPr txBox="1"/>
          <p:nvPr/>
        </p:nvSpPr>
        <p:spPr>
          <a:xfrm>
            <a:off x="1772433" y="1015425"/>
            <a:ext cx="3581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GHI NHỚ </a:t>
            </a: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07A44F25-4954-1EFC-6184-28CDD7C231D3}"/>
              </a:ext>
            </a:extLst>
          </p:cNvPr>
          <p:cNvSpPr txBox="1"/>
          <p:nvPr/>
        </p:nvSpPr>
        <p:spPr>
          <a:xfrm>
            <a:off x="1772433" y="1996127"/>
            <a:ext cx="8668369" cy="1339597"/>
          </a:xfrm>
          <a:prstGeom prst="rect">
            <a:avLst/>
          </a:prstGeom>
          <a:noFill/>
        </p:spPr>
        <p:txBody>
          <a:bodyPr wrap="square" lIns="0" tIns="0" rIns="0" bIns="0" rtlCol="0">
            <a:spAutoFit/>
          </a:bodyPr>
          <a:lstStyle/>
          <a:p>
            <a:pPr algn="just">
              <a:lnSpc>
                <a:spcPct val="125000"/>
              </a:lnSpc>
            </a:pPr>
            <a:r>
              <a:rPr lang="vi-VN" sz="2400" b="1" dirty="0">
                <a:solidFill>
                  <a:srgbClr val="FFFF00"/>
                </a:solidFill>
                <a:latin typeface="Arial" panose="020B0604020202020204" pitchFamily="34" charset="0"/>
                <a:cs typeface="Arial" panose="020B0604020202020204" pitchFamily="34" charset="0"/>
              </a:rPr>
              <a:t>        Lá </a:t>
            </a:r>
            <a:r>
              <a:rPr lang="vi-VN" sz="2400" dirty="0">
                <a:solidFill>
                  <a:schemeClr val="bg1"/>
                </a:solidFill>
                <a:latin typeface="Arial" panose="020B0604020202020204" pitchFamily="34" charset="0"/>
                <a:cs typeface="Arial" panose="020B0604020202020204" pitchFamily="34" charset="0"/>
              </a:rPr>
              <a:t>cây là </a:t>
            </a:r>
            <a:r>
              <a:rPr lang="vi-VN" sz="2400" b="1" dirty="0">
                <a:solidFill>
                  <a:srgbClr val="FFFF00"/>
                </a:solidFill>
                <a:latin typeface="Arial" panose="020B0604020202020204" pitchFamily="34" charset="0"/>
                <a:cs typeface="Arial" panose="020B0604020202020204" pitchFamily="34" charset="0"/>
              </a:rPr>
              <a:t>cơ quan chủ yếu </a:t>
            </a:r>
            <a:r>
              <a:rPr lang="vi-VN" sz="2400" dirty="0">
                <a:solidFill>
                  <a:schemeClr val="bg1"/>
                </a:solidFill>
                <a:latin typeface="Arial" panose="020B0604020202020204" pitchFamily="34" charset="0"/>
                <a:cs typeface="Arial" panose="020B0604020202020204" pitchFamily="34" charset="0"/>
              </a:rPr>
              <a:t>thực hiện chức năng quang hợp. Bên trong lá có nhiều </a:t>
            </a:r>
            <a:r>
              <a:rPr lang="vi-VN" sz="2400" b="1" dirty="0">
                <a:solidFill>
                  <a:srgbClr val="FFFF00"/>
                </a:solidFill>
                <a:latin typeface="Arial" panose="020B0604020202020204" pitchFamily="34" charset="0"/>
                <a:cs typeface="Arial" panose="020B0604020202020204" pitchFamily="34" charset="0"/>
              </a:rPr>
              <a:t>lục lạp</a:t>
            </a:r>
            <a:r>
              <a:rPr lang="vi-VN" sz="2400" dirty="0">
                <a:solidFill>
                  <a:schemeClr val="bg1"/>
                </a:solidFill>
                <a:latin typeface="Arial" panose="020B0604020202020204" pitchFamily="34" charset="0"/>
                <a:cs typeface="Arial" panose="020B0604020202020204" pitchFamily="34" charset="0"/>
              </a:rPr>
              <a:t>, có khả năng </a:t>
            </a:r>
            <a:r>
              <a:rPr lang="vi-VN" sz="2400" b="1" dirty="0">
                <a:solidFill>
                  <a:srgbClr val="FFFF00"/>
                </a:solidFill>
                <a:latin typeface="Arial" panose="020B0604020202020204" pitchFamily="34" charset="0"/>
                <a:cs typeface="Arial" panose="020B0604020202020204" pitchFamily="34" charset="0"/>
              </a:rPr>
              <a:t>hấp thu và biến đổi năng lượng ánh sáng</a:t>
            </a:r>
            <a:r>
              <a:rPr lang="vi-VN" sz="2400" dirty="0">
                <a:solidFill>
                  <a:srgbClr val="FFFF00"/>
                </a:solidFill>
                <a:latin typeface="Arial" panose="020B0604020202020204" pitchFamily="34" charset="0"/>
                <a:cs typeface="Arial" panose="020B0604020202020204" pitchFamily="34" charset="0"/>
              </a:rPr>
              <a:t>.</a:t>
            </a:r>
            <a:endParaRPr lang="vi-VN" sz="2400" dirty="0">
              <a:solidFill>
                <a:srgbClr val="FFFF00"/>
              </a:solidFill>
            </a:endParaRPr>
          </a:p>
        </p:txBody>
      </p:sp>
    </p:spTree>
    <p:extLst>
      <p:ext uri="{BB962C8B-B14F-4D97-AF65-F5344CB8AC3E}">
        <p14:creationId xmlns:p14="http://schemas.microsoft.com/office/powerpoint/2010/main" val="3767681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130 Render( plants) ideas | plants, plant illustration, tree photoshop">
            <a:extLst>
              <a:ext uri="{FF2B5EF4-FFF2-40B4-BE49-F238E27FC236}">
                <a16:creationId xmlns:a16="http://schemas.microsoft.com/office/drawing/2014/main" id="{66F6F716-518B-4114-83AF-CE58C0A84BBC}"/>
              </a:ext>
            </a:extLst>
          </p:cNvPr>
          <p:cNvPicPr>
            <a:picLocks noChangeAspect="1" noChangeArrowheads="1"/>
          </p:cNvPicPr>
          <p:nvPr/>
        </p:nvPicPr>
        <p:blipFill>
          <a:blip r:embed="rId3">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flipH="1">
            <a:off x="-2539224" y="-1636425"/>
            <a:ext cx="4368025" cy="61146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130 Render( plants) ideas | plants, plant illustration, tree photoshop">
            <a:extLst>
              <a:ext uri="{FF2B5EF4-FFF2-40B4-BE49-F238E27FC236}">
                <a16:creationId xmlns:a16="http://schemas.microsoft.com/office/drawing/2014/main" id="{484DB7AA-B1DB-4B49-BD4D-C76B2151B0AE}"/>
              </a:ext>
            </a:extLst>
          </p:cNvPr>
          <p:cNvPicPr>
            <a:picLocks noChangeAspect="1" noChangeArrowheads="1"/>
          </p:cNvPicPr>
          <p:nvPr/>
        </p:nvPicPr>
        <p:blipFill>
          <a:blip r:embed="rId3">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a:off x="10363200" y="-1636425"/>
            <a:ext cx="4368025" cy="611466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62E3964-9330-4E58-89BA-8BA0116E5E27}"/>
              </a:ext>
            </a:extLst>
          </p:cNvPr>
          <p:cNvPicPr>
            <a:picLocks noChangeAspect="1"/>
          </p:cNvPicPr>
          <p:nvPr/>
        </p:nvPicPr>
        <p:blipFill rotWithShape="1">
          <a:blip r:embed="rId4">
            <a:extLst>
              <a:ext uri="{28A0092B-C50C-407E-A947-70E740481C1C}">
                <a14:useLocalDpi xmlns:a14="http://schemas.microsoft.com/office/drawing/2010/main" val="0"/>
              </a:ext>
            </a:extLst>
          </a:blip>
          <a:srcRect t="35774"/>
          <a:stretch/>
        </p:blipFill>
        <p:spPr>
          <a:xfrm>
            <a:off x="0" y="3729499"/>
            <a:ext cx="12192000" cy="4894006"/>
          </a:xfrm>
          <a:prstGeom prst="rect">
            <a:avLst/>
          </a:prstGeom>
        </p:spPr>
      </p:pic>
      <p:sp>
        <p:nvSpPr>
          <p:cNvPr id="4" name="Rectangle 3">
            <a:extLst>
              <a:ext uri="{FF2B5EF4-FFF2-40B4-BE49-F238E27FC236}">
                <a16:creationId xmlns:a16="http://schemas.microsoft.com/office/drawing/2014/main" id="{2DB18379-5476-4617-B0A6-F2FB5188AC98}"/>
              </a:ext>
            </a:extLst>
          </p:cNvPr>
          <p:cNvSpPr/>
          <p:nvPr/>
        </p:nvSpPr>
        <p:spPr>
          <a:xfrm>
            <a:off x="0" y="3627443"/>
            <a:ext cx="12192000" cy="27432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9F9D59A3-489B-470B-B110-3399F2DE562B}"/>
              </a:ext>
            </a:extLst>
          </p:cNvPr>
          <p:cNvSpPr txBox="1"/>
          <p:nvPr/>
        </p:nvSpPr>
        <p:spPr>
          <a:xfrm>
            <a:off x="2156557" y="2151286"/>
            <a:ext cx="7878887" cy="804900"/>
          </a:xfrm>
          <a:prstGeom prst="rect">
            <a:avLst/>
          </a:prstGeom>
          <a:noFill/>
        </p:spPr>
        <p:txBody>
          <a:bodyPr wrap="none" lIns="0" tIns="0" rIns="0" bIns="0" rtlCol="0">
            <a:spAutoFit/>
          </a:bodyPr>
          <a:lstStyle/>
          <a:p>
            <a:pPr algn="ctr">
              <a:lnSpc>
                <a:spcPct val="120000"/>
              </a:lnSpc>
            </a:pPr>
            <a:r>
              <a:rPr lang="vi-VN" sz="4800" b="1"/>
              <a:t>QUANG HỢP Ở THỰC VẬT</a:t>
            </a:r>
          </a:p>
        </p:txBody>
      </p:sp>
      <p:sp>
        <p:nvSpPr>
          <p:cNvPr id="6" name="TextBox 5">
            <a:extLst>
              <a:ext uri="{FF2B5EF4-FFF2-40B4-BE49-F238E27FC236}">
                <a16:creationId xmlns:a16="http://schemas.microsoft.com/office/drawing/2014/main" id="{468DB83C-D072-4409-9F09-A616AB28CDDC}"/>
              </a:ext>
            </a:extLst>
          </p:cNvPr>
          <p:cNvSpPr txBox="1"/>
          <p:nvPr/>
        </p:nvSpPr>
        <p:spPr>
          <a:xfrm>
            <a:off x="4770317" y="914400"/>
            <a:ext cx="2651368" cy="1006173"/>
          </a:xfrm>
          <a:prstGeom prst="rect">
            <a:avLst/>
          </a:prstGeom>
          <a:noFill/>
        </p:spPr>
        <p:txBody>
          <a:bodyPr wrap="none" lIns="0" tIns="0" rIns="0" bIns="0" rtlCol="0">
            <a:spAutoFit/>
          </a:bodyPr>
          <a:lstStyle/>
          <a:p>
            <a:pPr algn="ctr">
              <a:lnSpc>
                <a:spcPct val="120000"/>
              </a:lnSpc>
            </a:pPr>
            <a:r>
              <a:rPr lang="vi-VN" sz="6000" b="1">
                <a:solidFill>
                  <a:schemeClr val="accent6">
                    <a:lumMod val="50000"/>
                  </a:schemeClr>
                </a:solidFill>
              </a:rPr>
              <a:t>BÀI 22:</a:t>
            </a:r>
          </a:p>
        </p:txBody>
      </p:sp>
    </p:spTree>
    <p:extLst>
      <p:ext uri="{BB962C8B-B14F-4D97-AF65-F5344CB8AC3E}">
        <p14:creationId xmlns:p14="http://schemas.microsoft.com/office/powerpoint/2010/main" val="30148755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57EF4D-9D41-43A3-AFBD-4817424176DD}"/>
              </a:ext>
            </a:extLst>
          </p:cNvPr>
          <p:cNvPicPr>
            <a:picLocks noChangeAspect="1"/>
          </p:cNvPicPr>
          <p:nvPr/>
        </p:nvPicPr>
        <p:blipFill rotWithShape="1">
          <a:blip r:embed="rId2">
            <a:extLst>
              <a:ext uri="{28A0092B-C50C-407E-A947-70E740481C1C}">
                <a14:useLocalDpi xmlns:a14="http://schemas.microsoft.com/office/drawing/2010/main" val="0"/>
              </a:ext>
            </a:extLst>
          </a:blip>
          <a:srcRect l="46094" r="4100"/>
          <a:stretch/>
        </p:blipFill>
        <p:spPr>
          <a:xfrm>
            <a:off x="5715000" y="0"/>
            <a:ext cx="6477000" cy="6858000"/>
          </a:xfrm>
          <a:prstGeom prst="rect">
            <a:avLst/>
          </a:prstGeom>
        </p:spPr>
      </p:pic>
      <p:sp>
        <p:nvSpPr>
          <p:cNvPr id="9" name="Rectangle 8">
            <a:extLst>
              <a:ext uri="{FF2B5EF4-FFF2-40B4-BE49-F238E27FC236}">
                <a16:creationId xmlns:a16="http://schemas.microsoft.com/office/drawing/2014/main" id="{05863CFC-530F-4238-A3BC-D4DC8AA16898}"/>
              </a:ext>
            </a:extLst>
          </p:cNvPr>
          <p:cNvSpPr/>
          <p:nvPr/>
        </p:nvSpPr>
        <p:spPr>
          <a:xfrm>
            <a:off x="0" y="0"/>
            <a:ext cx="553212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2CF0BAB-B302-4420-957C-1C4880AB88A1}"/>
              </a:ext>
            </a:extLst>
          </p:cNvPr>
          <p:cNvSpPr txBox="1"/>
          <p:nvPr/>
        </p:nvSpPr>
        <p:spPr>
          <a:xfrm>
            <a:off x="650898" y="3226819"/>
            <a:ext cx="4230324" cy="1479892"/>
          </a:xfrm>
          <a:prstGeom prst="rect">
            <a:avLst/>
          </a:prstGeom>
          <a:noFill/>
        </p:spPr>
        <p:txBody>
          <a:bodyPr wrap="none" lIns="0" tIns="0" rIns="0" bIns="0" rtlCol="0">
            <a:spAutoFit/>
          </a:bodyPr>
          <a:lstStyle/>
          <a:p>
            <a:pPr algn="ctr">
              <a:lnSpc>
                <a:spcPct val="120000"/>
              </a:lnSpc>
            </a:pPr>
            <a:r>
              <a:rPr lang="vi-VN" sz="4200" b="1"/>
              <a:t>KHÁI QUÁT </a:t>
            </a:r>
          </a:p>
          <a:p>
            <a:pPr algn="ctr">
              <a:lnSpc>
                <a:spcPct val="120000"/>
              </a:lnSpc>
            </a:pPr>
            <a:r>
              <a:rPr lang="vi-VN" sz="4200" b="1"/>
              <a:t>VỀ QUANG HỢP</a:t>
            </a:r>
          </a:p>
        </p:txBody>
      </p:sp>
      <p:sp>
        <p:nvSpPr>
          <p:cNvPr id="13" name="TextBox 12">
            <a:extLst>
              <a:ext uri="{FF2B5EF4-FFF2-40B4-BE49-F238E27FC236}">
                <a16:creationId xmlns:a16="http://schemas.microsoft.com/office/drawing/2014/main" id="{9B95F625-ABF3-41D6-804D-08A8E586F20B}"/>
              </a:ext>
            </a:extLst>
          </p:cNvPr>
          <p:cNvSpPr txBox="1"/>
          <p:nvPr/>
        </p:nvSpPr>
        <p:spPr>
          <a:xfrm>
            <a:off x="1400301" y="2257750"/>
            <a:ext cx="2731517" cy="905569"/>
          </a:xfrm>
          <a:prstGeom prst="rect">
            <a:avLst/>
          </a:prstGeom>
          <a:noFill/>
        </p:spPr>
        <p:txBody>
          <a:bodyPr wrap="none" lIns="0" tIns="0" rIns="0" bIns="0" rtlCol="0">
            <a:spAutoFit/>
          </a:bodyPr>
          <a:lstStyle/>
          <a:p>
            <a:pPr algn="ctr">
              <a:lnSpc>
                <a:spcPct val="120000"/>
              </a:lnSpc>
            </a:pPr>
            <a:r>
              <a:rPr lang="vi-VN" sz="5400" b="1">
                <a:solidFill>
                  <a:schemeClr val="accent6">
                    <a:lumMod val="50000"/>
                  </a:schemeClr>
                </a:solidFill>
              </a:rPr>
              <a:t>PHẦN 1.</a:t>
            </a:r>
          </a:p>
        </p:txBody>
      </p:sp>
      <p:pic>
        <p:nvPicPr>
          <p:cNvPr id="16" name="Picture 2" descr="130 Render( plants) ideas | plants, plant illustration, tree photoshop">
            <a:extLst>
              <a:ext uri="{FF2B5EF4-FFF2-40B4-BE49-F238E27FC236}">
                <a16:creationId xmlns:a16="http://schemas.microsoft.com/office/drawing/2014/main" id="{5FC03CD2-6CFA-4156-B079-3EFFB8FFD730}"/>
              </a:ext>
            </a:extLst>
          </p:cNvPr>
          <p:cNvPicPr>
            <a:picLocks noChangeAspect="1" noChangeArrowheads="1"/>
          </p:cNvPicPr>
          <p:nvPr/>
        </p:nvPicPr>
        <p:blipFill>
          <a:blip r:embed="rId3">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72936" y="-4362155"/>
            <a:ext cx="4929103"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130 Render( plants) ideas | plants, plant illustration, tree photoshop">
            <a:extLst>
              <a:ext uri="{FF2B5EF4-FFF2-40B4-BE49-F238E27FC236}">
                <a16:creationId xmlns:a16="http://schemas.microsoft.com/office/drawing/2014/main" id="{6B8BDB35-5B52-4A81-8BBA-FD3CE6480D54}"/>
              </a:ext>
            </a:extLst>
          </p:cNvPr>
          <p:cNvPicPr>
            <a:picLocks noChangeAspect="1" noChangeArrowheads="1"/>
          </p:cNvPicPr>
          <p:nvPr/>
        </p:nvPicPr>
        <p:blipFill>
          <a:blip r:embed="rId3">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291178" flipV="1">
            <a:off x="-317119" y="3955631"/>
            <a:ext cx="4895834" cy="739198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83361B1-D0C5-4DC7-A933-9648C9DA2B32}"/>
              </a:ext>
            </a:extLst>
          </p:cNvPr>
          <p:cNvSpPr/>
          <p:nvPr/>
        </p:nvSpPr>
        <p:spPr>
          <a:xfrm>
            <a:off x="557784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004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354A5AA8-16D0-40DA-96E5-316E04F65B22}"/>
              </a:ext>
            </a:extLst>
          </p:cNvPr>
          <p:cNvGrpSpPr/>
          <p:nvPr/>
        </p:nvGrpSpPr>
        <p:grpSpPr>
          <a:xfrm>
            <a:off x="0" y="1439456"/>
            <a:ext cx="12192000" cy="5418544"/>
            <a:chOff x="0" y="1439456"/>
            <a:chExt cx="12192000" cy="5418544"/>
          </a:xfrm>
        </p:grpSpPr>
        <p:pic>
          <p:nvPicPr>
            <p:cNvPr id="60" name="Picture 59">
              <a:extLst>
                <a:ext uri="{FF2B5EF4-FFF2-40B4-BE49-F238E27FC236}">
                  <a16:creationId xmlns:a16="http://schemas.microsoft.com/office/drawing/2014/main" id="{7F7D7259-3D3E-4513-87ED-06FDE6B4C053}"/>
                </a:ext>
              </a:extLst>
            </p:cNvPr>
            <p:cNvPicPr>
              <a:picLocks noChangeAspect="1"/>
            </p:cNvPicPr>
            <p:nvPr/>
          </p:nvPicPr>
          <p:blipFill rotWithShape="1">
            <a:blip r:embed="rId3">
              <a:extLst>
                <a:ext uri="{28A0092B-C50C-407E-A947-70E740481C1C}">
                  <a14:useLocalDpi xmlns:a14="http://schemas.microsoft.com/office/drawing/2010/main" val="0"/>
                </a:ext>
              </a:extLst>
            </a:blip>
            <a:srcRect l="60272" r="5042"/>
            <a:stretch/>
          </p:blipFill>
          <p:spPr>
            <a:xfrm flipH="1">
              <a:off x="9046652" y="1439456"/>
              <a:ext cx="3145348" cy="5418544"/>
            </a:xfrm>
            <a:prstGeom prst="rect">
              <a:avLst/>
            </a:prstGeom>
          </p:spPr>
        </p:pic>
        <p:pic>
          <p:nvPicPr>
            <p:cNvPr id="27" name="Picture 26">
              <a:extLst>
                <a:ext uri="{FF2B5EF4-FFF2-40B4-BE49-F238E27FC236}">
                  <a16:creationId xmlns:a16="http://schemas.microsoft.com/office/drawing/2014/main" id="{BD271349-B8B2-4759-95DB-EC9589B49647}"/>
                </a:ext>
              </a:extLst>
            </p:cNvPr>
            <p:cNvPicPr>
              <a:picLocks noChangeAspect="1"/>
            </p:cNvPicPr>
            <p:nvPr/>
          </p:nvPicPr>
          <p:blipFill rotWithShape="1">
            <a:blip r:embed="rId3">
              <a:extLst>
                <a:ext uri="{28A0092B-C50C-407E-A947-70E740481C1C}">
                  <a14:useLocalDpi xmlns:a14="http://schemas.microsoft.com/office/drawing/2010/main" val="0"/>
                </a:ext>
              </a:extLst>
            </a:blip>
            <a:srcRect r="5042"/>
            <a:stretch/>
          </p:blipFill>
          <p:spPr>
            <a:xfrm>
              <a:off x="436052" y="1439456"/>
              <a:ext cx="8610600" cy="5418544"/>
            </a:xfrm>
            <a:prstGeom prst="rect">
              <a:avLst/>
            </a:prstGeom>
          </p:spPr>
        </p:pic>
        <p:pic>
          <p:nvPicPr>
            <p:cNvPr id="61" name="Picture 60">
              <a:extLst>
                <a:ext uri="{FF2B5EF4-FFF2-40B4-BE49-F238E27FC236}">
                  <a16:creationId xmlns:a16="http://schemas.microsoft.com/office/drawing/2014/main" id="{C8DB6179-CA6F-4AEA-B2F3-B39E0DC64447}"/>
                </a:ext>
              </a:extLst>
            </p:cNvPr>
            <p:cNvPicPr>
              <a:picLocks noChangeAspect="1"/>
            </p:cNvPicPr>
            <p:nvPr/>
          </p:nvPicPr>
          <p:blipFill rotWithShape="1">
            <a:blip r:embed="rId3">
              <a:extLst>
                <a:ext uri="{28A0092B-C50C-407E-A947-70E740481C1C}">
                  <a14:useLocalDpi xmlns:a14="http://schemas.microsoft.com/office/drawing/2010/main" val="0"/>
                </a:ext>
              </a:extLst>
            </a:blip>
            <a:srcRect l="2129" t="79684" r="91006"/>
            <a:stretch/>
          </p:blipFill>
          <p:spPr>
            <a:xfrm flipH="1">
              <a:off x="0" y="5757186"/>
              <a:ext cx="622546" cy="1100814"/>
            </a:xfrm>
            <a:prstGeom prst="rect">
              <a:avLst/>
            </a:prstGeom>
          </p:spPr>
        </p:pic>
      </p:grpSp>
      <p:sp>
        <p:nvSpPr>
          <p:cNvPr id="14" name="Slide Number Placeholder 4">
            <a:extLst>
              <a:ext uri="{FF2B5EF4-FFF2-40B4-BE49-F238E27FC236}">
                <a16:creationId xmlns:a16="http://schemas.microsoft.com/office/drawing/2014/main" id="{B878778F-A2E9-4C30-8626-4F10A17AA500}"/>
              </a:ext>
            </a:extLst>
          </p:cNvPr>
          <p:cNvSpPr>
            <a:spLocks noGrp="1"/>
          </p:cNvSpPr>
          <p:nvPr>
            <p:ph type="sldNum" sz="quarter" idx="12"/>
          </p:nvPr>
        </p:nvSpPr>
        <p:spPr/>
        <p:txBody>
          <a:bodyPr/>
          <a:lstStyle/>
          <a:p>
            <a:fld id="{17F55963-6440-4C45-BA09-4E6A99D1BBE0}" type="slidenum">
              <a:rPr lang="vi-VN" smtClean="0"/>
              <a:t>5</a:t>
            </a:fld>
            <a:endParaRPr lang="vi-VN" dirty="0"/>
          </a:p>
        </p:txBody>
      </p:sp>
      <p:pic>
        <p:nvPicPr>
          <p:cNvPr id="3080" name="Picture 8" descr="Green leaf circle Royalty Free Vector Image - VectorStock">
            <a:extLst>
              <a:ext uri="{FF2B5EF4-FFF2-40B4-BE49-F238E27FC236}">
                <a16:creationId xmlns:a16="http://schemas.microsoft.com/office/drawing/2014/main" id="{EE90A21F-718C-4FD6-929A-9F14A6870814}"/>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215E7D71-A173-4FD7-BD95-EE212D1B2396}"/>
              </a:ext>
            </a:extLst>
          </p:cNvPr>
          <p:cNvSpPr/>
          <p:nvPr/>
        </p:nvSpPr>
        <p:spPr>
          <a:xfrm>
            <a:off x="5326743" y="1064177"/>
            <a:ext cx="6865257" cy="45746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TextBox 28">
            <a:extLst>
              <a:ext uri="{FF2B5EF4-FFF2-40B4-BE49-F238E27FC236}">
                <a16:creationId xmlns:a16="http://schemas.microsoft.com/office/drawing/2014/main" id="{E3976DBD-2F5F-4AED-997C-5C5BF30E3414}"/>
              </a:ext>
            </a:extLst>
          </p:cNvPr>
          <p:cNvSpPr txBox="1"/>
          <p:nvPr/>
        </p:nvSpPr>
        <p:spPr>
          <a:xfrm>
            <a:off x="533400" y="325513"/>
            <a:ext cx="343043" cy="738664"/>
          </a:xfrm>
          <a:prstGeom prst="rect">
            <a:avLst/>
          </a:prstGeom>
          <a:noFill/>
        </p:spPr>
        <p:txBody>
          <a:bodyPr wrap="none" lIns="0" tIns="0" rIns="0" bIns="0" rtlCol="0">
            <a:spAutoFit/>
          </a:bodyPr>
          <a:lstStyle/>
          <a:p>
            <a:pPr algn="l"/>
            <a:r>
              <a:rPr lang="vi-VN" sz="4800" b="1" dirty="0">
                <a:solidFill>
                  <a:schemeClr val="tx2">
                    <a:lumMod val="50000"/>
                  </a:schemeClr>
                </a:solidFill>
              </a:rPr>
              <a:t>1</a:t>
            </a:r>
          </a:p>
        </p:txBody>
      </p:sp>
      <p:sp>
        <p:nvSpPr>
          <p:cNvPr id="37" name="TextBox 36">
            <a:extLst>
              <a:ext uri="{FF2B5EF4-FFF2-40B4-BE49-F238E27FC236}">
                <a16:creationId xmlns:a16="http://schemas.microsoft.com/office/drawing/2014/main" id="{C4A6EB67-8FF8-44C2-B33D-DEE55E6615F5}"/>
              </a:ext>
            </a:extLst>
          </p:cNvPr>
          <p:cNvSpPr txBox="1"/>
          <p:nvPr/>
        </p:nvSpPr>
        <p:spPr>
          <a:xfrm>
            <a:off x="1371600" y="426534"/>
            <a:ext cx="4206280" cy="536622"/>
          </a:xfrm>
          <a:prstGeom prst="rect">
            <a:avLst/>
          </a:prstGeom>
          <a:noFill/>
        </p:spPr>
        <p:txBody>
          <a:bodyPr wrap="none" lIns="0" tIns="0" rIns="0" bIns="0" rtlCol="0">
            <a:spAutoFit/>
          </a:bodyPr>
          <a:lstStyle/>
          <a:p>
            <a:pPr>
              <a:lnSpc>
                <a:spcPct val="120000"/>
              </a:lnSpc>
            </a:pPr>
            <a:r>
              <a:rPr lang="vi-VN" sz="3200" b="1" dirty="0"/>
              <a:t>Khái niệm quang hợp</a:t>
            </a:r>
          </a:p>
        </p:txBody>
      </p:sp>
      <p:pic>
        <p:nvPicPr>
          <p:cNvPr id="31" name="Graphic 30" descr="Arrow: Counter-clockwise curve with solid fill">
            <a:extLst>
              <a:ext uri="{FF2B5EF4-FFF2-40B4-BE49-F238E27FC236}">
                <a16:creationId xmlns:a16="http://schemas.microsoft.com/office/drawing/2014/main" id="{6F140AE8-461D-478A-988B-2C6283CFE7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570713">
            <a:off x="4247639" y="3241677"/>
            <a:ext cx="914400" cy="914400"/>
          </a:xfrm>
          <a:prstGeom prst="rect">
            <a:avLst/>
          </a:prstGeom>
        </p:spPr>
      </p:pic>
      <p:sp>
        <p:nvSpPr>
          <p:cNvPr id="35" name="TextBox 34">
            <a:extLst>
              <a:ext uri="{FF2B5EF4-FFF2-40B4-BE49-F238E27FC236}">
                <a16:creationId xmlns:a16="http://schemas.microsoft.com/office/drawing/2014/main" id="{A03AA285-D864-4225-A835-E1A9C4B9F635}"/>
              </a:ext>
            </a:extLst>
          </p:cNvPr>
          <p:cNvSpPr txBox="1"/>
          <p:nvPr/>
        </p:nvSpPr>
        <p:spPr>
          <a:xfrm>
            <a:off x="4474652" y="2839566"/>
            <a:ext cx="1183016" cy="246221"/>
          </a:xfrm>
          <a:prstGeom prst="rect">
            <a:avLst/>
          </a:prstGeom>
          <a:noFill/>
        </p:spPr>
        <p:txBody>
          <a:bodyPr wrap="none" lIns="0" tIns="0" rIns="0" bIns="0" rtlCol="0">
            <a:spAutoFit/>
          </a:bodyPr>
          <a:lstStyle/>
          <a:p>
            <a:pPr algn="l"/>
            <a:r>
              <a:rPr lang="vi-VN" sz="1600" b="1" dirty="0"/>
              <a:t>Oxygen (O</a:t>
            </a:r>
            <a:r>
              <a:rPr lang="vi-VN" sz="1600" b="1" baseline="-25000" dirty="0"/>
              <a:t>2</a:t>
            </a:r>
            <a:r>
              <a:rPr lang="vi-VN" sz="1600" b="1" dirty="0"/>
              <a:t>)</a:t>
            </a:r>
          </a:p>
        </p:txBody>
      </p:sp>
      <p:pic>
        <p:nvPicPr>
          <p:cNvPr id="41" name="Graphic 40" descr="Arrow: Counter-clockwise curve with solid fill">
            <a:extLst>
              <a:ext uri="{FF2B5EF4-FFF2-40B4-BE49-F238E27FC236}">
                <a16:creationId xmlns:a16="http://schemas.microsoft.com/office/drawing/2014/main" id="{A6EA163D-9553-48B0-B5D0-F2D4FBA0920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786360" flipH="1">
            <a:off x="1138198" y="4389282"/>
            <a:ext cx="914400" cy="914400"/>
          </a:xfrm>
          <a:prstGeom prst="rect">
            <a:avLst/>
          </a:prstGeom>
        </p:spPr>
      </p:pic>
      <p:sp>
        <p:nvSpPr>
          <p:cNvPr id="44" name="TextBox 43">
            <a:extLst>
              <a:ext uri="{FF2B5EF4-FFF2-40B4-BE49-F238E27FC236}">
                <a16:creationId xmlns:a16="http://schemas.microsoft.com/office/drawing/2014/main" id="{2761CA15-525D-4975-93A0-9ACFEEFBA0E7}"/>
              </a:ext>
            </a:extLst>
          </p:cNvPr>
          <p:cNvSpPr txBox="1"/>
          <p:nvPr/>
        </p:nvSpPr>
        <p:spPr>
          <a:xfrm>
            <a:off x="1152632" y="3322482"/>
            <a:ext cx="932948" cy="520655"/>
          </a:xfrm>
          <a:prstGeom prst="rect">
            <a:avLst/>
          </a:prstGeom>
          <a:noFill/>
        </p:spPr>
        <p:txBody>
          <a:bodyPr wrap="none" lIns="0" tIns="0" rIns="0" bIns="0" rtlCol="0">
            <a:spAutoFit/>
          </a:bodyPr>
          <a:lstStyle/>
          <a:p>
            <a:pPr algn="ctr">
              <a:lnSpc>
                <a:spcPct val="110000"/>
              </a:lnSpc>
            </a:pPr>
            <a:r>
              <a:rPr lang="vi-VN" sz="1600" b="1" dirty="0"/>
              <a:t>Ánh sáng</a:t>
            </a:r>
          </a:p>
          <a:p>
            <a:pPr algn="ctr">
              <a:lnSpc>
                <a:spcPct val="110000"/>
              </a:lnSpc>
            </a:pPr>
            <a:r>
              <a:rPr lang="vi-VN" sz="1600" b="1" dirty="0"/>
              <a:t>mặt trời</a:t>
            </a:r>
          </a:p>
        </p:txBody>
      </p:sp>
      <p:sp>
        <p:nvSpPr>
          <p:cNvPr id="45" name="TextBox 44">
            <a:extLst>
              <a:ext uri="{FF2B5EF4-FFF2-40B4-BE49-F238E27FC236}">
                <a16:creationId xmlns:a16="http://schemas.microsoft.com/office/drawing/2014/main" id="{3B6CE1D9-FCBC-4919-B0AB-755FF454C100}"/>
              </a:ext>
            </a:extLst>
          </p:cNvPr>
          <p:cNvSpPr txBox="1"/>
          <p:nvPr/>
        </p:nvSpPr>
        <p:spPr>
          <a:xfrm>
            <a:off x="1019089" y="6394551"/>
            <a:ext cx="1240724" cy="246221"/>
          </a:xfrm>
          <a:prstGeom prst="rect">
            <a:avLst/>
          </a:prstGeom>
          <a:noFill/>
        </p:spPr>
        <p:txBody>
          <a:bodyPr wrap="none" lIns="0" tIns="0" rIns="0" bIns="0" rtlCol="0">
            <a:spAutoFit/>
          </a:bodyPr>
          <a:lstStyle/>
          <a:p>
            <a:pPr algn="ctr"/>
            <a:r>
              <a:rPr lang="vi-VN" sz="1600" b="1" dirty="0">
                <a:solidFill>
                  <a:schemeClr val="bg1"/>
                </a:solidFill>
              </a:rPr>
              <a:t>Chất khoáng</a:t>
            </a:r>
          </a:p>
        </p:txBody>
      </p:sp>
      <p:sp>
        <p:nvSpPr>
          <p:cNvPr id="46" name="TextBox 45">
            <a:extLst>
              <a:ext uri="{FF2B5EF4-FFF2-40B4-BE49-F238E27FC236}">
                <a16:creationId xmlns:a16="http://schemas.microsoft.com/office/drawing/2014/main" id="{FAC65F49-B59E-461C-B623-C30F76E001A9}"/>
              </a:ext>
            </a:extLst>
          </p:cNvPr>
          <p:cNvSpPr txBox="1"/>
          <p:nvPr/>
        </p:nvSpPr>
        <p:spPr>
          <a:xfrm>
            <a:off x="4451353" y="6345939"/>
            <a:ext cx="1134926" cy="246221"/>
          </a:xfrm>
          <a:prstGeom prst="rect">
            <a:avLst/>
          </a:prstGeom>
          <a:noFill/>
        </p:spPr>
        <p:txBody>
          <a:bodyPr wrap="none" lIns="0" tIns="0" rIns="0" bIns="0" rtlCol="0">
            <a:spAutoFit/>
          </a:bodyPr>
          <a:lstStyle/>
          <a:p>
            <a:pPr algn="ctr"/>
            <a:r>
              <a:rPr lang="vi-VN" sz="1600" b="1" dirty="0">
                <a:solidFill>
                  <a:schemeClr val="bg1"/>
                </a:solidFill>
              </a:rPr>
              <a:t>Nước (H</a:t>
            </a:r>
            <a:r>
              <a:rPr lang="vi-VN" sz="1600" b="1" baseline="-25000" dirty="0">
                <a:solidFill>
                  <a:schemeClr val="bg1"/>
                </a:solidFill>
              </a:rPr>
              <a:t>2</a:t>
            </a:r>
            <a:r>
              <a:rPr lang="vi-VN" sz="1600" b="1" dirty="0">
                <a:solidFill>
                  <a:schemeClr val="bg1"/>
                </a:solidFill>
              </a:rPr>
              <a:t>O)</a:t>
            </a:r>
          </a:p>
        </p:txBody>
      </p:sp>
      <p:pic>
        <p:nvPicPr>
          <p:cNvPr id="40" name="Graphic 39" descr="Line arrow: Counter-clockwise curve with solid fill">
            <a:extLst>
              <a:ext uri="{FF2B5EF4-FFF2-40B4-BE49-F238E27FC236}">
                <a16:creationId xmlns:a16="http://schemas.microsoft.com/office/drawing/2014/main" id="{34286198-0D02-4F07-81DE-B0641BE1EDE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6308529" flipH="1">
            <a:off x="4046578" y="5690598"/>
            <a:ext cx="799593" cy="799593"/>
          </a:xfrm>
          <a:prstGeom prst="rect">
            <a:avLst/>
          </a:prstGeom>
        </p:spPr>
      </p:pic>
      <p:sp>
        <p:nvSpPr>
          <p:cNvPr id="52" name="TextBox 51">
            <a:extLst>
              <a:ext uri="{FF2B5EF4-FFF2-40B4-BE49-F238E27FC236}">
                <a16:creationId xmlns:a16="http://schemas.microsoft.com/office/drawing/2014/main" id="{0174CE6A-90BD-4066-BD6A-78D71CB21101}"/>
              </a:ext>
            </a:extLst>
          </p:cNvPr>
          <p:cNvSpPr txBox="1"/>
          <p:nvPr/>
        </p:nvSpPr>
        <p:spPr>
          <a:xfrm>
            <a:off x="6843752" y="1064466"/>
            <a:ext cx="4912188" cy="845616"/>
          </a:xfrm>
          <a:prstGeom prst="rect">
            <a:avLst/>
          </a:prstGeom>
          <a:noFill/>
        </p:spPr>
        <p:txBody>
          <a:bodyPr wrap="square" lIns="0" tIns="0" rIns="0" bIns="0" rtlCol="0">
            <a:spAutoFit/>
          </a:bodyPr>
          <a:lstStyle/>
          <a:p>
            <a:pPr>
              <a:lnSpc>
                <a:spcPct val="120000"/>
              </a:lnSpc>
            </a:pPr>
            <a:r>
              <a:rPr lang="vi-VN" sz="2400" b="1" dirty="0">
                <a:solidFill>
                  <a:schemeClr val="accent6">
                    <a:lumMod val="50000"/>
                  </a:schemeClr>
                </a:solidFill>
              </a:rPr>
              <a:t>Câu 1: </a:t>
            </a:r>
            <a:r>
              <a:rPr lang="vi-VN" sz="2400" dirty="0"/>
              <a:t>Quan sát hình bên rồi hoàn thành nội dung vào bảng sau:</a:t>
            </a:r>
          </a:p>
        </p:txBody>
      </p:sp>
      <p:pic>
        <p:nvPicPr>
          <p:cNvPr id="50" name="Picture 49">
            <a:extLst>
              <a:ext uri="{FF2B5EF4-FFF2-40B4-BE49-F238E27FC236}">
                <a16:creationId xmlns:a16="http://schemas.microsoft.com/office/drawing/2014/main" id="{F560BC6D-9270-4AC4-B91D-2B9906F031E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44017" y="1111921"/>
            <a:ext cx="657290" cy="657290"/>
          </a:xfrm>
          <a:prstGeom prst="rect">
            <a:avLst/>
          </a:prstGeom>
        </p:spPr>
      </p:pic>
      <p:graphicFrame>
        <p:nvGraphicFramePr>
          <p:cNvPr id="51" name="Table 52">
            <a:extLst>
              <a:ext uri="{FF2B5EF4-FFF2-40B4-BE49-F238E27FC236}">
                <a16:creationId xmlns:a16="http://schemas.microsoft.com/office/drawing/2014/main" id="{AD817AAB-0BFA-4B1D-A620-485BBFE26995}"/>
              </a:ext>
            </a:extLst>
          </p:cNvPr>
          <p:cNvGraphicFramePr>
            <a:graphicFrameLocks noGrp="1"/>
          </p:cNvGraphicFramePr>
          <p:nvPr>
            <p:extLst>
              <p:ext uri="{D42A27DB-BD31-4B8C-83A1-F6EECF244321}">
                <p14:modId xmlns:p14="http://schemas.microsoft.com/office/powerpoint/2010/main" val="229472636"/>
              </p:ext>
            </p:extLst>
          </p:nvPr>
        </p:nvGraphicFramePr>
        <p:xfrm>
          <a:off x="6125660" y="2195301"/>
          <a:ext cx="5852808" cy="2309393"/>
        </p:xfrm>
        <a:graphic>
          <a:graphicData uri="http://schemas.openxmlformats.org/drawingml/2006/table">
            <a:tbl>
              <a:tblPr firstRow="1" bandRow="1">
                <a:tableStyleId>{5940675A-B579-460E-94D1-54222C63F5DA}</a:tableStyleId>
              </a:tblPr>
              <a:tblGrid>
                <a:gridCol w="1950936">
                  <a:extLst>
                    <a:ext uri="{9D8B030D-6E8A-4147-A177-3AD203B41FA5}">
                      <a16:colId xmlns:a16="http://schemas.microsoft.com/office/drawing/2014/main" val="2678719999"/>
                    </a:ext>
                  </a:extLst>
                </a:gridCol>
                <a:gridCol w="1950936">
                  <a:extLst>
                    <a:ext uri="{9D8B030D-6E8A-4147-A177-3AD203B41FA5}">
                      <a16:colId xmlns:a16="http://schemas.microsoft.com/office/drawing/2014/main" val="2103075086"/>
                    </a:ext>
                  </a:extLst>
                </a:gridCol>
                <a:gridCol w="1950936">
                  <a:extLst>
                    <a:ext uri="{9D8B030D-6E8A-4147-A177-3AD203B41FA5}">
                      <a16:colId xmlns:a16="http://schemas.microsoft.com/office/drawing/2014/main" val="1378887466"/>
                    </a:ext>
                  </a:extLst>
                </a:gridCol>
              </a:tblGrid>
              <a:tr h="928899">
                <a:tc>
                  <a:txBody>
                    <a:bodyPr/>
                    <a:lstStyle/>
                    <a:p>
                      <a:pPr algn="ctr"/>
                      <a:r>
                        <a:rPr lang="vi-VN" sz="2000" b="1" noProof="0"/>
                        <a:t>Nguyên liệu</a:t>
                      </a:r>
                    </a:p>
                    <a:p>
                      <a:pPr algn="ctr"/>
                      <a:r>
                        <a:rPr lang="vi-VN" sz="2000" b="1" noProof="0"/>
                        <a:t>(chất lấy vào)</a:t>
                      </a:r>
                    </a:p>
                  </a:txBody>
                  <a:tcPr anchor="ctr">
                    <a:solidFill>
                      <a:schemeClr val="accent5">
                        <a:lumMod val="20000"/>
                        <a:lumOff val="80000"/>
                      </a:schemeClr>
                    </a:solidFill>
                  </a:tcPr>
                </a:tc>
                <a:tc>
                  <a:txBody>
                    <a:bodyPr/>
                    <a:lstStyle/>
                    <a:p>
                      <a:pPr algn="ctr"/>
                      <a:r>
                        <a:rPr lang="vi-VN" sz="2000" b="1" noProof="0"/>
                        <a:t>Sản phẩm</a:t>
                      </a:r>
                    </a:p>
                    <a:p>
                      <a:pPr algn="ctr"/>
                      <a:r>
                        <a:rPr lang="vi-VN" sz="2000" b="1" noProof="0"/>
                        <a:t>(chất tạo ra)</a:t>
                      </a:r>
                    </a:p>
                  </a:txBody>
                  <a:tcPr anchor="ctr">
                    <a:solidFill>
                      <a:schemeClr val="accent5">
                        <a:lumMod val="20000"/>
                        <a:lumOff val="80000"/>
                      </a:schemeClr>
                    </a:solidFill>
                  </a:tcPr>
                </a:tc>
                <a:tc>
                  <a:txBody>
                    <a:bodyPr/>
                    <a:lstStyle/>
                    <a:p>
                      <a:pPr algn="ctr"/>
                      <a:r>
                        <a:rPr lang="vi-VN" sz="2000" b="1" noProof="0"/>
                        <a:t>Các yếu tố</a:t>
                      </a:r>
                    </a:p>
                    <a:p>
                      <a:pPr algn="ctr"/>
                      <a:r>
                        <a:rPr lang="vi-VN" sz="2000" b="1" noProof="0"/>
                        <a:t>tham gia</a:t>
                      </a:r>
                    </a:p>
                  </a:txBody>
                  <a:tcPr anchor="ctr">
                    <a:solidFill>
                      <a:schemeClr val="accent5">
                        <a:lumMod val="20000"/>
                        <a:lumOff val="80000"/>
                      </a:schemeClr>
                    </a:solidFill>
                  </a:tcPr>
                </a:tc>
                <a:extLst>
                  <a:ext uri="{0D108BD9-81ED-4DB2-BD59-A6C34878D82A}">
                    <a16:rowId xmlns:a16="http://schemas.microsoft.com/office/drawing/2014/main" val="3725414088"/>
                  </a:ext>
                </a:extLst>
              </a:tr>
              <a:tr h="1380494">
                <a:tc>
                  <a:txBody>
                    <a:bodyPr/>
                    <a:lstStyle/>
                    <a:p>
                      <a:pPr algn="ctr"/>
                      <a:r>
                        <a:rPr lang="vi-VN" sz="2000" b="1" noProof="0">
                          <a:solidFill>
                            <a:sysClr val="windowText" lastClr="000000"/>
                          </a:solidFill>
                        </a:rPr>
                        <a:t>?</a:t>
                      </a:r>
                    </a:p>
                  </a:txBody>
                  <a:tcPr anchor="ctr">
                    <a:solidFill>
                      <a:schemeClr val="accent3">
                        <a:lumMod val="40000"/>
                        <a:lumOff val="60000"/>
                      </a:schemeClr>
                    </a:solidFill>
                  </a:tcPr>
                </a:tc>
                <a:tc>
                  <a:txBody>
                    <a:bodyPr/>
                    <a:lstStyle/>
                    <a:p>
                      <a:pPr algn="ctr"/>
                      <a:r>
                        <a:rPr lang="vi-VN" sz="2000" b="1" noProof="0">
                          <a:solidFill>
                            <a:sysClr val="windowText" lastClr="000000"/>
                          </a:solidFill>
                        </a:rPr>
                        <a:t>?</a:t>
                      </a:r>
                    </a:p>
                  </a:txBody>
                  <a:tcPr anchor="ctr">
                    <a:solidFill>
                      <a:schemeClr val="accent3">
                        <a:lumMod val="40000"/>
                        <a:lumOff val="60000"/>
                      </a:schemeClr>
                    </a:solidFill>
                  </a:tcPr>
                </a:tc>
                <a:tc>
                  <a:txBody>
                    <a:bodyPr/>
                    <a:lstStyle/>
                    <a:p>
                      <a:pPr algn="ctr"/>
                      <a:r>
                        <a:rPr lang="vi-VN" sz="2000" b="1" noProof="0" dirty="0">
                          <a:solidFill>
                            <a:sysClr val="windowText" lastClr="000000"/>
                          </a:solidFill>
                        </a:rPr>
                        <a:t>?</a:t>
                      </a:r>
                    </a:p>
                  </a:txBody>
                  <a:tcPr anchor="ctr">
                    <a:solidFill>
                      <a:schemeClr val="accent3">
                        <a:lumMod val="40000"/>
                        <a:lumOff val="60000"/>
                      </a:schemeClr>
                    </a:solidFill>
                  </a:tcPr>
                </a:tc>
                <a:extLst>
                  <a:ext uri="{0D108BD9-81ED-4DB2-BD59-A6C34878D82A}">
                    <a16:rowId xmlns:a16="http://schemas.microsoft.com/office/drawing/2014/main" val="1023483987"/>
                  </a:ext>
                </a:extLst>
              </a:tr>
            </a:tbl>
          </a:graphicData>
        </a:graphic>
      </p:graphicFrame>
      <p:sp>
        <p:nvSpPr>
          <p:cNvPr id="42" name="TextBox 41">
            <a:extLst>
              <a:ext uri="{FF2B5EF4-FFF2-40B4-BE49-F238E27FC236}">
                <a16:creationId xmlns:a16="http://schemas.microsoft.com/office/drawing/2014/main" id="{5E15CB9E-925A-40A5-A027-08DD0892F698}"/>
              </a:ext>
            </a:extLst>
          </p:cNvPr>
          <p:cNvSpPr txBox="1"/>
          <p:nvPr/>
        </p:nvSpPr>
        <p:spPr>
          <a:xfrm>
            <a:off x="596591" y="5236532"/>
            <a:ext cx="1492396" cy="520655"/>
          </a:xfrm>
          <a:prstGeom prst="rect">
            <a:avLst/>
          </a:prstGeom>
          <a:noFill/>
        </p:spPr>
        <p:txBody>
          <a:bodyPr wrap="none" lIns="0" tIns="0" rIns="0" bIns="0" rtlCol="0">
            <a:spAutoFit/>
          </a:bodyPr>
          <a:lstStyle/>
          <a:p>
            <a:pPr algn="ctr">
              <a:lnSpc>
                <a:spcPct val="110000"/>
              </a:lnSpc>
            </a:pPr>
            <a:r>
              <a:rPr lang="vi-VN" sz="1600" b="1" dirty="0"/>
              <a:t>Carbon dioxide</a:t>
            </a:r>
          </a:p>
          <a:p>
            <a:pPr algn="ctr">
              <a:lnSpc>
                <a:spcPct val="110000"/>
              </a:lnSpc>
            </a:pPr>
            <a:r>
              <a:rPr lang="vi-VN" sz="1600" b="1" dirty="0"/>
              <a:t>(CO</a:t>
            </a:r>
            <a:r>
              <a:rPr lang="vi-VN" sz="1600" b="1" baseline="-25000" dirty="0"/>
              <a:t>2</a:t>
            </a:r>
            <a:r>
              <a:rPr lang="vi-VN" sz="1600" b="1" dirty="0"/>
              <a:t>)</a:t>
            </a:r>
          </a:p>
        </p:txBody>
      </p:sp>
      <p:sp>
        <p:nvSpPr>
          <p:cNvPr id="24" name="TextBox 23">
            <a:extLst>
              <a:ext uri="{FF2B5EF4-FFF2-40B4-BE49-F238E27FC236}">
                <a16:creationId xmlns:a16="http://schemas.microsoft.com/office/drawing/2014/main" id="{90EB237B-395C-43D9-9A99-B554D67A4307}"/>
              </a:ext>
            </a:extLst>
          </p:cNvPr>
          <p:cNvSpPr txBox="1"/>
          <p:nvPr/>
        </p:nvSpPr>
        <p:spPr>
          <a:xfrm>
            <a:off x="4772732" y="4131376"/>
            <a:ext cx="943656" cy="520655"/>
          </a:xfrm>
          <a:prstGeom prst="rect">
            <a:avLst/>
          </a:prstGeom>
          <a:noFill/>
        </p:spPr>
        <p:txBody>
          <a:bodyPr wrap="none" lIns="0" tIns="0" rIns="0" bIns="0" rtlCol="0">
            <a:spAutoFit/>
          </a:bodyPr>
          <a:lstStyle/>
          <a:p>
            <a:pPr algn="ctr">
              <a:lnSpc>
                <a:spcPct val="110000"/>
              </a:lnSpc>
            </a:pPr>
            <a:r>
              <a:rPr lang="vi-VN" sz="1600" b="1" dirty="0"/>
              <a:t>Glucose</a:t>
            </a:r>
          </a:p>
          <a:p>
            <a:pPr algn="ctr">
              <a:lnSpc>
                <a:spcPct val="110000"/>
              </a:lnSpc>
            </a:pPr>
            <a:r>
              <a:rPr lang="vi-VN" sz="1600" b="1" dirty="0"/>
              <a:t>(Tinh bột)</a:t>
            </a:r>
          </a:p>
        </p:txBody>
      </p:sp>
      <p:pic>
        <p:nvPicPr>
          <p:cNvPr id="26" name="Graphic 25" descr="Arrow: Counter-clockwise curve with solid fill">
            <a:extLst>
              <a:ext uri="{FF2B5EF4-FFF2-40B4-BE49-F238E27FC236}">
                <a16:creationId xmlns:a16="http://schemas.microsoft.com/office/drawing/2014/main" id="{590E5A2B-1ADB-4DA6-97C7-6635986895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7157453">
            <a:off x="3916746" y="3950525"/>
            <a:ext cx="825240" cy="825240"/>
          </a:xfrm>
          <a:prstGeom prst="rect">
            <a:avLst/>
          </a:prstGeom>
        </p:spPr>
      </p:pic>
      <p:graphicFrame>
        <p:nvGraphicFramePr>
          <p:cNvPr id="25" name="Table 52">
            <a:extLst>
              <a:ext uri="{FF2B5EF4-FFF2-40B4-BE49-F238E27FC236}">
                <a16:creationId xmlns:a16="http://schemas.microsoft.com/office/drawing/2014/main" id="{9A17E109-3F89-4FAC-A610-2F5583885573}"/>
              </a:ext>
            </a:extLst>
          </p:cNvPr>
          <p:cNvGraphicFramePr>
            <a:graphicFrameLocks noGrp="1"/>
          </p:cNvGraphicFramePr>
          <p:nvPr>
            <p:extLst>
              <p:ext uri="{D42A27DB-BD31-4B8C-83A1-F6EECF244321}">
                <p14:modId xmlns:p14="http://schemas.microsoft.com/office/powerpoint/2010/main" val="2139535492"/>
              </p:ext>
            </p:extLst>
          </p:nvPr>
        </p:nvGraphicFramePr>
        <p:xfrm>
          <a:off x="6093306" y="2163133"/>
          <a:ext cx="5885160" cy="2761750"/>
        </p:xfrm>
        <a:graphic>
          <a:graphicData uri="http://schemas.openxmlformats.org/drawingml/2006/table">
            <a:tbl>
              <a:tblPr firstRow="1" bandRow="1">
                <a:tableStyleId>{5940675A-B579-460E-94D1-54222C63F5DA}</a:tableStyleId>
              </a:tblPr>
              <a:tblGrid>
                <a:gridCol w="1961720">
                  <a:extLst>
                    <a:ext uri="{9D8B030D-6E8A-4147-A177-3AD203B41FA5}">
                      <a16:colId xmlns:a16="http://schemas.microsoft.com/office/drawing/2014/main" val="2678719999"/>
                    </a:ext>
                  </a:extLst>
                </a:gridCol>
                <a:gridCol w="1961720">
                  <a:extLst>
                    <a:ext uri="{9D8B030D-6E8A-4147-A177-3AD203B41FA5}">
                      <a16:colId xmlns:a16="http://schemas.microsoft.com/office/drawing/2014/main" val="2103075086"/>
                    </a:ext>
                  </a:extLst>
                </a:gridCol>
                <a:gridCol w="1961720">
                  <a:extLst>
                    <a:ext uri="{9D8B030D-6E8A-4147-A177-3AD203B41FA5}">
                      <a16:colId xmlns:a16="http://schemas.microsoft.com/office/drawing/2014/main" val="1378887466"/>
                    </a:ext>
                  </a:extLst>
                </a:gridCol>
              </a:tblGrid>
              <a:tr h="851666">
                <a:tc>
                  <a:txBody>
                    <a:bodyPr/>
                    <a:lstStyle/>
                    <a:p>
                      <a:pPr algn="ctr">
                        <a:lnSpc>
                          <a:spcPct val="120000"/>
                        </a:lnSpc>
                      </a:pPr>
                      <a:r>
                        <a:rPr lang="vi-VN" sz="2000" b="1" noProof="0" dirty="0"/>
                        <a:t>Nguyên liệu</a:t>
                      </a:r>
                    </a:p>
                    <a:p>
                      <a:pPr algn="ctr">
                        <a:lnSpc>
                          <a:spcPct val="120000"/>
                        </a:lnSpc>
                      </a:pPr>
                      <a:r>
                        <a:rPr lang="vi-VN" sz="2000" b="1" noProof="0" dirty="0"/>
                        <a:t>(chất lấy vào)</a:t>
                      </a:r>
                    </a:p>
                  </a:txBody>
                  <a:tcPr anchor="ctr">
                    <a:solidFill>
                      <a:schemeClr val="accent5">
                        <a:lumMod val="20000"/>
                        <a:lumOff val="80000"/>
                      </a:schemeClr>
                    </a:solidFill>
                  </a:tcPr>
                </a:tc>
                <a:tc>
                  <a:txBody>
                    <a:bodyPr/>
                    <a:lstStyle/>
                    <a:p>
                      <a:pPr algn="ctr">
                        <a:lnSpc>
                          <a:spcPct val="120000"/>
                        </a:lnSpc>
                      </a:pPr>
                      <a:r>
                        <a:rPr lang="vi-VN" sz="2000" b="1" noProof="0"/>
                        <a:t>Sản phẩm</a:t>
                      </a:r>
                    </a:p>
                    <a:p>
                      <a:pPr algn="ctr">
                        <a:lnSpc>
                          <a:spcPct val="120000"/>
                        </a:lnSpc>
                      </a:pPr>
                      <a:r>
                        <a:rPr lang="vi-VN" sz="2000" b="1" noProof="0"/>
                        <a:t>(chất tạo ra)</a:t>
                      </a:r>
                    </a:p>
                  </a:txBody>
                  <a:tcPr anchor="ctr">
                    <a:solidFill>
                      <a:schemeClr val="accent5">
                        <a:lumMod val="20000"/>
                        <a:lumOff val="80000"/>
                      </a:schemeClr>
                    </a:solidFill>
                  </a:tcPr>
                </a:tc>
                <a:tc>
                  <a:txBody>
                    <a:bodyPr/>
                    <a:lstStyle/>
                    <a:p>
                      <a:pPr algn="ctr">
                        <a:lnSpc>
                          <a:spcPct val="120000"/>
                        </a:lnSpc>
                      </a:pPr>
                      <a:r>
                        <a:rPr lang="vi-VN" sz="2000" b="1" noProof="0" dirty="0"/>
                        <a:t>Các yếu tố</a:t>
                      </a:r>
                    </a:p>
                    <a:p>
                      <a:pPr algn="ctr">
                        <a:lnSpc>
                          <a:spcPct val="120000"/>
                        </a:lnSpc>
                      </a:pPr>
                      <a:r>
                        <a:rPr lang="vi-VN" sz="2000" b="1" noProof="0" dirty="0"/>
                        <a:t>tham gia</a:t>
                      </a:r>
                    </a:p>
                  </a:txBody>
                  <a:tcPr anchor="ctr">
                    <a:solidFill>
                      <a:schemeClr val="accent5">
                        <a:lumMod val="20000"/>
                        <a:lumOff val="80000"/>
                      </a:schemeClr>
                    </a:solidFill>
                  </a:tcPr>
                </a:tc>
                <a:extLst>
                  <a:ext uri="{0D108BD9-81ED-4DB2-BD59-A6C34878D82A}">
                    <a16:rowId xmlns:a16="http://schemas.microsoft.com/office/drawing/2014/main" val="3725414088"/>
                  </a:ext>
                </a:extLst>
              </a:tr>
              <a:tr h="1910084">
                <a:tc>
                  <a:txBody>
                    <a:bodyPr/>
                    <a:lstStyle/>
                    <a:p>
                      <a:pPr algn="ctr">
                        <a:lnSpc>
                          <a:spcPct val="120000"/>
                        </a:lnSpc>
                      </a:pPr>
                      <a:r>
                        <a:rPr lang="vi-VN" sz="2000" noProof="0" dirty="0">
                          <a:solidFill>
                            <a:sysClr val="windowText" lastClr="000000"/>
                          </a:solidFill>
                        </a:rPr>
                        <a:t>Nước, </a:t>
                      </a:r>
                    </a:p>
                    <a:p>
                      <a:pPr algn="ctr">
                        <a:lnSpc>
                          <a:spcPct val="120000"/>
                        </a:lnSpc>
                      </a:pPr>
                      <a:r>
                        <a:rPr lang="vi-VN" sz="2000" noProof="0" dirty="0">
                          <a:solidFill>
                            <a:sysClr val="windowText" lastClr="000000"/>
                          </a:solidFill>
                        </a:rPr>
                        <a:t>chất khoáng</a:t>
                      </a:r>
                    </a:p>
                    <a:p>
                      <a:pPr algn="ctr">
                        <a:lnSpc>
                          <a:spcPct val="120000"/>
                        </a:lnSpc>
                      </a:pPr>
                      <a:endParaRPr lang="vi-VN" sz="2000" noProof="0" dirty="0">
                        <a:solidFill>
                          <a:sysClr val="windowText" lastClr="000000"/>
                        </a:solidFill>
                      </a:endParaRPr>
                    </a:p>
                    <a:p>
                      <a:pPr algn="ctr">
                        <a:lnSpc>
                          <a:spcPct val="120000"/>
                        </a:lnSpc>
                      </a:pPr>
                      <a:r>
                        <a:rPr lang="vi-VN" sz="2000" noProof="0" dirty="0">
                          <a:solidFill>
                            <a:sysClr val="windowText" lastClr="000000"/>
                          </a:solidFill>
                        </a:rPr>
                        <a:t>Carbon dioxide</a:t>
                      </a:r>
                    </a:p>
                  </a:txBody>
                  <a:tcPr anchor="ctr">
                    <a:solidFill>
                      <a:schemeClr val="accent3">
                        <a:lumMod val="40000"/>
                        <a:lumOff val="60000"/>
                      </a:schemeClr>
                    </a:solidFill>
                  </a:tcPr>
                </a:tc>
                <a:tc>
                  <a:txBody>
                    <a:bodyPr/>
                    <a:lstStyle/>
                    <a:p>
                      <a:pPr algn="ctr">
                        <a:lnSpc>
                          <a:spcPct val="120000"/>
                        </a:lnSpc>
                      </a:pPr>
                      <a:r>
                        <a:rPr lang="vi-VN" sz="2000" noProof="0" dirty="0">
                          <a:solidFill>
                            <a:sysClr val="windowText" lastClr="000000"/>
                          </a:solidFill>
                        </a:rPr>
                        <a:t>Glucose và </a:t>
                      </a:r>
                    </a:p>
                    <a:p>
                      <a:pPr algn="ctr">
                        <a:lnSpc>
                          <a:spcPct val="120000"/>
                        </a:lnSpc>
                      </a:pPr>
                      <a:r>
                        <a:rPr lang="vi-VN" sz="2000" noProof="0" dirty="0">
                          <a:solidFill>
                            <a:sysClr val="windowText" lastClr="000000"/>
                          </a:solidFill>
                        </a:rPr>
                        <a:t>tinh bột</a:t>
                      </a:r>
                    </a:p>
                    <a:p>
                      <a:pPr algn="ctr">
                        <a:lnSpc>
                          <a:spcPct val="120000"/>
                        </a:lnSpc>
                      </a:pPr>
                      <a:endParaRPr lang="vi-VN" sz="2000" noProof="0" dirty="0">
                        <a:solidFill>
                          <a:sysClr val="windowText" lastClr="000000"/>
                        </a:solidFill>
                      </a:endParaRPr>
                    </a:p>
                    <a:p>
                      <a:pPr algn="ctr">
                        <a:lnSpc>
                          <a:spcPct val="120000"/>
                        </a:lnSpc>
                      </a:pPr>
                      <a:r>
                        <a:rPr lang="vi-VN" sz="2000" noProof="0" dirty="0">
                          <a:solidFill>
                            <a:sysClr val="windowText" lastClr="000000"/>
                          </a:solidFill>
                        </a:rPr>
                        <a:t>Oxygen</a:t>
                      </a:r>
                    </a:p>
                  </a:txBody>
                  <a:tcPr anchor="ctr">
                    <a:solidFill>
                      <a:schemeClr val="accent3">
                        <a:lumMod val="40000"/>
                        <a:lumOff val="60000"/>
                      </a:schemeClr>
                    </a:solidFill>
                  </a:tcPr>
                </a:tc>
                <a:tc>
                  <a:txBody>
                    <a:bodyPr/>
                    <a:lstStyle/>
                    <a:p>
                      <a:pPr algn="ctr">
                        <a:lnSpc>
                          <a:spcPct val="120000"/>
                        </a:lnSpc>
                      </a:pPr>
                      <a:r>
                        <a:rPr lang="vi-VN" sz="2000" noProof="0" dirty="0">
                          <a:solidFill>
                            <a:sysClr val="windowText" lastClr="000000"/>
                          </a:solidFill>
                        </a:rPr>
                        <a:t>Ánh sáng</a:t>
                      </a:r>
                    </a:p>
                    <a:p>
                      <a:pPr algn="ctr">
                        <a:lnSpc>
                          <a:spcPct val="120000"/>
                        </a:lnSpc>
                      </a:pPr>
                      <a:r>
                        <a:rPr lang="vi-VN" sz="2000" noProof="0" dirty="0">
                          <a:solidFill>
                            <a:sysClr val="windowText" lastClr="000000"/>
                          </a:solidFill>
                        </a:rPr>
                        <a:t>mặt trời</a:t>
                      </a:r>
                      <a:r>
                        <a:rPr lang="en-US" sz="2000" noProof="0" dirty="0">
                          <a:solidFill>
                            <a:sysClr val="windowText" lastClr="000000"/>
                          </a:solidFill>
                        </a:rPr>
                        <a:t>, </a:t>
                      </a:r>
                      <a:r>
                        <a:rPr lang="vi-VN" sz="2000" noProof="0" dirty="0">
                          <a:solidFill>
                            <a:sysClr val="windowText" lastClr="000000"/>
                          </a:solidFill>
                        </a:rPr>
                        <a:t>diệp lục</a:t>
                      </a:r>
                    </a:p>
                  </a:txBody>
                  <a:tcPr anchor="ctr">
                    <a:solidFill>
                      <a:schemeClr val="accent3">
                        <a:lumMod val="40000"/>
                        <a:lumOff val="60000"/>
                      </a:schemeClr>
                    </a:solidFill>
                  </a:tcPr>
                </a:tc>
                <a:extLst>
                  <a:ext uri="{0D108BD9-81ED-4DB2-BD59-A6C34878D82A}">
                    <a16:rowId xmlns:a16="http://schemas.microsoft.com/office/drawing/2014/main" val="1023483987"/>
                  </a:ext>
                </a:extLst>
              </a:tr>
            </a:tbl>
          </a:graphicData>
        </a:graphic>
      </p:graphicFrame>
    </p:spTree>
    <p:extLst>
      <p:ext uri="{BB962C8B-B14F-4D97-AF65-F5344CB8AC3E}">
        <p14:creationId xmlns:p14="http://schemas.microsoft.com/office/powerpoint/2010/main" val="414618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4">
            <a:extLst>
              <a:ext uri="{FF2B5EF4-FFF2-40B4-BE49-F238E27FC236}">
                <a16:creationId xmlns:a16="http://schemas.microsoft.com/office/drawing/2014/main" id="{B878778F-A2E9-4C30-8626-4F10A17AA500}"/>
              </a:ext>
            </a:extLst>
          </p:cNvPr>
          <p:cNvSpPr>
            <a:spLocks noGrp="1"/>
          </p:cNvSpPr>
          <p:nvPr>
            <p:ph type="sldNum" sz="quarter" idx="12"/>
          </p:nvPr>
        </p:nvSpPr>
        <p:spPr/>
        <p:txBody>
          <a:bodyPr/>
          <a:lstStyle/>
          <a:p>
            <a:fld id="{17F55963-6440-4C45-BA09-4E6A99D1BBE0}" type="slidenum">
              <a:rPr lang="en-US" smtClean="0"/>
              <a:t>6</a:t>
            </a:fld>
            <a:endParaRPr lang="en-US"/>
          </a:p>
        </p:txBody>
      </p:sp>
      <p:pic>
        <p:nvPicPr>
          <p:cNvPr id="3080" name="Picture 8" descr="Green leaf circle Royalty Free Vector Image - VectorStock">
            <a:extLst>
              <a:ext uri="{FF2B5EF4-FFF2-40B4-BE49-F238E27FC236}">
                <a16:creationId xmlns:a16="http://schemas.microsoft.com/office/drawing/2014/main" id="{EE90A21F-718C-4FD6-929A-9F14A6870814}"/>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E3976DBD-2F5F-4AED-997C-5C5BF30E3414}"/>
              </a:ext>
            </a:extLst>
          </p:cNvPr>
          <p:cNvSpPr txBox="1"/>
          <p:nvPr/>
        </p:nvSpPr>
        <p:spPr>
          <a:xfrm>
            <a:off x="533400" y="325513"/>
            <a:ext cx="343043" cy="738664"/>
          </a:xfrm>
          <a:prstGeom prst="rect">
            <a:avLst/>
          </a:prstGeom>
          <a:noFill/>
        </p:spPr>
        <p:txBody>
          <a:bodyPr wrap="none" lIns="0" tIns="0" rIns="0" bIns="0" rtlCol="0">
            <a:spAutoFit/>
          </a:bodyPr>
          <a:lstStyle/>
          <a:p>
            <a:pPr algn="l"/>
            <a:r>
              <a:rPr lang="en-US" sz="4800" b="1">
                <a:solidFill>
                  <a:schemeClr val="tx2">
                    <a:lumMod val="50000"/>
                  </a:schemeClr>
                </a:solidFill>
              </a:rPr>
              <a:t>1</a:t>
            </a:r>
          </a:p>
        </p:txBody>
      </p:sp>
      <p:sp>
        <p:nvSpPr>
          <p:cNvPr id="37" name="TextBox 36">
            <a:extLst>
              <a:ext uri="{FF2B5EF4-FFF2-40B4-BE49-F238E27FC236}">
                <a16:creationId xmlns:a16="http://schemas.microsoft.com/office/drawing/2014/main" id="{C4A6EB67-8FF8-44C2-B33D-DEE55E6615F5}"/>
              </a:ext>
            </a:extLst>
          </p:cNvPr>
          <p:cNvSpPr txBox="1"/>
          <p:nvPr/>
        </p:nvSpPr>
        <p:spPr>
          <a:xfrm>
            <a:off x="1371600" y="426534"/>
            <a:ext cx="4206280" cy="536622"/>
          </a:xfrm>
          <a:prstGeom prst="rect">
            <a:avLst/>
          </a:prstGeom>
          <a:noFill/>
        </p:spPr>
        <p:txBody>
          <a:bodyPr wrap="none" lIns="0" tIns="0" rIns="0" bIns="0" rtlCol="0">
            <a:spAutoFit/>
          </a:bodyPr>
          <a:lstStyle/>
          <a:p>
            <a:pPr>
              <a:lnSpc>
                <a:spcPct val="120000"/>
              </a:lnSpc>
            </a:pPr>
            <a:r>
              <a:rPr lang="vi-VN" sz="3200" b="1" dirty="0"/>
              <a:t>Khái niệm quang hợp</a:t>
            </a:r>
          </a:p>
        </p:txBody>
      </p:sp>
      <p:grpSp>
        <p:nvGrpSpPr>
          <p:cNvPr id="2" name="Group 1">
            <a:extLst>
              <a:ext uri="{FF2B5EF4-FFF2-40B4-BE49-F238E27FC236}">
                <a16:creationId xmlns:a16="http://schemas.microsoft.com/office/drawing/2014/main" id="{F019FECF-9925-486A-8748-267014892834}"/>
              </a:ext>
            </a:extLst>
          </p:cNvPr>
          <p:cNvGrpSpPr/>
          <p:nvPr/>
        </p:nvGrpSpPr>
        <p:grpSpPr>
          <a:xfrm>
            <a:off x="1075825" y="1462918"/>
            <a:ext cx="10352477" cy="851647"/>
            <a:chOff x="6036584" y="1030036"/>
            <a:chExt cx="10352477" cy="851647"/>
          </a:xfrm>
        </p:grpSpPr>
        <p:sp>
          <p:nvSpPr>
            <p:cNvPr id="52" name="TextBox 51">
              <a:extLst>
                <a:ext uri="{FF2B5EF4-FFF2-40B4-BE49-F238E27FC236}">
                  <a16:creationId xmlns:a16="http://schemas.microsoft.com/office/drawing/2014/main" id="{0174CE6A-90BD-4066-BD6A-78D71CB21101}"/>
                </a:ext>
              </a:extLst>
            </p:cNvPr>
            <p:cNvSpPr txBox="1"/>
            <p:nvPr/>
          </p:nvSpPr>
          <p:spPr>
            <a:xfrm>
              <a:off x="6852050" y="1030036"/>
              <a:ext cx="9537011" cy="845616"/>
            </a:xfrm>
            <a:prstGeom prst="rect">
              <a:avLst/>
            </a:prstGeom>
            <a:noFill/>
          </p:spPr>
          <p:txBody>
            <a:bodyPr wrap="square" lIns="0" tIns="0" rIns="0" bIns="0" rtlCol="0">
              <a:spAutoFit/>
            </a:bodyPr>
            <a:lstStyle/>
            <a:p>
              <a:pPr algn="just">
                <a:lnSpc>
                  <a:spcPct val="120000"/>
                </a:lnSpc>
              </a:pPr>
              <a:r>
                <a:rPr lang="vi-VN" sz="2400" b="1" dirty="0">
                  <a:solidFill>
                    <a:schemeClr val="accent6">
                      <a:lumMod val="50000"/>
                    </a:schemeClr>
                  </a:solidFill>
                </a:rPr>
                <a:t>Câu 2: </a:t>
              </a:r>
              <a:r>
                <a:rPr lang="vi-VN" sz="2400" b="1" dirty="0"/>
                <a:t>Dựa vào kết quả ở </a:t>
              </a:r>
              <a:r>
                <a:rPr lang="vi-VN" sz="2400" b="1" dirty="0">
                  <a:solidFill>
                    <a:schemeClr val="accent6">
                      <a:lumMod val="50000"/>
                    </a:schemeClr>
                  </a:solidFill>
                </a:rPr>
                <a:t>câu 1</a:t>
              </a:r>
              <a:r>
                <a:rPr lang="vi-VN" sz="2400" b="1" dirty="0"/>
                <a:t>, phát biểu khái niệm và viết phương trình tổng quát quá trình quang hợp.</a:t>
              </a:r>
            </a:p>
          </p:txBody>
        </p:sp>
        <p:pic>
          <p:nvPicPr>
            <p:cNvPr id="50" name="Picture 49">
              <a:extLst>
                <a:ext uri="{FF2B5EF4-FFF2-40B4-BE49-F238E27FC236}">
                  <a16:creationId xmlns:a16="http://schemas.microsoft.com/office/drawing/2014/main" id="{F560BC6D-9270-4AC4-B91D-2B9906F031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6584" y="1224393"/>
              <a:ext cx="657290" cy="657290"/>
            </a:xfrm>
            <a:prstGeom prst="rect">
              <a:avLst/>
            </a:prstGeom>
          </p:spPr>
        </p:pic>
      </p:grpSp>
      <p:grpSp>
        <p:nvGrpSpPr>
          <p:cNvPr id="7" name="Group 6">
            <a:extLst>
              <a:ext uri="{FF2B5EF4-FFF2-40B4-BE49-F238E27FC236}">
                <a16:creationId xmlns:a16="http://schemas.microsoft.com/office/drawing/2014/main" id="{5D23339E-9422-4FB2-9D0D-6DEE2BBA4E8A}"/>
              </a:ext>
            </a:extLst>
          </p:cNvPr>
          <p:cNvGrpSpPr/>
          <p:nvPr/>
        </p:nvGrpSpPr>
        <p:grpSpPr>
          <a:xfrm>
            <a:off x="2168561" y="2847745"/>
            <a:ext cx="9212535" cy="1339597"/>
            <a:chOff x="6050197" y="2298391"/>
            <a:chExt cx="9212535" cy="1339597"/>
          </a:xfrm>
        </p:grpSpPr>
        <p:pic>
          <p:nvPicPr>
            <p:cNvPr id="23" name="Picture 2" descr="Leaf icon image Royalty Free Vector Image - VectorStock">
              <a:extLst>
                <a:ext uri="{FF2B5EF4-FFF2-40B4-BE49-F238E27FC236}">
                  <a16:creationId xmlns:a16="http://schemas.microsoft.com/office/drawing/2014/main" id="{1745D76C-BFBB-4AF7-8AFB-7381D7EC5523}"/>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t="5834" b="11667"/>
            <a:stretch/>
          </p:blipFill>
          <p:spPr bwMode="auto">
            <a:xfrm>
              <a:off x="6050197" y="2412691"/>
              <a:ext cx="609600" cy="54314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AB963F05-027C-4F2F-A8FF-1B7B3DC08E62}"/>
                </a:ext>
              </a:extLst>
            </p:cNvPr>
            <p:cNvSpPr txBox="1"/>
            <p:nvPr/>
          </p:nvSpPr>
          <p:spPr>
            <a:xfrm>
              <a:off x="6777548" y="2298391"/>
              <a:ext cx="8485184" cy="1339597"/>
            </a:xfrm>
            <a:prstGeom prst="rect">
              <a:avLst/>
            </a:prstGeom>
            <a:noFill/>
          </p:spPr>
          <p:txBody>
            <a:bodyPr wrap="square" lIns="0" tIns="0" rIns="0" bIns="0" rtlCol="0">
              <a:spAutoFit/>
            </a:bodyPr>
            <a:lstStyle/>
            <a:p>
              <a:pPr>
                <a:lnSpc>
                  <a:spcPct val="125000"/>
                </a:lnSpc>
              </a:pPr>
              <a:r>
                <a:rPr lang="vi-VN" sz="2400" b="1" dirty="0">
                  <a:solidFill>
                    <a:schemeClr val="accent6">
                      <a:lumMod val="50000"/>
                    </a:schemeClr>
                  </a:solidFill>
                  <a:latin typeface="Arial" panose="020B0604020202020204" pitchFamily="34" charset="0"/>
                  <a:cs typeface="Arial" panose="020B0604020202020204" pitchFamily="34" charset="0"/>
                </a:rPr>
                <a:t>Quang hợp </a:t>
              </a:r>
              <a:r>
                <a:rPr lang="vi-VN" sz="2400" dirty="0">
                  <a:latin typeface="Arial" panose="020B0604020202020204" pitchFamily="34" charset="0"/>
                  <a:cs typeface="Arial" panose="020B0604020202020204" pitchFamily="34" charset="0"/>
                </a:rPr>
                <a:t>là quá trình</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lá cây sử dụng </a:t>
              </a:r>
              <a:r>
                <a:rPr lang="vi-VN" sz="2400" b="1" dirty="0">
                  <a:latin typeface="Arial" panose="020B0604020202020204" pitchFamily="34" charset="0"/>
                  <a:cs typeface="Arial" panose="020B0604020202020204" pitchFamily="34" charset="0"/>
                </a:rPr>
                <a:t>nước và khí </a:t>
              </a:r>
              <a:r>
                <a:rPr lang="en-US" sz="2400" b="1" dirty="0">
                  <a:latin typeface="Arial" panose="020B0604020202020204" pitchFamily="34" charset="0"/>
                  <a:cs typeface="Arial" panose="020B0604020202020204" pitchFamily="34" charset="0"/>
                </a:rPr>
                <a:t>carbon dioxide </a:t>
              </a:r>
              <a:r>
                <a:rPr lang="vi-VN" sz="2400" dirty="0">
                  <a:latin typeface="Arial" panose="020B0604020202020204" pitchFamily="34" charset="0"/>
                  <a:cs typeface="Arial" panose="020B0604020202020204" pitchFamily="34" charset="0"/>
                </a:rPr>
                <a:t>nhờ năng lượng ánh sáng đã được diệp lục hấp thu để </a:t>
              </a:r>
              <a:r>
                <a:rPr lang="vi-VN" sz="2400" b="1" dirty="0">
                  <a:latin typeface="Arial" panose="020B0604020202020204" pitchFamily="34" charset="0"/>
                  <a:cs typeface="Arial" panose="020B0604020202020204" pitchFamily="34" charset="0"/>
                </a:rPr>
                <a:t>tổng hợp chất hữu cơ và giải phóng ox</a:t>
              </a:r>
              <a:r>
                <a:rPr lang="en-US" sz="2400" b="1" dirty="0">
                  <a:latin typeface="Arial" panose="020B0604020202020204" pitchFamily="34" charset="0"/>
                  <a:cs typeface="Arial" panose="020B0604020202020204" pitchFamily="34" charset="0"/>
                </a:rPr>
                <a:t>y</a:t>
              </a:r>
              <a:r>
                <a:rPr lang="vi-VN" sz="2400" b="1" dirty="0">
                  <a:latin typeface="Arial" panose="020B0604020202020204" pitchFamily="34" charset="0"/>
                  <a:cs typeface="Arial" panose="020B0604020202020204" pitchFamily="34" charset="0"/>
                </a:rPr>
                <a:t>gen</a:t>
              </a:r>
              <a:r>
                <a:rPr lang="en-US" sz="2400" dirty="0">
                  <a:latin typeface="Arial" panose="020B0604020202020204" pitchFamily="34" charset="0"/>
                  <a:cs typeface="Arial" panose="020B0604020202020204" pitchFamily="34" charset="0"/>
                </a:rPr>
                <a:t>.</a:t>
              </a:r>
              <a:endParaRPr lang="en-US" sz="2400" dirty="0"/>
            </a:p>
          </p:txBody>
        </p:sp>
      </p:grpSp>
      <p:grpSp>
        <p:nvGrpSpPr>
          <p:cNvPr id="8" name="Group 7">
            <a:extLst>
              <a:ext uri="{FF2B5EF4-FFF2-40B4-BE49-F238E27FC236}">
                <a16:creationId xmlns:a16="http://schemas.microsoft.com/office/drawing/2014/main" id="{9D9EE8FD-1798-4836-AA79-572EE71CB477}"/>
              </a:ext>
            </a:extLst>
          </p:cNvPr>
          <p:cNvGrpSpPr/>
          <p:nvPr/>
        </p:nvGrpSpPr>
        <p:grpSpPr>
          <a:xfrm>
            <a:off x="1075825" y="4694731"/>
            <a:ext cx="10040350" cy="681017"/>
            <a:chOff x="6036584" y="4528913"/>
            <a:chExt cx="10040350" cy="681017"/>
          </a:xfrm>
        </p:grpSpPr>
        <p:sp>
          <p:nvSpPr>
            <p:cNvPr id="33" name="TextBox 32">
              <a:extLst>
                <a:ext uri="{FF2B5EF4-FFF2-40B4-BE49-F238E27FC236}">
                  <a16:creationId xmlns:a16="http://schemas.microsoft.com/office/drawing/2014/main" id="{8E277BEB-A952-4B49-9049-58D566FE8D8B}"/>
                </a:ext>
              </a:extLst>
            </p:cNvPr>
            <p:cNvSpPr txBox="1"/>
            <p:nvPr/>
          </p:nvSpPr>
          <p:spPr>
            <a:xfrm>
              <a:off x="6777548" y="4528913"/>
              <a:ext cx="9299386" cy="402418"/>
            </a:xfrm>
            <a:prstGeom prst="rect">
              <a:avLst/>
            </a:prstGeom>
            <a:noFill/>
          </p:spPr>
          <p:txBody>
            <a:bodyPr wrap="square" lIns="0" tIns="0" rIns="0" bIns="0" rtlCol="0">
              <a:spAutoFit/>
            </a:bodyPr>
            <a:lstStyle/>
            <a:p>
              <a:pPr>
                <a:lnSpc>
                  <a:spcPct val="120000"/>
                </a:lnSpc>
              </a:pPr>
              <a:r>
                <a:rPr lang="vi-VN" sz="2400" b="1" dirty="0">
                  <a:solidFill>
                    <a:schemeClr val="tx2">
                      <a:lumMod val="50000"/>
                    </a:schemeClr>
                  </a:solidFill>
                  <a:latin typeface="Arial" panose="020B0604020202020204" pitchFamily="34" charset="0"/>
                  <a:cs typeface="Arial" panose="020B0604020202020204" pitchFamily="34" charset="0"/>
                </a:rPr>
                <a:t>Phương trình tổng quát quá trình quang hợp là gì?</a:t>
              </a:r>
              <a:endParaRPr lang="vi-VN" sz="2400" b="1" dirty="0">
                <a:solidFill>
                  <a:schemeClr val="tx2">
                    <a:lumMod val="50000"/>
                  </a:schemeClr>
                </a:solidFill>
              </a:endParaRPr>
            </a:p>
          </p:txBody>
        </p:sp>
        <p:pic>
          <p:nvPicPr>
            <p:cNvPr id="54" name="Picture 53">
              <a:extLst>
                <a:ext uri="{FF2B5EF4-FFF2-40B4-BE49-F238E27FC236}">
                  <a16:creationId xmlns:a16="http://schemas.microsoft.com/office/drawing/2014/main" id="{9A5EC1B6-1324-48B4-AAAE-D172CD5982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6584" y="4552640"/>
              <a:ext cx="657290" cy="657290"/>
            </a:xfrm>
            <a:prstGeom prst="rect">
              <a:avLst/>
            </a:prstGeom>
          </p:spPr>
        </p:pic>
      </p:grpSp>
      <p:grpSp>
        <p:nvGrpSpPr>
          <p:cNvPr id="30" name="Group 29">
            <a:extLst>
              <a:ext uri="{FF2B5EF4-FFF2-40B4-BE49-F238E27FC236}">
                <a16:creationId xmlns:a16="http://schemas.microsoft.com/office/drawing/2014/main" id="{97471B1E-1755-7101-4E7C-8342B914C8BA}"/>
              </a:ext>
            </a:extLst>
          </p:cNvPr>
          <p:cNvGrpSpPr/>
          <p:nvPr/>
        </p:nvGrpSpPr>
        <p:grpSpPr>
          <a:xfrm>
            <a:off x="2168561" y="5446543"/>
            <a:ext cx="8610600" cy="682117"/>
            <a:chOff x="4640142" y="2438865"/>
            <a:chExt cx="8610600" cy="682117"/>
          </a:xfrm>
        </p:grpSpPr>
        <p:sp>
          <p:nvSpPr>
            <p:cNvPr id="34" name="TextBox 33">
              <a:extLst>
                <a:ext uri="{FF2B5EF4-FFF2-40B4-BE49-F238E27FC236}">
                  <a16:creationId xmlns:a16="http://schemas.microsoft.com/office/drawing/2014/main" id="{CB10836A-7ABD-0CCA-5025-F05A852B9C70}"/>
                </a:ext>
              </a:extLst>
            </p:cNvPr>
            <p:cNvSpPr txBox="1"/>
            <p:nvPr/>
          </p:nvSpPr>
          <p:spPr>
            <a:xfrm>
              <a:off x="4640142" y="2657557"/>
              <a:ext cx="3828065" cy="402418"/>
            </a:xfrm>
            <a:prstGeom prst="rect">
              <a:avLst/>
            </a:prstGeom>
            <a:noFill/>
          </p:spPr>
          <p:txBody>
            <a:bodyPr wrap="square" lIns="0" tIns="0" rIns="0" bIns="0" rtlCol="0">
              <a:spAutoFit/>
            </a:bodyPr>
            <a:lstStyle/>
            <a:p>
              <a:pPr algn="ctr">
                <a:lnSpc>
                  <a:spcPct val="120000"/>
                </a:lnSpc>
              </a:pPr>
              <a:r>
                <a:rPr lang="vi-VN" sz="2400" b="1" dirty="0">
                  <a:solidFill>
                    <a:schemeClr val="tx2">
                      <a:lumMod val="50000"/>
                    </a:schemeClr>
                  </a:solidFill>
                  <a:latin typeface="Arial" panose="020B0604020202020204" pitchFamily="34" charset="0"/>
                  <a:cs typeface="Arial" panose="020B0604020202020204" pitchFamily="34" charset="0"/>
                </a:rPr>
                <a:t>Nước + Carbon dioxide </a:t>
              </a:r>
              <a:endParaRPr lang="vi-VN" sz="2400" b="1" dirty="0">
                <a:solidFill>
                  <a:schemeClr val="tx2">
                    <a:lumMod val="50000"/>
                  </a:schemeClr>
                </a:solidFill>
              </a:endParaRPr>
            </a:p>
          </p:txBody>
        </p:sp>
        <p:sp>
          <p:nvSpPr>
            <p:cNvPr id="36" name="TextBox 35">
              <a:extLst>
                <a:ext uri="{FF2B5EF4-FFF2-40B4-BE49-F238E27FC236}">
                  <a16:creationId xmlns:a16="http://schemas.microsoft.com/office/drawing/2014/main" id="{D64BFD0C-FE1F-9285-A5A3-595C2B2D3447}"/>
                </a:ext>
              </a:extLst>
            </p:cNvPr>
            <p:cNvSpPr txBox="1"/>
            <p:nvPr/>
          </p:nvSpPr>
          <p:spPr>
            <a:xfrm>
              <a:off x="9729098" y="2657557"/>
              <a:ext cx="3521644" cy="402417"/>
            </a:xfrm>
            <a:prstGeom prst="rect">
              <a:avLst/>
            </a:prstGeom>
            <a:noFill/>
          </p:spPr>
          <p:txBody>
            <a:bodyPr wrap="square" lIns="0" tIns="0" rIns="0" bIns="0" rtlCol="0">
              <a:spAutoFit/>
            </a:bodyPr>
            <a:lstStyle/>
            <a:p>
              <a:pPr algn="ctr">
                <a:lnSpc>
                  <a:spcPct val="120000"/>
                </a:lnSpc>
              </a:pPr>
              <a:r>
                <a:rPr lang="vi-VN" sz="2400" b="1" dirty="0">
                  <a:solidFill>
                    <a:schemeClr val="tx2">
                      <a:lumMod val="50000"/>
                    </a:schemeClr>
                  </a:solidFill>
                  <a:latin typeface="Arial" panose="020B0604020202020204" pitchFamily="34" charset="0"/>
                  <a:cs typeface="Arial" panose="020B0604020202020204" pitchFamily="34" charset="0"/>
                </a:rPr>
                <a:t>Glucose + Oxygen</a:t>
              </a:r>
              <a:endParaRPr lang="vi-VN" sz="2400" b="1" dirty="0">
                <a:solidFill>
                  <a:schemeClr val="tx2">
                    <a:lumMod val="50000"/>
                  </a:schemeClr>
                </a:solidFill>
              </a:endParaRPr>
            </a:p>
          </p:txBody>
        </p:sp>
        <p:cxnSp>
          <p:nvCxnSpPr>
            <p:cNvPr id="38" name="Straight Arrow Connector 37">
              <a:extLst>
                <a:ext uri="{FF2B5EF4-FFF2-40B4-BE49-F238E27FC236}">
                  <a16:creationId xmlns:a16="http://schemas.microsoft.com/office/drawing/2014/main" id="{0BEA3A2F-F953-F349-3037-C4164CFEA49F}"/>
                </a:ext>
              </a:extLst>
            </p:cNvPr>
            <p:cNvCxnSpPr>
              <a:cxnSpLocks/>
            </p:cNvCxnSpPr>
            <p:nvPr/>
          </p:nvCxnSpPr>
          <p:spPr>
            <a:xfrm>
              <a:off x="8610600" y="2791696"/>
              <a:ext cx="1295400" cy="0"/>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E3CBD344-5624-9150-3568-9A0BC2FC6D8F}"/>
                </a:ext>
              </a:extLst>
            </p:cNvPr>
            <p:cNvSpPr txBox="1"/>
            <p:nvPr/>
          </p:nvSpPr>
          <p:spPr>
            <a:xfrm>
              <a:off x="8699501" y="2438865"/>
              <a:ext cx="1016559" cy="268279"/>
            </a:xfrm>
            <a:prstGeom prst="rect">
              <a:avLst/>
            </a:prstGeom>
            <a:noFill/>
          </p:spPr>
          <p:txBody>
            <a:bodyPr wrap="square" lIns="0" tIns="0" rIns="0" bIns="0" rtlCol="0">
              <a:spAutoFit/>
            </a:bodyPr>
            <a:lstStyle/>
            <a:p>
              <a:pPr algn="ctr">
                <a:lnSpc>
                  <a:spcPct val="120000"/>
                </a:lnSpc>
              </a:pPr>
              <a:r>
                <a:rPr lang="vi-VN" sz="1600" b="1" dirty="0">
                  <a:solidFill>
                    <a:schemeClr val="accent5">
                      <a:lumMod val="75000"/>
                    </a:schemeClr>
                  </a:solidFill>
                  <a:latin typeface="Arial" panose="020B0604020202020204" pitchFamily="34" charset="0"/>
                  <a:cs typeface="Arial" panose="020B0604020202020204" pitchFamily="34" charset="0"/>
                </a:rPr>
                <a:t>Ánh sáng</a:t>
              </a:r>
              <a:endParaRPr lang="vi-VN" sz="1600" b="1" dirty="0">
                <a:solidFill>
                  <a:schemeClr val="accent5">
                    <a:lumMod val="75000"/>
                  </a:schemeClr>
                </a:solidFill>
              </a:endParaRPr>
            </a:p>
          </p:txBody>
        </p:sp>
        <p:sp>
          <p:nvSpPr>
            <p:cNvPr id="43" name="TextBox 42">
              <a:extLst>
                <a:ext uri="{FF2B5EF4-FFF2-40B4-BE49-F238E27FC236}">
                  <a16:creationId xmlns:a16="http://schemas.microsoft.com/office/drawing/2014/main" id="{A8DB730D-896B-55C1-DC92-40C0AA8D55F4}"/>
                </a:ext>
              </a:extLst>
            </p:cNvPr>
            <p:cNvSpPr txBox="1"/>
            <p:nvPr/>
          </p:nvSpPr>
          <p:spPr>
            <a:xfrm>
              <a:off x="8699501" y="2843127"/>
              <a:ext cx="1016559" cy="277855"/>
            </a:xfrm>
            <a:prstGeom prst="rect">
              <a:avLst/>
            </a:prstGeom>
            <a:noFill/>
          </p:spPr>
          <p:txBody>
            <a:bodyPr wrap="square" lIns="0" tIns="0" rIns="0" bIns="0" rtlCol="0">
              <a:spAutoFit/>
            </a:bodyPr>
            <a:lstStyle/>
            <a:p>
              <a:pPr algn="ctr">
                <a:lnSpc>
                  <a:spcPct val="120000"/>
                </a:lnSpc>
              </a:pPr>
              <a:r>
                <a:rPr lang="vi-VN" sz="1600" b="1" dirty="0">
                  <a:solidFill>
                    <a:schemeClr val="accent5">
                      <a:lumMod val="75000"/>
                    </a:schemeClr>
                  </a:solidFill>
                  <a:latin typeface="Arial" panose="020B0604020202020204" pitchFamily="34" charset="0"/>
                  <a:cs typeface="Arial" panose="020B0604020202020204" pitchFamily="34" charset="0"/>
                </a:rPr>
                <a:t>Diệp lục</a:t>
              </a:r>
              <a:endParaRPr lang="vi-VN" sz="1600" b="1" dirty="0">
                <a:solidFill>
                  <a:schemeClr val="accent5">
                    <a:lumMod val="75000"/>
                  </a:schemeClr>
                </a:solidFill>
              </a:endParaRPr>
            </a:p>
          </p:txBody>
        </p:sp>
      </p:grpSp>
    </p:spTree>
    <p:extLst>
      <p:ext uri="{BB962C8B-B14F-4D97-AF65-F5344CB8AC3E}">
        <p14:creationId xmlns:p14="http://schemas.microsoft.com/office/powerpoint/2010/main" val="80441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354A5AA8-16D0-40DA-96E5-316E04F65B22}"/>
              </a:ext>
            </a:extLst>
          </p:cNvPr>
          <p:cNvGrpSpPr/>
          <p:nvPr/>
        </p:nvGrpSpPr>
        <p:grpSpPr>
          <a:xfrm>
            <a:off x="0" y="1439456"/>
            <a:ext cx="12192000" cy="5418544"/>
            <a:chOff x="0" y="1439456"/>
            <a:chExt cx="12192000" cy="5418544"/>
          </a:xfrm>
        </p:grpSpPr>
        <p:pic>
          <p:nvPicPr>
            <p:cNvPr id="60" name="Picture 59">
              <a:extLst>
                <a:ext uri="{FF2B5EF4-FFF2-40B4-BE49-F238E27FC236}">
                  <a16:creationId xmlns:a16="http://schemas.microsoft.com/office/drawing/2014/main" id="{7F7D7259-3D3E-4513-87ED-06FDE6B4C053}"/>
                </a:ext>
              </a:extLst>
            </p:cNvPr>
            <p:cNvPicPr>
              <a:picLocks noChangeAspect="1"/>
            </p:cNvPicPr>
            <p:nvPr/>
          </p:nvPicPr>
          <p:blipFill rotWithShape="1">
            <a:blip r:embed="rId3">
              <a:extLst>
                <a:ext uri="{28A0092B-C50C-407E-A947-70E740481C1C}">
                  <a14:useLocalDpi xmlns:a14="http://schemas.microsoft.com/office/drawing/2010/main" val="0"/>
                </a:ext>
              </a:extLst>
            </a:blip>
            <a:srcRect l="60272" r="5042"/>
            <a:stretch/>
          </p:blipFill>
          <p:spPr>
            <a:xfrm flipH="1">
              <a:off x="9046652" y="1439456"/>
              <a:ext cx="3145348" cy="5418544"/>
            </a:xfrm>
            <a:prstGeom prst="rect">
              <a:avLst/>
            </a:prstGeom>
          </p:spPr>
        </p:pic>
        <p:pic>
          <p:nvPicPr>
            <p:cNvPr id="27" name="Picture 26">
              <a:extLst>
                <a:ext uri="{FF2B5EF4-FFF2-40B4-BE49-F238E27FC236}">
                  <a16:creationId xmlns:a16="http://schemas.microsoft.com/office/drawing/2014/main" id="{BD271349-B8B2-4759-95DB-EC9589B49647}"/>
                </a:ext>
              </a:extLst>
            </p:cNvPr>
            <p:cNvPicPr>
              <a:picLocks noChangeAspect="1"/>
            </p:cNvPicPr>
            <p:nvPr/>
          </p:nvPicPr>
          <p:blipFill rotWithShape="1">
            <a:blip r:embed="rId3">
              <a:extLst>
                <a:ext uri="{28A0092B-C50C-407E-A947-70E740481C1C}">
                  <a14:useLocalDpi xmlns:a14="http://schemas.microsoft.com/office/drawing/2010/main" val="0"/>
                </a:ext>
              </a:extLst>
            </a:blip>
            <a:srcRect r="5042"/>
            <a:stretch/>
          </p:blipFill>
          <p:spPr>
            <a:xfrm>
              <a:off x="436052" y="1439456"/>
              <a:ext cx="8610600" cy="5418544"/>
            </a:xfrm>
            <a:prstGeom prst="rect">
              <a:avLst/>
            </a:prstGeom>
          </p:spPr>
        </p:pic>
        <p:pic>
          <p:nvPicPr>
            <p:cNvPr id="61" name="Picture 60">
              <a:extLst>
                <a:ext uri="{FF2B5EF4-FFF2-40B4-BE49-F238E27FC236}">
                  <a16:creationId xmlns:a16="http://schemas.microsoft.com/office/drawing/2014/main" id="{C8DB6179-CA6F-4AEA-B2F3-B39E0DC64447}"/>
                </a:ext>
              </a:extLst>
            </p:cNvPr>
            <p:cNvPicPr>
              <a:picLocks noChangeAspect="1"/>
            </p:cNvPicPr>
            <p:nvPr/>
          </p:nvPicPr>
          <p:blipFill rotWithShape="1">
            <a:blip r:embed="rId3">
              <a:extLst>
                <a:ext uri="{28A0092B-C50C-407E-A947-70E740481C1C}">
                  <a14:useLocalDpi xmlns:a14="http://schemas.microsoft.com/office/drawing/2010/main" val="0"/>
                </a:ext>
              </a:extLst>
            </a:blip>
            <a:srcRect l="2129" t="79684" r="91006"/>
            <a:stretch/>
          </p:blipFill>
          <p:spPr>
            <a:xfrm flipH="1">
              <a:off x="0" y="5757186"/>
              <a:ext cx="622546" cy="1100814"/>
            </a:xfrm>
            <a:prstGeom prst="rect">
              <a:avLst/>
            </a:prstGeom>
          </p:spPr>
        </p:pic>
      </p:grpSp>
      <p:sp>
        <p:nvSpPr>
          <p:cNvPr id="14" name="Slide Number Placeholder 4">
            <a:extLst>
              <a:ext uri="{FF2B5EF4-FFF2-40B4-BE49-F238E27FC236}">
                <a16:creationId xmlns:a16="http://schemas.microsoft.com/office/drawing/2014/main" id="{B878778F-A2E9-4C30-8626-4F10A17AA500}"/>
              </a:ext>
            </a:extLst>
          </p:cNvPr>
          <p:cNvSpPr>
            <a:spLocks noGrp="1"/>
          </p:cNvSpPr>
          <p:nvPr>
            <p:ph type="sldNum" sz="quarter" idx="12"/>
          </p:nvPr>
        </p:nvSpPr>
        <p:spPr/>
        <p:txBody>
          <a:bodyPr/>
          <a:lstStyle/>
          <a:p>
            <a:fld id="{17F55963-6440-4C45-BA09-4E6A99D1BBE0}" type="slidenum">
              <a:rPr lang="vi-VN" smtClean="0"/>
              <a:t>7</a:t>
            </a:fld>
            <a:endParaRPr lang="vi-VN" dirty="0"/>
          </a:p>
        </p:txBody>
      </p:sp>
      <p:pic>
        <p:nvPicPr>
          <p:cNvPr id="3080" name="Picture 8" descr="Green leaf circle Royalty Free Vector Image - VectorStock">
            <a:extLst>
              <a:ext uri="{FF2B5EF4-FFF2-40B4-BE49-F238E27FC236}">
                <a16:creationId xmlns:a16="http://schemas.microsoft.com/office/drawing/2014/main" id="{EE90A21F-718C-4FD6-929A-9F14A6870814}"/>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215E7D71-A173-4FD7-BD95-EE212D1B2396}"/>
              </a:ext>
            </a:extLst>
          </p:cNvPr>
          <p:cNvSpPr/>
          <p:nvPr/>
        </p:nvSpPr>
        <p:spPr>
          <a:xfrm>
            <a:off x="5326743" y="1064177"/>
            <a:ext cx="6865257" cy="45746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E3976DBD-2F5F-4AED-997C-5C5BF30E3414}"/>
              </a:ext>
            </a:extLst>
          </p:cNvPr>
          <p:cNvSpPr txBox="1"/>
          <p:nvPr/>
        </p:nvSpPr>
        <p:spPr>
          <a:xfrm>
            <a:off x="552838" y="325513"/>
            <a:ext cx="343043" cy="738664"/>
          </a:xfrm>
          <a:prstGeom prst="rect">
            <a:avLst/>
          </a:prstGeom>
          <a:noFill/>
        </p:spPr>
        <p:txBody>
          <a:bodyPr wrap="none" lIns="0" tIns="0" rIns="0" bIns="0" rtlCol="0">
            <a:spAutoFit/>
          </a:bodyPr>
          <a:lstStyle/>
          <a:p>
            <a:pPr algn="l"/>
            <a:r>
              <a:rPr lang="en-US" sz="4800" b="1">
                <a:solidFill>
                  <a:schemeClr val="tx2">
                    <a:lumMod val="50000"/>
                  </a:schemeClr>
                </a:solidFill>
              </a:rPr>
              <a:t>2</a:t>
            </a:r>
          </a:p>
        </p:txBody>
      </p:sp>
      <p:sp>
        <p:nvSpPr>
          <p:cNvPr id="37" name="TextBox 36">
            <a:extLst>
              <a:ext uri="{FF2B5EF4-FFF2-40B4-BE49-F238E27FC236}">
                <a16:creationId xmlns:a16="http://schemas.microsoft.com/office/drawing/2014/main" id="{C4A6EB67-8FF8-44C2-B33D-DEE55E6615F5}"/>
              </a:ext>
            </a:extLst>
          </p:cNvPr>
          <p:cNvSpPr txBox="1"/>
          <p:nvPr/>
        </p:nvSpPr>
        <p:spPr>
          <a:xfrm>
            <a:off x="1371600" y="426534"/>
            <a:ext cx="4615046" cy="536622"/>
          </a:xfrm>
          <a:prstGeom prst="rect">
            <a:avLst/>
          </a:prstGeom>
          <a:noFill/>
        </p:spPr>
        <p:txBody>
          <a:bodyPr wrap="none" lIns="0" tIns="0" rIns="0" bIns="0" rtlCol="0">
            <a:spAutoFit/>
          </a:bodyPr>
          <a:lstStyle/>
          <a:p>
            <a:pPr>
              <a:lnSpc>
                <a:spcPct val="120000"/>
              </a:lnSpc>
            </a:pPr>
            <a:r>
              <a:rPr lang="vi-VN" sz="3200" b="1" dirty="0"/>
              <a:t>Phương trình tổng quát</a:t>
            </a:r>
          </a:p>
        </p:txBody>
      </p:sp>
      <p:pic>
        <p:nvPicPr>
          <p:cNvPr id="31" name="Graphic 30" descr="Arrow: Counter-clockwise curve with solid fill">
            <a:extLst>
              <a:ext uri="{FF2B5EF4-FFF2-40B4-BE49-F238E27FC236}">
                <a16:creationId xmlns:a16="http://schemas.microsoft.com/office/drawing/2014/main" id="{6F140AE8-461D-478A-988B-2C6283CFE7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570713">
            <a:off x="4247639" y="3241677"/>
            <a:ext cx="914400" cy="914400"/>
          </a:xfrm>
          <a:prstGeom prst="rect">
            <a:avLst/>
          </a:prstGeom>
        </p:spPr>
      </p:pic>
      <p:sp>
        <p:nvSpPr>
          <p:cNvPr id="35" name="TextBox 34">
            <a:extLst>
              <a:ext uri="{FF2B5EF4-FFF2-40B4-BE49-F238E27FC236}">
                <a16:creationId xmlns:a16="http://schemas.microsoft.com/office/drawing/2014/main" id="{A03AA285-D864-4225-A835-E1A9C4B9F635}"/>
              </a:ext>
            </a:extLst>
          </p:cNvPr>
          <p:cNvSpPr txBox="1"/>
          <p:nvPr/>
        </p:nvSpPr>
        <p:spPr>
          <a:xfrm>
            <a:off x="4474652" y="2839566"/>
            <a:ext cx="1183016" cy="246221"/>
          </a:xfrm>
          <a:prstGeom prst="rect">
            <a:avLst/>
          </a:prstGeom>
          <a:noFill/>
        </p:spPr>
        <p:txBody>
          <a:bodyPr wrap="none" lIns="0" tIns="0" rIns="0" bIns="0" rtlCol="0">
            <a:spAutoFit/>
          </a:bodyPr>
          <a:lstStyle/>
          <a:p>
            <a:pPr algn="l"/>
            <a:r>
              <a:rPr lang="vi-VN" sz="1600" b="1" dirty="0"/>
              <a:t>Oxygen (O</a:t>
            </a:r>
            <a:r>
              <a:rPr lang="vi-VN" sz="1600" b="1" baseline="-25000" dirty="0"/>
              <a:t>2</a:t>
            </a:r>
            <a:r>
              <a:rPr lang="vi-VN" sz="1600" b="1" dirty="0"/>
              <a:t>)</a:t>
            </a:r>
          </a:p>
        </p:txBody>
      </p:sp>
      <p:pic>
        <p:nvPicPr>
          <p:cNvPr id="41" name="Graphic 40" descr="Arrow: Counter-clockwise curve with solid fill">
            <a:extLst>
              <a:ext uri="{FF2B5EF4-FFF2-40B4-BE49-F238E27FC236}">
                <a16:creationId xmlns:a16="http://schemas.microsoft.com/office/drawing/2014/main" id="{A6EA163D-9553-48B0-B5D0-F2D4FBA0920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786360" flipH="1">
            <a:off x="1138198" y="4389282"/>
            <a:ext cx="914400" cy="914400"/>
          </a:xfrm>
          <a:prstGeom prst="rect">
            <a:avLst/>
          </a:prstGeom>
        </p:spPr>
      </p:pic>
      <p:sp>
        <p:nvSpPr>
          <p:cNvPr id="44" name="TextBox 43">
            <a:extLst>
              <a:ext uri="{FF2B5EF4-FFF2-40B4-BE49-F238E27FC236}">
                <a16:creationId xmlns:a16="http://schemas.microsoft.com/office/drawing/2014/main" id="{2761CA15-525D-4975-93A0-9ACFEEFBA0E7}"/>
              </a:ext>
            </a:extLst>
          </p:cNvPr>
          <p:cNvSpPr txBox="1"/>
          <p:nvPr/>
        </p:nvSpPr>
        <p:spPr>
          <a:xfrm>
            <a:off x="1152632" y="3322482"/>
            <a:ext cx="932948" cy="520655"/>
          </a:xfrm>
          <a:prstGeom prst="rect">
            <a:avLst/>
          </a:prstGeom>
          <a:noFill/>
        </p:spPr>
        <p:txBody>
          <a:bodyPr wrap="none" lIns="0" tIns="0" rIns="0" bIns="0" rtlCol="0">
            <a:spAutoFit/>
          </a:bodyPr>
          <a:lstStyle/>
          <a:p>
            <a:pPr algn="ctr">
              <a:lnSpc>
                <a:spcPct val="110000"/>
              </a:lnSpc>
            </a:pPr>
            <a:r>
              <a:rPr lang="vi-VN" sz="1600" b="1" dirty="0"/>
              <a:t>Ánh sáng</a:t>
            </a:r>
          </a:p>
          <a:p>
            <a:pPr algn="ctr">
              <a:lnSpc>
                <a:spcPct val="110000"/>
              </a:lnSpc>
            </a:pPr>
            <a:r>
              <a:rPr lang="vi-VN" sz="1600" b="1" dirty="0"/>
              <a:t>mặt trời</a:t>
            </a:r>
          </a:p>
        </p:txBody>
      </p:sp>
      <p:sp>
        <p:nvSpPr>
          <p:cNvPr id="45" name="TextBox 44">
            <a:extLst>
              <a:ext uri="{FF2B5EF4-FFF2-40B4-BE49-F238E27FC236}">
                <a16:creationId xmlns:a16="http://schemas.microsoft.com/office/drawing/2014/main" id="{3B6CE1D9-FCBC-4919-B0AB-755FF454C100}"/>
              </a:ext>
            </a:extLst>
          </p:cNvPr>
          <p:cNvSpPr txBox="1"/>
          <p:nvPr/>
        </p:nvSpPr>
        <p:spPr>
          <a:xfrm>
            <a:off x="1019089" y="6394551"/>
            <a:ext cx="1240724" cy="246221"/>
          </a:xfrm>
          <a:prstGeom prst="rect">
            <a:avLst/>
          </a:prstGeom>
          <a:noFill/>
        </p:spPr>
        <p:txBody>
          <a:bodyPr wrap="none" lIns="0" tIns="0" rIns="0" bIns="0" rtlCol="0">
            <a:spAutoFit/>
          </a:bodyPr>
          <a:lstStyle/>
          <a:p>
            <a:pPr algn="ctr"/>
            <a:r>
              <a:rPr lang="vi-VN" sz="1600" b="1" dirty="0">
                <a:solidFill>
                  <a:schemeClr val="bg1"/>
                </a:solidFill>
              </a:rPr>
              <a:t>Chất khoáng</a:t>
            </a:r>
          </a:p>
        </p:txBody>
      </p:sp>
      <p:sp>
        <p:nvSpPr>
          <p:cNvPr id="46" name="TextBox 45">
            <a:extLst>
              <a:ext uri="{FF2B5EF4-FFF2-40B4-BE49-F238E27FC236}">
                <a16:creationId xmlns:a16="http://schemas.microsoft.com/office/drawing/2014/main" id="{FAC65F49-B59E-461C-B623-C30F76E001A9}"/>
              </a:ext>
            </a:extLst>
          </p:cNvPr>
          <p:cNvSpPr txBox="1"/>
          <p:nvPr/>
        </p:nvSpPr>
        <p:spPr>
          <a:xfrm>
            <a:off x="4451353" y="6345939"/>
            <a:ext cx="1134926" cy="246221"/>
          </a:xfrm>
          <a:prstGeom prst="rect">
            <a:avLst/>
          </a:prstGeom>
          <a:noFill/>
        </p:spPr>
        <p:txBody>
          <a:bodyPr wrap="none" lIns="0" tIns="0" rIns="0" bIns="0" rtlCol="0">
            <a:spAutoFit/>
          </a:bodyPr>
          <a:lstStyle/>
          <a:p>
            <a:pPr algn="ctr"/>
            <a:r>
              <a:rPr lang="vi-VN" sz="1600" b="1" dirty="0">
                <a:solidFill>
                  <a:schemeClr val="bg1"/>
                </a:solidFill>
              </a:rPr>
              <a:t>Nước (H</a:t>
            </a:r>
            <a:r>
              <a:rPr lang="vi-VN" sz="1600" b="1" baseline="-25000" dirty="0">
                <a:solidFill>
                  <a:schemeClr val="bg1"/>
                </a:solidFill>
              </a:rPr>
              <a:t>2</a:t>
            </a:r>
            <a:r>
              <a:rPr lang="vi-VN" sz="1600" b="1" dirty="0">
                <a:solidFill>
                  <a:schemeClr val="bg1"/>
                </a:solidFill>
              </a:rPr>
              <a:t>O)</a:t>
            </a:r>
          </a:p>
        </p:txBody>
      </p:sp>
      <p:pic>
        <p:nvPicPr>
          <p:cNvPr id="40" name="Graphic 39" descr="Line arrow: Counter-clockwise curve with solid fill">
            <a:extLst>
              <a:ext uri="{FF2B5EF4-FFF2-40B4-BE49-F238E27FC236}">
                <a16:creationId xmlns:a16="http://schemas.microsoft.com/office/drawing/2014/main" id="{34286198-0D02-4F07-81DE-B0641BE1EDE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6308529" flipH="1">
            <a:off x="4046578" y="5690598"/>
            <a:ext cx="799593" cy="799593"/>
          </a:xfrm>
          <a:prstGeom prst="rect">
            <a:avLst/>
          </a:prstGeom>
        </p:spPr>
      </p:pic>
      <p:sp>
        <p:nvSpPr>
          <p:cNvPr id="42" name="TextBox 41">
            <a:extLst>
              <a:ext uri="{FF2B5EF4-FFF2-40B4-BE49-F238E27FC236}">
                <a16:creationId xmlns:a16="http://schemas.microsoft.com/office/drawing/2014/main" id="{5E15CB9E-925A-40A5-A027-08DD0892F698}"/>
              </a:ext>
            </a:extLst>
          </p:cNvPr>
          <p:cNvSpPr txBox="1"/>
          <p:nvPr/>
        </p:nvSpPr>
        <p:spPr>
          <a:xfrm>
            <a:off x="596591" y="5236532"/>
            <a:ext cx="1492396" cy="520655"/>
          </a:xfrm>
          <a:prstGeom prst="rect">
            <a:avLst/>
          </a:prstGeom>
          <a:noFill/>
        </p:spPr>
        <p:txBody>
          <a:bodyPr wrap="none" lIns="0" tIns="0" rIns="0" bIns="0" rtlCol="0">
            <a:spAutoFit/>
          </a:bodyPr>
          <a:lstStyle/>
          <a:p>
            <a:pPr algn="ctr">
              <a:lnSpc>
                <a:spcPct val="110000"/>
              </a:lnSpc>
            </a:pPr>
            <a:r>
              <a:rPr lang="vi-VN" sz="1600" b="1" dirty="0"/>
              <a:t>Carbon dioxide</a:t>
            </a:r>
          </a:p>
          <a:p>
            <a:pPr algn="ctr">
              <a:lnSpc>
                <a:spcPct val="110000"/>
              </a:lnSpc>
            </a:pPr>
            <a:r>
              <a:rPr lang="vi-VN" sz="1600" b="1" dirty="0"/>
              <a:t>(CO</a:t>
            </a:r>
            <a:r>
              <a:rPr lang="vi-VN" sz="1600" b="1" baseline="-25000" dirty="0"/>
              <a:t>2</a:t>
            </a:r>
            <a:r>
              <a:rPr lang="vi-VN" sz="1600" b="1" dirty="0"/>
              <a:t>)</a:t>
            </a:r>
          </a:p>
        </p:txBody>
      </p:sp>
      <p:sp>
        <p:nvSpPr>
          <p:cNvPr id="24" name="TextBox 23">
            <a:extLst>
              <a:ext uri="{FF2B5EF4-FFF2-40B4-BE49-F238E27FC236}">
                <a16:creationId xmlns:a16="http://schemas.microsoft.com/office/drawing/2014/main" id="{90EB237B-395C-43D9-9A99-B554D67A4307}"/>
              </a:ext>
            </a:extLst>
          </p:cNvPr>
          <p:cNvSpPr txBox="1"/>
          <p:nvPr/>
        </p:nvSpPr>
        <p:spPr>
          <a:xfrm>
            <a:off x="4772732" y="4131376"/>
            <a:ext cx="943656" cy="520655"/>
          </a:xfrm>
          <a:prstGeom prst="rect">
            <a:avLst/>
          </a:prstGeom>
          <a:noFill/>
        </p:spPr>
        <p:txBody>
          <a:bodyPr wrap="none" lIns="0" tIns="0" rIns="0" bIns="0" rtlCol="0">
            <a:spAutoFit/>
          </a:bodyPr>
          <a:lstStyle/>
          <a:p>
            <a:pPr algn="ctr">
              <a:lnSpc>
                <a:spcPct val="110000"/>
              </a:lnSpc>
            </a:pPr>
            <a:r>
              <a:rPr lang="vi-VN" sz="1600" b="1" dirty="0"/>
              <a:t>Glucose</a:t>
            </a:r>
          </a:p>
          <a:p>
            <a:pPr algn="ctr">
              <a:lnSpc>
                <a:spcPct val="110000"/>
              </a:lnSpc>
            </a:pPr>
            <a:r>
              <a:rPr lang="vi-VN" sz="1600" b="1" dirty="0"/>
              <a:t>(Tinh bột)</a:t>
            </a:r>
          </a:p>
        </p:txBody>
      </p:sp>
      <p:pic>
        <p:nvPicPr>
          <p:cNvPr id="32" name="Graphic 31" descr="Arrow: Counter-clockwise curve with solid fill">
            <a:extLst>
              <a:ext uri="{FF2B5EF4-FFF2-40B4-BE49-F238E27FC236}">
                <a16:creationId xmlns:a16="http://schemas.microsoft.com/office/drawing/2014/main" id="{DA2CAE61-5BDD-4DF1-90CA-F16FE62B37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7157453">
            <a:off x="3916746" y="3950525"/>
            <a:ext cx="825240" cy="825240"/>
          </a:xfrm>
          <a:prstGeom prst="rect">
            <a:avLst/>
          </a:prstGeom>
        </p:spPr>
      </p:pic>
      <p:grpSp>
        <p:nvGrpSpPr>
          <p:cNvPr id="43" name="Group 42">
            <a:extLst>
              <a:ext uri="{FF2B5EF4-FFF2-40B4-BE49-F238E27FC236}">
                <a16:creationId xmlns:a16="http://schemas.microsoft.com/office/drawing/2014/main" id="{219DCF50-B264-3CF1-F8B4-26C41DA1EDA8}"/>
              </a:ext>
            </a:extLst>
          </p:cNvPr>
          <p:cNvGrpSpPr/>
          <p:nvPr/>
        </p:nvGrpSpPr>
        <p:grpSpPr>
          <a:xfrm>
            <a:off x="2705156" y="1117006"/>
            <a:ext cx="8610600" cy="682117"/>
            <a:chOff x="4640142" y="2438865"/>
            <a:chExt cx="8610600" cy="682117"/>
          </a:xfrm>
        </p:grpSpPr>
        <p:sp>
          <p:nvSpPr>
            <p:cNvPr id="47" name="TextBox 46">
              <a:extLst>
                <a:ext uri="{FF2B5EF4-FFF2-40B4-BE49-F238E27FC236}">
                  <a16:creationId xmlns:a16="http://schemas.microsoft.com/office/drawing/2014/main" id="{D71D07B6-F4CD-F321-0AFE-39EE462D5393}"/>
                </a:ext>
              </a:extLst>
            </p:cNvPr>
            <p:cNvSpPr txBox="1"/>
            <p:nvPr/>
          </p:nvSpPr>
          <p:spPr>
            <a:xfrm>
              <a:off x="4640142" y="2657557"/>
              <a:ext cx="3828065" cy="402418"/>
            </a:xfrm>
            <a:prstGeom prst="rect">
              <a:avLst/>
            </a:prstGeom>
            <a:noFill/>
          </p:spPr>
          <p:txBody>
            <a:bodyPr wrap="square" lIns="0" tIns="0" rIns="0" bIns="0" rtlCol="0">
              <a:spAutoFit/>
            </a:bodyPr>
            <a:lstStyle/>
            <a:p>
              <a:pPr algn="ctr">
                <a:lnSpc>
                  <a:spcPct val="120000"/>
                </a:lnSpc>
              </a:pPr>
              <a:r>
                <a:rPr lang="vi-VN" sz="2400" b="1" dirty="0">
                  <a:solidFill>
                    <a:schemeClr val="tx2">
                      <a:lumMod val="50000"/>
                    </a:schemeClr>
                  </a:solidFill>
                  <a:latin typeface="Arial" panose="020B0604020202020204" pitchFamily="34" charset="0"/>
                  <a:cs typeface="Arial" panose="020B0604020202020204" pitchFamily="34" charset="0"/>
                </a:rPr>
                <a:t>Nước + Carbon dioxide </a:t>
              </a:r>
              <a:endParaRPr lang="vi-VN" sz="2400" b="1" dirty="0">
                <a:solidFill>
                  <a:schemeClr val="tx2">
                    <a:lumMod val="50000"/>
                  </a:schemeClr>
                </a:solidFill>
              </a:endParaRPr>
            </a:p>
          </p:txBody>
        </p:sp>
        <p:sp>
          <p:nvSpPr>
            <p:cNvPr id="48" name="TextBox 47">
              <a:extLst>
                <a:ext uri="{FF2B5EF4-FFF2-40B4-BE49-F238E27FC236}">
                  <a16:creationId xmlns:a16="http://schemas.microsoft.com/office/drawing/2014/main" id="{A65DF640-A4A9-FEC2-B67A-F208234BAABB}"/>
                </a:ext>
              </a:extLst>
            </p:cNvPr>
            <p:cNvSpPr txBox="1"/>
            <p:nvPr/>
          </p:nvSpPr>
          <p:spPr>
            <a:xfrm>
              <a:off x="9729098" y="2657557"/>
              <a:ext cx="3521644" cy="402417"/>
            </a:xfrm>
            <a:prstGeom prst="rect">
              <a:avLst/>
            </a:prstGeom>
            <a:noFill/>
          </p:spPr>
          <p:txBody>
            <a:bodyPr wrap="square" lIns="0" tIns="0" rIns="0" bIns="0" rtlCol="0">
              <a:spAutoFit/>
            </a:bodyPr>
            <a:lstStyle/>
            <a:p>
              <a:pPr algn="ctr">
                <a:lnSpc>
                  <a:spcPct val="120000"/>
                </a:lnSpc>
              </a:pPr>
              <a:r>
                <a:rPr lang="vi-VN" sz="2400" b="1" dirty="0">
                  <a:solidFill>
                    <a:schemeClr val="tx2">
                      <a:lumMod val="50000"/>
                    </a:schemeClr>
                  </a:solidFill>
                  <a:latin typeface="Arial" panose="020B0604020202020204" pitchFamily="34" charset="0"/>
                  <a:cs typeface="Arial" panose="020B0604020202020204" pitchFamily="34" charset="0"/>
                </a:rPr>
                <a:t>Glucose + Oxygen</a:t>
              </a:r>
              <a:endParaRPr lang="vi-VN" sz="2400" b="1" dirty="0">
                <a:solidFill>
                  <a:schemeClr val="tx2">
                    <a:lumMod val="50000"/>
                  </a:schemeClr>
                </a:solidFill>
              </a:endParaRPr>
            </a:p>
          </p:txBody>
        </p:sp>
        <p:cxnSp>
          <p:nvCxnSpPr>
            <p:cNvPr id="49" name="Straight Arrow Connector 48">
              <a:extLst>
                <a:ext uri="{FF2B5EF4-FFF2-40B4-BE49-F238E27FC236}">
                  <a16:creationId xmlns:a16="http://schemas.microsoft.com/office/drawing/2014/main" id="{6692776F-F809-6721-FC42-86E0AA88D85D}"/>
                </a:ext>
              </a:extLst>
            </p:cNvPr>
            <p:cNvCxnSpPr>
              <a:cxnSpLocks/>
            </p:cNvCxnSpPr>
            <p:nvPr/>
          </p:nvCxnSpPr>
          <p:spPr>
            <a:xfrm>
              <a:off x="8610600" y="2791696"/>
              <a:ext cx="1295400" cy="0"/>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0FC927E6-F891-973C-76BD-31556D893C37}"/>
                </a:ext>
              </a:extLst>
            </p:cNvPr>
            <p:cNvSpPr txBox="1"/>
            <p:nvPr/>
          </p:nvSpPr>
          <p:spPr>
            <a:xfrm>
              <a:off x="8699501" y="2438865"/>
              <a:ext cx="1016559" cy="268279"/>
            </a:xfrm>
            <a:prstGeom prst="rect">
              <a:avLst/>
            </a:prstGeom>
            <a:noFill/>
          </p:spPr>
          <p:txBody>
            <a:bodyPr wrap="square" lIns="0" tIns="0" rIns="0" bIns="0" rtlCol="0">
              <a:spAutoFit/>
            </a:bodyPr>
            <a:lstStyle/>
            <a:p>
              <a:pPr algn="ctr">
                <a:lnSpc>
                  <a:spcPct val="120000"/>
                </a:lnSpc>
              </a:pPr>
              <a:r>
                <a:rPr lang="vi-VN" sz="1600" b="1" dirty="0">
                  <a:solidFill>
                    <a:schemeClr val="accent5">
                      <a:lumMod val="75000"/>
                    </a:schemeClr>
                  </a:solidFill>
                  <a:latin typeface="Arial" panose="020B0604020202020204" pitchFamily="34" charset="0"/>
                  <a:cs typeface="Arial" panose="020B0604020202020204" pitchFamily="34" charset="0"/>
                </a:rPr>
                <a:t>Ánh sáng</a:t>
              </a:r>
              <a:endParaRPr lang="vi-VN" sz="1600" b="1" dirty="0">
                <a:solidFill>
                  <a:schemeClr val="accent5">
                    <a:lumMod val="75000"/>
                  </a:schemeClr>
                </a:solidFill>
              </a:endParaRPr>
            </a:p>
          </p:txBody>
        </p:sp>
        <p:sp>
          <p:nvSpPr>
            <p:cNvPr id="51" name="TextBox 50">
              <a:extLst>
                <a:ext uri="{FF2B5EF4-FFF2-40B4-BE49-F238E27FC236}">
                  <a16:creationId xmlns:a16="http://schemas.microsoft.com/office/drawing/2014/main" id="{A321979C-FF3D-749D-501B-5B0367AF4DEE}"/>
                </a:ext>
              </a:extLst>
            </p:cNvPr>
            <p:cNvSpPr txBox="1"/>
            <p:nvPr/>
          </p:nvSpPr>
          <p:spPr>
            <a:xfrm>
              <a:off x="8699501" y="2843127"/>
              <a:ext cx="1016559" cy="277855"/>
            </a:xfrm>
            <a:prstGeom prst="rect">
              <a:avLst/>
            </a:prstGeom>
            <a:noFill/>
          </p:spPr>
          <p:txBody>
            <a:bodyPr wrap="square" lIns="0" tIns="0" rIns="0" bIns="0" rtlCol="0">
              <a:spAutoFit/>
            </a:bodyPr>
            <a:lstStyle/>
            <a:p>
              <a:pPr algn="ctr">
                <a:lnSpc>
                  <a:spcPct val="120000"/>
                </a:lnSpc>
              </a:pPr>
              <a:r>
                <a:rPr lang="vi-VN" sz="1600" b="1" dirty="0">
                  <a:solidFill>
                    <a:schemeClr val="accent5">
                      <a:lumMod val="75000"/>
                    </a:schemeClr>
                  </a:solidFill>
                  <a:latin typeface="Arial" panose="020B0604020202020204" pitchFamily="34" charset="0"/>
                  <a:cs typeface="Arial" panose="020B0604020202020204" pitchFamily="34" charset="0"/>
                </a:rPr>
                <a:t>Diệp lục</a:t>
              </a:r>
              <a:endParaRPr lang="vi-VN" sz="1600" b="1" dirty="0">
                <a:solidFill>
                  <a:schemeClr val="accent5">
                    <a:lumMod val="75000"/>
                  </a:schemeClr>
                </a:solidFill>
              </a:endParaRPr>
            </a:p>
          </p:txBody>
        </p:sp>
      </p:grpSp>
      <p:grpSp>
        <p:nvGrpSpPr>
          <p:cNvPr id="52" name="Group 51">
            <a:extLst>
              <a:ext uri="{FF2B5EF4-FFF2-40B4-BE49-F238E27FC236}">
                <a16:creationId xmlns:a16="http://schemas.microsoft.com/office/drawing/2014/main" id="{125B165D-2465-6C47-BFF3-270FD2BD502D}"/>
              </a:ext>
            </a:extLst>
          </p:cNvPr>
          <p:cNvGrpSpPr/>
          <p:nvPr/>
        </p:nvGrpSpPr>
        <p:grpSpPr>
          <a:xfrm>
            <a:off x="5766428" y="3249373"/>
            <a:ext cx="6161126" cy="1870512"/>
            <a:chOff x="6050197" y="3516326"/>
            <a:chExt cx="6161126" cy="1870512"/>
          </a:xfrm>
        </p:grpSpPr>
        <p:pic>
          <p:nvPicPr>
            <p:cNvPr id="53" name="Picture 2" descr="Leaf icon image Royalty Free Vector Image - VectorStock">
              <a:extLst>
                <a:ext uri="{FF2B5EF4-FFF2-40B4-BE49-F238E27FC236}">
                  <a16:creationId xmlns:a16="http://schemas.microsoft.com/office/drawing/2014/main" id="{41B153AC-C7C0-6DE3-93EC-078A6DF579FD}"/>
                </a:ext>
              </a:extLst>
            </p:cNvPr>
            <p:cNvPicPr>
              <a:picLocks noChangeAspect="1" noChangeArrowheads="1"/>
            </p:cNvPicPr>
            <p:nvPr/>
          </p:nvPicPr>
          <p:blipFill rotWithShape="1">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t="5834" b="11667"/>
            <a:stretch/>
          </p:blipFill>
          <p:spPr bwMode="auto">
            <a:xfrm>
              <a:off x="6050197" y="3605777"/>
              <a:ext cx="609600" cy="543149"/>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892E14D7-CDE7-7698-5EDD-2D16C4B53988}"/>
                </a:ext>
              </a:extLst>
            </p:cNvPr>
            <p:cNvSpPr txBox="1"/>
            <p:nvPr/>
          </p:nvSpPr>
          <p:spPr>
            <a:xfrm>
              <a:off x="6777548" y="3516326"/>
              <a:ext cx="5433775" cy="1870512"/>
            </a:xfrm>
            <a:prstGeom prst="rect">
              <a:avLst/>
            </a:prstGeom>
            <a:noFill/>
          </p:spPr>
          <p:txBody>
            <a:bodyPr wrap="square" lIns="0" tIns="0" rIns="0" bIns="0" rtlCol="0">
              <a:spAutoFit/>
            </a:bodyPr>
            <a:lstStyle/>
            <a:p>
              <a:pPr algn="just">
                <a:lnSpc>
                  <a:spcPct val="130000"/>
                </a:lnSpc>
              </a:pPr>
              <a:r>
                <a:rPr lang="vi-VN" sz="2400" dirty="0">
                  <a:latin typeface="Arial" panose="020B0604020202020204" pitchFamily="34" charset="0"/>
                  <a:cs typeface="Arial" panose="020B0604020202020204" pitchFamily="34" charset="0"/>
                </a:rPr>
                <a:t>Các phân tử </a:t>
              </a:r>
              <a:r>
                <a:rPr lang="vi-VN" sz="2400" b="1" dirty="0">
                  <a:latin typeface="Arial" panose="020B0604020202020204" pitchFamily="34" charset="0"/>
                  <a:cs typeface="Arial" panose="020B0604020202020204" pitchFamily="34" charset="0"/>
                </a:rPr>
                <a:t>glucose</a:t>
              </a:r>
              <a:r>
                <a:rPr lang="vi-VN" sz="2400" dirty="0">
                  <a:latin typeface="Arial" panose="020B0604020202020204" pitchFamily="34" charset="0"/>
                  <a:cs typeface="Arial" panose="020B0604020202020204" pitchFamily="34" charset="0"/>
                </a:rPr>
                <a:t> tạo thành trong quang hợp liên kết với nhau hình thành nên </a:t>
              </a:r>
              <a:r>
                <a:rPr lang="vi-VN" sz="2400" b="1" dirty="0">
                  <a:latin typeface="Arial" panose="020B0604020202020204" pitchFamily="34" charset="0"/>
                  <a:cs typeface="Arial" panose="020B0604020202020204" pitchFamily="34" charset="0"/>
                </a:rPr>
                <a:t>tinh bột</a:t>
              </a:r>
              <a:r>
                <a:rPr lang="vi-VN" sz="2400" dirty="0">
                  <a:latin typeface="Arial" panose="020B0604020202020204" pitchFamily="34" charset="0"/>
                  <a:cs typeface="Arial" panose="020B0604020202020204" pitchFamily="34" charset="0"/>
                </a:rPr>
                <a:t>, là chất dự trữ đặc trưng ở thực vật.</a:t>
              </a:r>
              <a:endParaRPr lang="vi-VN" sz="2400" dirty="0"/>
            </a:p>
          </p:txBody>
        </p:sp>
      </p:grpSp>
    </p:spTree>
    <p:extLst>
      <p:ext uri="{BB962C8B-B14F-4D97-AF65-F5344CB8AC3E}">
        <p14:creationId xmlns:p14="http://schemas.microsoft.com/office/powerpoint/2010/main" val="219421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1062BB-9ADE-4E4A-8212-9ED855F883B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0" y="-46341"/>
            <a:ext cx="12614275" cy="10439400"/>
          </a:xfrm>
          <a:prstGeom prst="rect">
            <a:avLst/>
          </a:prstGeom>
        </p:spPr>
      </p:pic>
      <p:sp>
        <p:nvSpPr>
          <p:cNvPr id="7" name="TextBox 6">
            <a:extLst>
              <a:ext uri="{FF2B5EF4-FFF2-40B4-BE49-F238E27FC236}">
                <a16:creationId xmlns:a16="http://schemas.microsoft.com/office/drawing/2014/main" id="{1706836C-F6FE-4166-9016-7A0098BE3D39}"/>
              </a:ext>
            </a:extLst>
          </p:cNvPr>
          <p:cNvSpPr txBox="1"/>
          <p:nvPr/>
        </p:nvSpPr>
        <p:spPr>
          <a:xfrm>
            <a:off x="3276600" y="3030869"/>
            <a:ext cx="5422148" cy="469680"/>
          </a:xfrm>
          <a:prstGeom prst="rect">
            <a:avLst/>
          </a:prstGeom>
          <a:noFill/>
        </p:spPr>
        <p:txBody>
          <a:bodyPr wrap="square" lIns="0" tIns="0" rIns="0" bIns="0" rtlCol="0">
            <a:spAutoFit/>
          </a:bodyPr>
          <a:lstStyle/>
          <a:p>
            <a:pPr algn="ctr">
              <a:lnSpc>
                <a:spcPct val="120000"/>
              </a:lnSpc>
            </a:pPr>
            <a:r>
              <a:rPr lang="vi-VN" sz="2800" b="1" dirty="0">
                <a:solidFill>
                  <a:sysClr val="windowText" lastClr="000000"/>
                </a:solidFill>
                <a:latin typeface="Arial" panose="020B0604020202020204" pitchFamily="34" charset="0"/>
                <a:cs typeface="Arial" panose="020B0604020202020204" pitchFamily="34" charset="0"/>
              </a:rPr>
              <a:t>H</a:t>
            </a:r>
            <a:r>
              <a:rPr lang="vi-VN" sz="2800" b="1" baseline="-25000" dirty="0">
                <a:solidFill>
                  <a:sysClr val="windowText" lastClr="000000"/>
                </a:solidFill>
                <a:latin typeface="Arial" panose="020B0604020202020204" pitchFamily="34" charset="0"/>
                <a:cs typeface="Arial" panose="020B0604020202020204" pitchFamily="34" charset="0"/>
              </a:rPr>
              <a:t>2</a:t>
            </a:r>
            <a:r>
              <a:rPr lang="vi-VN" sz="2800" b="1" dirty="0">
                <a:solidFill>
                  <a:sysClr val="windowText" lastClr="000000"/>
                </a:solidFill>
                <a:latin typeface="Arial" panose="020B0604020202020204" pitchFamily="34" charset="0"/>
                <a:cs typeface="Arial" panose="020B0604020202020204" pitchFamily="34" charset="0"/>
              </a:rPr>
              <a:t>O + CO</a:t>
            </a:r>
            <a:r>
              <a:rPr lang="vi-VN" sz="2800" b="1" baseline="-25000" dirty="0">
                <a:solidFill>
                  <a:sysClr val="windowText" lastClr="000000"/>
                </a:solidFill>
                <a:latin typeface="Arial" panose="020B0604020202020204" pitchFamily="34" charset="0"/>
                <a:cs typeface="Arial" panose="020B0604020202020204" pitchFamily="34" charset="0"/>
              </a:rPr>
              <a:t>2</a:t>
            </a:r>
            <a:r>
              <a:rPr lang="vi-VN" sz="2800" b="1" dirty="0">
                <a:solidFill>
                  <a:sysClr val="windowText" lastClr="000000"/>
                </a:solidFill>
                <a:latin typeface="Arial" panose="020B0604020202020204" pitchFamily="34" charset="0"/>
                <a:cs typeface="Arial" panose="020B0604020202020204" pitchFamily="34" charset="0"/>
              </a:rPr>
              <a:t> </a:t>
            </a:r>
            <a:r>
              <a:rPr lang="vi-VN" sz="2800" b="1"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 C</a:t>
            </a:r>
            <a:r>
              <a:rPr lang="vi-VN" sz="2800" b="1" baseline="-25000"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6</a:t>
            </a:r>
            <a:r>
              <a:rPr lang="vi-VN" sz="2800" b="1"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H</a:t>
            </a:r>
            <a:r>
              <a:rPr lang="vi-VN" sz="2800" b="1" baseline="-25000"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12</a:t>
            </a:r>
            <a:r>
              <a:rPr lang="vi-VN" sz="2800" b="1"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O</a:t>
            </a:r>
            <a:r>
              <a:rPr lang="vi-VN" sz="2800" b="1" baseline="-25000"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6</a:t>
            </a:r>
            <a:r>
              <a:rPr lang="vi-VN" sz="2800" b="1"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 + O</a:t>
            </a:r>
            <a:r>
              <a:rPr lang="vi-VN" sz="2800" b="1" baseline="-25000"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2</a:t>
            </a:r>
            <a:endParaRPr lang="vi-VN" sz="2800" b="1" dirty="0">
              <a:solidFill>
                <a:sysClr val="windowText" lastClr="000000"/>
              </a:solidFill>
            </a:endParaRPr>
          </a:p>
        </p:txBody>
      </p:sp>
      <p:sp>
        <p:nvSpPr>
          <p:cNvPr id="51" name="TextBox 50">
            <a:extLst>
              <a:ext uri="{FF2B5EF4-FFF2-40B4-BE49-F238E27FC236}">
                <a16:creationId xmlns:a16="http://schemas.microsoft.com/office/drawing/2014/main" id="{15D1E036-319D-4D04-8F5B-C94C1EE3E14E}"/>
              </a:ext>
            </a:extLst>
          </p:cNvPr>
          <p:cNvSpPr txBox="1"/>
          <p:nvPr/>
        </p:nvSpPr>
        <p:spPr>
          <a:xfrm rot="16200000">
            <a:off x="1919482" y="5832463"/>
            <a:ext cx="1091563" cy="469680"/>
          </a:xfrm>
          <a:prstGeom prst="rect">
            <a:avLst/>
          </a:prstGeom>
          <a:noFill/>
        </p:spPr>
        <p:txBody>
          <a:bodyPr wrap="square" lIns="0" tIns="0" rIns="0" bIns="0" rtlCol="0">
            <a:spAutoFit/>
          </a:bodyPr>
          <a:lstStyle/>
          <a:p>
            <a:pPr algn="ctr">
              <a:lnSpc>
                <a:spcPct val="120000"/>
              </a:lnSpc>
            </a:pPr>
            <a:r>
              <a:rPr lang="vi-VN" sz="2800" b="1" dirty="0">
                <a:solidFill>
                  <a:sysClr val="windowText" lastClr="000000"/>
                </a:solidFill>
                <a:latin typeface="Arial" panose="020B0604020202020204" pitchFamily="34" charset="0"/>
                <a:cs typeface="Arial" panose="020B0604020202020204" pitchFamily="34" charset="0"/>
              </a:rPr>
              <a:t>H</a:t>
            </a:r>
            <a:r>
              <a:rPr lang="vi-VN" sz="2800" b="1" baseline="-25000" dirty="0">
                <a:solidFill>
                  <a:sysClr val="windowText" lastClr="000000"/>
                </a:solidFill>
                <a:latin typeface="Arial" panose="020B0604020202020204" pitchFamily="34" charset="0"/>
                <a:cs typeface="Arial" panose="020B0604020202020204" pitchFamily="34" charset="0"/>
              </a:rPr>
              <a:t>2</a:t>
            </a:r>
            <a:r>
              <a:rPr lang="vi-VN" sz="2800" b="1" dirty="0">
                <a:solidFill>
                  <a:sysClr val="windowText" lastClr="000000"/>
                </a:solidFill>
                <a:latin typeface="Arial" panose="020B0604020202020204" pitchFamily="34" charset="0"/>
                <a:cs typeface="Arial" panose="020B0604020202020204" pitchFamily="34" charset="0"/>
              </a:rPr>
              <a:t>O</a:t>
            </a:r>
            <a:endParaRPr lang="vi-VN" sz="2800" b="1" dirty="0">
              <a:solidFill>
                <a:sysClr val="windowText" lastClr="000000"/>
              </a:solidFill>
            </a:endParaRPr>
          </a:p>
        </p:txBody>
      </p:sp>
      <p:sp>
        <p:nvSpPr>
          <p:cNvPr id="52" name="Freeform: Shape 51">
            <a:extLst>
              <a:ext uri="{FF2B5EF4-FFF2-40B4-BE49-F238E27FC236}">
                <a16:creationId xmlns:a16="http://schemas.microsoft.com/office/drawing/2014/main" id="{8D1E2639-8016-4832-85E0-CB1245E91C43}"/>
              </a:ext>
            </a:extLst>
          </p:cNvPr>
          <p:cNvSpPr/>
          <p:nvPr/>
        </p:nvSpPr>
        <p:spPr>
          <a:xfrm>
            <a:off x="2362200" y="4160081"/>
            <a:ext cx="381000" cy="2730500"/>
          </a:xfrm>
          <a:custGeom>
            <a:avLst/>
            <a:gdLst>
              <a:gd name="connsiteX0" fmla="*/ 381000 w 381000"/>
              <a:gd name="connsiteY0" fmla="*/ 2730500 h 2730500"/>
              <a:gd name="connsiteX1" fmla="*/ 317500 w 381000"/>
              <a:gd name="connsiteY1" fmla="*/ 1206500 h 2730500"/>
              <a:gd name="connsiteX2" fmla="*/ 0 w 381000"/>
              <a:gd name="connsiteY2" fmla="*/ 0 h 2730500"/>
            </a:gdLst>
            <a:ahLst/>
            <a:cxnLst>
              <a:cxn ang="0">
                <a:pos x="connsiteX0" y="connsiteY0"/>
              </a:cxn>
              <a:cxn ang="0">
                <a:pos x="connsiteX1" y="connsiteY1"/>
              </a:cxn>
              <a:cxn ang="0">
                <a:pos x="connsiteX2" y="connsiteY2"/>
              </a:cxn>
            </a:cxnLst>
            <a:rect l="l" t="t" r="r" b="b"/>
            <a:pathLst>
              <a:path w="381000" h="2730500">
                <a:moveTo>
                  <a:pt x="381000" y="2730500"/>
                </a:moveTo>
                <a:cubicBezTo>
                  <a:pt x="381000" y="2196041"/>
                  <a:pt x="381000" y="1661583"/>
                  <a:pt x="317500" y="1206500"/>
                </a:cubicBezTo>
                <a:cubicBezTo>
                  <a:pt x="254000" y="751417"/>
                  <a:pt x="127000" y="375708"/>
                  <a:pt x="0" y="0"/>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6" name="Freeform: Shape 55">
            <a:extLst>
              <a:ext uri="{FF2B5EF4-FFF2-40B4-BE49-F238E27FC236}">
                <a16:creationId xmlns:a16="http://schemas.microsoft.com/office/drawing/2014/main" id="{871E6396-F50B-497C-B75B-56A4C8D02AEC}"/>
              </a:ext>
            </a:extLst>
          </p:cNvPr>
          <p:cNvSpPr/>
          <p:nvPr/>
        </p:nvSpPr>
        <p:spPr>
          <a:xfrm>
            <a:off x="2667000" y="3666686"/>
            <a:ext cx="1379220" cy="1638300"/>
          </a:xfrm>
          <a:custGeom>
            <a:avLst/>
            <a:gdLst>
              <a:gd name="connsiteX0" fmla="*/ 0 w 1379220"/>
              <a:gd name="connsiteY0" fmla="*/ 1638300 h 1638300"/>
              <a:gd name="connsiteX1" fmla="*/ 784860 w 1379220"/>
              <a:gd name="connsiteY1" fmla="*/ 845820 h 1638300"/>
              <a:gd name="connsiteX2" fmla="*/ 1379220 w 1379220"/>
              <a:gd name="connsiteY2" fmla="*/ 0 h 1638300"/>
            </a:gdLst>
            <a:ahLst/>
            <a:cxnLst>
              <a:cxn ang="0">
                <a:pos x="connsiteX0" y="connsiteY0"/>
              </a:cxn>
              <a:cxn ang="0">
                <a:pos x="connsiteX1" y="connsiteY1"/>
              </a:cxn>
              <a:cxn ang="0">
                <a:pos x="connsiteX2" y="connsiteY2"/>
              </a:cxn>
            </a:cxnLst>
            <a:rect l="l" t="t" r="r" b="b"/>
            <a:pathLst>
              <a:path w="1379220" h="1638300">
                <a:moveTo>
                  <a:pt x="0" y="1638300"/>
                </a:moveTo>
                <a:cubicBezTo>
                  <a:pt x="277495" y="1378585"/>
                  <a:pt x="554990" y="1118870"/>
                  <a:pt x="784860" y="845820"/>
                </a:cubicBezTo>
                <a:cubicBezTo>
                  <a:pt x="1014730" y="572770"/>
                  <a:pt x="1196975" y="286385"/>
                  <a:pt x="1379220" y="0"/>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7" name="TextBox 56">
            <a:extLst>
              <a:ext uri="{FF2B5EF4-FFF2-40B4-BE49-F238E27FC236}">
                <a16:creationId xmlns:a16="http://schemas.microsoft.com/office/drawing/2014/main" id="{3695CD82-9C8B-4A15-906C-0DAC532A52F4}"/>
              </a:ext>
            </a:extLst>
          </p:cNvPr>
          <p:cNvSpPr txBox="1"/>
          <p:nvPr/>
        </p:nvSpPr>
        <p:spPr>
          <a:xfrm>
            <a:off x="6768704" y="5764160"/>
            <a:ext cx="1091563" cy="469680"/>
          </a:xfrm>
          <a:prstGeom prst="rect">
            <a:avLst/>
          </a:prstGeom>
          <a:noFill/>
        </p:spPr>
        <p:txBody>
          <a:bodyPr wrap="square" lIns="0" tIns="0" rIns="0" bIns="0" rtlCol="0">
            <a:spAutoFit/>
          </a:bodyPr>
          <a:lstStyle/>
          <a:p>
            <a:pPr algn="ctr">
              <a:lnSpc>
                <a:spcPct val="120000"/>
              </a:lnSpc>
            </a:pPr>
            <a:r>
              <a:rPr lang="vi-VN" sz="2800" b="1" dirty="0">
                <a:solidFill>
                  <a:sysClr val="windowText" lastClr="000000"/>
                </a:solidFill>
                <a:latin typeface="Arial" panose="020B0604020202020204" pitchFamily="34" charset="0"/>
                <a:cs typeface="Arial" panose="020B0604020202020204" pitchFamily="34" charset="0"/>
              </a:rPr>
              <a:t>CO</a:t>
            </a:r>
            <a:r>
              <a:rPr lang="vi-VN" sz="2800" b="1" baseline="-25000" dirty="0">
                <a:solidFill>
                  <a:sysClr val="windowText" lastClr="000000"/>
                </a:solidFill>
                <a:latin typeface="Arial" panose="020B0604020202020204" pitchFamily="34" charset="0"/>
                <a:cs typeface="Arial" panose="020B0604020202020204" pitchFamily="34" charset="0"/>
              </a:rPr>
              <a:t>2</a:t>
            </a:r>
            <a:endParaRPr lang="vi-VN" sz="2800" b="1" dirty="0">
              <a:solidFill>
                <a:sysClr val="windowText" lastClr="000000"/>
              </a:solidFill>
            </a:endParaRPr>
          </a:p>
        </p:txBody>
      </p:sp>
      <p:grpSp>
        <p:nvGrpSpPr>
          <p:cNvPr id="81" name="Group 80">
            <a:extLst>
              <a:ext uri="{FF2B5EF4-FFF2-40B4-BE49-F238E27FC236}">
                <a16:creationId xmlns:a16="http://schemas.microsoft.com/office/drawing/2014/main" id="{C6E4FC66-E154-4313-8EE7-F9433EEC7611}"/>
              </a:ext>
            </a:extLst>
          </p:cNvPr>
          <p:cNvGrpSpPr/>
          <p:nvPr/>
        </p:nvGrpSpPr>
        <p:grpSpPr>
          <a:xfrm>
            <a:off x="2141183" y="-1524000"/>
            <a:ext cx="3179053" cy="4807884"/>
            <a:chOff x="242079" y="-1315281"/>
            <a:chExt cx="3179053" cy="4807884"/>
          </a:xfrm>
        </p:grpSpPr>
        <p:cxnSp>
          <p:nvCxnSpPr>
            <p:cNvPr id="63" name="Straight Connector 62">
              <a:extLst>
                <a:ext uri="{FF2B5EF4-FFF2-40B4-BE49-F238E27FC236}">
                  <a16:creationId xmlns:a16="http://schemas.microsoft.com/office/drawing/2014/main" id="{E4873602-6D5D-4757-9CF9-0432CBF12F79}"/>
                </a:ext>
              </a:extLst>
            </p:cNvPr>
            <p:cNvCxnSpPr>
              <a:cxnSpLocks/>
            </p:cNvCxnSpPr>
            <p:nvPr/>
          </p:nvCxnSpPr>
          <p:spPr>
            <a:xfrm>
              <a:off x="1231946" y="-1315281"/>
              <a:ext cx="2189186" cy="3791781"/>
            </a:xfrm>
            <a:prstGeom prst="line">
              <a:avLst/>
            </a:prstGeom>
            <a:ln w="571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F1C0E4-40B3-47CB-B5A0-D6825D630245}"/>
                </a:ext>
              </a:extLst>
            </p:cNvPr>
            <p:cNvCxnSpPr>
              <a:cxnSpLocks/>
            </p:cNvCxnSpPr>
            <p:nvPr/>
          </p:nvCxnSpPr>
          <p:spPr>
            <a:xfrm>
              <a:off x="901991" y="-1124781"/>
              <a:ext cx="2365162" cy="4096581"/>
            </a:xfrm>
            <a:prstGeom prst="line">
              <a:avLst/>
            </a:prstGeom>
            <a:ln w="571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985FE02-0B64-42CC-AB28-FD9C4ACEF3A5}"/>
                </a:ext>
              </a:extLst>
            </p:cNvPr>
            <p:cNvCxnSpPr>
              <a:cxnSpLocks/>
            </p:cNvCxnSpPr>
            <p:nvPr/>
          </p:nvCxnSpPr>
          <p:spPr>
            <a:xfrm>
              <a:off x="572035" y="-934281"/>
              <a:ext cx="2376160" cy="4115631"/>
            </a:xfrm>
            <a:prstGeom prst="line">
              <a:avLst/>
            </a:prstGeom>
            <a:ln w="571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2E38955-6C70-43DA-A059-64DAEAEAEA4F}"/>
                </a:ext>
              </a:extLst>
            </p:cNvPr>
            <p:cNvCxnSpPr>
              <a:cxnSpLocks/>
            </p:cNvCxnSpPr>
            <p:nvPr/>
          </p:nvCxnSpPr>
          <p:spPr>
            <a:xfrm>
              <a:off x="242079" y="-743781"/>
              <a:ext cx="2398157" cy="4153731"/>
            </a:xfrm>
            <a:prstGeom prst="line">
              <a:avLst/>
            </a:prstGeom>
            <a:ln w="571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13E8151-FAEB-4460-8E9E-F9B24A19690D}"/>
                </a:ext>
              </a:extLst>
            </p:cNvPr>
            <p:cNvCxnSpPr>
              <a:cxnSpLocks/>
            </p:cNvCxnSpPr>
            <p:nvPr/>
          </p:nvCxnSpPr>
          <p:spPr>
            <a:xfrm rot="3600000">
              <a:off x="-1171967" y="1324421"/>
              <a:ext cx="4336365" cy="0"/>
            </a:xfrm>
            <a:prstGeom prst="line">
              <a:avLst/>
            </a:prstGeom>
            <a:ln w="571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9" name="Oval 8">
            <a:extLst>
              <a:ext uri="{FF2B5EF4-FFF2-40B4-BE49-F238E27FC236}">
                <a16:creationId xmlns:a16="http://schemas.microsoft.com/office/drawing/2014/main" id="{72D68AE5-CC44-442F-80B1-5D100709C8D9}"/>
              </a:ext>
            </a:extLst>
          </p:cNvPr>
          <p:cNvSpPr/>
          <p:nvPr/>
        </p:nvSpPr>
        <p:spPr>
          <a:xfrm>
            <a:off x="-3010840" y="-5485679"/>
            <a:ext cx="6705600" cy="6705600"/>
          </a:xfrm>
          <a:prstGeom prst="ellipse">
            <a:avLst/>
          </a:prstGeom>
          <a:solidFill>
            <a:srgbClr val="FB6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row: Down 81">
            <a:extLst>
              <a:ext uri="{FF2B5EF4-FFF2-40B4-BE49-F238E27FC236}">
                <a16:creationId xmlns:a16="http://schemas.microsoft.com/office/drawing/2014/main" id="{7991D66F-7BB9-4832-9946-0C52B5BAA628}"/>
              </a:ext>
            </a:extLst>
          </p:cNvPr>
          <p:cNvSpPr/>
          <p:nvPr/>
        </p:nvSpPr>
        <p:spPr>
          <a:xfrm>
            <a:off x="6568679" y="3616521"/>
            <a:ext cx="281701" cy="89916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3" name="TextBox 82">
            <a:extLst>
              <a:ext uri="{FF2B5EF4-FFF2-40B4-BE49-F238E27FC236}">
                <a16:creationId xmlns:a16="http://schemas.microsoft.com/office/drawing/2014/main" id="{357C42AE-40EE-4230-A112-13F1B9EE8FC2}"/>
              </a:ext>
            </a:extLst>
          </p:cNvPr>
          <p:cNvSpPr txBox="1"/>
          <p:nvPr/>
        </p:nvSpPr>
        <p:spPr>
          <a:xfrm>
            <a:off x="5865138" y="4487027"/>
            <a:ext cx="1688782" cy="469552"/>
          </a:xfrm>
          <a:prstGeom prst="rect">
            <a:avLst/>
          </a:prstGeom>
          <a:noFill/>
        </p:spPr>
        <p:txBody>
          <a:bodyPr wrap="square" lIns="0" tIns="0" rIns="0" bIns="0" rtlCol="0">
            <a:spAutoFit/>
          </a:bodyPr>
          <a:lstStyle/>
          <a:p>
            <a:pPr algn="ctr">
              <a:lnSpc>
                <a:spcPct val="120000"/>
              </a:lnSpc>
            </a:pPr>
            <a:r>
              <a:rPr lang="vi-VN" sz="2800" b="1" dirty="0">
                <a:solidFill>
                  <a:sysClr val="windowText" lastClr="000000"/>
                </a:solidFill>
                <a:latin typeface="Arial" panose="020B0604020202020204" pitchFamily="34" charset="0"/>
                <a:cs typeface="Arial" panose="020B0604020202020204" pitchFamily="34" charset="0"/>
              </a:rPr>
              <a:t>Tinh bột</a:t>
            </a:r>
            <a:endParaRPr lang="vi-VN" sz="2800" b="1" dirty="0">
              <a:solidFill>
                <a:sysClr val="windowText" lastClr="000000"/>
              </a:solidFill>
            </a:endParaRPr>
          </a:p>
        </p:txBody>
      </p:sp>
      <p:sp>
        <p:nvSpPr>
          <p:cNvPr id="85" name="TextBox 84">
            <a:extLst>
              <a:ext uri="{FF2B5EF4-FFF2-40B4-BE49-F238E27FC236}">
                <a16:creationId xmlns:a16="http://schemas.microsoft.com/office/drawing/2014/main" id="{98E79CF8-22D7-425C-A7A0-132E957CCF20}"/>
              </a:ext>
            </a:extLst>
          </p:cNvPr>
          <p:cNvSpPr txBox="1"/>
          <p:nvPr/>
        </p:nvSpPr>
        <p:spPr>
          <a:xfrm>
            <a:off x="1881741" y="1409643"/>
            <a:ext cx="2459507" cy="861774"/>
          </a:xfrm>
          <a:prstGeom prst="rect">
            <a:avLst/>
          </a:prstGeom>
          <a:noFill/>
        </p:spPr>
        <p:txBody>
          <a:bodyPr wrap="square" lIns="0" tIns="0" rIns="0" bIns="0" rtlCol="0">
            <a:spAutoFit/>
          </a:bodyPr>
          <a:lstStyle/>
          <a:p>
            <a:pPr algn="ctr"/>
            <a:r>
              <a:rPr lang="vi-VN" sz="2800" b="1" dirty="0">
                <a:solidFill>
                  <a:sysClr val="windowText" lastClr="000000"/>
                </a:solidFill>
                <a:latin typeface="Arial" panose="020B0604020202020204" pitchFamily="34" charset="0"/>
                <a:cs typeface="Arial" panose="020B0604020202020204" pitchFamily="34" charset="0"/>
              </a:rPr>
              <a:t>Ánh sáng</a:t>
            </a:r>
          </a:p>
          <a:p>
            <a:pPr algn="ctr"/>
            <a:r>
              <a:rPr lang="vi-VN" sz="2800" b="1" dirty="0">
                <a:solidFill>
                  <a:sysClr val="windowText" lastClr="000000"/>
                </a:solidFill>
                <a:latin typeface="Arial" panose="020B0604020202020204" pitchFamily="34" charset="0"/>
                <a:cs typeface="Arial" panose="020B0604020202020204" pitchFamily="34" charset="0"/>
              </a:rPr>
              <a:t>(quang năng)</a:t>
            </a:r>
            <a:endParaRPr lang="vi-VN" sz="2800" b="1" dirty="0">
              <a:solidFill>
                <a:sysClr val="windowText" lastClr="000000"/>
              </a:solidFill>
            </a:endParaRPr>
          </a:p>
        </p:txBody>
      </p:sp>
      <p:sp>
        <p:nvSpPr>
          <p:cNvPr id="86" name="TextBox 85">
            <a:extLst>
              <a:ext uri="{FF2B5EF4-FFF2-40B4-BE49-F238E27FC236}">
                <a16:creationId xmlns:a16="http://schemas.microsoft.com/office/drawing/2014/main" id="{CC447CCC-122B-4D5E-83B3-C98AA22D1CF1}"/>
              </a:ext>
            </a:extLst>
          </p:cNvPr>
          <p:cNvSpPr txBox="1"/>
          <p:nvPr/>
        </p:nvSpPr>
        <p:spPr>
          <a:xfrm>
            <a:off x="6624990" y="3816421"/>
            <a:ext cx="2459507" cy="430887"/>
          </a:xfrm>
          <a:prstGeom prst="rect">
            <a:avLst/>
          </a:prstGeom>
          <a:noFill/>
        </p:spPr>
        <p:txBody>
          <a:bodyPr wrap="square" lIns="0" tIns="0" rIns="0" bIns="0" rtlCol="0">
            <a:spAutoFit/>
          </a:bodyPr>
          <a:lstStyle/>
          <a:p>
            <a:pPr algn="ctr"/>
            <a:r>
              <a:rPr lang="vi-VN" sz="2800" b="1" dirty="0">
                <a:solidFill>
                  <a:sysClr val="windowText" lastClr="000000"/>
                </a:solidFill>
                <a:latin typeface="Arial" panose="020B0604020202020204" pitchFamily="34" charset="0"/>
                <a:cs typeface="Arial" panose="020B0604020202020204" pitchFamily="34" charset="0"/>
              </a:rPr>
              <a:t>(Hóa năng)</a:t>
            </a:r>
            <a:endParaRPr lang="vi-VN" sz="2800" b="1" dirty="0">
              <a:solidFill>
                <a:sysClr val="windowText" lastClr="000000"/>
              </a:solidFill>
            </a:endParaRPr>
          </a:p>
        </p:txBody>
      </p:sp>
      <p:sp>
        <p:nvSpPr>
          <p:cNvPr id="87" name="Freeform: Shape 86">
            <a:extLst>
              <a:ext uri="{FF2B5EF4-FFF2-40B4-BE49-F238E27FC236}">
                <a16:creationId xmlns:a16="http://schemas.microsoft.com/office/drawing/2014/main" id="{6731BFCF-47A4-43F1-BC37-14E584C64672}"/>
              </a:ext>
            </a:extLst>
          </p:cNvPr>
          <p:cNvSpPr/>
          <p:nvPr/>
        </p:nvSpPr>
        <p:spPr>
          <a:xfrm>
            <a:off x="4490996" y="3563181"/>
            <a:ext cx="2376529" cy="2349500"/>
          </a:xfrm>
          <a:custGeom>
            <a:avLst/>
            <a:gdLst>
              <a:gd name="connsiteX0" fmla="*/ 2376529 w 2376529"/>
              <a:gd name="connsiteY0" fmla="*/ 2349500 h 2349500"/>
              <a:gd name="connsiteX1" fmla="*/ 128629 w 2376529"/>
              <a:gd name="connsiteY1" fmla="*/ 1231900 h 2349500"/>
              <a:gd name="connsiteX2" fmla="*/ 471529 w 2376529"/>
              <a:gd name="connsiteY2" fmla="*/ 0 h 2349500"/>
            </a:gdLst>
            <a:ahLst/>
            <a:cxnLst>
              <a:cxn ang="0">
                <a:pos x="connsiteX0" y="connsiteY0"/>
              </a:cxn>
              <a:cxn ang="0">
                <a:pos x="connsiteX1" y="connsiteY1"/>
              </a:cxn>
              <a:cxn ang="0">
                <a:pos x="connsiteX2" y="connsiteY2"/>
              </a:cxn>
            </a:cxnLst>
            <a:rect l="l" t="t" r="r" b="b"/>
            <a:pathLst>
              <a:path w="2376529" h="2349500">
                <a:moveTo>
                  <a:pt x="2376529" y="2349500"/>
                </a:moveTo>
                <a:cubicBezTo>
                  <a:pt x="1411329" y="1986491"/>
                  <a:pt x="446129" y="1623483"/>
                  <a:pt x="128629" y="1231900"/>
                </a:cubicBezTo>
                <a:cubicBezTo>
                  <a:pt x="-188871" y="840317"/>
                  <a:pt x="141329" y="420158"/>
                  <a:pt x="471529" y="0"/>
                </a:cubicBezTo>
              </a:path>
            </a:pathLst>
          </a:custGeom>
          <a:noFill/>
          <a:ln w="57150">
            <a:solidFill>
              <a:schemeClr val="tx2">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8" name="Freeform: Shape 87">
            <a:extLst>
              <a:ext uri="{FF2B5EF4-FFF2-40B4-BE49-F238E27FC236}">
                <a16:creationId xmlns:a16="http://schemas.microsoft.com/office/drawing/2014/main" id="{9B059588-44DE-404C-9D5B-F5E4815338B8}"/>
              </a:ext>
            </a:extLst>
          </p:cNvPr>
          <p:cNvSpPr/>
          <p:nvPr/>
        </p:nvSpPr>
        <p:spPr>
          <a:xfrm rot="154059">
            <a:off x="4238525" y="2232679"/>
            <a:ext cx="3524262" cy="819322"/>
          </a:xfrm>
          <a:custGeom>
            <a:avLst/>
            <a:gdLst>
              <a:gd name="connsiteX0" fmla="*/ 0 w 3638550"/>
              <a:gd name="connsiteY0" fmla="*/ 819322 h 819322"/>
              <a:gd name="connsiteX1" fmla="*/ 1762125 w 3638550"/>
              <a:gd name="connsiteY1" fmla="*/ 172 h 819322"/>
              <a:gd name="connsiteX2" fmla="*/ 3638550 w 3638550"/>
              <a:gd name="connsiteY2" fmla="*/ 762172 h 819322"/>
            </a:gdLst>
            <a:ahLst/>
            <a:cxnLst>
              <a:cxn ang="0">
                <a:pos x="connsiteX0" y="connsiteY0"/>
              </a:cxn>
              <a:cxn ang="0">
                <a:pos x="connsiteX1" y="connsiteY1"/>
              </a:cxn>
              <a:cxn ang="0">
                <a:pos x="connsiteX2" y="connsiteY2"/>
              </a:cxn>
            </a:cxnLst>
            <a:rect l="l" t="t" r="r" b="b"/>
            <a:pathLst>
              <a:path w="3638550" h="819322">
                <a:moveTo>
                  <a:pt x="0" y="819322"/>
                </a:moveTo>
                <a:cubicBezTo>
                  <a:pt x="577850" y="414509"/>
                  <a:pt x="1155700" y="9697"/>
                  <a:pt x="1762125" y="172"/>
                </a:cubicBezTo>
                <a:cubicBezTo>
                  <a:pt x="2368550" y="-9353"/>
                  <a:pt x="3003550" y="376409"/>
                  <a:pt x="3638550" y="762172"/>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9" name="Freeform: Shape 88">
            <a:extLst>
              <a:ext uri="{FF2B5EF4-FFF2-40B4-BE49-F238E27FC236}">
                <a16:creationId xmlns:a16="http://schemas.microsoft.com/office/drawing/2014/main" id="{B0B19076-7918-43B9-8D08-EF1E8D002EA4}"/>
              </a:ext>
            </a:extLst>
          </p:cNvPr>
          <p:cNvSpPr/>
          <p:nvPr/>
        </p:nvSpPr>
        <p:spPr>
          <a:xfrm rot="21171956">
            <a:off x="8124825" y="2686881"/>
            <a:ext cx="600075" cy="466725"/>
          </a:xfrm>
          <a:custGeom>
            <a:avLst/>
            <a:gdLst>
              <a:gd name="connsiteX0" fmla="*/ 0 w 600075"/>
              <a:gd name="connsiteY0" fmla="*/ 466725 h 466725"/>
              <a:gd name="connsiteX1" fmla="*/ 447675 w 600075"/>
              <a:gd name="connsiteY1" fmla="*/ 381000 h 466725"/>
              <a:gd name="connsiteX2" fmla="*/ 600075 w 600075"/>
              <a:gd name="connsiteY2" fmla="*/ 0 h 466725"/>
            </a:gdLst>
            <a:ahLst/>
            <a:cxnLst>
              <a:cxn ang="0">
                <a:pos x="connsiteX0" y="connsiteY0"/>
              </a:cxn>
              <a:cxn ang="0">
                <a:pos x="connsiteX1" y="connsiteY1"/>
              </a:cxn>
              <a:cxn ang="0">
                <a:pos x="connsiteX2" y="connsiteY2"/>
              </a:cxn>
            </a:cxnLst>
            <a:rect l="l" t="t" r="r" b="b"/>
            <a:pathLst>
              <a:path w="600075" h="466725">
                <a:moveTo>
                  <a:pt x="0" y="466725"/>
                </a:moveTo>
                <a:cubicBezTo>
                  <a:pt x="173831" y="462756"/>
                  <a:pt x="347663" y="458787"/>
                  <a:pt x="447675" y="381000"/>
                </a:cubicBezTo>
                <a:cubicBezTo>
                  <a:pt x="547688" y="303212"/>
                  <a:pt x="573881" y="151606"/>
                  <a:pt x="600075" y="0"/>
                </a:cubicBezTo>
              </a:path>
            </a:pathLst>
          </a:custGeom>
          <a:noFill/>
          <a:ln w="57150">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93" name="Group 92">
            <a:extLst>
              <a:ext uri="{FF2B5EF4-FFF2-40B4-BE49-F238E27FC236}">
                <a16:creationId xmlns:a16="http://schemas.microsoft.com/office/drawing/2014/main" id="{0019CDBA-0817-42F9-AC08-88ECF5C886B3}"/>
              </a:ext>
            </a:extLst>
          </p:cNvPr>
          <p:cNvGrpSpPr/>
          <p:nvPr/>
        </p:nvGrpSpPr>
        <p:grpSpPr>
          <a:xfrm>
            <a:off x="5420949" y="432137"/>
            <a:ext cx="1162970" cy="1142041"/>
            <a:chOff x="5833057" y="123825"/>
            <a:chExt cx="1162970" cy="1142041"/>
          </a:xfrm>
        </p:grpSpPr>
        <p:pic>
          <p:nvPicPr>
            <p:cNvPr id="90" name="Picture 8" descr="Green leaf circle Royalty Free Vector Image - VectorStock">
              <a:extLst>
                <a:ext uri="{FF2B5EF4-FFF2-40B4-BE49-F238E27FC236}">
                  <a16:creationId xmlns:a16="http://schemas.microsoft.com/office/drawing/2014/main" id="{AADC3B34-5FD3-48D7-B625-B269B917103E}"/>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5833057"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a:extLst>
                <a:ext uri="{FF2B5EF4-FFF2-40B4-BE49-F238E27FC236}">
                  <a16:creationId xmlns:a16="http://schemas.microsoft.com/office/drawing/2014/main" id="{F02E5066-CA55-49B6-A95E-BAF6C3E05033}"/>
                </a:ext>
              </a:extLst>
            </p:cNvPr>
            <p:cNvSpPr txBox="1"/>
            <p:nvPr/>
          </p:nvSpPr>
          <p:spPr>
            <a:xfrm>
              <a:off x="6243020" y="325513"/>
              <a:ext cx="343043" cy="738664"/>
            </a:xfrm>
            <a:prstGeom prst="rect">
              <a:avLst/>
            </a:prstGeom>
            <a:noFill/>
          </p:spPr>
          <p:txBody>
            <a:bodyPr wrap="none" lIns="0" tIns="0" rIns="0" bIns="0" rtlCol="0">
              <a:spAutoFit/>
            </a:bodyPr>
            <a:lstStyle/>
            <a:p>
              <a:pPr algn="l"/>
              <a:r>
                <a:rPr lang="vi-VN" sz="4800" b="1" dirty="0">
                  <a:solidFill>
                    <a:schemeClr val="tx2">
                      <a:lumMod val="50000"/>
                    </a:schemeClr>
                  </a:solidFill>
                </a:rPr>
                <a:t>3</a:t>
              </a:r>
            </a:p>
          </p:txBody>
        </p:sp>
      </p:grpSp>
      <p:sp>
        <p:nvSpPr>
          <p:cNvPr id="92" name="TextBox 91">
            <a:extLst>
              <a:ext uri="{FF2B5EF4-FFF2-40B4-BE49-F238E27FC236}">
                <a16:creationId xmlns:a16="http://schemas.microsoft.com/office/drawing/2014/main" id="{49F871D8-87E4-40BD-8571-D9AD14ACE8E2}"/>
              </a:ext>
            </a:extLst>
          </p:cNvPr>
          <p:cNvSpPr txBox="1"/>
          <p:nvPr/>
        </p:nvSpPr>
        <p:spPr>
          <a:xfrm>
            <a:off x="6768704" y="378435"/>
            <a:ext cx="5369263" cy="1718484"/>
          </a:xfrm>
          <a:prstGeom prst="rect">
            <a:avLst/>
          </a:prstGeom>
          <a:noFill/>
        </p:spPr>
        <p:txBody>
          <a:bodyPr wrap="square" lIns="0" tIns="0" rIns="0" bIns="0" rtlCol="0">
            <a:spAutoFit/>
          </a:bodyPr>
          <a:lstStyle/>
          <a:p>
            <a:pPr>
              <a:lnSpc>
                <a:spcPct val="120000"/>
              </a:lnSpc>
            </a:pPr>
            <a:r>
              <a:rPr lang="vi-VN" sz="3200" b="1" dirty="0"/>
              <a:t>Mối quan hệ giữa trao đổi chất và chuyển hóa năng lượng trong quang hợp</a:t>
            </a:r>
          </a:p>
        </p:txBody>
      </p:sp>
    </p:spTree>
    <p:extLst>
      <p:ext uri="{BB962C8B-B14F-4D97-AF65-F5344CB8AC3E}">
        <p14:creationId xmlns:p14="http://schemas.microsoft.com/office/powerpoint/2010/main" val="393866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barn(inVertical)">
                                      <p:cBhvr>
                                        <p:cTn id="7" dur="500"/>
                                        <p:tgtEl>
                                          <p:spTgt spid="92"/>
                                        </p:tgtEl>
                                      </p:cBhvr>
                                    </p:animEffect>
                                  </p:childTnLst>
                                </p:cTn>
                              </p:par>
                              <p:par>
                                <p:cTn id="8" presetID="16" presetClass="entr" presetSubtype="21" fill="hold"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barn(inVertical)">
                                      <p:cBhvr>
                                        <p:cTn id="10"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E3D6891-F5C6-4170-9814-926CFFF23616}"/>
              </a:ext>
            </a:extLst>
          </p:cNvPr>
          <p:cNvGrpSpPr/>
          <p:nvPr/>
        </p:nvGrpSpPr>
        <p:grpSpPr>
          <a:xfrm>
            <a:off x="188550" y="81065"/>
            <a:ext cx="9729197" cy="1519216"/>
            <a:chOff x="430200" y="205660"/>
            <a:chExt cx="9729197" cy="1519216"/>
          </a:xfrm>
        </p:grpSpPr>
        <p:sp>
          <p:nvSpPr>
            <p:cNvPr id="5" name="Rectangle: Rounded Corners 4">
              <a:extLst>
                <a:ext uri="{FF2B5EF4-FFF2-40B4-BE49-F238E27FC236}">
                  <a16:creationId xmlns:a16="http://schemas.microsoft.com/office/drawing/2014/main" id="{3800E856-AF8A-4D03-B11A-C7DF50D641B6}"/>
                </a:ext>
              </a:extLst>
            </p:cNvPr>
            <p:cNvSpPr/>
            <p:nvPr/>
          </p:nvSpPr>
          <p:spPr>
            <a:xfrm>
              <a:off x="1034085" y="290369"/>
              <a:ext cx="9125312" cy="1434507"/>
            </a:xfrm>
            <a:prstGeom prst="round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1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rPr>
                <a:t>Mối quan hệ giữa trao đổi chất và chuyển hóa năng lượng</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endParaRPr>
            </a:p>
          </p:txBody>
        </p:sp>
        <p:pic>
          <p:nvPicPr>
            <p:cNvPr id="6" name="Picture 4">
              <a:extLst>
                <a:ext uri="{FF2B5EF4-FFF2-40B4-BE49-F238E27FC236}">
                  <a16:creationId xmlns:a16="http://schemas.microsoft.com/office/drawing/2014/main" id="{DE6F7FB8-6C37-4F8C-9D82-9718C7D2BC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200" y="205660"/>
              <a:ext cx="1519216" cy="151921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A1607D80-1E45-4587-B0BD-88FD5419B694}"/>
              </a:ext>
            </a:extLst>
          </p:cNvPr>
          <p:cNvSpPr txBox="1"/>
          <p:nvPr/>
        </p:nvSpPr>
        <p:spPr>
          <a:xfrm>
            <a:off x="188550" y="6328612"/>
            <a:ext cx="6726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Mối quan hệ giữa trao đổi chất và chuyển hóa năng lượng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25AEB628-C202-4295-9501-81C129951AF9}"/>
              </a:ext>
            </a:extLst>
          </p:cNvPr>
          <p:cNvSpPr txBox="1"/>
          <p:nvPr/>
        </p:nvSpPr>
        <p:spPr>
          <a:xfrm>
            <a:off x="6412230" y="1772510"/>
            <a:ext cx="5562600" cy="1461291"/>
          </a:xfrm>
          <a:prstGeom prst="roundRect">
            <a:avLst>
              <a:gd name="adj" fmla="val 9872"/>
            </a:avLst>
          </a:prstGeom>
          <a:noFill/>
          <a:ln w="28575">
            <a:solidFill>
              <a:schemeClr val="bg1"/>
            </a:solidFill>
          </a:ln>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Quan sát hình, cho biết: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Nguồn cung cấp năng lượng cho thực vật thực hiện quá trình quang hợp.</a:t>
            </a:r>
          </a:p>
        </p:txBody>
      </p:sp>
      <p:sp>
        <p:nvSpPr>
          <p:cNvPr id="11" name="Rectangle: Rounded Corners 10">
            <a:extLst>
              <a:ext uri="{FF2B5EF4-FFF2-40B4-BE49-F238E27FC236}">
                <a16:creationId xmlns:a16="http://schemas.microsoft.com/office/drawing/2014/main" id="{B128A17B-C677-4BE8-B803-4BBE6C1AE805}"/>
              </a:ext>
            </a:extLst>
          </p:cNvPr>
          <p:cNvSpPr/>
          <p:nvPr/>
        </p:nvSpPr>
        <p:spPr>
          <a:xfrm>
            <a:off x="6408938" y="3429000"/>
            <a:ext cx="5562600" cy="2503170"/>
          </a:xfrm>
          <a:prstGeom prst="roundRect">
            <a:avLst>
              <a:gd name="adj" fmla="val 6621"/>
            </a:avLst>
          </a:prstGeom>
          <a:solidFill>
            <a:srgbClr val="FEE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Ánh sáng mặt trời</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97097103-D426-D890-DDD0-43B62DDF9A7B}"/>
              </a:ext>
            </a:extLst>
          </p:cNvPr>
          <p:cNvPicPr>
            <a:picLocks noChangeAspect="1"/>
          </p:cNvPicPr>
          <p:nvPr/>
        </p:nvPicPr>
        <p:blipFill rotWithShape="1">
          <a:blip r:embed="rId3"/>
          <a:srcRect r="19790" b="22559"/>
          <a:stretch/>
        </p:blipFill>
        <p:spPr>
          <a:xfrm>
            <a:off x="0" y="1656305"/>
            <a:ext cx="5041557" cy="4630013"/>
          </a:xfrm>
          <a:prstGeom prst="rect">
            <a:avLst/>
          </a:prstGeom>
        </p:spPr>
      </p:pic>
    </p:spTree>
    <p:extLst>
      <p:ext uri="{BB962C8B-B14F-4D97-AF65-F5344CB8AC3E}">
        <p14:creationId xmlns:p14="http://schemas.microsoft.com/office/powerpoint/2010/main" val="38525983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2.xml><?xml version="1.0" encoding="utf-8"?>
<a:theme xmlns:a="http://schemas.openxmlformats.org/drawingml/2006/main" name="3DFloatVTI">
  <a:themeElements>
    <a:clrScheme name="AnalogousFromDarkSeedLeftStep">
      <a:dk1>
        <a:srgbClr val="000000"/>
      </a:dk1>
      <a:lt1>
        <a:srgbClr val="FFFFFF"/>
      </a:lt1>
      <a:dk2>
        <a:srgbClr val="223C2B"/>
      </a:dk2>
      <a:lt2>
        <a:srgbClr val="E8E2E6"/>
      </a:lt2>
      <a:accent1>
        <a:srgbClr val="47B56D"/>
      </a:accent1>
      <a:accent2>
        <a:srgbClr val="43B13B"/>
      </a:accent2>
      <a:accent3>
        <a:srgbClr val="7AB145"/>
      </a:accent3>
      <a:accent4>
        <a:srgbClr val="9DA838"/>
      </a:accent4>
      <a:accent5>
        <a:srgbClr val="C19B4C"/>
      </a:accent5>
      <a:accent6>
        <a:srgbClr val="B15A3B"/>
      </a:accent6>
      <a:hlink>
        <a:srgbClr val="918230"/>
      </a:hlink>
      <a:folHlink>
        <a:srgbClr val="7F7F7F"/>
      </a:folHlink>
    </a:clrScheme>
    <a:fontScheme name="Float">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1012</TotalTime>
  <Words>1483</Words>
  <Application>Microsoft Office PowerPoint</Application>
  <PresentationFormat>Widescreen</PresentationFormat>
  <Paragraphs>236</Paragraphs>
  <Slides>27</Slides>
  <Notes>9</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27</vt:i4>
      </vt:variant>
    </vt:vector>
  </HeadingPairs>
  <TitlesOfParts>
    <vt:vector size="35" baseType="lpstr">
      <vt:lpstr>#9Slide02 Noi dung dai</vt:lpstr>
      <vt:lpstr>Arial</vt:lpstr>
      <vt:lpstr>Avenir Next LT Pro</vt:lpstr>
      <vt:lpstr>Calibri</vt:lpstr>
      <vt:lpstr>Calibri Light</vt:lpstr>
      <vt:lpstr>Office Theme</vt:lpstr>
      <vt:lpstr>3DFloatVTI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cp:keywords>9Slide</cp:keywords>
  <dc:description>9Slide.vn</dc:description>
  <cp:lastModifiedBy>Administrator</cp:lastModifiedBy>
  <cp:revision>83</cp:revision>
  <dcterms:created xsi:type="dcterms:W3CDTF">2022-04-25T03:52:09Z</dcterms:created>
  <dcterms:modified xsi:type="dcterms:W3CDTF">2024-03-20T12:55:44Z</dcterms:modified>
  <cp:category>9Slide.vn</cp:category>
  <cp:contentStatus>9Slide</cp:contentStatus>
</cp:coreProperties>
</file>