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53"/>
  </p:notesMasterIdLst>
  <p:sldIdLst>
    <p:sldId id="257" r:id="rId3"/>
    <p:sldId id="256" r:id="rId4"/>
    <p:sldId id="278" r:id="rId5"/>
    <p:sldId id="527" r:id="rId6"/>
    <p:sldId id="280" r:id="rId7"/>
    <p:sldId id="518" r:id="rId8"/>
    <p:sldId id="519" r:id="rId9"/>
    <p:sldId id="520" r:id="rId10"/>
    <p:sldId id="521" r:id="rId11"/>
    <p:sldId id="522" r:id="rId12"/>
    <p:sldId id="279" r:id="rId13"/>
    <p:sldId id="524" r:id="rId14"/>
    <p:sldId id="525" r:id="rId15"/>
    <p:sldId id="526" r:id="rId16"/>
    <p:sldId id="523" r:id="rId17"/>
    <p:sldId id="528" r:id="rId18"/>
    <p:sldId id="258" r:id="rId19"/>
    <p:sldId id="530" r:id="rId20"/>
    <p:sldId id="529" r:id="rId21"/>
    <p:sldId id="552" r:id="rId22"/>
    <p:sldId id="531" r:id="rId23"/>
    <p:sldId id="532" r:id="rId24"/>
    <p:sldId id="259" r:id="rId25"/>
    <p:sldId id="534" r:id="rId26"/>
    <p:sldId id="535" r:id="rId27"/>
    <p:sldId id="538" r:id="rId28"/>
    <p:sldId id="553" r:id="rId29"/>
    <p:sldId id="540" r:id="rId30"/>
    <p:sldId id="541" r:id="rId31"/>
    <p:sldId id="542" r:id="rId32"/>
    <p:sldId id="543" r:id="rId33"/>
    <p:sldId id="313" r:id="rId34"/>
    <p:sldId id="260" r:id="rId35"/>
    <p:sldId id="314" r:id="rId36"/>
    <p:sldId id="315" r:id="rId37"/>
    <p:sldId id="316" r:id="rId38"/>
    <p:sldId id="317" r:id="rId39"/>
    <p:sldId id="262" r:id="rId40"/>
    <p:sldId id="318" r:id="rId41"/>
    <p:sldId id="319" r:id="rId42"/>
    <p:sldId id="546" r:id="rId43"/>
    <p:sldId id="322" r:id="rId44"/>
    <p:sldId id="554" r:id="rId45"/>
    <p:sldId id="323" r:id="rId46"/>
    <p:sldId id="324" r:id="rId47"/>
    <p:sldId id="325" r:id="rId48"/>
    <p:sldId id="326" r:id="rId49"/>
    <p:sldId id="327" r:id="rId50"/>
    <p:sldId id="328" r:id="rId51"/>
    <p:sldId id="55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505"/>
    <a:srgbClr val="1A3490"/>
    <a:srgbClr val="D96C75"/>
    <a:srgbClr val="C8C7CC"/>
    <a:srgbClr val="6DB7EF"/>
    <a:srgbClr val="136AAE"/>
    <a:srgbClr val="304D73"/>
    <a:srgbClr val="44546A"/>
    <a:srgbClr val="28D8E9"/>
    <a:srgbClr val="CEC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4660"/>
  </p:normalViewPr>
  <p:slideViewPr>
    <p:cSldViewPr snapToGrid="0" showGuides="1">
      <p:cViewPr varScale="1">
        <p:scale>
          <a:sx n="83" d="100"/>
          <a:sy n="83" d="100"/>
        </p:scale>
        <p:origin x="768" y="106"/>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94C39-A2B6-412A-A0A4-A6BC8CF4C704}"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708B1-A66D-4922-A2AC-6C5C6F990CA1}" type="slidenum">
              <a:rPr lang="en-US" smtClean="0"/>
              <a:t>‹#›</a:t>
            </a:fld>
            <a:endParaRPr lang="en-US"/>
          </a:p>
        </p:txBody>
      </p:sp>
    </p:spTree>
    <p:extLst>
      <p:ext uri="{BB962C8B-B14F-4D97-AF65-F5344CB8AC3E}">
        <p14:creationId xmlns:p14="http://schemas.microsoft.com/office/powerpoint/2010/main" val="1626372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56B6-A992-4A45-BDF1-F7A2E9353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239A33-24BF-4FB9-8930-3D9E9535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6B74C-E6A1-4220-916B-8871EAA7084E}"/>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5" name="Footer Placeholder 4">
            <a:extLst>
              <a:ext uri="{FF2B5EF4-FFF2-40B4-BE49-F238E27FC236}">
                <a16:creationId xmlns:a16="http://schemas.microsoft.com/office/drawing/2014/main" id="{9D29D96E-FB6C-4BAE-A510-6E5DFA9D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D2B9F-6810-436D-A2FC-0B0D04DCC131}"/>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67997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F15F-9BB6-4E76-9F61-B85DAC820D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AF264-4F37-4B5A-AB7B-E27ECB67C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9FE98-26C3-495C-9A27-2887DDB5A147}"/>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5" name="Footer Placeholder 4">
            <a:extLst>
              <a:ext uri="{FF2B5EF4-FFF2-40B4-BE49-F238E27FC236}">
                <a16:creationId xmlns:a16="http://schemas.microsoft.com/office/drawing/2014/main" id="{C702129C-25C4-4AD2-B56C-7BAEC3D5E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2ACE-261B-4690-9EFE-CD696D743D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17820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4373D-8D32-48D4-8FC1-E3E78C0B3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D252A-6105-4D30-A1BE-06B4D92F79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1C767-CC64-435A-A713-4554C360141D}"/>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5" name="Footer Placeholder 4">
            <a:extLst>
              <a:ext uri="{FF2B5EF4-FFF2-40B4-BE49-F238E27FC236}">
                <a16:creationId xmlns:a16="http://schemas.microsoft.com/office/drawing/2014/main" id="{9AD63F46-929C-4B4C-89B6-1C2C1AC05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0E3DC-183B-405E-8CDC-5D3AFC01EE49}"/>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419494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5294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3/18/2024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7561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3/18/2024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986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3/18/2024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916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3/18/2024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5459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3/18/2024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217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303C-A8E0-429E-8DFC-7E11DCB4F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50EBF-3A9B-4A0D-B071-2E18BE74D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5842A-FD3B-4F59-9EA9-50E427A01C48}"/>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5" name="Footer Placeholder 4">
            <a:extLst>
              <a:ext uri="{FF2B5EF4-FFF2-40B4-BE49-F238E27FC236}">
                <a16:creationId xmlns:a16="http://schemas.microsoft.com/office/drawing/2014/main" id="{7038C128-DDA6-4536-9441-135CA65C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8D68C-D56B-4B31-A7B3-A181AEA2CD7E}"/>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05349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DD3C-E234-41B7-AAC1-EDDDE790A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4F6EC-4650-4E39-88FF-6839B855E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537407-013D-4CC9-ADCD-4A11CFA1A4AF}"/>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5" name="Footer Placeholder 4">
            <a:extLst>
              <a:ext uri="{FF2B5EF4-FFF2-40B4-BE49-F238E27FC236}">
                <a16:creationId xmlns:a16="http://schemas.microsoft.com/office/drawing/2014/main" id="{C196D211-001C-4722-8A10-6080099B2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419D8-14FF-4D48-B95F-40BB094A8136}"/>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61101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DBA5-25BD-4D5B-864A-71E61A6AA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03712-64C3-4452-9AFC-F1F1EA64D3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25387-34EA-4F65-ABC7-6A1D76BF0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0999D-6000-4832-8F9A-F66ABE5829B6}"/>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6" name="Footer Placeholder 5">
            <a:extLst>
              <a:ext uri="{FF2B5EF4-FFF2-40B4-BE49-F238E27FC236}">
                <a16:creationId xmlns:a16="http://schemas.microsoft.com/office/drawing/2014/main" id="{D8F912FC-D325-4D96-98EB-3A96778FE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C275A-E3F5-4987-90FE-F4186CB4C35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51373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6125-232F-485D-B5AE-253B348EF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5561AE-AD69-4039-A6C6-60C5B45EF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DDE84-BE33-4903-887F-E867EEB8C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C9DD4-002A-4000-AF1A-9197D3446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40F96-C3EA-4DE7-B5AE-64EBC35B91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820E8-1B8B-47AB-9708-C2AAEA5BBB95}"/>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8" name="Footer Placeholder 7">
            <a:extLst>
              <a:ext uri="{FF2B5EF4-FFF2-40B4-BE49-F238E27FC236}">
                <a16:creationId xmlns:a16="http://schemas.microsoft.com/office/drawing/2014/main" id="{2DF9DA4B-6A19-4824-90DA-DD919DBD4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83A48D-74ED-414C-9E04-385FC67427A8}"/>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26565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7345-3639-4E36-84A7-C2F392369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73736-1C26-4383-A2A3-C8C3C6758301}"/>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4" name="Footer Placeholder 3">
            <a:extLst>
              <a:ext uri="{FF2B5EF4-FFF2-40B4-BE49-F238E27FC236}">
                <a16:creationId xmlns:a16="http://schemas.microsoft.com/office/drawing/2014/main" id="{56799296-192C-452D-A923-704BBA445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4D3F4-2505-48C7-B1D9-9A6E15B3E3D4}"/>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144846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46871-2CC8-4AC6-8805-C32D821FCF77}"/>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3" name="Footer Placeholder 2">
            <a:extLst>
              <a:ext uri="{FF2B5EF4-FFF2-40B4-BE49-F238E27FC236}">
                <a16:creationId xmlns:a16="http://schemas.microsoft.com/office/drawing/2014/main" id="{382DF178-3F97-4ABD-9BCE-D3D7F4B0E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EB3FBE-94E4-4E2A-877D-857C6525D5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78291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220B-482B-4B98-BDD0-747222C27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CFAEB8-CFE1-4106-805B-DF45B6CF5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8A59D-1805-47EA-8317-D31B86697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F3D85-3ADC-4118-9816-8DC203238A3C}"/>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6" name="Footer Placeholder 5">
            <a:extLst>
              <a:ext uri="{FF2B5EF4-FFF2-40B4-BE49-F238E27FC236}">
                <a16:creationId xmlns:a16="http://schemas.microsoft.com/office/drawing/2014/main" id="{06E118DE-666D-4CA7-8DF1-8F8DA3BC4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AFC5E-DEF8-4DD3-8220-254EF11D920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48879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47FE-BEB4-4D7B-8411-3AEDF20B3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0E04C-508C-491C-A018-C3846D384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4ACC6-8F62-4422-B702-32AE9BEF5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8569A-2A28-4321-B62F-6A4EB9C44333}"/>
              </a:ext>
            </a:extLst>
          </p:cNvPr>
          <p:cNvSpPr>
            <a:spLocks noGrp="1"/>
          </p:cNvSpPr>
          <p:nvPr>
            <p:ph type="dt" sz="half" idx="10"/>
          </p:nvPr>
        </p:nvSpPr>
        <p:spPr/>
        <p:txBody>
          <a:bodyPr/>
          <a:lstStyle/>
          <a:p>
            <a:fld id="{CC547E52-4A09-4CC0-9185-E6C306C67BA7}" type="datetimeFigureOut">
              <a:rPr lang="en-US" smtClean="0"/>
              <a:t>3/18/2024</a:t>
            </a:fld>
            <a:endParaRPr lang="en-US"/>
          </a:p>
        </p:txBody>
      </p:sp>
      <p:sp>
        <p:nvSpPr>
          <p:cNvPr id="6" name="Footer Placeholder 5">
            <a:extLst>
              <a:ext uri="{FF2B5EF4-FFF2-40B4-BE49-F238E27FC236}">
                <a16:creationId xmlns:a16="http://schemas.microsoft.com/office/drawing/2014/main" id="{DB472874-03E2-431D-8FA0-7D48E0451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7A9E-4CA0-45E4-B8C5-4C38F5C9DBE7}"/>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35710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82B92-49C6-40CB-8318-75018D42D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A50AD-2FF3-459F-B9F3-88B2D6D3F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FEBA9-8370-4663-B088-0FD60E8B6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7E52-4A09-4CC0-9185-E6C306C67BA7}" type="datetimeFigureOut">
              <a:rPr lang="en-US" smtClean="0"/>
              <a:t>3/18/2024</a:t>
            </a:fld>
            <a:endParaRPr lang="en-US"/>
          </a:p>
        </p:txBody>
      </p:sp>
      <p:sp>
        <p:nvSpPr>
          <p:cNvPr id="5" name="Footer Placeholder 4">
            <a:extLst>
              <a:ext uri="{FF2B5EF4-FFF2-40B4-BE49-F238E27FC236}">
                <a16:creationId xmlns:a16="http://schemas.microsoft.com/office/drawing/2014/main" id="{E12527FE-B4CF-4A9D-9A69-03AB59322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0B0AB-BE61-460F-BE8E-1F58AA06E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D2155-B1F6-4384-88E5-3BC529398DCF}" type="slidenum">
              <a:rPr lang="en-US" smtClean="0"/>
              <a:t>‹#›</a:t>
            </a:fld>
            <a:endParaRPr lang="en-US"/>
          </a:p>
        </p:txBody>
      </p:sp>
    </p:spTree>
    <p:extLst>
      <p:ext uri="{BB962C8B-B14F-4D97-AF65-F5344CB8AC3E}">
        <p14:creationId xmlns:p14="http://schemas.microsoft.com/office/powerpoint/2010/main" val="294382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307EA4-2080-4AF2-889B-5E09137C410F}"/>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Black" panose="00000A00000000000000" pitchFamily="2" charset="0"/>
            </a:endParaRPr>
          </a:p>
        </p:txBody>
      </p:sp>
      <p:sp>
        <p:nvSpPr>
          <p:cNvPr id="18" name="9Slide.vn - 2019">
            <a:extLst>
              <a:ext uri="{FF2B5EF4-FFF2-40B4-BE49-F238E27FC236}">
                <a16:creationId xmlns:a16="http://schemas.microsoft.com/office/drawing/2014/main" id="{89EAD6AF-6EBA-4A29-A34C-501FD74708A6}"/>
              </a:ext>
            </a:extLst>
          </p:cNvPr>
          <p:cNvSpPr txBox="1"/>
          <p:nvPr userDrawn="1"/>
        </p:nvSpPr>
        <p:spPr>
          <a:xfrm>
            <a:off x="5025995" y="-712232"/>
            <a:ext cx="2140009" cy="369332"/>
          </a:xfrm>
          <a:prstGeom prst="rect">
            <a:avLst/>
          </a:prstGeom>
          <a:noFill/>
        </p:spPr>
        <p:txBody>
          <a:bodyPr vert="horz" wrap="none" lIns="0" tIns="0" rIns="0" bIns="0" rtlCol="0">
            <a:spAutoFit/>
          </a:bodyPr>
          <a:lstStyle/>
          <a:p>
            <a:pPr algn="ctr"/>
            <a:r>
              <a:rPr lang="en-US" sz="2400" dirty="0">
                <a:solidFill>
                  <a:srgbClr val="C3C3C3"/>
                </a:solidFill>
                <a:latin typeface="#9Slide03 Arima Madurai Black" panose="00000A00000000000000" pitchFamily="2" charset="0"/>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9Slide03 Arima Madurai Black" panose="00000A00000000000000" pitchFamily="2" charset="0"/>
              </a:defRPr>
            </a:lvl1pPr>
          </a:lstStyle>
          <a:p>
            <a:fld id="{E69B9EE9-F3BF-4B40-83E7-C9BC68FDDB0E}" type="datetimeFigureOut">
              <a:rPr lang="en-US" smtClean="0"/>
              <a:pPr/>
              <a:t>3/18/2024</a:t>
            </a:fld>
            <a:endParaRPr lang="en-US" dirty="0"/>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9Slide03 Arima Madurai Black" panose="00000A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9Slide03 Arima Madurai Black" panose="00000A00000000000000" pitchFamily="2" charset="0"/>
              </a:defRPr>
            </a:lvl1pPr>
          </a:lstStyle>
          <a:p>
            <a:fld id="{17F55963-6440-4C45-BA09-4E6A99D1BBE0}" type="slidenum">
              <a:rPr lang="en-US" smtClean="0"/>
              <a:pPr/>
              <a:t>‹#›</a:t>
            </a:fld>
            <a:endParaRPr lang="en-US" dirty="0"/>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Black" panose="00000A00000000000000" pitchFamily="2" charset="0"/>
            </a:endParaRPr>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Black" panose="00000A00000000000000" pitchFamily="2" charset="0"/>
            </a:endParaRPr>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Black" panose="00000A00000000000000" pitchFamily="2" charset="0"/>
            </a:endParaRPr>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Black" panose="00000A00000000000000" pitchFamily="2" charset="0"/>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9Slide03 Arima Madurai Black" panose="00000A00000000000000" pitchFamily="2" charset="0"/>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dirty="0">
                <a:solidFill>
                  <a:schemeClr val="bg1">
                    <a:lumMod val="75000"/>
                  </a:schemeClr>
                </a:solidFill>
                <a:latin typeface="#9Slide03 Arima Madurai Black" panose="00000A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Black" panose="00000A00000000000000" pitchFamily="2" charset="0"/>
              </a:endParaRPr>
            </a:p>
          </p:txBody>
        </p:sp>
      </p:grpSp>
    </p:spTree>
    <p:extLst>
      <p:ext uri="{BB962C8B-B14F-4D97-AF65-F5344CB8AC3E}">
        <p14:creationId xmlns:p14="http://schemas.microsoft.com/office/powerpoint/2010/main" val="1296590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9Slide07 Cadena"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Arima Madurai Black" panose="00000A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9Slide03 Arima Madurai Black" panose="00000A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9Slide03 Arima Madurai Black" panose="00000A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Arima Madurai Black" panose="00000A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Arima Madurai Black" panose="00000A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1.svg"/><Relationship Id="rId4" Type="http://schemas.openxmlformats.org/officeDocument/2006/relationships/image" Target="../media/image29.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sv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35.jpeg"/><Relationship Id="rId5" Type="http://schemas.openxmlformats.org/officeDocument/2006/relationships/image" Target="../media/image41.png"/><Relationship Id="rId10" Type="http://schemas.openxmlformats.org/officeDocument/2006/relationships/image" Target="../media/image34.jpeg"/><Relationship Id="rId4" Type="http://schemas.openxmlformats.org/officeDocument/2006/relationships/image" Target="../media/image5.png"/><Relationship Id="rId9"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6.jpeg"/><Relationship Id="rId7" Type="http://schemas.openxmlformats.org/officeDocument/2006/relationships/image" Target="../media/image41.png"/><Relationship Id="rId12" Type="http://schemas.openxmlformats.org/officeDocument/2006/relationships/image" Target="NUL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NULL"/><Relationship Id="rId5" Type="http://schemas.openxmlformats.org/officeDocument/2006/relationships/image" Target="../media/image11.svg"/><Relationship Id="rId10" Type="http://schemas.openxmlformats.org/officeDocument/2006/relationships/image" Target="../media/image44.png"/><Relationship Id="rId4" Type="http://schemas.openxmlformats.org/officeDocument/2006/relationships/image" Target="../media/image10.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6.jpe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7.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jpe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7.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7.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jpe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7E4C9E-E51D-4DD0-426F-501D158060ED}"/>
              </a:ext>
            </a:extLst>
          </p:cNvPr>
          <p:cNvSpPr/>
          <p:nvPr/>
        </p:nvSpPr>
        <p:spPr>
          <a:xfrm>
            <a:off x="0" y="1532103"/>
            <a:ext cx="12199050" cy="831991"/>
          </a:xfrm>
          <a:prstGeom prst="rect">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702788" y="5911094"/>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839779" y="-1140190"/>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460256" y="-808909"/>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2407022" y="-41077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734623" y="5636621"/>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AEA80426-E8DA-465D-BF98-60EA15F6EB40}"/>
              </a:ext>
            </a:extLst>
          </p:cNvPr>
          <p:cNvSpPr txBox="1"/>
          <p:nvPr/>
        </p:nvSpPr>
        <p:spPr>
          <a:xfrm>
            <a:off x="311535" y="1518906"/>
            <a:ext cx="11196956" cy="904863"/>
          </a:xfrm>
          <a:prstGeom prst="rect">
            <a:avLst/>
          </a:prstGeom>
          <a:noFill/>
        </p:spPr>
        <p:txBody>
          <a:bodyPr wrap="square">
            <a:spAutoFit/>
          </a:bodyPr>
          <a:lstStyle/>
          <a:p>
            <a:pPr algn="ctr">
              <a:lnSpc>
                <a:spcPct val="120000"/>
              </a:lnSpc>
            </a:pPr>
            <a:r>
              <a:rPr lang="vi-VN" sz="2200" b="1" dirty="0">
                <a:solidFill>
                  <a:schemeClr val="bg1"/>
                </a:solidFill>
                <a:latin typeface="#9Slide03 Arima Madurai Black" panose="00000A00000000000000" pitchFamily="2" charset="0"/>
                <a:cs typeface="#9Slide03 Arima Madurai Black" panose="00000A00000000000000" pitchFamily="2" charset="0"/>
              </a:rPr>
              <a:t>Đặt kim nam châm tự do, xa nam châm hoặc vật liệu có tính chất từ khác, kim nam châm luôn nằm cân bằng theo hướng Bắc – Nam. Vì sao? </a:t>
            </a:r>
            <a:endParaRPr lang="en-US" sz="2200" b="1"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12" name="Picture 11" descr="Chart&#10;&#10;Description automatically generated">
            <a:extLst>
              <a:ext uri="{FF2B5EF4-FFF2-40B4-BE49-F238E27FC236}">
                <a16:creationId xmlns:a16="http://schemas.microsoft.com/office/drawing/2014/main" id="{48954E07-2690-D641-0AC2-A25B2B971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2043" y="3612305"/>
            <a:ext cx="3367914" cy="854088"/>
          </a:xfrm>
          <a:prstGeom prst="rect">
            <a:avLst/>
          </a:prstGeom>
        </p:spPr>
      </p:pic>
      <p:grpSp>
        <p:nvGrpSpPr>
          <p:cNvPr id="38" name="Group 37">
            <a:extLst>
              <a:ext uri="{FF2B5EF4-FFF2-40B4-BE49-F238E27FC236}">
                <a16:creationId xmlns:a16="http://schemas.microsoft.com/office/drawing/2014/main" id="{4EEF07C3-106A-BAC6-E3C6-4E8DE6BA43DF}"/>
              </a:ext>
            </a:extLst>
          </p:cNvPr>
          <p:cNvGrpSpPr/>
          <p:nvPr/>
        </p:nvGrpSpPr>
        <p:grpSpPr>
          <a:xfrm rot="16200000">
            <a:off x="5620835" y="-321992"/>
            <a:ext cx="749364" cy="2563660"/>
            <a:chOff x="8461670" y="5219700"/>
            <a:chExt cx="263230" cy="647400"/>
          </a:xfrm>
        </p:grpSpPr>
        <p:sp>
          <p:nvSpPr>
            <p:cNvPr id="42" name="Isosceles Triangle 41">
              <a:extLst>
                <a:ext uri="{FF2B5EF4-FFF2-40B4-BE49-F238E27FC236}">
                  <a16:creationId xmlns:a16="http://schemas.microsoft.com/office/drawing/2014/main" id="{222C2FD6-4B0C-8ACA-41E5-5CC85DDBFCF0}"/>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4EE36E77-1025-6398-2EA6-43B3E3DE7444}"/>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C090459A-48BD-01CF-94CC-7E9E6E943F19}"/>
              </a:ext>
            </a:extLst>
          </p:cNvPr>
          <p:cNvGrpSpPr/>
          <p:nvPr/>
        </p:nvGrpSpPr>
        <p:grpSpPr>
          <a:xfrm rot="14360314">
            <a:off x="8206752" y="3192210"/>
            <a:ext cx="298897" cy="1022561"/>
            <a:chOff x="8461670" y="5219700"/>
            <a:chExt cx="263230" cy="647400"/>
          </a:xfrm>
        </p:grpSpPr>
        <p:sp>
          <p:nvSpPr>
            <p:cNvPr id="49" name="Isosceles Triangle 48">
              <a:extLst>
                <a:ext uri="{FF2B5EF4-FFF2-40B4-BE49-F238E27FC236}">
                  <a16:creationId xmlns:a16="http://schemas.microsoft.com/office/drawing/2014/main" id="{557D3A61-BB96-7504-9BE5-09D4A78418BD}"/>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74A6A399-C7DE-7A32-F730-3CEEC3207254}"/>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7D3F857E-EBED-236C-2A40-B515F6BD5F99}"/>
              </a:ext>
            </a:extLst>
          </p:cNvPr>
          <p:cNvGrpSpPr/>
          <p:nvPr/>
        </p:nvGrpSpPr>
        <p:grpSpPr>
          <a:xfrm rot="7239686" flipV="1">
            <a:off x="8206753" y="3786293"/>
            <a:ext cx="298897" cy="1022561"/>
            <a:chOff x="8461670" y="5219700"/>
            <a:chExt cx="263230" cy="647400"/>
          </a:xfrm>
        </p:grpSpPr>
        <p:sp>
          <p:nvSpPr>
            <p:cNvPr id="55" name="Isosceles Triangle 54">
              <a:extLst>
                <a:ext uri="{FF2B5EF4-FFF2-40B4-BE49-F238E27FC236}">
                  <a16:creationId xmlns:a16="http://schemas.microsoft.com/office/drawing/2014/main" id="{CB58FDB2-C8E2-F836-712A-1FFE001FCCAF}"/>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4EC37FF9-FD51-F189-A766-5B0A49B8A348}"/>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A3CFD32A-3291-E93E-5043-6BA9D4F0CAFE}"/>
              </a:ext>
            </a:extLst>
          </p:cNvPr>
          <p:cNvGrpSpPr/>
          <p:nvPr/>
        </p:nvGrpSpPr>
        <p:grpSpPr>
          <a:xfrm rot="7239686" flipV="1">
            <a:off x="3512411" y="3223348"/>
            <a:ext cx="298897" cy="1022561"/>
            <a:chOff x="8461670" y="5219700"/>
            <a:chExt cx="263230" cy="647400"/>
          </a:xfrm>
        </p:grpSpPr>
        <p:sp>
          <p:nvSpPr>
            <p:cNvPr id="58" name="Isosceles Triangle 57">
              <a:extLst>
                <a:ext uri="{FF2B5EF4-FFF2-40B4-BE49-F238E27FC236}">
                  <a16:creationId xmlns:a16="http://schemas.microsoft.com/office/drawing/2014/main" id="{2886835B-4054-D815-6EFD-94F91369DC21}"/>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6140629-8AE3-15CB-A8A0-E1CC2B53CF55}"/>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CBB580B8-2D73-7946-77C3-179DD92B9147}"/>
              </a:ext>
            </a:extLst>
          </p:cNvPr>
          <p:cNvGrpSpPr/>
          <p:nvPr/>
        </p:nvGrpSpPr>
        <p:grpSpPr>
          <a:xfrm rot="14360314">
            <a:off x="3509442" y="3797289"/>
            <a:ext cx="298897" cy="1022561"/>
            <a:chOff x="8461670" y="5219700"/>
            <a:chExt cx="263230" cy="647400"/>
          </a:xfrm>
        </p:grpSpPr>
        <p:sp>
          <p:nvSpPr>
            <p:cNvPr id="61" name="Isosceles Triangle 60">
              <a:extLst>
                <a:ext uri="{FF2B5EF4-FFF2-40B4-BE49-F238E27FC236}">
                  <a16:creationId xmlns:a16="http://schemas.microsoft.com/office/drawing/2014/main" id="{C595BD04-90D3-582E-53AC-5AC7696F4FEE}"/>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extLst>
                <a:ext uri="{FF2B5EF4-FFF2-40B4-BE49-F238E27FC236}">
                  <a16:creationId xmlns:a16="http://schemas.microsoft.com/office/drawing/2014/main" id="{229683D0-2516-4C1A-559E-2CF7714C1A9F}"/>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9CC137CF-634B-C291-D319-EE13DA1CB7AA}"/>
              </a:ext>
            </a:extLst>
          </p:cNvPr>
          <p:cNvGrpSpPr/>
          <p:nvPr/>
        </p:nvGrpSpPr>
        <p:grpSpPr>
          <a:xfrm rot="5400000" flipH="1">
            <a:off x="3958875" y="2605696"/>
            <a:ext cx="298897" cy="1022561"/>
            <a:chOff x="8461670" y="5219700"/>
            <a:chExt cx="263230" cy="647400"/>
          </a:xfrm>
        </p:grpSpPr>
        <p:sp>
          <p:nvSpPr>
            <p:cNvPr id="64" name="Isosceles Triangle 63">
              <a:extLst>
                <a:ext uri="{FF2B5EF4-FFF2-40B4-BE49-F238E27FC236}">
                  <a16:creationId xmlns:a16="http://schemas.microsoft.com/office/drawing/2014/main" id="{DF75E82D-3363-EEB6-CCA4-719BA0CF4A1E}"/>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id="{61A9C27B-D38C-D2E4-F039-79E212C28683}"/>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6E9D2650-E718-B7F0-9CE1-3303E156A910}"/>
              </a:ext>
            </a:extLst>
          </p:cNvPr>
          <p:cNvGrpSpPr/>
          <p:nvPr/>
        </p:nvGrpSpPr>
        <p:grpSpPr>
          <a:xfrm rot="5400000" flipH="1">
            <a:off x="5176002" y="2213468"/>
            <a:ext cx="298897" cy="1022561"/>
            <a:chOff x="8461670" y="5219700"/>
            <a:chExt cx="263230" cy="647400"/>
          </a:xfrm>
        </p:grpSpPr>
        <p:sp>
          <p:nvSpPr>
            <p:cNvPr id="67" name="Isosceles Triangle 66">
              <a:extLst>
                <a:ext uri="{FF2B5EF4-FFF2-40B4-BE49-F238E27FC236}">
                  <a16:creationId xmlns:a16="http://schemas.microsoft.com/office/drawing/2014/main" id="{22F18149-3F77-10D3-DBCF-C0BC09715E09}"/>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a:extLst>
                <a:ext uri="{FF2B5EF4-FFF2-40B4-BE49-F238E27FC236}">
                  <a16:creationId xmlns:a16="http://schemas.microsoft.com/office/drawing/2014/main" id="{8D1A3317-42D9-31F0-B1F3-33E851E93163}"/>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9D6A03EE-4F3F-8874-72F4-20D935787E87}"/>
              </a:ext>
            </a:extLst>
          </p:cNvPr>
          <p:cNvGrpSpPr/>
          <p:nvPr/>
        </p:nvGrpSpPr>
        <p:grpSpPr>
          <a:xfrm rot="5400000" flipH="1">
            <a:off x="6372329" y="2211832"/>
            <a:ext cx="298897" cy="1022561"/>
            <a:chOff x="8461670" y="5219700"/>
            <a:chExt cx="263230" cy="647400"/>
          </a:xfrm>
        </p:grpSpPr>
        <p:sp>
          <p:nvSpPr>
            <p:cNvPr id="70" name="Isosceles Triangle 69">
              <a:extLst>
                <a:ext uri="{FF2B5EF4-FFF2-40B4-BE49-F238E27FC236}">
                  <a16:creationId xmlns:a16="http://schemas.microsoft.com/office/drawing/2014/main" id="{CA1FB948-9DDB-5488-361F-A347F2FEE099}"/>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68E225A9-7DED-33F6-1EA8-E63D149E0DF9}"/>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908D989E-9168-6E93-FC89-D8ADBF478A73}"/>
              </a:ext>
            </a:extLst>
          </p:cNvPr>
          <p:cNvGrpSpPr/>
          <p:nvPr/>
        </p:nvGrpSpPr>
        <p:grpSpPr>
          <a:xfrm rot="5400000" flipH="1">
            <a:off x="7489789" y="2580069"/>
            <a:ext cx="298897" cy="1022561"/>
            <a:chOff x="8461670" y="5219700"/>
            <a:chExt cx="263230" cy="647400"/>
          </a:xfrm>
        </p:grpSpPr>
        <p:sp>
          <p:nvSpPr>
            <p:cNvPr id="73" name="Isosceles Triangle 72">
              <a:extLst>
                <a:ext uri="{FF2B5EF4-FFF2-40B4-BE49-F238E27FC236}">
                  <a16:creationId xmlns:a16="http://schemas.microsoft.com/office/drawing/2014/main" id="{5731E6DD-E129-F106-4171-F3F93880676F}"/>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3C9E8524-6A1E-911D-141A-8FF1EFC6C8FE}"/>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E85A6155-A158-5BB1-F016-9F4B0EE0ED58}"/>
              </a:ext>
            </a:extLst>
          </p:cNvPr>
          <p:cNvGrpSpPr/>
          <p:nvPr/>
        </p:nvGrpSpPr>
        <p:grpSpPr>
          <a:xfrm rot="5400000" flipH="1">
            <a:off x="3958875" y="4348337"/>
            <a:ext cx="298897" cy="1022561"/>
            <a:chOff x="8461670" y="5219700"/>
            <a:chExt cx="263230" cy="647400"/>
          </a:xfrm>
        </p:grpSpPr>
        <p:sp>
          <p:nvSpPr>
            <p:cNvPr id="76" name="Isosceles Triangle 75">
              <a:extLst>
                <a:ext uri="{FF2B5EF4-FFF2-40B4-BE49-F238E27FC236}">
                  <a16:creationId xmlns:a16="http://schemas.microsoft.com/office/drawing/2014/main" id="{E3538183-1C96-9C39-C305-A44173891FD9}"/>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275CF334-CCD4-97FD-D3D3-69EAC2685194}"/>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E442FF42-5773-49F9-5BF1-2424C036AF9E}"/>
              </a:ext>
            </a:extLst>
          </p:cNvPr>
          <p:cNvGrpSpPr/>
          <p:nvPr/>
        </p:nvGrpSpPr>
        <p:grpSpPr>
          <a:xfrm rot="5400000" flipH="1">
            <a:off x="5176002" y="4693220"/>
            <a:ext cx="298897" cy="1022561"/>
            <a:chOff x="8461670" y="5219700"/>
            <a:chExt cx="263230" cy="647400"/>
          </a:xfrm>
        </p:grpSpPr>
        <p:sp>
          <p:nvSpPr>
            <p:cNvPr id="79" name="Isosceles Triangle 78">
              <a:extLst>
                <a:ext uri="{FF2B5EF4-FFF2-40B4-BE49-F238E27FC236}">
                  <a16:creationId xmlns:a16="http://schemas.microsoft.com/office/drawing/2014/main" id="{8345DB8C-B9FF-7388-D0BD-158A5EB1BD6B}"/>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A17D3F51-A564-C867-F456-734B965F33D7}"/>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B7B92A2F-B853-23E7-3374-B5567EC396F8}"/>
              </a:ext>
            </a:extLst>
          </p:cNvPr>
          <p:cNvGrpSpPr/>
          <p:nvPr/>
        </p:nvGrpSpPr>
        <p:grpSpPr>
          <a:xfrm rot="5400000" flipH="1">
            <a:off x="6372329" y="4691584"/>
            <a:ext cx="298897" cy="1022561"/>
            <a:chOff x="8461670" y="5219700"/>
            <a:chExt cx="263230" cy="647400"/>
          </a:xfrm>
        </p:grpSpPr>
        <p:sp>
          <p:nvSpPr>
            <p:cNvPr id="82" name="Isosceles Triangle 81">
              <a:extLst>
                <a:ext uri="{FF2B5EF4-FFF2-40B4-BE49-F238E27FC236}">
                  <a16:creationId xmlns:a16="http://schemas.microsoft.com/office/drawing/2014/main" id="{8841C858-B509-BA62-7D45-E0CC73F5E7EE}"/>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45F22F60-FAC2-5765-440B-E36805E75F0B}"/>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1CDE4D4E-9D57-6D32-D08F-090F94527BB6}"/>
              </a:ext>
            </a:extLst>
          </p:cNvPr>
          <p:cNvGrpSpPr/>
          <p:nvPr/>
        </p:nvGrpSpPr>
        <p:grpSpPr>
          <a:xfrm rot="5400000" flipH="1">
            <a:off x="7489789" y="4322710"/>
            <a:ext cx="298897" cy="1022561"/>
            <a:chOff x="8461670" y="5219700"/>
            <a:chExt cx="263230" cy="647400"/>
          </a:xfrm>
        </p:grpSpPr>
        <p:sp>
          <p:nvSpPr>
            <p:cNvPr id="85" name="Isosceles Triangle 84">
              <a:extLst>
                <a:ext uri="{FF2B5EF4-FFF2-40B4-BE49-F238E27FC236}">
                  <a16:creationId xmlns:a16="http://schemas.microsoft.com/office/drawing/2014/main" id="{8C36C2A3-29BF-B30A-9C57-206A3C52A49F}"/>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a:extLst>
                <a:ext uri="{FF2B5EF4-FFF2-40B4-BE49-F238E27FC236}">
                  <a16:creationId xmlns:a16="http://schemas.microsoft.com/office/drawing/2014/main" id="{F604AEE3-93C0-CFE6-83C1-BC0A0C4B9798}"/>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86">
            <a:extLst>
              <a:ext uri="{FF2B5EF4-FFF2-40B4-BE49-F238E27FC236}">
                <a16:creationId xmlns:a16="http://schemas.microsoft.com/office/drawing/2014/main" id="{5DFCEA7C-EE0F-1401-E48A-062BFCAFF053}"/>
              </a:ext>
            </a:extLst>
          </p:cNvPr>
          <p:cNvSpPr/>
          <p:nvPr/>
        </p:nvSpPr>
        <p:spPr>
          <a:xfrm>
            <a:off x="24414" y="5658902"/>
            <a:ext cx="12199050" cy="831991"/>
          </a:xfrm>
          <a:prstGeom prst="rect">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2C251C24-3982-4107-44E1-40FE9D529512}"/>
              </a:ext>
            </a:extLst>
          </p:cNvPr>
          <p:cNvSpPr txBox="1"/>
          <p:nvPr/>
        </p:nvSpPr>
        <p:spPr>
          <a:xfrm>
            <a:off x="335949" y="5645705"/>
            <a:ext cx="11196956" cy="757130"/>
          </a:xfrm>
          <a:prstGeom prst="rect">
            <a:avLst/>
          </a:prstGeom>
          <a:noFill/>
        </p:spPr>
        <p:txBody>
          <a:bodyPr wrap="square">
            <a:spAutoFit/>
          </a:bodyPr>
          <a:lstStyle>
            <a:defPPr>
              <a:defRPr lang="en-US"/>
            </a:defPPr>
            <a:lvl1pPr algn="ctr">
              <a:lnSpc>
                <a:spcPct val="120000"/>
              </a:lnSpc>
              <a:defRPr sz="2200" b="1">
                <a:solidFill>
                  <a:schemeClr val="bg1"/>
                </a:solidFill>
                <a:latin typeface="#9Slide03 Arima Madurai Black" panose="00000A00000000000000" pitchFamily="2" charset="0"/>
                <a:cs typeface="#9Slide03 Arima Madurai Black" panose="00000A00000000000000" pitchFamily="2" charset="0"/>
              </a:defRPr>
            </a:lvl1pPr>
          </a:lstStyle>
          <a:p>
            <a:r>
              <a:rPr lang="vi-VN" dirty="0"/>
              <a:t>Đặt kim nam châm tại các vị trí khác nhau xung quanh một nam châm thẳng như hình trên, kim nam châm nằm theo các hướng khác nhau. Vì sao?</a:t>
            </a:r>
            <a:endParaRPr lang="en-US" dirty="0"/>
          </a:p>
        </p:txBody>
      </p:sp>
    </p:spTree>
    <p:extLst>
      <p:ext uri="{BB962C8B-B14F-4D97-AF65-F5344CB8AC3E}">
        <p14:creationId xmlns:p14="http://schemas.microsoft.com/office/powerpoint/2010/main" val="996609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ntr" presetSubtype="8" fill="hold" grpId="0" nodeType="with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p:cTn id="31" dur="500" fill="hold"/>
                                        <p:tgtEl>
                                          <p:spTgt spid="54"/>
                                        </p:tgtEl>
                                        <p:attrNameLst>
                                          <p:attrName>ppt_w</p:attrName>
                                        </p:attrNameLst>
                                      </p:cBhvr>
                                      <p:tavLst>
                                        <p:tav tm="0">
                                          <p:val>
                                            <p:fltVal val="0"/>
                                          </p:val>
                                        </p:tav>
                                        <p:tav tm="100000">
                                          <p:val>
                                            <p:strVal val="#ppt_w"/>
                                          </p:val>
                                        </p:tav>
                                      </p:tavLst>
                                    </p:anim>
                                    <p:anim calcmode="lin" valueType="num">
                                      <p:cBhvr>
                                        <p:cTn id="32" dur="500" fill="hold"/>
                                        <p:tgtEl>
                                          <p:spTgt spid="54"/>
                                        </p:tgtEl>
                                        <p:attrNameLst>
                                          <p:attrName>ppt_h</p:attrName>
                                        </p:attrNameLst>
                                      </p:cBhvr>
                                      <p:tavLst>
                                        <p:tav tm="0">
                                          <p:val>
                                            <p:fltVal val="0"/>
                                          </p:val>
                                        </p:tav>
                                        <p:tav tm="100000">
                                          <p:val>
                                            <p:strVal val="#ppt_h"/>
                                          </p:val>
                                        </p:tav>
                                      </p:tavLst>
                                    </p:anim>
                                    <p:animEffect transition="in" filter="fade">
                                      <p:cBhvr>
                                        <p:cTn id="33" dur="500"/>
                                        <p:tgtEl>
                                          <p:spTgt spid="54"/>
                                        </p:tgtEl>
                                      </p:cBhvr>
                                    </p:animEffect>
                                  </p:childTnLst>
                                </p:cTn>
                              </p:par>
                              <p:par>
                                <p:cTn id="34" presetID="53" presetClass="entr" presetSubtype="16"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Effect transition="in" filter="fade">
                                      <p:cBhvr>
                                        <p:cTn id="38" dur="500"/>
                                        <p:tgtEl>
                                          <p:spTgt spid="57"/>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p:cTn id="46" dur="500" fill="hold"/>
                                        <p:tgtEl>
                                          <p:spTgt spid="63"/>
                                        </p:tgtEl>
                                        <p:attrNameLst>
                                          <p:attrName>ppt_w</p:attrName>
                                        </p:attrNameLst>
                                      </p:cBhvr>
                                      <p:tavLst>
                                        <p:tav tm="0">
                                          <p:val>
                                            <p:fltVal val="0"/>
                                          </p:val>
                                        </p:tav>
                                        <p:tav tm="100000">
                                          <p:val>
                                            <p:strVal val="#ppt_w"/>
                                          </p:val>
                                        </p:tav>
                                      </p:tavLst>
                                    </p:anim>
                                    <p:anim calcmode="lin" valueType="num">
                                      <p:cBhvr>
                                        <p:cTn id="47" dur="500" fill="hold"/>
                                        <p:tgtEl>
                                          <p:spTgt spid="63"/>
                                        </p:tgtEl>
                                        <p:attrNameLst>
                                          <p:attrName>ppt_h</p:attrName>
                                        </p:attrNameLst>
                                      </p:cBhvr>
                                      <p:tavLst>
                                        <p:tav tm="0">
                                          <p:val>
                                            <p:fltVal val="0"/>
                                          </p:val>
                                        </p:tav>
                                        <p:tav tm="100000">
                                          <p:val>
                                            <p:strVal val="#ppt_h"/>
                                          </p:val>
                                        </p:tav>
                                      </p:tavLst>
                                    </p:anim>
                                    <p:animEffect transition="in" filter="fade">
                                      <p:cBhvr>
                                        <p:cTn id="48" dur="500"/>
                                        <p:tgtEl>
                                          <p:spTgt spid="63"/>
                                        </p:tgtEl>
                                      </p:cBhvr>
                                    </p:animEffect>
                                  </p:childTnLst>
                                </p:cTn>
                              </p:par>
                              <p:par>
                                <p:cTn id="49" presetID="53" presetClass="entr" presetSubtype="16"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 calcmode="lin" valueType="num">
                                      <p:cBhvr>
                                        <p:cTn id="51" dur="500" fill="hold"/>
                                        <p:tgtEl>
                                          <p:spTgt spid="66"/>
                                        </p:tgtEl>
                                        <p:attrNameLst>
                                          <p:attrName>ppt_w</p:attrName>
                                        </p:attrNameLst>
                                      </p:cBhvr>
                                      <p:tavLst>
                                        <p:tav tm="0">
                                          <p:val>
                                            <p:fltVal val="0"/>
                                          </p:val>
                                        </p:tav>
                                        <p:tav tm="100000">
                                          <p:val>
                                            <p:strVal val="#ppt_w"/>
                                          </p:val>
                                        </p:tav>
                                      </p:tavLst>
                                    </p:anim>
                                    <p:anim calcmode="lin" valueType="num">
                                      <p:cBhvr>
                                        <p:cTn id="52" dur="500" fill="hold"/>
                                        <p:tgtEl>
                                          <p:spTgt spid="66"/>
                                        </p:tgtEl>
                                        <p:attrNameLst>
                                          <p:attrName>ppt_h</p:attrName>
                                        </p:attrNameLst>
                                      </p:cBhvr>
                                      <p:tavLst>
                                        <p:tav tm="0">
                                          <p:val>
                                            <p:fltVal val="0"/>
                                          </p:val>
                                        </p:tav>
                                        <p:tav tm="100000">
                                          <p:val>
                                            <p:strVal val="#ppt_h"/>
                                          </p:val>
                                        </p:tav>
                                      </p:tavLst>
                                    </p:anim>
                                    <p:animEffect transition="in" filter="fade">
                                      <p:cBhvr>
                                        <p:cTn id="53" dur="500"/>
                                        <p:tgtEl>
                                          <p:spTgt spid="66"/>
                                        </p:tgtEl>
                                      </p:cBhvr>
                                    </p:animEffect>
                                  </p:childTnLst>
                                </p:cTn>
                              </p:par>
                              <p:par>
                                <p:cTn id="54" presetID="53" presetClass="entr" presetSubtype="16" fill="hold" nodeType="withEffect">
                                  <p:stCondLst>
                                    <p:cond delay="0"/>
                                  </p:stCondLst>
                                  <p:childTnLst>
                                    <p:set>
                                      <p:cBhvr>
                                        <p:cTn id="55" dur="1" fill="hold">
                                          <p:stCondLst>
                                            <p:cond delay="0"/>
                                          </p:stCondLst>
                                        </p:cTn>
                                        <p:tgtEl>
                                          <p:spTgt spid="69"/>
                                        </p:tgtEl>
                                        <p:attrNameLst>
                                          <p:attrName>style.visibility</p:attrName>
                                        </p:attrNameLst>
                                      </p:cBhvr>
                                      <p:to>
                                        <p:strVal val="visible"/>
                                      </p:to>
                                    </p:set>
                                    <p:anim calcmode="lin" valueType="num">
                                      <p:cBhvr>
                                        <p:cTn id="56" dur="500" fill="hold"/>
                                        <p:tgtEl>
                                          <p:spTgt spid="69"/>
                                        </p:tgtEl>
                                        <p:attrNameLst>
                                          <p:attrName>ppt_w</p:attrName>
                                        </p:attrNameLst>
                                      </p:cBhvr>
                                      <p:tavLst>
                                        <p:tav tm="0">
                                          <p:val>
                                            <p:fltVal val="0"/>
                                          </p:val>
                                        </p:tav>
                                        <p:tav tm="100000">
                                          <p:val>
                                            <p:strVal val="#ppt_w"/>
                                          </p:val>
                                        </p:tav>
                                      </p:tavLst>
                                    </p:anim>
                                    <p:anim calcmode="lin" valueType="num">
                                      <p:cBhvr>
                                        <p:cTn id="57" dur="500" fill="hold"/>
                                        <p:tgtEl>
                                          <p:spTgt spid="69"/>
                                        </p:tgtEl>
                                        <p:attrNameLst>
                                          <p:attrName>ppt_h</p:attrName>
                                        </p:attrNameLst>
                                      </p:cBhvr>
                                      <p:tavLst>
                                        <p:tav tm="0">
                                          <p:val>
                                            <p:fltVal val="0"/>
                                          </p:val>
                                        </p:tav>
                                        <p:tav tm="100000">
                                          <p:val>
                                            <p:strVal val="#ppt_h"/>
                                          </p:val>
                                        </p:tav>
                                      </p:tavLst>
                                    </p:anim>
                                    <p:animEffect transition="in" filter="fade">
                                      <p:cBhvr>
                                        <p:cTn id="58" dur="500"/>
                                        <p:tgtEl>
                                          <p:spTgt spid="69"/>
                                        </p:tgtEl>
                                      </p:cBhvr>
                                    </p:animEffect>
                                  </p:childTnLst>
                                </p:cTn>
                              </p:par>
                              <p:par>
                                <p:cTn id="59" presetID="53" presetClass="entr" presetSubtype="16"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p:cTn id="61" dur="500" fill="hold"/>
                                        <p:tgtEl>
                                          <p:spTgt spid="72"/>
                                        </p:tgtEl>
                                        <p:attrNameLst>
                                          <p:attrName>ppt_w</p:attrName>
                                        </p:attrNameLst>
                                      </p:cBhvr>
                                      <p:tavLst>
                                        <p:tav tm="0">
                                          <p:val>
                                            <p:fltVal val="0"/>
                                          </p:val>
                                        </p:tav>
                                        <p:tav tm="100000">
                                          <p:val>
                                            <p:strVal val="#ppt_w"/>
                                          </p:val>
                                        </p:tav>
                                      </p:tavLst>
                                    </p:anim>
                                    <p:anim calcmode="lin" valueType="num">
                                      <p:cBhvr>
                                        <p:cTn id="62" dur="500" fill="hold"/>
                                        <p:tgtEl>
                                          <p:spTgt spid="72"/>
                                        </p:tgtEl>
                                        <p:attrNameLst>
                                          <p:attrName>ppt_h</p:attrName>
                                        </p:attrNameLst>
                                      </p:cBhvr>
                                      <p:tavLst>
                                        <p:tav tm="0">
                                          <p:val>
                                            <p:fltVal val="0"/>
                                          </p:val>
                                        </p:tav>
                                        <p:tav tm="100000">
                                          <p:val>
                                            <p:strVal val="#ppt_h"/>
                                          </p:val>
                                        </p:tav>
                                      </p:tavLst>
                                    </p:anim>
                                    <p:animEffect transition="in" filter="fade">
                                      <p:cBhvr>
                                        <p:cTn id="63" dur="500"/>
                                        <p:tgtEl>
                                          <p:spTgt spid="72"/>
                                        </p:tgtEl>
                                      </p:cBhvr>
                                    </p:animEffect>
                                  </p:childTnLst>
                                </p:cTn>
                              </p:par>
                              <p:par>
                                <p:cTn id="64" presetID="53" presetClass="entr" presetSubtype="16" fill="hold" nodeType="withEffect">
                                  <p:stCondLst>
                                    <p:cond delay="0"/>
                                  </p:stCondLst>
                                  <p:childTnLst>
                                    <p:set>
                                      <p:cBhvr>
                                        <p:cTn id="65" dur="1" fill="hold">
                                          <p:stCondLst>
                                            <p:cond delay="0"/>
                                          </p:stCondLst>
                                        </p:cTn>
                                        <p:tgtEl>
                                          <p:spTgt spid="75"/>
                                        </p:tgtEl>
                                        <p:attrNameLst>
                                          <p:attrName>style.visibility</p:attrName>
                                        </p:attrNameLst>
                                      </p:cBhvr>
                                      <p:to>
                                        <p:strVal val="visible"/>
                                      </p:to>
                                    </p:set>
                                    <p:anim calcmode="lin" valueType="num">
                                      <p:cBhvr>
                                        <p:cTn id="66" dur="500" fill="hold"/>
                                        <p:tgtEl>
                                          <p:spTgt spid="75"/>
                                        </p:tgtEl>
                                        <p:attrNameLst>
                                          <p:attrName>ppt_w</p:attrName>
                                        </p:attrNameLst>
                                      </p:cBhvr>
                                      <p:tavLst>
                                        <p:tav tm="0">
                                          <p:val>
                                            <p:fltVal val="0"/>
                                          </p:val>
                                        </p:tav>
                                        <p:tav tm="100000">
                                          <p:val>
                                            <p:strVal val="#ppt_w"/>
                                          </p:val>
                                        </p:tav>
                                      </p:tavLst>
                                    </p:anim>
                                    <p:anim calcmode="lin" valueType="num">
                                      <p:cBhvr>
                                        <p:cTn id="67" dur="500" fill="hold"/>
                                        <p:tgtEl>
                                          <p:spTgt spid="75"/>
                                        </p:tgtEl>
                                        <p:attrNameLst>
                                          <p:attrName>ppt_h</p:attrName>
                                        </p:attrNameLst>
                                      </p:cBhvr>
                                      <p:tavLst>
                                        <p:tav tm="0">
                                          <p:val>
                                            <p:fltVal val="0"/>
                                          </p:val>
                                        </p:tav>
                                        <p:tav tm="100000">
                                          <p:val>
                                            <p:strVal val="#ppt_h"/>
                                          </p:val>
                                        </p:tav>
                                      </p:tavLst>
                                    </p:anim>
                                    <p:animEffect transition="in" filter="fade">
                                      <p:cBhvr>
                                        <p:cTn id="68" dur="500"/>
                                        <p:tgtEl>
                                          <p:spTgt spid="75"/>
                                        </p:tgtEl>
                                      </p:cBhvr>
                                    </p:animEffect>
                                  </p:childTnLst>
                                </p:cTn>
                              </p:par>
                              <p:par>
                                <p:cTn id="69" presetID="53" presetClass="entr" presetSubtype="16"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 calcmode="lin" valueType="num">
                                      <p:cBhvr>
                                        <p:cTn id="71" dur="500" fill="hold"/>
                                        <p:tgtEl>
                                          <p:spTgt spid="78"/>
                                        </p:tgtEl>
                                        <p:attrNameLst>
                                          <p:attrName>ppt_w</p:attrName>
                                        </p:attrNameLst>
                                      </p:cBhvr>
                                      <p:tavLst>
                                        <p:tav tm="0">
                                          <p:val>
                                            <p:fltVal val="0"/>
                                          </p:val>
                                        </p:tav>
                                        <p:tav tm="100000">
                                          <p:val>
                                            <p:strVal val="#ppt_w"/>
                                          </p:val>
                                        </p:tav>
                                      </p:tavLst>
                                    </p:anim>
                                    <p:anim calcmode="lin" valueType="num">
                                      <p:cBhvr>
                                        <p:cTn id="72" dur="500" fill="hold"/>
                                        <p:tgtEl>
                                          <p:spTgt spid="78"/>
                                        </p:tgtEl>
                                        <p:attrNameLst>
                                          <p:attrName>ppt_h</p:attrName>
                                        </p:attrNameLst>
                                      </p:cBhvr>
                                      <p:tavLst>
                                        <p:tav tm="0">
                                          <p:val>
                                            <p:fltVal val="0"/>
                                          </p:val>
                                        </p:tav>
                                        <p:tav tm="100000">
                                          <p:val>
                                            <p:strVal val="#ppt_h"/>
                                          </p:val>
                                        </p:tav>
                                      </p:tavLst>
                                    </p:anim>
                                    <p:animEffect transition="in" filter="fade">
                                      <p:cBhvr>
                                        <p:cTn id="73" dur="500"/>
                                        <p:tgtEl>
                                          <p:spTgt spid="78"/>
                                        </p:tgtEl>
                                      </p:cBhvr>
                                    </p:animEffect>
                                  </p:childTnLst>
                                </p:cTn>
                              </p:par>
                              <p:par>
                                <p:cTn id="74" presetID="53" presetClass="entr" presetSubtype="16" fill="hold" nodeType="withEffect">
                                  <p:stCondLst>
                                    <p:cond delay="0"/>
                                  </p:stCondLst>
                                  <p:childTnLst>
                                    <p:set>
                                      <p:cBhvr>
                                        <p:cTn id="75" dur="1" fill="hold">
                                          <p:stCondLst>
                                            <p:cond delay="0"/>
                                          </p:stCondLst>
                                        </p:cTn>
                                        <p:tgtEl>
                                          <p:spTgt spid="81"/>
                                        </p:tgtEl>
                                        <p:attrNameLst>
                                          <p:attrName>style.visibility</p:attrName>
                                        </p:attrNameLst>
                                      </p:cBhvr>
                                      <p:to>
                                        <p:strVal val="visible"/>
                                      </p:to>
                                    </p:set>
                                    <p:anim calcmode="lin" valueType="num">
                                      <p:cBhvr>
                                        <p:cTn id="76" dur="500" fill="hold"/>
                                        <p:tgtEl>
                                          <p:spTgt spid="81"/>
                                        </p:tgtEl>
                                        <p:attrNameLst>
                                          <p:attrName>ppt_w</p:attrName>
                                        </p:attrNameLst>
                                      </p:cBhvr>
                                      <p:tavLst>
                                        <p:tav tm="0">
                                          <p:val>
                                            <p:fltVal val="0"/>
                                          </p:val>
                                        </p:tav>
                                        <p:tav tm="100000">
                                          <p:val>
                                            <p:strVal val="#ppt_w"/>
                                          </p:val>
                                        </p:tav>
                                      </p:tavLst>
                                    </p:anim>
                                    <p:anim calcmode="lin" valueType="num">
                                      <p:cBhvr>
                                        <p:cTn id="77" dur="500" fill="hold"/>
                                        <p:tgtEl>
                                          <p:spTgt spid="81"/>
                                        </p:tgtEl>
                                        <p:attrNameLst>
                                          <p:attrName>ppt_h</p:attrName>
                                        </p:attrNameLst>
                                      </p:cBhvr>
                                      <p:tavLst>
                                        <p:tav tm="0">
                                          <p:val>
                                            <p:fltVal val="0"/>
                                          </p:val>
                                        </p:tav>
                                        <p:tav tm="100000">
                                          <p:val>
                                            <p:strVal val="#ppt_h"/>
                                          </p:val>
                                        </p:tav>
                                      </p:tavLst>
                                    </p:anim>
                                    <p:animEffect transition="in" filter="fade">
                                      <p:cBhvr>
                                        <p:cTn id="78" dur="500"/>
                                        <p:tgtEl>
                                          <p:spTgt spid="81"/>
                                        </p:tgtEl>
                                      </p:cBhvr>
                                    </p:animEffect>
                                  </p:childTnLst>
                                </p:cTn>
                              </p:par>
                              <p:par>
                                <p:cTn id="79" presetID="53" presetClass="entr" presetSubtype="16" fill="hold" nodeType="withEffect">
                                  <p:stCondLst>
                                    <p:cond delay="0"/>
                                  </p:stCondLst>
                                  <p:childTnLst>
                                    <p:set>
                                      <p:cBhvr>
                                        <p:cTn id="80" dur="1" fill="hold">
                                          <p:stCondLst>
                                            <p:cond delay="0"/>
                                          </p:stCondLst>
                                        </p:cTn>
                                        <p:tgtEl>
                                          <p:spTgt spid="84"/>
                                        </p:tgtEl>
                                        <p:attrNameLst>
                                          <p:attrName>style.visibility</p:attrName>
                                        </p:attrNameLst>
                                      </p:cBhvr>
                                      <p:to>
                                        <p:strVal val="visible"/>
                                      </p:to>
                                    </p:set>
                                    <p:anim calcmode="lin" valueType="num">
                                      <p:cBhvr>
                                        <p:cTn id="81" dur="500" fill="hold"/>
                                        <p:tgtEl>
                                          <p:spTgt spid="84"/>
                                        </p:tgtEl>
                                        <p:attrNameLst>
                                          <p:attrName>ppt_w</p:attrName>
                                        </p:attrNameLst>
                                      </p:cBhvr>
                                      <p:tavLst>
                                        <p:tav tm="0">
                                          <p:val>
                                            <p:fltVal val="0"/>
                                          </p:val>
                                        </p:tav>
                                        <p:tav tm="100000">
                                          <p:val>
                                            <p:strVal val="#ppt_w"/>
                                          </p:val>
                                        </p:tav>
                                      </p:tavLst>
                                    </p:anim>
                                    <p:anim calcmode="lin" valueType="num">
                                      <p:cBhvr>
                                        <p:cTn id="82" dur="500" fill="hold"/>
                                        <p:tgtEl>
                                          <p:spTgt spid="84"/>
                                        </p:tgtEl>
                                        <p:attrNameLst>
                                          <p:attrName>ppt_h</p:attrName>
                                        </p:attrNameLst>
                                      </p:cBhvr>
                                      <p:tavLst>
                                        <p:tav tm="0">
                                          <p:val>
                                            <p:fltVal val="0"/>
                                          </p:val>
                                        </p:tav>
                                        <p:tav tm="100000">
                                          <p:val>
                                            <p:strVal val="#ppt_h"/>
                                          </p:val>
                                        </p:tav>
                                      </p:tavLst>
                                    </p:anim>
                                    <p:animEffect transition="in" filter="fade">
                                      <p:cBhvr>
                                        <p:cTn id="83" dur="500"/>
                                        <p:tgtEl>
                                          <p:spTgt spid="8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87"/>
                                        </p:tgtEl>
                                        <p:attrNameLst>
                                          <p:attrName>style.visibility</p:attrName>
                                        </p:attrNameLst>
                                      </p:cBhvr>
                                      <p:to>
                                        <p:strVal val="visible"/>
                                      </p:to>
                                    </p:set>
                                    <p:animEffect transition="in" filter="wipe(left)">
                                      <p:cBhvr>
                                        <p:cTn id="86" dur="1000"/>
                                        <p:tgtEl>
                                          <p:spTgt spid="87"/>
                                        </p:tgtEl>
                                      </p:cBhvr>
                                    </p:animEffect>
                                  </p:childTnLst>
                                </p:cTn>
                              </p:par>
                              <p:par>
                                <p:cTn id="87" presetID="22" presetClass="entr" presetSubtype="8" fill="hold" grpId="0" nodeType="withEffect">
                                  <p:stCondLst>
                                    <p:cond delay="0"/>
                                  </p:stCondLst>
                                  <p:iterate type="lt">
                                    <p:tmPct val="10000"/>
                                  </p:iterate>
                                  <p:childTnLst>
                                    <p:set>
                                      <p:cBhvr>
                                        <p:cTn id="88" dur="1" fill="hold">
                                          <p:stCondLst>
                                            <p:cond delay="0"/>
                                          </p:stCondLst>
                                        </p:cTn>
                                        <p:tgtEl>
                                          <p:spTgt spid="88"/>
                                        </p:tgtEl>
                                        <p:attrNameLst>
                                          <p:attrName>style.visibility</p:attrName>
                                        </p:attrNameLst>
                                      </p:cBhvr>
                                      <p:to>
                                        <p:strVal val="visible"/>
                                      </p:to>
                                    </p:set>
                                    <p:animEffect transition="in" filter="wipe(left)">
                                      <p:cBhvr>
                                        <p:cTn id="8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7" grpId="0" animBg="1"/>
      <p:bldP spid="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2870587" y="377516"/>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185420" y="2351852"/>
            <a:ext cx="7826243" cy="1200329"/>
          </a:xfrm>
          <a:prstGeom prst="rect">
            <a:avLst/>
          </a:prstGeom>
          <a:noFill/>
        </p:spPr>
        <p:txBody>
          <a:bodyPr wrap="square" rtlCol="0">
            <a:spAutoFit/>
          </a:bodyPr>
          <a:lstStyle/>
          <a:p>
            <a:r>
              <a:rPr lang="vi-VN" sz="3600" dirty="0">
                <a:solidFill>
                  <a:srgbClr val="1A3490"/>
                </a:solidFill>
                <a:latin typeface="#9Slide07 IcielBaliho Script" pitchFamily="2" charset="0"/>
              </a:rPr>
              <a:t>Có thể phát hiện sự tồn tại của từ trường bằng cách nào?</a:t>
            </a:r>
            <a:endParaRPr lang="en-US" sz="3600" dirty="0">
              <a:solidFill>
                <a:srgbClr val="1A3490"/>
              </a:solidFill>
              <a:latin typeface="#9Slide07 IcielBaliho Script" pitchFamily="2" charset="0"/>
            </a:endParaRP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2088900"/>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566090" y="4626732"/>
            <a:ext cx="7734497" cy="954107"/>
          </a:xfrm>
          <a:prstGeom prst="rect">
            <a:avLst/>
          </a:prstGeom>
          <a:noFill/>
        </p:spPr>
        <p:txBody>
          <a:bodyPr wrap="square" rtlCol="0">
            <a:spAutoFit/>
          </a:bodyPr>
          <a:lstStyle/>
          <a:p>
            <a:r>
              <a:rPr lang="vi-VN" sz="2800" dirty="0">
                <a:latin typeface="#9Slide03 Arima Madurai Bold" panose="00000800000000000000" pitchFamily="2" charset="0"/>
                <a:cs typeface="#9Slide03 Arima Madurai Bold" panose="00000800000000000000" pitchFamily="2" charset="0"/>
              </a:rPr>
              <a:t>Có thể phát hiện sự tồn tại của từ trường bằng nam châm thử.</a:t>
            </a:r>
            <a:endParaRPr lang="en-US" sz="28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Oval 197">
            <a:extLst>
              <a:ext uri="{FF2B5EF4-FFF2-40B4-BE49-F238E27FC236}">
                <a16:creationId xmlns:a16="http://schemas.microsoft.com/office/drawing/2014/main" id="{FE31D6EF-BF29-4CD4-A72C-C9DF66C0934B}"/>
              </a:ext>
            </a:extLst>
          </p:cNvPr>
          <p:cNvSpPr/>
          <p:nvPr/>
        </p:nvSpPr>
        <p:spPr>
          <a:xfrm>
            <a:off x="378469" y="482597"/>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4">
            <a:extLst>
              <a:ext uri="{FF2B5EF4-FFF2-40B4-BE49-F238E27FC236}">
                <a16:creationId xmlns:a16="http://schemas.microsoft.com/office/drawing/2014/main" id="{3E0ECF93-2083-4A45-EE7B-11BE2B801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69" y="592997"/>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441EF347-0164-9DA6-9B06-37F9BA9AC399}"/>
              </a:ext>
            </a:extLst>
          </p:cNvPr>
          <p:cNvSpPr txBox="1"/>
          <p:nvPr/>
        </p:nvSpPr>
        <p:spPr>
          <a:xfrm>
            <a:off x="715580" y="532270"/>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grpSp>
        <p:nvGrpSpPr>
          <p:cNvPr id="201" name="Group 200">
            <a:extLst>
              <a:ext uri="{FF2B5EF4-FFF2-40B4-BE49-F238E27FC236}">
                <a16:creationId xmlns:a16="http://schemas.microsoft.com/office/drawing/2014/main" id="{04F85984-8C25-2FDE-316F-BDEBB91A2A54}"/>
              </a:ext>
            </a:extLst>
          </p:cNvPr>
          <p:cNvGrpSpPr/>
          <p:nvPr/>
        </p:nvGrpSpPr>
        <p:grpSpPr>
          <a:xfrm>
            <a:off x="0" y="1225495"/>
            <a:ext cx="1349259" cy="489894"/>
            <a:chOff x="9301953" y="2521456"/>
            <a:chExt cx="1463750" cy="578023"/>
          </a:xfrm>
          <a:solidFill>
            <a:srgbClr val="D96C75"/>
          </a:solidFill>
        </p:grpSpPr>
        <p:sp>
          <p:nvSpPr>
            <p:cNvPr id="202" name="Arrow: Pentagon 201">
              <a:extLst>
                <a:ext uri="{FF2B5EF4-FFF2-40B4-BE49-F238E27FC236}">
                  <a16:creationId xmlns:a16="http://schemas.microsoft.com/office/drawing/2014/main" id="{680A8A20-8967-7E0C-FA07-8DD63BD23605}"/>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Arrow: Chevron 202">
              <a:extLst>
                <a:ext uri="{FF2B5EF4-FFF2-40B4-BE49-F238E27FC236}">
                  <a16:creationId xmlns:a16="http://schemas.microsoft.com/office/drawing/2014/main" id="{A45CCCC3-0809-15D6-5BDE-D2ED2221D106}"/>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4" name="TextBox 203">
            <a:extLst>
              <a:ext uri="{FF2B5EF4-FFF2-40B4-BE49-F238E27FC236}">
                <a16:creationId xmlns:a16="http://schemas.microsoft.com/office/drawing/2014/main" id="{3F0239FA-BB8C-48C7-D063-327DC2CA74AE}"/>
              </a:ext>
            </a:extLst>
          </p:cNvPr>
          <p:cNvSpPr txBox="1"/>
          <p:nvPr/>
        </p:nvSpPr>
        <p:spPr>
          <a:xfrm>
            <a:off x="1349259" y="1182615"/>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4159897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846875-D872-A044-CDC1-F9C69C882DCB}"/>
              </a:ext>
            </a:extLst>
          </p:cNvPr>
          <p:cNvSpPr/>
          <p:nvPr/>
        </p:nvSpPr>
        <p:spPr>
          <a:xfrm>
            <a:off x="1019337" y="1322962"/>
            <a:ext cx="9951396" cy="4595571"/>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1A394349-5141-6020-8EDA-8D1812BB5945}"/>
              </a:ext>
            </a:extLst>
          </p:cNvPr>
          <p:cNvSpPr/>
          <p:nvPr/>
        </p:nvSpPr>
        <p:spPr>
          <a:xfrm>
            <a:off x="913239" y="969574"/>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E10BA97B-CF62-1EDE-F86B-1A739AEAF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39" y="1079974"/>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CA147F2-B3BF-B7EE-0405-6680BA473CD0}"/>
              </a:ext>
            </a:extLst>
          </p:cNvPr>
          <p:cNvSpPr txBox="1"/>
          <p:nvPr/>
        </p:nvSpPr>
        <p:spPr>
          <a:xfrm>
            <a:off x="1205508" y="958522"/>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
        <p:nvSpPr>
          <p:cNvPr id="26" name="TextBox 25">
            <a:extLst>
              <a:ext uri="{FF2B5EF4-FFF2-40B4-BE49-F238E27FC236}">
                <a16:creationId xmlns:a16="http://schemas.microsoft.com/office/drawing/2014/main" id="{2C970695-628D-9CF5-27B9-FC28F9C5AFF3}"/>
              </a:ext>
            </a:extLst>
          </p:cNvPr>
          <p:cNvSpPr txBox="1"/>
          <p:nvPr/>
        </p:nvSpPr>
        <p:spPr>
          <a:xfrm>
            <a:off x="1145623" y="1687258"/>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tồn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a:t>
            </a:r>
          </a:p>
        </p:txBody>
      </p:sp>
      <p:pic>
        <p:nvPicPr>
          <p:cNvPr id="27" name="Picture 26">
            <a:extLst>
              <a:ext uri="{FF2B5EF4-FFF2-40B4-BE49-F238E27FC236}">
                <a16:creationId xmlns:a16="http://schemas.microsoft.com/office/drawing/2014/main" id="{CA3423C8-AFA0-3839-F6D4-55556AE989B9}"/>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3352690" y="3087869"/>
            <a:ext cx="1609965" cy="1847324"/>
          </a:xfrm>
          <a:prstGeom prst="rect">
            <a:avLst/>
          </a:prstGeom>
        </p:spPr>
      </p:pic>
      <p:pic>
        <p:nvPicPr>
          <p:cNvPr id="3074" name="Picture 2" descr="Bài 13: Dòng điện trong kim loại - Vật lý lớp 11 - Lecttr">
            <a:extLst>
              <a:ext uri="{FF2B5EF4-FFF2-40B4-BE49-F238E27FC236}">
                <a16:creationId xmlns:a16="http://schemas.microsoft.com/office/drawing/2014/main" id="{CF5FA7BA-159E-0B9A-483E-64930CE14A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1" b="97552" l="2500" r="97070">
                        <a14:foregroundMark x1="12383" y1="84948" x2="2500" y2="97604"/>
                        <a14:foregroundMark x1="24609" y1="84375" x2="29063" y2="87656"/>
                        <a14:foregroundMark x1="35781" y1="75885" x2="29297" y2="83854"/>
                        <a14:foregroundMark x1="84180" y1="7656" x2="97070" y2="3281"/>
                        <a14:foregroundMark x1="31836" y1="78281" x2="18750" y2="93333"/>
                        <a14:foregroundMark x1="18750" y1="93333" x2="18672" y2="93750"/>
                        <a14:foregroundMark x1="24922" y1="87240" x2="21641" y2="94323"/>
                        <a14:foregroundMark x1="71094" y1="29948" x2="84727" y2="11198"/>
                        <a14:foregroundMark x1="70664" y1="45833" x2="70156" y2="55313"/>
                        <a14:foregroundMark x1="72148" y1="48229" x2="71328" y2="56719"/>
                        <a14:foregroundMark x1="70781" y1="45365" x2="70820" y2="56510"/>
                        <a14:foregroundMark x1="70820" y1="56510" x2="7066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6152597" y="2926073"/>
            <a:ext cx="2508350" cy="188126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7920613-F144-F7A7-31DB-3443C0D1D684}"/>
              </a:ext>
            </a:extLst>
          </p:cNvPr>
          <p:cNvSpPr txBox="1"/>
          <p:nvPr/>
        </p:nvSpPr>
        <p:spPr>
          <a:xfrm>
            <a:off x="1255300" y="5011531"/>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dụng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vật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liệu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nó</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6449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6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169685" y="-77539"/>
            <a:ext cx="12329847" cy="69355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203224" y="-169359"/>
            <a:ext cx="12395224" cy="7105180"/>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0613837-C368-7CC7-593C-7C3E470B4333}"/>
              </a:ext>
            </a:extLst>
          </p:cNvPr>
          <p:cNvSpPr txBox="1"/>
          <p:nvPr/>
        </p:nvSpPr>
        <p:spPr>
          <a:xfrm>
            <a:off x="972722" y="255117"/>
            <a:ext cx="10517132" cy="1154162"/>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Tại</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các</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phòng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chụp</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cộng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hưởng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từ</a:t>
            </a:r>
            <a:r>
              <a:rPr lang="vi-VN" sz="2400" dirty="0">
                <a:solidFill>
                  <a:schemeClr val="bg1"/>
                </a:solidFill>
                <a:latin typeface="#9Slide03 Arima Madurai Black" panose="00000A00000000000000" pitchFamily="2" charset="0"/>
                <a:cs typeface="#9Slide03 Arima Madurai Black" panose="00000A00000000000000" pitchFamily="2" charset="0"/>
              </a:rPr>
              <a:t> (MRI) trong bệnh viện, có các nam châm tạo nên từ trường mạnh, có thể ảnh hưởng đến</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A5346978-54C0-E3E7-2E44-9B65C4388E1C}"/>
              </a:ext>
            </a:extLst>
          </p:cNvPr>
          <p:cNvSpPr txBox="1"/>
          <p:nvPr/>
        </p:nvSpPr>
        <p:spPr>
          <a:xfrm>
            <a:off x="1302620" y="532116"/>
            <a:ext cx="9586759" cy="600164"/>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1. Hoạt động của các thiết bị điện tử: đồng hồ, điện thoại, thẻ từ ...</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873446A3-144B-AAB7-ED8F-04D9521074F7}"/>
              </a:ext>
            </a:extLst>
          </p:cNvPr>
          <p:cNvSpPr txBox="1"/>
          <p:nvPr/>
        </p:nvSpPr>
        <p:spPr>
          <a:xfrm>
            <a:off x="1783928" y="571027"/>
            <a:ext cx="8420920" cy="600164"/>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2. Sức khỏe của con người như gây chóng mặt, buồn nôn ...</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12" name="Picture 11">
            <a:extLst>
              <a:ext uri="{FF2B5EF4-FFF2-40B4-BE49-F238E27FC236}">
                <a16:creationId xmlns:a16="http://schemas.microsoft.com/office/drawing/2014/main" id="{CAF9A40E-2617-71A4-0155-D10AF87A3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825" y="6517415"/>
            <a:ext cx="1602222" cy="1380963"/>
          </a:xfrm>
          <a:prstGeom prst="rect">
            <a:avLst/>
          </a:prstGeom>
        </p:spPr>
      </p:pic>
    </p:spTree>
    <p:extLst>
      <p:ext uri="{BB962C8B-B14F-4D97-AF65-F5344CB8AC3E}">
        <p14:creationId xmlns:p14="http://schemas.microsoft.com/office/powerpoint/2010/main" val="3464047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22" presetClass="entr" presetSubtype="1" fill="hold" grpId="0" nodeType="withEffect">
                                  <p:stCondLst>
                                    <p:cond delay="0"/>
                                  </p:stCondLst>
                                  <p:iterate type="lt">
                                    <p:tmPct val="6000"/>
                                  </p:iterate>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10" grpId="0"/>
      <p:bldP spid="10" grpId="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FEAD0B-EA35-A4B9-63C9-40931A1E0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048" y="76037"/>
            <a:ext cx="5492399" cy="473392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1612787" y="5110044"/>
            <a:ext cx="8420920" cy="684803"/>
          </a:xfrm>
          <a:prstGeom prst="rect">
            <a:avLst/>
          </a:prstGeom>
          <a:noFill/>
        </p:spPr>
        <p:txBody>
          <a:bodyPr wrap="square" rtlCol="0">
            <a:spAutoFit/>
          </a:bodyPr>
          <a:lstStyle/>
          <a:p>
            <a:pPr algn="ctr">
              <a:lnSpc>
                <a:spcPct val="150000"/>
              </a:lnSpc>
            </a:pPr>
            <a:r>
              <a:rPr lang="vi-VN" sz="2800" dirty="0">
                <a:solidFill>
                  <a:srgbClr val="1A3490"/>
                </a:solidFill>
                <a:latin typeface="#9Slide03 Arima Madurai Black" panose="00000A00000000000000" pitchFamily="2" charset="0"/>
                <a:cs typeface="#9Slide03 Arima Madurai Black" panose="00000A00000000000000" pitchFamily="2" charset="0"/>
              </a:rPr>
              <a:t>Vì vậy thường có bảng cảnh báo từ trường mạnh</a:t>
            </a:r>
            <a:endParaRPr lang="en-US" sz="2800" dirty="0">
              <a:solidFill>
                <a:srgbClr val="1A3490"/>
              </a:solidFill>
              <a:latin typeface="#9Slide03 Arima Madurai Black" panose="00000A00000000000000" pitchFamily="2" charset="0"/>
              <a:cs typeface="#9Slide03 Arima Madurai Black" panose="00000A00000000000000" pitchFamily="2" charset="0"/>
            </a:endParaRPr>
          </a:p>
        </p:txBody>
      </p:sp>
      <p:sp>
        <p:nvSpPr>
          <p:cNvPr id="15" name="Oval 14">
            <a:extLst>
              <a:ext uri="{FF2B5EF4-FFF2-40B4-BE49-F238E27FC236}">
                <a16:creationId xmlns:a16="http://schemas.microsoft.com/office/drawing/2014/main" id="{732DAD16-E5D7-7FFF-3B25-B40C36836B42}"/>
              </a:ext>
            </a:extLst>
          </p:cNvPr>
          <p:cNvSpPr/>
          <p:nvPr/>
        </p:nvSpPr>
        <p:spPr>
          <a:xfrm>
            <a:off x="649763" y="568123"/>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9A17D3B1-844C-B93B-4BFC-213B933C5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63" y="678523"/>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D86FA1B-30FB-B2BE-AD21-FC5761185A81}"/>
              </a:ext>
            </a:extLst>
          </p:cNvPr>
          <p:cNvSpPr txBox="1"/>
          <p:nvPr/>
        </p:nvSpPr>
        <p:spPr>
          <a:xfrm>
            <a:off x="942032" y="557071"/>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177018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6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2503810" y="-149060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10640161" y="5405807"/>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2024860" y="692411"/>
            <a:ext cx="8420920" cy="902363"/>
          </a:xfrm>
          <a:prstGeom prst="rect">
            <a:avLst/>
          </a:prstGeom>
          <a:noFill/>
        </p:spPr>
        <p:txBody>
          <a:bodyPr wrap="square" rtlCol="0">
            <a:spAutoFit/>
          </a:bodyPr>
          <a:lstStyle/>
          <a:p>
            <a:pPr algn="ctr">
              <a:lnSpc>
                <a:spcPct val="150000"/>
              </a:lnSpc>
            </a:pPr>
            <a:r>
              <a:rPr lang="vi-VN" sz="4000" dirty="0">
                <a:solidFill>
                  <a:srgbClr val="1A3490"/>
                </a:solidFill>
                <a:latin typeface="#9Slide07 IcielBaliho Script" pitchFamily="2" charset="0"/>
                <a:cs typeface="#9Slide03 Arima Madurai Black" panose="00000A00000000000000" pitchFamily="2" charset="0"/>
              </a:rPr>
              <a:t>Xung quanh vật nào sau đây có từ trường</a:t>
            </a:r>
            <a:endParaRPr lang="en-US" sz="4000" dirty="0">
              <a:solidFill>
                <a:srgbClr val="1A3490"/>
              </a:solidFill>
              <a:latin typeface="#9Slide07 IcielBaliho Script" pitchFamily="2" charset="0"/>
              <a:cs typeface="#9Slide03 Arima Madurai Black" panose="00000A00000000000000" pitchFamily="2" charset="0"/>
            </a:endParaRPr>
          </a:p>
        </p:txBody>
      </p:sp>
      <p:grpSp>
        <p:nvGrpSpPr>
          <p:cNvPr id="11" name="Group 10">
            <a:extLst>
              <a:ext uri="{FF2B5EF4-FFF2-40B4-BE49-F238E27FC236}">
                <a16:creationId xmlns:a16="http://schemas.microsoft.com/office/drawing/2014/main" id="{7906271B-5C6D-22ED-D216-681C5A18F2E6}"/>
              </a:ext>
            </a:extLst>
          </p:cNvPr>
          <p:cNvGrpSpPr/>
          <p:nvPr/>
        </p:nvGrpSpPr>
        <p:grpSpPr>
          <a:xfrm>
            <a:off x="956005" y="643256"/>
            <a:ext cx="1150937" cy="1158448"/>
            <a:chOff x="7667526" y="1730139"/>
            <a:chExt cx="4093347" cy="4120062"/>
          </a:xfrm>
        </p:grpSpPr>
        <p:grpSp>
          <p:nvGrpSpPr>
            <p:cNvPr id="13" name="Graphic 5">
              <a:extLst>
                <a:ext uri="{FF2B5EF4-FFF2-40B4-BE49-F238E27FC236}">
                  <a16:creationId xmlns:a16="http://schemas.microsoft.com/office/drawing/2014/main" id="{1D8B6386-7473-46D1-4FFF-0AD369FEC23A}"/>
                </a:ext>
              </a:extLst>
            </p:cNvPr>
            <p:cNvGrpSpPr/>
            <p:nvPr/>
          </p:nvGrpSpPr>
          <p:grpSpPr>
            <a:xfrm>
              <a:off x="7719266" y="1738963"/>
              <a:ext cx="3992479" cy="3127215"/>
              <a:chOff x="1218616" y="1609419"/>
              <a:chExt cx="2994359" cy="2345411"/>
            </a:xfrm>
          </p:grpSpPr>
          <p:sp>
            <p:nvSpPr>
              <p:cNvPr id="141" name="Freeform: Shape 140">
                <a:extLst>
                  <a:ext uri="{FF2B5EF4-FFF2-40B4-BE49-F238E27FC236}">
                    <a16:creationId xmlns:a16="http://schemas.microsoft.com/office/drawing/2014/main" id="{5ACF634E-5B78-0FB4-4C08-FEC408197D44}"/>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27D3E6EF-4EE9-3DD0-2223-8F6A5229A42D}"/>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15DD9CD0-04CA-6868-C7AB-F7E68ED84537}"/>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A226A209-49F3-CAE1-D0D2-82A780D1F7E4}"/>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C3CD6E81-ABE2-05DF-5E20-D122ABAAAB4A}"/>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805FD05B-FCA8-ADB5-386F-A145B3417476}"/>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AB2AEA70-0C2B-8DF7-A074-F7CC2B685C62}"/>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76EAE676-2D88-B3CF-FE10-33575F553D8B}"/>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CCDA07A-B53C-1CCA-6BB8-C5A1D71AF8A9}"/>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0" name="Freeform: Shape 149">
                <a:extLst>
                  <a:ext uri="{FF2B5EF4-FFF2-40B4-BE49-F238E27FC236}">
                    <a16:creationId xmlns:a16="http://schemas.microsoft.com/office/drawing/2014/main" id="{C7B226F5-3CDF-E04E-1D9F-BC022C1CD34C}"/>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0920C07D-9FB7-B5CB-73D8-45E92756C233}"/>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0915EB0-8126-5A57-AC47-B5407FDB1E4A}"/>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1CB559B8-A3E4-021C-2EC7-E7E3B3316B68}"/>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1D9C268-12EB-2F89-4C9A-F62DA5427058}"/>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3C2A4948-CFA7-D782-39E7-B403F4514FF3}"/>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DBEADED5-72CF-B4B7-69CB-C6BB163656B2}"/>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F8404366-DD3D-922C-FE77-7FD37B2C1B7A}"/>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237D5561-302A-A750-E2E7-551ED0CFCF07}"/>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0B609A21-5C35-77AA-F239-BF2D408B555E}"/>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9F9E9B22-DCED-277E-BA53-301388CC321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031F5B9B-1AFD-43D4-BE73-37E07BED3CFE}"/>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CFAC5464-0510-5E2B-C465-93D952731F51}"/>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11FA5C8B-551C-37F1-09BF-A44713CCFB5A}"/>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72D6D98B-1510-B23F-DD74-70FC61F733A5}"/>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926D2BE3-B7CF-0207-9730-D0D0D39C978B}"/>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4BBF91D5-5CAA-2E64-91B7-037568631E54}"/>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0BC4F2ED-BBDD-00A9-28B9-4DF096B4E12D}"/>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35B87D74-67A2-37A3-EACE-5C3FE93D3844}"/>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58E8B3CF-169B-E88C-8D2A-6273FB396E87}"/>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39FCA034-AAC3-81FC-0730-D5BE1EBF0A31}"/>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63B11103-C0E5-FE1F-3C57-5351C2588D40}"/>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B54E61F6-0551-DFBC-7EEB-2BC17F942A45}"/>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3915A61F-4251-8C3C-F0BA-40BEAC7DA9EB}"/>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1C31E001-7AFD-70C1-DFF3-7CD2701D230C}"/>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E68C9BA6-8AAF-7D96-ED52-0DEFC15E2AD4}"/>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4263AB57-BAB6-6AF5-7011-33ED277B3F64}"/>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D5934A81-8410-DCCD-92CA-CB6BC0D022D0}"/>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7B2B7709-7ABC-B2C3-3640-EE5D3B1FEFBF}"/>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0EE902DF-AB99-F6E8-BD73-55580375F6F1}"/>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83110656-FB5C-BD7A-22A8-904974C553E4}"/>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CD886A6E-B353-C19C-1137-E5EA1CE1AA74}"/>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703102DF-9A5F-BCEC-16C9-40B4938D4988}"/>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6F9C6C47-1077-A0F9-98DD-7C8A0DBA2D78}"/>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0DBE46F4-B829-F496-63EE-1135328E230B}"/>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14" name="Freeform: Shape 13">
              <a:extLst>
                <a:ext uri="{FF2B5EF4-FFF2-40B4-BE49-F238E27FC236}">
                  <a16:creationId xmlns:a16="http://schemas.microsoft.com/office/drawing/2014/main" id="{D9865DC1-3930-53CC-70BF-6EB42249A19C}"/>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 name="Freeform: Shape 14">
              <a:extLst>
                <a:ext uri="{FF2B5EF4-FFF2-40B4-BE49-F238E27FC236}">
                  <a16:creationId xmlns:a16="http://schemas.microsoft.com/office/drawing/2014/main" id="{FD06377A-3CE8-F6C6-A677-9B0C812F0667}"/>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16" name="Graphic 5">
              <a:extLst>
                <a:ext uri="{FF2B5EF4-FFF2-40B4-BE49-F238E27FC236}">
                  <a16:creationId xmlns:a16="http://schemas.microsoft.com/office/drawing/2014/main" id="{26DC53C4-A8DF-8EA5-1FB6-C491DC885F30}"/>
                </a:ext>
              </a:extLst>
            </p:cNvPr>
            <p:cNvGrpSpPr/>
            <p:nvPr/>
          </p:nvGrpSpPr>
          <p:grpSpPr>
            <a:xfrm>
              <a:off x="10580914" y="3966952"/>
              <a:ext cx="1031992" cy="1386933"/>
              <a:chOff x="3364852" y="3280411"/>
              <a:chExt cx="773994" cy="1040200"/>
            </a:xfrm>
          </p:grpSpPr>
          <p:sp>
            <p:nvSpPr>
              <p:cNvPr id="107" name="Freeform: Shape 106">
                <a:extLst>
                  <a:ext uri="{FF2B5EF4-FFF2-40B4-BE49-F238E27FC236}">
                    <a16:creationId xmlns:a16="http://schemas.microsoft.com/office/drawing/2014/main" id="{AB36BCA1-A179-4DD2-6835-14D165FED695}"/>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57542CAB-7C5D-7C52-39AC-7013BDBF3CD3}"/>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F440E103-0093-E4CF-3E29-07B4AB417AFF}"/>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ABD59136-A75D-6658-9AD0-6C0C83B92B42}"/>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C3BCBED1-B2A5-EF86-0D7E-2A0B3874DB45}"/>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6DFDA286-2F91-412F-9AAF-8777D546500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6AD3C0E2-F356-6FEC-8BAC-84B3813D2190}"/>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8C7CF378-2A2C-467F-644E-2CC22C0267D3}"/>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DC1A5D62-2D79-E8EF-8B7A-E43656EAEA0E}"/>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E39108BF-030C-2462-13F1-FB1815B05F9F}"/>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753DA050-ED00-0A62-C7B3-676C9F9A5668}"/>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47B9DF27-7102-57CA-7C4F-379E7AD2D98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39708672-6D42-1E76-CAE1-1D758A5F5994}"/>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5EBB97ED-0246-BF27-6902-DF6D0D0E13E5}"/>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2D6D7556-817C-86EB-3694-A51B210E3938}"/>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D123C7A1-98E0-57C6-7D58-C244D43B33B2}"/>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13A96DCC-1E15-6B01-15CF-CA215819CF00}"/>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2E5F2182-6E05-E8B7-FBDF-FA6B1495D783}"/>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546F8BA5-BD94-07C6-8876-97970C76CBD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3E54C0E8-6CBA-1F5E-1FA8-88CF15A85E4F}"/>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04460AB0-AEC1-CD4B-0FDA-B0FA8D8FD07F}"/>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CF36BF9B-1C12-6361-4121-3BD90C3CAF95}"/>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30A074F9-B570-7199-536E-9A02EB6CB217}"/>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5C9A0853-6F55-D569-42D8-CACB92568D0D}"/>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700213BF-95D9-84A2-0857-5D9B8A3472A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16745654-3007-2E43-A663-F02A8DE555CD}"/>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2B07F34-8356-0AED-0175-0CED2C4358E6}"/>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69EA823F-BE3E-CF29-0340-F5CDCF2DA2B5}"/>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ADA56572-B662-B2B5-C9EB-0D4DA3A70822}"/>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965B5BAA-1B38-576C-C9EB-D53E0AC74F15}"/>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5F9F45FE-AC80-5782-396C-4C1E5526BCB7}"/>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EE5A351B-70D0-AC4B-97C9-7A64D7352BED}"/>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238BD340-1B2D-0D5A-2855-208E73BEA75A}"/>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A7A7E0E8-1609-04B8-D476-470B0992B551}"/>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17" name="Graphic 5">
              <a:extLst>
                <a:ext uri="{FF2B5EF4-FFF2-40B4-BE49-F238E27FC236}">
                  <a16:creationId xmlns:a16="http://schemas.microsoft.com/office/drawing/2014/main" id="{5DBDCD18-8128-DA00-FE00-3FED783D695D}"/>
                </a:ext>
              </a:extLst>
            </p:cNvPr>
            <p:cNvGrpSpPr/>
            <p:nvPr/>
          </p:nvGrpSpPr>
          <p:grpSpPr>
            <a:xfrm>
              <a:off x="8877948" y="2220963"/>
              <a:ext cx="2048049" cy="3407965"/>
              <a:chOff x="2087627" y="1970919"/>
              <a:chExt cx="1536037" cy="2555974"/>
            </a:xfrm>
          </p:grpSpPr>
          <p:sp>
            <p:nvSpPr>
              <p:cNvPr id="104" name="Freeform: Shape 103">
                <a:extLst>
                  <a:ext uri="{FF2B5EF4-FFF2-40B4-BE49-F238E27FC236}">
                    <a16:creationId xmlns:a16="http://schemas.microsoft.com/office/drawing/2014/main" id="{ADDA80D8-2BA5-9D00-2875-74D02287E403}"/>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1FF66A07-F27D-F750-4F67-CABD6DCB15B8}"/>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7CC042DC-1BF8-1EFC-91D7-F4052F0F099D}"/>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3" name="Graphic 5">
              <a:extLst>
                <a:ext uri="{FF2B5EF4-FFF2-40B4-BE49-F238E27FC236}">
                  <a16:creationId xmlns:a16="http://schemas.microsoft.com/office/drawing/2014/main" id="{47360B1F-7DDE-4700-4E9B-CD75FE9FF7CC}"/>
                </a:ext>
              </a:extLst>
            </p:cNvPr>
            <p:cNvGrpSpPr/>
            <p:nvPr/>
          </p:nvGrpSpPr>
          <p:grpSpPr>
            <a:xfrm>
              <a:off x="7903618" y="2373648"/>
              <a:ext cx="1183931" cy="3342981"/>
              <a:chOff x="1356880" y="2085433"/>
              <a:chExt cx="887948" cy="2507236"/>
            </a:xfrm>
          </p:grpSpPr>
          <p:sp>
            <p:nvSpPr>
              <p:cNvPr id="33" name="Freeform: Shape 32">
                <a:extLst>
                  <a:ext uri="{FF2B5EF4-FFF2-40B4-BE49-F238E27FC236}">
                    <a16:creationId xmlns:a16="http://schemas.microsoft.com/office/drawing/2014/main" id="{7C3EAE1F-12F0-8C3B-83D7-A2370CB13430}"/>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4" name="Freeform: Shape 33">
                <a:extLst>
                  <a:ext uri="{FF2B5EF4-FFF2-40B4-BE49-F238E27FC236}">
                    <a16:creationId xmlns:a16="http://schemas.microsoft.com/office/drawing/2014/main" id="{D7E93C5A-6D27-8BE8-6F8C-7CDECC17C9D1}"/>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8F149F0E-5682-05DF-F1E3-F9AF56CA7EAE}"/>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6" name="Freeform: Shape 35">
                <a:extLst>
                  <a:ext uri="{FF2B5EF4-FFF2-40B4-BE49-F238E27FC236}">
                    <a16:creationId xmlns:a16="http://schemas.microsoft.com/office/drawing/2014/main" id="{125D2C3F-F1A2-FDD5-902F-7E78BD177B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1E4C1858-989C-84EC-1410-7B6A72503FD7}"/>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0191BD23-5341-40C7-8E95-A1FC483EA9A9}"/>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9D94F844-2B3F-C20B-F235-9987FD48884B}"/>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256A2460-BB3F-EED0-73CB-37F4C09C0E7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1CEC49E0-8096-2E67-102E-FA5E83694D39}"/>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2" name="Freeform: Shape 41">
                <a:extLst>
                  <a:ext uri="{FF2B5EF4-FFF2-40B4-BE49-F238E27FC236}">
                    <a16:creationId xmlns:a16="http://schemas.microsoft.com/office/drawing/2014/main" id="{508A42D6-051C-7F90-F3A3-F4214BFB4F80}"/>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AC0C7A83-64F2-24E5-EB4E-EE4E50933E7B}"/>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B055BF8B-C034-5DE3-0A06-22D76ED5F92C}"/>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9F06D59E-2A2F-6E58-856E-D41B78862A24}"/>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3FEC9BEA-7C1A-CB3C-97B3-400D6E34DCDB}"/>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BF615462-1115-5326-5049-6B3E7416E9BB}"/>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496F9BD-6F87-21A4-57CE-8E04AB240A4A}"/>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A4588790-3190-E94D-D469-5C1BE51B0EAB}"/>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94BDFBE1-BC7B-A9C7-9D65-F10A2D754E40}"/>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190F2970-824B-2ED9-8A80-607BD1A24CC2}"/>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BACB8E7E-ACD5-9072-C74C-3EA2E0F3D57F}"/>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01C4A7E6-BF58-91E5-01CF-FD0512DBB48F}"/>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F6641EA-5B6E-29AE-BD80-FC81F8699A82}"/>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842DF1EC-6615-FFD7-8C28-A87B9500CE99}"/>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03688856-7EB3-21B9-19F2-B072049D4FCF}"/>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63B5E5EE-81B1-2734-9B88-CAF28F386810}"/>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36C4358C-61CD-BE76-C3A0-4584122D302E}"/>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D32BFC8E-F7F7-B899-FACA-AF8F6B6385D0}"/>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C1FF34E7-4192-AEB8-CB2D-2F2580AD0179}"/>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D1829BA4-970F-EC57-5CB7-B273E1E342D4}"/>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8AB7B9CE-0C52-B1C5-9612-E1E1E0922F7F}"/>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91F12A5-8C31-64FA-8572-06B2106D232F}"/>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B74737-4B49-3F1E-35C5-4EF56419BEB1}"/>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A8531788-8AC9-B94D-8827-A7334620011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EF688EEF-ECB5-69C3-42AD-B0CA527B00DA}"/>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45B165D2-E429-3DF5-7813-D8B64F42EDE0}"/>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BC603155-7348-074F-53F6-2B4CA858F9D1}"/>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75590803-800A-6746-8596-3265C45BBF0E}"/>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57B537A3-D708-7CE4-230E-0332ABFACB74}"/>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DD042838-407C-95C2-B6E7-8506800A6CFE}"/>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92C0DD0-F6C7-61FA-3E1D-467008CA3BA2}"/>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3D580CAC-389A-21BF-2557-31A9D930C07C}"/>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F77BC506-D55E-643D-EC79-5631392A12E4}"/>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0DB46986-44FC-4CB4-35B1-3E3C0E0C7582}"/>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7CE983B7-ED65-5141-0929-093642A98E0D}"/>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3111EE51-D45D-9A1D-E96E-26066F4E80C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1C98BE76-BEAC-CC5E-E340-F066ECC473B9}"/>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91E7FA92-2C82-7453-724C-64F70A908FD4}"/>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FA1A6FFC-D6F0-BA6B-17AB-89FE46CCF126}"/>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61101499-55C4-A9C2-1501-572566C5EF0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4DD37D92-02A1-F071-36B7-B6C3F05AD275}"/>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78EC0B01-7A8B-F419-7E04-0B3290822693}"/>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568D4F9C-FF7F-F3BB-54B3-6A6C4D0522AE}"/>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FB6437F-6384-3882-82AD-7C770CE1EBA1}"/>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5F73E6D0-0B6E-DC57-83CC-4426CD206524}"/>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EA8E7511-42DA-812D-06CC-30F0103F5D2D}"/>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6314AFFD-E0FC-4934-2463-46291BCBB5C3}"/>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091D9E6D-9D11-65A8-9910-65615057789A}"/>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E1D00167-BA1A-C39A-BFA1-0E2106B9613F}"/>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622373C9-862A-ED9D-18FE-49147CF3C8B5}"/>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E5577BB0-163C-9DFE-553B-7A12F7E2135E}"/>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18F8426B-CDE0-81FE-B054-DB7A3938D75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B5CB9F1A-DF5A-BBE6-4996-C4E07D7A608E}"/>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721A0932-FE06-D707-DDBF-303245DDEDBD}"/>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F210B62A-9CAF-27DF-3D0C-43729C8BC576}"/>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1570A6A-17C3-88F2-B6A1-3F5823AB4F03}"/>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79413F7A-A4F1-2BCB-A654-C0861762E6DD}"/>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3AD28A63-90B0-6210-6D1A-44E7778CBB10}"/>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04F5E891-1E7E-3D48-D77C-4D2DF4891A77}"/>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691C6D37-D85E-B0E4-08AF-187902726C3B}"/>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43712A81-A563-346D-6468-6C57EE300B23}"/>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816631B-919E-2047-FEB9-643EAC1E7DC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4" name="Graphic 5">
              <a:extLst>
                <a:ext uri="{FF2B5EF4-FFF2-40B4-BE49-F238E27FC236}">
                  <a16:creationId xmlns:a16="http://schemas.microsoft.com/office/drawing/2014/main" id="{ECE0D5B9-AE5E-654E-A419-0496489469D8}"/>
                </a:ext>
              </a:extLst>
            </p:cNvPr>
            <p:cNvGrpSpPr/>
            <p:nvPr/>
          </p:nvGrpSpPr>
          <p:grpSpPr>
            <a:xfrm>
              <a:off x="8560752" y="1730139"/>
              <a:ext cx="605953" cy="680956"/>
              <a:chOff x="1849730" y="1602801"/>
              <a:chExt cx="454465" cy="510717"/>
            </a:xfrm>
          </p:grpSpPr>
          <p:sp>
            <p:nvSpPr>
              <p:cNvPr id="25" name="Freeform: Shape 24">
                <a:extLst>
                  <a:ext uri="{FF2B5EF4-FFF2-40B4-BE49-F238E27FC236}">
                    <a16:creationId xmlns:a16="http://schemas.microsoft.com/office/drawing/2014/main" id="{7BE4D617-1FFA-7BAA-31A6-BC913A75D406}"/>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6" name="Freeform: Shape 25">
                <a:extLst>
                  <a:ext uri="{FF2B5EF4-FFF2-40B4-BE49-F238E27FC236}">
                    <a16:creationId xmlns:a16="http://schemas.microsoft.com/office/drawing/2014/main" id="{2A853C19-4952-E73E-616F-B28C041349CC}"/>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7" name="Freeform: Shape 26">
                <a:extLst>
                  <a:ext uri="{FF2B5EF4-FFF2-40B4-BE49-F238E27FC236}">
                    <a16:creationId xmlns:a16="http://schemas.microsoft.com/office/drawing/2014/main" id="{7CBEF8DA-A2CA-7408-6CDB-BB3D3E4C2AF2}"/>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8" name="Freeform: Shape 27">
                <a:extLst>
                  <a:ext uri="{FF2B5EF4-FFF2-40B4-BE49-F238E27FC236}">
                    <a16:creationId xmlns:a16="http://schemas.microsoft.com/office/drawing/2014/main" id="{533168A9-F4D3-29CE-F6AF-21CB5E45E0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9" name="Freeform: Shape 28">
                <a:extLst>
                  <a:ext uri="{FF2B5EF4-FFF2-40B4-BE49-F238E27FC236}">
                    <a16:creationId xmlns:a16="http://schemas.microsoft.com/office/drawing/2014/main" id="{CF81C381-FDC9-A796-930C-9388ECDD8DE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876F9F93-1E0C-9ABC-98C2-BC9B32E7A82E}"/>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1" name="Freeform: Shape 30">
                <a:extLst>
                  <a:ext uri="{FF2B5EF4-FFF2-40B4-BE49-F238E27FC236}">
                    <a16:creationId xmlns:a16="http://schemas.microsoft.com/office/drawing/2014/main" id="{C49D2E48-2D8E-B2C7-0EC8-78C66E72D5E4}"/>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2" name="Freeform: Shape 31">
                <a:extLst>
                  <a:ext uri="{FF2B5EF4-FFF2-40B4-BE49-F238E27FC236}">
                    <a16:creationId xmlns:a16="http://schemas.microsoft.com/office/drawing/2014/main" id="{F625E9CC-8629-B407-8B72-B91D5F94E946}"/>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5" name="Picture 4">
            <a:extLst>
              <a:ext uri="{FF2B5EF4-FFF2-40B4-BE49-F238E27FC236}">
                <a16:creationId xmlns:a16="http://schemas.microsoft.com/office/drawing/2014/main" id="{DEF1CC45-7353-0E1A-4904-2F3B53496D8B}"/>
              </a:ext>
            </a:extLst>
          </p:cNvPr>
          <p:cNvPicPr>
            <a:picLocks noChangeAspect="1"/>
          </p:cNvPicPr>
          <p:nvPr/>
        </p:nvPicPr>
        <p:blipFill>
          <a:blip r:embed="rId3"/>
          <a:stretch>
            <a:fillRect/>
          </a:stretch>
        </p:blipFill>
        <p:spPr>
          <a:xfrm>
            <a:off x="1485793" y="2406026"/>
            <a:ext cx="4628871" cy="2606633"/>
          </a:xfrm>
          <a:prstGeom prst="rect">
            <a:avLst/>
          </a:prstGeom>
        </p:spPr>
      </p:pic>
      <p:pic>
        <p:nvPicPr>
          <p:cNvPr id="1028" name="Picture 4" descr="Cuộn Dây Đồng Cách Điện 0.1mm | Shopee Việt Nam">
            <a:extLst>
              <a:ext uri="{FF2B5EF4-FFF2-40B4-BE49-F238E27FC236}">
                <a16:creationId xmlns:a16="http://schemas.microsoft.com/office/drawing/2014/main" id="{0953F637-DA02-2445-3C10-A8C086342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76582" y="1690923"/>
            <a:ext cx="3720904" cy="3720904"/>
          </a:xfrm>
          <a:prstGeom prst="rect">
            <a:avLst/>
          </a:prstGeom>
          <a:noFill/>
          <a:extLst>
            <a:ext uri="{909E8E84-426E-40DD-AFC4-6F175D3DCCD1}">
              <a14:hiddenFill xmlns:a14="http://schemas.microsoft.com/office/drawing/2010/main">
                <a:solidFill>
                  <a:srgbClr val="FFFFFF"/>
                </a:solidFill>
              </a14:hiddenFill>
            </a:ext>
          </a:extLst>
        </p:spPr>
      </p:pic>
      <p:sp>
        <p:nvSpPr>
          <p:cNvPr id="185" name="TextBox 184">
            <a:extLst>
              <a:ext uri="{FF2B5EF4-FFF2-40B4-BE49-F238E27FC236}">
                <a16:creationId xmlns:a16="http://schemas.microsoft.com/office/drawing/2014/main" id="{5E9B4EE0-93AC-EFBD-0A58-C70C4DA84CF5}"/>
              </a:ext>
            </a:extLst>
          </p:cNvPr>
          <p:cNvSpPr txBox="1"/>
          <p:nvPr/>
        </p:nvSpPr>
        <p:spPr>
          <a:xfrm>
            <a:off x="1728885" y="5408644"/>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Bóng đèn điện đang sáng</a:t>
            </a:r>
            <a:endParaRPr lang="en-US" sz="2400" dirty="0">
              <a:latin typeface="#9Slide03 Arima Madurai Black" panose="00000A00000000000000" pitchFamily="2" charset="0"/>
              <a:cs typeface="#9Slide03 Arima Madurai Black" panose="00000A00000000000000" pitchFamily="2" charset="0"/>
            </a:endParaRPr>
          </a:p>
        </p:txBody>
      </p:sp>
      <p:sp>
        <p:nvSpPr>
          <p:cNvPr id="186" name="TextBox 185">
            <a:extLst>
              <a:ext uri="{FF2B5EF4-FFF2-40B4-BE49-F238E27FC236}">
                <a16:creationId xmlns:a16="http://schemas.microsoft.com/office/drawing/2014/main" id="{41DD8B7F-7099-DE03-3281-55FA5EE61FCB}"/>
              </a:ext>
            </a:extLst>
          </p:cNvPr>
          <p:cNvSpPr txBox="1"/>
          <p:nvPr/>
        </p:nvSpPr>
        <p:spPr>
          <a:xfrm>
            <a:off x="7176582" y="5417273"/>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Cuộn dây đồng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6237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1" fill="hold" grpId="0" nodeType="withEffect">
                                  <p:stCondLst>
                                    <p:cond delay="0"/>
                                  </p:stCondLst>
                                  <p:iterate type="lt">
                                    <p:tmPct val="6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iterate type="lt">
                                    <p:tmPct val="6000"/>
                                  </p:iterate>
                                  <p:childTnLst>
                                    <p:set>
                                      <p:cBhvr>
                                        <p:cTn id="22" dur="1" fill="hold">
                                          <p:stCondLst>
                                            <p:cond delay="0"/>
                                          </p:stCondLst>
                                        </p:cTn>
                                        <p:tgtEl>
                                          <p:spTgt spid="185"/>
                                        </p:tgtEl>
                                        <p:attrNameLst>
                                          <p:attrName>style.visibility</p:attrName>
                                        </p:attrNameLst>
                                      </p:cBhvr>
                                      <p:to>
                                        <p:strVal val="visible"/>
                                      </p:to>
                                    </p:set>
                                    <p:animEffect transition="in" filter="wipe(up)">
                                      <p:cBhvr>
                                        <p:cTn id="23" dur="500"/>
                                        <p:tgtEl>
                                          <p:spTgt spid="18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6000"/>
                                  </p:iterate>
                                  <p:childTnLst>
                                    <p:set>
                                      <p:cBhvr>
                                        <p:cTn id="33" dur="1" fill="hold">
                                          <p:stCondLst>
                                            <p:cond delay="0"/>
                                          </p:stCondLst>
                                        </p:cTn>
                                        <p:tgtEl>
                                          <p:spTgt spid="186"/>
                                        </p:tgtEl>
                                        <p:attrNameLst>
                                          <p:attrName>style.visibility</p:attrName>
                                        </p:attrNameLst>
                                      </p:cBhvr>
                                      <p:to>
                                        <p:strVal val="visible"/>
                                      </p:to>
                                    </p:set>
                                    <p:animEffect transition="in" filter="wipe(up)">
                                      <p:cBhvr>
                                        <p:cTn id="34" dur="500"/>
                                        <p:tgtEl>
                                          <p:spTgt spid="18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85"/>
                                        </p:tgtEl>
                                        <p:attrNameLst>
                                          <p:attrName>fillcolor</p:attrName>
                                        </p:attrNameLst>
                                      </p:cBhvr>
                                      <p:to>
                                        <a:schemeClr val="accent2"/>
                                      </p:to>
                                    </p:animClr>
                                    <p:set>
                                      <p:cBhvr>
                                        <p:cTn id="39" dur="2000" fill="hold"/>
                                        <p:tgtEl>
                                          <p:spTgt spid="185"/>
                                        </p:tgtEl>
                                        <p:attrNameLst>
                                          <p:attrName>fill.type</p:attrName>
                                        </p:attrNameLst>
                                      </p:cBhvr>
                                      <p:to>
                                        <p:strVal val="solid"/>
                                      </p:to>
                                    </p:set>
                                    <p:set>
                                      <p:cBhvr>
                                        <p:cTn id="40" dur="2000" fill="hold"/>
                                        <p:tgtEl>
                                          <p:spTgt spid="1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5" grpId="0"/>
      <p:bldP spid="18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BCF71042-3147-4D8C-938D-D34178D1D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3615">
            <a:off x="4091279" y="2157524"/>
            <a:ext cx="4009442" cy="710764"/>
          </a:xfrm>
          <a:prstGeom prst="rect">
            <a:avLst/>
          </a:prstGeom>
        </p:spPr>
      </p:pic>
      <p:sp>
        <p:nvSpPr>
          <p:cNvPr id="8" name="TextBox 7">
            <a:extLst>
              <a:ext uri="{FF2B5EF4-FFF2-40B4-BE49-F238E27FC236}">
                <a16:creationId xmlns:a16="http://schemas.microsoft.com/office/drawing/2014/main" id="{AEA80426-E8DA-465D-BF98-60EA15F6EB40}"/>
              </a:ext>
            </a:extLst>
          </p:cNvPr>
          <p:cNvSpPr txBox="1"/>
          <p:nvPr/>
        </p:nvSpPr>
        <p:spPr>
          <a:xfrm>
            <a:off x="702145" y="4467068"/>
            <a:ext cx="10787709" cy="1865126"/>
          </a:xfrm>
          <a:prstGeom prst="rect">
            <a:avLst/>
          </a:prstGeom>
          <a:noFill/>
        </p:spPr>
        <p:txBody>
          <a:bodyPr wrap="square">
            <a:spAutoFit/>
          </a:bodyPr>
          <a:lstStyle/>
          <a:p>
            <a:pPr algn="ctr">
              <a:lnSpc>
                <a:spcPct val="120000"/>
              </a:lnSpc>
            </a:pPr>
            <a:r>
              <a:rPr lang="vi-VN" sz="2400" dirty="0">
                <a:latin typeface="#9Slide03 Arima Madurai Black" panose="00000A00000000000000" pitchFamily="2" charset="0"/>
                <a:cs typeface="#9Slide03 Arima Madurai Black" panose="00000A00000000000000" pitchFamily="2" charset="0"/>
              </a:rPr>
              <a:t>Ta đã biết xung quanh </a:t>
            </a:r>
            <a:r>
              <a:rPr lang="vi-VN" sz="2400" dirty="0">
                <a:solidFill>
                  <a:srgbClr val="CD0505"/>
                </a:solidFill>
                <a:latin typeface="#9Slide03 Arima Madurai Black" panose="00000A00000000000000" pitchFamily="2" charset="0"/>
                <a:cs typeface="#9Slide03 Arima Madurai Black" panose="00000A00000000000000" pitchFamily="2" charset="0"/>
              </a:rPr>
              <a:t>nam châm</a:t>
            </a:r>
            <a:r>
              <a:rPr lang="vi-VN" sz="2400" dirty="0">
                <a:latin typeface="#9Slide03 Arima Madurai Black" panose="00000A00000000000000" pitchFamily="2" charset="0"/>
                <a:cs typeface="#9Slide03 Arima Madurai Black" panose="00000A00000000000000" pitchFamily="2" charset="0"/>
              </a:rPr>
              <a:t>, xung quanh </a:t>
            </a:r>
            <a:r>
              <a:rPr lang="vi-VN" sz="2400" dirty="0">
                <a:solidFill>
                  <a:srgbClr val="CD0505"/>
                </a:solidFill>
                <a:latin typeface="#9Slide03 Arima Madurai Black" panose="00000A00000000000000" pitchFamily="2" charset="0"/>
                <a:cs typeface="#9Slide03 Arima Madurai Black" panose="00000A00000000000000" pitchFamily="2" charset="0"/>
              </a:rPr>
              <a:t>dòng điện </a:t>
            </a:r>
            <a:r>
              <a:rPr lang="vi-VN" sz="2400" dirty="0">
                <a:latin typeface="#9Slide03 Arima Madurai Black" panose="00000A00000000000000" pitchFamily="2" charset="0"/>
                <a:cs typeface="#9Slide03 Arima Madurai Black" panose="00000A00000000000000" pitchFamily="2" charset="0"/>
              </a:rPr>
              <a:t>có </a:t>
            </a:r>
            <a:r>
              <a:rPr lang="vi-VN" sz="2400" dirty="0">
                <a:solidFill>
                  <a:srgbClr val="CD0505"/>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Bằng mắt thường chúng ta không thể nhìn thấy </a:t>
            </a:r>
            <a:r>
              <a:rPr lang="vi-VN" sz="2400" dirty="0">
                <a:solidFill>
                  <a:srgbClr val="CD0505"/>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Vậy làm thế nào để có thể hình dung ra</a:t>
            </a:r>
            <a:r>
              <a:rPr lang="vi-VN" sz="2400" dirty="0">
                <a:solidFill>
                  <a:srgbClr val="CD0505"/>
                </a:solidFill>
                <a:latin typeface="#9Slide03 Arima Madurai Black" panose="00000A00000000000000" pitchFamily="2" charset="0"/>
                <a:cs typeface="#9Slide03 Arima Madurai Black" panose="00000A00000000000000" pitchFamily="2" charset="0"/>
              </a:rPr>
              <a:t> từ trường </a:t>
            </a:r>
            <a:r>
              <a:rPr lang="vi-VN" sz="2400" dirty="0">
                <a:latin typeface="#9Slide03 Arima Madurai Black" panose="00000A00000000000000" pitchFamily="2" charset="0"/>
                <a:cs typeface="#9Slide03 Arima Madurai Black" panose="00000A00000000000000" pitchFamily="2" charset="0"/>
              </a:rPr>
              <a:t>và nghiên cứu </a:t>
            </a:r>
            <a:r>
              <a:rPr lang="vi-VN" sz="2400" dirty="0">
                <a:solidFill>
                  <a:srgbClr val="CD0505"/>
                </a:solidFill>
                <a:latin typeface="#9Slide03 Arima Madurai Black" panose="00000A00000000000000" pitchFamily="2" charset="0"/>
                <a:cs typeface="#9Slide03 Arima Madurai Black" panose="00000A00000000000000" pitchFamily="2" charset="0"/>
              </a:rPr>
              <a:t>từ tính </a:t>
            </a:r>
            <a:r>
              <a:rPr lang="vi-VN" sz="2400" dirty="0">
                <a:latin typeface="#9Slide03 Arima Madurai Black" panose="00000A00000000000000" pitchFamily="2" charset="0"/>
                <a:cs typeface="#9Slide03 Arima Madurai Black" panose="00000A00000000000000" pitchFamily="2" charset="0"/>
              </a:rPr>
              <a:t>của nó một cách dễ dàng, thuận lợi ?</a:t>
            </a:r>
            <a:endParaRPr lang="en-US" sz="2400" dirty="0">
              <a:latin typeface="#9Slide03 Arima Madurai Black" panose="00000A00000000000000" pitchFamily="2" charset="0"/>
              <a:cs typeface="#9Slide03 Arima Madurai Black" panose="00000A00000000000000" pitchFamily="2" charset="0"/>
            </a:endParaRPr>
          </a:p>
        </p:txBody>
      </p:sp>
      <p:pic>
        <p:nvPicPr>
          <p:cNvPr id="11" name="Picture 10" descr="Logo, icon&#10;&#10;Description automatically generated">
            <a:extLst>
              <a:ext uri="{FF2B5EF4-FFF2-40B4-BE49-F238E27FC236}">
                <a16:creationId xmlns:a16="http://schemas.microsoft.com/office/drawing/2014/main" id="{368C6FCD-F768-42B9-95E9-3D87E5381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3810162" y="1840111"/>
            <a:ext cx="516612" cy="516612"/>
          </a:xfrm>
          <a:prstGeom prst="rect">
            <a:avLst/>
          </a:prstGeom>
        </p:spPr>
      </p:pic>
      <p:pic>
        <p:nvPicPr>
          <p:cNvPr id="12" name="Picture 11" descr="Logo, icon&#10;&#10;Description automatically generated">
            <a:extLst>
              <a:ext uri="{FF2B5EF4-FFF2-40B4-BE49-F238E27FC236}">
                <a16:creationId xmlns:a16="http://schemas.microsoft.com/office/drawing/2014/main" id="{DB2B5954-926D-432F-B8DC-EAD45AD73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20112">
            <a:off x="2957299" y="2589989"/>
            <a:ext cx="1071050" cy="1071050"/>
          </a:xfrm>
          <a:prstGeom prst="rect">
            <a:avLst/>
          </a:prstGeom>
        </p:spPr>
      </p:pic>
      <p:pic>
        <p:nvPicPr>
          <p:cNvPr id="13" name="Picture 12" descr="Logo, icon&#10;&#10;Description automatically generated">
            <a:extLst>
              <a:ext uri="{FF2B5EF4-FFF2-40B4-BE49-F238E27FC236}">
                <a16:creationId xmlns:a16="http://schemas.microsoft.com/office/drawing/2014/main" id="{A71C88DF-02B4-46E3-A360-04DE90052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58605">
            <a:off x="4600498" y="3200400"/>
            <a:ext cx="883452" cy="883452"/>
          </a:xfrm>
          <a:prstGeom prst="rect">
            <a:avLst/>
          </a:prstGeom>
        </p:spPr>
      </p:pic>
      <p:pic>
        <p:nvPicPr>
          <p:cNvPr id="14" name="Picture 13" descr="Logo, icon&#10;&#10;Description automatically generated">
            <a:extLst>
              <a:ext uri="{FF2B5EF4-FFF2-40B4-BE49-F238E27FC236}">
                <a16:creationId xmlns:a16="http://schemas.microsoft.com/office/drawing/2014/main" id="{189B0D20-C2F6-4AC8-B970-89C6D260E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79496">
            <a:off x="7508398" y="1019364"/>
            <a:ext cx="516612" cy="516612"/>
          </a:xfrm>
          <a:prstGeom prst="rect">
            <a:avLst/>
          </a:prstGeom>
        </p:spPr>
      </p:pic>
      <p:pic>
        <p:nvPicPr>
          <p:cNvPr id="15" name="Picture 14" descr="Logo, icon&#10;&#10;Description automatically generated">
            <a:extLst>
              <a:ext uri="{FF2B5EF4-FFF2-40B4-BE49-F238E27FC236}">
                <a16:creationId xmlns:a16="http://schemas.microsoft.com/office/drawing/2014/main" id="{69545878-9C65-4049-8570-746BEFE20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8605">
            <a:off x="8245010" y="2549159"/>
            <a:ext cx="698769" cy="698769"/>
          </a:xfrm>
          <a:prstGeom prst="rect">
            <a:avLst/>
          </a:prstGeom>
        </p:spPr>
      </p:pic>
      <p:pic>
        <p:nvPicPr>
          <p:cNvPr id="16" name="Picture 15" descr="Logo, icon&#10;&#10;Description automatically generated">
            <a:extLst>
              <a:ext uri="{FF2B5EF4-FFF2-40B4-BE49-F238E27FC236}">
                <a16:creationId xmlns:a16="http://schemas.microsoft.com/office/drawing/2014/main" id="{5BE0E667-5A6A-41E0-AF4C-20A63CBE6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8222055" y="1405308"/>
            <a:ext cx="516612" cy="516612"/>
          </a:xfrm>
          <a:prstGeom prst="rect">
            <a:avLst/>
          </a:prstGeom>
        </p:spPr>
      </p:pic>
      <p:pic>
        <p:nvPicPr>
          <p:cNvPr id="17" name="Picture 16" descr="Logo, icon&#10;&#10;Description automatically generated">
            <a:extLst>
              <a:ext uri="{FF2B5EF4-FFF2-40B4-BE49-F238E27FC236}">
                <a16:creationId xmlns:a16="http://schemas.microsoft.com/office/drawing/2014/main" id="{A405CEEA-5DCF-4A89-887C-15D7CFE3F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41777">
            <a:off x="4922545" y="1947508"/>
            <a:ext cx="386750" cy="386750"/>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7331EDD1-A7B8-7998-CFCB-9641C7A93AC6}"/>
              </a:ext>
            </a:extLst>
          </p:cNvPr>
          <p:cNvSpPr/>
          <p:nvPr/>
        </p:nvSpPr>
        <p:spPr>
          <a:xfrm>
            <a:off x="759047" y="46641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55DDCBA7-A3F0-F266-2349-DBF1CF0EC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447" y="57681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9868247-55A8-60D4-0970-A5D6006CF3B2}"/>
              </a:ext>
            </a:extLst>
          </p:cNvPr>
          <p:cNvSpPr txBox="1"/>
          <p:nvPr/>
        </p:nvSpPr>
        <p:spPr>
          <a:xfrm>
            <a:off x="1051316" y="455359"/>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3070108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32" presetClass="emph" presetSubtype="0" repeatCount="indefinite" fill="remove" nodeType="withEffect">
                                  <p:stCondLst>
                                    <p:cond delay="0"/>
                                  </p:stCondLst>
                                  <p:childTnLst>
                                    <p:animRot by="120000">
                                      <p:cBhvr>
                                        <p:cTn id="30" dur="150" fill="hold">
                                          <p:stCondLst>
                                            <p:cond delay="0"/>
                                          </p:stCondLst>
                                        </p:cTn>
                                        <p:tgtEl>
                                          <p:spTgt spid="4"/>
                                        </p:tgtEl>
                                        <p:attrNameLst>
                                          <p:attrName>r</p:attrName>
                                        </p:attrNameLst>
                                      </p:cBhvr>
                                    </p:animRot>
                                    <p:animRot by="-240000">
                                      <p:cBhvr>
                                        <p:cTn id="31" dur="300" fill="hold">
                                          <p:stCondLst>
                                            <p:cond delay="300"/>
                                          </p:stCondLst>
                                        </p:cTn>
                                        <p:tgtEl>
                                          <p:spTgt spid="4"/>
                                        </p:tgtEl>
                                        <p:attrNameLst>
                                          <p:attrName>r</p:attrName>
                                        </p:attrNameLst>
                                      </p:cBhvr>
                                    </p:animRot>
                                    <p:animRot by="240000">
                                      <p:cBhvr>
                                        <p:cTn id="32" dur="300" fill="hold">
                                          <p:stCondLst>
                                            <p:cond delay="600"/>
                                          </p:stCondLst>
                                        </p:cTn>
                                        <p:tgtEl>
                                          <p:spTgt spid="4"/>
                                        </p:tgtEl>
                                        <p:attrNameLst>
                                          <p:attrName>r</p:attrName>
                                        </p:attrNameLst>
                                      </p:cBhvr>
                                    </p:animRot>
                                    <p:animRot by="-240000">
                                      <p:cBhvr>
                                        <p:cTn id="33" dur="300" fill="hold">
                                          <p:stCondLst>
                                            <p:cond delay="900"/>
                                          </p:stCondLst>
                                        </p:cTn>
                                        <p:tgtEl>
                                          <p:spTgt spid="4"/>
                                        </p:tgtEl>
                                        <p:attrNameLst>
                                          <p:attrName>r</p:attrName>
                                        </p:attrNameLst>
                                      </p:cBhvr>
                                    </p:animRot>
                                    <p:animRot by="120000">
                                      <p:cBhvr>
                                        <p:cTn id="34" dur="300" fill="hold">
                                          <p:stCondLst>
                                            <p:cond delay="1200"/>
                                          </p:stCondLst>
                                        </p:cTn>
                                        <p:tgtEl>
                                          <p:spTgt spid="4"/>
                                        </p:tgtEl>
                                        <p:attrNameLst>
                                          <p:attrName>r</p:attrName>
                                        </p:attrNameLst>
                                      </p:cBhvr>
                                    </p:animRot>
                                  </p:childTnLst>
                                </p:cTn>
                              </p:par>
                              <p:par>
                                <p:cTn id="35" presetID="8" presetClass="emph" presetSubtype="0" repeatCount="indefinite" decel="100000" autoRev="1" fill="hold" nodeType="withEffect">
                                  <p:stCondLst>
                                    <p:cond delay="0"/>
                                  </p:stCondLst>
                                  <p:childTnLst>
                                    <p:animRot by="21600000">
                                      <p:cBhvr>
                                        <p:cTn id="36" dur="6000" fill="hold"/>
                                        <p:tgtEl>
                                          <p:spTgt spid="14"/>
                                        </p:tgtEl>
                                        <p:attrNameLst>
                                          <p:attrName>r</p:attrName>
                                        </p:attrNameLst>
                                      </p:cBhvr>
                                    </p:animRot>
                                  </p:childTnLst>
                                </p:cTn>
                              </p:par>
                              <p:par>
                                <p:cTn id="37" presetID="8" presetClass="emph" presetSubtype="0" repeatCount="indefinite" decel="100000" autoRev="1" fill="hold" nodeType="withEffect">
                                  <p:stCondLst>
                                    <p:cond delay="300"/>
                                  </p:stCondLst>
                                  <p:childTnLst>
                                    <p:animRot by="21600000">
                                      <p:cBhvr>
                                        <p:cTn id="38" dur="6000" fill="hold"/>
                                        <p:tgtEl>
                                          <p:spTgt spid="11"/>
                                        </p:tgtEl>
                                        <p:attrNameLst>
                                          <p:attrName>r</p:attrName>
                                        </p:attrNameLst>
                                      </p:cBhvr>
                                    </p:animRot>
                                  </p:childTnLst>
                                </p:cTn>
                              </p:par>
                              <p:par>
                                <p:cTn id="39" presetID="8" presetClass="emph" presetSubtype="0" repeatCount="indefinite" decel="100000" autoRev="1" fill="hold" nodeType="withEffect">
                                  <p:stCondLst>
                                    <p:cond delay="100"/>
                                  </p:stCondLst>
                                  <p:childTnLst>
                                    <p:animRot by="21600000">
                                      <p:cBhvr>
                                        <p:cTn id="40" dur="6000" fill="hold"/>
                                        <p:tgtEl>
                                          <p:spTgt spid="12"/>
                                        </p:tgtEl>
                                        <p:attrNameLst>
                                          <p:attrName>r</p:attrName>
                                        </p:attrNameLst>
                                      </p:cBhvr>
                                    </p:animRot>
                                  </p:childTnLst>
                                </p:cTn>
                              </p:par>
                              <p:par>
                                <p:cTn id="41" presetID="8" presetClass="emph" presetSubtype="0" repeatCount="indefinite" decel="100000" autoRev="1" fill="hold" nodeType="withEffect">
                                  <p:stCondLst>
                                    <p:cond delay="500"/>
                                  </p:stCondLst>
                                  <p:childTnLst>
                                    <p:animRot by="21600000">
                                      <p:cBhvr>
                                        <p:cTn id="42" dur="6000" fill="hold"/>
                                        <p:tgtEl>
                                          <p:spTgt spid="13"/>
                                        </p:tgtEl>
                                        <p:attrNameLst>
                                          <p:attrName>r</p:attrName>
                                        </p:attrNameLst>
                                      </p:cBhvr>
                                    </p:animRot>
                                  </p:childTnLst>
                                </p:cTn>
                              </p:par>
                              <p:par>
                                <p:cTn id="43" presetID="8" presetClass="emph" presetSubtype="0" repeatCount="indefinite" decel="100000" autoRev="1" fill="hold" nodeType="withEffect">
                                  <p:stCondLst>
                                    <p:cond delay="300"/>
                                  </p:stCondLst>
                                  <p:childTnLst>
                                    <p:animRot by="21600000">
                                      <p:cBhvr>
                                        <p:cTn id="44" dur="6000" fill="hold"/>
                                        <p:tgtEl>
                                          <p:spTgt spid="15"/>
                                        </p:tgtEl>
                                        <p:attrNameLst>
                                          <p:attrName>r</p:attrName>
                                        </p:attrNameLst>
                                      </p:cBhvr>
                                    </p:animRot>
                                  </p:childTnLst>
                                </p:cTn>
                              </p:par>
                              <p:par>
                                <p:cTn id="45" presetID="8" presetClass="emph" presetSubtype="0" repeatCount="indefinite" decel="100000" autoRev="1" fill="hold" nodeType="withEffect">
                                  <p:stCondLst>
                                    <p:cond delay="1100"/>
                                  </p:stCondLst>
                                  <p:childTnLst>
                                    <p:animRot by="21600000">
                                      <p:cBhvr>
                                        <p:cTn id="46" dur="6000" fill="hold"/>
                                        <p:tgtEl>
                                          <p:spTgt spid="16"/>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8" presetClass="emph" presetSubtype="0" repeatCount="indefinite" decel="100000" autoRev="1" fill="hold" nodeType="withEffect">
                                  <p:stCondLst>
                                    <p:cond delay="300"/>
                                  </p:stCondLst>
                                  <p:childTnLst>
                                    <p:animRot by="21600000">
                                      <p:cBhvr>
                                        <p:cTn id="51" dur="6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sp>
        <p:nvSpPr>
          <p:cNvPr id="25" name="Oval 24">
            <a:extLst>
              <a:ext uri="{FF2B5EF4-FFF2-40B4-BE49-F238E27FC236}">
                <a16:creationId xmlns:a16="http://schemas.microsoft.com/office/drawing/2014/main" id="{E0EF3373-E7DF-ACFD-CD6F-425013FAC9EF}"/>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2074965" y="1559702"/>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2713458" y="2195119"/>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5566127" y="2764523"/>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3164328" y="1886021"/>
            <a:ext cx="1200329" cy="1200329"/>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7147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9DEC88C8-1E0D-008B-3896-39A995A00CF1}"/>
              </a:ext>
            </a:extLst>
          </p:cNvPr>
          <p:cNvGrpSpPr/>
          <p:nvPr/>
        </p:nvGrpSpPr>
        <p:grpSpPr>
          <a:xfrm>
            <a:off x="514748" y="275208"/>
            <a:ext cx="660909" cy="660909"/>
            <a:chOff x="514748" y="275208"/>
            <a:chExt cx="777099" cy="777099"/>
          </a:xfrm>
        </p:grpSpPr>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2"/>
            <a:stretch>
              <a:fillRect/>
            </a:stretch>
          </p:blipFill>
          <p:spPr>
            <a:xfrm>
              <a:off x="645293" y="405124"/>
              <a:ext cx="504553" cy="504553"/>
            </a:xfrm>
            <a:prstGeom prst="rect">
              <a:avLst/>
            </a:prstGeom>
          </p:spPr>
        </p:pic>
      </p:grpSp>
      <p:sp>
        <p:nvSpPr>
          <p:cNvPr id="35" name="TextBox 34">
            <a:extLst>
              <a:ext uri="{FF2B5EF4-FFF2-40B4-BE49-F238E27FC236}">
                <a16:creationId xmlns:a16="http://schemas.microsoft.com/office/drawing/2014/main" id="{C5CD4758-2766-B98C-8D9F-EFFCA551FCB2}"/>
              </a:ext>
            </a:extLst>
          </p:cNvPr>
          <p:cNvSpPr txBox="1"/>
          <p:nvPr/>
        </p:nvSpPr>
        <p:spPr>
          <a:xfrm>
            <a:off x="944975" y="279386"/>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979361"/>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918481"/>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41" name="Rectangle: Rounded Corners 40">
            <a:extLst>
              <a:ext uri="{FF2B5EF4-FFF2-40B4-BE49-F238E27FC236}">
                <a16:creationId xmlns:a16="http://schemas.microsoft.com/office/drawing/2014/main" id="{661CA016-44C7-A074-11A7-833EF1463C3F}"/>
              </a:ext>
            </a:extLst>
          </p:cNvPr>
          <p:cNvSpPr/>
          <p:nvPr/>
        </p:nvSpPr>
        <p:spPr>
          <a:xfrm>
            <a:off x="5153022" y="1695193"/>
            <a:ext cx="1885955"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sp>
        <p:nvSpPr>
          <p:cNvPr id="44" name="TextBox 43">
            <a:extLst>
              <a:ext uri="{FF2B5EF4-FFF2-40B4-BE49-F238E27FC236}">
                <a16:creationId xmlns:a16="http://schemas.microsoft.com/office/drawing/2014/main" id="{DDC88CFC-4ADE-7AF6-4419-5042EB1413A7}"/>
              </a:ext>
            </a:extLst>
          </p:cNvPr>
          <p:cNvSpPr txBox="1"/>
          <p:nvPr/>
        </p:nvSpPr>
        <p:spPr>
          <a:xfrm>
            <a:off x="717876" y="5536229"/>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Tấm nhựa trong</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45" name="TextBox 44">
            <a:extLst>
              <a:ext uri="{FF2B5EF4-FFF2-40B4-BE49-F238E27FC236}">
                <a16:creationId xmlns:a16="http://schemas.microsoft.com/office/drawing/2014/main" id="{D23F2B0C-ECFA-5B1E-ECD6-B596A380DCA3}"/>
              </a:ext>
            </a:extLst>
          </p:cNvPr>
          <p:cNvSpPr txBox="1"/>
          <p:nvPr/>
        </p:nvSpPr>
        <p:spPr>
          <a:xfrm>
            <a:off x="4625183" y="5536229"/>
            <a:ext cx="2885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Mạt sắt</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pic>
        <p:nvPicPr>
          <p:cNvPr id="2050" name="Picture 2" descr="Tổng hợp Nhựa Cứng Trong Suốt giá rẻ, bán chạy tháng 7/2022 - BeeCost">
            <a:extLst>
              <a:ext uri="{FF2B5EF4-FFF2-40B4-BE49-F238E27FC236}">
                <a16:creationId xmlns:a16="http://schemas.microsoft.com/office/drawing/2014/main" id="{CFD502D6-0427-A338-EDB0-B6099E162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30" y="2139905"/>
            <a:ext cx="2953528" cy="29535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9CC8845-5429-460E-5007-824F1C3BB093}"/>
              </a:ext>
            </a:extLst>
          </p:cNvPr>
          <p:cNvPicPr>
            <a:picLocks noChangeAspect="1"/>
          </p:cNvPicPr>
          <p:nvPr/>
        </p:nvPicPr>
        <p:blipFill rotWithShape="1">
          <a:blip r:embed="rId4"/>
          <a:srcRect l="4409" t="36577" r="3554" b="4811"/>
          <a:stretch/>
        </p:blipFill>
        <p:spPr>
          <a:xfrm>
            <a:off x="4276530" y="2995126"/>
            <a:ext cx="3638939" cy="2317389"/>
          </a:xfrm>
          <a:prstGeom prst="rect">
            <a:avLst/>
          </a:prstGeom>
        </p:spPr>
      </p:pic>
      <p:pic>
        <p:nvPicPr>
          <p:cNvPr id="50" name="Picture 49">
            <a:extLst>
              <a:ext uri="{FF2B5EF4-FFF2-40B4-BE49-F238E27FC236}">
                <a16:creationId xmlns:a16="http://schemas.microsoft.com/office/drawing/2014/main" id="{A22B3692-0F16-B947-466B-62B777F46D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04" b="65252" l="16796" r="53823">
                        <a14:foregroundMark x1="21521" y1="58488" x2="19502" y2="58488"/>
                        <a14:foregroundMark x1="50473" y1="31366" x2="52363" y2="34416"/>
                        <a14:foregroundMark x1="51847" y1="32759" x2="50601" y2="35279"/>
                        <a14:foregroundMark x1="51418" y1="33223" x2="24656" y2="55968"/>
                        <a14:foregroundMark x1="24656" y1="55968" x2="23668" y2="57626"/>
                        <a14:foregroundMark x1="49012" y1="34682" x2="48625" y2="32361"/>
                        <a14:foregroundMark x1="49699" y1="30504" x2="50902" y2="32162"/>
                        <a14:foregroundMark x1="19115" y1="56830" x2="23668" y2="55371"/>
                        <a14:foregroundMark x1="18986" y1="58687" x2="18986" y2="60743"/>
                        <a14:foregroundMark x1="34235" y1="43369" x2="20962" y2="57029"/>
                        <a14:foregroundMark x1="29167" y1="46883" x2="24313" y2="52653"/>
                        <a14:foregroundMark x1="30112" y1="47480" x2="33033" y2="47878"/>
                        <a14:foregroundMark x1="32131" y1="46021" x2="28608" y2="49536"/>
                        <a14:foregroundMark x1="32904" y1="46220" x2="26890" y2="50000"/>
                        <a14:foregroundMark x1="32904" y1="45027" x2="27148" y2="48939"/>
                        <a14:foregroundMark x1="31186" y1="45822" x2="18299" y2="59284"/>
                        <a14:foregroundMark x1="25687" y1="50597" x2="19502" y2="55371"/>
                        <a14:foregroundMark x1="26761" y1="50995" x2="17354" y2="57029"/>
                        <a14:foregroundMark x1="18814" y1="55968" x2="18686" y2="62599"/>
                        <a14:foregroundMark x1="27019" y1="50398" x2="31314" y2="47082"/>
                        <a14:foregroundMark x1="16838" y1="61538" x2="22981" y2="64456"/>
                        <a14:foregroundMark x1="22723" y1="65318" x2="27964" y2="58687"/>
                        <a14:foregroundMark x1="25387" y1="60743" x2="35739" y2="52851"/>
                        <a14:foregroundMark x1="30885" y1="55769" x2="24184" y2="61340"/>
                        <a14:foregroundMark x1="32259" y1="56366" x2="24742" y2="61340"/>
                        <a14:foregroundMark x1="30756" y1="58289" x2="24184" y2="63859"/>
                        <a14:foregroundMark x1="40292" y1="48939" x2="53050" y2="38196"/>
                        <a14:foregroundMark x1="32517" y1="45225" x2="45275" y2="37135"/>
                        <a14:foregroundMark x1="34665" y1="43767" x2="49399" y2="31101"/>
                        <a14:foregroundMark x1="53823" y1="33223" x2="53565" y2="38992"/>
                        <a14:backgroundMark x1="38273" y1="53515" x2="38273" y2="60544"/>
                        <a14:backgroundMark x1="39218" y1="51658" x2="36125" y2="54509"/>
                      </a14:backgroundRemoval>
                    </a14:imgEffect>
                  </a14:imgLayer>
                </a14:imgProps>
              </a:ext>
              <a:ext uri="{28A0092B-C50C-407E-A947-70E740481C1C}">
                <a14:useLocalDpi xmlns:a14="http://schemas.microsoft.com/office/drawing/2010/main" val="0"/>
              </a:ext>
            </a:extLst>
          </a:blip>
          <a:srcRect l="16865" t="27061" r="44136" b="32217"/>
          <a:stretch/>
        </p:blipFill>
        <p:spPr>
          <a:xfrm>
            <a:off x="8398141" y="2802379"/>
            <a:ext cx="2712888" cy="1834936"/>
          </a:xfrm>
          <a:prstGeom prst="rect">
            <a:avLst/>
          </a:prstGeom>
        </p:spPr>
      </p:pic>
      <p:sp>
        <p:nvSpPr>
          <p:cNvPr id="51" name="TextBox 50">
            <a:extLst>
              <a:ext uri="{FF2B5EF4-FFF2-40B4-BE49-F238E27FC236}">
                <a16:creationId xmlns:a16="http://schemas.microsoft.com/office/drawing/2014/main" id="{13D17148-5430-7D99-AF4D-991962F69432}"/>
              </a:ext>
            </a:extLst>
          </p:cNvPr>
          <p:cNvSpPr txBox="1"/>
          <p:nvPr/>
        </p:nvSpPr>
        <p:spPr>
          <a:xfrm>
            <a:off x="8083334" y="5433677"/>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51745168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animEffect transition="in" filter="fade">
                                      <p:cBhvr>
                                        <p:cTn id="38" dur="500"/>
                                        <p:tgtEl>
                                          <p:spTgt spid="5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935" y="3930441"/>
            <a:ext cx="5042129" cy="893831"/>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2901787" y="3025937"/>
            <a:ext cx="6388424" cy="2702838"/>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2832939" y="3061739"/>
            <a:ext cx="6526121" cy="2631234"/>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grpSp>
        <p:nvGrpSpPr>
          <p:cNvPr id="162" name="Group 161">
            <a:extLst>
              <a:ext uri="{FF2B5EF4-FFF2-40B4-BE49-F238E27FC236}">
                <a16:creationId xmlns:a16="http://schemas.microsoft.com/office/drawing/2014/main" id="{BC71B49C-2BA1-431A-9874-1811FE983476}"/>
              </a:ext>
            </a:extLst>
          </p:cNvPr>
          <p:cNvGrpSpPr/>
          <p:nvPr/>
        </p:nvGrpSpPr>
        <p:grpSpPr>
          <a:xfrm>
            <a:off x="548848" y="2055031"/>
            <a:ext cx="7082033" cy="988942"/>
            <a:chOff x="2938371" y="1040119"/>
            <a:chExt cx="7082033" cy="988942"/>
          </a:xfrm>
        </p:grpSpPr>
        <p:sp>
          <p:nvSpPr>
            <p:cNvPr id="159" name="TextBox 158">
              <a:extLst>
                <a:ext uri="{FF2B5EF4-FFF2-40B4-BE49-F238E27FC236}">
                  <a16:creationId xmlns:a16="http://schemas.microsoft.com/office/drawing/2014/main" id="{ADC26249-9169-482A-A7F6-11A6E2318BB3}"/>
                </a:ext>
              </a:extLst>
            </p:cNvPr>
            <p:cNvSpPr txBox="1"/>
            <p:nvPr/>
          </p:nvSpPr>
          <p:spPr>
            <a:xfrm>
              <a:off x="2938371" y="1040119"/>
              <a:ext cx="6148736" cy="904863"/>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Đặt tấm nhựa trong lên thanh nam châm</a:t>
              </a:r>
            </a:p>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Rắc đều 1 lớp mạt sắt lên tấm nhựa</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1" name="Straight Arrow Connector 160">
              <a:extLst>
                <a:ext uri="{FF2B5EF4-FFF2-40B4-BE49-F238E27FC236}">
                  <a16:creationId xmlns:a16="http://schemas.microsoft.com/office/drawing/2014/main" id="{4AB0F3D4-7597-4B38-83EB-61FB0C186C1E}"/>
                </a:ext>
              </a:extLst>
            </p:cNvPr>
            <p:cNvCxnSpPr>
              <a:cxnSpLocks/>
            </p:cNvCxnSpPr>
            <p:nvPr/>
          </p:nvCxnSpPr>
          <p:spPr>
            <a:xfrm>
              <a:off x="8297437" y="1616338"/>
              <a:ext cx="1722967" cy="41272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D6F3FC3-F3ED-43F1-B4BE-E1DBD04031BA}"/>
              </a:ext>
            </a:extLst>
          </p:cNvPr>
          <p:cNvGrpSpPr/>
          <p:nvPr/>
        </p:nvGrpSpPr>
        <p:grpSpPr>
          <a:xfrm>
            <a:off x="3836896" y="5279183"/>
            <a:ext cx="2859157" cy="1403101"/>
            <a:chOff x="6151012" y="-611476"/>
            <a:chExt cx="2859157" cy="1403101"/>
          </a:xfrm>
        </p:grpSpPr>
        <p:sp>
          <p:nvSpPr>
            <p:cNvPr id="164" name="TextBox 163">
              <a:extLst>
                <a:ext uri="{FF2B5EF4-FFF2-40B4-BE49-F238E27FC236}">
                  <a16:creationId xmlns:a16="http://schemas.microsoft.com/office/drawing/2014/main" id="{64BE6033-9340-4460-A753-F41508FF02A7}"/>
                </a:ext>
              </a:extLst>
            </p:cNvPr>
            <p:cNvSpPr txBox="1"/>
            <p:nvPr/>
          </p:nvSpPr>
          <p:spPr>
            <a:xfrm>
              <a:off x="6151012" y="293027"/>
              <a:ext cx="2859157" cy="498598"/>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Gõ nhẹ</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5" name="Straight Arrow Connector 164">
              <a:extLst>
                <a:ext uri="{FF2B5EF4-FFF2-40B4-BE49-F238E27FC236}">
                  <a16:creationId xmlns:a16="http://schemas.microsoft.com/office/drawing/2014/main" id="{5FDA243B-B8B5-4082-B33C-B1EE1AFA3926}"/>
                </a:ext>
              </a:extLst>
            </p:cNvPr>
            <p:cNvCxnSpPr>
              <a:cxnSpLocks/>
            </p:cNvCxnSpPr>
            <p:nvPr/>
          </p:nvCxnSpPr>
          <p:spPr>
            <a:xfrm flipV="1">
              <a:off x="7580591" y="-611476"/>
              <a:ext cx="324510" cy="10997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flipH="1">
            <a:off x="10831587" y="668817"/>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4766478" y="621939"/>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Rectangle: Rounded Corners 35">
            <a:extLst>
              <a:ext uri="{FF2B5EF4-FFF2-40B4-BE49-F238E27FC236}">
                <a16:creationId xmlns:a16="http://schemas.microsoft.com/office/drawing/2014/main" id="{FFA364CE-7A8D-9A86-32C4-24BAADE46C9D}"/>
              </a:ext>
            </a:extLst>
          </p:cNvPr>
          <p:cNvSpPr/>
          <p:nvPr/>
        </p:nvSpPr>
        <p:spPr>
          <a:xfrm>
            <a:off x="4085231" y="1165027"/>
            <a:ext cx="4091033"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9Slide07 Cadena" panose="02000503000000020004" pitchFamily="2" charset="0"/>
              </a:rPr>
              <a:t>Tiến Hành Thí Nghiệm</a:t>
            </a:r>
            <a:endParaRPr lang="en-US" sz="2800" dirty="0">
              <a:solidFill>
                <a:schemeClr val="bg1"/>
              </a:solidFill>
              <a:latin typeface="#9Slide07 Cadena" panose="02000503000000020004" pitchFamily="2" charset="0"/>
            </a:endParaRPr>
          </a:p>
        </p:txBody>
      </p:sp>
    </p:spTree>
    <p:extLst>
      <p:ext uri="{BB962C8B-B14F-4D97-AF65-F5344CB8AC3E}">
        <p14:creationId xmlns:p14="http://schemas.microsoft.com/office/powerpoint/2010/main" val="401713233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up)">
                                      <p:cBhvr>
                                        <p:cTn id="19" dur="5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1500"/>
                                        <p:tgtEl>
                                          <p:spTgt spid="1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wipe(down)">
                                      <p:cBhvr>
                                        <p:cTn id="27" dur="500"/>
                                        <p:tgtEl>
                                          <p:spTgt spid="163"/>
                                        </p:tgtEl>
                                      </p:cBhvr>
                                    </p:animEffect>
                                  </p:childTnLst>
                                </p:cTn>
                              </p:par>
                              <p:par>
                                <p:cTn id="28" presetID="32" presetClass="emph" presetSubtype="0" fill="remove" nodeType="withEffect">
                                  <p:stCondLst>
                                    <p:cond delay="0"/>
                                  </p:stCondLst>
                                  <p:childTnLst>
                                    <p:animRot by="120000">
                                      <p:cBhvr>
                                        <p:cTn id="29" dur="150" fill="hold">
                                          <p:stCondLst>
                                            <p:cond delay="0"/>
                                          </p:stCondLst>
                                        </p:cTn>
                                        <p:tgtEl>
                                          <p:spTgt spid="6"/>
                                        </p:tgtEl>
                                        <p:attrNameLst>
                                          <p:attrName>r</p:attrName>
                                        </p:attrNameLst>
                                      </p:cBhvr>
                                    </p:animRot>
                                    <p:animRot by="-240000">
                                      <p:cBhvr>
                                        <p:cTn id="30" dur="300" fill="hold">
                                          <p:stCondLst>
                                            <p:cond delay="300"/>
                                          </p:stCondLst>
                                        </p:cTn>
                                        <p:tgtEl>
                                          <p:spTgt spid="6"/>
                                        </p:tgtEl>
                                        <p:attrNameLst>
                                          <p:attrName>r</p:attrName>
                                        </p:attrNameLst>
                                      </p:cBhvr>
                                    </p:animRot>
                                    <p:animRot by="240000">
                                      <p:cBhvr>
                                        <p:cTn id="31" dur="300" fill="hold">
                                          <p:stCondLst>
                                            <p:cond delay="600"/>
                                          </p:stCondLst>
                                        </p:cTn>
                                        <p:tgtEl>
                                          <p:spTgt spid="6"/>
                                        </p:tgtEl>
                                        <p:attrNameLst>
                                          <p:attrName>r</p:attrName>
                                        </p:attrNameLst>
                                      </p:cBhvr>
                                    </p:animRot>
                                    <p:animRot by="-240000">
                                      <p:cBhvr>
                                        <p:cTn id="32" dur="300" fill="hold">
                                          <p:stCondLst>
                                            <p:cond delay="900"/>
                                          </p:stCondLst>
                                        </p:cTn>
                                        <p:tgtEl>
                                          <p:spTgt spid="6"/>
                                        </p:tgtEl>
                                        <p:attrNameLst>
                                          <p:attrName>r</p:attrName>
                                        </p:attrNameLst>
                                      </p:cBhvr>
                                    </p:animRot>
                                    <p:animRot by="120000">
                                      <p:cBhvr>
                                        <p:cTn id="33" dur="300" fill="hold">
                                          <p:stCondLst>
                                            <p:cond delay="1200"/>
                                          </p:stCondLst>
                                        </p:cTn>
                                        <p:tgtEl>
                                          <p:spTgt spid="6"/>
                                        </p:tgtEl>
                                        <p:attrNameLst>
                                          <p:attrName>r</p:attrName>
                                        </p:attrNameLst>
                                      </p:cBhvr>
                                    </p:animRot>
                                  </p:childTnLst>
                                </p:cTn>
                              </p:par>
                              <p:par>
                                <p:cTn id="34" presetID="10" presetClass="exit" presetSubtype="0" fill="hold" nodeType="withEffect">
                                  <p:stCondLst>
                                    <p:cond delay="0"/>
                                  </p:stCondLst>
                                  <p:childTnLst>
                                    <p:animEffect transition="out" filter="fade">
                                      <p:cBhvr>
                                        <p:cTn id="35" dur="500"/>
                                        <p:tgtEl>
                                          <p:spTgt spid="162"/>
                                        </p:tgtEl>
                                      </p:cBhvr>
                                    </p:animEffect>
                                    <p:set>
                                      <p:cBhvr>
                                        <p:cTn id="36" dur="1" fill="hold">
                                          <p:stCondLst>
                                            <p:cond delay="499"/>
                                          </p:stCondLst>
                                        </p:cTn>
                                        <p:tgtEl>
                                          <p:spTgt spid="16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8"/>
                                        </p:tgtEl>
                                      </p:cBhvr>
                                    </p:animEffect>
                                    <p:set>
                                      <p:cBhvr>
                                        <p:cTn id="39" dur="1" fill="hold">
                                          <p:stCondLst>
                                            <p:cond delay="499"/>
                                          </p:stCondLst>
                                        </p:cTn>
                                        <p:tgtEl>
                                          <p:spTgt spid="15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fade">
                                      <p:cBhvr>
                                        <p:cTn id="4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272" y="4032365"/>
            <a:ext cx="4009442" cy="710764"/>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6610993" y="3313115"/>
            <a:ext cx="5080000" cy="2149265"/>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6612799" y="3303271"/>
            <a:ext cx="5189494" cy="2092326"/>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1163635"/>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1102755"/>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240209" y="2169001"/>
            <a:ext cx="9605759" cy="584775"/>
          </a:xfrm>
          <a:prstGeom prst="rect">
            <a:avLst/>
          </a:prstGeom>
          <a:noFill/>
        </p:spPr>
        <p:txBody>
          <a:bodyPr wrap="square" rtlCol="0">
            <a:spAutoFit/>
          </a:bodyPr>
          <a:lstStyle/>
          <a:p>
            <a:r>
              <a:rPr lang="en-US" sz="3200" dirty="0" err="1">
                <a:solidFill>
                  <a:srgbClr val="1A3490"/>
                </a:solidFill>
                <a:latin typeface="#9Slide07 IcielBaliho Script" pitchFamily="2" charset="0"/>
              </a:rPr>
              <a:t>Nhận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xét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về</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hình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dạng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xếp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mạt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sắt</a:t>
            </a:r>
            <a:r>
              <a:rPr lang="en-US" sz="3200" dirty="0">
                <a:solidFill>
                  <a:srgbClr val="1A3490"/>
                </a:solidFill>
                <a:latin typeface="#9Slide07 IcielBaliho Script" pitchFamily="2" charset="0"/>
              </a:rPr>
              <a:t> ở </a:t>
            </a:r>
            <a:r>
              <a:rPr lang="en-US" sz="3200" dirty="0" err="1">
                <a:solidFill>
                  <a:srgbClr val="1A3490"/>
                </a:solidFill>
                <a:latin typeface="#9Slide07 IcielBaliho Script" pitchFamily="2" charset="0"/>
              </a:rPr>
              <a:t>xung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quanh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a:t>
            </a: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96269" y="1805017"/>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870" y="3397483"/>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73577" y="3465733"/>
            <a:ext cx="4280522" cy="1938992"/>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Các mạt sắt xung quanh nam châm được sắp xếp thành những đường cong kín nối từ cực này sang cực kia của nam châm.</a:t>
            </a:r>
            <a:endParaRPr lang="en-US" sz="2400" dirty="0">
              <a:latin typeface="#9Slide03 Arima Madurai Bold" panose="00000800000000000000" pitchFamily="2" charset="0"/>
              <a:cs typeface="#9Slide03 Arima Madurai Bold" panose="00000800000000000000" pitchFamily="2" charset="0"/>
            </a:endParaRPr>
          </a:p>
        </p:txBody>
      </p:sp>
      <p:sp>
        <p:nvSpPr>
          <p:cNvPr id="231" name="TextBox 230">
            <a:extLst>
              <a:ext uri="{FF2B5EF4-FFF2-40B4-BE49-F238E27FC236}">
                <a16:creationId xmlns:a16="http://schemas.microsoft.com/office/drawing/2014/main" id="{AB3DA13B-FEE7-5969-C5A8-33C7EE475F52}"/>
              </a:ext>
            </a:extLst>
          </p:cNvPr>
          <p:cNvSpPr txBox="1"/>
          <p:nvPr/>
        </p:nvSpPr>
        <p:spPr>
          <a:xfrm>
            <a:off x="645293" y="5631679"/>
            <a:ext cx="9791939" cy="461665"/>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Càng ra xa nam châm, các đường này càng thưa dần và mở rộng ra.</a:t>
            </a:r>
            <a:endParaRPr lang="en-US" dirty="0"/>
          </a:p>
        </p:txBody>
      </p:sp>
    </p:spTree>
    <p:extLst>
      <p:ext uri="{BB962C8B-B14F-4D97-AF65-F5344CB8AC3E}">
        <p14:creationId xmlns:p14="http://schemas.microsoft.com/office/powerpoint/2010/main" val="205998342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par>
                          <p:cTn id="23" fill="hold">
                            <p:stCondLst>
                              <p:cond delay="3640"/>
                            </p:stCondLst>
                            <p:childTnLst>
                              <p:par>
                                <p:cTn id="24" presetID="22" presetClass="entr" presetSubtype="1" fill="hold" grpId="0" nodeType="afterEffect">
                                  <p:stCondLst>
                                    <p:cond delay="0"/>
                                  </p:stCondLst>
                                  <p:iterate type="lt">
                                    <p:tmPct val="6000"/>
                                  </p:iterate>
                                  <p:childTnLst>
                                    <p:set>
                                      <p:cBhvr>
                                        <p:cTn id="25" dur="1" fill="hold">
                                          <p:stCondLst>
                                            <p:cond delay="0"/>
                                          </p:stCondLst>
                                        </p:cTn>
                                        <p:tgtEl>
                                          <p:spTgt spid="231"/>
                                        </p:tgtEl>
                                        <p:attrNameLst>
                                          <p:attrName>style.visibility</p:attrName>
                                        </p:attrNameLst>
                                      </p:cBhvr>
                                      <p:to>
                                        <p:strVal val="visible"/>
                                      </p:to>
                                    </p:set>
                                    <p:animEffect transition="in" filter="wipe(up)">
                                      <p:cBhvr>
                                        <p:cTn id="26"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P spid="2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ree, sky, plant, outdoor&#10;&#10;Description automatically generated">
            <a:extLst>
              <a:ext uri="{FF2B5EF4-FFF2-40B4-BE49-F238E27FC236}">
                <a16:creationId xmlns:a16="http://schemas.microsoft.com/office/drawing/2014/main" id="{55BCA197-CA3E-46FA-AD71-7C934E5F27BE}"/>
              </a:ext>
            </a:extLst>
          </p:cNvPr>
          <p:cNvPicPr>
            <a:picLocks noChangeAspect="1"/>
          </p:cNvPicPr>
          <p:nvPr/>
        </p:nvPicPr>
        <p:blipFill>
          <a:blip r:embed="rId2" cstate="print">
            <a:duotone>
              <a:prstClr val="black"/>
              <a:srgbClr val="D9C3A5">
                <a:tint val="50000"/>
                <a:satMod val="180000"/>
              </a:srgbClr>
            </a:duotone>
            <a:alphaModFix/>
            <a:extLst>
              <a:ext uri="{BEBA8EAE-BF5A-486C-A8C5-ECC9F3942E4B}">
                <a14:imgProps xmlns:a14="http://schemas.microsoft.com/office/drawing/2010/main">
                  <a14:imgLayer r:embed="rId3">
                    <a14:imgEffect>
                      <a14:sharpenSoften amount="-7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AE8A708-00D6-412F-8B33-B8BBA63437B6}"/>
              </a:ext>
            </a:extLst>
          </p:cNvPr>
          <p:cNvSpPr txBox="1"/>
          <p:nvPr/>
        </p:nvSpPr>
        <p:spPr>
          <a:xfrm>
            <a:off x="1391977" y="2219359"/>
            <a:ext cx="9408046" cy="2800767"/>
          </a:xfrm>
          <a:prstGeom prst="rect">
            <a:avLst/>
          </a:prstGeom>
          <a:noFill/>
        </p:spPr>
        <p:txBody>
          <a:bodyPr wrap="square" rtlCol="0">
            <a:spAutoFit/>
          </a:bodyPr>
          <a:lstStyle/>
          <a:p>
            <a:pPr algn="ctr"/>
            <a:r>
              <a:rPr lang="en-US" sz="8800" dirty="0">
                <a:solidFill>
                  <a:schemeClr val="bg1"/>
                </a:solidFill>
                <a:latin typeface="#9Slide07 Cadena" panose="02000503000000020004" pitchFamily="2" charset="0"/>
              </a:rPr>
              <a:t>Bài 19: </a:t>
            </a:r>
          </a:p>
          <a:p>
            <a:pPr algn="ctr"/>
            <a:r>
              <a:rPr lang="en-US" sz="8800" dirty="0">
                <a:solidFill>
                  <a:schemeClr val="bg1"/>
                </a:solidFill>
                <a:latin typeface="#9Slide07 Cadena" panose="02000503000000020004" pitchFamily="2" charset="0"/>
              </a:rPr>
              <a:t>TỪ TRƯỜNG</a:t>
            </a:r>
          </a:p>
        </p:txBody>
      </p:sp>
    </p:spTree>
    <p:extLst>
      <p:ext uri="{BB962C8B-B14F-4D97-AF65-F5344CB8AC3E}">
        <p14:creationId xmlns:p14="http://schemas.microsoft.com/office/powerpoint/2010/main" val="142002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660651" y="632420"/>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2"/>
          <a:stretch>
            <a:fillRect/>
          </a:stretch>
        </p:blipFill>
        <p:spPr>
          <a:xfrm>
            <a:off x="791196" y="762336"/>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194899" y="738365"/>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5012" y="1520847"/>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437750" y="1459967"/>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404120" y="2340499"/>
            <a:ext cx="9605759" cy="1200329"/>
          </a:xfrm>
          <a:prstGeom prst="rect">
            <a:avLst/>
          </a:prstGeom>
          <a:noFill/>
        </p:spPr>
        <p:txBody>
          <a:bodyPr wrap="square" rtlCol="0">
            <a:spAutoFit/>
          </a:bodyPr>
          <a:lstStyle/>
          <a:p>
            <a:r>
              <a:rPr lang="vi-VN" sz="3600" dirty="0">
                <a:solidFill>
                  <a:srgbClr val="1A3490"/>
                </a:solidFill>
                <a:latin typeface="#9Slide07 IcielBaliho Script" pitchFamily="2" charset="0"/>
              </a:rPr>
              <a:t>Ở vùng nào các đường mạt sắt sắp xếp dày, vùng nào sắp xếp thưa?</a:t>
            </a:r>
            <a:endParaRPr lang="en-US" sz="36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942172" y="2162229"/>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773" y="3754695"/>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235615" y="4235044"/>
            <a:ext cx="4280522" cy="1569660"/>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Ở càng gần nam châm, các đường mạt sắt sắp xếp dày. Càng ra xa nam châm, những đường này sắp xếp thưa</a:t>
            </a:r>
            <a:endParaRPr lang="en-US" sz="2400" dirty="0">
              <a:latin typeface="#9Slide03 Arima Madurai Bold" panose="00000800000000000000" pitchFamily="2" charset="0"/>
              <a:cs typeface="#9Slide03 Arima Madurai Bold" panose="00000800000000000000" pitchFamily="2" charset="0"/>
            </a:endParaRPr>
          </a:p>
        </p:txBody>
      </p:sp>
      <p:pic>
        <p:nvPicPr>
          <p:cNvPr id="3" name="Picture 2">
            <a:extLst>
              <a:ext uri="{FF2B5EF4-FFF2-40B4-BE49-F238E27FC236}">
                <a16:creationId xmlns:a16="http://schemas.microsoft.com/office/drawing/2014/main" id="{41BE889A-E656-815C-F8C8-5F5867359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166" y="3352799"/>
            <a:ext cx="4781558" cy="2900700"/>
          </a:xfrm>
          <a:prstGeom prst="rect">
            <a:avLst/>
          </a:prstGeom>
        </p:spPr>
      </p:pic>
    </p:spTree>
    <p:extLst>
      <p:ext uri="{BB962C8B-B14F-4D97-AF65-F5344CB8AC3E}">
        <p14:creationId xmlns:p14="http://schemas.microsoft.com/office/powerpoint/2010/main" val="423506398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 name="Rectangle: Rounded Corners 231">
            <a:extLst>
              <a:ext uri="{FF2B5EF4-FFF2-40B4-BE49-F238E27FC236}">
                <a16:creationId xmlns:a16="http://schemas.microsoft.com/office/drawing/2014/main" id="{048E0613-8D28-BC94-77AD-27BF8771F3BD}"/>
              </a:ext>
            </a:extLst>
          </p:cNvPr>
          <p:cNvSpPr/>
          <p:nvPr/>
        </p:nvSpPr>
        <p:spPr>
          <a:xfrm>
            <a:off x="620486" y="936171"/>
            <a:ext cx="10896600" cy="5085118"/>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a:off x="-1073617" y="5166105"/>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0800000">
            <a:off x="7377954" y="-78368"/>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TextBox 235">
            <a:extLst>
              <a:ext uri="{FF2B5EF4-FFF2-40B4-BE49-F238E27FC236}">
                <a16:creationId xmlns:a16="http://schemas.microsoft.com/office/drawing/2014/main" id="{16860024-5911-BEA2-EDEC-F2C06D2BEE06}"/>
              </a:ext>
            </a:extLst>
          </p:cNvPr>
          <p:cNvSpPr txBox="1"/>
          <p:nvPr/>
        </p:nvSpPr>
        <p:spPr>
          <a:xfrm>
            <a:off x="929703" y="1232856"/>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Hình ảnh các đường mạt sắt sắp xếp xung quanh nam châm được gọi là từ phổ</a:t>
            </a:r>
            <a:endParaRPr lang="en-US" sz="2400" dirty="0">
              <a:latin typeface="#9Slide03 Arima Madurai Black" panose="00000A00000000000000" pitchFamily="2" charset="0"/>
              <a:cs typeface="#9Slide03 Arima Madurai Black" panose="00000A00000000000000" pitchFamily="2" charset="0"/>
            </a:endParaRPr>
          </a:p>
        </p:txBody>
      </p:sp>
      <p:sp>
        <p:nvSpPr>
          <p:cNvPr id="239" name="TextBox 238">
            <a:extLst>
              <a:ext uri="{FF2B5EF4-FFF2-40B4-BE49-F238E27FC236}">
                <a16:creationId xmlns:a16="http://schemas.microsoft.com/office/drawing/2014/main" id="{A894B57A-90CD-652B-55C7-533468F6FBE2}"/>
              </a:ext>
            </a:extLst>
          </p:cNvPr>
          <p:cNvSpPr txBox="1"/>
          <p:nvPr/>
        </p:nvSpPr>
        <p:spPr>
          <a:xfrm>
            <a:off x="929703" y="4054576"/>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phổ cho ta hình ảnh trực quan về từ trường</a:t>
            </a:r>
            <a:endParaRPr lang="en-US" sz="2400" dirty="0">
              <a:latin typeface="#9Slide03 Arima Madurai Black" panose="00000A00000000000000" pitchFamily="2" charset="0"/>
              <a:cs typeface="#9Slide03 Arima Madurai Black" panose="00000A00000000000000" pitchFamily="2" charset="0"/>
            </a:endParaRPr>
          </a:p>
        </p:txBody>
      </p:sp>
      <p:sp>
        <p:nvSpPr>
          <p:cNvPr id="243" name="Oval 242">
            <a:extLst>
              <a:ext uri="{FF2B5EF4-FFF2-40B4-BE49-F238E27FC236}">
                <a16:creationId xmlns:a16="http://schemas.microsoft.com/office/drawing/2014/main" id="{A6F70770-7E1B-E193-9B31-DDFA3F80E89E}"/>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44" name="Picture 243">
            <a:extLst>
              <a:ext uri="{FF2B5EF4-FFF2-40B4-BE49-F238E27FC236}">
                <a16:creationId xmlns:a16="http://schemas.microsoft.com/office/drawing/2014/main" id="{B71E115A-18DB-2F0F-43FD-38550B68F710}"/>
              </a:ext>
            </a:extLst>
          </p:cNvPr>
          <p:cNvPicPr>
            <a:picLocks noChangeAspect="1"/>
          </p:cNvPicPr>
          <p:nvPr/>
        </p:nvPicPr>
        <p:blipFill>
          <a:blip r:embed="rId2"/>
          <a:stretch>
            <a:fillRect/>
          </a:stretch>
        </p:blipFill>
        <p:spPr>
          <a:xfrm>
            <a:off x="13164328" y="1886021"/>
            <a:ext cx="1200329" cy="1200329"/>
          </a:xfrm>
          <a:prstGeom prst="rect">
            <a:avLst/>
          </a:prstGeom>
        </p:spPr>
      </p:pic>
      <p:sp>
        <p:nvSpPr>
          <p:cNvPr id="245" name="TextBox 244">
            <a:extLst>
              <a:ext uri="{FF2B5EF4-FFF2-40B4-BE49-F238E27FC236}">
                <a16:creationId xmlns:a16="http://schemas.microsoft.com/office/drawing/2014/main" id="{E8942002-4853-498D-42DB-14127759F1A9}"/>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54"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A46789FF-D2D3-438F-A40F-62FC92388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586" y="2462573"/>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408461CA-8519-A924-C28D-4F856188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319" y="2491793"/>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42" descr="Các đường xung quanh một nam châm, có các mảnh sắt vụn trên một tấm thủy tinh trên nam châm.">
            <a:extLst>
              <a:ext uri="{FF2B5EF4-FFF2-40B4-BE49-F238E27FC236}">
                <a16:creationId xmlns:a16="http://schemas.microsoft.com/office/drawing/2014/main" id="{71D63ED7-6D2C-1934-4AB0-35A6E7E3A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88" y="2485328"/>
            <a:ext cx="2114005" cy="1401550"/>
          </a:xfrm>
          <a:prstGeom prst="rect">
            <a:avLst/>
          </a:prstGeom>
          <a:noFill/>
          <a:extLst>
            <a:ext uri="{909E8E84-426E-40DD-AFC4-6F175D3DCCD1}">
              <a14:hiddenFill xmlns:a14="http://schemas.microsoft.com/office/drawing/2010/main">
                <a:solidFill>
                  <a:srgbClr val="FFFFFF"/>
                </a:solidFill>
              </a14:hiddenFill>
            </a:ext>
          </a:extLst>
        </p:spPr>
      </p:pic>
      <p:sp>
        <p:nvSpPr>
          <p:cNvPr id="257" name="Oval 256">
            <a:extLst>
              <a:ext uri="{FF2B5EF4-FFF2-40B4-BE49-F238E27FC236}">
                <a16:creationId xmlns:a16="http://schemas.microsoft.com/office/drawing/2014/main" id="{06FC2DC4-02D7-9A9A-FAE9-C5EE203B59B4}"/>
              </a:ext>
            </a:extLst>
          </p:cNvPr>
          <p:cNvSpPr/>
          <p:nvPr/>
        </p:nvSpPr>
        <p:spPr>
          <a:xfrm>
            <a:off x="799158" y="493612"/>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58" name="Picture 257">
            <a:extLst>
              <a:ext uri="{FF2B5EF4-FFF2-40B4-BE49-F238E27FC236}">
                <a16:creationId xmlns:a16="http://schemas.microsoft.com/office/drawing/2014/main" id="{9B80C3D2-9694-51C1-088B-DE7248116107}"/>
              </a:ext>
            </a:extLst>
          </p:cNvPr>
          <p:cNvPicPr>
            <a:picLocks noChangeAspect="1"/>
          </p:cNvPicPr>
          <p:nvPr/>
        </p:nvPicPr>
        <p:blipFill>
          <a:blip r:embed="rId6"/>
          <a:stretch>
            <a:fillRect/>
          </a:stretch>
        </p:blipFill>
        <p:spPr>
          <a:xfrm>
            <a:off x="929703" y="623528"/>
            <a:ext cx="504553" cy="504553"/>
          </a:xfrm>
          <a:prstGeom prst="rect">
            <a:avLst/>
          </a:prstGeom>
        </p:spPr>
      </p:pic>
      <p:sp>
        <p:nvSpPr>
          <p:cNvPr id="259" name="TextBox 258">
            <a:extLst>
              <a:ext uri="{FF2B5EF4-FFF2-40B4-BE49-F238E27FC236}">
                <a16:creationId xmlns:a16="http://schemas.microsoft.com/office/drawing/2014/main" id="{2A924C69-5E1D-D53D-2C8D-2014701DAFCA}"/>
              </a:ext>
            </a:extLst>
          </p:cNvPr>
          <p:cNvSpPr txBox="1"/>
          <p:nvPr/>
        </p:nvSpPr>
        <p:spPr>
          <a:xfrm>
            <a:off x="1333406" y="599557"/>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5CB528B-BDB1-58CA-0EA7-B7EB01F53C27}"/>
                  </a:ext>
                </a:extLst>
              </p:cNvPr>
              <p:cNvSpPr txBox="1"/>
              <p:nvPr/>
            </p:nvSpPr>
            <p:spPr>
              <a:xfrm>
                <a:off x="929703" y="4654740"/>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Từ trường mạnh </a:t>
                </a:r>
                <a14:m>
                  <m:oMath xmlns:m="http://schemas.openxmlformats.org/officeDocument/2006/math">
                    <m:groupChr>
                      <m:groupChrPr>
                        <m:chr m:val="⇔"/>
                        <m:vertJc m:val="bot"/>
                        <m:ctrlPr>
                          <a:rPr lang="vi-VN" sz="2400" i="1" smtClean="0">
                            <a:latin typeface="Cambria Math" panose="02040503050406030204" pitchFamily="18" charset="0"/>
                            <a:cs typeface="#9Slide03 Arima Madurai Black" panose="00000A00000000000000" pitchFamily="2" charset="0"/>
                          </a:rPr>
                        </m:ctrlPr>
                      </m:groupChrPr>
                      <m:e>
                        <m:r>
                          <m:rPr>
                            <m:brk m:alnAt="2"/>
                          </m:rPr>
                          <a:rPr lang="vi-VN" sz="2400" b="0" i="1" smtClean="0">
                            <a:latin typeface="Cambria Math" panose="02040503050406030204" pitchFamily="18" charset="0"/>
                            <a:cs typeface="#9Slide03 Arima Madurai Black" panose="00000A00000000000000" pitchFamily="2" charset="0"/>
                          </a:rPr>
                          <m:t> </m:t>
                        </m:r>
                        <m:r>
                          <a:rPr lang="vi-VN" sz="2400" b="0" i="1" smtClean="0">
                            <a:latin typeface="Cambria Math" panose="02040503050406030204" pitchFamily="18" charset="0"/>
                            <a:cs typeface="#9Slide03 Arima Madurai Black" panose="00000A00000000000000" pitchFamily="2" charset="0"/>
                          </a:rPr>
                          <m:t>        </m:t>
                        </m:r>
                      </m:e>
                    </m:groupChr>
                  </m:oMath>
                </a14:m>
                <a:r>
                  <a:rPr lang="vi-VN" sz="2400" dirty="0">
                    <a:latin typeface="#9Slide03 Arima Madurai Black" panose="00000A00000000000000" pitchFamily="2" charset="0"/>
                    <a:cs typeface="#9Slide03 Arima Madurai Black" panose="00000A00000000000000" pitchFamily="2" charset="0"/>
                  </a:rPr>
                  <a:t> đường mạt sắt sắp xếp dày; </a:t>
                </a:r>
                <a:endParaRPr lang="en-US" sz="2400" dirty="0">
                  <a:latin typeface="#9Slide03 Arima Madurai Black" panose="00000A00000000000000" pitchFamily="2" charset="0"/>
                  <a:cs typeface="#9Slide03 Arima Madurai Black" panose="00000A00000000000000" pitchFamily="2" charset="0"/>
                </a:endParaRPr>
              </a:p>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từ trường</a:t>
                </a: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yếu </a:t>
                </a:r>
                <a14:m>
                  <m:oMath xmlns:m="http://schemas.openxmlformats.org/officeDocument/2006/math">
                    <m:groupChr>
                      <m:groupChrPr>
                        <m:chr m:val="⇔"/>
                        <m:vertJc m:val="bot"/>
                        <m:ctrlPr>
                          <a:rPr lang="vi-VN" sz="2400" i="1">
                            <a:latin typeface="Cambria Math" panose="02040503050406030204" pitchFamily="18" charset="0"/>
                            <a:cs typeface="#9Slide03 Arima Madurai Black" panose="00000A00000000000000" pitchFamily="2" charset="0"/>
                          </a:rPr>
                        </m:ctrlPr>
                      </m:groupChrPr>
                      <m:e>
                        <m:r>
                          <m:rPr>
                            <m:brk m:alnAt="2"/>
                          </m:rPr>
                          <a:rPr lang="vi-VN" sz="2400" i="1">
                            <a:latin typeface="Cambria Math" panose="02040503050406030204" pitchFamily="18" charset="0"/>
                            <a:cs typeface="#9Slide03 Arima Madurai Black" panose="00000A00000000000000" pitchFamily="2" charset="0"/>
                          </a:rPr>
                          <m:t> </m:t>
                        </m:r>
                        <m:r>
                          <a:rPr lang="en-US" sz="2400" b="0" i="1" smtClean="0">
                            <a:latin typeface="Cambria Math" panose="02040503050406030204" pitchFamily="18" charset="0"/>
                            <a:cs typeface="#9Slide03 Arima Madurai Black" panose="00000A00000000000000" pitchFamily="2" charset="0"/>
                          </a:rPr>
                          <m:t> </m:t>
                        </m:r>
                        <m:r>
                          <a:rPr lang="vi-VN" sz="2400" i="1">
                            <a:latin typeface="Cambria Math" panose="02040503050406030204" pitchFamily="18" charset="0"/>
                            <a:cs typeface="#9Slide03 Arima Madurai Black" panose="00000A00000000000000" pitchFamily="2" charset="0"/>
                          </a:rPr>
                          <m:t>        </m:t>
                        </m:r>
                      </m:e>
                    </m:groupChr>
                  </m:oMath>
                </a14:m>
                <a:r>
                  <a:rPr lang="vi-VN" sz="2400" dirty="0">
                    <a:latin typeface="#9Slide03 Arima Madurai Black" panose="00000A00000000000000" pitchFamily="2" charset="0"/>
                    <a:cs typeface="#9Slide03 Arima Madurai Black" panose="00000A00000000000000" pitchFamily="2" charset="0"/>
                  </a:rPr>
                  <a:t> đường mạt sắt sắp xếp thưa</a:t>
                </a:r>
                <a:endParaRPr lang="en-US" sz="2400" dirty="0">
                  <a:latin typeface="#9Slide03 Arima Madurai Black" panose="00000A00000000000000" pitchFamily="2" charset="0"/>
                  <a:cs typeface="#9Slide03 Arima Madurai Black" panose="00000A00000000000000" pitchFamily="2" charset="0"/>
                </a:endParaRPr>
              </a:p>
            </p:txBody>
          </p:sp>
        </mc:Choice>
        <mc:Fallback xmlns="">
          <p:sp>
            <p:nvSpPr>
              <p:cNvPr id="19" name="TextBox 18">
                <a:extLst>
                  <a:ext uri="{FF2B5EF4-FFF2-40B4-BE49-F238E27FC236}">
                    <a16:creationId xmlns:a16="http://schemas.microsoft.com/office/drawing/2014/main" id="{95CB528B-BDB1-58CA-0EA7-B7EB01F53C27}"/>
                  </a:ext>
                </a:extLst>
              </p:cNvPr>
              <p:cNvSpPr txBox="1">
                <a:spLocks noRot="1" noChangeAspect="1" noMove="1" noResize="1" noEditPoints="1" noAdjustHandles="1" noChangeArrowheads="1" noChangeShapeType="1" noTextEdit="1"/>
              </p:cNvSpPr>
              <p:nvPr/>
            </p:nvSpPr>
            <p:spPr>
              <a:xfrm>
                <a:off x="929703" y="4654740"/>
                <a:ext cx="9474546" cy="1154162"/>
              </a:xfrm>
              <a:prstGeom prst="rect">
                <a:avLst/>
              </a:prstGeom>
              <a:blipFill>
                <a:blip r:embed="rId7"/>
                <a:stretch>
                  <a:fillRect b="-12169"/>
                </a:stretch>
              </a:blipFill>
            </p:spPr>
            <p:txBody>
              <a:bodyPr/>
              <a:lstStyle/>
              <a:p>
                <a:r>
                  <a:rPr lang="en-US">
                    <a:noFill/>
                  </a:rPr>
                  <a:t> </a:t>
                </a:r>
              </a:p>
            </p:txBody>
          </p:sp>
        </mc:Fallback>
      </mc:AlternateContent>
    </p:spTree>
    <p:extLst>
      <p:ext uri="{BB962C8B-B14F-4D97-AF65-F5344CB8AC3E}">
        <p14:creationId xmlns:p14="http://schemas.microsoft.com/office/powerpoint/2010/main" val="77906003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36"/>
                                        </p:tgtEl>
                                        <p:attrNameLst>
                                          <p:attrName>style.visibility</p:attrName>
                                        </p:attrNameLst>
                                      </p:cBhvr>
                                      <p:to>
                                        <p:strVal val="visible"/>
                                      </p:to>
                                    </p:set>
                                    <p:animEffect transition="in" filter="wipe(up)">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 calcmode="lin" valueType="num">
                                      <p:cBhvr>
                                        <p:cTn id="12" dur="500" fill="hold"/>
                                        <p:tgtEl>
                                          <p:spTgt spid="254"/>
                                        </p:tgtEl>
                                        <p:attrNameLst>
                                          <p:attrName>ppt_w</p:attrName>
                                        </p:attrNameLst>
                                      </p:cBhvr>
                                      <p:tavLst>
                                        <p:tav tm="0">
                                          <p:val>
                                            <p:fltVal val="0"/>
                                          </p:val>
                                        </p:tav>
                                        <p:tav tm="100000">
                                          <p:val>
                                            <p:strVal val="#ppt_w"/>
                                          </p:val>
                                        </p:tav>
                                      </p:tavLst>
                                    </p:anim>
                                    <p:anim calcmode="lin" valueType="num">
                                      <p:cBhvr>
                                        <p:cTn id="13" dur="500" fill="hold"/>
                                        <p:tgtEl>
                                          <p:spTgt spid="254"/>
                                        </p:tgtEl>
                                        <p:attrNameLst>
                                          <p:attrName>ppt_h</p:attrName>
                                        </p:attrNameLst>
                                      </p:cBhvr>
                                      <p:tavLst>
                                        <p:tav tm="0">
                                          <p:val>
                                            <p:fltVal val="0"/>
                                          </p:val>
                                        </p:tav>
                                        <p:tav tm="100000">
                                          <p:val>
                                            <p:strVal val="#ppt_h"/>
                                          </p:val>
                                        </p:tav>
                                      </p:tavLst>
                                    </p:anim>
                                    <p:animEffect transition="in" filter="fade">
                                      <p:cBhvr>
                                        <p:cTn id="14" dur="500"/>
                                        <p:tgtEl>
                                          <p:spTgt spid="25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56"/>
                                        </p:tgtEl>
                                        <p:attrNameLst>
                                          <p:attrName>style.visibility</p:attrName>
                                        </p:attrNameLst>
                                      </p:cBhvr>
                                      <p:to>
                                        <p:strVal val="visible"/>
                                      </p:to>
                                    </p:set>
                                    <p:anim calcmode="lin" valueType="num">
                                      <p:cBhvr>
                                        <p:cTn id="18" dur="500" fill="hold"/>
                                        <p:tgtEl>
                                          <p:spTgt spid="256"/>
                                        </p:tgtEl>
                                        <p:attrNameLst>
                                          <p:attrName>ppt_w</p:attrName>
                                        </p:attrNameLst>
                                      </p:cBhvr>
                                      <p:tavLst>
                                        <p:tav tm="0">
                                          <p:val>
                                            <p:fltVal val="0"/>
                                          </p:val>
                                        </p:tav>
                                        <p:tav tm="100000">
                                          <p:val>
                                            <p:strVal val="#ppt_w"/>
                                          </p:val>
                                        </p:tav>
                                      </p:tavLst>
                                    </p:anim>
                                    <p:anim calcmode="lin" valueType="num">
                                      <p:cBhvr>
                                        <p:cTn id="19" dur="500" fill="hold"/>
                                        <p:tgtEl>
                                          <p:spTgt spid="256"/>
                                        </p:tgtEl>
                                        <p:attrNameLst>
                                          <p:attrName>ppt_h</p:attrName>
                                        </p:attrNameLst>
                                      </p:cBhvr>
                                      <p:tavLst>
                                        <p:tav tm="0">
                                          <p:val>
                                            <p:fltVal val="0"/>
                                          </p:val>
                                        </p:tav>
                                        <p:tav tm="100000">
                                          <p:val>
                                            <p:strVal val="#ppt_h"/>
                                          </p:val>
                                        </p:tav>
                                      </p:tavLst>
                                    </p:anim>
                                    <p:animEffect transition="in" filter="fade">
                                      <p:cBhvr>
                                        <p:cTn id="20" dur="500"/>
                                        <p:tgtEl>
                                          <p:spTgt spid="25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55"/>
                                        </p:tgtEl>
                                        <p:attrNameLst>
                                          <p:attrName>style.visibility</p:attrName>
                                        </p:attrNameLst>
                                      </p:cBhvr>
                                      <p:to>
                                        <p:strVal val="visible"/>
                                      </p:to>
                                    </p:set>
                                    <p:anim calcmode="lin" valueType="num">
                                      <p:cBhvr>
                                        <p:cTn id="24" dur="500" fill="hold"/>
                                        <p:tgtEl>
                                          <p:spTgt spid="255"/>
                                        </p:tgtEl>
                                        <p:attrNameLst>
                                          <p:attrName>ppt_w</p:attrName>
                                        </p:attrNameLst>
                                      </p:cBhvr>
                                      <p:tavLst>
                                        <p:tav tm="0">
                                          <p:val>
                                            <p:fltVal val="0"/>
                                          </p:val>
                                        </p:tav>
                                        <p:tav tm="100000">
                                          <p:val>
                                            <p:strVal val="#ppt_w"/>
                                          </p:val>
                                        </p:tav>
                                      </p:tavLst>
                                    </p:anim>
                                    <p:anim calcmode="lin" valueType="num">
                                      <p:cBhvr>
                                        <p:cTn id="25" dur="500" fill="hold"/>
                                        <p:tgtEl>
                                          <p:spTgt spid="255"/>
                                        </p:tgtEl>
                                        <p:attrNameLst>
                                          <p:attrName>ppt_h</p:attrName>
                                        </p:attrNameLst>
                                      </p:cBhvr>
                                      <p:tavLst>
                                        <p:tav tm="0">
                                          <p:val>
                                            <p:fltVal val="0"/>
                                          </p:val>
                                        </p:tav>
                                        <p:tav tm="100000">
                                          <p:val>
                                            <p:strVal val="#ppt_h"/>
                                          </p:val>
                                        </p:tav>
                                      </p:tavLst>
                                    </p:anim>
                                    <p:animEffect transition="in" filter="fade">
                                      <p:cBhvr>
                                        <p:cTn id="26" dur="500"/>
                                        <p:tgtEl>
                                          <p:spTgt spid="2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iterate type="lt">
                                    <p:tmPct val="6000"/>
                                  </p:iterate>
                                  <p:childTnLst>
                                    <p:set>
                                      <p:cBhvr>
                                        <p:cTn id="30" dur="1" fill="hold">
                                          <p:stCondLst>
                                            <p:cond delay="0"/>
                                          </p:stCondLst>
                                        </p:cTn>
                                        <p:tgtEl>
                                          <p:spTgt spid="239"/>
                                        </p:tgtEl>
                                        <p:attrNameLst>
                                          <p:attrName>style.visibility</p:attrName>
                                        </p:attrNameLst>
                                      </p:cBhvr>
                                      <p:to>
                                        <p:strVal val="visible"/>
                                      </p:to>
                                    </p:set>
                                    <p:animEffect transition="in" filter="wipe(up)">
                                      <p:cBhvr>
                                        <p:cTn id="31" dur="500"/>
                                        <p:tgtEl>
                                          <p:spTgt spid="2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6000"/>
                                  </p:iterate>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9"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4406317" y="7429278"/>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044810" y="8064695"/>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1033357" y="7446817"/>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E0EF3373-E7DF-ACFD-CD6F-425013FAC9EF}"/>
              </a:ext>
            </a:extLst>
          </p:cNvPr>
          <p:cNvSpPr/>
          <p:nvPr/>
        </p:nvSpPr>
        <p:spPr>
          <a:xfrm>
            <a:off x="1237405" y="1430167"/>
            <a:ext cx="4084353" cy="4084353"/>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781757" y="1941107"/>
            <a:ext cx="2995647" cy="2995647"/>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5321756" y="2717691"/>
            <a:ext cx="60921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028875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70805F-B8F0-4C1D-BAD7-FDBE541938BF}"/>
              </a:ext>
            </a:extLst>
          </p:cNvPr>
          <p:cNvSpPr txBox="1"/>
          <p:nvPr/>
        </p:nvSpPr>
        <p:spPr>
          <a:xfrm>
            <a:off x="630935" y="1197153"/>
            <a:ext cx="11078022" cy="1089529"/>
          </a:xfrm>
          <a:prstGeom prst="rect">
            <a:avLst/>
          </a:prstGeom>
          <a:noFill/>
        </p:spPr>
        <p:txBody>
          <a:bodyPr wrap="square" rtlCol="0">
            <a:spAutoFit/>
          </a:bodyPr>
          <a:lstStyle/>
          <a:p>
            <a:pPr algn="ctr">
              <a:lnSpc>
                <a:spcPct val="140000"/>
              </a:lnSpc>
            </a:pPr>
            <a:r>
              <a:rPr lang="en-US" sz="2400" dirty="0" err="1">
                <a:latin typeface="#9Slide03 Arima Madurai Black" panose="00000A00000000000000" pitchFamily="2" charset="0"/>
                <a:cs typeface="#9Slide03 Arima Madurai Black" panose="00000A00000000000000" pitchFamily="2" charset="0"/>
              </a:rPr>
              <a:t>Ngoài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ta </a:t>
            </a:r>
            <a:r>
              <a:rPr lang="en-US" sz="2400" dirty="0" err="1">
                <a:latin typeface="#9Slide03 Arima Madurai Black" panose="00000A00000000000000" pitchFamily="2" charset="0"/>
                <a:cs typeface="#9Slide03 Arima Madurai Black" panose="00000A00000000000000" pitchFamily="2" charset="0"/>
              </a:rPr>
              <a:t>cũng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sức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ảnh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về</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solidFill>
                <a:schemeClr val="accent6"/>
              </a:solidFill>
              <a:latin typeface="#9Slide03 Arima Madurai Black" panose="00000A00000000000000" pitchFamily="2" charset="0"/>
              <a:cs typeface="#9Slide03 Arima Madurai Black" panose="00000A00000000000000" pitchFamily="2" charset="0"/>
            </a:endParaRPr>
          </a:p>
        </p:txBody>
      </p:sp>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10609" y="1552027"/>
            <a:ext cx="3318673" cy="538163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B09E01CE-A05D-7AD2-29C7-EF46E97A6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900" y="2756091"/>
            <a:ext cx="2488822" cy="1818290"/>
          </a:xfrm>
          <a:prstGeom prst="rect">
            <a:avLst/>
          </a:prstGeom>
        </p:spPr>
      </p:pic>
    </p:spTree>
    <p:extLst>
      <p:ext uri="{BB962C8B-B14F-4D97-AF65-F5344CB8AC3E}">
        <p14:creationId xmlns:p14="http://schemas.microsoft.com/office/powerpoint/2010/main" val="272860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par>
                                <p:cTn id="8" presetID="14" presetClass="entr" presetSubtype="5"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vertical)">
                                      <p:cBhvr>
                                        <p:cTn id="10" dur="12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530E41E1-F495-07D4-D9B5-445519E58C54}"/>
              </a:ext>
            </a:extLst>
          </p:cNvPr>
          <p:cNvGrpSpPr/>
          <p:nvPr/>
        </p:nvGrpSpPr>
        <p:grpSpPr>
          <a:xfrm>
            <a:off x="2988227" y="1390650"/>
            <a:ext cx="6096000" cy="4076700"/>
            <a:chOff x="2705172" y="1435345"/>
            <a:chExt cx="6096000" cy="4076700"/>
          </a:xfrm>
        </p:grpSpPr>
        <p:pic>
          <p:nvPicPr>
            <p:cNvPr id="20" name="Picture 19">
              <a:extLst>
                <a:ext uri="{FF2B5EF4-FFF2-40B4-BE49-F238E27FC236}">
                  <a16:creationId xmlns:a16="http://schemas.microsoft.com/office/drawing/2014/main" id="{6E7FC162-FAD5-EB5A-C72E-CBB1D1604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05172" y="1435345"/>
              <a:ext cx="6096000" cy="4076700"/>
            </a:xfrm>
            <a:prstGeom prst="rect">
              <a:avLst/>
            </a:prstGeom>
          </p:spPr>
        </p:pic>
        <p:sp>
          <p:nvSpPr>
            <p:cNvPr id="21" name="TextBox 20">
              <a:extLst>
                <a:ext uri="{FF2B5EF4-FFF2-40B4-BE49-F238E27FC236}">
                  <a16:creationId xmlns:a16="http://schemas.microsoft.com/office/drawing/2014/main" id="{BCB72CD2-EF8D-380D-B893-E3CD87D14D43}"/>
                </a:ext>
              </a:extLst>
            </p:cNvPr>
            <p:cNvSpPr txBox="1"/>
            <p:nvPr/>
          </p:nvSpPr>
          <p:spPr>
            <a:xfrm>
              <a:off x="4411228" y="2987683"/>
              <a:ext cx="743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chemeClr val="bg1"/>
                  </a:solidFill>
                  <a:effectLst/>
                  <a:uLnTx/>
                  <a:uFillTx/>
                  <a:latin typeface="#9Slide07 Cadena" panose="02000503000000020004" pitchFamily="2" charset="0"/>
                  <a:ea typeface="+mn-ea"/>
                  <a:cs typeface="+mn-cs"/>
                </a:rPr>
                <a:t>N</a:t>
              </a:r>
              <a:endParaRPr kumimoji="0" lang="en-US" sz="3600" b="0" i="0" u="none" strike="noStrike" kern="1200" cap="none" spc="0" normalizeH="0" baseline="0" noProof="0" dirty="0">
                <a:ln>
                  <a:noFill/>
                </a:ln>
                <a:solidFill>
                  <a:schemeClr val="bg1"/>
                </a:solidFill>
                <a:effectLst/>
                <a:uLnTx/>
                <a:uFillTx/>
                <a:latin typeface="#9Slide07 Cadena" panose="02000503000000020004" pitchFamily="2" charset="0"/>
                <a:ea typeface="+mn-ea"/>
                <a:cs typeface="+mn-cs"/>
              </a:endParaRPr>
            </a:p>
          </p:txBody>
        </p:sp>
        <p:sp>
          <p:nvSpPr>
            <p:cNvPr id="22" name="TextBox 21">
              <a:extLst>
                <a:ext uri="{FF2B5EF4-FFF2-40B4-BE49-F238E27FC236}">
                  <a16:creationId xmlns:a16="http://schemas.microsoft.com/office/drawing/2014/main" id="{C2082EF8-6491-0998-B377-1CF3B164BF96}"/>
                </a:ext>
              </a:extLst>
            </p:cNvPr>
            <p:cNvSpPr txBox="1"/>
            <p:nvPr/>
          </p:nvSpPr>
          <p:spPr>
            <a:xfrm>
              <a:off x="6317711" y="3018905"/>
              <a:ext cx="743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bg1"/>
                  </a:solidFill>
                  <a:effectLst/>
                  <a:uLnTx/>
                  <a:uFillTx/>
                  <a:latin typeface="#9Slide07 Cadena" panose="02000503000000020004" pitchFamily="2" charset="0"/>
                  <a:ea typeface="+mn-ea"/>
                  <a:cs typeface="+mn-cs"/>
                </a:rPr>
                <a:t>S</a:t>
              </a:r>
              <a:endParaRPr kumimoji="0" lang="en-US" sz="3600" b="0" i="0" u="none" strike="noStrike" kern="1200" cap="none" spc="0" normalizeH="0" baseline="0" noProof="0" dirty="0">
                <a:ln>
                  <a:noFill/>
                </a:ln>
                <a:solidFill>
                  <a:schemeClr val="bg1"/>
                </a:solidFill>
                <a:effectLst/>
                <a:uLnTx/>
                <a:uFillTx/>
                <a:latin typeface="#9Slide07 Cadena" panose="02000503000000020004" pitchFamily="2" charset="0"/>
                <a:ea typeface="+mn-ea"/>
                <a:cs typeface="+mn-cs"/>
              </a:endParaRPr>
            </a:p>
          </p:txBody>
        </p:sp>
      </p:grpSp>
      <p:pic>
        <p:nvPicPr>
          <p:cNvPr id="29" name="Picture 28">
            <a:extLst>
              <a:ext uri="{FF2B5EF4-FFF2-40B4-BE49-F238E27FC236}">
                <a16:creationId xmlns:a16="http://schemas.microsoft.com/office/drawing/2014/main" id="{B2BA63C7-C3F0-EDF8-BB3A-B3E71883B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206" b="33555" l="71299" r="81493">
                        <a14:foregroundMark x1="76820" y1="15116" x2="78701" y2="17442"/>
                        <a14:foregroundMark x1="79126" y1="16362" x2="75000" y2="26246"/>
                        <a14:foregroundMark x1="75000" y1="26246" x2="75000" y2="26246"/>
                        <a14:foregroundMark x1="72391" y1="28904" x2="71663" y2="32890"/>
                        <a14:foregroundMark x1="72269" y1="30399" x2="71359" y2="33555"/>
                        <a14:foregroundMark x1="77306" y1="16196" x2="77124" y2="17193"/>
                        <a14:foregroundMark x1="78519" y1="15947" x2="78216" y2="18272"/>
                      </a14:backgroundRemoval>
                    </a14:imgEffect>
                  </a14:imgLayer>
                </a14:imgProps>
              </a:ext>
              <a:ext uri="{28A0092B-C50C-407E-A947-70E740481C1C}">
                <a14:useLocalDpi xmlns:a14="http://schemas.microsoft.com/office/drawing/2010/main" val="0"/>
              </a:ext>
            </a:extLst>
          </a:blip>
          <a:srcRect l="70145" t="10951" r="17240" b="66054"/>
          <a:stretch/>
        </p:blipFill>
        <p:spPr>
          <a:xfrm>
            <a:off x="4694283" y="1912190"/>
            <a:ext cx="829967" cy="1105319"/>
          </a:xfrm>
          <a:prstGeom prst="rect">
            <a:avLst/>
          </a:prstGeom>
        </p:spPr>
      </p:pic>
      <p:sp>
        <p:nvSpPr>
          <p:cNvPr id="30" name="TextBox 29">
            <a:extLst>
              <a:ext uri="{FF2B5EF4-FFF2-40B4-BE49-F238E27FC236}">
                <a16:creationId xmlns:a16="http://schemas.microsoft.com/office/drawing/2014/main" id="{28D5ECDF-3C4F-607B-3876-7ABAC81FB7AB}"/>
              </a:ext>
            </a:extLst>
          </p:cNvPr>
          <p:cNvSpPr txBox="1"/>
          <p:nvPr/>
        </p:nvSpPr>
        <p:spPr>
          <a:xfrm>
            <a:off x="520319" y="5674905"/>
            <a:ext cx="11456214"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Dùng</a:t>
            </a:r>
            <a:r>
              <a:rPr lang="en-US" sz="2800" dirty="0"/>
              <a:t> </a:t>
            </a:r>
            <a:r>
              <a:rPr lang="en-US" sz="2800" dirty="0" err="1"/>
              <a:t>bút</a:t>
            </a:r>
            <a:r>
              <a:rPr lang="en-US" sz="2800" dirty="0"/>
              <a:t> </a:t>
            </a:r>
            <a:r>
              <a:rPr lang="en-US" sz="2800" dirty="0" err="1"/>
              <a:t>tô</a:t>
            </a:r>
            <a:r>
              <a:rPr lang="en-US" sz="2800" dirty="0"/>
              <a:t> </a:t>
            </a:r>
            <a:r>
              <a:rPr lang="en-US" sz="2800" dirty="0" err="1"/>
              <a:t>dọc</a:t>
            </a:r>
            <a:r>
              <a:rPr lang="en-US" sz="2800" dirty="0"/>
              <a:t> </a:t>
            </a:r>
            <a:r>
              <a:rPr lang="en-US" sz="2800" dirty="0" err="1"/>
              <a:t>theo</a:t>
            </a:r>
            <a:r>
              <a:rPr lang="en-US" sz="2800" dirty="0"/>
              <a:t> </a:t>
            </a:r>
            <a:r>
              <a:rPr lang="vi-VN" sz="2800" dirty="0"/>
              <a:t>các đường</a:t>
            </a:r>
            <a:r>
              <a:rPr lang="en-US" sz="2800" dirty="0"/>
              <a:t> </a:t>
            </a:r>
            <a:r>
              <a:rPr lang="en-US" sz="2800" dirty="0" err="1"/>
              <a:t>mạ</a:t>
            </a:r>
            <a:r>
              <a:rPr lang="en-US" sz="2800" dirty="0"/>
              <a:t> </a:t>
            </a:r>
            <a:r>
              <a:rPr lang="vi-VN" sz="2800" dirty="0"/>
              <a:t>sắt(kết quả thí nghiệm 1) </a:t>
            </a:r>
          </a:p>
          <a:p>
            <a:endParaRPr lang="en-US" sz="2800" dirty="0"/>
          </a:p>
        </p:txBody>
      </p:sp>
      <p:sp>
        <p:nvSpPr>
          <p:cNvPr id="31" name="TextBox 30">
            <a:extLst>
              <a:ext uri="{FF2B5EF4-FFF2-40B4-BE49-F238E27FC236}">
                <a16:creationId xmlns:a16="http://schemas.microsoft.com/office/drawing/2014/main" id="{EDF03EDA-109F-58CE-CDBD-7892CEA60937}"/>
              </a:ext>
            </a:extLst>
          </p:cNvPr>
          <p:cNvSpPr txBox="1"/>
          <p:nvPr/>
        </p:nvSpPr>
        <p:spPr>
          <a:xfrm>
            <a:off x="1148683" y="5394466"/>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Nối từ cực này sang cực kia của thanh nam châm, ta sẽ được những đường cong liền nét</a:t>
            </a:r>
            <a:endParaRPr lang="en-US" sz="2800" dirty="0"/>
          </a:p>
        </p:txBody>
      </p:sp>
      <p:sp>
        <p:nvSpPr>
          <p:cNvPr id="32" name="TextBox 31">
            <a:extLst>
              <a:ext uri="{FF2B5EF4-FFF2-40B4-BE49-F238E27FC236}">
                <a16:creationId xmlns:a16="http://schemas.microsoft.com/office/drawing/2014/main" id="{C3205DE7-D33A-07A9-79A5-D1D68540BD41}"/>
              </a:ext>
            </a:extLst>
          </p:cNvPr>
          <p:cNvSpPr txBox="1"/>
          <p:nvPr/>
        </p:nvSpPr>
        <p:spPr>
          <a:xfrm>
            <a:off x="781577" y="5630128"/>
            <a:ext cx="10906756"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a:t>Các đường </a:t>
            </a:r>
            <a:r>
              <a:rPr lang="vi-VN" sz="2800" dirty="0"/>
              <a:t>này biểu diễn hình dạng đường sức từ của nam châm</a:t>
            </a:r>
            <a:endParaRPr lang="en-US" sz="2800" dirty="0"/>
          </a:p>
        </p:txBody>
      </p:sp>
      <p:pic>
        <p:nvPicPr>
          <p:cNvPr id="4" name="Picture 3">
            <a:extLst>
              <a:ext uri="{FF2B5EF4-FFF2-40B4-BE49-F238E27FC236}">
                <a16:creationId xmlns:a16="http://schemas.microsoft.com/office/drawing/2014/main" id="{DF85FE3D-3756-D4E8-AD64-AE9F0F782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1426" y="1450046"/>
            <a:ext cx="5974941" cy="3920361"/>
          </a:xfrm>
          <a:prstGeom prst="rect">
            <a:avLst/>
          </a:prstGeom>
        </p:spPr>
      </p:pic>
    </p:spTree>
    <p:extLst>
      <p:ext uri="{BB962C8B-B14F-4D97-AF65-F5344CB8AC3E}">
        <p14:creationId xmlns:p14="http://schemas.microsoft.com/office/powerpoint/2010/main" val="3817333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par>
                                <p:cTn id="8" presetID="0" presetClass="path" presetSubtype="0" accel="50000" decel="50000" fill="hold" nodeType="withEffect">
                                  <p:stCondLst>
                                    <p:cond delay="250"/>
                                  </p:stCondLst>
                                  <p:childTnLst>
                                    <p:animMotion origin="layout" path="M -4.16667E-7 -7.40741E-7 L -4.16667E-7 0.00023 C 0.00378 -0.00208 0.00768 -0.00393 0.01146 -0.00602 C 0.02188 -0.0118 0.02214 -0.01343 0.03125 -0.0162 C 0.03815 -0.01829 0.05182 -0.02199 0.05182 -0.02176 L 0.12109 -0.0206 C 0.17591 -0.01875 0.12188 -0.0206 0.14662 -0.01759 C 0.15846 -0.0162 0.18281 -0.01528 0.19271 -0.01481 C 0.20013 -0.01134 0.19102 -0.01551 0.20182 -0.01042 C 0.20352 -0.00949 0.20586 -0.0088 0.20755 -0.00741 C 0.21003 -0.00555 0.21432 -0.00139 0.21667 0.00139 C 0.2181 0.00324 0.21927 0.00556 0.2207 0.00718 C 0.23086 0.01991 0.2306 0.01181 0.2306 0.0206 L 0.23151 0.01597 " pathEditMode="relative" rAng="0" ptsTypes="AAAAAAAAAAAAAA">
                                      <p:cBhvr>
                                        <p:cTn id="9" dur="2000" fill="hold"/>
                                        <p:tgtEl>
                                          <p:spTgt spid="29"/>
                                        </p:tgtEl>
                                        <p:attrNameLst>
                                          <p:attrName>ppt_x</p:attrName>
                                          <p:attrName>ppt_y</p:attrName>
                                        </p:attrNameLst>
                                      </p:cBhvr>
                                      <p:rCtr x="11576" y="-69"/>
                                    </p:animMotion>
                                  </p:childTnLst>
                                </p:cTn>
                              </p:par>
                              <p:par>
                                <p:cTn id="10" presetID="0" presetClass="path" presetSubtype="0" accel="50000" decel="50000" fill="hold" nodeType="withEffect">
                                  <p:stCondLst>
                                    <p:cond delay="2250"/>
                                  </p:stCondLst>
                                  <p:childTnLst>
                                    <p:animMotion origin="layout" path="M 0.00143 -0.00046 L 0.00143 -0.00023 C 0.00664 -0.02569 0.00925 -0.04236 0.01797 -0.06505 C 0.01992 -0.06991 0.02292 -0.07268 0.02539 -0.07685 C 0.03581 -0.09583 0.03294 -0.0963 0.04505 -0.10741 C 0.0487 -0.11042 0.0526 -0.11319 0.05651 -0.11551 C 0.06745 -0.1206 0.08945 -0.12731 0.08932 -0.12708 C 0.0931 -0.12685 0.09701 -0.12593 0.10052 -0.12477 C 0.10729 -0.12106 0.10651 -0.11829 0.11289 -0.11667 C 0.1155 -0.11574 0.11823 -0.1162 0.1207 -0.11551 C 0.12331 -0.11481 0.12604 -0.11366 0.12865 -0.11273 C 0.14492 -0.10833 0.14076 -0.10903 0.15221 -0.10926 C 0.1556 -0.10764 0.15925 -0.10648 0.16263 -0.10393 C 0.16823 -0.09954 0.16862 -0.09977 0.17513 -0.09375 C 0.17565 -0.09329 0.17682 -0.09213 0.1776 -0.0912 C 0.18229 -0.08634 0.18711 -0.08194 0.19141 -0.07546 C 0.19492 -0.06968 0.19883 -0.06435 0.20195 -0.05856 C 0.20378 -0.05579 0.20521 -0.05231 0.2069 -0.04977 C 0.21198 -0.04167 0.21003 -0.04699 0.21537 -0.04074 C 0.22813 -0.02569 0.22513 -0.03171 0.23034 -0.02014 L 0.23398 -0.00625 L 0.23412 -0.00532 " pathEditMode="relative" rAng="21060000" ptsTypes="AAAAAAAAAAAAAAAAAAAAAA">
                                      <p:cBhvr>
                                        <p:cTn id="11" dur="2000" fill="hold"/>
                                        <p:tgtEl>
                                          <p:spTgt spid="29"/>
                                        </p:tgtEl>
                                        <p:attrNameLst>
                                          <p:attrName>ppt_x</p:attrName>
                                          <p:attrName>ppt_y</p:attrName>
                                        </p:attrNameLst>
                                      </p:cBhvr>
                                      <p:rCtr x="11185" y="-5231"/>
                                    </p:animMotion>
                                  </p:childTnLst>
                                </p:cTn>
                              </p:par>
                              <p:par>
                                <p:cTn id="12" presetID="0" presetClass="path" presetSubtype="0" accel="50000" decel="50000" fill="hold" nodeType="withEffect">
                                  <p:stCondLst>
                                    <p:cond delay="4250"/>
                                  </p:stCondLst>
                                  <p:childTnLst>
                                    <p:animMotion origin="layout" path="M -0.03151 0.12801 L -0.03151 0.12824 C -0.02995 0.13519 -0.02917 0.14352 -0.02669 0.14977 C -0.02591 0.15162 -0.01732 0.16343 -0.01432 0.16736 C -0.00924 0.17384 -0.0069 0.17732 -0.00104 0.18195 C 0.00052 0.18333 0.00221 0.1838 0.00391 0.18495 C 0.00833 0.18773 0.01263 0.19074 0.01706 0.19375 C 0.0207 0.19607 0.02422 0.19838 0.02773 0.20116 C 0.02969 0.20255 0.03151 0.2044 0.03359 0.20556 C 0.03529 0.20648 0.04232 0.2088 0.04505 0.20995 L 0.06823 0.20695 C 0.07995 0.20579 0.0918 0.20625 0.10365 0.20394 C 0.10977 0.20278 0.11563 0.19884 0.12175 0.19676 C 0.12617 0.19514 0.1306 0.19375 0.1349 0.19236 C 0.15091 0.18102 0.13529 0.19259 0.15221 0.17755 C 0.17031 0.16157 0.14714 0.1831 0.16302 0.17037 C 0.16445 0.16921 0.16563 0.1669 0.16706 0.16597 C 0.16875 0.16482 0.17708 0.1632 0.17787 0.16296 C 0.18021 0.16088 0.18255 0.15857 0.18529 0.15718 C 0.18659 0.15648 0.18802 0.15625 0.18932 0.15579 C 0.19076 0.15417 0.19206 0.15255 0.19349 0.15139 C 0.19427 0.1507 0.19518 0.1507 0.19596 0.14977 C 0.20247 0.14167 0.19557 0.14468 0.20417 0.14259 C 0.20443 0.14236 0.20469 0.14259 0.20508 0.14259 L 0.20508 0.14282 " pathEditMode="relative" rAng="0" ptsTypes="AAAAAAAAAAAAAAAAAAAAAAAAA">
                                      <p:cBhvr>
                                        <p:cTn id="13" dur="2000" fill="hold"/>
                                        <p:tgtEl>
                                          <p:spTgt spid="29"/>
                                        </p:tgtEl>
                                        <p:attrNameLst>
                                          <p:attrName>ppt_x</p:attrName>
                                          <p:attrName>ppt_y</p:attrName>
                                        </p:attrNameLst>
                                      </p:cBhvr>
                                      <p:rCtr x="11823" y="4097"/>
                                    </p:animMotion>
                                  </p:childTnLst>
                                </p:cTn>
                              </p:par>
                              <p:par>
                                <p:cTn id="14" presetID="10" presetClass="exit" presetSubtype="0" fill="hold" grpId="1" nodeType="withEffect">
                                  <p:stCondLst>
                                    <p:cond delay="5000"/>
                                  </p:stCondLst>
                                  <p:iterate type="lt">
                                    <p:tmPct val="0"/>
                                  </p:iterate>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22" presetClass="entr" presetSubtype="8" fill="hold" grpId="0" nodeType="withEffect">
                                  <p:stCondLst>
                                    <p:cond delay="5000"/>
                                  </p:stCondLst>
                                  <p:iterate type="lt">
                                    <p:tmPct val="6000"/>
                                  </p:iterate>
                                  <p:childTnLst>
                                    <p:set>
                                      <p:cBhvr>
                                        <p:cTn id="18" dur="1" fill="hold">
                                          <p:stCondLst>
                                            <p:cond delay="0"/>
                                          </p:stCondLst>
                                        </p:cTn>
                                        <p:tgtEl>
                                          <p:spTgt spid="31"/>
                                        </p:tgtEl>
                                        <p:attrNameLst>
                                          <p:attrName>style.visibility</p:attrName>
                                        </p:attrNameLst>
                                      </p:cBhvr>
                                      <p:to>
                                        <p:strVal val="visible"/>
                                      </p:to>
                                    </p:set>
                                    <p:animEffect transition="in" filter="wipe(left)">
                                      <p:cBhvr>
                                        <p:cTn id="19" dur="75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iterate type="lt">
                                    <p:tmPct val="0"/>
                                  </p:iterate>
                                  <p:childTnLst>
                                    <p:animEffect transition="out" filter="fad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22" presetClass="entr" presetSubtype="8" fill="hold" grpId="0" nodeType="withEffect">
                                  <p:stCondLst>
                                    <p:cond delay="0"/>
                                  </p:stCondLst>
                                  <p:iterate type="lt">
                                    <p:tmPct val="6000"/>
                                  </p:iterate>
                                  <p:childTnLst>
                                    <p:set>
                                      <p:cBhvr>
                                        <p:cTn id="32" dur="1" fill="hold">
                                          <p:stCondLst>
                                            <p:cond delay="0"/>
                                          </p:stCondLst>
                                        </p:cTn>
                                        <p:tgtEl>
                                          <p:spTgt spid="32"/>
                                        </p:tgtEl>
                                        <p:attrNameLst>
                                          <p:attrName>style.visibility</p:attrName>
                                        </p:attrNameLst>
                                      </p:cBhvr>
                                      <p:to>
                                        <p:strVal val="visible"/>
                                      </p:to>
                                    </p:set>
                                    <p:animEffect transition="in" filter="wipe(left)">
                                      <p:cBhvr>
                                        <p:cTn id="33" dur="750"/>
                                        <p:tgtEl>
                                          <p:spTgt spid="32"/>
                                        </p:tgtEl>
                                      </p:cBhvr>
                                    </p:animEffect>
                                  </p:childTnLst>
                                </p:cTn>
                              </p:par>
                              <p:par>
                                <p:cTn id="34" presetID="53" presetClass="entr" presetSubtype="16" fill="hold" nodeType="withEffect">
                                  <p:stCondLst>
                                    <p:cond delay="25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Effect transition="in" filter="fade">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70805F-B8F0-4C1D-BAD7-FDBE541938BF}"/>
              </a:ext>
            </a:extLst>
          </p:cNvPr>
          <p:cNvSpPr txBox="1"/>
          <p:nvPr/>
        </p:nvSpPr>
        <p:spPr>
          <a:xfrm>
            <a:off x="1250797" y="5361532"/>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Đặt kim nam châm nhỏ trên đường sức từ và di chuyển kim nam châm theo đường sức từ</a:t>
            </a:r>
            <a:endParaRPr lang="en-US" sz="2800" dirty="0"/>
          </a:p>
        </p:txBody>
      </p:sp>
      <p:sp>
        <p:nvSpPr>
          <p:cNvPr id="89" name="Google Shape;12;p2">
            <a:extLst>
              <a:ext uri="{FF2B5EF4-FFF2-40B4-BE49-F238E27FC236}">
                <a16:creationId xmlns:a16="http://schemas.microsoft.com/office/drawing/2014/main" id="{26B757AB-BC23-48BC-B7CD-4C1C0DD51A9B}"/>
              </a:ext>
            </a:extLst>
          </p:cNvPr>
          <p:cNvSpPr/>
          <p:nvPr/>
        </p:nvSpPr>
        <p:spPr>
          <a:xfrm rot="5168644">
            <a:off x="9545207" y="4190198"/>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rot="15990402">
            <a:off x="-1028921" y="665318"/>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8107328" y="-206746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1E1B96B-0DA1-4636-1D39-137511AA24CF}"/>
              </a:ext>
            </a:extLst>
          </p:cNvPr>
          <p:cNvSpPr txBox="1"/>
          <p:nvPr/>
        </p:nvSpPr>
        <p:spPr>
          <a:xfrm>
            <a:off x="1492092" y="5638372"/>
            <a:ext cx="9449111"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Quan sát sự định hướng của kim nam châm</a:t>
            </a:r>
            <a:endParaRPr lang="en-US" sz="2800" dirty="0"/>
          </a:p>
        </p:txBody>
      </p:sp>
      <p:sp>
        <p:nvSpPr>
          <p:cNvPr id="19" name="TextBox 18">
            <a:extLst>
              <a:ext uri="{FF2B5EF4-FFF2-40B4-BE49-F238E27FC236}">
                <a16:creationId xmlns:a16="http://schemas.microsoft.com/office/drawing/2014/main" id="{4AA01ECE-15D8-AC71-65B1-A2CA93FC28A8}"/>
              </a:ext>
            </a:extLst>
          </p:cNvPr>
          <p:cNvSpPr txBox="1"/>
          <p:nvPr/>
        </p:nvSpPr>
        <p:spPr>
          <a:xfrm>
            <a:off x="1239670" y="5338711"/>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Đánh dấu mũi tên tại mỗi vị trí đặt kim nam châm, theo chiều từ cực Nam đến cực Bắc của kim nam châm</a:t>
            </a:r>
            <a:endParaRPr lang="en-US" sz="2800" dirty="0"/>
          </a:p>
        </p:txBody>
      </p:sp>
      <p:pic>
        <p:nvPicPr>
          <p:cNvPr id="18" name="Picture 17">
            <a:extLst>
              <a:ext uri="{FF2B5EF4-FFF2-40B4-BE49-F238E27FC236}">
                <a16:creationId xmlns:a16="http://schemas.microsoft.com/office/drawing/2014/main" id="{974B8122-4334-EA06-84A8-A07A06FEC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785" y="1240091"/>
            <a:ext cx="5974941" cy="3920361"/>
          </a:xfrm>
          <a:prstGeom prst="rect">
            <a:avLst/>
          </a:prstGeom>
        </p:spPr>
      </p:pic>
      <p:grpSp>
        <p:nvGrpSpPr>
          <p:cNvPr id="22" name="Group 21">
            <a:extLst>
              <a:ext uri="{FF2B5EF4-FFF2-40B4-BE49-F238E27FC236}">
                <a16:creationId xmlns:a16="http://schemas.microsoft.com/office/drawing/2014/main" id="{E6DC495A-DCF1-2D5C-4847-11E0728DF601}"/>
              </a:ext>
            </a:extLst>
          </p:cNvPr>
          <p:cNvGrpSpPr/>
          <p:nvPr/>
        </p:nvGrpSpPr>
        <p:grpSpPr>
          <a:xfrm rot="2929568" flipH="1">
            <a:off x="4072341" y="1395891"/>
            <a:ext cx="298897" cy="1022561"/>
            <a:chOff x="8461670" y="5219700"/>
            <a:chExt cx="263230" cy="647400"/>
          </a:xfrm>
        </p:grpSpPr>
        <p:sp>
          <p:nvSpPr>
            <p:cNvPr id="23" name="Isosceles Triangle 22">
              <a:extLst>
                <a:ext uri="{FF2B5EF4-FFF2-40B4-BE49-F238E27FC236}">
                  <a16:creationId xmlns:a16="http://schemas.microsoft.com/office/drawing/2014/main" id="{7A2FA200-B934-A496-7373-923F537B1C2B}"/>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9E06F092-B1D0-BE03-42C0-54D8562492D1}"/>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02C1FA7-7CFE-4C29-3809-FB7201047554}"/>
              </a:ext>
            </a:extLst>
          </p:cNvPr>
          <p:cNvGrpSpPr/>
          <p:nvPr/>
        </p:nvGrpSpPr>
        <p:grpSpPr>
          <a:xfrm rot="4903337" flipH="1">
            <a:off x="5313704" y="920682"/>
            <a:ext cx="298897" cy="1022561"/>
            <a:chOff x="8461670" y="5219700"/>
            <a:chExt cx="263230" cy="647400"/>
          </a:xfrm>
        </p:grpSpPr>
        <p:sp>
          <p:nvSpPr>
            <p:cNvPr id="27" name="Isosceles Triangle 26">
              <a:extLst>
                <a:ext uri="{FF2B5EF4-FFF2-40B4-BE49-F238E27FC236}">
                  <a16:creationId xmlns:a16="http://schemas.microsoft.com/office/drawing/2014/main" id="{69046370-71A0-048D-9B2E-58F8D1562878}"/>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7B227DF-04A7-811A-663F-0175D8BB5BED}"/>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3548CCB3-9F68-B48D-5311-1D157AE8BC4D}"/>
              </a:ext>
            </a:extLst>
          </p:cNvPr>
          <p:cNvGrpSpPr/>
          <p:nvPr/>
        </p:nvGrpSpPr>
        <p:grpSpPr>
          <a:xfrm rot="5790259" flipH="1">
            <a:off x="6857642" y="882259"/>
            <a:ext cx="298897" cy="1022561"/>
            <a:chOff x="8461670" y="5219700"/>
            <a:chExt cx="263230" cy="647400"/>
          </a:xfrm>
        </p:grpSpPr>
        <p:sp>
          <p:nvSpPr>
            <p:cNvPr id="30" name="Isosceles Triangle 29">
              <a:extLst>
                <a:ext uri="{FF2B5EF4-FFF2-40B4-BE49-F238E27FC236}">
                  <a16:creationId xmlns:a16="http://schemas.microsoft.com/office/drawing/2014/main" id="{38B15875-22C2-0CBD-9D90-4C709A90FEF4}"/>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D438A96D-29FA-AEBA-49AF-F803B67EA122}"/>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2C60DEA-A422-1C21-7CC1-B76D00306694}"/>
              </a:ext>
            </a:extLst>
          </p:cNvPr>
          <p:cNvGrpSpPr/>
          <p:nvPr/>
        </p:nvGrpSpPr>
        <p:grpSpPr>
          <a:xfrm rot="7910068" flipH="1">
            <a:off x="8098023" y="1411469"/>
            <a:ext cx="298897" cy="1022561"/>
            <a:chOff x="8461670" y="5219700"/>
            <a:chExt cx="263230" cy="647400"/>
          </a:xfrm>
        </p:grpSpPr>
        <p:sp>
          <p:nvSpPr>
            <p:cNvPr id="33" name="Isosceles Triangle 32">
              <a:extLst>
                <a:ext uri="{FF2B5EF4-FFF2-40B4-BE49-F238E27FC236}">
                  <a16:creationId xmlns:a16="http://schemas.microsoft.com/office/drawing/2014/main" id="{F84A1379-A71E-7B5C-9A80-98C66C0C6216}"/>
                </a:ext>
              </a:extLst>
            </p:cNvPr>
            <p:cNvSpPr/>
            <p:nvPr/>
          </p:nvSpPr>
          <p:spPr>
            <a:xfrm>
              <a:off x="8464550" y="5219700"/>
              <a:ext cx="260350" cy="323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03374D2A-D836-42DD-8AF2-894C0831344F}"/>
                </a:ext>
              </a:extLst>
            </p:cNvPr>
            <p:cNvSpPr/>
            <p:nvPr/>
          </p:nvSpPr>
          <p:spPr>
            <a:xfrm flipV="1">
              <a:off x="8461670" y="5543400"/>
              <a:ext cx="260350" cy="3237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FF95A103-25AA-BAFD-19CD-6643628E022C}"/>
              </a:ext>
            </a:extLst>
          </p:cNvPr>
          <p:cNvSpPr txBox="1"/>
          <p:nvPr/>
        </p:nvSpPr>
        <p:spPr>
          <a:xfrm rot="18752656">
            <a:off x="4121953" y="173684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6" name="TextBox 35">
            <a:extLst>
              <a:ext uri="{FF2B5EF4-FFF2-40B4-BE49-F238E27FC236}">
                <a16:creationId xmlns:a16="http://schemas.microsoft.com/office/drawing/2014/main" id="{9EDBF4D8-52DC-CA19-E162-70E95B072462}"/>
              </a:ext>
            </a:extLst>
          </p:cNvPr>
          <p:cNvSpPr txBox="1"/>
          <p:nvPr/>
        </p:nvSpPr>
        <p:spPr>
          <a:xfrm rot="21147304">
            <a:off x="5340536" y="125663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7" name="TextBox 36">
            <a:extLst>
              <a:ext uri="{FF2B5EF4-FFF2-40B4-BE49-F238E27FC236}">
                <a16:creationId xmlns:a16="http://schemas.microsoft.com/office/drawing/2014/main" id="{4AB06726-5305-98CE-0F8C-536774F9194D}"/>
              </a:ext>
            </a:extLst>
          </p:cNvPr>
          <p:cNvSpPr txBox="1"/>
          <p:nvPr/>
        </p:nvSpPr>
        <p:spPr>
          <a:xfrm rot="965877">
            <a:off x="6905117" y="124711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8" name="TextBox 37">
            <a:extLst>
              <a:ext uri="{FF2B5EF4-FFF2-40B4-BE49-F238E27FC236}">
                <a16:creationId xmlns:a16="http://schemas.microsoft.com/office/drawing/2014/main" id="{581EA72D-DF3F-C43D-EDC6-46E0A7BB0CDE}"/>
              </a:ext>
            </a:extLst>
          </p:cNvPr>
          <p:cNvSpPr txBox="1"/>
          <p:nvPr/>
        </p:nvSpPr>
        <p:spPr>
          <a:xfrm rot="2297667">
            <a:off x="8173417" y="17384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Tree>
    <p:extLst>
      <p:ext uri="{BB962C8B-B14F-4D97-AF65-F5344CB8AC3E}">
        <p14:creationId xmlns:p14="http://schemas.microsoft.com/office/powerpoint/2010/main" val="3485595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par>
                                <p:cTn id="8" presetID="22" presetClass="entr" presetSubtype="8"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nodeType="withEffect">
                                  <p:stCondLst>
                                    <p:cond delay="100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nodeType="withEffect">
                                  <p:stCondLst>
                                    <p:cond delay="150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iterate type="lt">
                                    <p:tmPct val="0"/>
                                  </p:iterate>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par>
                                <p:cTn id="25" presetID="22" presetClass="entr" presetSubtype="8" fill="hold" grpId="0" nodeType="withEffect">
                                  <p:stCondLst>
                                    <p:cond delay="0"/>
                                  </p:stCondLst>
                                  <p:iterate type="lt">
                                    <p:tmPct val="6000"/>
                                  </p:iterate>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iterate type="lt">
                                    <p:tmPct val="0"/>
                                  </p:iterate>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22" presetClass="entr" presetSubtype="8" fill="hold" grpId="0" nodeType="withEffect">
                                  <p:stCondLst>
                                    <p:cond delay="0"/>
                                  </p:stCondLst>
                                  <p:iterate type="lt">
                                    <p:tmPct val="6000"/>
                                  </p:iterate>
                                  <p:childTnLst>
                                    <p:set>
                                      <p:cBhvr>
                                        <p:cTn id="34" dur="1" fill="hold">
                                          <p:stCondLst>
                                            <p:cond delay="0"/>
                                          </p:stCondLst>
                                        </p:cTn>
                                        <p:tgtEl>
                                          <p:spTgt spid="19"/>
                                        </p:tgtEl>
                                        <p:attrNameLst>
                                          <p:attrName>style.visibility</p:attrName>
                                        </p:attrNameLst>
                                      </p:cBhvr>
                                      <p:to>
                                        <p:strVal val="visible"/>
                                      </p:to>
                                    </p:set>
                                    <p:animEffect transition="in" filter="wipe(left)">
                                      <p:cBhvr>
                                        <p:cTn id="35" dur="750"/>
                                        <p:tgtEl>
                                          <p:spTgt spid="19"/>
                                        </p:tgtEl>
                                      </p:cBhvr>
                                    </p:animEffect>
                                  </p:childTnLst>
                                </p:cTn>
                              </p:par>
                              <p:par>
                                <p:cTn id="36" presetID="10" presetClass="exit" presetSubtype="0" fill="hold" nodeType="withEffect">
                                  <p:stCondLst>
                                    <p:cond delay="50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22" presetClass="entr" presetSubtype="8" fill="hold" grpId="0" nodeType="withEffect">
                                  <p:stCondLst>
                                    <p:cond delay="50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par>
                                <p:cTn id="42" presetID="10" presetClass="exit" presetSubtype="0" fill="hold" nodeType="withEffect">
                                  <p:stCondLst>
                                    <p:cond delay="100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22" presetClass="entr" presetSubtype="8" fill="hold" grpId="0" nodeType="withEffect">
                                  <p:stCondLst>
                                    <p:cond delay="100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10" presetClass="exit" presetSubtype="0" fill="hold" nodeType="withEffect">
                                  <p:stCondLst>
                                    <p:cond delay="1500"/>
                                  </p:stCondLst>
                                  <p:childTnLst>
                                    <p:animEffect transition="out" filter="fade">
                                      <p:cBhvr>
                                        <p:cTn id="49" dur="500"/>
                                        <p:tgtEl>
                                          <p:spTgt spid="29"/>
                                        </p:tgtEl>
                                      </p:cBhvr>
                                    </p:animEffect>
                                    <p:set>
                                      <p:cBhvr>
                                        <p:cTn id="50" dur="1" fill="hold">
                                          <p:stCondLst>
                                            <p:cond delay="499"/>
                                          </p:stCondLst>
                                        </p:cTn>
                                        <p:tgtEl>
                                          <p:spTgt spid="29"/>
                                        </p:tgtEl>
                                        <p:attrNameLst>
                                          <p:attrName>style.visibility</p:attrName>
                                        </p:attrNameLst>
                                      </p:cBhvr>
                                      <p:to>
                                        <p:strVal val="hidden"/>
                                      </p:to>
                                    </p:set>
                                  </p:childTnLst>
                                </p:cTn>
                              </p:par>
                              <p:par>
                                <p:cTn id="51" presetID="22" presetClass="entr" presetSubtype="8" fill="hold" grpId="0" nodeType="withEffect">
                                  <p:stCondLst>
                                    <p:cond delay="150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par>
                                <p:cTn id="54" presetID="10" presetClass="exit" presetSubtype="0" fill="hold" nodeType="withEffect">
                                  <p:stCondLst>
                                    <p:cond delay="20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22" presetClass="entr" presetSubtype="8" fill="hold" grpId="0" nodeType="withEffect">
                                  <p:stCondLst>
                                    <p:cond delay="200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6" grpId="1"/>
      <p:bldP spid="19" grpId="0"/>
      <p:bldP spid="35" grpId="0" animBg="1"/>
      <p:bldP spid="36"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173577" y="2052471"/>
            <a:ext cx="10135675" cy="584775"/>
          </a:xfrm>
          <a:prstGeom prst="rect">
            <a:avLst/>
          </a:prstGeom>
          <a:noFill/>
        </p:spPr>
        <p:txBody>
          <a:bodyPr wrap="square" rtlCol="0">
            <a:spAutoFit/>
          </a:bodyPr>
          <a:lstStyle/>
          <a:p>
            <a:r>
              <a:rPr lang="vi-VN" sz="3200" dirty="0">
                <a:solidFill>
                  <a:srgbClr val="1A3490"/>
                </a:solidFill>
                <a:latin typeface="#9Slide07 IcielBaliho Script" pitchFamily="2" charset="0"/>
              </a:rPr>
              <a:t>Có thể nhận biết từ trường mạnh yếu qua các đường sức từ không?</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49382" y="1627392"/>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231" y="3229426"/>
            <a:ext cx="1335618" cy="1335618"/>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07936" y="3276267"/>
            <a:ext cx="3974122" cy="2677656"/>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Có thể nhận biết từ trường mạnh yếu dựa vào độ mau, thưa của các đường sức từ: chỗ đường sức từ càng mau thì từ trường càng mạnh, chỗ đường sức từ càng thưa thì từ trường càng yếu. </a:t>
            </a:r>
            <a:endParaRPr lang="en-US" dirty="0"/>
          </a:p>
        </p:txBody>
      </p:sp>
      <p:sp>
        <p:nvSpPr>
          <p:cNvPr id="232" name="Oval 231">
            <a:extLst>
              <a:ext uri="{FF2B5EF4-FFF2-40B4-BE49-F238E27FC236}">
                <a16:creationId xmlns:a16="http://schemas.microsoft.com/office/drawing/2014/main" id="{84B63873-AF40-A025-E3ED-92A647D10709}"/>
              </a:ext>
            </a:extLst>
          </p:cNvPr>
          <p:cNvSpPr/>
          <p:nvPr/>
        </p:nvSpPr>
        <p:spPr>
          <a:xfrm>
            <a:off x="554926" y="502109"/>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4"/>
          <a:stretch>
            <a:fillRect/>
          </a:stretch>
        </p:blipFill>
        <p:spPr>
          <a:xfrm>
            <a:off x="665542" y="605935"/>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285472" y="625618"/>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6219617" y="2716388"/>
            <a:ext cx="5421240" cy="3390319"/>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Rectangle: Rounded Corners 253">
            <a:extLst>
              <a:ext uri="{FF2B5EF4-FFF2-40B4-BE49-F238E27FC236}">
                <a16:creationId xmlns:a16="http://schemas.microsoft.com/office/drawing/2014/main" id="{5A45426D-6A3D-7458-F16A-243332CBA406}"/>
              </a:ext>
            </a:extLst>
          </p:cNvPr>
          <p:cNvSpPr/>
          <p:nvPr/>
        </p:nvSpPr>
        <p:spPr>
          <a:xfrm>
            <a:off x="4432062" y="7250224"/>
            <a:ext cx="3641053" cy="2588396"/>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0"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B05E27CF-BF2F-EE5B-7C88-6AB609AA4B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3858" y="7004551"/>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9BCE4AEB-5E20-B06F-5A2B-204794D831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92750" y="8033721"/>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2" descr="Các đường xung quanh một nam châm, có các mảnh sắt vụn trên một tấm thủy tinh trên nam châm.">
            <a:extLst>
              <a:ext uri="{FF2B5EF4-FFF2-40B4-BE49-F238E27FC236}">
                <a16:creationId xmlns:a16="http://schemas.microsoft.com/office/drawing/2014/main" id="{53EC8A39-A36C-9068-ECCB-5E2001FE7B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920" y="8143624"/>
            <a:ext cx="2114005" cy="140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55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9" name="Picture 14" descr="Khoa học vật lý về sự chuyển động của từ trường Vector cao cấp">
            <a:extLst>
              <a:ext uri="{FF2B5EF4-FFF2-40B4-BE49-F238E27FC236}">
                <a16:creationId xmlns:a16="http://schemas.microsoft.com/office/drawing/2014/main" id="{307C1D88-6657-8587-42DA-E8A636DC7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8" t="61696" r="52119" b="7128"/>
          <a:stretch/>
        </p:blipFill>
        <p:spPr bwMode="auto">
          <a:xfrm>
            <a:off x="8005248" y="3348152"/>
            <a:ext cx="3134126" cy="1601406"/>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6" descr="Đường sức từ nam châm.  Các ký hiệu kim nam châm nhỏ cho biết hướng của trường xung quanh nam châm trụ tại các điểm khác nhau.  Hình minh họa trên da trắng.">
            <a:extLst>
              <a:ext uri="{FF2B5EF4-FFF2-40B4-BE49-F238E27FC236}">
                <a16:creationId xmlns:a16="http://schemas.microsoft.com/office/drawing/2014/main" id="{0E4E2D78-1076-E393-9329-ABC616C4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104" y="1873934"/>
            <a:ext cx="1831517" cy="121763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4" descr="Khoa học vật lý về sự chuyển động của từ trường Vector cao cấp">
            <a:extLst>
              <a:ext uri="{FF2B5EF4-FFF2-40B4-BE49-F238E27FC236}">
                <a16:creationId xmlns:a16="http://schemas.microsoft.com/office/drawing/2014/main" id="{999974D1-A3F0-245D-DEBE-46A306EF45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22" t="10526" r="38724" b="42882"/>
          <a:stretch/>
        </p:blipFill>
        <p:spPr bwMode="auto">
          <a:xfrm>
            <a:off x="4652698" y="1655154"/>
            <a:ext cx="1545911" cy="1786660"/>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14" descr="Khoa học vật lý về sự chuyển động của từ trường Vector cao cấp">
            <a:extLst>
              <a:ext uri="{FF2B5EF4-FFF2-40B4-BE49-F238E27FC236}">
                <a16:creationId xmlns:a16="http://schemas.microsoft.com/office/drawing/2014/main" id="{F3103D28-D97C-4C81-F4E0-5EBD33D46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44" t="6671" r="504" b="46737"/>
          <a:stretch/>
        </p:blipFill>
        <p:spPr bwMode="auto">
          <a:xfrm>
            <a:off x="7188089" y="1654685"/>
            <a:ext cx="1978438" cy="1572347"/>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71C7015E-A350-A141-3EAC-C6E958391D17}"/>
              </a:ext>
            </a:extLst>
          </p:cNvPr>
          <p:cNvSpPr/>
          <p:nvPr/>
        </p:nvSpPr>
        <p:spPr>
          <a:xfrm>
            <a:off x="805145" y="642092"/>
            <a:ext cx="10521069" cy="5805585"/>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1483062" y="114711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9332" y="3813465"/>
            <a:ext cx="1335618" cy="1335618"/>
          </a:xfrm>
          <a:prstGeom prst="rect">
            <a:avLst/>
          </a:prstGeom>
        </p:spPr>
      </p:pic>
      <p:sp>
        <p:nvSpPr>
          <p:cNvPr id="232" name="Oval 231">
            <a:extLst>
              <a:ext uri="{FF2B5EF4-FFF2-40B4-BE49-F238E27FC236}">
                <a16:creationId xmlns:a16="http://schemas.microsoft.com/office/drawing/2014/main" id="{84B63873-AF40-A025-E3ED-92A647D10709}"/>
              </a:ext>
            </a:extLst>
          </p:cNvPr>
          <p:cNvSpPr/>
          <p:nvPr/>
        </p:nvSpPr>
        <p:spPr>
          <a:xfrm>
            <a:off x="632159" y="205837"/>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6"/>
          <a:stretch>
            <a:fillRect/>
          </a:stretch>
        </p:blipFill>
        <p:spPr>
          <a:xfrm>
            <a:off x="742775" y="309663"/>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362705" y="329346"/>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12525745" y="6437613"/>
            <a:ext cx="3229183" cy="2019457"/>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6.Jovis-PaytoneOneRegular-Deco"/>
                  <a:ea typeface="+mn-ea"/>
                  <a:cs typeface="+mn-cs"/>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TextBox 253">
            <a:extLst>
              <a:ext uri="{FF2B5EF4-FFF2-40B4-BE49-F238E27FC236}">
                <a16:creationId xmlns:a16="http://schemas.microsoft.com/office/drawing/2014/main" id="{6B509B4B-77E1-9C7F-5390-3F53A4542ECF}"/>
              </a:ext>
            </a:extLst>
          </p:cNvPr>
          <p:cNvSpPr txBox="1"/>
          <p:nvPr/>
        </p:nvSpPr>
        <p:spPr>
          <a:xfrm>
            <a:off x="769673" y="1046453"/>
            <a:ext cx="9474546"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 đường sức từ cho phép mô tả từ trường</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55" name="TextBox 254">
            <a:extLst>
              <a:ext uri="{FF2B5EF4-FFF2-40B4-BE49-F238E27FC236}">
                <a16:creationId xmlns:a16="http://schemas.microsoft.com/office/drawing/2014/main" id="{361DDF1D-6E74-1880-D43E-9B31939D35FF}"/>
              </a:ext>
            </a:extLst>
          </p:cNvPr>
          <p:cNvSpPr txBox="1"/>
          <p:nvPr/>
        </p:nvSpPr>
        <p:spPr>
          <a:xfrm>
            <a:off x="1274220" y="3771931"/>
            <a:ext cx="6668658"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Đường sức từ có chiều xác định</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3" name="Picture 14" descr="Khoa học vật lý về sự chuyển động của từ trường Vector cao cấp">
            <a:extLst>
              <a:ext uri="{FF2B5EF4-FFF2-40B4-BE49-F238E27FC236}">
                <a16:creationId xmlns:a16="http://schemas.microsoft.com/office/drawing/2014/main" id="{6BB0A9CE-6C3F-DA91-FF7D-6D93BFB39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43" t="63939" r="1809" b="7578"/>
          <a:stretch/>
        </p:blipFill>
        <p:spPr bwMode="auto">
          <a:xfrm>
            <a:off x="8005248" y="4920478"/>
            <a:ext cx="3111005" cy="1295851"/>
          </a:xfrm>
          <a:prstGeom prst="rect">
            <a:avLst/>
          </a:prstGeom>
          <a:noFill/>
          <a:extLst>
            <a:ext uri="{909E8E84-426E-40DD-AFC4-6F175D3DCCD1}">
              <a14:hiddenFill xmlns:a14="http://schemas.microsoft.com/office/drawing/2010/main">
                <a:solidFill>
                  <a:srgbClr val="FFFFFF"/>
                </a:solidFill>
              </a14:hiddenFill>
            </a:ext>
          </a:extLst>
        </p:spPr>
      </p:pic>
      <p:sp>
        <p:nvSpPr>
          <p:cNvPr id="230" name="TextBox 229">
            <a:extLst>
              <a:ext uri="{FF2B5EF4-FFF2-40B4-BE49-F238E27FC236}">
                <a16:creationId xmlns:a16="http://schemas.microsoft.com/office/drawing/2014/main" id="{96676A95-E3D2-A67D-A6E2-E1F40E922D81}"/>
              </a:ext>
            </a:extLst>
          </p:cNvPr>
          <p:cNvSpPr txBox="1"/>
          <p:nvPr/>
        </p:nvSpPr>
        <p:spPr>
          <a:xfrm>
            <a:off x="1274220" y="4377004"/>
            <a:ext cx="6668658"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Bên ngoài nam châm: Ra – Bắc; Vào nam</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584DCAE8-3BF9-D0ED-8030-98DE40AB55AD}"/>
                  </a:ext>
                </a:extLst>
              </p:cNvPr>
              <p:cNvSpPr txBox="1"/>
              <p:nvPr/>
            </p:nvSpPr>
            <p:spPr>
              <a:xfrm>
                <a:off x="1274220" y="4982077"/>
                <a:ext cx="6668658"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 trường mạnh </a:t>
                </a:r>
                <a14:m>
                  <m:oMath xmlns:m="http://schemas.openxmlformats.org/officeDocument/2006/math">
                    <m:groupChr>
                      <m:groupChrPr>
                        <m:chr m:val="⇔"/>
                        <m:vertJc m:val="bot"/>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ctrlPr>
                      </m:groupChrPr>
                      <m:e>
                        <m:r>
                          <m:rPr>
                            <m:brk m:alnAt="2"/>
                          </m:r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t> </m:t>
                        </m:r>
                        <m: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t>       </m:t>
                        </m:r>
                      </m:e>
                    </m:groupChr>
                  </m:oMath>
                </a14:m>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đường sức từ dày</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mc:Choice>
        <mc:Fallback xmlns="">
          <p:sp>
            <p:nvSpPr>
              <p:cNvPr id="235" name="TextBox 234">
                <a:extLst>
                  <a:ext uri="{FF2B5EF4-FFF2-40B4-BE49-F238E27FC236}">
                    <a16:creationId xmlns:a16="http://schemas.microsoft.com/office/drawing/2014/main" id="{584DCAE8-3BF9-D0ED-8030-98DE40AB55AD}"/>
                  </a:ext>
                </a:extLst>
              </p:cNvPr>
              <p:cNvSpPr txBox="1">
                <a:spLocks noRot="1" noChangeAspect="1" noMove="1" noResize="1" noEditPoints="1" noAdjustHandles="1" noChangeArrowheads="1" noChangeShapeType="1" noTextEdit="1"/>
              </p:cNvSpPr>
              <p:nvPr/>
            </p:nvSpPr>
            <p:spPr>
              <a:xfrm>
                <a:off x="1274220" y="4982077"/>
                <a:ext cx="6668658" cy="600164"/>
              </a:xfrm>
              <a:prstGeom prst="rect">
                <a:avLst/>
              </a:prstGeom>
              <a:blipFill>
                <a:blip r:embed="rId11"/>
                <a:stretch>
                  <a:fillRect b="-23232"/>
                </a:stretch>
              </a:blipFill>
            </p:spPr>
            <p:txBody>
              <a:bodyPr/>
              <a:lstStyle/>
              <a:p>
                <a:r>
                  <a:rPr lang="en-US">
                    <a:noFill/>
                  </a:rPr>
                  <a:t> </a:t>
                </a:r>
              </a:p>
            </p:txBody>
          </p:sp>
        </mc:Fallback>
      </mc:AlternateContent>
      <p:sp>
        <p:nvSpPr>
          <p:cNvPr id="237" name="TextBox 236">
            <a:extLst>
              <a:ext uri="{FF2B5EF4-FFF2-40B4-BE49-F238E27FC236}">
                <a16:creationId xmlns:a16="http://schemas.microsoft.com/office/drawing/2014/main" id="{C4EDFD2F-E0A6-14C3-8F9D-2B77F6855895}"/>
              </a:ext>
            </a:extLst>
          </p:cNvPr>
          <p:cNvSpPr txBox="1"/>
          <p:nvPr/>
        </p:nvSpPr>
        <p:spPr>
          <a:xfrm>
            <a:off x="927176" y="3209239"/>
            <a:ext cx="1496761" cy="600164"/>
          </a:xfrm>
          <a:prstGeom prst="rect">
            <a:avLst/>
          </a:prstGeom>
          <a:solidFill>
            <a:srgbClr val="CD0505"/>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9Slide03 Arima Madurai Black" panose="00000A00000000000000" pitchFamily="2" charset="0"/>
              </a:rPr>
              <a:t>QUY ƯỚC</a:t>
            </a:r>
            <a:endParaRPr kumimoji="0" lang="en-US" sz="24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F592B521-E71F-259A-D92C-C86D3A1DB70A}"/>
                  </a:ext>
                </a:extLst>
              </p:cNvPr>
              <p:cNvSpPr txBox="1"/>
              <p:nvPr/>
            </p:nvSpPr>
            <p:spPr>
              <a:xfrm>
                <a:off x="1274220" y="5587149"/>
                <a:ext cx="6668658"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 trường yếu </a:t>
                </a:r>
                <a14:m>
                  <m:oMath xmlns:m="http://schemas.openxmlformats.org/officeDocument/2006/math">
                    <m:groupChr>
                      <m:groupChrPr>
                        <m:chr m:val="⇔"/>
                        <m:vertJc m:val="bot"/>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ctrlPr>
                      </m:groupChrPr>
                      <m:e>
                        <m:r>
                          <m:rPr>
                            <m:brk m:alnAt="2"/>
                          </m:r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t> </m:t>
                        </m:r>
                        <m: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9Slide03 Arima Madurai Black" panose="00000A00000000000000" pitchFamily="2" charset="0"/>
                          </a:rPr>
                          <m:t>       </m:t>
                        </m:r>
                      </m:e>
                    </m:groupChr>
                  </m:oMath>
                </a14:m>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đường sức từ thưa</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mc:Choice>
        <mc:Fallback xmlns="">
          <p:sp>
            <p:nvSpPr>
              <p:cNvPr id="256" name="TextBox 255">
                <a:extLst>
                  <a:ext uri="{FF2B5EF4-FFF2-40B4-BE49-F238E27FC236}">
                    <a16:creationId xmlns:a16="http://schemas.microsoft.com/office/drawing/2014/main" id="{F592B521-E71F-259A-D92C-C86D3A1DB70A}"/>
                  </a:ext>
                </a:extLst>
              </p:cNvPr>
              <p:cNvSpPr txBox="1">
                <a:spLocks noRot="1" noChangeAspect="1" noMove="1" noResize="1" noEditPoints="1" noAdjustHandles="1" noChangeArrowheads="1" noChangeShapeType="1" noTextEdit="1"/>
              </p:cNvSpPr>
              <p:nvPr/>
            </p:nvSpPr>
            <p:spPr>
              <a:xfrm>
                <a:off x="1274220" y="5587149"/>
                <a:ext cx="6668658" cy="600164"/>
              </a:xfrm>
              <a:prstGeom prst="rect">
                <a:avLst/>
              </a:prstGeom>
              <a:blipFill>
                <a:blip r:embed="rId12"/>
                <a:stretch>
                  <a:fillRect b="-24490"/>
                </a:stretch>
              </a:blipFill>
            </p:spPr>
            <p:txBody>
              <a:bodyPr/>
              <a:lstStyle/>
              <a:p>
                <a:r>
                  <a:rPr lang="en-US">
                    <a:noFill/>
                  </a:rPr>
                  <a:t> </a:t>
                </a:r>
              </a:p>
            </p:txBody>
          </p:sp>
        </mc:Fallback>
      </mc:AlternateContent>
    </p:spTree>
    <p:extLst>
      <p:ext uri="{BB962C8B-B14F-4D97-AF65-F5344CB8AC3E}">
        <p14:creationId xmlns:p14="http://schemas.microsoft.com/office/powerpoint/2010/main" val="173559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54"/>
                                        </p:tgtEl>
                                        <p:attrNameLst>
                                          <p:attrName>style.visibility</p:attrName>
                                        </p:attrNameLst>
                                      </p:cBhvr>
                                      <p:to>
                                        <p:strVal val="visible"/>
                                      </p:to>
                                    </p:set>
                                    <p:animEffect transition="in" filter="wipe(up)">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 calcmode="lin" valueType="num">
                                      <p:cBhvr>
                                        <p:cTn id="12" dur="500" fill="hold"/>
                                        <p:tgtEl>
                                          <p:spTgt spid="260"/>
                                        </p:tgtEl>
                                        <p:attrNameLst>
                                          <p:attrName>ppt_w</p:attrName>
                                        </p:attrNameLst>
                                      </p:cBhvr>
                                      <p:tavLst>
                                        <p:tav tm="0">
                                          <p:val>
                                            <p:fltVal val="0"/>
                                          </p:val>
                                        </p:tav>
                                        <p:tav tm="100000">
                                          <p:val>
                                            <p:strVal val="#ppt_w"/>
                                          </p:val>
                                        </p:tav>
                                      </p:tavLst>
                                    </p:anim>
                                    <p:anim calcmode="lin" valueType="num">
                                      <p:cBhvr>
                                        <p:cTn id="13" dur="500" fill="hold"/>
                                        <p:tgtEl>
                                          <p:spTgt spid="260"/>
                                        </p:tgtEl>
                                        <p:attrNameLst>
                                          <p:attrName>ppt_h</p:attrName>
                                        </p:attrNameLst>
                                      </p:cBhvr>
                                      <p:tavLst>
                                        <p:tav tm="0">
                                          <p:val>
                                            <p:fltVal val="0"/>
                                          </p:val>
                                        </p:tav>
                                        <p:tav tm="100000">
                                          <p:val>
                                            <p:strVal val="#ppt_h"/>
                                          </p:val>
                                        </p:tav>
                                      </p:tavLst>
                                    </p:anim>
                                    <p:animEffect transition="in" filter="fade">
                                      <p:cBhvr>
                                        <p:cTn id="14" dur="500"/>
                                        <p:tgtEl>
                                          <p:spTgt spid="26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61"/>
                                        </p:tgtEl>
                                        <p:attrNameLst>
                                          <p:attrName>style.visibility</p:attrName>
                                        </p:attrNameLst>
                                      </p:cBhvr>
                                      <p:to>
                                        <p:strVal val="visible"/>
                                      </p:to>
                                    </p:set>
                                    <p:anim calcmode="lin" valueType="num">
                                      <p:cBhvr>
                                        <p:cTn id="18" dur="500" fill="hold"/>
                                        <p:tgtEl>
                                          <p:spTgt spid="261"/>
                                        </p:tgtEl>
                                        <p:attrNameLst>
                                          <p:attrName>ppt_w</p:attrName>
                                        </p:attrNameLst>
                                      </p:cBhvr>
                                      <p:tavLst>
                                        <p:tav tm="0">
                                          <p:val>
                                            <p:fltVal val="0"/>
                                          </p:val>
                                        </p:tav>
                                        <p:tav tm="100000">
                                          <p:val>
                                            <p:strVal val="#ppt_w"/>
                                          </p:val>
                                        </p:tav>
                                      </p:tavLst>
                                    </p:anim>
                                    <p:anim calcmode="lin" valueType="num">
                                      <p:cBhvr>
                                        <p:cTn id="19" dur="500" fill="hold"/>
                                        <p:tgtEl>
                                          <p:spTgt spid="261"/>
                                        </p:tgtEl>
                                        <p:attrNameLst>
                                          <p:attrName>ppt_h</p:attrName>
                                        </p:attrNameLst>
                                      </p:cBhvr>
                                      <p:tavLst>
                                        <p:tav tm="0">
                                          <p:val>
                                            <p:fltVal val="0"/>
                                          </p:val>
                                        </p:tav>
                                        <p:tav tm="100000">
                                          <p:val>
                                            <p:strVal val="#ppt_h"/>
                                          </p:val>
                                        </p:tav>
                                      </p:tavLst>
                                    </p:anim>
                                    <p:animEffect transition="in" filter="fade">
                                      <p:cBhvr>
                                        <p:cTn id="20" dur="500"/>
                                        <p:tgtEl>
                                          <p:spTgt spid="26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2"/>
                                        </p:tgtEl>
                                        <p:attrNameLst>
                                          <p:attrName>style.visibility</p:attrName>
                                        </p:attrNameLst>
                                      </p:cBhvr>
                                      <p:to>
                                        <p:strVal val="visible"/>
                                      </p:to>
                                    </p:set>
                                    <p:anim calcmode="lin" valueType="num">
                                      <p:cBhvr>
                                        <p:cTn id="24" dur="500" fill="hold"/>
                                        <p:tgtEl>
                                          <p:spTgt spid="262"/>
                                        </p:tgtEl>
                                        <p:attrNameLst>
                                          <p:attrName>ppt_w</p:attrName>
                                        </p:attrNameLst>
                                      </p:cBhvr>
                                      <p:tavLst>
                                        <p:tav tm="0">
                                          <p:val>
                                            <p:fltVal val="0"/>
                                          </p:val>
                                        </p:tav>
                                        <p:tav tm="100000">
                                          <p:val>
                                            <p:strVal val="#ppt_w"/>
                                          </p:val>
                                        </p:tav>
                                      </p:tavLst>
                                    </p:anim>
                                    <p:anim calcmode="lin" valueType="num">
                                      <p:cBhvr>
                                        <p:cTn id="25" dur="500" fill="hold"/>
                                        <p:tgtEl>
                                          <p:spTgt spid="262"/>
                                        </p:tgtEl>
                                        <p:attrNameLst>
                                          <p:attrName>ppt_h</p:attrName>
                                        </p:attrNameLst>
                                      </p:cBhvr>
                                      <p:tavLst>
                                        <p:tav tm="0">
                                          <p:val>
                                            <p:fltVal val="0"/>
                                          </p:val>
                                        </p:tav>
                                        <p:tav tm="100000">
                                          <p:val>
                                            <p:strVal val="#ppt_h"/>
                                          </p:val>
                                        </p:tav>
                                      </p:tavLst>
                                    </p:anim>
                                    <p:animEffect transition="in" filter="fade">
                                      <p:cBhvr>
                                        <p:cTn id="26" dur="500"/>
                                        <p:tgtEl>
                                          <p:spTgt spid="262"/>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59"/>
                                        </p:tgtEl>
                                        <p:attrNameLst>
                                          <p:attrName>style.visibility</p:attrName>
                                        </p:attrNameLst>
                                      </p:cBhvr>
                                      <p:to>
                                        <p:strVal val="visible"/>
                                      </p:to>
                                    </p:set>
                                    <p:anim calcmode="lin" valueType="num">
                                      <p:cBhvr>
                                        <p:cTn id="30" dur="500" fill="hold"/>
                                        <p:tgtEl>
                                          <p:spTgt spid="259"/>
                                        </p:tgtEl>
                                        <p:attrNameLst>
                                          <p:attrName>ppt_w</p:attrName>
                                        </p:attrNameLst>
                                      </p:cBhvr>
                                      <p:tavLst>
                                        <p:tav tm="0">
                                          <p:val>
                                            <p:fltVal val="0"/>
                                          </p:val>
                                        </p:tav>
                                        <p:tav tm="100000">
                                          <p:val>
                                            <p:strVal val="#ppt_w"/>
                                          </p:val>
                                        </p:tav>
                                      </p:tavLst>
                                    </p:anim>
                                    <p:anim calcmode="lin" valueType="num">
                                      <p:cBhvr>
                                        <p:cTn id="31" dur="500" fill="hold"/>
                                        <p:tgtEl>
                                          <p:spTgt spid="259"/>
                                        </p:tgtEl>
                                        <p:attrNameLst>
                                          <p:attrName>ppt_h</p:attrName>
                                        </p:attrNameLst>
                                      </p:cBhvr>
                                      <p:tavLst>
                                        <p:tav tm="0">
                                          <p:val>
                                            <p:fltVal val="0"/>
                                          </p:val>
                                        </p:tav>
                                        <p:tav tm="100000">
                                          <p:val>
                                            <p:strVal val="#ppt_h"/>
                                          </p:val>
                                        </p:tav>
                                      </p:tavLst>
                                    </p:anim>
                                    <p:animEffect transition="in" filter="fade">
                                      <p:cBhvr>
                                        <p:cTn id="32" dur="500"/>
                                        <p:tgtEl>
                                          <p:spTgt spid="259"/>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63"/>
                                        </p:tgtEl>
                                        <p:attrNameLst>
                                          <p:attrName>style.visibility</p:attrName>
                                        </p:attrNameLst>
                                      </p:cBhvr>
                                      <p:to>
                                        <p:strVal val="visible"/>
                                      </p:to>
                                    </p:set>
                                    <p:anim calcmode="lin" valueType="num">
                                      <p:cBhvr>
                                        <p:cTn id="36" dur="500" fill="hold"/>
                                        <p:tgtEl>
                                          <p:spTgt spid="263"/>
                                        </p:tgtEl>
                                        <p:attrNameLst>
                                          <p:attrName>ppt_w</p:attrName>
                                        </p:attrNameLst>
                                      </p:cBhvr>
                                      <p:tavLst>
                                        <p:tav tm="0">
                                          <p:val>
                                            <p:fltVal val="0"/>
                                          </p:val>
                                        </p:tav>
                                        <p:tav tm="100000">
                                          <p:val>
                                            <p:strVal val="#ppt_w"/>
                                          </p:val>
                                        </p:tav>
                                      </p:tavLst>
                                    </p:anim>
                                    <p:anim calcmode="lin" valueType="num">
                                      <p:cBhvr>
                                        <p:cTn id="37" dur="500" fill="hold"/>
                                        <p:tgtEl>
                                          <p:spTgt spid="263"/>
                                        </p:tgtEl>
                                        <p:attrNameLst>
                                          <p:attrName>ppt_h</p:attrName>
                                        </p:attrNameLst>
                                      </p:cBhvr>
                                      <p:tavLst>
                                        <p:tav tm="0">
                                          <p:val>
                                            <p:fltVal val="0"/>
                                          </p:val>
                                        </p:tav>
                                        <p:tav tm="100000">
                                          <p:val>
                                            <p:strVal val="#ppt_h"/>
                                          </p:val>
                                        </p:tav>
                                      </p:tavLst>
                                    </p:anim>
                                    <p:animEffect transition="in" filter="fade">
                                      <p:cBhvr>
                                        <p:cTn id="38" dur="500"/>
                                        <p:tgtEl>
                                          <p:spTgt spid="26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iterate type="lt">
                                    <p:tmPct val="6000"/>
                                  </p:iterate>
                                  <p:childTnLst>
                                    <p:set>
                                      <p:cBhvr>
                                        <p:cTn id="42" dur="1" fill="hold">
                                          <p:stCondLst>
                                            <p:cond delay="0"/>
                                          </p:stCondLst>
                                        </p:cTn>
                                        <p:tgtEl>
                                          <p:spTgt spid="237"/>
                                        </p:tgtEl>
                                        <p:attrNameLst>
                                          <p:attrName>style.visibility</p:attrName>
                                        </p:attrNameLst>
                                      </p:cBhvr>
                                      <p:to>
                                        <p:strVal val="visible"/>
                                      </p:to>
                                    </p:set>
                                    <p:animEffect transition="in" filter="wipe(up)">
                                      <p:cBhvr>
                                        <p:cTn id="43" dur="500"/>
                                        <p:tgtEl>
                                          <p:spTgt spid="2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iterate type="lt">
                                    <p:tmPct val="6000"/>
                                  </p:iterate>
                                  <p:childTnLst>
                                    <p:set>
                                      <p:cBhvr>
                                        <p:cTn id="47" dur="1" fill="hold">
                                          <p:stCondLst>
                                            <p:cond delay="0"/>
                                          </p:stCondLst>
                                        </p:cTn>
                                        <p:tgtEl>
                                          <p:spTgt spid="255"/>
                                        </p:tgtEl>
                                        <p:attrNameLst>
                                          <p:attrName>style.visibility</p:attrName>
                                        </p:attrNameLst>
                                      </p:cBhvr>
                                      <p:to>
                                        <p:strVal val="visible"/>
                                      </p:to>
                                    </p:set>
                                    <p:animEffect transition="in" filter="wipe(up)">
                                      <p:cBhvr>
                                        <p:cTn id="48" dur="500"/>
                                        <p:tgtEl>
                                          <p:spTgt spid="2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iterate type="lt">
                                    <p:tmPct val="6000"/>
                                  </p:iterate>
                                  <p:childTnLst>
                                    <p:set>
                                      <p:cBhvr>
                                        <p:cTn id="52" dur="1" fill="hold">
                                          <p:stCondLst>
                                            <p:cond delay="0"/>
                                          </p:stCondLst>
                                        </p:cTn>
                                        <p:tgtEl>
                                          <p:spTgt spid="230"/>
                                        </p:tgtEl>
                                        <p:attrNameLst>
                                          <p:attrName>style.visibility</p:attrName>
                                        </p:attrNameLst>
                                      </p:cBhvr>
                                      <p:to>
                                        <p:strVal val="visible"/>
                                      </p:to>
                                    </p:set>
                                    <p:animEffect transition="in" filter="wipe(up)">
                                      <p:cBhvr>
                                        <p:cTn id="53" dur="500"/>
                                        <p:tgtEl>
                                          <p:spTgt spid="2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iterate type="lt">
                                    <p:tmPct val="6000"/>
                                  </p:iterate>
                                  <p:childTnLst>
                                    <p:set>
                                      <p:cBhvr>
                                        <p:cTn id="57" dur="1" fill="hold">
                                          <p:stCondLst>
                                            <p:cond delay="0"/>
                                          </p:stCondLst>
                                        </p:cTn>
                                        <p:tgtEl>
                                          <p:spTgt spid="235"/>
                                        </p:tgtEl>
                                        <p:attrNameLst>
                                          <p:attrName>style.visibility</p:attrName>
                                        </p:attrNameLst>
                                      </p:cBhvr>
                                      <p:to>
                                        <p:strVal val="visible"/>
                                      </p:to>
                                    </p:set>
                                    <p:animEffect transition="in" filter="wipe(up)">
                                      <p:cBhvr>
                                        <p:cTn id="58" dur="500"/>
                                        <p:tgtEl>
                                          <p:spTgt spid="23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iterate type="lt">
                                    <p:tmPct val="6000"/>
                                  </p:iterate>
                                  <p:childTnLst>
                                    <p:set>
                                      <p:cBhvr>
                                        <p:cTn id="62" dur="1" fill="hold">
                                          <p:stCondLst>
                                            <p:cond delay="0"/>
                                          </p:stCondLst>
                                        </p:cTn>
                                        <p:tgtEl>
                                          <p:spTgt spid="256"/>
                                        </p:tgtEl>
                                        <p:attrNameLst>
                                          <p:attrName>style.visibility</p:attrName>
                                        </p:attrNameLst>
                                      </p:cBhvr>
                                      <p:to>
                                        <p:strVal val="visible"/>
                                      </p:to>
                                    </p:set>
                                    <p:animEffect transition="in" filter="wipe(up)">
                                      <p:cBhvr>
                                        <p:cTn id="63"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P spid="230" grpId="0"/>
      <p:bldP spid="235" grpId="0"/>
      <p:bldP spid="237" grpId="0" animBg="1"/>
      <p:bldP spid="25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541230" y="1262196"/>
            <a:ext cx="9439514" cy="1077218"/>
          </a:xfrm>
          <a:prstGeom prst="rect">
            <a:avLst/>
          </a:prstGeom>
          <a:noFill/>
        </p:spPr>
        <p:txBody>
          <a:bodyPr wrap="square" rtlCol="0">
            <a:spAutoFit/>
          </a:bodyPr>
          <a:lstStyle/>
          <a:p>
            <a:pPr lvl="0"/>
            <a:r>
              <a:rPr lang="vi-VN" sz="3200" dirty="0">
                <a:solidFill>
                  <a:srgbClr val="1A3490"/>
                </a:solidFill>
                <a:latin typeface="#9Slide07 IcielBaliho Script" pitchFamily="2" charset="0"/>
              </a:rPr>
              <a:t>Xác định chiều đường sức từ của một nam châm thẳng trong Hình 19.5</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1073843" y="1167396"/>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2"/>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35" name="TextBox 234">
            <a:extLst>
              <a:ext uri="{FF2B5EF4-FFF2-40B4-BE49-F238E27FC236}">
                <a16:creationId xmlns:a16="http://schemas.microsoft.com/office/drawing/2014/main" id="{ABF08E70-8541-5F75-BD50-463440CAEBD5}"/>
              </a:ext>
            </a:extLst>
          </p:cNvPr>
          <p:cNvSpPr txBox="1"/>
          <p:nvPr/>
        </p:nvSpPr>
        <p:spPr>
          <a:xfrm>
            <a:off x="5887888" y="5836022"/>
            <a:ext cx="1710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Hình 19.5</a:t>
            </a:r>
            <a:endParaRPr kumimoji="0" lang="en-US" sz="32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pic>
        <p:nvPicPr>
          <p:cNvPr id="4" name="Picture 3">
            <a:extLst>
              <a:ext uri="{FF2B5EF4-FFF2-40B4-BE49-F238E27FC236}">
                <a16:creationId xmlns:a16="http://schemas.microsoft.com/office/drawing/2014/main" id="{8C5B8587-804A-162E-269B-2DB915F4D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120" y="2530078"/>
            <a:ext cx="8167229" cy="3318440"/>
          </a:xfrm>
          <a:prstGeom prst="rect">
            <a:avLst/>
          </a:prstGeom>
        </p:spPr>
      </p:pic>
    </p:spTree>
    <p:extLst>
      <p:ext uri="{BB962C8B-B14F-4D97-AF65-F5344CB8AC3E}">
        <p14:creationId xmlns:p14="http://schemas.microsoft.com/office/powerpoint/2010/main" val="13370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235"/>
                                        </p:tgtEl>
                                        <p:attrNameLst>
                                          <p:attrName>style.visibility</p:attrName>
                                        </p:attrNameLst>
                                      </p:cBhvr>
                                      <p:to>
                                        <p:strVal val="visible"/>
                                      </p:to>
                                    </p:set>
                                    <p:animEffect transition="in" filter="wipe(up)">
                                      <p:cBhvr>
                                        <p:cTn id="23"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267" y="1280547"/>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3189010" y="1604700"/>
            <a:ext cx="7938579"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Chiều đường sức từ của một nam châm thẳng trong Hình 19.5</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32" name="Oval 231">
            <a:extLst>
              <a:ext uri="{FF2B5EF4-FFF2-40B4-BE49-F238E27FC236}">
                <a16:creationId xmlns:a16="http://schemas.microsoft.com/office/drawing/2014/main" id="{27B16D4B-5560-E07C-3E2A-DD56A5587D69}"/>
              </a:ext>
            </a:extLst>
          </p:cNvPr>
          <p:cNvSpPr/>
          <p:nvPr/>
        </p:nvSpPr>
        <p:spPr>
          <a:xfrm>
            <a:off x="819672" y="4821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4"/>
          <a:stretch>
            <a:fillRect/>
          </a:stretch>
        </p:blipFill>
        <p:spPr>
          <a:xfrm>
            <a:off x="930288" y="5859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550218" y="6056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5" name="Picture 14">
            <a:extLst>
              <a:ext uri="{FF2B5EF4-FFF2-40B4-BE49-F238E27FC236}">
                <a16:creationId xmlns:a16="http://schemas.microsoft.com/office/drawing/2014/main" id="{40336F1A-1886-8055-BA91-1C5E49F02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491" y="2849978"/>
            <a:ext cx="8631993" cy="3507279"/>
          </a:xfrm>
          <a:prstGeom prst="rect">
            <a:avLst/>
          </a:prstGeom>
        </p:spPr>
      </p:pic>
      <p:sp>
        <p:nvSpPr>
          <p:cNvPr id="16" name="TextBox 15">
            <a:extLst>
              <a:ext uri="{FF2B5EF4-FFF2-40B4-BE49-F238E27FC236}">
                <a16:creationId xmlns:a16="http://schemas.microsoft.com/office/drawing/2014/main" id="{F32A8C0A-59A3-7C73-FD9D-B8C0FC7410B0}"/>
              </a:ext>
            </a:extLst>
          </p:cNvPr>
          <p:cNvSpPr txBox="1"/>
          <p:nvPr/>
        </p:nvSpPr>
        <p:spPr>
          <a:xfrm rot="12045396">
            <a:off x="3396372" y="416433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7" name="TextBox 16">
            <a:extLst>
              <a:ext uri="{FF2B5EF4-FFF2-40B4-BE49-F238E27FC236}">
                <a16:creationId xmlns:a16="http://schemas.microsoft.com/office/drawing/2014/main" id="{FB4C6D1C-0F03-BA63-BE6B-02B565F7A905}"/>
              </a:ext>
            </a:extLst>
          </p:cNvPr>
          <p:cNvSpPr txBox="1"/>
          <p:nvPr/>
        </p:nvSpPr>
        <p:spPr>
          <a:xfrm rot="10800000">
            <a:off x="3115658" y="4549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8" name="TextBox 17">
            <a:extLst>
              <a:ext uri="{FF2B5EF4-FFF2-40B4-BE49-F238E27FC236}">
                <a16:creationId xmlns:a16="http://schemas.microsoft.com/office/drawing/2014/main" id="{1549C8C7-C186-6F14-E552-A668EF9ECD43}"/>
              </a:ext>
            </a:extLst>
          </p:cNvPr>
          <p:cNvSpPr txBox="1"/>
          <p:nvPr/>
        </p:nvSpPr>
        <p:spPr>
          <a:xfrm rot="10061112" flipV="1">
            <a:off x="3396372" y="490177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9" name="TextBox 18">
            <a:extLst>
              <a:ext uri="{FF2B5EF4-FFF2-40B4-BE49-F238E27FC236}">
                <a16:creationId xmlns:a16="http://schemas.microsoft.com/office/drawing/2014/main" id="{02E64395-87FD-E1AF-B901-73447CBE47FA}"/>
              </a:ext>
            </a:extLst>
          </p:cNvPr>
          <p:cNvSpPr txBox="1"/>
          <p:nvPr/>
        </p:nvSpPr>
        <p:spPr>
          <a:xfrm rot="13627917">
            <a:off x="3897114" y="3889555"/>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0" name="TextBox 19">
            <a:extLst>
              <a:ext uri="{FF2B5EF4-FFF2-40B4-BE49-F238E27FC236}">
                <a16:creationId xmlns:a16="http://schemas.microsoft.com/office/drawing/2014/main" id="{7FAE4652-B077-ECF1-D77B-4BD3044B569D}"/>
              </a:ext>
            </a:extLst>
          </p:cNvPr>
          <p:cNvSpPr txBox="1"/>
          <p:nvPr/>
        </p:nvSpPr>
        <p:spPr>
          <a:xfrm rot="20966966">
            <a:off x="5216089" y="3001645"/>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1" name="TextBox 20">
            <a:extLst>
              <a:ext uri="{FF2B5EF4-FFF2-40B4-BE49-F238E27FC236}">
                <a16:creationId xmlns:a16="http://schemas.microsoft.com/office/drawing/2014/main" id="{D1E999BD-DE1C-5A98-4E08-8B0EA140CD8B}"/>
              </a:ext>
            </a:extLst>
          </p:cNvPr>
          <p:cNvSpPr txBox="1"/>
          <p:nvPr/>
        </p:nvSpPr>
        <p:spPr>
          <a:xfrm rot="410266">
            <a:off x="7065081" y="296559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2" name="TextBox 21">
            <a:extLst>
              <a:ext uri="{FF2B5EF4-FFF2-40B4-BE49-F238E27FC236}">
                <a16:creationId xmlns:a16="http://schemas.microsoft.com/office/drawing/2014/main" id="{18AAD4CA-37C4-253A-1929-E1CBA562D677}"/>
              </a:ext>
            </a:extLst>
          </p:cNvPr>
          <p:cNvSpPr txBox="1"/>
          <p:nvPr/>
        </p:nvSpPr>
        <p:spPr>
          <a:xfrm rot="7970267">
            <a:off x="8741481" y="3832745"/>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3" name="TextBox 22">
            <a:extLst>
              <a:ext uri="{FF2B5EF4-FFF2-40B4-BE49-F238E27FC236}">
                <a16:creationId xmlns:a16="http://schemas.microsoft.com/office/drawing/2014/main" id="{9291AB84-05DE-9682-668D-2CCF31491DE6}"/>
              </a:ext>
            </a:extLst>
          </p:cNvPr>
          <p:cNvSpPr txBox="1"/>
          <p:nvPr/>
        </p:nvSpPr>
        <p:spPr>
          <a:xfrm rot="9318172">
            <a:off x="9259569" y="412661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 name="TextBox 23">
            <a:extLst>
              <a:ext uri="{FF2B5EF4-FFF2-40B4-BE49-F238E27FC236}">
                <a16:creationId xmlns:a16="http://schemas.microsoft.com/office/drawing/2014/main" id="{A987F195-2B5C-3E0D-8080-F403BC5CAEF0}"/>
              </a:ext>
            </a:extLst>
          </p:cNvPr>
          <p:cNvSpPr txBox="1"/>
          <p:nvPr/>
        </p:nvSpPr>
        <p:spPr>
          <a:xfrm rot="10800000">
            <a:off x="9705090" y="453830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 name="TextBox 24">
            <a:extLst>
              <a:ext uri="{FF2B5EF4-FFF2-40B4-BE49-F238E27FC236}">
                <a16:creationId xmlns:a16="http://schemas.microsoft.com/office/drawing/2014/main" id="{53AA9B9A-7460-285C-271A-05F12A4F38D1}"/>
              </a:ext>
            </a:extLst>
          </p:cNvPr>
          <p:cNvSpPr txBox="1"/>
          <p:nvPr/>
        </p:nvSpPr>
        <p:spPr>
          <a:xfrm rot="11619511">
            <a:off x="9246328" y="4930701"/>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6" name="TextBox 25">
            <a:extLst>
              <a:ext uri="{FF2B5EF4-FFF2-40B4-BE49-F238E27FC236}">
                <a16:creationId xmlns:a16="http://schemas.microsoft.com/office/drawing/2014/main" id="{61B3F418-B8D0-E8A5-2244-74A1D810AAD3}"/>
              </a:ext>
            </a:extLst>
          </p:cNvPr>
          <p:cNvSpPr txBox="1"/>
          <p:nvPr/>
        </p:nvSpPr>
        <p:spPr>
          <a:xfrm rot="8297686">
            <a:off x="3938570" y="5137728"/>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7" name="TextBox 26">
            <a:extLst>
              <a:ext uri="{FF2B5EF4-FFF2-40B4-BE49-F238E27FC236}">
                <a16:creationId xmlns:a16="http://schemas.microsoft.com/office/drawing/2014/main" id="{FC1DEC41-36BF-CE11-40F1-CD7422AC806F}"/>
              </a:ext>
            </a:extLst>
          </p:cNvPr>
          <p:cNvSpPr txBox="1"/>
          <p:nvPr/>
        </p:nvSpPr>
        <p:spPr>
          <a:xfrm rot="1034256">
            <a:off x="4818224" y="6004901"/>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3" name="TextBox 32">
            <a:extLst>
              <a:ext uri="{FF2B5EF4-FFF2-40B4-BE49-F238E27FC236}">
                <a16:creationId xmlns:a16="http://schemas.microsoft.com/office/drawing/2014/main" id="{574E5A2A-6D0C-5FC6-79A9-9DF41B248E3E}"/>
              </a:ext>
            </a:extLst>
          </p:cNvPr>
          <p:cNvSpPr txBox="1"/>
          <p:nvPr/>
        </p:nvSpPr>
        <p:spPr>
          <a:xfrm rot="20456084">
            <a:off x="7046789" y="610367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34" name="TextBox 33">
            <a:extLst>
              <a:ext uri="{FF2B5EF4-FFF2-40B4-BE49-F238E27FC236}">
                <a16:creationId xmlns:a16="http://schemas.microsoft.com/office/drawing/2014/main" id="{DA6ABAD9-7AA3-EEE3-B261-3E6A4C4942FE}"/>
              </a:ext>
            </a:extLst>
          </p:cNvPr>
          <p:cNvSpPr txBox="1"/>
          <p:nvPr/>
        </p:nvSpPr>
        <p:spPr>
          <a:xfrm rot="17902660">
            <a:off x="8787165" y="5472805"/>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CD050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Tree>
    <p:extLst>
      <p:ext uri="{BB962C8B-B14F-4D97-AF65-F5344CB8AC3E}">
        <p14:creationId xmlns:p14="http://schemas.microsoft.com/office/powerpoint/2010/main" val="1936638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ircle(out)">
                                      <p:cBhvr>
                                        <p:cTn id="7" dur="500"/>
                                        <p:tgtEl>
                                          <p:spTgt spid="229"/>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230"/>
                                        </p:tgtEl>
                                        <p:attrNameLst>
                                          <p:attrName>style.visibility</p:attrName>
                                        </p:attrNameLst>
                                      </p:cBhvr>
                                      <p:to>
                                        <p:strVal val="visible"/>
                                      </p:to>
                                    </p:set>
                                    <p:animEffect transition="in" filter="wipe(up)">
                                      <p:cBhvr>
                                        <p:cTn id="11" dur="500"/>
                                        <p:tgtEl>
                                          <p:spTgt spid="2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par>
                          <p:cTn id="41" fill="hold">
                            <p:stCondLst>
                              <p:cond delay="3500"/>
                            </p:stCondLst>
                            <p:childTnLst>
                              <p:par>
                                <p:cTn id="42" presetID="22" presetClass="entr" presetSubtype="2"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right)">
                                      <p:cBhvr>
                                        <p:cTn id="44" dur="500"/>
                                        <p:tgtEl>
                                          <p:spTgt spid="23"/>
                                        </p:tgtEl>
                                      </p:cBhvr>
                                    </p:animEffect>
                                  </p:childTnLst>
                                </p:cTn>
                              </p:par>
                            </p:childTnLst>
                          </p:cTn>
                        </p:par>
                        <p:par>
                          <p:cTn id="45" fill="hold">
                            <p:stCondLst>
                              <p:cond delay="4000"/>
                            </p:stCondLst>
                            <p:childTnLst>
                              <p:par>
                                <p:cTn id="46" presetID="22" presetClass="entr" presetSubtype="2"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right)">
                                      <p:cBhvr>
                                        <p:cTn id="48" dur="500"/>
                                        <p:tgtEl>
                                          <p:spTgt spid="24"/>
                                        </p:tgtEl>
                                      </p:cBhvr>
                                    </p:animEffect>
                                  </p:childTnLst>
                                </p:cTn>
                              </p:par>
                            </p:childTnLst>
                          </p:cTn>
                        </p:par>
                        <p:par>
                          <p:cTn id="49" fill="hold">
                            <p:stCondLst>
                              <p:cond delay="4500"/>
                            </p:stCondLst>
                            <p:childTnLst>
                              <p:par>
                                <p:cTn id="50" presetID="22" presetClass="entr" presetSubtype="2"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500"/>
                                        <p:tgtEl>
                                          <p:spTgt spid="25"/>
                                        </p:tgtEl>
                                      </p:cBhvr>
                                    </p:animEffect>
                                  </p:childTnLst>
                                </p:cTn>
                              </p:par>
                            </p:childTnLst>
                          </p:cTn>
                        </p:par>
                        <p:par>
                          <p:cTn id="53" fill="hold">
                            <p:stCondLst>
                              <p:cond delay="5000"/>
                            </p:stCondLst>
                            <p:childTnLst>
                              <p:par>
                                <p:cTn id="54" presetID="2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right)">
                                      <p:cBhvr>
                                        <p:cTn id="56" dur="500"/>
                                        <p:tgtEl>
                                          <p:spTgt spid="26"/>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par>
                          <p:cTn id="61" fill="hold">
                            <p:stCondLst>
                              <p:cond delay="6000"/>
                            </p:stCondLst>
                            <p:childTnLst>
                              <p:par>
                                <p:cTn id="62" presetID="22" presetClass="entr" presetSubtype="8"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6500"/>
                            </p:stCondLst>
                            <p:childTnLst>
                              <p:par>
                                <p:cTn id="66" presetID="22" presetClass="entr" presetSubtype="4"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973230" y="262410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4066275-074B-ADF5-2A90-136E66A58A99}"/>
              </a:ext>
            </a:extLst>
          </p:cNvPr>
          <p:cNvSpPr txBox="1"/>
          <p:nvPr/>
        </p:nvSpPr>
        <p:spPr>
          <a:xfrm>
            <a:off x="2739871" y="763975"/>
            <a:ext cx="6246496" cy="1200329"/>
          </a:xfrm>
          <a:prstGeom prst="rect">
            <a:avLst/>
          </a:prstGeom>
          <a:noFill/>
        </p:spPr>
        <p:txBody>
          <a:bodyPr wrap="square" rtlCol="0">
            <a:spAutoFit/>
          </a:bodyPr>
          <a:lstStyle/>
          <a:p>
            <a:pPr algn="ctr"/>
            <a:r>
              <a:rPr lang="en-US" sz="7200" dirty="0">
                <a:solidFill>
                  <a:srgbClr val="1A3490"/>
                </a:solidFill>
                <a:latin typeface="#9Slide07 Cadena" panose="02000503000000020004" pitchFamily="2" charset="0"/>
              </a:rPr>
              <a:t>TỪ TRƯỜNG</a:t>
            </a:r>
          </a:p>
        </p:txBody>
      </p:sp>
      <p:sp>
        <p:nvSpPr>
          <p:cNvPr id="24" name="Oval 23">
            <a:extLst>
              <a:ext uri="{FF2B5EF4-FFF2-40B4-BE49-F238E27FC236}">
                <a16:creationId xmlns:a16="http://schemas.microsoft.com/office/drawing/2014/main" id="{AB7E539C-C91E-5A0F-D1D1-17E05499521E}"/>
              </a:ext>
            </a:extLst>
          </p:cNvPr>
          <p:cNvSpPr/>
          <p:nvPr/>
        </p:nvSpPr>
        <p:spPr>
          <a:xfrm>
            <a:off x="3168557" y="2624104"/>
            <a:ext cx="1636564" cy="1636564"/>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0EF3373-E7DF-ACFD-CD6F-425013FAC9EF}"/>
              </a:ext>
            </a:extLst>
          </p:cNvPr>
          <p:cNvSpPr/>
          <p:nvPr/>
        </p:nvSpPr>
        <p:spPr>
          <a:xfrm>
            <a:off x="5417708" y="2624104"/>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330" y="288820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527503" y="4637356"/>
            <a:ext cx="2396041" cy="646331"/>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Từ</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Trường</a:t>
            </a:r>
            <a:endParaRPr lang="en-US" sz="3600" dirty="0">
              <a:solidFill>
                <a:srgbClr val="1A3490"/>
              </a:solidFill>
              <a:latin typeface="#9Slide07 Cadena" panose="02000503000000020004" pitchFamily="2" charset="0"/>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3443484" y="2897706"/>
            <a:ext cx="1062585" cy="1062585"/>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2788818" y="4637356"/>
            <a:ext cx="2396041" cy="646331"/>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Từ</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Phổ</a:t>
            </a:r>
            <a:endParaRPr lang="en-US" sz="3600" dirty="0">
              <a:solidFill>
                <a:srgbClr val="1A3490"/>
              </a:solidFill>
              <a:latin typeface="#9Slide07 Cadena" panose="02000503000000020004" pitchFamily="2" charset="0"/>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5635825" y="2828833"/>
            <a:ext cx="1200329" cy="1200329"/>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5089543" y="4637356"/>
            <a:ext cx="2211015" cy="1200329"/>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Đường</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Sức</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Từ</a:t>
            </a:r>
            <a:endParaRPr lang="en-US" sz="3600" dirty="0">
              <a:solidFill>
                <a:srgbClr val="1A3490"/>
              </a:solidFill>
              <a:latin typeface="#9Slide07 Cadena" panose="02000503000000020004" pitchFamily="2" charset="0"/>
            </a:endParaRPr>
          </a:p>
        </p:txBody>
      </p:sp>
      <p:sp>
        <p:nvSpPr>
          <p:cNvPr id="17" name="TextBox 16">
            <a:extLst>
              <a:ext uri="{FF2B5EF4-FFF2-40B4-BE49-F238E27FC236}">
                <a16:creationId xmlns:a16="http://schemas.microsoft.com/office/drawing/2014/main" id="{F8374A81-7DF9-F0DD-7A04-8932C67214B6}"/>
              </a:ext>
            </a:extLst>
          </p:cNvPr>
          <p:cNvSpPr txBox="1"/>
          <p:nvPr/>
        </p:nvSpPr>
        <p:spPr>
          <a:xfrm>
            <a:off x="7105846" y="4631737"/>
            <a:ext cx="2924055" cy="1200329"/>
          </a:xfrm>
          <a:prstGeom prst="rect">
            <a:avLst/>
          </a:prstGeom>
          <a:noFill/>
        </p:spPr>
        <p:txBody>
          <a:bodyPr wrap="square" rtlCol="0">
            <a:spAutoFit/>
          </a:bodyPr>
          <a:lstStyle>
            <a:defPPr>
              <a:defRPr lang="en-US"/>
            </a:defPPr>
            <a:lvl1pPr algn="ctr">
              <a:defRPr sz="3600">
                <a:solidFill>
                  <a:srgbClr val="1A3490"/>
                </a:solidFill>
                <a:latin typeface="#9Slide07 Cadena" panose="02000503000000020004" pitchFamily="2" charset="0"/>
              </a:defRPr>
            </a:lvl1pPr>
          </a:lstStyle>
          <a:p>
            <a:r>
              <a:rPr lang="en-US" dirty="0" err="1"/>
              <a:t>Từ</a:t>
            </a:r>
            <a:r>
              <a:rPr lang="en-US" dirty="0"/>
              <a:t> </a:t>
            </a:r>
            <a:r>
              <a:rPr lang="en-US" dirty="0" err="1"/>
              <a:t>trường</a:t>
            </a:r>
            <a:r>
              <a:rPr lang="en-US" dirty="0"/>
              <a:t> </a:t>
            </a:r>
            <a:r>
              <a:rPr lang="en-US" dirty="0" err="1"/>
              <a:t>Trái</a:t>
            </a:r>
            <a:r>
              <a:rPr lang="en-US" dirty="0"/>
              <a:t> </a:t>
            </a:r>
            <a:r>
              <a:rPr lang="en-US" dirty="0" err="1"/>
              <a:t>Đất</a:t>
            </a:r>
            <a:endParaRPr lang="en-US" dirty="0"/>
          </a:p>
        </p:txBody>
      </p:sp>
      <p:sp>
        <p:nvSpPr>
          <p:cNvPr id="31" name="Oval 30">
            <a:extLst>
              <a:ext uri="{FF2B5EF4-FFF2-40B4-BE49-F238E27FC236}">
                <a16:creationId xmlns:a16="http://schemas.microsoft.com/office/drawing/2014/main" id="{9C43A412-A5B7-8AFB-FBA6-68A168DD3A77}"/>
              </a:ext>
            </a:extLst>
          </p:cNvPr>
          <p:cNvSpPr/>
          <p:nvPr/>
        </p:nvSpPr>
        <p:spPr>
          <a:xfrm rot="5400000">
            <a:off x="7603538" y="2609159"/>
            <a:ext cx="1636564" cy="1636564"/>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Black" panose="00000A00000000000000" pitchFamily="2" charset="0"/>
            </a:endParaRPr>
          </a:p>
        </p:txBody>
      </p:sp>
      <p:pic>
        <p:nvPicPr>
          <p:cNvPr id="32" name="Picture 2">
            <a:extLst>
              <a:ext uri="{FF2B5EF4-FFF2-40B4-BE49-F238E27FC236}">
                <a16:creationId xmlns:a16="http://schemas.microsoft.com/office/drawing/2014/main" id="{F1643A1B-5BB8-3E96-BAA7-435F4AB64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7814" y="2873524"/>
            <a:ext cx="1229482" cy="122948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BCBE378-23BF-4B27-DA4B-CB1BC67375CE}"/>
              </a:ext>
            </a:extLst>
          </p:cNvPr>
          <p:cNvSpPr txBox="1"/>
          <p:nvPr/>
        </p:nvSpPr>
        <p:spPr>
          <a:xfrm>
            <a:off x="8948904" y="4606731"/>
            <a:ext cx="3371531" cy="646331"/>
          </a:xfrm>
          <a:prstGeom prst="rect">
            <a:avLst/>
          </a:prstGeom>
          <a:noFill/>
        </p:spPr>
        <p:txBody>
          <a:bodyPr wrap="square" rtlCol="0">
            <a:spAutoFit/>
          </a:bodyPr>
          <a:lstStyle>
            <a:defPPr>
              <a:defRPr lang="en-US"/>
            </a:defPPr>
            <a:lvl1pPr algn="ctr">
              <a:defRPr sz="3600">
                <a:solidFill>
                  <a:srgbClr val="1A3490"/>
                </a:solidFill>
                <a:latin typeface="#9Slide07 Cadena" panose="02000503000000020004" pitchFamily="2" charset="0"/>
              </a:defRPr>
            </a:lvl1pPr>
          </a:lstStyle>
          <a:p>
            <a:r>
              <a:rPr lang="en-US" dirty="0"/>
              <a:t>La </a:t>
            </a:r>
            <a:r>
              <a:rPr lang="en-US" dirty="0" err="1"/>
              <a:t>Bàn</a:t>
            </a:r>
            <a:endParaRPr lang="en-US" dirty="0"/>
          </a:p>
        </p:txBody>
      </p:sp>
      <p:sp>
        <p:nvSpPr>
          <p:cNvPr id="34" name="Oval 33">
            <a:extLst>
              <a:ext uri="{FF2B5EF4-FFF2-40B4-BE49-F238E27FC236}">
                <a16:creationId xmlns:a16="http://schemas.microsoft.com/office/drawing/2014/main" id="{2A6CFF68-A317-B103-988B-D72E58598F7C}"/>
              </a:ext>
            </a:extLst>
          </p:cNvPr>
          <p:cNvSpPr/>
          <p:nvPr/>
        </p:nvSpPr>
        <p:spPr>
          <a:xfrm rot="5400000">
            <a:off x="9786428" y="2598991"/>
            <a:ext cx="1636564" cy="1636564"/>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Black" panose="00000A00000000000000" pitchFamily="2" charset="0"/>
            </a:endParaRPr>
          </a:p>
        </p:txBody>
      </p:sp>
      <p:pic>
        <p:nvPicPr>
          <p:cNvPr id="35" name="Picture 6">
            <a:extLst>
              <a:ext uri="{FF2B5EF4-FFF2-40B4-BE49-F238E27FC236}">
                <a16:creationId xmlns:a16="http://schemas.microsoft.com/office/drawing/2014/main" id="{01B508C6-8165-5808-5C07-59CDC7D27B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9901" y="2873145"/>
            <a:ext cx="1123423" cy="1123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341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25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nodeType="withEffect">
                                  <p:stCondLst>
                                    <p:cond delay="25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nodeType="withEffect">
                                  <p:stCondLst>
                                    <p:cond delay="25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25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Effect transition="in" filter="fade">
                                      <p:cBhvr>
                                        <p:cTn id="62" dur="500"/>
                                        <p:tgtEl>
                                          <p:spTgt spid="32"/>
                                        </p:tgtEl>
                                      </p:cBhvr>
                                    </p:animEffect>
                                  </p:childTnLst>
                                </p:cTn>
                              </p:par>
                            </p:childTnLst>
                          </p:cTn>
                        </p:par>
                        <p:par>
                          <p:cTn id="63" fill="hold">
                            <p:stCondLst>
                              <p:cond delay="750"/>
                            </p:stCondLst>
                            <p:childTnLst>
                              <p:par>
                                <p:cTn id="64" presetID="47" presetClass="entr" presetSubtype="0"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500" fill="hold"/>
                                        <p:tgtEl>
                                          <p:spTgt spid="34"/>
                                        </p:tgtEl>
                                        <p:attrNameLst>
                                          <p:attrName>ppt_w</p:attrName>
                                        </p:attrNameLst>
                                      </p:cBhvr>
                                      <p:tavLst>
                                        <p:tav tm="0">
                                          <p:val>
                                            <p:fltVal val="0"/>
                                          </p:val>
                                        </p:tav>
                                        <p:tav tm="100000">
                                          <p:val>
                                            <p:strVal val="#ppt_w"/>
                                          </p:val>
                                        </p:tav>
                                      </p:tavLst>
                                    </p:anim>
                                    <p:anim calcmode="lin" valueType="num">
                                      <p:cBhvr>
                                        <p:cTn id="74" dur="500" fill="hold"/>
                                        <p:tgtEl>
                                          <p:spTgt spid="34"/>
                                        </p:tgtEl>
                                        <p:attrNameLst>
                                          <p:attrName>ppt_h</p:attrName>
                                        </p:attrNameLst>
                                      </p:cBhvr>
                                      <p:tavLst>
                                        <p:tav tm="0">
                                          <p:val>
                                            <p:fltVal val="0"/>
                                          </p:val>
                                        </p:tav>
                                        <p:tav tm="100000">
                                          <p:val>
                                            <p:strVal val="#ppt_h"/>
                                          </p:val>
                                        </p:tav>
                                      </p:tavLst>
                                    </p:anim>
                                    <p:animEffect transition="in" filter="fade">
                                      <p:cBhvr>
                                        <p:cTn id="75" dur="500"/>
                                        <p:tgtEl>
                                          <p:spTgt spid="34"/>
                                        </p:tgtEl>
                                      </p:cBhvr>
                                    </p:animEffect>
                                  </p:childTnLst>
                                </p:cTn>
                              </p:par>
                              <p:par>
                                <p:cTn id="76" presetID="53" presetClass="entr" presetSubtype="16" fill="hold" nodeType="withEffect">
                                  <p:stCondLst>
                                    <p:cond delay="250"/>
                                  </p:stCondLst>
                                  <p:childTnLst>
                                    <p:set>
                                      <p:cBhvr>
                                        <p:cTn id="77" dur="1" fill="hold">
                                          <p:stCondLst>
                                            <p:cond delay="0"/>
                                          </p:stCondLst>
                                        </p:cTn>
                                        <p:tgtEl>
                                          <p:spTgt spid="35"/>
                                        </p:tgtEl>
                                        <p:attrNameLst>
                                          <p:attrName>style.visibility</p:attrName>
                                        </p:attrNameLst>
                                      </p:cBhvr>
                                      <p:to>
                                        <p:strVal val="visible"/>
                                      </p:to>
                                    </p:set>
                                    <p:anim calcmode="lin" valueType="num">
                                      <p:cBhvr>
                                        <p:cTn id="78" dur="500" fill="hold"/>
                                        <p:tgtEl>
                                          <p:spTgt spid="35"/>
                                        </p:tgtEl>
                                        <p:attrNameLst>
                                          <p:attrName>ppt_w</p:attrName>
                                        </p:attrNameLst>
                                      </p:cBhvr>
                                      <p:tavLst>
                                        <p:tav tm="0">
                                          <p:val>
                                            <p:fltVal val="0"/>
                                          </p:val>
                                        </p:tav>
                                        <p:tav tm="100000">
                                          <p:val>
                                            <p:strVal val="#ppt_w"/>
                                          </p:val>
                                        </p:tav>
                                      </p:tavLst>
                                    </p:anim>
                                    <p:anim calcmode="lin" valueType="num">
                                      <p:cBhvr>
                                        <p:cTn id="79" dur="500" fill="hold"/>
                                        <p:tgtEl>
                                          <p:spTgt spid="35"/>
                                        </p:tgtEl>
                                        <p:attrNameLst>
                                          <p:attrName>ppt_h</p:attrName>
                                        </p:attrNameLst>
                                      </p:cBhvr>
                                      <p:tavLst>
                                        <p:tav tm="0">
                                          <p:val>
                                            <p:fltVal val="0"/>
                                          </p:val>
                                        </p:tav>
                                        <p:tav tm="100000">
                                          <p:val>
                                            <p:strVal val="#ppt_h"/>
                                          </p:val>
                                        </p:tav>
                                      </p:tavLst>
                                    </p:anim>
                                    <p:animEffect transition="in" filter="fade">
                                      <p:cBhvr>
                                        <p:cTn id="80" dur="500"/>
                                        <p:tgtEl>
                                          <p:spTgt spid="35"/>
                                        </p:tgtEl>
                                      </p:cBhvr>
                                    </p:animEffect>
                                  </p:childTnLst>
                                </p:cTn>
                              </p:par>
                            </p:childTnLst>
                          </p:cTn>
                        </p:par>
                        <p:par>
                          <p:cTn id="81" fill="hold">
                            <p:stCondLst>
                              <p:cond delay="750"/>
                            </p:stCondLst>
                            <p:childTnLst>
                              <p:par>
                                <p:cTn id="82" presetID="47" presetClass="entr" presetSubtype="0"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anim calcmode="lin" valueType="num">
                                      <p:cBhvr>
                                        <p:cTn id="85" dur="500" fill="hold"/>
                                        <p:tgtEl>
                                          <p:spTgt spid="33"/>
                                        </p:tgtEl>
                                        <p:attrNameLst>
                                          <p:attrName>ppt_x</p:attrName>
                                        </p:attrNameLst>
                                      </p:cBhvr>
                                      <p:tavLst>
                                        <p:tav tm="0">
                                          <p:val>
                                            <p:strVal val="#ppt_x"/>
                                          </p:val>
                                        </p:tav>
                                        <p:tav tm="100000">
                                          <p:val>
                                            <p:strVal val="#ppt_x"/>
                                          </p:val>
                                        </p:tav>
                                      </p:tavLst>
                                    </p:anim>
                                    <p:anim calcmode="lin" valueType="num">
                                      <p:cBhvr>
                                        <p:cTn id="8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p:bldP spid="28" grpId="0"/>
      <p:bldP spid="30" grpId="0"/>
      <p:bldP spid="17" grpId="0"/>
      <p:bldP spid="31" grpId="0" animBg="1"/>
      <p:bldP spid="33" grpId="0"/>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026641" y="776816"/>
            <a:ext cx="9605759" cy="1569660"/>
          </a:xfrm>
          <a:prstGeom prst="rect">
            <a:avLst/>
          </a:prstGeom>
          <a:noFill/>
        </p:spPr>
        <p:txBody>
          <a:bodyPr wrap="square" rtlCol="0">
            <a:spAutoFit/>
          </a:bodyPr>
          <a:lstStyle/>
          <a:p>
            <a:pPr lvl="0"/>
            <a:r>
              <a:rPr lang="vi-VN" sz="3200" dirty="0">
                <a:solidFill>
                  <a:srgbClr val="1A3490"/>
                </a:solidFill>
                <a:latin typeface="#9Slide07 IcielBaliho Script" pitchFamily="2" charset="0"/>
              </a:rPr>
              <a:t>Hình 19.6 cho biết từ phổ của nam châm hình chữ U. Dựa vào đó hãy vẽ đường sức từ của nó. Có nhận xét gì về các đường sức từ của nam châm này?</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62541" y="66346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pic>
        <p:nvPicPr>
          <p:cNvPr id="3" name="Picture 2">
            <a:extLst>
              <a:ext uri="{FF2B5EF4-FFF2-40B4-BE49-F238E27FC236}">
                <a16:creationId xmlns:a16="http://schemas.microsoft.com/office/drawing/2014/main" id="{7888931A-9016-5B28-146B-FFEA1D37E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750" y="2346476"/>
            <a:ext cx="3589146" cy="4046822"/>
          </a:xfrm>
          <a:prstGeom prst="rect">
            <a:avLst/>
          </a:prstGeom>
        </p:spPr>
      </p:pic>
    </p:spTree>
    <p:extLst>
      <p:ext uri="{BB962C8B-B14F-4D97-AF65-F5344CB8AC3E}">
        <p14:creationId xmlns:p14="http://schemas.microsoft.com/office/powerpoint/2010/main" val="113448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14" descr="Khoa học vật lý về sự chuyển động của từ trường Vector cao cấp">
            <a:extLst>
              <a:ext uri="{FF2B5EF4-FFF2-40B4-BE49-F238E27FC236}">
                <a16:creationId xmlns:a16="http://schemas.microsoft.com/office/drawing/2014/main" id="{3F65E902-F0FD-314E-8772-EF74CD9002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22" t="12390" r="38724" b="42881"/>
          <a:stretch/>
        </p:blipFill>
        <p:spPr bwMode="auto">
          <a:xfrm>
            <a:off x="7148211" y="1781989"/>
            <a:ext cx="4338902" cy="4814047"/>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588" y="1102928"/>
            <a:ext cx="1893813" cy="1893813"/>
          </a:xfrm>
          <a:prstGeom prst="rect">
            <a:avLst/>
          </a:prstGeom>
        </p:spPr>
      </p:pic>
      <p:sp>
        <p:nvSpPr>
          <p:cNvPr id="21" name="TextBox 20">
            <a:extLst>
              <a:ext uri="{FF2B5EF4-FFF2-40B4-BE49-F238E27FC236}">
                <a16:creationId xmlns:a16="http://schemas.microsoft.com/office/drawing/2014/main" id="{DFC999F7-E2A6-D200-49AC-31490619695A}"/>
              </a:ext>
            </a:extLst>
          </p:cNvPr>
          <p:cNvSpPr txBox="1"/>
          <p:nvPr/>
        </p:nvSpPr>
        <p:spPr>
          <a:xfrm>
            <a:off x="2518401" y="1827182"/>
            <a:ext cx="7938579" cy="461665"/>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Đường sức từ của nam châm hình chữ U</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2" name="TextBox 21">
            <a:extLst>
              <a:ext uri="{FF2B5EF4-FFF2-40B4-BE49-F238E27FC236}">
                <a16:creationId xmlns:a16="http://schemas.microsoft.com/office/drawing/2014/main" id="{450CC21A-D413-9A7E-8D00-A64A426C0290}"/>
              </a:ext>
            </a:extLst>
          </p:cNvPr>
          <p:cNvSpPr txBox="1"/>
          <p:nvPr/>
        </p:nvSpPr>
        <p:spPr>
          <a:xfrm>
            <a:off x="704887" y="3584513"/>
            <a:ext cx="6788420"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 Ở bên ngoài nam châm, đường sức từ là những đường cong.</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4" name="TextBox 23">
            <a:extLst>
              <a:ext uri="{FF2B5EF4-FFF2-40B4-BE49-F238E27FC236}">
                <a16:creationId xmlns:a16="http://schemas.microsoft.com/office/drawing/2014/main" id="{F97C46BF-E887-B10B-7EC9-7A7923812A62}"/>
              </a:ext>
            </a:extLst>
          </p:cNvPr>
          <p:cNvSpPr txBox="1"/>
          <p:nvPr/>
        </p:nvSpPr>
        <p:spPr>
          <a:xfrm>
            <a:off x="624588" y="4731337"/>
            <a:ext cx="6788420"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 Ở trong lòng nam châm, đường sức từ gần như là những đường thẳng song song với nhau.</a:t>
            </a:r>
          </a:p>
        </p:txBody>
      </p:sp>
    </p:spTree>
    <p:extLst>
      <p:ext uri="{BB962C8B-B14F-4D97-AF65-F5344CB8AC3E}">
        <p14:creationId xmlns:p14="http://schemas.microsoft.com/office/powerpoint/2010/main" val="3247606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131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6000"/>
                                  </p:iterate>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6000"/>
                                  </p:iterate>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Diamond 20">
            <a:extLst>
              <a:ext uri="{FF2B5EF4-FFF2-40B4-BE49-F238E27FC236}">
                <a16:creationId xmlns:a16="http://schemas.microsoft.com/office/drawing/2014/main" id="{C4FE4BD3-80D7-497B-9522-71D9B6998315}"/>
              </a:ext>
            </a:extLst>
          </p:cNvPr>
          <p:cNvSpPr/>
          <p:nvPr/>
        </p:nvSpPr>
        <p:spPr>
          <a:xfrm flipH="1">
            <a:off x="10611084" y="-996869"/>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3A69B1D9-18B4-4F28-BFDF-EA20D4B5920E}"/>
              </a:ext>
            </a:extLst>
          </p:cNvPr>
          <p:cNvSpPr/>
          <p:nvPr/>
        </p:nvSpPr>
        <p:spPr>
          <a:xfrm rot="16200000" flipH="1">
            <a:off x="11250865" y="1442178"/>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3" name="Diamond 22">
            <a:extLst>
              <a:ext uri="{FF2B5EF4-FFF2-40B4-BE49-F238E27FC236}">
                <a16:creationId xmlns:a16="http://schemas.microsoft.com/office/drawing/2014/main" id="{D4D34FBD-EDCA-4AF0-92E7-36F58A86F979}"/>
              </a:ext>
            </a:extLst>
          </p:cNvPr>
          <p:cNvSpPr/>
          <p:nvPr/>
        </p:nvSpPr>
        <p:spPr>
          <a:xfrm flipH="1">
            <a:off x="10611084" y="3886200"/>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8" name="Rectangle 27">
            <a:extLst>
              <a:ext uri="{FF2B5EF4-FFF2-40B4-BE49-F238E27FC236}">
                <a16:creationId xmlns:a16="http://schemas.microsoft.com/office/drawing/2014/main" id="{3FDAB4CA-413C-4987-AE98-F4321306C71B}"/>
              </a:ext>
            </a:extLst>
          </p:cNvPr>
          <p:cNvSpPr/>
          <p:nvPr/>
        </p:nvSpPr>
        <p:spPr>
          <a:xfrm>
            <a:off x="16170464" y="2769740"/>
            <a:ext cx="9037262" cy="1837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Nhớ</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lại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kiến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thức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về</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từ</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tính</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nam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châm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ở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lớp</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5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và</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lớp</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hãy</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đề</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xuất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và</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thực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hiện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một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thí</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nghiệm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để</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phát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hiện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xem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một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thanh</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kim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loại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có</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phải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là</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nam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châm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hay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không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a:t>
            </a:r>
          </a:p>
        </p:txBody>
      </p:sp>
      <p:sp>
        <p:nvSpPr>
          <p:cNvPr id="29" name="Oval 28">
            <a:extLst>
              <a:ext uri="{FF2B5EF4-FFF2-40B4-BE49-F238E27FC236}">
                <a16:creationId xmlns:a16="http://schemas.microsoft.com/office/drawing/2014/main" id="{EAFA11D3-0D44-478D-9B99-C3AA4FD9A3C9}"/>
              </a:ext>
            </a:extLst>
          </p:cNvPr>
          <p:cNvSpPr/>
          <p:nvPr/>
        </p:nvSpPr>
        <p:spPr>
          <a:xfrm>
            <a:off x="14851768" y="3075395"/>
            <a:ext cx="1143000" cy="1143000"/>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C1</a:t>
            </a:r>
          </a:p>
        </p:txBody>
      </p:sp>
      <p:sp>
        <p:nvSpPr>
          <p:cNvPr id="30" name="Rectangle 29">
            <a:extLst>
              <a:ext uri="{FF2B5EF4-FFF2-40B4-BE49-F238E27FC236}">
                <a16:creationId xmlns:a16="http://schemas.microsoft.com/office/drawing/2014/main" id="{6E7DFBED-91B7-493B-A149-08115E454AF0}"/>
              </a:ext>
            </a:extLst>
          </p:cNvPr>
          <p:cNvSpPr/>
          <p:nvPr/>
        </p:nvSpPr>
        <p:spPr>
          <a:xfrm>
            <a:off x="-6520224" y="1360214"/>
            <a:ext cx="3334686" cy="91982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1.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Thí</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nghiệm</a:t>
            </a:r>
            <a:endPar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5" name="Diamond 4">
            <a:extLst>
              <a:ext uri="{FF2B5EF4-FFF2-40B4-BE49-F238E27FC236}">
                <a16:creationId xmlns:a16="http://schemas.microsoft.com/office/drawing/2014/main" id="{8D2559B5-2821-4CDA-8B47-0A78B0C4BEEF}"/>
              </a:ext>
            </a:extLst>
          </p:cNvPr>
          <p:cNvSpPr/>
          <p:nvPr/>
        </p:nvSpPr>
        <p:spPr>
          <a:xfrm>
            <a:off x="-2343355" y="-1068870"/>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EEF7D5E4-A5CC-4F16-96ED-09E9753B4A73}"/>
              </a:ext>
            </a:extLst>
          </p:cNvPr>
          <p:cNvSpPr/>
          <p:nvPr/>
        </p:nvSpPr>
        <p:spPr>
          <a:xfrm rot="5400000">
            <a:off x="-2983136" y="1370177"/>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5" name="Diamond 14">
            <a:extLst>
              <a:ext uri="{FF2B5EF4-FFF2-40B4-BE49-F238E27FC236}">
                <a16:creationId xmlns:a16="http://schemas.microsoft.com/office/drawing/2014/main" id="{12D830A3-0E2E-4B40-9542-7DE6658F6A2C}"/>
              </a:ext>
            </a:extLst>
          </p:cNvPr>
          <p:cNvSpPr/>
          <p:nvPr/>
        </p:nvSpPr>
        <p:spPr>
          <a:xfrm>
            <a:off x="-2343355" y="381419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1" name="Picture 2" descr="Metal bar png » PNG Image">
            <a:extLst>
              <a:ext uri="{FF2B5EF4-FFF2-40B4-BE49-F238E27FC236}">
                <a16:creationId xmlns:a16="http://schemas.microsoft.com/office/drawing/2014/main" id="{0CB65EFA-333E-4159-805D-4366AFE89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0000">
            <a:off x="2365299" y="8255422"/>
            <a:ext cx="4303944" cy="206589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tal bar png » PNG Image">
            <a:extLst>
              <a:ext uri="{FF2B5EF4-FFF2-40B4-BE49-F238E27FC236}">
                <a16:creationId xmlns:a16="http://schemas.microsoft.com/office/drawing/2014/main" id="{6673B4BE-6448-4EC0-97D0-745B5C341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0000">
            <a:off x="2365298" y="8257775"/>
            <a:ext cx="4303944" cy="20658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331AADB-46AA-7249-62EF-C2E98354F4E8}"/>
              </a:ext>
            </a:extLst>
          </p:cNvPr>
          <p:cNvSpPr txBox="1"/>
          <p:nvPr/>
        </p:nvSpPr>
        <p:spPr>
          <a:xfrm>
            <a:off x="12734597" y="-551336"/>
            <a:ext cx="1955664"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Bài 20</a:t>
            </a:r>
          </a:p>
        </p:txBody>
      </p:sp>
      <p:pic>
        <p:nvPicPr>
          <p:cNvPr id="33" name="Picture 32">
            <a:extLst>
              <a:ext uri="{FF2B5EF4-FFF2-40B4-BE49-F238E27FC236}">
                <a16:creationId xmlns:a16="http://schemas.microsoft.com/office/drawing/2014/main" id="{0F4C847E-3A12-85CE-9C9B-FD9B54F42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667" y="4663956"/>
            <a:ext cx="3071560" cy="2808961"/>
          </a:xfrm>
          <a:prstGeom prst="rect">
            <a:avLst/>
          </a:prstGeom>
        </p:spPr>
      </p:pic>
      <p:sp>
        <p:nvSpPr>
          <p:cNvPr id="20" name="TextBox 19">
            <a:extLst>
              <a:ext uri="{FF2B5EF4-FFF2-40B4-BE49-F238E27FC236}">
                <a16:creationId xmlns:a16="http://schemas.microsoft.com/office/drawing/2014/main" id="{7D241B0E-D79E-3261-017B-A5A6115A8C55}"/>
              </a:ext>
            </a:extLst>
          </p:cNvPr>
          <p:cNvSpPr txBox="1"/>
          <p:nvPr/>
        </p:nvSpPr>
        <p:spPr>
          <a:xfrm>
            <a:off x="6197683" y="2457119"/>
            <a:ext cx="426122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66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7DD95A06-FC7F-46CE-9731-428088C8A3F5}"/>
              </a:ext>
            </a:extLst>
          </p:cNvPr>
          <p:cNvSpPr/>
          <p:nvPr/>
        </p:nvSpPr>
        <p:spPr>
          <a:xfrm rot="5400000">
            <a:off x="1684483" y="1406166"/>
            <a:ext cx="3971168" cy="3971169"/>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5" name="Picture 2">
            <a:extLst>
              <a:ext uri="{FF2B5EF4-FFF2-40B4-BE49-F238E27FC236}">
                <a16:creationId xmlns:a16="http://schemas.microsoft.com/office/drawing/2014/main" id="{1752BBC1-E85C-5E4C-22F0-C075CB0CB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445" y="1980801"/>
            <a:ext cx="2983374" cy="2983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85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Effect transition="in" filter="fade">
                                      <p:cBhvr>
                                        <p:cTn id="14" dur="1000"/>
                                        <p:tgtEl>
                                          <p:spTgt spid="35"/>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iamond 9">
            <a:extLst>
              <a:ext uri="{FF2B5EF4-FFF2-40B4-BE49-F238E27FC236}">
                <a16:creationId xmlns:a16="http://schemas.microsoft.com/office/drawing/2014/main" id="{06D38C01-CD01-4ECC-BC4D-D60D8B88A0EF}"/>
              </a:ext>
            </a:extLst>
          </p:cNvPr>
          <p:cNvSpPr/>
          <p:nvPr/>
        </p:nvSpPr>
        <p:spPr>
          <a:xfrm rot="16200000" flipH="1">
            <a:off x="10250594" y="-2751148"/>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3" name="Diamond 12">
            <a:extLst>
              <a:ext uri="{FF2B5EF4-FFF2-40B4-BE49-F238E27FC236}">
                <a16:creationId xmlns:a16="http://schemas.microsoft.com/office/drawing/2014/main" id="{4F99A5AD-7426-4FE5-BB8B-F5A5DE4103D8}"/>
              </a:ext>
            </a:extLst>
          </p:cNvPr>
          <p:cNvSpPr/>
          <p:nvPr/>
        </p:nvSpPr>
        <p:spPr>
          <a:xfrm rot="18900000" flipH="1">
            <a:off x="14909744"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8EB46E0C-C6E5-40AF-8F1E-C573E2461EE0}"/>
              </a:ext>
            </a:extLst>
          </p:cNvPr>
          <p:cNvSpPr/>
          <p:nvPr/>
        </p:nvSpPr>
        <p:spPr>
          <a:xfrm rot="2700000" flipH="1">
            <a:off x="13368141" y="390519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 name="Rectangle 2">
            <a:extLst>
              <a:ext uri="{FF2B5EF4-FFF2-40B4-BE49-F238E27FC236}">
                <a16:creationId xmlns:a16="http://schemas.microsoft.com/office/drawing/2014/main" id="{D6895C87-33CC-4932-B18E-FA320CC6165C}"/>
              </a:ext>
            </a:extLst>
          </p:cNvPr>
          <p:cNvSpPr/>
          <p:nvPr/>
        </p:nvSpPr>
        <p:spPr>
          <a:xfrm>
            <a:off x="469177" y="2075359"/>
            <a:ext cx="5211498" cy="3457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Năm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1600, William Gilbert (1544 – 1603)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là</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một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nhà</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khoa học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người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Anh,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trong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quyển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sách</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1"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De </a:t>
            </a:r>
            <a:r>
              <a:rPr kumimoji="0" lang="en-US" sz="2800" b="0" i="1"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Magnete</a:t>
            </a:r>
            <a:r>
              <a:rPr kumimoji="0" lang="en-US" sz="2800" b="0" i="1"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lần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đầu</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tiên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đã</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nêu</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giả</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thuyết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cho</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rằng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Trái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Đất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là</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một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thanh</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nam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châm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khổng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lồ</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a:t>
            </a:r>
          </a:p>
        </p:txBody>
      </p:sp>
      <p:sp>
        <p:nvSpPr>
          <p:cNvPr id="9" name="Diamond 8">
            <a:extLst>
              <a:ext uri="{FF2B5EF4-FFF2-40B4-BE49-F238E27FC236}">
                <a16:creationId xmlns:a16="http://schemas.microsoft.com/office/drawing/2014/main" id="{703AC2F7-3900-4EEA-A004-368C0981AD12}"/>
              </a:ext>
            </a:extLst>
          </p:cNvPr>
          <p:cNvSpPr/>
          <p:nvPr/>
        </p:nvSpPr>
        <p:spPr>
          <a:xfrm rot="5400000">
            <a:off x="-1944765" y="-2652691"/>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1" name="Diamond 10">
            <a:extLst>
              <a:ext uri="{FF2B5EF4-FFF2-40B4-BE49-F238E27FC236}">
                <a16:creationId xmlns:a16="http://schemas.microsoft.com/office/drawing/2014/main" id="{CA89D56E-5985-4AB0-91AD-91E9868B0227}"/>
              </a:ext>
            </a:extLst>
          </p:cNvPr>
          <p:cNvSpPr/>
          <p:nvPr/>
        </p:nvSpPr>
        <p:spPr>
          <a:xfrm rot="2700000">
            <a:off x="-6597659"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2" name="Diamond 11">
            <a:extLst>
              <a:ext uri="{FF2B5EF4-FFF2-40B4-BE49-F238E27FC236}">
                <a16:creationId xmlns:a16="http://schemas.microsoft.com/office/drawing/2014/main" id="{0A1B74DF-CC28-407E-A1B9-93FC4624375D}"/>
              </a:ext>
            </a:extLst>
          </p:cNvPr>
          <p:cNvSpPr/>
          <p:nvPr/>
        </p:nvSpPr>
        <p:spPr>
          <a:xfrm rot="18900000">
            <a:off x="-5100411" y="3905200"/>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0" name="Picture 19" descr="A planet in space&#10;&#10;Description automatically generated with low confidence">
            <a:extLst>
              <a:ext uri="{FF2B5EF4-FFF2-40B4-BE49-F238E27FC236}">
                <a16:creationId xmlns:a16="http://schemas.microsoft.com/office/drawing/2014/main" id="{0FA9E181-6E22-4BFD-B6BF-CE89AA40B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930" y="8031802"/>
            <a:ext cx="1358580" cy="1132564"/>
          </a:xfrm>
          <a:prstGeom prst="rect">
            <a:avLst/>
          </a:prstGeom>
        </p:spPr>
      </p:pic>
      <p:sp>
        <p:nvSpPr>
          <p:cNvPr id="16" name="Rectangle: Rounded Corners 15">
            <a:extLst>
              <a:ext uri="{FF2B5EF4-FFF2-40B4-BE49-F238E27FC236}">
                <a16:creationId xmlns:a16="http://schemas.microsoft.com/office/drawing/2014/main" id="{7AFF771C-2BB9-2101-95F8-AC493DBAD97D}"/>
              </a:ext>
            </a:extLst>
          </p:cNvPr>
          <p:cNvSpPr/>
          <p:nvPr/>
        </p:nvSpPr>
        <p:spPr>
          <a:xfrm>
            <a:off x="1771750" y="431871"/>
            <a:ext cx="4073444" cy="647466"/>
          </a:xfrm>
          <a:prstGeom prst="roundRect">
            <a:avLst/>
          </a:prstGeom>
          <a:solidFill>
            <a:srgbClr val="FC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TextBox 20">
            <a:extLst>
              <a:ext uri="{FF2B5EF4-FFF2-40B4-BE49-F238E27FC236}">
                <a16:creationId xmlns:a16="http://schemas.microsoft.com/office/drawing/2014/main" id="{91CCC027-C106-6B61-C050-5CD7EE4CE2E0}"/>
              </a:ext>
            </a:extLst>
          </p:cNvPr>
          <p:cNvSpPr txBox="1"/>
          <p:nvPr/>
        </p:nvSpPr>
        <p:spPr>
          <a:xfrm>
            <a:off x="2006185" y="572282"/>
            <a:ext cx="368427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2" name="Oval 21">
            <a:extLst>
              <a:ext uri="{FF2B5EF4-FFF2-40B4-BE49-F238E27FC236}">
                <a16:creationId xmlns:a16="http://schemas.microsoft.com/office/drawing/2014/main" id="{5CAA2F3F-A754-B963-B6B0-42E7509D5BEC}"/>
              </a:ext>
            </a:extLst>
          </p:cNvPr>
          <p:cNvSpPr/>
          <p:nvPr/>
        </p:nvSpPr>
        <p:spPr>
          <a:xfrm rot="5400000">
            <a:off x="1270138" y="356209"/>
            <a:ext cx="767580" cy="767580"/>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3" name="Picture 2">
            <a:extLst>
              <a:ext uri="{FF2B5EF4-FFF2-40B4-BE49-F238E27FC236}">
                <a16:creationId xmlns:a16="http://schemas.microsoft.com/office/drawing/2014/main" id="{54291303-247A-102D-2CC2-A005ED4D6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481" y="467280"/>
            <a:ext cx="576651" cy="5766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illiam Gilbert Biography - Facts, Childhood, Family Life &amp; Achievements">
            <a:extLst>
              <a:ext uri="{FF2B5EF4-FFF2-40B4-BE49-F238E27FC236}">
                <a16:creationId xmlns:a16="http://schemas.microsoft.com/office/drawing/2014/main" id="{46E10412-2E8A-1812-97F8-F11FE1DC7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688" y="1389245"/>
            <a:ext cx="5928554" cy="49404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ng cách cắt giấy xếp lớp vector Sơ đồ từ trường Trái đất">
            <a:extLst>
              <a:ext uri="{FF2B5EF4-FFF2-40B4-BE49-F238E27FC236}">
                <a16:creationId xmlns:a16="http://schemas.microsoft.com/office/drawing/2014/main" id="{E786E76B-56A2-4582-B2D6-4950019DC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2776" y="1845269"/>
            <a:ext cx="6171820" cy="427089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550911D-3CF6-E452-E323-612960376D8C}"/>
              </a:ext>
            </a:extLst>
          </p:cNvPr>
          <p:cNvSpPr/>
          <p:nvPr/>
        </p:nvSpPr>
        <p:spPr>
          <a:xfrm>
            <a:off x="576948" y="2814076"/>
            <a:ext cx="4178636" cy="19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Ngày</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nay,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các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nhà</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khoa học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đã</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khẳng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định</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sự</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tồn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tại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của</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từ</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trường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Trái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endParaRPr>
          </a:p>
        </p:txBody>
      </p:sp>
    </p:spTree>
    <p:extLst>
      <p:ext uri="{BB962C8B-B14F-4D97-AF65-F5344CB8AC3E}">
        <p14:creationId xmlns:p14="http://schemas.microsoft.com/office/powerpoint/2010/main" val="3866412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xit" presetSubtype="0" fill="hold" nodeType="withEffect">
                                  <p:stCondLst>
                                    <p:cond delay="325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53" presetClass="entr" presetSubtype="16" fill="hold" nodeType="withEffect">
                                  <p:stCondLst>
                                    <p:cond delay="375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22" presetClass="entr" presetSubtype="8" fill="hold" grpId="0" nodeType="withEffect">
                                  <p:stCondLst>
                                    <p:cond delay="0"/>
                                  </p:stCondLst>
                                  <p:iterate type="lt">
                                    <p:tmPct val="5000"/>
                                  </p:iterate>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iamond 9">
            <a:extLst>
              <a:ext uri="{FF2B5EF4-FFF2-40B4-BE49-F238E27FC236}">
                <a16:creationId xmlns:a16="http://schemas.microsoft.com/office/drawing/2014/main" id="{06D38C01-CD01-4ECC-BC4D-D60D8B88A0EF}"/>
              </a:ext>
            </a:extLst>
          </p:cNvPr>
          <p:cNvSpPr/>
          <p:nvPr/>
        </p:nvSpPr>
        <p:spPr>
          <a:xfrm rot="16200000" flipH="1">
            <a:off x="10250594" y="-2751148"/>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3" name="Diamond 12">
            <a:extLst>
              <a:ext uri="{FF2B5EF4-FFF2-40B4-BE49-F238E27FC236}">
                <a16:creationId xmlns:a16="http://schemas.microsoft.com/office/drawing/2014/main" id="{4F99A5AD-7426-4FE5-BB8B-F5A5DE4103D8}"/>
              </a:ext>
            </a:extLst>
          </p:cNvPr>
          <p:cNvSpPr/>
          <p:nvPr/>
        </p:nvSpPr>
        <p:spPr>
          <a:xfrm rot="18900000" flipH="1">
            <a:off x="14909744"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8EB46E0C-C6E5-40AF-8F1E-C573E2461EE0}"/>
              </a:ext>
            </a:extLst>
          </p:cNvPr>
          <p:cNvSpPr/>
          <p:nvPr/>
        </p:nvSpPr>
        <p:spPr>
          <a:xfrm rot="2700000" flipH="1">
            <a:off x="13368141" y="390519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 name="Rectangle 2">
            <a:extLst>
              <a:ext uri="{FF2B5EF4-FFF2-40B4-BE49-F238E27FC236}">
                <a16:creationId xmlns:a16="http://schemas.microsoft.com/office/drawing/2014/main" id="{D6895C87-33CC-4932-B18E-FA320CC6165C}"/>
              </a:ext>
            </a:extLst>
          </p:cNvPr>
          <p:cNvSpPr/>
          <p:nvPr/>
        </p:nvSpPr>
        <p:spPr>
          <a:xfrm>
            <a:off x="421078" y="5665827"/>
            <a:ext cx="11295971" cy="993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Mặt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trời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phát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ra</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các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bức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xạ</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như</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các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hạt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electron, proton, ………)</a:t>
            </a:r>
          </a:p>
        </p:txBody>
      </p:sp>
      <p:sp>
        <p:nvSpPr>
          <p:cNvPr id="9" name="Diamond 8">
            <a:extLst>
              <a:ext uri="{FF2B5EF4-FFF2-40B4-BE49-F238E27FC236}">
                <a16:creationId xmlns:a16="http://schemas.microsoft.com/office/drawing/2014/main" id="{703AC2F7-3900-4EEA-A004-368C0981AD12}"/>
              </a:ext>
            </a:extLst>
          </p:cNvPr>
          <p:cNvSpPr/>
          <p:nvPr/>
        </p:nvSpPr>
        <p:spPr>
          <a:xfrm rot="5400000">
            <a:off x="-1944765" y="-2652691"/>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1" name="Diamond 10">
            <a:extLst>
              <a:ext uri="{FF2B5EF4-FFF2-40B4-BE49-F238E27FC236}">
                <a16:creationId xmlns:a16="http://schemas.microsoft.com/office/drawing/2014/main" id="{CA89D56E-5985-4AB0-91AD-91E9868B0227}"/>
              </a:ext>
            </a:extLst>
          </p:cNvPr>
          <p:cNvSpPr/>
          <p:nvPr/>
        </p:nvSpPr>
        <p:spPr>
          <a:xfrm rot="2700000">
            <a:off x="-6597659"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2" name="Diamond 11">
            <a:extLst>
              <a:ext uri="{FF2B5EF4-FFF2-40B4-BE49-F238E27FC236}">
                <a16:creationId xmlns:a16="http://schemas.microsoft.com/office/drawing/2014/main" id="{0A1B74DF-CC28-407E-A1B9-93FC4624375D}"/>
              </a:ext>
            </a:extLst>
          </p:cNvPr>
          <p:cNvSpPr/>
          <p:nvPr/>
        </p:nvSpPr>
        <p:spPr>
          <a:xfrm rot="18900000">
            <a:off x="-5100411" y="3905200"/>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6" name="Rectangle: Rounded Corners 15">
            <a:extLst>
              <a:ext uri="{FF2B5EF4-FFF2-40B4-BE49-F238E27FC236}">
                <a16:creationId xmlns:a16="http://schemas.microsoft.com/office/drawing/2014/main" id="{7AFF771C-2BB9-2101-95F8-AC493DBAD97D}"/>
              </a:ext>
            </a:extLst>
          </p:cNvPr>
          <p:cNvSpPr/>
          <p:nvPr/>
        </p:nvSpPr>
        <p:spPr>
          <a:xfrm>
            <a:off x="1771750" y="431871"/>
            <a:ext cx="4073444" cy="647466"/>
          </a:xfrm>
          <a:prstGeom prst="roundRect">
            <a:avLst/>
          </a:prstGeom>
          <a:solidFill>
            <a:srgbClr val="FC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TextBox 20">
            <a:extLst>
              <a:ext uri="{FF2B5EF4-FFF2-40B4-BE49-F238E27FC236}">
                <a16:creationId xmlns:a16="http://schemas.microsoft.com/office/drawing/2014/main" id="{91CCC027-C106-6B61-C050-5CD7EE4CE2E0}"/>
              </a:ext>
            </a:extLst>
          </p:cNvPr>
          <p:cNvSpPr txBox="1"/>
          <p:nvPr/>
        </p:nvSpPr>
        <p:spPr>
          <a:xfrm>
            <a:off x="2006185" y="572282"/>
            <a:ext cx="368427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2" name="Oval 21">
            <a:extLst>
              <a:ext uri="{FF2B5EF4-FFF2-40B4-BE49-F238E27FC236}">
                <a16:creationId xmlns:a16="http://schemas.microsoft.com/office/drawing/2014/main" id="{5CAA2F3F-A754-B963-B6B0-42E7509D5BEC}"/>
              </a:ext>
            </a:extLst>
          </p:cNvPr>
          <p:cNvSpPr/>
          <p:nvPr/>
        </p:nvSpPr>
        <p:spPr>
          <a:xfrm rot="5400000">
            <a:off x="1270138" y="356209"/>
            <a:ext cx="767580" cy="767580"/>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3" name="Picture 2">
            <a:extLst>
              <a:ext uri="{FF2B5EF4-FFF2-40B4-BE49-F238E27FC236}">
                <a16:creationId xmlns:a16="http://schemas.microsoft.com/office/drawing/2014/main" id="{54291303-247A-102D-2CC2-A005ED4D6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481" y="467280"/>
            <a:ext cx="576651" cy="576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ng cách cắt giấy xếp lớp vector Sơ đồ từ trường Trái đất">
            <a:extLst>
              <a:ext uri="{FF2B5EF4-FFF2-40B4-BE49-F238E27FC236}">
                <a16:creationId xmlns:a16="http://schemas.microsoft.com/office/drawing/2014/main" id="{E786E76B-56A2-4582-B2D6-4950019DC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5400" y="5326566"/>
            <a:ext cx="3239823" cy="224195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550911D-3CF6-E452-E323-612960376D8C}"/>
              </a:ext>
            </a:extLst>
          </p:cNvPr>
          <p:cNvSpPr/>
          <p:nvPr/>
        </p:nvSpPr>
        <p:spPr>
          <a:xfrm>
            <a:off x="704971" y="5630273"/>
            <a:ext cx="10878997" cy="993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có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năng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lượng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cao</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rất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nguy</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hiểm</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đối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với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các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sinh</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vật</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trên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Trái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endParaRPr>
          </a:p>
        </p:txBody>
      </p:sp>
      <p:pic>
        <p:nvPicPr>
          <p:cNvPr id="4098" name="Picture 2" descr="Biểu đồ gió mặt trời minh họa các vector">
            <a:extLst>
              <a:ext uri="{FF2B5EF4-FFF2-40B4-BE49-F238E27FC236}">
                <a16:creationId xmlns:a16="http://schemas.microsoft.com/office/drawing/2014/main" id="{819AD236-C706-4D90-5226-519DDB51B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3320" y="1219748"/>
            <a:ext cx="6243778" cy="442849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98B8371-F813-1E4D-16F6-A7F9567025D6}"/>
              </a:ext>
            </a:extLst>
          </p:cNvPr>
          <p:cNvSpPr/>
          <p:nvPr/>
        </p:nvSpPr>
        <p:spPr>
          <a:xfrm>
            <a:off x="498397" y="5726185"/>
            <a:ext cx="11295971" cy="993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Dòng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các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bức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xạ</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này</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chịu</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tác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dụng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của</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từ</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trường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Trái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endParaRPr>
          </a:p>
        </p:txBody>
      </p:sp>
      <p:sp>
        <p:nvSpPr>
          <p:cNvPr id="19" name="Rectangle 18">
            <a:extLst>
              <a:ext uri="{FF2B5EF4-FFF2-40B4-BE49-F238E27FC236}">
                <a16:creationId xmlns:a16="http://schemas.microsoft.com/office/drawing/2014/main" id="{A2C477F6-0088-3883-362C-302949257481}"/>
              </a:ext>
            </a:extLst>
          </p:cNvPr>
          <p:cNvSpPr/>
          <p:nvPr/>
        </p:nvSpPr>
        <p:spPr>
          <a:xfrm>
            <a:off x="498397" y="5700021"/>
            <a:ext cx="11295971" cy="993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nên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bị</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lệch</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về</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phía</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2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địa</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cực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p>
        </p:txBody>
      </p:sp>
      <p:sp>
        <p:nvSpPr>
          <p:cNvPr id="24" name="Rectangle 23">
            <a:extLst>
              <a:ext uri="{FF2B5EF4-FFF2-40B4-BE49-F238E27FC236}">
                <a16:creationId xmlns:a16="http://schemas.microsoft.com/office/drawing/2014/main" id="{96700A40-137D-5C20-2538-1736014CBAAB}"/>
              </a:ext>
            </a:extLst>
          </p:cNvPr>
          <p:cNvSpPr/>
          <p:nvPr/>
        </p:nvSpPr>
        <p:spPr>
          <a:xfrm>
            <a:off x="287997" y="5689149"/>
            <a:ext cx="11295971" cy="993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Các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bức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xạ</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này</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tương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tác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với</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khí</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quyển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tạo</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ra</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hiện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tượng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cực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quang</a:t>
            </a:r>
            <a:endPar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endParaRPr>
          </a:p>
        </p:txBody>
      </p:sp>
      <p:pic>
        <p:nvPicPr>
          <p:cNvPr id="4" name="Picture 3">
            <a:extLst>
              <a:ext uri="{FF2B5EF4-FFF2-40B4-BE49-F238E27FC236}">
                <a16:creationId xmlns:a16="http://schemas.microsoft.com/office/drawing/2014/main" id="{E5BF8ACD-7A7F-1DF7-4FC5-C3792D111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3778" y="1227378"/>
            <a:ext cx="7030104" cy="4690398"/>
          </a:xfrm>
          <a:prstGeom prst="rect">
            <a:avLst/>
          </a:prstGeom>
        </p:spPr>
      </p:pic>
      <p:pic>
        <p:nvPicPr>
          <p:cNvPr id="25" name="Picture 2" descr="Biểu đồ gió mặt trời minh họa các vector">
            <a:extLst>
              <a:ext uri="{FF2B5EF4-FFF2-40B4-BE49-F238E27FC236}">
                <a16:creationId xmlns:a16="http://schemas.microsoft.com/office/drawing/2014/main" id="{68A68F45-8B2F-3789-E9BE-5AE98F1D3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899" y="2251092"/>
            <a:ext cx="4079298" cy="28933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hững điểm ngắm cực quang nổi tiếng thế giới - VnExpress Du lịch">
            <a:extLst>
              <a:ext uri="{FF2B5EF4-FFF2-40B4-BE49-F238E27FC236}">
                <a16:creationId xmlns:a16="http://schemas.microsoft.com/office/drawing/2014/main" id="{B9501555-FC99-B1DB-4090-02A8DB78E5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55397" y="3479831"/>
            <a:ext cx="2432267" cy="145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5000"/>
                                  </p:iterate>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par>
                                <p:cTn id="21" presetID="22" presetClass="entr" presetSubtype="8" fill="hold" grpId="0" nodeType="withEffect">
                                  <p:stCondLst>
                                    <p:cond delay="0"/>
                                  </p:stCondLst>
                                  <p:iterate type="lt">
                                    <p:tmPct val="5000"/>
                                  </p:iterate>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iterate type="lt">
                                    <p:tmPct val="0"/>
                                  </p:iterate>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22" presetClass="entr" presetSubtype="8" fill="hold" grpId="0" nodeType="withEffect">
                                  <p:stCondLst>
                                    <p:cond delay="0"/>
                                  </p:stCondLst>
                                  <p:iterate type="lt">
                                    <p:tmPct val="5000"/>
                                  </p:iterate>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iterate type="lt">
                                    <p:tmPct val="0"/>
                                  </p:iterate>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22" presetClass="entr" presetSubtype="8" fill="hold" grpId="0" nodeType="with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10" presetClass="exit" presetSubtype="0" fill="hold" nodeType="withEffect">
                                  <p:stCondLst>
                                    <p:cond delay="0"/>
                                  </p:stCondLst>
                                  <p:childTnLst>
                                    <p:animEffect transition="out" filter="fade">
                                      <p:cBhvr>
                                        <p:cTn id="46" dur="500"/>
                                        <p:tgtEl>
                                          <p:spTgt spid="4098"/>
                                        </p:tgtEl>
                                      </p:cBhvr>
                                    </p:animEffect>
                                    <p:set>
                                      <p:cBhvr>
                                        <p:cTn id="47"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7" grpId="0"/>
      <p:bldP spid="27" grpId="1"/>
      <p:bldP spid="18" grpId="0"/>
      <p:bldP spid="18" grpId="1"/>
      <p:bldP spid="19" grpId="0"/>
      <p:bldP spid="19" grpId="1"/>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iamond 9">
            <a:extLst>
              <a:ext uri="{FF2B5EF4-FFF2-40B4-BE49-F238E27FC236}">
                <a16:creationId xmlns:a16="http://schemas.microsoft.com/office/drawing/2014/main" id="{06D38C01-CD01-4ECC-BC4D-D60D8B88A0EF}"/>
              </a:ext>
            </a:extLst>
          </p:cNvPr>
          <p:cNvSpPr/>
          <p:nvPr/>
        </p:nvSpPr>
        <p:spPr>
          <a:xfrm rot="16200000" flipH="1">
            <a:off x="10250594" y="-2751148"/>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3" name="Diamond 12">
            <a:extLst>
              <a:ext uri="{FF2B5EF4-FFF2-40B4-BE49-F238E27FC236}">
                <a16:creationId xmlns:a16="http://schemas.microsoft.com/office/drawing/2014/main" id="{4F99A5AD-7426-4FE5-BB8B-F5A5DE4103D8}"/>
              </a:ext>
            </a:extLst>
          </p:cNvPr>
          <p:cNvSpPr/>
          <p:nvPr/>
        </p:nvSpPr>
        <p:spPr>
          <a:xfrm rot="18900000" flipH="1">
            <a:off x="14909744"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8EB46E0C-C6E5-40AF-8F1E-C573E2461EE0}"/>
              </a:ext>
            </a:extLst>
          </p:cNvPr>
          <p:cNvSpPr/>
          <p:nvPr/>
        </p:nvSpPr>
        <p:spPr>
          <a:xfrm rot="2700000" flipH="1">
            <a:off x="13368141" y="390519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9" name="Diamond 8">
            <a:extLst>
              <a:ext uri="{FF2B5EF4-FFF2-40B4-BE49-F238E27FC236}">
                <a16:creationId xmlns:a16="http://schemas.microsoft.com/office/drawing/2014/main" id="{703AC2F7-3900-4EEA-A004-368C0981AD12}"/>
              </a:ext>
            </a:extLst>
          </p:cNvPr>
          <p:cNvSpPr/>
          <p:nvPr/>
        </p:nvSpPr>
        <p:spPr>
          <a:xfrm rot="5400000">
            <a:off x="-1944765" y="-2652691"/>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1" name="Diamond 10">
            <a:extLst>
              <a:ext uri="{FF2B5EF4-FFF2-40B4-BE49-F238E27FC236}">
                <a16:creationId xmlns:a16="http://schemas.microsoft.com/office/drawing/2014/main" id="{CA89D56E-5985-4AB0-91AD-91E9868B0227}"/>
              </a:ext>
            </a:extLst>
          </p:cNvPr>
          <p:cNvSpPr/>
          <p:nvPr/>
        </p:nvSpPr>
        <p:spPr>
          <a:xfrm rot="2700000">
            <a:off x="-6597659"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2" name="Diamond 11">
            <a:extLst>
              <a:ext uri="{FF2B5EF4-FFF2-40B4-BE49-F238E27FC236}">
                <a16:creationId xmlns:a16="http://schemas.microsoft.com/office/drawing/2014/main" id="{0A1B74DF-CC28-407E-A1B9-93FC4624375D}"/>
              </a:ext>
            </a:extLst>
          </p:cNvPr>
          <p:cNvSpPr/>
          <p:nvPr/>
        </p:nvSpPr>
        <p:spPr>
          <a:xfrm rot="18900000">
            <a:off x="-5100411" y="3905200"/>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6" name="Rectangle: Rounded Corners 15">
            <a:extLst>
              <a:ext uri="{FF2B5EF4-FFF2-40B4-BE49-F238E27FC236}">
                <a16:creationId xmlns:a16="http://schemas.microsoft.com/office/drawing/2014/main" id="{7AFF771C-2BB9-2101-95F8-AC493DBAD97D}"/>
              </a:ext>
            </a:extLst>
          </p:cNvPr>
          <p:cNvSpPr/>
          <p:nvPr/>
        </p:nvSpPr>
        <p:spPr>
          <a:xfrm>
            <a:off x="1771750" y="431871"/>
            <a:ext cx="4073444" cy="647466"/>
          </a:xfrm>
          <a:prstGeom prst="roundRect">
            <a:avLst/>
          </a:prstGeom>
          <a:solidFill>
            <a:srgbClr val="FC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TextBox 20">
            <a:extLst>
              <a:ext uri="{FF2B5EF4-FFF2-40B4-BE49-F238E27FC236}">
                <a16:creationId xmlns:a16="http://schemas.microsoft.com/office/drawing/2014/main" id="{91CCC027-C106-6B61-C050-5CD7EE4CE2E0}"/>
              </a:ext>
            </a:extLst>
          </p:cNvPr>
          <p:cNvSpPr txBox="1"/>
          <p:nvPr/>
        </p:nvSpPr>
        <p:spPr>
          <a:xfrm>
            <a:off x="2006185" y="572282"/>
            <a:ext cx="368427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2" name="Oval 21">
            <a:extLst>
              <a:ext uri="{FF2B5EF4-FFF2-40B4-BE49-F238E27FC236}">
                <a16:creationId xmlns:a16="http://schemas.microsoft.com/office/drawing/2014/main" id="{5CAA2F3F-A754-B963-B6B0-42E7509D5BEC}"/>
              </a:ext>
            </a:extLst>
          </p:cNvPr>
          <p:cNvSpPr/>
          <p:nvPr/>
        </p:nvSpPr>
        <p:spPr>
          <a:xfrm rot="5400000">
            <a:off x="1270138" y="356209"/>
            <a:ext cx="767580" cy="767580"/>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3" name="Picture 2">
            <a:extLst>
              <a:ext uri="{FF2B5EF4-FFF2-40B4-BE49-F238E27FC236}">
                <a16:creationId xmlns:a16="http://schemas.microsoft.com/office/drawing/2014/main" id="{54291303-247A-102D-2CC2-A005ED4D6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481" y="467280"/>
            <a:ext cx="576651" cy="576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ng cách cắt giấy xếp lớp vector Sơ đồ từ trường Trái đất">
            <a:extLst>
              <a:ext uri="{FF2B5EF4-FFF2-40B4-BE49-F238E27FC236}">
                <a16:creationId xmlns:a16="http://schemas.microsoft.com/office/drawing/2014/main" id="{E786E76B-56A2-4582-B2D6-4950019DC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5400" y="5326566"/>
            <a:ext cx="3239823" cy="22419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iểu đồ gió mặt trời minh họa các vector">
            <a:extLst>
              <a:ext uri="{FF2B5EF4-FFF2-40B4-BE49-F238E27FC236}">
                <a16:creationId xmlns:a16="http://schemas.microsoft.com/office/drawing/2014/main" id="{819AD236-C706-4D90-5226-519DDB51B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7704" y="486539"/>
            <a:ext cx="3773542" cy="2676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BF8ACD-7A7F-1DF7-4FC5-C3792D111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77" y="1731148"/>
            <a:ext cx="5074754" cy="3385812"/>
          </a:xfrm>
          <a:prstGeom prst="rect">
            <a:avLst/>
          </a:prstGeom>
        </p:spPr>
      </p:pic>
      <p:pic>
        <p:nvPicPr>
          <p:cNvPr id="5122" name="Picture 2" descr="Những điểm ngắm cực quang nổi tiếng thế giới - VnExpress Du lịch">
            <a:extLst>
              <a:ext uri="{FF2B5EF4-FFF2-40B4-BE49-F238E27FC236}">
                <a16:creationId xmlns:a16="http://schemas.microsoft.com/office/drawing/2014/main" id="{F50360FB-E41C-7B9C-08BE-48FAC5D9B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2848" y="1731148"/>
            <a:ext cx="5643021" cy="33858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43DB988-1FDA-EE89-A26F-E4CFEF3FE74D}"/>
              </a:ext>
            </a:extLst>
          </p:cNvPr>
          <p:cNvSpPr/>
          <p:nvPr/>
        </p:nvSpPr>
        <p:spPr>
          <a:xfrm>
            <a:off x="107980" y="5397216"/>
            <a:ext cx="11295971" cy="993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Hiện</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tượng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cực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quang</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ở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Bắc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Cực</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và</a:t>
            </a:r>
            <a:r>
              <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 Nam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3 Arima Madurai Black" panose="00000A00000000000000" pitchFamily="2" charset="0"/>
                <a:ea typeface="+mn-ea"/>
                <a:cs typeface="+mn-cs"/>
              </a:rPr>
              <a:t>Cực</a:t>
            </a:r>
            <a:endParaRPr kumimoji="0" lang="en-US" sz="28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endParaRPr>
          </a:p>
        </p:txBody>
      </p:sp>
      <p:pic>
        <p:nvPicPr>
          <p:cNvPr id="28" name="Picture 27">
            <a:extLst>
              <a:ext uri="{FF2B5EF4-FFF2-40B4-BE49-F238E27FC236}">
                <a16:creationId xmlns:a16="http://schemas.microsoft.com/office/drawing/2014/main" id="{046EEF55-A2EF-8795-457B-78AAF8A4ED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3689" y="7467600"/>
            <a:ext cx="3118618" cy="1790814"/>
          </a:xfrm>
          <a:prstGeom prst="rect">
            <a:avLst/>
          </a:prstGeom>
        </p:spPr>
      </p:pic>
    </p:spTree>
    <p:extLst>
      <p:ext uri="{BB962C8B-B14F-4D97-AF65-F5344CB8AC3E}">
        <p14:creationId xmlns:p14="http://schemas.microsoft.com/office/powerpoint/2010/main" val="3950693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342452-0A51-5ECC-D748-3DCC2B4D7D1E}"/>
              </a:ext>
            </a:extLst>
          </p:cNvPr>
          <p:cNvPicPr>
            <a:picLocks noChangeAspect="1"/>
          </p:cNvPicPr>
          <p:nvPr/>
        </p:nvPicPr>
        <p:blipFill rotWithShape="1">
          <a:blip r:embed="rId2">
            <a:extLst>
              <a:ext uri="{28A0092B-C50C-407E-A947-70E740481C1C}">
                <a14:useLocalDpi xmlns:a14="http://schemas.microsoft.com/office/drawing/2010/main" val="0"/>
              </a:ext>
            </a:extLst>
          </a:blip>
          <a:srcRect b="4807"/>
          <a:stretch/>
        </p:blipFill>
        <p:spPr>
          <a:xfrm>
            <a:off x="1689488" y="1296718"/>
            <a:ext cx="8570110" cy="4684672"/>
          </a:xfrm>
          <a:prstGeom prst="rect">
            <a:avLst/>
          </a:prstGeom>
        </p:spPr>
      </p:pic>
      <p:sp>
        <p:nvSpPr>
          <p:cNvPr id="10" name="Diamond 9">
            <a:extLst>
              <a:ext uri="{FF2B5EF4-FFF2-40B4-BE49-F238E27FC236}">
                <a16:creationId xmlns:a16="http://schemas.microsoft.com/office/drawing/2014/main" id="{06D38C01-CD01-4ECC-BC4D-D60D8B88A0EF}"/>
              </a:ext>
            </a:extLst>
          </p:cNvPr>
          <p:cNvSpPr/>
          <p:nvPr/>
        </p:nvSpPr>
        <p:spPr>
          <a:xfrm rot="16200000" flipH="1">
            <a:off x="10250594" y="-2751148"/>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3" name="Diamond 12">
            <a:extLst>
              <a:ext uri="{FF2B5EF4-FFF2-40B4-BE49-F238E27FC236}">
                <a16:creationId xmlns:a16="http://schemas.microsoft.com/office/drawing/2014/main" id="{4F99A5AD-7426-4FE5-BB8B-F5A5DE4103D8}"/>
              </a:ext>
            </a:extLst>
          </p:cNvPr>
          <p:cNvSpPr/>
          <p:nvPr/>
        </p:nvSpPr>
        <p:spPr>
          <a:xfrm rot="18900000" flipH="1">
            <a:off x="14909744"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8EB46E0C-C6E5-40AF-8F1E-C573E2461EE0}"/>
              </a:ext>
            </a:extLst>
          </p:cNvPr>
          <p:cNvSpPr/>
          <p:nvPr/>
        </p:nvSpPr>
        <p:spPr>
          <a:xfrm rot="2700000" flipH="1">
            <a:off x="13368141" y="390519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9" name="Diamond 8">
            <a:extLst>
              <a:ext uri="{FF2B5EF4-FFF2-40B4-BE49-F238E27FC236}">
                <a16:creationId xmlns:a16="http://schemas.microsoft.com/office/drawing/2014/main" id="{703AC2F7-3900-4EEA-A004-368C0981AD12}"/>
              </a:ext>
            </a:extLst>
          </p:cNvPr>
          <p:cNvSpPr/>
          <p:nvPr/>
        </p:nvSpPr>
        <p:spPr>
          <a:xfrm rot="5400000">
            <a:off x="-1944765" y="-2652691"/>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1" name="Diamond 10">
            <a:extLst>
              <a:ext uri="{FF2B5EF4-FFF2-40B4-BE49-F238E27FC236}">
                <a16:creationId xmlns:a16="http://schemas.microsoft.com/office/drawing/2014/main" id="{CA89D56E-5985-4AB0-91AD-91E9868B0227}"/>
              </a:ext>
            </a:extLst>
          </p:cNvPr>
          <p:cNvSpPr/>
          <p:nvPr/>
        </p:nvSpPr>
        <p:spPr>
          <a:xfrm rot="2700000">
            <a:off x="-6597659"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2" name="Diamond 11">
            <a:extLst>
              <a:ext uri="{FF2B5EF4-FFF2-40B4-BE49-F238E27FC236}">
                <a16:creationId xmlns:a16="http://schemas.microsoft.com/office/drawing/2014/main" id="{0A1B74DF-CC28-407E-A1B9-93FC4624375D}"/>
              </a:ext>
            </a:extLst>
          </p:cNvPr>
          <p:cNvSpPr/>
          <p:nvPr/>
        </p:nvSpPr>
        <p:spPr>
          <a:xfrm rot="18900000">
            <a:off x="-5100411" y="3905200"/>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6" name="Rectangle: Rounded Corners 15">
            <a:extLst>
              <a:ext uri="{FF2B5EF4-FFF2-40B4-BE49-F238E27FC236}">
                <a16:creationId xmlns:a16="http://schemas.microsoft.com/office/drawing/2014/main" id="{7AFF771C-2BB9-2101-95F8-AC493DBAD97D}"/>
              </a:ext>
            </a:extLst>
          </p:cNvPr>
          <p:cNvSpPr/>
          <p:nvPr/>
        </p:nvSpPr>
        <p:spPr>
          <a:xfrm>
            <a:off x="1771750" y="431871"/>
            <a:ext cx="4073444" cy="647466"/>
          </a:xfrm>
          <a:prstGeom prst="roundRect">
            <a:avLst/>
          </a:prstGeom>
          <a:solidFill>
            <a:srgbClr val="FC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TextBox 20">
            <a:extLst>
              <a:ext uri="{FF2B5EF4-FFF2-40B4-BE49-F238E27FC236}">
                <a16:creationId xmlns:a16="http://schemas.microsoft.com/office/drawing/2014/main" id="{91CCC027-C106-6B61-C050-5CD7EE4CE2E0}"/>
              </a:ext>
            </a:extLst>
          </p:cNvPr>
          <p:cNvSpPr txBox="1"/>
          <p:nvPr/>
        </p:nvSpPr>
        <p:spPr>
          <a:xfrm>
            <a:off x="2006185" y="572282"/>
            <a:ext cx="368427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2" name="Oval 21">
            <a:extLst>
              <a:ext uri="{FF2B5EF4-FFF2-40B4-BE49-F238E27FC236}">
                <a16:creationId xmlns:a16="http://schemas.microsoft.com/office/drawing/2014/main" id="{5CAA2F3F-A754-B963-B6B0-42E7509D5BEC}"/>
              </a:ext>
            </a:extLst>
          </p:cNvPr>
          <p:cNvSpPr/>
          <p:nvPr/>
        </p:nvSpPr>
        <p:spPr>
          <a:xfrm rot="5400000">
            <a:off x="1270138" y="356209"/>
            <a:ext cx="767580" cy="767580"/>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3" name="Picture 2">
            <a:extLst>
              <a:ext uri="{FF2B5EF4-FFF2-40B4-BE49-F238E27FC236}">
                <a16:creationId xmlns:a16="http://schemas.microsoft.com/office/drawing/2014/main" id="{54291303-247A-102D-2CC2-A005ED4D6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481" y="467280"/>
            <a:ext cx="576651" cy="576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ng cách cắt giấy xếp lớp vector Sơ đồ từ trường Trái đất">
            <a:extLst>
              <a:ext uri="{FF2B5EF4-FFF2-40B4-BE49-F238E27FC236}">
                <a16:creationId xmlns:a16="http://schemas.microsoft.com/office/drawing/2014/main" id="{E786E76B-56A2-4582-B2D6-4950019DC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5400" y="5326566"/>
            <a:ext cx="3239823" cy="22419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iểu đồ gió mặt trời minh họa các vector">
            <a:extLst>
              <a:ext uri="{FF2B5EF4-FFF2-40B4-BE49-F238E27FC236}">
                <a16:creationId xmlns:a16="http://schemas.microsoft.com/office/drawing/2014/main" id="{819AD236-C706-4D90-5226-519DDB51B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7704" y="486539"/>
            <a:ext cx="3773542" cy="2676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BF8ACD-7A7F-1DF7-4FC5-C3792D111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5903" y="3810000"/>
            <a:ext cx="2659001" cy="1774052"/>
          </a:xfrm>
          <a:prstGeom prst="rect">
            <a:avLst/>
          </a:prstGeom>
        </p:spPr>
      </p:pic>
      <p:pic>
        <p:nvPicPr>
          <p:cNvPr id="5122" name="Picture 2" descr="Những điểm ngắm cực quang nổi tiếng thế giới - VnExpress Du lịch">
            <a:extLst>
              <a:ext uri="{FF2B5EF4-FFF2-40B4-BE49-F238E27FC236}">
                <a16:creationId xmlns:a16="http://schemas.microsoft.com/office/drawing/2014/main" id="{F50360FB-E41C-7B9C-08BE-48FAC5D9BE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1896" y="4025366"/>
            <a:ext cx="2956754" cy="177405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43DB988-1FDA-EE89-A26F-E4CFEF3FE74D}"/>
              </a:ext>
            </a:extLst>
          </p:cNvPr>
          <p:cNvSpPr/>
          <p:nvPr/>
        </p:nvSpPr>
        <p:spPr>
          <a:xfrm>
            <a:off x="3640228" y="5995410"/>
            <a:ext cx="4911544" cy="634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Bản đồ độ lớn từ trường Trái Đất</a:t>
            </a:r>
            <a:endParaRPr kumimoji="0" lang="en-US" sz="24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endParaRPr>
          </a:p>
        </p:txBody>
      </p:sp>
    </p:spTree>
    <p:extLst>
      <p:ext uri="{BB962C8B-B14F-4D97-AF65-F5344CB8AC3E}">
        <p14:creationId xmlns:p14="http://schemas.microsoft.com/office/powerpoint/2010/main" val="354252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iamond 9">
            <a:extLst>
              <a:ext uri="{FF2B5EF4-FFF2-40B4-BE49-F238E27FC236}">
                <a16:creationId xmlns:a16="http://schemas.microsoft.com/office/drawing/2014/main" id="{06D38C01-CD01-4ECC-BC4D-D60D8B88A0EF}"/>
              </a:ext>
            </a:extLst>
          </p:cNvPr>
          <p:cNvSpPr/>
          <p:nvPr/>
        </p:nvSpPr>
        <p:spPr>
          <a:xfrm rot="16200000" flipH="1">
            <a:off x="10250594" y="-2751148"/>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3" name="Diamond 12">
            <a:extLst>
              <a:ext uri="{FF2B5EF4-FFF2-40B4-BE49-F238E27FC236}">
                <a16:creationId xmlns:a16="http://schemas.microsoft.com/office/drawing/2014/main" id="{4F99A5AD-7426-4FE5-BB8B-F5A5DE4103D8}"/>
              </a:ext>
            </a:extLst>
          </p:cNvPr>
          <p:cNvSpPr/>
          <p:nvPr/>
        </p:nvSpPr>
        <p:spPr>
          <a:xfrm rot="18900000" flipH="1">
            <a:off x="14909744"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8EB46E0C-C6E5-40AF-8F1E-C573E2461EE0}"/>
              </a:ext>
            </a:extLst>
          </p:cNvPr>
          <p:cNvSpPr/>
          <p:nvPr/>
        </p:nvSpPr>
        <p:spPr>
          <a:xfrm rot="2700000" flipH="1">
            <a:off x="13368141" y="390519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9" name="Diamond 8">
            <a:extLst>
              <a:ext uri="{FF2B5EF4-FFF2-40B4-BE49-F238E27FC236}">
                <a16:creationId xmlns:a16="http://schemas.microsoft.com/office/drawing/2014/main" id="{703AC2F7-3900-4EEA-A004-368C0981AD12}"/>
              </a:ext>
            </a:extLst>
          </p:cNvPr>
          <p:cNvSpPr/>
          <p:nvPr/>
        </p:nvSpPr>
        <p:spPr>
          <a:xfrm rot="5400000">
            <a:off x="-1944765" y="-2652691"/>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1" name="Diamond 10">
            <a:extLst>
              <a:ext uri="{FF2B5EF4-FFF2-40B4-BE49-F238E27FC236}">
                <a16:creationId xmlns:a16="http://schemas.microsoft.com/office/drawing/2014/main" id="{CA89D56E-5985-4AB0-91AD-91E9868B0227}"/>
              </a:ext>
            </a:extLst>
          </p:cNvPr>
          <p:cNvSpPr/>
          <p:nvPr/>
        </p:nvSpPr>
        <p:spPr>
          <a:xfrm rot="2700000">
            <a:off x="-6597659" y="1461176"/>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2" name="Diamond 11">
            <a:extLst>
              <a:ext uri="{FF2B5EF4-FFF2-40B4-BE49-F238E27FC236}">
                <a16:creationId xmlns:a16="http://schemas.microsoft.com/office/drawing/2014/main" id="{0A1B74DF-CC28-407E-A1B9-93FC4624375D}"/>
              </a:ext>
            </a:extLst>
          </p:cNvPr>
          <p:cNvSpPr/>
          <p:nvPr/>
        </p:nvSpPr>
        <p:spPr>
          <a:xfrm rot="18900000">
            <a:off x="-5100411" y="3905200"/>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6" name="Rectangle: Rounded Corners 15">
            <a:extLst>
              <a:ext uri="{FF2B5EF4-FFF2-40B4-BE49-F238E27FC236}">
                <a16:creationId xmlns:a16="http://schemas.microsoft.com/office/drawing/2014/main" id="{7AFF771C-2BB9-2101-95F8-AC493DBAD97D}"/>
              </a:ext>
            </a:extLst>
          </p:cNvPr>
          <p:cNvSpPr/>
          <p:nvPr/>
        </p:nvSpPr>
        <p:spPr>
          <a:xfrm>
            <a:off x="1763465" y="279624"/>
            <a:ext cx="4073444" cy="647466"/>
          </a:xfrm>
          <a:prstGeom prst="roundRect">
            <a:avLst/>
          </a:prstGeom>
          <a:solidFill>
            <a:srgbClr val="FC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TextBox 20">
            <a:extLst>
              <a:ext uri="{FF2B5EF4-FFF2-40B4-BE49-F238E27FC236}">
                <a16:creationId xmlns:a16="http://schemas.microsoft.com/office/drawing/2014/main" id="{91CCC027-C106-6B61-C050-5CD7EE4CE2E0}"/>
              </a:ext>
            </a:extLst>
          </p:cNvPr>
          <p:cNvSpPr txBox="1"/>
          <p:nvPr/>
        </p:nvSpPr>
        <p:spPr>
          <a:xfrm>
            <a:off x="1997900" y="420035"/>
            <a:ext cx="368427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2" name="Oval 21">
            <a:extLst>
              <a:ext uri="{FF2B5EF4-FFF2-40B4-BE49-F238E27FC236}">
                <a16:creationId xmlns:a16="http://schemas.microsoft.com/office/drawing/2014/main" id="{5CAA2F3F-A754-B963-B6B0-42E7509D5BEC}"/>
              </a:ext>
            </a:extLst>
          </p:cNvPr>
          <p:cNvSpPr/>
          <p:nvPr/>
        </p:nvSpPr>
        <p:spPr>
          <a:xfrm rot="5400000">
            <a:off x="1261853" y="203962"/>
            <a:ext cx="767580" cy="767580"/>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3" name="Picture 2">
            <a:extLst>
              <a:ext uri="{FF2B5EF4-FFF2-40B4-BE49-F238E27FC236}">
                <a16:creationId xmlns:a16="http://schemas.microsoft.com/office/drawing/2014/main" id="{54291303-247A-102D-2CC2-A005ED4D6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96" y="315033"/>
            <a:ext cx="576651" cy="5766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iểu đồ gió mặt trời minh họa các vector">
            <a:extLst>
              <a:ext uri="{FF2B5EF4-FFF2-40B4-BE49-F238E27FC236}">
                <a16:creationId xmlns:a16="http://schemas.microsoft.com/office/drawing/2014/main" id="{819AD236-C706-4D90-5226-519DDB51B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7704" y="486539"/>
            <a:ext cx="3773542" cy="267644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43DB988-1FDA-EE89-A26F-E4CFEF3FE74D}"/>
              </a:ext>
            </a:extLst>
          </p:cNvPr>
          <p:cNvSpPr/>
          <p:nvPr/>
        </p:nvSpPr>
        <p:spPr>
          <a:xfrm>
            <a:off x="3267344" y="971542"/>
            <a:ext cx="5913039" cy="634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rPr>
              <a:t>Màu sắc biểu diễn độ lớn của từ trường</a:t>
            </a:r>
            <a:endParaRPr kumimoji="0" lang="en-US" sz="24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endParaRPr>
          </a:p>
        </p:txBody>
      </p:sp>
      <p:pic>
        <p:nvPicPr>
          <p:cNvPr id="18" name="Picture 17">
            <a:extLst>
              <a:ext uri="{FF2B5EF4-FFF2-40B4-BE49-F238E27FC236}">
                <a16:creationId xmlns:a16="http://schemas.microsoft.com/office/drawing/2014/main" id="{09D6B1F2-74F0-9343-F731-7DC147BB61F9}"/>
              </a:ext>
            </a:extLst>
          </p:cNvPr>
          <p:cNvPicPr>
            <a:picLocks noChangeAspect="1"/>
          </p:cNvPicPr>
          <p:nvPr/>
        </p:nvPicPr>
        <p:blipFill rotWithShape="1">
          <a:blip r:embed="rId4">
            <a:extLst>
              <a:ext uri="{28A0092B-C50C-407E-A947-70E740481C1C}">
                <a14:useLocalDpi xmlns:a14="http://schemas.microsoft.com/office/drawing/2010/main" val="0"/>
              </a:ext>
            </a:extLst>
          </a:blip>
          <a:srcRect l="415" t="-104" r="-415" b="494"/>
          <a:stretch/>
        </p:blipFill>
        <p:spPr>
          <a:xfrm>
            <a:off x="2790297" y="1580599"/>
            <a:ext cx="7064010" cy="4040573"/>
          </a:xfrm>
          <a:prstGeom prst="rect">
            <a:avLst/>
          </a:prstGeom>
        </p:spPr>
      </p:pic>
      <p:cxnSp>
        <p:nvCxnSpPr>
          <p:cNvPr id="5" name="Straight Arrow Connector 4">
            <a:extLst>
              <a:ext uri="{FF2B5EF4-FFF2-40B4-BE49-F238E27FC236}">
                <a16:creationId xmlns:a16="http://schemas.microsoft.com/office/drawing/2014/main" id="{86B54A7A-F339-ECA9-2549-4E68349FE98D}"/>
              </a:ext>
            </a:extLst>
          </p:cNvPr>
          <p:cNvCxnSpPr/>
          <p:nvPr/>
        </p:nvCxnSpPr>
        <p:spPr>
          <a:xfrm>
            <a:off x="4298374" y="5867334"/>
            <a:ext cx="4047856"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CEE41FA-2B4B-41D4-DC48-BD025D159FEA}"/>
              </a:ext>
            </a:extLst>
          </p:cNvPr>
          <p:cNvSpPr/>
          <p:nvPr/>
        </p:nvSpPr>
        <p:spPr>
          <a:xfrm>
            <a:off x="4531602" y="5958935"/>
            <a:ext cx="3581400" cy="634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lumMod val="85000"/>
                    <a:lumOff val="15000"/>
                  </a:prstClr>
                </a:solidFill>
                <a:effectLst/>
                <a:uLnTx/>
                <a:uFillTx/>
                <a:latin typeface="#9Slide03 Arima Madurai Black" panose="00000A00000000000000" pitchFamily="2" charset="0"/>
                <a:ea typeface="+mn-ea"/>
                <a:cs typeface="+mn-cs"/>
              </a:rPr>
              <a:t>Từ trường mạnh dần</a:t>
            </a:r>
            <a:endParaRPr kumimoji="0" lang="en-US" sz="2400" b="0" i="0" u="none" strike="noStrike" kern="1200" cap="none" spc="0" normalizeH="0" baseline="0" noProof="0" dirty="0">
              <a:ln>
                <a:noFill/>
              </a:ln>
              <a:solidFill>
                <a:prstClr val="black">
                  <a:lumMod val="85000"/>
                  <a:lumOff val="15000"/>
                </a:prstClr>
              </a:solidFill>
              <a:effectLst/>
              <a:uLnTx/>
              <a:uFillTx/>
              <a:latin typeface="#9Slide03 Arima Madurai Black" panose="00000A00000000000000" pitchFamily="2" charset="0"/>
              <a:ea typeface="+mn-ea"/>
              <a:cs typeface="+mn-cs"/>
            </a:endParaRPr>
          </a:p>
        </p:txBody>
      </p:sp>
    </p:spTree>
    <p:extLst>
      <p:ext uri="{BB962C8B-B14F-4D97-AF65-F5344CB8AC3E}">
        <p14:creationId xmlns:p14="http://schemas.microsoft.com/office/powerpoint/2010/main" val="207753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iterate type="lt">
                                    <p:tmPct val="5000"/>
                                  </p:iterate>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8BC9D8-82E4-4E1B-BE63-55DA1A83C483}"/>
              </a:ext>
            </a:extLst>
          </p:cNvPr>
          <p:cNvSpPr txBox="1"/>
          <p:nvPr/>
        </p:nvSpPr>
        <p:spPr>
          <a:xfrm>
            <a:off x="4415251" y="-5085195"/>
            <a:ext cx="3361498"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NỘI DUNG</a:t>
            </a:r>
          </a:p>
        </p:txBody>
      </p:sp>
      <p:sp>
        <p:nvSpPr>
          <p:cNvPr id="10" name="Diamond 9">
            <a:extLst>
              <a:ext uri="{FF2B5EF4-FFF2-40B4-BE49-F238E27FC236}">
                <a16:creationId xmlns:a16="http://schemas.microsoft.com/office/drawing/2014/main" id="{06D38C01-CD01-4ECC-BC4D-D60D8B88A0EF}"/>
              </a:ext>
            </a:extLst>
          </p:cNvPr>
          <p:cNvSpPr/>
          <p:nvPr/>
        </p:nvSpPr>
        <p:spPr>
          <a:xfrm rot="16200000" flipH="1">
            <a:off x="10250594" y="-2751148"/>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9" name="Diamond 8">
            <a:extLst>
              <a:ext uri="{FF2B5EF4-FFF2-40B4-BE49-F238E27FC236}">
                <a16:creationId xmlns:a16="http://schemas.microsoft.com/office/drawing/2014/main" id="{703AC2F7-3900-4EEA-A004-368C0981AD12}"/>
              </a:ext>
            </a:extLst>
          </p:cNvPr>
          <p:cNvSpPr/>
          <p:nvPr/>
        </p:nvSpPr>
        <p:spPr>
          <a:xfrm rot="5400000">
            <a:off x="-1944765" y="-2652691"/>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0" name="Picture 2" descr="How does a compass needle point to the North Pole when like poles repel? -  Quora">
            <a:extLst>
              <a:ext uri="{FF2B5EF4-FFF2-40B4-BE49-F238E27FC236}">
                <a16:creationId xmlns:a16="http://schemas.microsoft.com/office/drawing/2014/main" id="{799AB9F9-DC25-4DC9-8436-F00F9969D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304" y="6851205"/>
            <a:ext cx="7316685" cy="514036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04D0C60-334E-46F4-B583-0F295CBF7869}"/>
              </a:ext>
            </a:extLst>
          </p:cNvPr>
          <p:cNvSpPr txBox="1"/>
          <p:nvPr/>
        </p:nvSpPr>
        <p:spPr>
          <a:xfrm>
            <a:off x="8888171" y="11595406"/>
            <a:ext cx="143096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5565">
                    <a:lumMod val="50000"/>
                  </a:srgbClr>
                </a:solidFill>
                <a:effectLst/>
                <a:uLnTx/>
                <a:uFillTx/>
                <a:latin typeface="#9Slide07 Cadena" panose="02000503000000020004" pitchFamily="2" charset="0"/>
                <a:ea typeface="+mn-ea"/>
                <a:cs typeface="+mn-cs"/>
              </a:rPr>
              <a:t>Hình</a:t>
            </a:r>
            <a:r>
              <a:rPr kumimoji="0" lang="en-US" sz="2800" b="0" i="0" u="none" strike="noStrike" kern="1200" cap="none" spc="0" normalizeH="0" baseline="0" noProof="0" dirty="0">
                <a:ln>
                  <a:noFill/>
                </a:ln>
                <a:solidFill>
                  <a:srgbClr val="ED5565">
                    <a:lumMod val="50000"/>
                  </a:srgbClr>
                </a:solidFill>
                <a:effectLst/>
                <a:uLnTx/>
                <a:uFillTx/>
                <a:latin typeface="#9Slide07 Cadena" panose="02000503000000020004" pitchFamily="2" charset="0"/>
                <a:ea typeface="+mn-ea"/>
                <a:cs typeface="+mn-cs"/>
              </a:rPr>
              <a:t> 21.1</a:t>
            </a:r>
          </a:p>
        </p:txBody>
      </p:sp>
      <p:sp>
        <p:nvSpPr>
          <p:cNvPr id="32" name="Oval 31">
            <a:extLst>
              <a:ext uri="{FF2B5EF4-FFF2-40B4-BE49-F238E27FC236}">
                <a16:creationId xmlns:a16="http://schemas.microsoft.com/office/drawing/2014/main" id="{F13ED840-B1CB-4CD4-B5EA-7F0C8DEA6C5D}"/>
              </a:ext>
            </a:extLst>
          </p:cNvPr>
          <p:cNvSpPr/>
          <p:nvPr/>
        </p:nvSpPr>
        <p:spPr>
          <a:xfrm>
            <a:off x="-7625858" y="2437569"/>
            <a:ext cx="1143000" cy="1143000"/>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C2</a:t>
            </a:r>
          </a:p>
        </p:txBody>
      </p:sp>
      <p:sp>
        <p:nvSpPr>
          <p:cNvPr id="24" name="Diamond 23">
            <a:extLst>
              <a:ext uri="{FF2B5EF4-FFF2-40B4-BE49-F238E27FC236}">
                <a16:creationId xmlns:a16="http://schemas.microsoft.com/office/drawing/2014/main" id="{CB3DEE3B-B266-8B3E-E5F6-37B6F8A8DF31}"/>
              </a:ext>
            </a:extLst>
          </p:cNvPr>
          <p:cNvSpPr/>
          <p:nvPr/>
        </p:nvSpPr>
        <p:spPr>
          <a:xfrm rot="16200000" flipH="1">
            <a:off x="14014159" y="14991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5" name="Diamond 24">
            <a:extLst>
              <a:ext uri="{FF2B5EF4-FFF2-40B4-BE49-F238E27FC236}">
                <a16:creationId xmlns:a16="http://schemas.microsoft.com/office/drawing/2014/main" id="{E63B640D-A839-841B-1B75-C1A0BD48E587}"/>
              </a:ext>
            </a:extLst>
          </p:cNvPr>
          <p:cNvSpPr/>
          <p:nvPr/>
        </p:nvSpPr>
        <p:spPr>
          <a:xfrm flipH="1">
            <a:off x="13374378" y="3943207"/>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7" name="Diamond 26">
            <a:extLst>
              <a:ext uri="{FF2B5EF4-FFF2-40B4-BE49-F238E27FC236}">
                <a16:creationId xmlns:a16="http://schemas.microsoft.com/office/drawing/2014/main" id="{7420C796-E7F6-2148-944B-A414C5DAB375}"/>
              </a:ext>
            </a:extLst>
          </p:cNvPr>
          <p:cNvSpPr/>
          <p:nvPr/>
        </p:nvSpPr>
        <p:spPr>
          <a:xfrm rot="5400000">
            <a:off x="-5261070" y="12945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8" name="Diamond 27">
            <a:extLst>
              <a:ext uri="{FF2B5EF4-FFF2-40B4-BE49-F238E27FC236}">
                <a16:creationId xmlns:a16="http://schemas.microsoft.com/office/drawing/2014/main" id="{30DAC18A-3C64-977F-CD13-78647C51E7BE}"/>
              </a:ext>
            </a:extLst>
          </p:cNvPr>
          <p:cNvSpPr/>
          <p:nvPr/>
        </p:nvSpPr>
        <p:spPr>
          <a:xfrm>
            <a:off x="-4621289" y="3738607"/>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6" name="Rectangle: Rounded Corners 35">
            <a:extLst>
              <a:ext uri="{FF2B5EF4-FFF2-40B4-BE49-F238E27FC236}">
                <a16:creationId xmlns:a16="http://schemas.microsoft.com/office/drawing/2014/main" id="{5B64F787-1C25-C62B-128E-864E69383032}"/>
              </a:ext>
            </a:extLst>
          </p:cNvPr>
          <p:cNvSpPr/>
          <p:nvPr/>
        </p:nvSpPr>
        <p:spPr>
          <a:xfrm>
            <a:off x="1524000" y="533400"/>
            <a:ext cx="4073444" cy="647466"/>
          </a:xfrm>
          <a:prstGeom prst="roundRect">
            <a:avLst/>
          </a:prstGeom>
          <a:solidFill>
            <a:srgbClr val="FC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7" name="TextBox 36">
            <a:extLst>
              <a:ext uri="{FF2B5EF4-FFF2-40B4-BE49-F238E27FC236}">
                <a16:creationId xmlns:a16="http://schemas.microsoft.com/office/drawing/2014/main" id="{46B91BA1-4A45-4735-7E47-BF424353BF4D}"/>
              </a:ext>
            </a:extLst>
          </p:cNvPr>
          <p:cNvSpPr txBox="1"/>
          <p:nvPr/>
        </p:nvSpPr>
        <p:spPr>
          <a:xfrm>
            <a:off x="1758435" y="673811"/>
            <a:ext cx="368427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38" name="Oval 37">
            <a:extLst>
              <a:ext uri="{FF2B5EF4-FFF2-40B4-BE49-F238E27FC236}">
                <a16:creationId xmlns:a16="http://schemas.microsoft.com/office/drawing/2014/main" id="{311E3866-3E68-C182-9520-13269BE16A92}"/>
              </a:ext>
            </a:extLst>
          </p:cNvPr>
          <p:cNvSpPr/>
          <p:nvPr/>
        </p:nvSpPr>
        <p:spPr>
          <a:xfrm rot="5400000">
            <a:off x="1022388" y="457738"/>
            <a:ext cx="767580" cy="767580"/>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9" name="Picture 2">
            <a:extLst>
              <a:ext uri="{FF2B5EF4-FFF2-40B4-BE49-F238E27FC236}">
                <a16:creationId xmlns:a16="http://schemas.microsoft.com/office/drawing/2014/main" id="{B9CE2A77-179E-FA83-2297-0CCA9A815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731" y="568809"/>
            <a:ext cx="576651" cy="5766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00D8DC9-9DBD-24DB-9AC3-12578F19B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94" y="1397852"/>
            <a:ext cx="2031148" cy="203114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597E8F6-B509-DFC8-3FD9-703106887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99" y="4058493"/>
            <a:ext cx="1909506" cy="190950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AC1820C-01C4-22E0-C951-018EEFFCB61D}"/>
              </a:ext>
            </a:extLst>
          </p:cNvPr>
          <p:cNvSpPr txBox="1"/>
          <p:nvPr/>
        </p:nvSpPr>
        <p:spPr>
          <a:xfrm>
            <a:off x="2653135" y="1921844"/>
            <a:ext cx="8612064"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Trả lời câu hỏi đã nêu đầu bài: Vì sao thanh nam châm khi treo tự do luôn chỉ hướng Bắc - Nam?</a:t>
            </a:r>
            <a:endPar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41" name="TextBox 40">
            <a:extLst>
              <a:ext uri="{FF2B5EF4-FFF2-40B4-BE49-F238E27FC236}">
                <a16:creationId xmlns:a16="http://schemas.microsoft.com/office/drawing/2014/main" id="{FBC42685-2FC8-6A26-E28F-01405D33DD75}"/>
              </a:ext>
            </a:extLst>
          </p:cNvPr>
          <p:cNvSpPr txBox="1"/>
          <p:nvPr/>
        </p:nvSpPr>
        <p:spPr>
          <a:xfrm>
            <a:off x="2653135" y="3873322"/>
            <a:ext cx="8612064" cy="2169825"/>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Thanh nam châm khi treo tự do luôn chỉ hướng Bắc - Nam vì:</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 Bản thân Trái Đất là một "thanh nam châm khổng lồ".</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 Thanh nam châm khi treo tự do sẽ chịu ảnh hưởng của từ trường Trái Đất và lệch về phía hai cực.</a:t>
            </a:r>
          </a:p>
        </p:txBody>
      </p:sp>
    </p:spTree>
    <p:extLst>
      <p:ext uri="{BB962C8B-B14F-4D97-AF65-F5344CB8AC3E}">
        <p14:creationId xmlns:p14="http://schemas.microsoft.com/office/powerpoint/2010/main" val="25025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Effect transition="in" filter="fade">
                                      <p:cBhvr>
                                        <p:cTn id="9" dur="500"/>
                                        <p:tgtEl>
                                          <p:spTgt spid="614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50"/>
                                        </p:tgtEl>
                                        <p:attrNameLst>
                                          <p:attrName>style.visibility</p:attrName>
                                        </p:attrNameLst>
                                      </p:cBhvr>
                                      <p:to>
                                        <p:strVal val="visible"/>
                                      </p:to>
                                    </p:set>
                                    <p:anim calcmode="lin" valueType="num">
                                      <p:cBhvr>
                                        <p:cTn id="18" dur="500" fill="hold"/>
                                        <p:tgtEl>
                                          <p:spTgt spid="6150"/>
                                        </p:tgtEl>
                                        <p:attrNameLst>
                                          <p:attrName>ppt_w</p:attrName>
                                        </p:attrNameLst>
                                      </p:cBhvr>
                                      <p:tavLst>
                                        <p:tav tm="0">
                                          <p:val>
                                            <p:fltVal val="0"/>
                                          </p:val>
                                        </p:tav>
                                        <p:tav tm="100000">
                                          <p:val>
                                            <p:strVal val="#ppt_w"/>
                                          </p:val>
                                        </p:tav>
                                      </p:tavLst>
                                    </p:anim>
                                    <p:anim calcmode="lin" valueType="num">
                                      <p:cBhvr>
                                        <p:cTn id="19" dur="500" fill="hold"/>
                                        <p:tgtEl>
                                          <p:spTgt spid="6150"/>
                                        </p:tgtEl>
                                        <p:attrNameLst>
                                          <p:attrName>ppt_h</p:attrName>
                                        </p:attrNameLst>
                                      </p:cBhvr>
                                      <p:tavLst>
                                        <p:tav tm="0">
                                          <p:val>
                                            <p:fltVal val="0"/>
                                          </p:val>
                                        </p:tav>
                                        <p:tav tm="100000">
                                          <p:val>
                                            <p:strVal val="#ppt_h"/>
                                          </p:val>
                                        </p:tav>
                                      </p:tavLst>
                                    </p:anim>
                                    <p:animEffect transition="in" filter="fade">
                                      <p:cBhvr>
                                        <p:cTn id="20" dur="500"/>
                                        <p:tgtEl>
                                          <p:spTgt spid="6150"/>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A863502-9B66-DEBD-CFBC-047706883807}"/>
              </a:ext>
            </a:extLst>
          </p:cNvPr>
          <p:cNvPicPr>
            <a:picLocks noChangeAspect="1"/>
          </p:cNvPicPr>
          <p:nvPr/>
        </p:nvPicPr>
        <p:blipFill rotWithShape="1">
          <a:blip r:embed="rId2">
            <a:extLst>
              <a:ext uri="{28A0092B-C50C-407E-A947-70E740481C1C}">
                <a14:useLocalDpi xmlns:a14="http://schemas.microsoft.com/office/drawing/2010/main" val="0"/>
              </a:ext>
            </a:extLst>
          </a:blip>
          <a:srcRect l="415" t="-104" r="-415" b="494"/>
          <a:stretch/>
        </p:blipFill>
        <p:spPr>
          <a:xfrm>
            <a:off x="3127697" y="3080597"/>
            <a:ext cx="5936605" cy="3395704"/>
          </a:xfrm>
          <a:prstGeom prst="rect">
            <a:avLst/>
          </a:prstGeom>
        </p:spPr>
      </p:pic>
      <p:sp>
        <p:nvSpPr>
          <p:cNvPr id="6" name="TextBox 5">
            <a:extLst>
              <a:ext uri="{FF2B5EF4-FFF2-40B4-BE49-F238E27FC236}">
                <a16:creationId xmlns:a16="http://schemas.microsoft.com/office/drawing/2014/main" id="{518BC9D8-82E4-4E1B-BE63-55DA1A83C483}"/>
              </a:ext>
            </a:extLst>
          </p:cNvPr>
          <p:cNvSpPr txBox="1"/>
          <p:nvPr/>
        </p:nvSpPr>
        <p:spPr>
          <a:xfrm>
            <a:off x="4415251" y="-5085195"/>
            <a:ext cx="3361498"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NỘI DUNG</a:t>
            </a:r>
          </a:p>
        </p:txBody>
      </p:sp>
      <p:sp>
        <p:nvSpPr>
          <p:cNvPr id="10" name="Diamond 9">
            <a:extLst>
              <a:ext uri="{FF2B5EF4-FFF2-40B4-BE49-F238E27FC236}">
                <a16:creationId xmlns:a16="http://schemas.microsoft.com/office/drawing/2014/main" id="{06D38C01-CD01-4ECC-BC4D-D60D8B88A0EF}"/>
              </a:ext>
            </a:extLst>
          </p:cNvPr>
          <p:cNvSpPr/>
          <p:nvPr/>
        </p:nvSpPr>
        <p:spPr>
          <a:xfrm rot="16200000" flipH="1">
            <a:off x="10250594" y="-2751148"/>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9" name="Diamond 8">
            <a:extLst>
              <a:ext uri="{FF2B5EF4-FFF2-40B4-BE49-F238E27FC236}">
                <a16:creationId xmlns:a16="http://schemas.microsoft.com/office/drawing/2014/main" id="{703AC2F7-3900-4EEA-A004-368C0981AD12}"/>
              </a:ext>
            </a:extLst>
          </p:cNvPr>
          <p:cNvSpPr/>
          <p:nvPr/>
        </p:nvSpPr>
        <p:spPr>
          <a:xfrm rot="5400000">
            <a:off x="-1944765" y="-2652691"/>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0" name="Picture 2" descr="How does a compass needle point to the North Pole when like poles repel? -  Quora">
            <a:extLst>
              <a:ext uri="{FF2B5EF4-FFF2-40B4-BE49-F238E27FC236}">
                <a16:creationId xmlns:a16="http://schemas.microsoft.com/office/drawing/2014/main" id="{799AB9F9-DC25-4DC9-8436-F00F9969D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304" y="6851205"/>
            <a:ext cx="7316685" cy="514036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04D0C60-334E-46F4-B583-0F295CBF7869}"/>
              </a:ext>
            </a:extLst>
          </p:cNvPr>
          <p:cNvSpPr txBox="1"/>
          <p:nvPr/>
        </p:nvSpPr>
        <p:spPr>
          <a:xfrm>
            <a:off x="8888171" y="11595406"/>
            <a:ext cx="143096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5565">
                    <a:lumMod val="50000"/>
                  </a:srgbClr>
                </a:solidFill>
                <a:effectLst/>
                <a:uLnTx/>
                <a:uFillTx/>
                <a:latin typeface="#9Slide07 Cadena" panose="02000503000000020004" pitchFamily="2" charset="0"/>
                <a:ea typeface="+mn-ea"/>
                <a:cs typeface="+mn-cs"/>
              </a:rPr>
              <a:t>Hình</a:t>
            </a:r>
            <a:r>
              <a:rPr kumimoji="0" lang="en-US" sz="2800" b="0" i="0" u="none" strike="noStrike" kern="1200" cap="none" spc="0" normalizeH="0" baseline="0" noProof="0" dirty="0">
                <a:ln>
                  <a:noFill/>
                </a:ln>
                <a:solidFill>
                  <a:srgbClr val="ED5565">
                    <a:lumMod val="50000"/>
                  </a:srgbClr>
                </a:solidFill>
                <a:effectLst/>
                <a:uLnTx/>
                <a:uFillTx/>
                <a:latin typeface="#9Slide07 Cadena" panose="02000503000000020004" pitchFamily="2" charset="0"/>
                <a:ea typeface="+mn-ea"/>
                <a:cs typeface="+mn-cs"/>
              </a:rPr>
              <a:t> 21.1</a:t>
            </a:r>
          </a:p>
        </p:txBody>
      </p:sp>
      <p:sp>
        <p:nvSpPr>
          <p:cNvPr id="32" name="Oval 31">
            <a:extLst>
              <a:ext uri="{FF2B5EF4-FFF2-40B4-BE49-F238E27FC236}">
                <a16:creationId xmlns:a16="http://schemas.microsoft.com/office/drawing/2014/main" id="{F13ED840-B1CB-4CD4-B5EA-7F0C8DEA6C5D}"/>
              </a:ext>
            </a:extLst>
          </p:cNvPr>
          <p:cNvSpPr/>
          <p:nvPr/>
        </p:nvSpPr>
        <p:spPr>
          <a:xfrm>
            <a:off x="-7625858" y="2437569"/>
            <a:ext cx="1143000" cy="1143000"/>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C2</a:t>
            </a:r>
          </a:p>
        </p:txBody>
      </p:sp>
      <p:sp>
        <p:nvSpPr>
          <p:cNvPr id="24" name="Diamond 23">
            <a:extLst>
              <a:ext uri="{FF2B5EF4-FFF2-40B4-BE49-F238E27FC236}">
                <a16:creationId xmlns:a16="http://schemas.microsoft.com/office/drawing/2014/main" id="{CB3DEE3B-B266-8B3E-E5F6-37B6F8A8DF31}"/>
              </a:ext>
            </a:extLst>
          </p:cNvPr>
          <p:cNvSpPr/>
          <p:nvPr/>
        </p:nvSpPr>
        <p:spPr>
          <a:xfrm rot="16200000" flipH="1">
            <a:off x="14014159" y="14991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5" name="Diamond 24">
            <a:extLst>
              <a:ext uri="{FF2B5EF4-FFF2-40B4-BE49-F238E27FC236}">
                <a16:creationId xmlns:a16="http://schemas.microsoft.com/office/drawing/2014/main" id="{E63B640D-A839-841B-1B75-C1A0BD48E587}"/>
              </a:ext>
            </a:extLst>
          </p:cNvPr>
          <p:cNvSpPr/>
          <p:nvPr/>
        </p:nvSpPr>
        <p:spPr>
          <a:xfrm flipH="1">
            <a:off x="13374378" y="3943207"/>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7" name="Diamond 26">
            <a:extLst>
              <a:ext uri="{FF2B5EF4-FFF2-40B4-BE49-F238E27FC236}">
                <a16:creationId xmlns:a16="http://schemas.microsoft.com/office/drawing/2014/main" id="{7420C796-E7F6-2148-944B-A414C5DAB375}"/>
              </a:ext>
            </a:extLst>
          </p:cNvPr>
          <p:cNvSpPr/>
          <p:nvPr/>
        </p:nvSpPr>
        <p:spPr>
          <a:xfrm rot="5400000">
            <a:off x="-5261070" y="12945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8" name="Diamond 27">
            <a:extLst>
              <a:ext uri="{FF2B5EF4-FFF2-40B4-BE49-F238E27FC236}">
                <a16:creationId xmlns:a16="http://schemas.microsoft.com/office/drawing/2014/main" id="{30DAC18A-3C64-977F-CD13-78647C51E7BE}"/>
              </a:ext>
            </a:extLst>
          </p:cNvPr>
          <p:cNvSpPr/>
          <p:nvPr/>
        </p:nvSpPr>
        <p:spPr>
          <a:xfrm>
            <a:off x="-4621289" y="3738607"/>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6" name="Rectangle: Rounded Corners 35">
            <a:extLst>
              <a:ext uri="{FF2B5EF4-FFF2-40B4-BE49-F238E27FC236}">
                <a16:creationId xmlns:a16="http://schemas.microsoft.com/office/drawing/2014/main" id="{5B64F787-1C25-C62B-128E-864E69383032}"/>
              </a:ext>
            </a:extLst>
          </p:cNvPr>
          <p:cNvSpPr/>
          <p:nvPr/>
        </p:nvSpPr>
        <p:spPr>
          <a:xfrm>
            <a:off x="1524000" y="533400"/>
            <a:ext cx="4073444" cy="647466"/>
          </a:xfrm>
          <a:prstGeom prst="roundRect">
            <a:avLst/>
          </a:prstGeom>
          <a:solidFill>
            <a:srgbClr val="FC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7" name="TextBox 36">
            <a:extLst>
              <a:ext uri="{FF2B5EF4-FFF2-40B4-BE49-F238E27FC236}">
                <a16:creationId xmlns:a16="http://schemas.microsoft.com/office/drawing/2014/main" id="{46B91BA1-4A45-4735-7E47-BF424353BF4D}"/>
              </a:ext>
            </a:extLst>
          </p:cNvPr>
          <p:cNvSpPr txBox="1"/>
          <p:nvPr/>
        </p:nvSpPr>
        <p:spPr>
          <a:xfrm>
            <a:off x="1758435" y="673811"/>
            <a:ext cx="368427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38" name="Oval 37">
            <a:extLst>
              <a:ext uri="{FF2B5EF4-FFF2-40B4-BE49-F238E27FC236}">
                <a16:creationId xmlns:a16="http://schemas.microsoft.com/office/drawing/2014/main" id="{311E3866-3E68-C182-9520-13269BE16A92}"/>
              </a:ext>
            </a:extLst>
          </p:cNvPr>
          <p:cNvSpPr/>
          <p:nvPr/>
        </p:nvSpPr>
        <p:spPr>
          <a:xfrm rot="5400000">
            <a:off x="1022388" y="457738"/>
            <a:ext cx="767580" cy="767580"/>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9" name="Picture 2">
            <a:extLst>
              <a:ext uri="{FF2B5EF4-FFF2-40B4-BE49-F238E27FC236}">
                <a16:creationId xmlns:a16="http://schemas.microsoft.com/office/drawing/2014/main" id="{B9CE2A77-179E-FA83-2297-0CCA9A815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731" y="568809"/>
            <a:ext cx="576651" cy="5766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00D8DC9-9DBD-24DB-9AC3-12578F19B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70" y="1326359"/>
            <a:ext cx="2031148" cy="203114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AC1820C-01C4-22E0-C951-018EEFFCB61D}"/>
              </a:ext>
            </a:extLst>
          </p:cNvPr>
          <p:cNvSpPr txBox="1"/>
          <p:nvPr/>
        </p:nvSpPr>
        <p:spPr>
          <a:xfrm>
            <a:off x="2424822" y="1603269"/>
            <a:ext cx="9079566"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Trên hình, độ mạnh của từ trường giảm dần theo thứ tự màu sắc như sau: đỏ, vàng, lục, lam, lơ. Việt Nam nằm trong vùng có từ trường mạnh hay yếu?</a:t>
            </a:r>
            <a:endParaRPr kumimoji="0" lang="en-US" sz="32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341588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Effect transition="in" filter="fade">
                                      <p:cBhvr>
                                        <p:cTn id="9" dur="500"/>
                                        <p:tgtEl>
                                          <p:spTgt spid="614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1204112" y="1276351"/>
            <a:ext cx="4305296" cy="4305296"/>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182" y="1971117"/>
            <a:ext cx="2915764" cy="29157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5393141" y="2594581"/>
            <a:ext cx="6303246" cy="1446550"/>
          </a:xfrm>
          <a:prstGeom prst="rect">
            <a:avLst/>
          </a:prstGeom>
          <a:noFill/>
        </p:spPr>
        <p:txBody>
          <a:bodyPr wrap="square" rtlCol="0">
            <a:spAutoFit/>
          </a:bodyPr>
          <a:lstStyle/>
          <a:p>
            <a:pPr algn="ctr"/>
            <a:r>
              <a:rPr lang="en-US" sz="8800" dirty="0" err="1">
                <a:solidFill>
                  <a:srgbClr val="1A3490"/>
                </a:solidFill>
                <a:latin typeface="#9Slide07 Cadena" panose="02000503000000020004" pitchFamily="2" charset="0"/>
              </a:rPr>
              <a:t>Từ</a:t>
            </a:r>
            <a:r>
              <a:rPr lang="en-US" sz="8800" dirty="0">
                <a:solidFill>
                  <a:srgbClr val="1A3490"/>
                </a:solidFill>
                <a:latin typeface="#9Slide07 Cadena" panose="02000503000000020004" pitchFamily="2" charset="0"/>
              </a:rPr>
              <a:t> </a:t>
            </a:r>
            <a:r>
              <a:rPr lang="en-US" sz="8800" dirty="0" err="1">
                <a:solidFill>
                  <a:srgbClr val="1A3490"/>
                </a:solidFill>
                <a:latin typeface="#9Slide07 Cadena" panose="02000503000000020004" pitchFamily="2" charset="0"/>
              </a:rPr>
              <a:t>Trường</a:t>
            </a:r>
            <a:endParaRPr lang="en-US" sz="88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273595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8BC9D8-82E4-4E1B-BE63-55DA1A83C483}"/>
              </a:ext>
            </a:extLst>
          </p:cNvPr>
          <p:cNvSpPr txBox="1"/>
          <p:nvPr/>
        </p:nvSpPr>
        <p:spPr>
          <a:xfrm>
            <a:off x="4415251" y="-5085195"/>
            <a:ext cx="3361498"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NỘI DUNG</a:t>
            </a:r>
          </a:p>
        </p:txBody>
      </p:sp>
      <p:sp>
        <p:nvSpPr>
          <p:cNvPr id="10" name="Diamond 9">
            <a:extLst>
              <a:ext uri="{FF2B5EF4-FFF2-40B4-BE49-F238E27FC236}">
                <a16:creationId xmlns:a16="http://schemas.microsoft.com/office/drawing/2014/main" id="{06D38C01-CD01-4ECC-BC4D-D60D8B88A0EF}"/>
              </a:ext>
            </a:extLst>
          </p:cNvPr>
          <p:cNvSpPr/>
          <p:nvPr/>
        </p:nvSpPr>
        <p:spPr>
          <a:xfrm rot="16200000" flipH="1">
            <a:off x="10250594" y="-2751148"/>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9" name="Diamond 8">
            <a:extLst>
              <a:ext uri="{FF2B5EF4-FFF2-40B4-BE49-F238E27FC236}">
                <a16:creationId xmlns:a16="http://schemas.microsoft.com/office/drawing/2014/main" id="{703AC2F7-3900-4EEA-A004-368C0981AD12}"/>
              </a:ext>
            </a:extLst>
          </p:cNvPr>
          <p:cNvSpPr/>
          <p:nvPr/>
        </p:nvSpPr>
        <p:spPr>
          <a:xfrm rot="5400000">
            <a:off x="-1944765" y="-2652691"/>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1" name="TextBox 30">
            <a:extLst>
              <a:ext uri="{FF2B5EF4-FFF2-40B4-BE49-F238E27FC236}">
                <a16:creationId xmlns:a16="http://schemas.microsoft.com/office/drawing/2014/main" id="{A04D0C60-334E-46F4-B583-0F295CBF7869}"/>
              </a:ext>
            </a:extLst>
          </p:cNvPr>
          <p:cNvSpPr txBox="1"/>
          <p:nvPr/>
        </p:nvSpPr>
        <p:spPr>
          <a:xfrm>
            <a:off x="8888171" y="11595406"/>
            <a:ext cx="143096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5565">
                    <a:lumMod val="50000"/>
                  </a:srgbClr>
                </a:solidFill>
                <a:effectLst/>
                <a:uLnTx/>
                <a:uFillTx/>
                <a:latin typeface="#9Slide07 Cadena" panose="02000503000000020004" pitchFamily="2" charset="0"/>
                <a:ea typeface="+mn-ea"/>
                <a:cs typeface="+mn-cs"/>
              </a:rPr>
              <a:t>Hình</a:t>
            </a:r>
            <a:r>
              <a:rPr kumimoji="0" lang="en-US" sz="2800" b="0" i="0" u="none" strike="noStrike" kern="1200" cap="none" spc="0" normalizeH="0" baseline="0" noProof="0" dirty="0">
                <a:ln>
                  <a:noFill/>
                </a:ln>
                <a:solidFill>
                  <a:srgbClr val="ED5565">
                    <a:lumMod val="50000"/>
                  </a:srgbClr>
                </a:solidFill>
                <a:effectLst/>
                <a:uLnTx/>
                <a:uFillTx/>
                <a:latin typeface="#9Slide07 Cadena" panose="02000503000000020004" pitchFamily="2" charset="0"/>
                <a:ea typeface="+mn-ea"/>
                <a:cs typeface="+mn-cs"/>
              </a:rPr>
              <a:t> 21.1</a:t>
            </a:r>
          </a:p>
        </p:txBody>
      </p:sp>
      <p:sp>
        <p:nvSpPr>
          <p:cNvPr id="32" name="Oval 31">
            <a:extLst>
              <a:ext uri="{FF2B5EF4-FFF2-40B4-BE49-F238E27FC236}">
                <a16:creationId xmlns:a16="http://schemas.microsoft.com/office/drawing/2014/main" id="{F13ED840-B1CB-4CD4-B5EA-7F0C8DEA6C5D}"/>
              </a:ext>
            </a:extLst>
          </p:cNvPr>
          <p:cNvSpPr/>
          <p:nvPr/>
        </p:nvSpPr>
        <p:spPr>
          <a:xfrm>
            <a:off x="-7625858" y="2437569"/>
            <a:ext cx="1143000" cy="1143000"/>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C2</a:t>
            </a:r>
          </a:p>
        </p:txBody>
      </p:sp>
      <p:sp>
        <p:nvSpPr>
          <p:cNvPr id="24" name="Diamond 23">
            <a:extLst>
              <a:ext uri="{FF2B5EF4-FFF2-40B4-BE49-F238E27FC236}">
                <a16:creationId xmlns:a16="http://schemas.microsoft.com/office/drawing/2014/main" id="{CB3DEE3B-B266-8B3E-E5F6-37B6F8A8DF31}"/>
              </a:ext>
            </a:extLst>
          </p:cNvPr>
          <p:cNvSpPr/>
          <p:nvPr/>
        </p:nvSpPr>
        <p:spPr>
          <a:xfrm rot="16200000" flipH="1">
            <a:off x="14014159" y="14991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5" name="Diamond 24">
            <a:extLst>
              <a:ext uri="{FF2B5EF4-FFF2-40B4-BE49-F238E27FC236}">
                <a16:creationId xmlns:a16="http://schemas.microsoft.com/office/drawing/2014/main" id="{E63B640D-A839-841B-1B75-C1A0BD48E587}"/>
              </a:ext>
            </a:extLst>
          </p:cNvPr>
          <p:cNvSpPr/>
          <p:nvPr/>
        </p:nvSpPr>
        <p:spPr>
          <a:xfrm flipH="1">
            <a:off x="13374378" y="3943207"/>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7" name="Diamond 26">
            <a:extLst>
              <a:ext uri="{FF2B5EF4-FFF2-40B4-BE49-F238E27FC236}">
                <a16:creationId xmlns:a16="http://schemas.microsoft.com/office/drawing/2014/main" id="{7420C796-E7F6-2148-944B-A414C5DAB375}"/>
              </a:ext>
            </a:extLst>
          </p:cNvPr>
          <p:cNvSpPr/>
          <p:nvPr/>
        </p:nvSpPr>
        <p:spPr>
          <a:xfrm rot="5400000">
            <a:off x="-5261070" y="12945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8" name="Diamond 27">
            <a:extLst>
              <a:ext uri="{FF2B5EF4-FFF2-40B4-BE49-F238E27FC236}">
                <a16:creationId xmlns:a16="http://schemas.microsoft.com/office/drawing/2014/main" id="{30DAC18A-3C64-977F-CD13-78647C51E7BE}"/>
              </a:ext>
            </a:extLst>
          </p:cNvPr>
          <p:cNvSpPr/>
          <p:nvPr/>
        </p:nvSpPr>
        <p:spPr>
          <a:xfrm>
            <a:off x="-4621289" y="3738607"/>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6" name="Rectangle: Rounded Corners 35">
            <a:extLst>
              <a:ext uri="{FF2B5EF4-FFF2-40B4-BE49-F238E27FC236}">
                <a16:creationId xmlns:a16="http://schemas.microsoft.com/office/drawing/2014/main" id="{5B64F787-1C25-C62B-128E-864E69383032}"/>
              </a:ext>
            </a:extLst>
          </p:cNvPr>
          <p:cNvSpPr/>
          <p:nvPr/>
        </p:nvSpPr>
        <p:spPr>
          <a:xfrm>
            <a:off x="1524000" y="533400"/>
            <a:ext cx="4073444" cy="647466"/>
          </a:xfrm>
          <a:prstGeom prst="roundRect">
            <a:avLst/>
          </a:prstGeom>
          <a:solidFill>
            <a:srgbClr val="FC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7" name="TextBox 36">
            <a:extLst>
              <a:ext uri="{FF2B5EF4-FFF2-40B4-BE49-F238E27FC236}">
                <a16:creationId xmlns:a16="http://schemas.microsoft.com/office/drawing/2014/main" id="{46B91BA1-4A45-4735-7E47-BF424353BF4D}"/>
              </a:ext>
            </a:extLst>
          </p:cNvPr>
          <p:cNvSpPr txBox="1"/>
          <p:nvPr/>
        </p:nvSpPr>
        <p:spPr>
          <a:xfrm>
            <a:off x="1758435" y="673811"/>
            <a:ext cx="368427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Từ trường Trái Đất</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38" name="Oval 37">
            <a:extLst>
              <a:ext uri="{FF2B5EF4-FFF2-40B4-BE49-F238E27FC236}">
                <a16:creationId xmlns:a16="http://schemas.microsoft.com/office/drawing/2014/main" id="{311E3866-3E68-C182-9520-13269BE16A92}"/>
              </a:ext>
            </a:extLst>
          </p:cNvPr>
          <p:cNvSpPr/>
          <p:nvPr/>
        </p:nvSpPr>
        <p:spPr>
          <a:xfrm rot="5400000">
            <a:off x="1022388" y="457738"/>
            <a:ext cx="767580" cy="767580"/>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9" name="Picture 2">
            <a:extLst>
              <a:ext uri="{FF2B5EF4-FFF2-40B4-BE49-F238E27FC236}">
                <a16:creationId xmlns:a16="http://schemas.microsoft.com/office/drawing/2014/main" id="{B9CE2A77-179E-FA83-2297-0CCA9A815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731" y="568809"/>
            <a:ext cx="576651" cy="5766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597E8F6-B509-DFC8-3FD9-703106887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25" y="1620950"/>
            <a:ext cx="1909506" cy="190950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BC42685-2FC8-6A26-E28F-01405D33DD75}"/>
              </a:ext>
            </a:extLst>
          </p:cNvPr>
          <p:cNvSpPr txBox="1"/>
          <p:nvPr/>
        </p:nvSpPr>
        <p:spPr>
          <a:xfrm>
            <a:off x="1406178" y="5726142"/>
            <a:ext cx="9817399"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Việt Nam nằm trong vùng màu vàng nên có từ trường tương đối mạnh.</a:t>
            </a:r>
          </a:p>
        </p:txBody>
      </p:sp>
      <p:pic>
        <p:nvPicPr>
          <p:cNvPr id="20" name="Picture 19">
            <a:extLst>
              <a:ext uri="{FF2B5EF4-FFF2-40B4-BE49-F238E27FC236}">
                <a16:creationId xmlns:a16="http://schemas.microsoft.com/office/drawing/2014/main" id="{031204AD-9425-66CF-26DC-19A2CD5DB94B}"/>
              </a:ext>
            </a:extLst>
          </p:cNvPr>
          <p:cNvPicPr>
            <a:picLocks noChangeAspect="1"/>
          </p:cNvPicPr>
          <p:nvPr/>
        </p:nvPicPr>
        <p:blipFill rotWithShape="1">
          <a:blip r:embed="rId4">
            <a:extLst>
              <a:ext uri="{28A0092B-C50C-407E-A947-70E740481C1C}">
                <a14:useLocalDpi xmlns:a14="http://schemas.microsoft.com/office/drawing/2010/main" val="0"/>
              </a:ext>
            </a:extLst>
          </a:blip>
          <a:srcRect l="415" t="-104" r="-415" b="494"/>
          <a:stretch/>
        </p:blipFill>
        <p:spPr>
          <a:xfrm>
            <a:off x="2620531" y="1704858"/>
            <a:ext cx="6719342" cy="3843425"/>
          </a:xfrm>
          <a:prstGeom prst="rect">
            <a:avLst/>
          </a:prstGeom>
        </p:spPr>
      </p:pic>
      <p:sp>
        <p:nvSpPr>
          <p:cNvPr id="22" name="TextBox 21">
            <a:extLst>
              <a:ext uri="{FF2B5EF4-FFF2-40B4-BE49-F238E27FC236}">
                <a16:creationId xmlns:a16="http://schemas.microsoft.com/office/drawing/2014/main" id="{A21D91D7-7FAA-8C78-D18A-FB1358A8A045}"/>
              </a:ext>
            </a:extLst>
          </p:cNvPr>
          <p:cNvSpPr txBox="1"/>
          <p:nvPr/>
        </p:nvSpPr>
        <p:spPr>
          <a:xfrm>
            <a:off x="3980679" y="7937216"/>
            <a:ext cx="2924055"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và</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lí</a:t>
            </a:r>
            <a:endPar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3" name="Oval 22">
            <a:extLst>
              <a:ext uri="{FF2B5EF4-FFF2-40B4-BE49-F238E27FC236}">
                <a16:creationId xmlns:a16="http://schemas.microsoft.com/office/drawing/2014/main" id="{DA9C6A1A-9258-9235-15B7-B99BCCEAD637}"/>
              </a:ext>
            </a:extLst>
          </p:cNvPr>
          <p:cNvSpPr/>
          <p:nvPr/>
        </p:nvSpPr>
        <p:spPr>
          <a:xfrm rot="5400000">
            <a:off x="11220088" y="7834821"/>
            <a:ext cx="1993619" cy="1993619"/>
          </a:xfrm>
          <a:prstGeom prst="ellipse">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6" name="Picture 4">
            <a:extLst>
              <a:ext uri="{FF2B5EF4-FFF2-40B4-BE49-F238E27FC236}">
                <a16:creationId xmlns:a16="http://schemas.microsoft.com/office/drawing/2014/main" id="{FF443FEA-6B10-B31F-E622-77FF79517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8302" y="8083796"/>
            <a:ext cx="1567396" cy="1567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444F358-8B25-00DA-725B-9F9E0A2A04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3157" y="1180866"/>
            <a:ext cx="5850984" cy="5276721"/>
          </a:xfrm>
          <a:prstGeom prst="rect">
            <a:avLst/>
          </a:prstGeom>
        </p:spPr>
      </p:pic>
    </p:spTree>
    <p:extLst>
      <p:ext uri="{BB962C8B-B14F-4D97-AF65-F5344CB8AC3E}">
        <p14:creationId xmlns:p14="http://schemas.microsoft.com/office/powerpoint/2010/main" val="332608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p:cTn id="7" dur="500" fill="hold"/>
                                        <p:tgtEl>
                                          <p:spTgt spid="6150"/>
                                        </p:tgtEl>
                                        <p:attrNameLst>
                                          <p:attrName>ppt_w</p:attrName>
                                        </p:attrNameLst>
                                      </p:cBhvr>
                                      <p:tavLst>
                                        <p:tav tm="0">
                                          <p:val>
                                            <p:fltVal val="0"/>
                                          </p:val>
                                        </p:tav>
                                        <p:tav tm="100000">
                                          <p:val>
                                            <p:strVal val="#ppt_w"/>
                                          </p:val>
                                        </p:tav>
                                      </p:tavLst>
                                    </p:anim>
                                    <p:anim calcmode="lin" valueType="num">
                                      <p:cBhvr>
                                        <p:cTn id="8" dur="500" fill="hold"/>
                                        <p:tgtEl>
                                          <p:spTgt spid="6150"/>
                                        </p:tgtEl>
                                        <p:attrNameLst>
                                          <p:attrName>ppt_h</p:attrName>
                                        </p:attrNameLst>
                                      </p:cBhvr>
                                      <p:tavLst>
                                        <p:tav tm="0">
                                          <p:val>
                                            <p:fltVal val="0"/>
                                          </p:val>
                                        </p:tav>
                                        <p:tav tm="100000">
                                          <p:val>
                                            <p:strVal val="#ppt_h"/>
                                          </p:val>
                                        </p:tav>
                                      </p:tavLst>
                                    </p:anim>
                                    <p:animEffect transition="in" filter="fade">
                                      <p:cBhvr>
                                        <p:cTn id="9" dur="500"/>
                                        <p:tgtEl>
                                          <p:spTgt spid="61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0536F8-93E8-BEDE-93BA-ADDD1DCC0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2913" y="988723"/>
            <a:ext cx="5850984" cy="5276721"/>
          </a:xfrm>
          <a:prstGeom prst="rect">
            <a:avLst/>
          </a:prstGeom>
        </p:spPr>
      </p:pic>
      <p:sp>
        <p:nvSpPr>
          <p:cNvPr id="9" name="Diamond 8">
            <a:extLst>
              <a:ext uri="{FF2B5EF4-FFF2-40B4-BE49-F238E27FC236}">
                <a16:creationId xmlns:a16="http://schemas.microsoft.com/office/drawing/2014/main" id="{703AC2F7-3900-4EEA-A004-368C0981AD12}"/>
              </a:ext>
            </a:extLst>
          </p:cNvPr>
          <p:cNvSpPr/>
          <p:nvPr/>
        </p:nvSpPr>
        <p:spPr>
          <a:xfrm rot="5400000">
            <a:off x="-2089897" y="-2779921"/>
            <a:ext cx="3924271" cy="4911542"/>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40" name="Rectangle: Rounded Corners 39">
            <a:extLst>
              <a:ext uri="{FF2B5EF4-FFF2-40B4-BE49-F238E27FC236}">
                <a16:creationId xmlns:a16="http://schemas.microsoft.com/office/drawing/2014/main" id="{875592F7-B649-10AC-4FFB-CDB6DCD2E7E7}"/>
              </a:ext>
            </a:extLst>
          </p:cNvPr>
          <p:cNvSpPr/>
          <p:nvPr/>
        </p:nvSpPr>
        <p:spPr>
          <a:xfrm>
            <a:off x="717302" y="828152"/>
            <a:ext cx="4791813" cy="64746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Diamond 20">
            <a:extLst>
              <a:ext uri="{FF2B5EF4-FFF2-40B4-BE49-F238E27FC236}">
                <a16:creationId xmlns:a16="http://schemas.microsoft.com/office/drawing/2014/main" id="{E69E1DDB-9C69-44BF-8DF6-75C56AC0B004}"/>
              </a:ext>
            </a:extLst>
          </p:cNvPr>
          <p:cNvSpPr/>
          <p:nvPr/>
        </p:nvSpPr>
        <p:spPr>
          <a:xfrm rot="16200000" flipH="1">
            <a:off x="10250594" y="-5885329"/>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CAF3015F-A965-4562-9AE4-54CD8331B2B1}"/>
              </a:ext>
            </a:extLst>
          </p:cNvPr>
          <p:cNvSpPr/>
          <p:nvPr/>
        </p:nvSpPr>
        <p:spPr>
          <a:xfrm rot="5400000">
            <a:off x="-1944765" y="-5786872"/>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0" name="Diamond 9">
            <a:extLst>
              <a:ext uri="{FF2B5EF4-FFF2-40B4-BE49-F238E27FC236}">
                <a16:creationId xmlns:a16="http://schemas.microsoft.com/office/drawing/2014/main" id="{06D38C01-CD01-4ECC-BC4D-D60D8B88A0EF}"/>
              </a:ext>
            </a:extLst>
          </p:cNvPr>
          <p:cNvSpPr/>
          <p:nvPr/>
        </p:nvSpPr>
        <p:spPr>
          <a:xfrm rot="16200000" flipH="1">
            <a:off x="10319527" y="-2818020"/>
            <a:ext cx="3924271" cy="498774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5122" name="Picture 2" descr="Figure Magnet PNG | Picpng">
            <a:extLst>
              <a:ext uri="{FF2B5EF4-FFF2-40B4-BE49-F238E27FC236}">
                <a16:creationId xmlns:a16="http://schemas.microsoft.com/office/drawing/2014/main" id="{C35155BD-E50D-414E-BC89-177C9F5A0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392754" y="2007101"/>
            <a:ext cx="4641718" cy="3854714"/>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A68C4EDA-25C4-4A2D-B9C1-D2F088264115}"/>
              </a:ext>
            </a:extLst>
          </p:cNvPr>
          <p:cNvSpPr/>
          <p:nvPr/>
        </p:nvSpPr>
        <p:spPr>
          <a:xfrm>
            <a:off x="-6143711" y="2986480"/>
            <a:ext cx="1143000" cy="1143000"/>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C4</a:t>
            </a:r>
          </a:p>
        </p:txBody>
      </p:sp>
      <p:sp>
        <p:nvSpPr>
          <p:cNvPr id="26" name="Diamond 25">
            <a:extLst>
              <a:ext uri="{FF2B5EF4-FFF2-40B4-BE49-F238E27FC236}">
                <a16:creationId xmlns:a16="http://schemas.microsoft.com/office/drawing/2014/main" id="{50309308-382B-0F7C-5ED2-C1C6680A3BBA}"/>
              </a:ext>
            </a:extLst>
          </p:cNvPr>
          <p:cNvSpPr/>
          <p:nvPr/>
        </p:nvSpPr>
        <p:spPr>
          <a:xfrm rot="16200000" flipH="1">
            <a:off x="14014159" y="14991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7" name="Diamond 26">
            <a:extLst>
              <a:ext uri="{FF2B5EF4-FFF2-40B4-BE49-F238E27FC236}">
                <a16:creationId xmlns:a16="http://schemas.microsoft.com/office/drawing/2014/main" id="{36135607-9EA2-E082-E63D-BD99F4681C23}"/>
              </a:ext>
            </a:extLst>
          </p:cNvPr>
          <p:cNvSpPr/>
          <p:nvPr/>
        </p:nvSpPr>
        <p:spPr>
          <a:xfrm rot="5400000">
            <a:off x="-5261070" y="12945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0" name="TextBox 29">
            <a:extLst>
              <a:ext uri="{FF2B5EF4-FFF2-40B4-BE49-F238E27FC236}">
                <a16:creationId xmlns:a16="http://schemas.microsoft.com/office/drawing/2014/main" id="{25082538-180A-197C-9DF2-683E9EA38261}"/>
              </a:ext>
            </a:extLst>
          </p:cNvPr>
          <p:cNvSpPr txBox="1"/>
          <p:nvPr/>
        </p:nvSpPr>
        <p:spPr>
          <a:xfrm>
            <a:off x="815266" y="929069"/>
            <a:ext cx="459588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và</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lí</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pic>
        <p:nvPicPr>
          <p:cNvPr id="41" name="Picture 4">
            <a:extLst>
              <a:ext uri="{FF2B5EF4-FFF2-40B4-BE49-F238E27FC236}">
                <a16:creationId xmlns:a16="http://schemas.microsoft.com/office/drawing/2014/main" id="{16D9BA8C-7022-5742-2491-B6B4175AD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49" y="2228245"/>
            <a:ext cx="1064466" cy="10644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92E48D16-826F-A574-3C49-561C9164B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40" y="4086649"/>
            <a:ext cx="1000717" cy="100071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8393437-0EED-4680-D409-64DD2DED35F5}"/>
              </a:ext>
            </a:extLst>
          </p:cNvPr>
          <p:cNvSpPr txBox="1"/>
          <p:nvPr/>
        </p:nvSpPr>
        <p:spPr>
          <a:xfrm>
            <a:off x="1831316" y="2169516"/>
            <a:ext cx="4431369"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Đường sức từ của Trái Đất có những điểm nào giống với đường sức từ của một nam châm thẳng?</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44" name="TextBox 43">
            <a:extLst>
              <a:ext uri="{FF2B5EF4-FFF2-40B4-BE49-F238E27FC236}">
                <a16:creationId xmlns:a16="http://schemas.microsoft.com/office/drawing/2014/main" id="{9094466F-092C-2A39-E9E7-DA5339FBD634}"/>
              </a:ext>
            </a:extLst>
          </p:cNvPr>
          <p:cNvSpPr txBox="1"/>
          <p:nvPr/>
        </p:nvSpPr>
        <p:spPr>
          <a:xfrm>
            <a:off x="1635721" y="4202508"/>
            <a:ext cx="4765857" cy="88485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Đều là những đường cong khép kín nối từ cực này sáng cực kia.</a:t>
            </a:r>
          </a:p>
        </p:txBody>
      </p:sp>
      <p:sp>
        <p:nvSpPr>
          <p:cNvPr id="45" name="TextBox 44">
            <a:extLst>
              <a:ext uri="{FF2B5EF4-FFF2-40B4-BE49-F238E27FC236}">
                <a16:creationId xmlns:a16="http://schemas.microsoft.com/office/drawing/2014/main" id="{4354C96D-E05F-7028-8F2C-24EDFE5232EA}"/>
              </a:ext>
            </a:extLst>
          </p:cNvPr>
          <p:cNvSpPr txBox="1"/>
          <p:nvPr/>
        </p:nvSpPr>
        <p:spPr>
          <a:xfrm>
            <a:off x="1669850" y="5281561"/>
            <a:ext cx="4765857" cy="884858"/>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của đường sức từ tuân theo quy ước: vào ở cực Nam và ra ở cực Bắc.</a:t>
            </a:r>
          </a:p>
        </p:txBody>
      </p:sp>
    </p:spTree>
    <p:extLst>
      <p:ext uri="{BB962C8B-B14F-4D97-AF65-F5344CB8AC3E}">
        <p14:creationId xmlns:p14="http://schemas.microsoft.com/office/powerpoint/2010/main" val="394153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44"/>
                                        </p:tgtEl>
                                        <p:attrNameLst>
                                          <p:attrName>style.visibility</p:attrName>
                                        </p:attrNameLst>
                                      </p:cBhvr>
                                      <p:to>
                                        <p:strVal val="visible"/>
                                      </p:to>
                                    </p:set>
                                    <p:animEffect transition="in" filter="wipe(left)">
                                      <p:cBhvr>
                                        <p:cTn id="24" dur="500"/>
                                        <p:tgtEl>
                                          <p:spTgt spid="44"/>
                                        </p:tgtEl>
                                      </p:cBhvr>
                                    </p:animEffect>
                                  </p:childTnLst>
                                </p:cTn>
                              </p:par>
                            </p:childTnLst>
                          </p:cTn>
                        </p:par>
                        <p:par>
                          <p:cTn id="25" fill="hold">
                            <p:stCondLst>
                              <p:cond delay="2175"/>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586DC3-F3FC-8694-F78B-F6377ABCC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243" y="1247291"/>
            <a:ext cx="5569273" cy="5022659"/>
          </a:xfrm>
          <a:prstGeom prst="rect">
            <a:avLst/>
          </a:prstGeom>
        </p:spPr>
      </p:pic>
      <p:sp>
        <p:nvSpPr>
          <p:cNvPr id="9" name="Diamond 8">
            <a:extLst>
              <a:ext uri="{FF2B5EF4-FFF2-40B4-BE49-F238E27FC236}">
                <a16:creationId xmlns:a16="http://schemas.microsoft.com/office/drawing/2014/main" id="{703AC2F7-3900-4EEA-A004-368C0981AD12}"/>
              </a:ext>
            </a:extLst>
          </p:cNvPr>
          <p:cNvSpPr/>
          <p:nvPr/>
        </p:nvSpPr>
        <p:spPr>
          <a:xfrm rot="5400000">
            <a:off x="-2089897" y="-2779921"/>
            <a:ext cx="3924271" cy="4911542"/>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40" name="Rectangle: Rounded Corners 39">
            <a:extLst>
              <a:ext uri="{FF2B5EF4-FFF2-40B4-BE49-F238E27FC236}">
                <a16:creationId xmlns:a16="http://schemas.microsoft.com/office/drawing/2014/main" id="{875592F7-B649-10AC-4FFB-CDB6DCD2E7E7}"/>
              </a:ext>
            </a:extLst>
          </p:cNvPr>
          <p:cNvSpPr/>
          <p:nvPr/>
        </p:nvSpPr>
        <p:spPr>
          <a:xfrm>
            <a:off x="986698" y="757089"/>
            <a:ext cx="4791813" cy="64746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0" name="TextBox 19">
            <a:extLst>
              <a:ext uri="{FF2B5EF4-FFF2-40B4-BE49-F238E27FC236}">
                <a16:creationId xmlns:a16="http://schemas.microsoft.com/office/drawing/2014/main" id="{B54A9EDA-F1C8-44B7-93A9-39F2D63DCB67}"/>
              </a:ext>
            </a:extLst>
          </p:cNvPr>
          <p:cNvSpPr txBox="1"/>
          <p:nvPr/>
        </p:nvSpPr>
        <p:spPr>
          <a:xfrm>
            <a:off x="2082081" y="-2676981"/>
            <a:ext cx="8027839"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Phần</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1.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tính</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của</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nam</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châm</a:t>
            </a:r>
            <a:endPar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1" name="Diamond 20">
            <a:extLst>
              <a:ext uri="{FF2B5EF4-FFF2-40B4-BE49-F238E27FC236}">
                <a16:creationId xmlns:a16="http://schemas.microsoft.com/office/drawing/2014/main" id="{E69E1DDB-9C69-44BF-8DF6-75C56AC0B004}"/>
              </a:ext>
            </a:extLst>
          </p:cNvPr>
          <p:cNvSpPr/>
          <p:nvPr/>
        </p:nvSpPr>
        <p:spPr>
          <a:xfrm rot="16200000" flipH="1">
            <a:off x="10250594" y="-5885329"/>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CAF3015F-A965-4562-9AE4-54CD8331B2B1}"/>
              </a:ext>
            </a:extLst>
          </p:cNvPr>
          <p:cNvSpPr/>
          <p:nvPr/>
        </p:nvSpPr>
        <p:spPr>
          <a:xfrm rot="5400000">
            <a:off x="-1944765" y="-5786872"/>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6" name="TextBox 5">
            <a:extLst>
              <a:ext uri="{FF2B5EF4-FFF2-40B4-BE49-F238E27FC236}">
                <a16:creationId xmlns:a16="http://schemas.microsoft.com/office/drawing/2014/main" id="{518BC9D8-82E4-4E1B-BE63-55DA1A83C483}"/>
              </a:ext>
            </a:extLst>
          </p:cNvPr>
          <p:cNvSpPr txBox="1"/>
          <p:nvPr/>
        </p:nvSpPr>
        <p:spPr>
          <a:xfrm>
            <a:off x="4415251" y="-5085195"/>
            <a:ext cx="3361498"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NỘI DUNG</a:t>
            </a:r>
          </a:p>
        </p:txBody>
      </p:sp>
      <p:sp>
        <p:nvSpPr>
          <p:cNvPr id="10" name="Diamond 9">
            <a:extLst>
              <a:ext uri="{FF2B5EF4-FFF2-40B4-BE49-F238E27FC236}">
                <a16:creationId xmlns:a16="http://schemas.microsoft.com/office/drawing/2014/main" id="{06D38C01-CD01-4ECC-BC4D-D60D8B88A0EF}"/>
              </a:ext>
            </a:extLst>
          </p:cNvPr>
          <p:cNvSpPr/>
          <p:nvPr/>
        </p:nvSpPr>
        <p:spPr>
          <a:xfrm rot="16200000" flipH="1">
            <a:off x="10319527" y="-2818020"/>
            <a:ext cx="3924271" cy="498774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5122" name="Picture 2" descr="Figure Magnet PNG | Picpng">
            <a:extLst>
              <a:ext uri="{FF2B5EF4-FFF2-40B4-BE49-F238E27FC236}">
                <a16:creationId xmlns:a16="http://schemas.microsoft.com/office/drawing/2014/main" id="{C35155BD-E50D-414E-BC89-177C9F5A0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392754" y="2007101"/>
            <a:ext cx="4641718" cy="3854714"/>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A68C4EDA-25C4-4A2D-B9C1-D2F088264115}"/>
              </a:ext>
            </a:extLst>
          </p:cNvPr>
          <p:cNvSpPr/>
          <p:nvPr/>
        </p:nvSpPr>
        <p:spPr>
          <a:xfrm>
            <a:off x="-6143711" y="2986480"/>
            <a:ext cx="1143000" cy="1143000"/>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C4</a:t>
            </a:r>
          </a:p>
        </p:txBody>
      </p:sp>
      <p:sp>
        <p:nvSpPr>
          <p:cNvPr id="26" name="Diamond 25">
            <a:extLst>
              <a:ext uri="{FF2B5EF4-FFF2-40B4-BE49-F238E27FC236}">
                <a16:creationId xmlns:a16="http://schemas.microsoft.com/office/drawing/2014/main" id="{50309308-382B-0F7C-5ED2-C1C6680A3BBA}"/>
              </a:ext>
            </a:extLst>
          </p:cNvPr>
          <p:cNvSpPr/>
          <p:nvPr/>
        </p:nvSpPr>
        <p:spPr>
          <a:xfrm rot="16200000" flipH="1">
            <a:off x="14014159" y="14991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7" name="Diamond 26">
            <a:extLst>
              <a:ext uri="{FF2B5EF4-FFF2-40B4-BE49-F238E27FC236}">
                <a16:creationId xmlns:a16="http://schemas.microsoft.com/office/drawing/2014/main" id="{36135607-9EA2-E082-E63D-BD99F4681C23}"/>
              </a:ext>
            </a:extLst>
          </p:cNvPr>
          <p:cNvSpPr/>
          <p:nvPr/>
        </p:nvSpPr>
        <p:spPr>
          <a:xfrm rot="5400000">
            <a:off x="-5261070" y="12945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0" name="TextBox 29">
            <a:extLst>
              <a:ext uri="{FF2B5EF4-FFF2-40B4-BE49-F238E27FC236}">
                <a16:creationId xmlns:a16="http://schemas.microsoft.com/office/drawing/2014/main" id="{25082538-180A-197C-9DF2-683E9EA38261}"/>
              </a:ext>
            </a:extLst>
          </p:cNvPr>
          <p:cNvSpPr txBox="1"/>
          <p:nvPr/>
        </p:nvSpPr>
        <p:spPr>
          <a:xfrm>
            <a:off x="1130952" y="854774"/>
            <a:ext cx="459588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và</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lí</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pic>
        <p:nvPicPr>
          <p:cNvPr id="41" name="Picture 4">
            <a:extLst>
              <a:ext uri="{FF2B5EF4-FFF2-40B4-BE49-F238E27FC236}">
                <a16:creationId xmlns:a16="http://schemas.microsoft.com/office/drawing/2014/main" id="{16D9BA8C-7022-5742-2491-B6B4175AD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49" y="1805331"/>
            <a:ext cx="1064466" cy="10644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92E48D16-826F-A574-3C49-561C9164B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40" y="3290968"/>
            <a:ext cx="1000717" cy="100071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8393437-0EED-4680-D409-64DD2DED35F5}"/>
              </a:ext>
            </a:extLst>
          </p:cNvPr>
          <p:cNvSpPr txBox="1"/>
          <p:nvPr/>
        </p:nvSpPr>
        <p:spPr>
          <a:xfrm>
            <a:off x="1831316" y="1746602"/>
            <a:ext cx="4431369"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Hãy</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chỉ</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rõ</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các</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cực</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địa</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và</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cực</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địa</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lí</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trên</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Hình</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vi-VN"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19.7</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xét</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chúng</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có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trùng</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nhau</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không</a:t>
            </a:r>
            <a:r>
              <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a:t>
            </a:r>
          </a:p>
        </p:txBody>
      </p:sp>
      <p:sp>
        <p:nvSpPr>
          <p:cNvPr id="44" name="TextBox 43">
            <a:extLst>
              <a:ext uri="{FF2B5EF4-FFF2-40B4-BE49-F238E27FC236}">
                <a16:creationId xmlns:a16="http://schemas.microsoft.com/office/drawing/2014/main" id="{9094466F-092C-2A39-E9E7-DA5339FBD634}"/>
              </a:ext>
            </a:extLst>
          </p:cNvPr>
          <p:cNvSpPr txBox="1"/>
          <p:nvPr/>
        </p:nvSpPr>
        <p:spPr>
          <a:xfrm>
            <a:off x="1744763" y="3406827"/>
            <a:ext cx="4765857" cy="884858"/>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Cực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Bắc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địa</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và</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cực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Nam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địa</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nằm</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trên</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trục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Trái</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Đất</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45" name="TextBox 44">
            <a:extLst>
              <a:ext uri="{FF2B5EF4-FFF2-40B4-BE49-F238E27FC236}">
                <a16:creationId xmlns:a16="http://schemas.microsoft.com/office/drawing/2014/main" id="{4354C96D-E05F-7028-8F2C-24EDFE5232EA}"/>
              </a:ext>
            </a:extLst>
          </p:cNvPr>
          <p:cNvSpPr txBox="1"/>
          <p:nvPr/>
        </p:nvSpPr>
        <p:spPr>
          <a:xfrm>
            <a:off x="1744762" y="4508674"/>
            <a:ext cx="4765857" cy="884858"/>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Cực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Bắc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địa</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lí</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và</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cực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Nam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địa</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lí</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nằm</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trên</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trục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quay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Trái</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Đất</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3" name="Picture 4">
            <a:extLst>
              <a:ext uri="{FF2B5EF4-FFF2-40B4-BE49-F238E27FC236}">
                <a16:creationId xmlns:a16="http://schemas.microsoft.com/office/drawing/2014/main" id="{7CAB368D-00ED-E62F-36CC-169CC2B2A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882" y="2345590"/>
            <a:ext cx="1064466" cy="10644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E17D00E6-C59E-3A58-E9F5-F0155682A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952" y="6684814"/>
            <a:ext cx="1000717" cy="100071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505F3D7-8F58-3D0C-17CA-AAF065DA90FB}"/>
              </a:ext>
            </a:extLst>
          </p:cNvPr>
          <p:cNvSpPr txBox="1"/>
          <p:nvPr/>
        </p:nvSpPr>
        <p:spPr>
          <a:xfrm>
            <a:off x="-5342548" y="3074269"/>
            <a:ext cx="4431369"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Đường sức từ của Trái Đất có những điểm nào giống với đường sức từ của một nam châm thẳng?</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29" name="TextBox 28">
            <a:extLst>
              <a:ext uri="{FF2B5EF4-FFF2-40B4-BE49-F238E27FC236}">
                <a16:creationId xmlns:a16="http://schemas.microsoft.com/office/drawing/2014/main" id="{1F9CC239-D83D-FD03-5697-597037E48DA6}"/>
              </a:ext>
            </a:extLst>
          </p:cNvPr>
          <p:cNvSpPr txBox="1"/>
          <p:nvPr/>
        </p:nvSpPr>
        <p:spPr>
          <a:xfrm>
            <a:off x="-2510691" y="7135219"/>
            <a:ext cx="4765857" cy="88485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Đều là những đường cong khép kín nối từ cực này sáng cực kia.</a:t>
            </a:r>
          </a:p>
        </p:txBody>
      </p:sp>
      <p:sp>
        <p:nvSpPr>
          <p:cNvPr id="31" name="TextBox 30">
            <a:extLst>
              <a:ext uri="{FF2B5EF4-FFF2-40B4-BE49-F238E27FC236}">
                <a16:creationId xmlns:a16="http://schemas.microsoft.com/office/drawing/2014/main" id="{06743784-A4CD-A52F-3ADE-0989A7EAE424}"/>
              </a:ext>
            </a:extLst>
          </p:cNvPr>
          <p:cNvSpPr txBox="1"/>
          <p:nvPr/>
        </p:nvSpPr>
        <p:spPr>
          <a:xfrm>
            <a:off x="3124200" y="7514698"/>
            <a:ext cx="4765857" cy="884858"/>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của đường sức từ tuân theo quy ước: vào ở cực Nam và ra ở cực Bắc.</a:t>
            </a:r>
          </a:p>
        </p:txBody>
      </p:sp>
      <p:sp>
        <p:nvSpPr>
          <p:cNvPr id="32" name="TextBox 31">
            <a:extLst>
              <a:ext uri="{FF2B5EF4-FFF2-40B4-BE49-F238E27FC236}">
                <a16:creationId xmlns:a16="http://schemas.microsoft.com/office/drawing/2014/main" id="{07C18C6C-6C5E-32F9-23DC-7C4DF50FAEE4}"/>
              </a:ext>
            </a:extLst>
          </p:cNvPr>
          <p:cNvSpPr txBox="1"/>
          <p:nvPr/>
        </p:nvSpPr>
        <p:spPr>
          <a:xfrm>
            <a:off x="1744761" y="5574136"/>
            <a:ext cx="4765857" cy="423193"/>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cực</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này</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đều</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trùng</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nhau</a:t>
            </a:r>
            <a:r>
              <a:rPr kumimoji="0" lang="en-US"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33" name="TextBox 32">
            <a:extLst>
              <a:ext uri="{FF2B5EF4-FFF2-40B4-BE49-F238E27FC236}">
                <a16:creationId xmlns:a16="http://schemas.microsoft.com/office/drawing/2014/main" id="{EAA7EF58-E4B4-2431-1B48-03BE75E28EF0}"/>
              </a:ext>
            </a:extLst>
          </p:cNvPr>
          <p:cNvSpPr txBox="1"/>
          <p:nvPr/>
        </p:nvSpPr>
        <p:spPr>
          <a:xfrm>
            <a:off x="12703825" y="7339376"/>
            <a:ext cx="260803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Bàn</a:t>
            </a:r>
            <a:endPar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34" name="Oval 33">
            <a:extLst>
              <a:ext uri="{FF2B5EF4-FFF2-40B4-BE49-F238E27FC236}">
                <a16:creationId xmlns:a16="http://schemas.microsoft.com/office/drawing/2014/main" id="{AC960D0F-1D9B-24AB-21A0-8B67A1E7819F}"/>
              </a:ext>
            </a:extLst>
          </p:cNvPr>
          <p:cNvSpPr/>
          <p:nvPr/>
        </p:nvSpPr>
        <p:spPr>
          <a:xfrm rot="5400000">
            <a:off x="13114119" y="5574136"/>
            <a:ext cx="1542154" cy="1542154"/>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5" name="Picture 6">
            <a:extLst>
              <a:ext uri="{FF2B5EF4-FFF2-40B4-BE49-F238E27FC236}">
                <a16:creationId xmlns:a16="http://schemas.microsoft.com/office/drawing/2014/main" id="{321F0034-FDAF-3396-B808-4FF57D23B0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55888" y="5835246"/>
            <a:ext cx="1058615" cy="105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141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44"/>
                                        </p:tgtEl>
                                        <p:attrNameLst>
                                          <p:attrName>style.visibility</p:attrName>
                                        </p:attrNameLst>
                                      </p:cBhvr>
                                      <p:to>
                                        <p:strVal val="visible"/>
                                      </p:to>
                                    </p:set>
                                    <p:animEffect transition="in" filter="wipe(left)">
                                      <p:cBhvr>
                                        <p:cTn id="24" dur="500"/>
                                        <p:tgtEl>
                                          <p:spTgt spid="44"/>
                                        </p:tgtEl>
                                      </p:cBhvr>
                                    </p:animEffect>
                                  </p:childTnLst>
                                </p:cTn>
                              </p:par>
                            </p:childTnLst>
                          </p:cTn>
                        </p:par>
                        <p:par>
                          <p:cTn id="25" fill="hold">
                            <p:stCondLst>
                              <p:cond delay="2175"/>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par>
                          <p:cTn id="29" fill="hold">
                            <p:stCondLst>
                              <p:cond delay="3900"/>
                            </p:stCondLst>
                            <p:childTnLst>
                              <p:par>
                                <p:cTn id="30" presetID="22" presetClass="entr" presetSubtype="8" fill="hold" grpId="0" nodeType="afterEffect">
                                  <p:stCondLst>
                                    <p:cond delay="0"/>
                                  </p:stCondLst>
                                  <p:iterate type="lt">
                                    <p:tmPct val="5000"/>
                                  </p:iterate>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Diamond 8">
            <a:extLst>
              <a:ext uri="{FF2B5EF4-FFF2-40B4-BE49-F238E27FC236}">
                <a16:creationId xmlns:a16="http://schemas.microsoft.com/office/drawing/2014/main" id="{703AC2F7-3900-4EEA-A004-368C0981AD12}"/>
              </a:ext>
            </a:extLst>
          </p:cNvPr>
          <p:cNvSpPr/>
          <p:nvPr/>
        </p:nvSpPr>
        <p:spPr>
          <a:xfrm rot="5400000">
            <a:off x="-2089897" y="-2779921"/>
            <a:ext cx="3924271" cy="4911542"/>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0" name="TextBox 19">
            <a:extLst>
              <a:ext uri="{FF2B5EF4-FFF2-40B4-BE49-F238E27FC236}">
                <a16:creationId xmlns:a16="http://schemas.microsoft.com/office/drawing/2014/main" id="{B54A9EDA-F1C8-44B7-93A9-39F2D63DCB67}"/>
              </a:ext>
            </a:extLst>
          </p:cNvPr>
          <p:cNvSpPr txBox="1"/>
          <p:nvPr/>
        </p:nvSpPr>
        <p:spPr>
          <a:xfrm>
            <a:off x="2082081" y="-2676981"/>
            <a:ext cx="8027839"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Phần</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1.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tính</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của</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nam</a:t>
            </a:r>
            <a:r>
              <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châm</a:t>
            </a:r>
            <a:endParaRPr kumimoji="0" lang="en-US" sz="48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1" name="Diamond 20">
            <a:extLst>
              <a:ext uri="{FF2B5EF4-FFF2-40B4-BE49-F238E27FC236}">
                <a16:creationId xmlns:a16="http://schemas.microsoft.com/office/drawing/2014/main" id="{E69E1DDB-9C69-44BF-8DF6-75C56AC0B004}"/>
              </a:ext>
            </a:extLst>
          </p:cNvPr>
          <p:cNvSpPr/>
          <p:nvPr/>
        </p:nvSpPr>
        <p:spPr>
          <a:xfrm rot="16200000" flipH="1">
            <a:off x="10250594" y="-5885329"/>
            <a:ext cx="3924271" cy="498774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CAF3015F-A965-4562-9AE4-54CD8331B2B1}"/>
              </a:ext>
            </a:extLst>
          </p:cNvPr>
          <p:cNvSpPr/>
          <p:nvPr/>
        </p:nvSpPr>
        <p:spPr>
          <a:xfrm rot="5400000">
            <a:off x="-1944765" y="-5786872"/>
            <a:ext cx="3924271" cy="4911542"/>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6" name="TextBox 5">
            <a:extLst>
              <a:ext uri="{FF2B5EF4-FFF2-40B4-BE49-F238E27FC236}">
                <a16:creationId xmlns:a16="http://schemas.microsoft.com/office/drawing/2014/main" id="{518BC9D8-82E4-4E1B-BE63-55DA1A83C483}"/>
              </a:ext>
            </a:extLst>
          </p:cNvPr>
          <p:cNvSpPr txBox="1"/>
          <p:nvPr/>
        </p:nvSpPr>
        <p:spPr>
          <a:xfrm>
            <a:off x="4415251" y="-5085195"/>
            <a:ext cx="3361498"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NỘI DUNG</a:t>
            </a:r>
          </a:p>
        </p:txBody>
      </p:sp>
      <p:sp>
        <p:nvSpPr>
          <p:cNvPr id="10" name="Diamond 9">
            <a:extLst>
              <a:ext uri="{FF2B5EF4-FFF2-40B4-BE49-F238E27FC236}">
                <a16:creationId xmlns:a16="http://schemas.microsoft.com/office/drawing/2014/main" id="{06D38C01-CD01-4ECC-BC4D-D60D8B88A0EF}"/>
              </a:ext>
            </a:extLst>
          </p:cNvPr>
          <p:cNvSpPr/>
          <p:nvPr/>
        </p:nvSpPr>
        <p:spPr>
          <a:xfrm rot="16200000" flipH="1">
            <a:off x="10319527" y="-2818020"/>
            <a:ext cx="3924271" cy="498774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5122" name="Picture 2" descr="Figure Magnet PNG | Picpng">
            <a:extLst>
              <a:ext uri="{FF2B5EF4-FFF2-40B4-BE49-F238E27FC236}">
                <a16:creationId xmlns:a16="http://schemas.microsoft.com/office/drawing/2014/main" id="{C35155BD-E50D-414E-BC89-177C9F5A0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392754" y="2007101"/>
            <a:ext cx="4641718" cy="3854714"/>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A68C4EDA-25C4-4A2D-B9C1-D2F088264115}"/>
              </a:ext>
            </a:extLst>
          </p:cNvPr>
          <p:cNvSpPr/>
          <p:nvPr/>
        </p:nvSpPr>
        <p:spPr>
          <a:xfrm>
            <a:off x="-6143711" y="2986480"/>
            <a:ext cx="1143000" cy="1143000"/>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5565">
                    <a:lumMod val="75000"/>
                  </a:srgbClr>
                </a:solidFill>
                <a:effectLst/>
                <a:uLnTx/>
                <a:uFillTx/>
                <a:latin typeface="#9Slide07 Cadena" panose="02000503000000020004" pitchFamily="2" charset="0"/>
                <a:ea typeface="+mn-ea"/>
                <a:cs typeface="+mn-cs"/>
              </a:rPr>
              <a:t>C4</a:t>
            </a:r>
          </a:p>
        </p:txBody>
      </p:sp>
      <p:sp>
        <p:nvSpPr>
          <p:cNvPr id="26" name="Diamond 25">
            <a:extLst>
              <a:ext uri="{FF2B5EF4-FFF2-40B4-BE49-F238E27FC236}">
                <a16:creationId xmlns:a16="http://schemas.microsoft.com/office/drawing/2014/main" id="{50309308-382B-0F7C-5ED2-C1C6680A3BBA}"/>
              </a:ext>
            </a:extLst>
          </p:cNvPr>
          <p:cNvSpPr/>
          <p:nvPr/>
        </p:nvSpPr>
        <p:spPr>
          <a:xfrm rot="16200000" flipH="1">
            <a:off x="14014159" y="14991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7" name="Diamond 26">
            <a:extLst>
              <a:ext uri="{FF2B5EF4-FFF2-40B4-BE49-F238E27FC236}">
                <a16:creationId xmlns:a16="http://schemas.microsoft.com/office/drawing/2014/main" id="{36135607-9EA2-E082-E63D-BD99F4681C23}"/>
              </a:ext>
            </a:extLst>
          </p:cNvPr>
          <p:cNvSpPr/>
          <p:nvPr/>
        </p:nvSpPr>
        <p:spPr>
          <a:xfrm rot="5400000">
            <a:off x="-5261070" y="1294585"/>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41" name="Picture 4">
            <a:extLst>
              <a:ext uri="{FF2B5EF4-FFF2-40B4-BE49-F238E27FC236}">
                <a16:creationId xmlns:a16="http://schemas.microsoft.com/office/drawing/2014/main" id="{16D9BA8C-7022-5742-2491-B6B4175AD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06" y="489498"/>
            <a:ext cx="1561160" cy="15611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92E48D16-826F-A574-3C49-561C9164B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27" y="2345590"/>
            <a:ext cx="1543348" cy="154334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8393437-0EED-4680-D409-64DD2DED35F5}"/>
              </a:ext>
            </a:extLst>
          </p:cNvPr>
          <p:cNvSpPr txBox="1"/>
          <p:nvPr/>
        </p:nvSpPr>
        <p:spPr>
          <a:xfrm>
            <a:off x="2310745" y="1128992"/>
            <a:ext cx="8628300" cy="492443"/>
          </a:xfrm>
          <a:prstGeom prst="rect">
            <a:avLst/>
          </a:prstGeom>
          <a:noFill/>
        </p:spPr>
        <p:txBody>
          <a:bodyPr wrap="square" lIns="0" tIns="0" rIns="0" bIns="0" rtlCol="0">
            <a:spAutoFit/>
          </a:bodyPr>
          <a:lstStyle/>
          <a:p>
            <a:pPr lvl="0">
              <a:defRPr/>
            </a:pPr>
            <a:r>
              <a:rPr lang="vi-VN" sz="3200" dirty="0">
                <a:solidFill>
                  <a:prstClr val="black">
                    <a:lumMod val="85000"/>
                    <a:lumOff val="15000"/>
                  </a:prstClr>
                </a:solidFill>
                <a:latin typeface="#9Slide07 IcielBaliho Script" pitchFamily="2" charset="0"/>
              </a:rPr>
              <a:t>Bằng cách nào chứng tỏ xung quanh Trái Đất có từ trường?</a:t>
            </a:r>
            <a:endParaRPr lang="en-US" sz="3200" dirty="0">
              <a:solidFill>
                <a:prstClr val="black">
                  <a:lumMod val="85000"/>
                  <a:lumOff val="15000"/>
                </a:prstClr>
              </a:solidFill>
              <a:latin typeface="#9Slide07 IcielBaliho Script" pitchFamily="2" charset="0"/>
            </a:endParaRPr>
          </a:p>
        </p:txBody>
      </p:sp>
      <p:sp>
        <p:nvSpPr>
          <p:cNvPr id="44" name="TextBox 43">
            <a:extLst>
              <a:ext uri="{FF2B5EF4-FFF2-40B4-BE49-F238E27FC236}">
                <a16:creationId xmlns:a16="http://schemas.microsoft.com/office/drawing/2014/main" id="{9094466F-092C-2A39-E9E7-DA5339FBD634}"/>
              </a:ext>
            </a:extLst>
          </p:cNvPr>
          <p:cNvSpPr txBox="1"/>
          <p:nvPr/>
        </p:nvSpPr>
        <p:spPr>
          <a:xfrm>
            <a:off x="2163935" y="2261386"/>
            <a:ext cx="4303925" cy="884858"/>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r>
              <a:rPr lang="vi-VN" dirty="0"/>
              <a:t>Dùng 1 kim nam châm tương tự như kim nam châm trong la bàn</a:t>
            </a:r>
          </a:p>
        </p:txBody>
      </p:sp>
      <p:sp>
        <p:nvSpPr>
          <p:cNvPr id="45" name="TextBox 44">
            <a:extLst>
              <a:ext uri="{FF2B5EF4-FFF2-40B4-BE49-F238E27FC236}">
                <a16:creationId xmlns:a16="http://schemas.microsoft.com/office/drawing/2014/main" id="{4354C96D-E05F-7028-8F2C-24EDFE5232EA}"/>
              </a:ext>
            </a:extLst>
          </p:cNvPr>
          <p:cNvSpPr txBox="1"/>
          <p:nvPr/>
        </p:nvSpPr>
        <p:spPr>
          <a:xfrm>
            <a:off x="2155993" y="3331153"/>
            <a:ext cx="4303926" cy="1808187"/>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r>
              <a:rPr lang="vi-VN" dirty="0"/>
              <a:t>Ta thấy kim nam châm trong la bàn luôn quay về hướng bắc và nam, chứng tỏ 2 cực của trái đất cũng là 2 cực của nam châm </a:t>
            </a:r>
          </a:p>
        </p:txBody>
      </p:sp>
      <p:pic>
        <p:nvPicPr>
          <p:cNvPr id="23" name="Picture 4">
            <a:extLst>
              <a:ext uri="{FF2B5EF4-FFF2-40B4-BE49-F238E27FC236}">
                <a16:creationId xmlns:a16="http://schemas.microsoft.com/office/drawing/2014/main" id="{7CAB368D-00ED-E62F-36CC-169CC2B2A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882" y="2345590"/>
            <a:ext cx="1064466" cy="10644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E17D00E6-C59E-3A58-E9F5-F0155682A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952" y="6684814"/>
            <a:ext cx="1000717" cy="100071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505F3D7-8F58-3D0C-17CA-AAF065DA90FB}"/>
              </a:ext>
            </a:extLst>
          </p:cNvPr>
          <p:cNvSpPr txBox="1"/>
          <p:nvPr/>
        </p:nvSpPr>
        <p:spPr>
          <a:xfrm>
            <a:off x="-5342548" y="3074269"/>
            <a:ext cx="4431369"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Đường sức từ của Trái Đất có những điểm nào giống với đường sức từ của một nam châm thẳng?</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29" name="TextBox 28">
            <a:extLst>
              <a:ext uri="{FF2B5EF4-FFF2-40B4-BE49-F238E27FC236}">
                <a16:creationId xmlns:a16="http://schemas.microsoft.com/office/drawing/2014/main" id="{1F9CC239-D83D-FD03-5697-597037E48DA6}"/>
              </a:ext>
            </a:extLst>
          </p:cNvPr>
          <p:cNvSpPr txBox="1"/>
          <p:nvPr/>
        </p:nvSpPr>
        <p:spPr>
          <a:xfrm>
            <a:off x="-2510691" y="7135219"/>
            <a:ext cx="4765857" cy="88485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Đều là những đường cong khép kín nối từ cực này sáng cực kia.</a:t>
            </a:r>
          </a:p>
        </p:txBody>
      </p:sp>
      <p:sp>
        <p:nvSpPr>
          <p:cNvPr id="31" name="TextBox 30">
            <a:extLst>
              <a:ext uri="{FF2B5EF4-FFF2-40B4-BE49-F238E27FC236}">
                <a16:creationId xmlns:a16="http://schemas.microsoft.com/office/drawing/2014/main" id="{06743784-A4CD-A52F-3ADE-0989A7EAE424}"/>
              </a:ext>
            </a:extLst>
          </p:cNvPr>
          <p:cNvSpPr txBox="1"/>
          <p:nvPr/>
        </p:nvSpPr>
        <p:spPr>
          <a:xfrm>
            <a:off x="3124200" y="7514698"/>
            <a:ext cx="4765857" cy="884858"/>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của đường sức từ tuân theo quy ước: vào ở cực Nam và ra ở cực Bắc.</a:t>
            </a:r>
          </a:p>
        </p:txBody>
      </p:sp>
      <p:sp>
        <p:nvSpPr>
          <p:cNvPr id="32" name="TextBox 31">
            <a:extLst>
              <a:ext uri="{FF2B5EF4-FFF2-40B4-BE49-F238E27FC236}">
                <a16:creationId xmlns:a16="http://schemas.microsoft.com/office/drawing/2014/main" id="{07C18C6C-6C5E-32F9-23DC-7C4DF50FAEE4}"/>
              </a:ext>
            </a:extLst>
          </p:cNvPr>
          <p:cNvSpPr txBox="1"/>
          <p:nvPr/>
        </p:nvSpPr>
        <p:spPr>
          <a:xfrm>
            <a:off x="2177030" y="5299387"/>
            <a:ext cx="4561747" cy="884858"/>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r>
              <a:rPr lang="vi-VN" dirty="0"/>
              <a:t>Vì trái đất có từ trường nên nó đã hút kim nam châm chỉ về 1 hướng nhất định</a:t>
            </a:r>
          </a:p>
        </p:txBody>
      </p:sp>
      <p:sp>
        <p:nvSpPr>
          <p:cNvPr id="33" name="TextBox 32">
            <a:extLst>
              <a:ext uri="{FF2B5EF4-FFF2-40B4-BE49-F238E27FC236}">
                <a16:creationId xmlns:a16="http://schemas.microsoft.com/office/drawing/2014/main" id="{EAA7EF58-E4B4-2431-1B48-03BE75E28EF0}"/>
              </a:ext>
            </a:extLst>
          </p:cNvPr>
          <p:cNvSpPr txBox="1"/>
          <p:nvPr/>
        </p:nvSpPr>
        <p:spPr>
          <a:xfrm>
            <a:off x="12703825" y="7339376"/>
            <a:ext cx="260803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Bàn</a:t>
            </a:r>
            <a:endParaRPr kumimoji="0" lang="en-US" sz="32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34" name="Oval 33">
            <a:extLst>
              <a:ext uri="{FF2B5EF4-FFF2-40B4-BE49-F238E27FC236}">
                <a16:creationId xmlns:a16="http://schemas.microsoft.com/office/drawing/2014/main" id="{AC960D0F-1D9B-24AB-21A0-8B67A1E7819F}"/>
              </a:ext>
            </a:extLst>
          </p:cNvPr>
          <p:cNvSpPr/>
          <p:nvPr/>
        </p:nvSpPr>
        <p:spPr>
          <a:xfrm rot="5400000">
            <a:off x="13114119" y="5574136"/>
            <a:ext cx="1542154" cy="1542154"/>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5" name="Picture 6">
            <a:extLst>
              <a:ext uri="{FF2B5EF4-FFF2-40B4-BE49-F238E27FC236}">
                <a16:creationId xmlns:a16="http://schemas.microsoft.com/office/drawing/2014/main" id="{321F0034-FDAF-3396-B808-4FF57D23B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5888" y="5835246"/>
            <a:ext cx="1058615" cy="1058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Phong cách cắt giấy xếp lớp vector Sơ đồ từ trường Trái đất">
            <a:extLst>
              <a:ext uri="{FF2B5EF4-FFF2-40B4-BE49-F238E27FC236}">
                <a16:creationId xmlns:a16="http://schemas.microsoft.com/office/drawing/2014/main" id="{A1FE2E51-4107-7337-135E-7783D48D5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448" y="2427865"/>
            <a:ext cx="4936641" cy="341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53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44"/>
                                        </p:tgtEl>
                                        <p:attrNameLst>
                                          <p:attrName>style.visibility</p:attrName>
                                        </p:attrNameLst>
                                      </p:cBhvr>
                                      <p:to>
                                        <p:strVal val="visible"/>
                                      </p:to>
                                    </p:set>
                                    <p:animEffect transition="in" filter="wipe(left)">
                                      <p:cBhvr>
                                        <p:cTn id="24" dur="500"/>
                                        <p:tgtEl>
                                          <p:spTgt spid="44"/>
                                        </p:tgtEl>
                                      </p:cBhvr>
                                    </p:animEffect>
                                  </p:childTnLst>
                                </p:cTn>
                              </p:par>
                            </p:childTnLst>
                          </p:cTn>
                        </p:par>
                        <p:par>
                          <p:cTn id="25" fill="hold">
                            <p:stCondLst>
                              <p:cond delay="2100"/>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par>
                          <p:cTn id="29" fill="hold">
                            <p:stCondLst>
                              <p:cond delay="4850"/>
                            </p:stCondLst>
                            <p:childTnLst>
                              <p:par>
                                <p:cTn id="30" presetID="22" presetClass="entr" presetSubtype="8" fill="hold" grpId="0" nodeType="afterEffect">
                                  <p:stCondLst>
                                    <p:cond delay="0"/>
                                  </p:stCondLst>
                                  <p:iterate type="lt">
                                    <p:tmPct val="5000"/>
                                  </p:iterate>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Diamond 20">
            <a:extLst>
              <a:ext uri="{FF2B5EF4-FFF2-40B4-BE49-F238E27FC236}">
                <a16:creationId xmlns:a16="http://schemas.microsoft.com/office/drawing/2014/main" id="{C4FE4BD3-80D7-497B-9522-71D9B6998315}"/>
              </a:ext>
            </a:extLst>
          </p:cNvPr>
          <p:cNvSpPr/>
          <p:nvPr/>
        </p:nvSpPr>
        <p:spPr>
          <a:xfrm flipH="1">
            <a:off x="10611084" y="-996869"/>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3A69B1D9-18B4-4F28-BFDF-EA20D4B5920E}"/>
              </a:ext>
            </a:extLst>
          </p:cNvPr>
          <p:cNvSpPr/>
          <p:nvPr/>
        </p:nvSpPr>
        <p:spPr>
          <a:xfrm rot="16200000" flipH="1">
            <a:off x="11250865" y="1442178"/>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3" name="Diamond 22">
            <a:extLst>
              <a:ext uri="{FF2B5EF4-FFF2-40B4-BE49-F238E27FC236}">
                <a16:creationId xmlns:a16="http://schemas.microsoft.com/office/drawing/2014/main" id="{D4D34FBD-EDCA-4AF0-92E7-36F58A86F979}"/>
              </a:ext>
            </a:extLst>
          </p:cNvPr>
          <p:cNvSpPr/>
          <p:nvPr/>
        </p:nvSpPr>
        <p:spPr>
          <a:xfrm flipH="1">
            <a:off x="10611084" y="3886200"/>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5" name="Diamond 4">
            <a:extLst>
              <a:ext uri="{FF2B5EF4-FFF2-40B4-BE49-F238E27FC236}">
                <a16:creationId xmlns:a16="http://schemas.microsoft.com/office/drawing/2014/main" id="{8D2559B5-2821-4CDA-8B47-0A78B0C4BEEF}"/>
              </a:ext>
            </a:extLst>
          </p:cNvPr>
          <p:cNvSpPr/>
          <p:nvPr/>
        </p:nvSpPr>
        <p:spPr>
          <a:xfrm>
            <a:off x="-2343355" y="-1068870"/>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EEF7D5E4-A5CC-4F16-96ED-09E9753B4A73}"/>
              </a:ext>
            </a:extLst>
          </p:cNvPr>
          <p:cNvSpPr/>
          <p:nvPr/>
        </p:nvSpPr>
        <p:spPr>
          <a:xfrm rot="5400000">
            <a:off x="-2983136" y="1370177"/>
            <a:ext cx="3924271" cy="3924271"/>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5" name="Diamond 14">
            <a:extLst>
              <a:ext uri="{FF2B5EF4-FFF2-40B4-BE49-F238E27FC236}">
                <a16:creationId xmlns:a16="http://schemas.microsoft.com/office/drawing/2014/main" id="{12D830A3-0E2E-4B40-9542-7DE6658F6A2C}"/>
              </a:ext>
            </a:extLst>
          </p:cNvPr>
          <p:cNvSpPr/>
          <p:nvPr/>
        </p:nvSpPr>
        <p:spPr>
          <a:xfrm>
            <a:off x="-2343355" y="381419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4" name="Oval 23">
            <a:extLst>
              <a:ext uri="{FF2B5EF4-FFF2-40B4-BE49-F238E27FC236}">
                <a16:creationId xmlns:a16="http://schemas.microsoft.com/office/drawing/2014/main" id="{7DD95A06-FC7F-46CE-9731-428088C8A3F5}"/>
              </a:ext>
            </a:extLst>
          </p:cNvPr>
          <p:cNvSpPr/>
          <p:nvPr/>
        </p:nvSpPr>
        <p:spPr>
          <a:xfrm rot="5400000">
            <a:off x="570656" y="-1925402"/>
            <a:ext cx="1512233" cy="1512233"/>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5" name="Picture 2">
            <a:extLst>
              <a:ext uri="{FF2B5EF4-FFF2-40B4-BE49-F238E27FC236}">
                <a16:creationId xmlns:a16="http://schemas.microsoft.com/office/drawing/2014/main" id="{1752BBC1-E85C-5E4C-22F0-C075CB0CB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812" y="-1737325"/>
            <a:ext cx="1136078" cy="11360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4B8A60D-0DF6-79A4-5588-72FBEB38FACC}"/>
              </a:ext>
            </a:extLst>
          </p:cNvPr>
          <p:cNvSpPr txBox="1"/>
          <p:nvPr/>
        </p:nvSpPr>
        <p:spPr>
          <a:xfrm>
            <a:off x="9488750" y="-2049678"/>
            <a:ext cx="54065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và</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lí</a:t>
            </a:r>
            <a:endPar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5693C1B1-3903-0A6F-4DC9-6FE9F9075A30}"/>
              </a:ext>
            </a:extLst>
          </p:cNvPr>
          <p:cNvSpPr/>
          <p:nvPr/>
        </p:nvSpPr>
        <p:spPr>
          <a:xfrm rot="5400000">
            <a:off x="5705478" y="-2049678"/>
            <a:ext cx="1890764" cy="1890764"/>
          </a:xfrm>
          <a:prstGeom prst="ellipse">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6" name="Picture 4">
            <a:extLst>
              <a:ext uri="{FF2B5EF4-FFF2-40B4-BE49-F238E27FC236}">
                <a16:creationId xmlns:a16="http://schemas.microsoft.com/office/drawing/2014/main" id="{7C8D538C-4EFA-E49B-CAE7-AFBD89D62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33085"/>
            <a:ext cx="1486531" cy="14865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FB98B35-A998-53A1-04A3-B46A6DD09E7E}"/>
              </a:ext>
            </a:extLst>
          </p:cNvPr>
          <p:cNvSpPr txBox="1"/>
          <p:nvPr/>
        </p:nvSpPr>
        <p:spPr>
          <a:xfrm>
            <a:off x="4535398" y="3306367"/>
            <a:ext cx="5830439"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BÀN</a:t>
            </a:r>
            <a:endParaRPr kumimoji="0" lang="en-US" sz="66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17" name="Oval 16">
            <a:extLst>
              <a:ext uri="{FF2B5EF4-FFF2-40B4-BE49-F238E27FC236}">
                <a16:creationId xmlns:a16="http://schemas.microsoft.com/office/drawing/2014/main" id="{62C5B4C4-55D9-05FB-7A80-3C1AC9650682}"/>
              </a:ext>
            </a:extLst>
          </p:cNvPr>
          <p:cNvSpPr/>
          <p:nvPr/>
        </p:nvSpPr>
        <p:spPr>
          <a:xfrm rot="5400000">
            <a:off x="2015774" y="2103585"/>
            <a:ext cx="3447595" cy="3447595"/>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19" name="Picture 6">
            <a:extLst>
              <a:ext uri="{FF2B5EF4-FFF2-40B4-BE49-F238E27FC236}">
                <a16:creationId xmlns:a16="http://schemas.microsoft.com/office/drawing/2014/main" id="{834E848F-5F2D-D8F8-4D03-8ADC95C95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423" y="2644077"/>
            <a:ext cx="2366609" cy="23666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816D532D-2CB0-C5C5-F0D5-8CB45C830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912" y="5010686"/>
            <a:ext cx="3200400" cy="3200400"/>
          </a:xfrm>
          <a:prstGeom prst="rect">
            <a:avLst/>
          </a:prstGeom>
        </p:spPr>
      </p:pic>
    </p:spTree>
    <p:extLst>
      <p:ext uri="{BB962C8B-B14F-4D97-AF65-F5344CB8AC3E}">
        <p14:creationId xmlns:p14="http://schemas.microsoft.com/office/powerpoint/2010/main" val="2032237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1A81088-6BD8-EF4D-8F78-A6034DBA8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3012"/>
            <a:ext cx="5834988" cy="5834988"/>
          </a:xfrm>
          <a:prstGeom prst="rect">
            <a:avLst/>
          </a:prstGeom>
        </p:spPr>
      </p:pic>
      <p:sp>
        <p:nvSpPr>
          <p:cNvPr id="20" name="Rectangle: Rounded Corners 19">
            <a:extLst>
              <a:ext uri="{FF2B5EF4-FFF2-40B4-BE49-F238E27FC236}">
                <a16:creationId xmlns:a16="http://schemas.microsoft.com/office/drawing/2014/main" id="{C623BFE2-E7AE-0BB1-E91F-6117128A33E1}"/>
              </a:ext>
            </a:extLst>
          </p:cNvPr>
          <p:cNvSpPr/>
          <p:nvPr/>
        </p:nvSpPr>
        <p:spPr>
          <a:xfrm>
            <a:off x="2006146" y="470039"/>
            <a:ext cx="1586140" cy="647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Diamond 20">
            <a:extLst>
              <a:ext uri="{FF2B5EF4-FFF2-40B4-BE49-F238E27FC236}">
                <a16:creationId xmlns:a16="http://schemas.microsoft.com/office/drawing/2014/main" id="{C4FE4BD3-80D7-497B-9522-71D9B6998315}"/>
              </a:ext>
            </a:extLst>
          </p:cNvPr>
          <p:cNvSpPr/>
          <p:nvPr/>
        </p:nvSpPr>
        <p:spPr>
          <a:xfrm flipH="1">
            <a:off x="12933114" y="-3258504"/>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3A69B1D9-18B4-4F28-BFDF-EA20D4B5920E}"/>
              </a:ext>
            </a:extLst>
          </p:cNvPr>
          <p:cNvSpPr/>
          <p:nvPr/>
        </p:nvSpPr>
        <p:spPr>
          <a:xfrm rot="16200000" flipH="1">
            <a:off x="9473168" y="-4202617"/>
            <a:ext cx="7578895" cy="7578895"/>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3" name="Diamond 22">
            <a:extLst>
              <a:ext uri="{FF2B5EF4-FFF2-40B4-BE49-F238E27FC236}">
                <a16:creationId xmlns:a16="http://schemas.microsoft.com/office/drawing/2014/main" id="{D4D34FBD-EDCA-4AF0-92E7-36F58A86F979}"/>
              </a:ext>
            </a:extLst>
          </p:cNvPr>
          <p:cNvSpPr/>
          <p:nvPr/>
        </p:nvSpPr>
        <p:spPr>
          <a:xfrm flipH="1">
            <a:off x="12846028" y="6515244"/>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5" name="Diamond 4">
            <a:extLst>
              <a:ext uri="{FF2B5EF4-FFF2-40B4-BE49-F238E27FC236}">
                <a16:creationId xmlns:a16="http://schemas.microsoft.com/office/drawing/2014/main" id="{8D2559B5-2821-4CDA-8B47-0A78B0C4BEEF}"/>
              </a:ext>
            </a:extLst>
          </p:cNvPr>
          <p:cNvSpPr/>
          <p:nvPr/>
        </p:nvSpPr>
        <p:spPr>
          <a:xfrm>
            <a:off x="-4788753" y="-3495221"/>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EEF7D5E4-A5CC-4F16-96ED-09E9753B4A73}"/>
              </a:ext>
            </a:extLst>
          </p:cNvPr>
          <p:cNvSpPr/>
          <p:nvPr/>
        </p:nvSpPr>
        <p:spPr>
          <a:xfrm rot="5400000">
            <a:off x="-4103801" y="-4016032"/>
            <a:ext cx="6943434" cy="6943434"/>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5" name="Diamond 14">
            <a:extLst>
              <a:ext uri="{FF2B5EF4-FFF2-40B4-BE49-F238E27FC236}">
                <a16:creationId xmlns:a16="http://schemas.microsoft.com/office/drawing/2014/main" id="{12D830A3-0E2E-4B40-9542-7DE6658F6A2C}"/>
              </a:ext>
            </a:extLst>
          </p:cNvPr>
          <p:cNvSpPr/>
          <p:nvPr/>
        </p:nvSpPr>
        <p:spPr>
          <a:xfrm>
            <a:off x="-4977629" y="455310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4" name="Oval 23">
            <a:extLst>
              <a:ext uri="{FF2B5EF4-FFF2-40B4-BE49-F238E27FC236}">
                <a16:creationId xmlns:a16="http://schemas.microsoft.com/office/drawing/2014/main" id="{7DD95A06-FC7F-46CE-9731-428088C8A3F5}"/>
              </a:ext>
            </a:extLst>
          </p:cNvPr>
          <p:cNvSpPr/>
          <p:nvPr/>
        </p:nvSpPr>
        <p:spPr>
          <a:xfrm rot="5400000">
            <a:off x="570656" y="-1925402"/>
            <a:ext cx="1512233" cy="1512233"/>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5" name="Picture 2">
            <a:extLst>
              <a:ext uri="{FF2B5EF4-FFF2-40B4-BE49-F238E27FC236}">
                <a16:creationId xmlns:a16="http://schemas.microsoft.com/office/drawing/2014/main" id="{1752BBC1-E85C-5E4C-22F0-C075CB0CB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812" y="-1737325"/>
            <a:ext cx="1136078" cy="11360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4B8A60D-0DF6-79A4-5588-72FBEB38FACC}"/>
              </a:ext>
            </a:extLst>
          </p:cNvPr>
          <p:cNvSpPr txBox="1"/>
          <p:nvPr/>
        </p:nvSpPr>
        <p:spPr>
          <a:xfrm>
            <a:off x="9488750" y="-2049678"/>
            <a:ext cx="54065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và</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lí</a:t>
            </a:r>
            <a:endPar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5693C1B1-3903-0A6F-4DC9-6FE9F9075A30}"/>
              </a:ext>
            </a:extLst>
          </p:cNvPr>
          <p:cNvSpPr/>
          <p:nvPr/>
        </p:nvSpPr>
        <p:spPr>
          <a:xfrm rot="5400000">
            <a:off x="5705478" y="-2049678"/>
            <a:ext cx="1890764" cy="1890764"/>
          </a:xfrm>
          <a:prstGeom prst="ellipse">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6" name="Picture 4">
            <a:extLst>
              <a:ext uri="{FF2B5EF4-FFF2-40B4-BE49-F238E27FC236}">
                <a16:creationId xmlns:a16="http://schemas.microsoft.com/office/drawing/2014/main" id="{7C8D538C-4EFA-E49B-CAE7-AFBD89D62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33085"/>
            <a:ext cx="1486531" cy="14865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FB98B35-A998-53A1-04A3-B46A6DD09E7E}"/>
              </a:ext>
            </a:extLst>
          </p:cNvPr>
          <p:cNvSpPr txBox="1"/>
          <p:nvPr/>
        </p:nvSpPr>
        <p:spPr>
          <a:xfrm>
            <a:off x="2507238" y="581633"/>
            <a:ext cx="1017346"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Bàn</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17" name="Oval 16">
            <a:extLst>
              <a:ext uri="{FF2B5EF4-FFF2-40B4-BE49-F238E27FC236}">
                <a16:creationId xmlns:a16="http://schemas.microsoft.com/office/drawing/2014/main" id="{62C5B4C4-55D9-05FB-7A80-3C1AC9650682}"/>
              </a:ext>
            </a:extLst>
          </p:cNvPr>
          <p:cNvSpPr/>
          <p:nvPr/>
        </p:nvSpPr>
        <p:spPr>
          <a:xfrm rot="5400000">
            <a:off x="1643542" y="406973"/>
            <a:ext cx="725209" cy="725209"/>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19" name="Picture 6">
            <a:extLst>
              <a:ext uri="{FF2B5EF4-FFF2-40B4-BE49-F238E27FC236}">
                <a16:creationId xmlns:a16="http://schemas.microsoft.com/office/drawing/2014/main" id="{834E848F-5F2D-D8F8-4D03-8ADC95C95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000" y="520667"/>
            <a:ext cx="497821" cy="4978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75CBF2AD-B653-7F67-CDE5-09BAA4B6A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7898" y="1834701"/>
            <a:ext cx="2031148" cy="203114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B9B652E-D0C7-5E9C-39C0-1AFB64C944B6}"/>
              </a:ext>
            </a:extLst>
          </p:cNvPr>
          <p:cNvSpPr txBox="1"/>
          <p:nvPr/>
        </p:nvSpPr>
        <p:spPr>
          <a:xfrm>
            <a:off x="5734053" y="3865849"/>
            <a:ext cx="5652378"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lumMod val="85000"/>
                    <a:lumOff val="15000"/>
                  </a:prstClr>
                </a:solidFill>
                <a:effectLst/>
                <a:uLnTx/>
                <a:uFillTx/>
                <a:latin typeface="#9Slide07 IcielBaliho Script" pitchFamily="2" charset="0"/>
                <a:ea typeface="+mn-ea"/>
                <a:cs typeface="+mn-cs"/>
              </a:rPr>
              <a:t>Quan sát – tìm hiểu cấu tạo của la bàn</a:t>
            </a:r>
            <a:endParaRPr kumimoji="0" lang="en-US" sz="54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3995257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1A81088-6BD8-EF4D-8F78-A6034DBA8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352" y="1062559"/>
            <a:ext cx="5267625" cy="5267625"/>
          </a:xfrm>
          <a:prstGeom prst="rect">
            <a:avLst/>
          </a:prstGeom>
        </p:spPr>
      </p:pic>
      <p:sp>
        <p:nvSpPr>
          <p:cNvPr id="20" name="Rectangle: Rounded Corners 19">
            <a:extLst>
              <a:ext uri="{FF2B5EF4-FFF2-40B4-BE49-F238E27FC236}">
                <a16:creationId xmlns:a16="http://schemas.microsoft.com/office/drawing/2014/main" id="{C623BFE2-E7AE-0BB1-E91F-6117128A33E1}"/>
              </a:ext>
            </a:extLst>
          </p:cNvPr>
          <p:cNvSpPr/>
          <p:nvPr/>
        </p:nvSpPr>
        <p:spPr>
          <a:xfrm>
            <a:off x="2006146" y="470039"/>
            <a:ext cx="1719678" cy="647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Diamond 20">
            <a:extLst>
              <a:ext uri="{FF2B5EF4-FFF2-40B4-BE49-F238E27FC236}">
                <a16:creationId xmlns:a16="http://schemas.microsoft.com/office/drawing/2014/main" id="{C4FE4BD3-80D7-497B-9522-71D9B6998315}"/>
              </a:ext>
            </a:extLst>
          </p:cNvPr>
          <p:cNvSpPr/>
          <p:nvPr/>
        </p:nvSpPr>
        <p:spPr>
          <a:xfrm flipH="1">
            <a:off x="12933114" y="-3258504"/>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3A69B1D9-18B4-4F28-BFDF-EA20D4B5920E}"/>
              </a:ext>
            </a:extLst>
          </p:cNvPr>
          <p:cNvSpPr/>
          <p:nvPr/>
        </p:nvSpPr>
        <p:spPr>
          <a:xfrm rot="16200000" flipH="1">
            <a:off x="9473168" y="-4202617"/>
            <a:ext cx="7578895" cy="7578895"/>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3" name="Diamond 22">
            <a:extLst>
              <a:ext uri="{FF2B5EF4-FFF2-40B4-BE49-F238E27FC236}">
                <a16:creationId xmlns:a16="http://schemas.microsoft.com/office/drawing/2014/main" id="{D4D34FBD-EDCA-4AF0-92E7-36F58A86F979}"/>
              </a:ext>
            </a:extLst>
          </p:cNvPr>
          <p:cNvSpPr/>
          <p:nvPr/>
        </p:nvSpPr>
        <p:spPr>
          <a:xfrm flipH="1">
            <a:off x="12846028" y="6515244"/>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5" name="Diamond 4">
            <a:extLst>
              <a:ext uri="{FF2B5EF4-FFF2-40B4-BE49-F238E27FC236}">
                <a16:creationId xmlns:a16="http://schemas.microsoft.com/office/drawing/2014/main" id="{8D2559B5-2821-4CDA-8B47-0A78B0C4BEEF}"/>
              </a:ext>
            </a:extLst>
          </p:cNvPr>
          <p:cNvSpPr/>
          <p:nvPr/>
        </p:nvSpPr>
        <p:spPr>
          <a:xfrm>
            <a:off x="-4788753" y="-3495221"/>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EEF7D5E4-A5CC-4F16-96ED-09E9753B4A73}"/>
              </a:ext>
            </a:extLst>
          </p:cNvPr>
          <p:cNvSpPr/>
          <p:nvPr/>
        </p:nvSpPr>
        <p:spPr>
          <a:xfrm rot="5400000">
            <a:off x="-4103801" y="-4016032"/>
            <a:ext cx="6943434" cy="6943434"/>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5" name="Diamond 14">
            <a:extLst>
              <a:ext uri="{FF2B5EF4-FFF2-40B4-BE49-F238E27FC236}">
                <a16:creationId xmlns:a16="http://schemas.microsoft.com/office/drawing/2014/main" id="{12D830A3-0E2E-4B40-9542-7DE6658F6A2C}"/>
              </a:ext>
            </a:extLst>
          </p:cNvPr>
          <p:cNvSpPr/>
          <p:nvPr/>
        </p:nvSpPr>
        <p:spPr>
          <a:xfrm>
            <a:off x="-4977629" y="455310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4" name="Oval 23">
            <a:extLst>
              <a:ext uri="{FF2B5EF4-FFF2-40B4-BE49-F238E27FC236}">
                <a16:creationId xmlns:a16="http://schemas.microsoft.com/office/drawing/2014/main" id="{7DD95A06-FC7F-46CE-9731-428088C8A3F5}"/>
              </a:ext>
            </a:extLst>
          </p:cNvPr>
          <p:cNvSpPr/>
          <p:nvPr/>
        </p:nvSpPr>
        <p:spPr>
          <a:xfrm rot="5400000">
            <a:off x="570656" y="-1925402"/>
            <a:ext cx="1512233" cy="1512233"/>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5" name="Picture 2">
            <a:extLst>
              <a:ext uri="{FF2B5EF4-FFF2-40B4-BE49-F238E27FC236}">
                <a16:creationId xmlns:a16="http://schemas.microsoft.com/office/drawing/2014/main" id="{1752BBC1-E85C-5E4C-22F0-C075CB0CB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812" y="-1737325"/>
            <a:ext cx="1136078" cy="11360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4B8A60D-0DF6-79A4-5588-72FBEB38FACC}"/>
              </a:ext>
            </a:extLst>
          </p:cNvPr>
          <p:cNvSpPr txBox="1"/>
          <p:nvPr/>
        </p:nvSpPr>
        <p:spPr>
          <a:xfrm>
            <a:off x="9488750" y="-2049678"/>
            <a:ext cx="54065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và</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lí</a:t>
            </a:r>
            <a:endPar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5693C1B1-3903-0A6F-4DC9-6FE9F9075A30}"/>
              </a:ext>
            </a:extLst>
          </p:cNvPr>
          <p:cNvSpPr/>
          <p:nvPr/>
        </p:nvSpPr>
        <p:spPr>
          <a:xfrm rot="5400000">
            <a:off x="5705478" y="-2049678"/>
            <a:ext cx="1890764" cy="1890764"/>
          </a:xfrm>
          <a:prstGeom prst="ellipse">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6" name="Picture 4">
            <a:extLst>
              <a:ext uri="{FF2B5EF4-FFF2-40B4-BE49-F238E27FC236}">
                <a16:creationId xmlns:a16="http://schemas.microsoft.com/office/drawing/2014/main" id="{7C8D538C-4EFA-E49B-CAE7-AFBD89D62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33085"/>
            <a:ext cx="1486531" cy="14865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FB98B35-A998-53A1-04A3-B46A6DD09E7E}"/>
              </a:ext>
            </a:extLst>
          </p:cNvPr>
          <p:cNvSpPr txBox="1"/>
          <p:nvPr/>
        </p:nvSpPr>
        <p:spPr>
          <a:xfrm>
            <a:off x="2507238" y="581633"/>
            <a:ext cx="1218586"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Bàn</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17" name="Oval 16">
            <a:extLst>
              <a:ext uri="{FF2B5EF4-FFF2-40B4-BE49-F238E27FC236}">
                <a16:creationId xmlns:a16="http://schemas.microsoft.com/office/drawing/2014/main" id="{62C5B4C4-55D9-05FB-7A80-3C1AC9650682}"/>
              </a:ext>
            </a:extLst>
          </p:cNvPr>
          <p:cNvSpPr/>
          <p:nvPr/>
        </p:nvSpPr>
        <p:spPr>
          <a:xfrm rot="5400000">
            <a:off x="1643542" y="406973"/>
            <a:ext cx="725209" cy="725209"/>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19" name="Picture 6">
            <a:extLst>
              <a:ext uri="{FF2B5EF4-FFF2-40B4-BE49-F238E27FC236}">
                <a16:creationId xmlns:a16="http://schemas.microsoft.com/office/drawing/2014/main" id="{834E848F-5F2D-D8F8-4D03-8ADC95C95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000" y="520667"/>
            <a:ext cx="497821" cy="4978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75CBF2AD-B653-7F67-CDE5-09BAA4B6A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5400" y="1984626"/>
            <a:ext cx="1197962" cy="119796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B9B652E-D0C7-5E9C-39C0-1AFB64C944B6}"/>
              </a:ext>
            </a:extLst>
          </p:cNvPr>
          <p:cNvSpPr txBox="1"/>
          <p:nvPr/>
        </p:nvSpPr>
        <p:spPr>
          <a:xfrm>
            <a:off x="12420600" y="5470960"/>
            <a:ext cx="3333747"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Quan sát – tìm hiểu cấu tạo của la bàn</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pic>
        <p:nvPicPr>
          <p:cNvPr id="3" name="Graphic 2" descr="Line arrow Slight curve">
            <a:extLst>
              <a:ext uri="{FF2B5EF4-FFF2-40B4-BE49-F238E27FC236}">
                <a16:creationId xmlns:a16="http://schemas.microsoft.com/office/drawing/2014/main" id="{D5CB17FA-1C67-4243-C44E-B0D27DA245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15511" y="2528047"/>
            <a:ext cx="914400" cy="914400"/>
          </a:xfrm>
          <a:prstGeom prst="rect">
            <a:avLst/>
          </a:prstGeom>
        </p:spPr>
      </p:pic>
      <p:sp>
        <p:nvSpPr>
          <p:cNvPr id="30" name="TextBox 29">
            <a:extLst>
              <a:ext uri="{FF2B5EF4-FFF2-40B4-BE49-F238E27FC236}">
                <a16:creationId xmlns:a16="http://schemas.microsoft.com/office/drawing/2014/main" id="{E86FC5B2-757B-6E54-D292-5274D079D05B}"/>
              </a:ext>
            </a:extLst>
          </p:cNvPr>
          <p:cNvSpPr txBox="1"/>
          <p:nvPr/>
        </p:nvSpPr>
        <p:spPr>
          <a:xfrm>
            <a:off x="8125134" y="2628781"/>
            <a:ext cx="2566997" cy="800219"/>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Vỏ hộp có mặt kính bảo vệ</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Graphic 30" descr="Line arrow Slight curve">
            <a:extLst>
              <a:ext uri="{FF2B5EF4-FFF2-40B4-BE49-F238E27FC236}">
                <a16:creationId xmlns:a16="http://schemas.microsoft.com/office/drawing/2014/main" id="{CAE35CEE-102A-01AD-862B-7895601C41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41484" flipH="1">
            <a:off x="3839827" y="4478677"/>
            <a:ext cx="1627546" cy="800219"/>
          </a:xfrm>
          <a:prstGeom prst="rect">
            <a:avLst/>
          </a:prstGeom>
        </p:spPr>
      </p:pic>
      <p:sp>
        <p:nvSpPr>
          <p:cNvPr id="32" name="TextBox 31">
            <a:extLst>
              <a:ext uri="{FF2B5EF4-FFF2-40B4-BE49-F238E27FC236}">
                <a16:creationId xmlns:a16="http://schemas.microsoft.com/office/drawing/2014/main" id="{2DBC9246-82FA-C2AF-09C8-65B4C9FE7410}"/>
              </a:ext>
            </a:extLst>
          </p:cNvPr>
          <p:cNvSpPr txBox="1"/>
          <p:nvPr/>
        </p:nvSpPr>
        <p:spPr>
          <a:xfrm>
            <a:off x="978694" y="3472738"/>
            <a:ext cx="2908933" cy="1200329"/>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Kim nam châm có thể quay tự do trên trục cố định</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3" name="Graphic 32" descr="Line arrow Slight curve">
            <a:extLst>
              <a:ext uri="{FF2B5EF4-FFF2-40B4-BE49-F238E27FC236}">
                <a16:creationId xmlns:a16="http://schemas.microsoft.com/office/drawing/2014/main" id="{60ED5F98-F30E-2D38-8447-0AAA9C723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91621" y="4262212"/>
            <a:ext cx="914400" cy="914400"/>
          </a:xfrm>
          <a:prstGeom prst="rect">
            <a:avLst/>
          </a:prstGeom>
        </p:spPr>
      </p:pic>
      <p:sp>
        <p:nvSpPr>
          <p:cNvPr id="34" name="TextBox 33">
            <a:extLst>
              <a:ext uri="{FF2B5EF4-FFF2-40B4-BE49-F238E27FC236}">
                <a16:creationId xmlns:a16="http://schemas.microsoft.com/office/drawing/2014/main" id="{1F48FFDA-C63E-6671-5365-F41C8F0ACA80}"/>
              </a:ext>
            </a:extLst>
          </p:cNvPr>
          <p:cNvSpPr txBox="1"/>
          <p:nvPr/>
        </p:nvSpPr>
        <p:spPr>
          <a:xfrm>
            <a:off x="7800237" y="4441656"/>
            <a:ext cx="3857356" cy="800219"/>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 số có thể quay độc lập với kim nam châm</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6" name="TextBox 35">
            <a:extLst>
              <a:ext uri="{FF2B5EF4-FFF2-40B4-BE49-F238E27FC236}">
                <a16:creationId xmlns:a16="http://schemas.microsoft.com/office/drawing/2014/main" id="{280132BF-9E86-F89A-8295-C1CF82254BD1}"/>
              </a:ext>
            </a:extLst>
          </p:cNvPr>
          <p:cNvSpPr txBox="1"/>
          <p:nvPr/>
        </p:nvSpPr>
        <p:spPr>
          <a:xfrm>
            <a:off x="928945" y="5982479"/>
            <a:ext cx="11049000"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Trên mặt la bàn có các vạch chia độ tử 0</a:t>
            </a:r>
            <a:r>
              <a:rPr kumimoji="0" lang="vi-VN" sz="2600" b="0" i="0" u="none" strike="noStrike" kern="1200" cap="none" spc="0" normalizeH="0" baseline="3000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o</a:t>
            </a: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đến 360</a:t>
            </a:r>
            <a:r>
              <a:rPr kumimoji="0" lang="vi-VN" sz="2600" b="0" i="0" u="none" strike="noStrike" kern="1200" cap="none" spc="0" normalizeH="0" baseline="3000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o</a:t>
            </a: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kèm theo các kí hiệu</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350968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500"/>
                            </p:stCondLst>
                            <p:childTnLst>
                              <p:par>
                                <p:cTn id="27" presetID="22" presetClass="entr" presetSubtype="8" fill="hold" grpId="0" nodeType="afterEffect">
                                  <p:stCondLst>
                                    <p:cond delay="0"/>
                                  </p:stCondLst>
                                  <p:iterate type="lt">
                                    <p:tmPct val="5000"/>
                                  </p:iterate>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1A81088-6BD8-EF4D-8F78-A6034DBA8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 y="1296786"/>
            <a:ext cx="5267625" cy="5267625"/>
          </a:xfrm>
          <a:prstGeom prst="rect">
            <a:avLst/>
          </a:prstGeom>
        </p:spPr>
      </p:pic>
      <p:sp>
        <p:nvSpPr>
          <p:cNvPr id="20" name="Rectangle: Rounded Corners 19">
            <a:extLst>
              <a:ext uri="{FF2B5EF4-FFF2-40B4-BE49-F238E27FC236}">
                <a16:creationId xmlns:a16="http://schemas.microsoft.com/office/drawing/2014/main" id="{C623BFE2-E7AE-0BB1-E91F-6117128A33E1}"/>
              </a:ext>
            </a:extLst>
          </p:cNvPr>
          <p:cNvSpPr/>
          <p:nvPr/>
        </p:nvSpPr>
        <p:spPr>
          <a:xfrm>
            <a:off x="2006146" y="470039"/>
            <a:ext cx="1726099" cy="647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1" name="Diamond 20">
            <a:extLst>
              <a:ext uri="{FF2B5EF4-FFF2-40B4-BE49-F238E27FC236}">
                <a16:creationId xmlns:a16="http://schemas.microsoft.com/office/drawing/2014/main" id="{C4FE4BD3-80D7-497B-9522-71D9B6998315}"/>
              </a:ext>
            </a:extLst>
          </p:cNvPr>
          <p:cNvSpPr/>
          <p:nvPr/>
        </p:nvSpPr>
        <p:spPr>
          <a:xfrm flipH="1">
            <a:off x="12933114" y="-3258504"/>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3A69B1D9-18B4-4F28-BFDF-EA20D4B5920E}"/>
              </a:ext>
            </a:extLst>
          </p:cNvPr>
          <p:cNvSpPr/>
          <p:nvPr/>
        </p:nvSpPr>
        <p:spPr>
          <a:xfrm rot="16200000" flipH="1">
            <a:off x="9473168" y="-4202617"/>
            <a:ext cx="7578895" cy="7578895"/>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3" name="Diamond 22">
            <a:extLst>
              <a:ext uri="{FF2B5EF4-FFF2-40B4-BE49-F238E27FC236}">
                <a16:creationId xmlns:a16="http://schemas.microsoft.com/office/drawing/2014/main" id="{D4D34FBD-EDCA-4AF0-92E7-36F58A86F979}"/>
              </a:ext>
            </a:extLst>
          </p:cNvPr>
          <p:cNvSpPr/>
          <p:nvPr/>
        </p:nvSpPr>
        <p:spPr>
          <a:xfrm flipH="1">
            <a:off x="12846028" y="6515244"/>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5" name="Diamond 4">
            <a:extLst>
              <a:ext uri="{FF2B5EF4-FFF2-40B4-BE49-F238E27FC236}">
                <a16:creationId xmlns:a16="http://schemas.microsoft.com/office/drawing/2014/main" id="{8D2559B5-2821-4CDA-8B47-0A78B0C4BEEF}"/>
              </a:ext>
            </a:extLst>
          </p:cNvPr>
          <p:cNvSpPr/>
          <p:nvPr/>
        </p:nvSpPr>
        <p:spPr>
          <a:xfrm>
            <a:off x="-4788753" y="-3495221"/>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4" name="Diamond 13">
            <a:extLst>
              <a:ext uri="{FF2B5EF4-FFF2-40B4-BE49-F238E27FC236}">
                <a16:creationId xmlns:a16="http://schemas.microsoft.com/office/drawing/2014/main" id="{EEF7D5E4-A5CC-4F16-96ED-09E9753B4A73}"/>
              </a:ext>
            </a:extLst>
          </p:cNvPr>
          <p:cNvSpPr/>
          <p:nvPr/>
        </p:nvSpPr>
        <p:spPr>
          <a:xfrm rot="5400000">
            <a:off x="-4103801" y="-4016032"/>
            <a:ext cx="6943434" cy="6943434"/>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15" name="Diamond 14">
            <a:extLst>
              <a:ext uri="{FF2B5EF4-FFF2-40B4-BE49-F238E27FC236}">
                <a16:creationId xmlns:a16="http://schemas.microsoft.com/office/drawing/2014/main" id="{12D830A3-0E2E-4B40-9542-7DE6658F6A2C}"/>
              </a:ext>
            </a:extLst>
          </p:cNvPr>
          <p:cNvSpPr/>
          <p:nvPr/>
        </p:nvSpPr>
        <p:spPr>
          <a:xfrm>
            <a:off x="-4977629" y="455310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4" name="Oval 23">
            <a:extLst>
              <a:ext uri="{FF2B5EF4-FFF2-40B4-BE49-F238E27FC236}">
                <a16:creationId xmlns:a16="http://schemas.microsoft.com/office/drawing/2014/main" id="{7DD95A06-FC7F-46CE-9731-428088C8A3F5}"/>
              </a:ext>
            </a:extLst>
          </p:cNvPr>
          <p:cNvSpPr/>
          <p:nvPr/>
        </p:nvSpPr>
        <p:spPr>
          <a:xfrm rot="5400000">
            <a:off x="570656" y="-1925402"/>
            <a:ext cx="1512233" cy="1512233"/>
          </a:xfrm>
          <a:prstGeom prst="ellipse">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35" name="Picture 2">
            <a:extLst>
              <a:ext uri="{FF2B5EF4-FFF2-40B4-BE49-F238E27FC236}">
                <a16:creationId xmlns:a16="http://schemas.microsoft.com/office/drawing/2014/main" id="{1752BBC1-E85C-5E4C-22F0-C075CB0CB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812" y="-1737325"/>
            <a:ext cx="1136078" cy="11360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4B8A60D-0DF6-79A4-5588-72FBEB38FACC}"/>
              </a:ext>
            </a:extLst>
          </p:cNvPr>
          <p:cNvSpPr txBox="1"/>
          <p:nvPr/>
        </p:nvSpPr>
        <p:spPr>
          <a:xfrm>
            <a:off x="9488750" y="-2049678"/>
            <a:ext cx="54065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từ</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và</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cực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Bắc</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địa</a:t>
            </a:r>
            <a:r>
              <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lí</a:t>
            </a:r>
            <a:endParaRPr kumimoji="0" lang="en-US" sz="5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5693C1B1-3903-0A6F-4DC9-6FE9F9075A30}"/>
              </a:ext>
            </a:extLst>
          </p:cNvPr>
          <p:cNvSpPr/>
          <p:nvPr/>
        </p:nvSpPr>
        <p:spPr>
          <a:xfrm rot="5400000">
            <a:off x="5705478" y="-2049678"/>
            <a:ext cx="1890764" cy="1890764"/>
          </a:xfrm>
          <a:prstGeom prst="ellipse">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26" name="Picture 4">
            <a:extLst>
              <a:ext uri="{FF2B5EF4-FFF2-40B4-BE49-F238E27FC236}">
                <a16:creationId xmlns:a16="http://schemas.microsoft.com/office/drawing/2014/main" id="{7C8D538C-4EFA-E49B-CAE7-AFBD89D62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33085"/>
            <a:ext cx="1486531" cy="14865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FB98B35-A998-53A1-04A3-B46A6DD09E7E}"/>
              </a:ext>
            </a:extLst>
          </p:cNvPr>
          <p:cNvSpPr txBox="1"/>
          <p:nvPr/>
        </p:nvSpPr>
        <p:spPr>
          <a:xfrm>
            <a:off x="2507238" y="581633"/>
            <a:ext cx="113170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Bàn</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17" name="Oval 16">
            <a:extLst>
              <a:ext uri="{FF2B5EF4-FFF2-40B4-BE49-F238E27FC236}">
                <a16:creationId xmlns:a16="http://schemas.microsoft.com/office/drawing/2014/main" id="{62C5B4C4-55D9-05FB-7A80-3C1AC9650682}"/>
              </a:ext>
            </a:extLst>
          </p:cNvPr>
          <p:cNvSpPr/>
          <p:nvPr/>
        </p:nvSpPr>
        <p:spPr>
          <a:xfrm rot="5400000">
            <a:off x="1643542" y="406973"/>
            <a:ext cx="725209" cy="725209"/>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19" name="Picture 6">
            <a:extLst>
              <a:ext uri="{FF2B5EF4-FFF2-40B4-BE49-F238E27FC236}">
                <a16:creationId xmlns:a16="http://schemas.microsoft.com/office/drawing/2014/main" id="{834E848F-5F2D-D8F8-4D03-8ADC95C95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000" y="520667"/>
            <a:ext cx="497821" cy="49782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86FC5B2-757B-6E54-D292-5274D079D05B}"/>
              </a:ext>
            </a:extLst>
          </p:cNvPr>
          <p:cNvSpPr txBox="1"/>
          <p:nvPr/>
        </p:nvSpPr>
        <p:spPr>
          <a:xfrm>
            <a:off x="5022915" y="2102752"/>
            <a:ext cx="583685" cy="738664"/>
          </a:xfrm>
          <a:prstGeom prst="rect">
            <a:avLst/>
          </a:prstGeom>
          <a:noFill/>
        </p:spPr>
        <p:txBody>
          <a:bodyPr wrap="square" lIns="0" tIns="0" rIns="0" bIns="0" rtlCol="0">
            <a:spAutoFit/>
          </a:bodyPr>
          <a:lstStyle>
            <a:defPPr>
              <a:defRPr lang="en-US"/>
            </a:defPPr>
            <a:lvl1pPr>
              <a:defRPr sz="2400">
                <a:solidFill>
                  <a:schemeClr val="tx1">
                    <a:lumMod val="85000"/>
                    <a:lumOff val="15000"/>
                  </a:schemeClr>
                </a:solidFill>
                <a:latin typeface="#9Slide07 Cadena"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rPr>
              <a:t>N</a:t>
            </a:r>
            <a:endParaRPr kumimoji="0" lang="en-US"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endParaRPr>
          </a:p>
        </p:txBody>
      </p:sp>
      <p:sp>
        <p:nvSpPr>
          <p:cNvPr id="32" name="TextBox 31">
            <a:extLst>
              <a:ext uri="{FF2B5EF4-FFF2-40B4-BE49-F238E27FC236}">
                <a16:creationId xmlns:a16="http://schemas.microsoft.com/office/drawing/2014/main" id="{2DBC9246-82FA-C2AF-09C8-65B4C9FE7410}"/>
              </a:ext>
            </a:extLst>
          </p:cNvPr>
          <p:cNvSpPr txBox="1"/>
          <p:nvPr/>
        </p:nvSpPr>
        <p:spPr>
          <a:xfrm>
            <a:off x="5665860" y="2377014"/>
            <a:ext cx="2179141"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Bắc</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9" name="TextBox 38">
            <a:extLst>
              <a:ext uri="{FF2B5EF4-FFF2-40B4-BE49-F238E27FC236}">
                <a16:creationId xmlns:a16="http://schemas.microsoft.com/office/drawing/2014/main" id="{ED9ECD2A-A137-4B9E-327D-FD0D0E0E0A13}"/>
              </a:ext>
            </a:extLst>
          </p:cNvPr>
          <p:cNvSpPr txBox="1"/>
          <p:nvPr/>
        </p:nvSpPr>
        <p:spPr>
          <a:xfrm>
            <a:off x="8170951" y="2102752"/>
            <a:ext cx="847710" cy="738664"/>
          </a:xfrm>
          <a:prstGeom prst="rect">
            <a:avLst/>
          </a:prstGeom>
          <a:noFill/>
        </p:spPr>
        <p:txBody>
          <a:bodyPr wrap="square" lIns="0" tIns="0" rIns="0" bIns="0" rtlCol="0">
            <a:spAutoFit/>
          </a:bodyPr>
          <a:lstStyle>
            <a:defPPr>
              <a:defRPr lang="en-US"/>
            </a:defPPr>
            <a:lvl1pPr>
              <a:defRPr sz="2400">
                <a:solidFill>
                  <a:schemeClr val="tx1">
                    <a:lumMod val="85000"/>
                    <a:lumOff val="15000"/>
                  </a:schemeClr>
                </a:solidFill>
                <a:latin typeface="#9Slide07 Cadena"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C00000"/>
                </a:solidFill>
                <a:effectLst/>
                <a:uLnTx/>
                <a:uFillTx/>
                <a:latin typeface="#9Slide07 Cadena" panose="02000503000000020004" pitchFamily="2" charset="0"/>
                <a:ea typeface="+mn-ea"/>
                <a:cs typeface="+mn-cs"/>
              </a:rPr>
              <a:t>NE</a:t>
            </a:r>
            <a:endParaRPr kumimoji="0" lang="en-US"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endParaRPr>
          </a:p>
        </p:txBody>
      </p:sp>
      <p:sp>
        <p:nvSpPr>
          <p:cNvPr id="40" name="TextBox 39">
            <a:extLst>
              <a:ext uri="{FF2B5EF4-FFF2-40B4-BE49-F238E27FC236}">
                <a16:creationId xmlns:a16="http://schemas.microsoft.com/office/drawing/2014/main" id="{AE810F76-D5B2-135A-9FF3-D0913770CD7B}"/>
              </a:ext>
            </a:extLst>
          </p:cNvPr>
          <p:cNvSpPr txBox="1"/>
          <p:nvPr/>
        </p:nvSpPr>
        <p:spPr>
          <a:xfrm>
            <a:off x="9077920" y="2377014"/>
            <a:ext cx="2684706"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Đông Bắc</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1" name="TextBox 40">
            <a:extLst>
              <a:ext uri="{FF2B5EF4-FFF2-40B4-BE49-F238E27FC236}">
                <a16:creationId xmlns:a16="http://schemas.microsoft.com/office/drawing/2014/main" id="{0FE02E6E-B335-546E-8B55-1322629E5774}"/>
              </a:ext>
            </a:extLst>
          </p:cNvPr>
          <p:cNvSpPr txBox="1"/>
          <p:nvPr/>
        </p:nvSpPr>
        <p:spPr>
          <a:xfrm>
            <a:off x="5018414" y="3045108"/>
            <a:ext cx="583685" cy="738664"/>
          </a:xfrm>
          <a:prstGeom prst="rect">
            <a:avLst/>
          </a:prstGeom>
          <a:noFill/>
        </p:spPr>
        <p:txBody>
          <a:bodyPr wrap="square" lIns="0" tIns="0" rIns="0" bIns="0" rtlCol="0">
            <a:spAutoFit/>
          </a:bodyPr>
          <a:lstStyle>
            <a:defPPr>
              <a:defRPr lang="en-US"/>
            </a:defPPr>
            <a:lvl1pPr>
              <a:defRPr sz="2400">
                <a:solidFill>
                  <a:schemeClr val="tx1">
                    <a:lumMod val="85000"/>
                    <a:lumOff val="15000"/>
                  </a:schemeClr>
                </a:solidFill>
                <a:latin typeface="#9Slide07 Cadena"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rPr>
              <a:t>E</a:t>
            </a:r>
            <a:endParaRPr kumimoji="0" lang="en-US"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endParaRPr>
          </a:p>
        </p:txBody>
      </p:sp>
      <p:sp>
        <p:nvSpPr>
          <p:cNvPr id="42" name="TextBox 41">
            <a:extLst>
              <a:ext uri="{FF2B5EF4-FFF2-40B4-BE49-F238E27FC236}">
                <a16:creationId xmlns:a16="http://schemas.microsoft.com/office/drawing/2014/main" id="{36FB56BF-07D1-4B08-C146-C28FB499208D}"/>
              </a:ext>
            </a:extLst>
          </p:cNvPr>
          <p:cNvSpPr txBox="1"/>
          <p:nvPr/>
        </p:nvSpPr>
        <p:spPr>
          <a:xfrm>
            <a:off x="5661359" y="3319370"/>
            <a:ext cx="2179141"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Đông</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3" name="TextBox 42">
            <a:extLst>
              <a:ext uri="{FF2B5EF4-FFF2-40B4-BE49-F238E27FC236}">
                <a16:creationId xmlns:a16="http://schemas.microsoft.com/office/drawing/2014/main" id="{B6AA85BF-DE8A-0A7B-62ED-B005107C65CA}"/>
              </a:ext>
            </a:extLst>
          </p:cNvPr>
          <p:cNvSpPr txBox="1"/>
          <p:nvPr/>
        </p:nvSpPr>
        <p:spPr>
          <a:xfrm>
            <a:off x="8166450" y="3045108"/>
            <a:ext cx="847710" cy="738664"/>
          </a:xfrm>
          <a:prstGeom prst="rect">
            <a:avLst/>
          </a:prstGeom>
          <a:noFill/>
        </p:spPr>
        <p:txBody>
          <a:bodyPr wrap="square" lIns="0" tIns="0" rIns="0" bIns="0" rtlCol="0">
            <a:spAutoFit/>
          </a:bodyPr>
          <a:lstStyle>
            <a:defPPr>
              <a:defRPr lang="en-US"/>
            </a:defPPr>
            <a:lvl1pPr>
              <a:defRPr sz="2400">
                <a:solidFill>
                  <a:schemeClr val="tx1">
                    <a:lumMod val="85000"/>
                    <a:lumOff val="15000"/>
                  </a:schemeClr>
                </a:solidFill>
                <a:latin typeface="#9Slide07 Cadena"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rPr>
              <a:t>ES</a:t>
            </a:r>
            <a:endParaRPr kumimoji="0" lang="en-US"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endParaRPr>
          </a:p>
        </p:txBody>
      </p:sp>
      <p:sp>
        <p:nvSpPr>
          <p:cNvPr id="44" name="TextBox 43">
            <a:extLst>
              <a:ext uri="{FF2B5EF4-FFF2-40B4-BE49-F238E27FC236}">
                <a16:creationId xmlns:a16="http://schemas.microsoft.com/office/drawing/2014/main" id="{20C5CD72-FCF6-7B1C-8E85-0BC89CCACF97}"/>
              </a:ext>
            </a:extLst>
          </p:cNvPr>
          <p:cNvSpPr txBox="1"/>
          <p:nvPr/>
        </p:nvSpPr>
        <p:spPr>
          <a:xfrm>
            <a:off x="9073419" y="3319370"/>
            <a:ext cx="2684706"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Đông Nam</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5" name="TextBox 44">
            <a:extLst>
              <a:ext uri="{FF2B5EF4-FFF2-40B4-BE49-F238E27FC236}">
                <a16:creationId xmlns:a16="http://schemas.microsoft.com/office/drawing/2014/main" id="{922727D9-1438-E2DE-B3A2-F2E25BCE1CD1}"/>
              </a:ext>
            </a:extLst>
          </p:cNvPr>
          <p:cNvSpPr txBox="1"/>
          <p:nvPr/>
        </p:nvSpPr>
        <p:spPr>
          <a:xfrm>
            <a:off x="5018414" y="4026296"/>
            <a:ext cx="583685" cy="738664"/>
          </a:xfrm>
          <a:prstGeom prst="rect">
            <a:avLst/>
          </a:prstGeom>
          <a:noFill/>
        </p:spPr>
        <p:txBody>
          <a:bodyPr wrap="square" lIns="0" tIns="0" rIns="0" bIns="0" rtlCol="0">
            <a:spAutoFit/>
          </a:bodyPr>
          <a:lstStyle>
            <a:defPPr>
              <a:defRPr lang="en-US"/>
            </a:defPPr>
            <a:lvl1pPr>
              <a:defRPr sz="2400">
                <a:solidFill>
                  <a:schemeClr val="tx1">
                    <a:lumMod val="85000"/>
                    <a:lumOff val="15000"/>
                  </a:schemeClr>
                </a:solidFill>
                <a:latin typeface="#9Slide07 Cadena"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rPr>
              <a:t>S</a:t>
            </a:r>
            <a:endParaRPr kumimoji="0" lang="en-US"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endParaRPr>
          </a:p>
        </p:txBody>
      </p:sp>
      <p:sp>
        <p:nvSpPr>
          <p:cNvPr id="46" name="TextBox 45">
            <a:extLst>
              <a:ext uri="{FF2B5EF4-FFF2-40B4-BE49-F238E27FC236}">
                <a16:creationId xmlns:a16="http://schemas.microsoft.com/office/drawing/2014/main" id="{FC939FCA-73DE-4C43-F64E-8ABF4A5A5057}"/>
              </a:ext>
            </a:extLst>
          </p:cNvPr>
          <p:cNvSpPr txBox="1"/>
          <p:nvPr/>
        </p:nvSpPr>
        <p:spPr>
          <a:xfrm>
            <a:off x="5661359" y="4300558"/>
            <a:ext cx="2179141"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Nam</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7" name="TextBox 46">
            <a:extLst>
              <a:ext uri="{FF2B5EF4-FFF2-40B4-BE49-F238E27FC236}">
                <a16:creationId xmlns:a16="http://schemas.microsoft.com/office/drawing/2014/main" id="{DB17273C-BD8B-BF17-E0E7-1E50EF1B7534}"/>
              </a:ext>
            </a:extLst>
          </p:cNvPr>
          <p:cNvSpPr txBox="1"/>
          <p:nvPr/>
        </p:nvSpPr>
        <p:spPr>
          <a:xfrm>
            <a:off x="8013465" y="4026296"/>
            <a:ext cx="1044596" cy="738664"/>
          </a:xfrm>
          <a:prstGeom prst="rect">
            <a:avLst/>
          </a:prstGeom>
          <a:noFill/>
        </p:spPr>
        <p:txBody>
          <a:bodyPr wrap="square" lIns="0" tIns="0" rIns="0" bIns="0" rtlCol="0">
            <a:spAutoFit/>
          </a:bodyPr>
          <a:lstStyle>
            <a:defPPr>
              <a:defRPr lang="en-US"/>
            </a:defPPr>
            <a:lvl1pPr>
              <a:defRPr sz="2400">
                <a:solidFill>
                  <a:schemeClr val="tx1">
                    <a:lumMod val="85000"/>
                    <a:lumOff val="15000"/>
                  </a:schemeClr>
                </a:solidFill>
                <a:latin typeface="#9Slide07 Cadena"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rPr>
              <a:t>SW</a:t>
            </a:r>
            <a:endParaRPr kumimoji="0" lang="en-US"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endParaRPr>
          </a:p>
        </p:txBody>
      </p:sp>
      <p:sp>
        <p:nvSpPr>
          <p:cNvPr id="48" name="TextBox 47">
            <a:extLst>
              <a:ext uri="{FF2B5EF4-FFF2-40B4-BE49-F238E27FC236}">
                <a16:creationId xmlns:a16="http://schemas.microsoft.com/office/drawing/2014/main" id="{1B20A49E-6D55-C25F-57A1-3C30864B0690}"/>
              </a:ext>
            </a:extLst>
          </p:cNvPr>
          <p:cNvSpPr txBox="1"/>
          <p:nvPr/>
        </p:nvSpPr>
        <p:spPr>
          <a:xfrm>
            <a:off x="9073419" y="4278787"/>
            <a:ext cx="2684706"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Tây Nam</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9" name="TextBox 48">
            <a:extLst>
              <a:ext uri="{FF2B5EF4-FFF2-40B4-BE49-F238E27FC236}">
                <a16:creationId xmlns:a16="http://schemas.microsoft.com/office/drawing/2014/main" id="{C866237D-DACB-CAD9-7583-EE86DDD1339A}"/>
              </a:ext>
            </a:extLst>
          </p:cNvPr>
          <p:cNvSpPr txBox="1"/>
          <p:nvPr/>
        </p:nvSpPr>
        <p:spPr>
          <a:xfrm>
            <a:off x="4946282" y="5007484"/>
            <a:ext cx="583685" cy="738664"/>
          </a:xfrm>
          <a:prstGeom prst="rect">
            <a:avLst/>
          </a:prstGeom>
          <a:noFill/>
        </p:spPr>
        <p:txBody>
          <a:bodyPr wrap="square" lIns="0" tIns="0" rIns="0" bIns="0" rtlCol="0">
            <a:spAutoFit/>
          </a:bodyPr>
          <a:lstStyle>
            <a:defPPr>
              <a:defRPr lang="en-US"/>
            </a:defPPr>
            <a:lvl1pPr>
              <a:defRPr sz="2400">
                <a:solidFill>
                  <a:schemeClr val="tx1">
                    <a:lumMod val="85000"/>
                    <a:lumOff val="15000"/>
                  </a:schemeClr>
                </a:solidFill>
                <a:latin typeface="#9Slide07 Cadena"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rPr>
              <a:t>W</a:t>
            </a:r>
            <a:endParaRPr kumimoji="0" lang="en-US"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endParaRPr>
          </a:p>
        </p:txBody>
      </p:sp>
      <p:sp>
        <p:nvSpPr>
          <p:cNvPr id="50" name="TextBox 49">
            <a:extLst>
              <a:ext uri="{FF2B5EF4-FFF2-40B4-BE49-F238E27FC236}">
                <a16:creationId xmlns:a16="http://schemas.microsoft.com/office/drawing/2014/main" id="{8A578D1E-9F5E-6028-6C35-548226C7C740}"/>
              </a:ext>
            </a:extLst>
          </p:cNvPr>
          <p:cNvSpPr txBox="1"/>
          <p:nvPr/>
        </p:nvSpPr>
        <p:spPr>
          <a:xfrm>
            <a:off x="5661359" y="5281746"/>
            <a:ext cx="2179141"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Tây</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1" name="TextBox 50">
            <a:extLst>
              <a:ext uri="{FF2B5EF4-FFF2-40B4-BE49-F238E27FC236}">
                <a16:creationId xmlns:a16="http://schemas.microsoft.com/office/drawing/2014/main" id="{E4E21BB8-E2C2-7639-430B-FA03911CBF8A}"/>
              </a:ext>
            </a:extLst>
          </p:cNvPr>
          <p:cNvSpPr txBox="1"/>
          <p:nvPr/>
        </p:nvSpPr>
        <p:spPr>
          <a:xfrm>
            <a:off x="7840500" y="5007484"/>
            <a:ext cx="1173660" cy="738664"/>
          </a:xfrm>
          <a:prstGeom prst="rect">
            <a:avLst/>
          </a:prstGeom>
          <a:noFill/>
        </p:spPr>
        <p:txBody>
          <a:bodyPr wrap="square" lIns="0" tIns="0" rIns="0" bIns="0" rtlCol="0">
            <a:spAutoFit/>
          </a:bodyPr>
          <a:lstStyle>
            <a:defPPr>
              <a:defRPr lang="en-US"/>
            </a:defPPr>
            <a:lvl1pPr>
              <a:defRPr sz="2400">
                <a:solidFill>
                  <a:schemeClr val="tx1">
                    <a:lumMod val="85000"/>
                    <a:lumOff val="15000"/>
                  </a:schemeClr>
                </a:solidFill>
                <a:latin typeface="#9Slide07 Cadena" panose="020005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rPr>
              <a:t>NW</a:t>
            </a:r>
            <a:endParaRPr kumimoji="0" lang="en-US" sz="4800" b="0" i="0" u="none" strike="noStrike" kern="1200" cap="none" spc="0" normalizeH="0" baseline="0" noProof="0" dirty="0">
              <a:ln>
                <a:noFill/>
              </a:ln>
              <a:solidFill>
                <a:srgbClr val="C00000"/>
              </a:solidFill>
              <a:effectLst/>
              <a:uLnTx/>
              <a:uFillTx/>
              <a:latin typeface="#9Slide07 Cadena" panose="02000503000000020004" pitchFamily="2" charset="0"/>
              <a:ea typeface="+mn-ea"/>
              <a:cs typeface="+mn-cs"/>
            </a:endParaRPr>
          </a:p>
        </p:txBody>
      </p:sp>
      <p:sp>
        <p:nvSpPr>
          <p:cNvPr id="52" name="TextBox 51">
            <a:extLst>
              <a:ext uri="{FF2B5EF4-FFF2-40B4-BE49-F238E27FC236}">
                <a16:creationId xmlns:a16="http://schemas.microsoft.com/office/drawing/2014/main" id="{ACA9CEE6-B72E-80A5-6E57-00AEF784F985}"/>
              </a:ext>
            </a:extLst>
          </p:cNvPr>
          <p:cNvSpPr txBox="1"/>
          <p:nvPr/>
        </p:nvSpPr>
        <p:spPr>
          <a:xfrm>
            <a:off x="9073419" y="5281746"/>
            <a:ext cx="2684706" cy="400110"/>
          </a:xfrm>
          <a:prstGeom prst="rect">
            <a:avLst/>
          </a:prstGeom>
          <a:noFill/>
        </p:spPr>
        <p:txBody>
          <a:bodyPr wrap="square" lIns="0" tIns="0" rIns="0" bIns="0" rtlCol="0">
            <a:spAutoFit/>
          </a:bodyPr>
          <a:lstStyle>
            <a:defPPr>
              <a:defRPr lang="en-US"/>
            </a:defPPr>
            <a:lvl1pPr>
              <a:lnSpc>
                <a:spcPct val="150000"/>
              </a:lnSpc>
              <a:defRPr sz="20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Hướng Tây Bắc</a:t>
            </a:r>
            <a:endParaRPr kumimoji="0" lang="en-US" sz="2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146982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5000"/>
                                  </p:iterate>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childTnLst>
                          </p:cTn>
                        </p:par>
                        <p:par>
                          <p:cTn id="17" fill="hold">
                            <p:stCondLst>
                              <p:cond delay="525"/>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5000"/>
                                  </p:iterate>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par>
                          <p:cTn id="26" fill="hold">
                            <p:stCondLst>
                              <p:cond delay="500"/>
                            </p:stCondLst>
                            <p:childTnLst>
                              <p:par>
                                <p:cTn id="27" presetID="22" presetClass="entr" presetSubtype="8" fill="hold" grpId="0" nodeType="afterEffect">
                                  <p:stCondLst>
                                    <p:cond delay="0"/>
                                  </p:stCondLst>
                                  <p:iterate type="lt">
                                    <p:tmPct val="5000"/>
                                  </p:iterate>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par>
                          <p:cTn id="35" fill="hold">
                            <p:stCondLst>
                              <p:cond delay="525"/>
                            </p:stCondLst>
                            <p:childTnLst>
                              <p:par>
                                <p:cTn id="36" presetID="22" presetClass="entr" presetSubtype="8" fill="hold" grpId="0" nodeType="afterEffect">
                                  <p:stCondLst>
                                    <p:cond delay="0"/>
                                  </p:stCondLst>
                                  <p:iterate type="lt">
                                    <p:tmPct val="5000"/>
                                  </p:iterate>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lt">
                                    <p:tmPct val="5000"/>
                                  </p:iterate>
                                  <p:childTnLst>
                                    <p:set>
                                      <p:cBhvr>
                                        <p:cTn id="42" dur="1" fill="hold">
                                          <p:stCondLst>
                                            <p:cond delay="0"/>
                                          </p:stCondLst>
                                        </p:cTn>
                                        <p:tgtEl>
                                          <p:spTgt spid="45"/>
                                        </p:tgtEl>
                                        <p:attrNameLst>
                                          <p:attrName>style.visibility</p:attrName>
                                        </p:attrNameLst>
                                      </p:cBhvr>
                                      <p:to>
                                        <p:strVal val="visible"/>
                                      </p:to>
                                    </p:set>
                                    <p:animEffect transition="in" filter="wipe(left)">
                                      <p:cBhvr>
                                        <p:cTn id="43" dur="500"/>
                                        <p:tgtEl>
                                          <p:spTgt spid="45"/>
                                        </p:tgtEl>
                                      </p:cBhvr>
                                    </p:animEffect>
                                  </p:childTnLst>
                                </p:cTn>
                              </p:par>
                            </p:childTnLst>
                          </p:cTn>
                        </p:par>
                        <p:par>
                          <p:cTn id="44" fill="hold">
                            <p:stCondLst>
                              <p:cond delay="500"/>
                            </p:stCondLst>
                            <p:childTnLst>
                              <p:par>
                                <p:cTn id="45" presetID="22" presetClass="entr" presetSubtype="8" fill="hold" grpId="0" nodeType="afterEffect">
                                  <p:stCondLst>
                                    <p:cond delay="0"/>
                                  </p:stCondLst>
                                  <p:iterate type="lt">
                                    <p:tmPct val="5000"/>
                                  </p:iterate>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5000"/>
                                  </p:iterate>
                                  <p:childTnLst>
                                    <p:set>
                                      <p:cBhvr>
                                        <p:cTn id="51" dur="1" fill="hold">
                                          <p:stCondLst>
                                            <p:cond delay="0"/>
                                          </p:stCondLst>
                                        </p:cTn>
                                        <p:tgtEl>
                                          <p:spTgt spid="47"/>
                                        </p:tgtEl>
                                        <p:attrNameLst>
                                          <p:attrName>style.visibility</p:attrName>
                                        </p:attrNameLst>
                                      </p:cBhvr>
                                      <p:to>
                                        <p:strVal val="visible"/>
                                      </p:to>
                                    </p:set>
                                    <p:animEffect transition="in" filter="wipe(left)">
                                      <p:cBhvr>
                                        <p:cTn id="52" dur="500"/>
                                        <p:tgtEl>
                                          <p:spTgt spid="47"/>
                                        </p:tgtEl>
                                      </p:cBhvr>
                                    </p:animEffect>
                                  </p:childTnLst>
                                </p:cTn>
                              </p:par>
                            </p:childTnLst>
                          </p:cTn>
                        </p:par>
                        <p:par>
                          <p:cTn id="53" fill="hold">
                            <p:stCondLst>
                              <p:cond delay="525"/>
                            </p:stCondLst>
                            <p:childTnLst>
                              <p:par>
                                <p:cTn id="54" presetID="22" presetClass="entr" presetSubtype="8" fill="hold" grpId="0" nodeType="afterEffect">
                                  <p:stCondLst>
                                    <p:cond delay="0"/>
                                  </p:stCondLst>
                                  <p:iterate type="lt">
                                    <p:tmPct val="5000"/>
                                  </p:iterate>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lt">
                                    <p:tmPct val="5000"/>
                                  </p:iterate>
                                  <p:childTnLst>
                                    <p:set>
                                      <p:cBhvr>
                                        <p:cTn id="60" dur="1" fill="hold">
                                          <p:stCondLst>
                                            <p:cond delay="0"/>
                                          </p:stCondLst>
                                        </p:cTn>
                                        <p:tgtEl>
                                          <p:spTgt spid="49"/>
                                        </p:tgtEl>
                                        <p:attrNameLst>
                                          <p:attrName>style.visibility</p:attrName>
                                        </p:attrNameLst>
                                      </p:cBhvr>
                                      <p:to>
                                        <p:strVal val="visible"/>
                                      </p:to>
                                    </p:set>
                                    <p:animEffect transition="in" filter="wipe(left)">
                                      <p:cBhvr>
                                        <p:cTn id="61" dur="500"/>
                                        <p:tgtEl>
                                          <p:spTgt spid="49"/>
                                        </p:tgtEl>
                                      </p:cBhvr>
                                    </p:animEffect>
                                  </p:childTnLst>
                                </p:cTn>
                              </p:par>
                            </p:childTnLst>
                          </p:cTn>
                        </p:par>
                        <p:par>
                          <p:cTn id="62" fill="hold">
                            <p:stCondLst>
                              <p:cond delay="500"/>
                            </p:stCondLst>
                            <p:childTnLst>
                              <p:par>
                                <p:cTn id="63" presetID="22" presetClass="entr" presetSubtype="8" fill="hold" grpId="0" nodeType="afterEffect">
                                  <p:stCondLst>
                                    <p:cond delay="0"/>
                                  </p:stCondLst>
                                  <p:iterate type="lt">
                                    <p:tmPct val="5000"/>
                                  </p:iterate>
                                  <p:childTnLst>
                                    <p:set>
                                      <p:cBhvr>
                                        <p:cTn id="64" dur="1" fill="hold">
                                          <p:stCondLst>
                                            <p:cond delay="0"/>
                                          </p:stCondLst>
                                        </p:cTn>
                                        <p:tgtEl>
                                          <p:spTgt spid="50"/>
                                        </p:tgtEl>
                                        <p:attrNameLst>
                                          <p:attrName>style.visibility</p:attrName>
                                        </p:attrNameLst>
                                      </p:cBhvr>
                                      <p:to>
                                        <p:strVal val="visible"/>
                                      </p:to>
                                    </p:set>
                                    <p:animEffect transition="in" filter="wipe(left)">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type="lt">
                                    <p:tmPct val="5000"/>
                                  </p:iterate>
                                  <p:childTnLst>
                                    <p:set>
                                      <p:cBhvr>
                                        <p:cTn id="69" dur="1" fill="hold">
                                          <p:stCondLst>
                                            <p:cond delay="0"/>
                                          </p:stCondLst>
                                        </p:cTn>
                                        <p:tgtEl>
                                          <p:spTgt spid="51"/>
                                        </p:tgtEl>
                                        <p:attrNameLst>
                                          <p:attrName>style.visibility</p:attrName>
                                        </p:attrNameLst>
                                      </p:cBhvr>
                                      <p:to>
                                        <p:strVal val="visible"/>
                                      </p:to>
                                    </p:set>
                                    <p:animEffect transition="in" filter="wipe(left)">
                                      <p:cBhvr>
                                        <p:cTn id="70" dur="500"/>
                                        <p:tgtEl>
                                          <p:spTgt spid="51"/>
                                        </p:tgtEl>
                                      </p:cBhvr>
                                    </p:animEffect>
                                  </p:childTnLst>
                                </p:cTn>
                              </p:par>
                            </p:childTnLst>
                          </p:cTn>
                        </p:par>
                        <p:par>
                          <p:cTn id="71" fill="hold">
                            <p:stCondLst>
                              <p:cond delay="525"/>
                            </p:stCondLst>
                            <p:childTnLst>
                              <p:par>
                                <p:cTn id="72" presetID="22" presetClass="entr" presetSubtype="8" fill="hold" grpId="0" nodeType="afterEffect">
                                  <p:stCondLst>
                                    <p:cond delay="0"/>
                                  </p:stCondLst>
                                  <p:iterate type="lt">
                                    <p:tmPct val="5000"/>
                                  </p:iterate>
                                  <p:childTnLst>
                                    <p:set>
                                      <p:cBhvr>
                                        <p:cTn id="73" dur="1" fill="hold">
                                          <p:stCondLst>
                                            <p:cond delay="0"/>
                                          </p:stCondLst>
                                        </p:cTn>
                                        <p:tgtEl>
                                          <p:spTgt spid="52"/>
                                        </p:tgtEl>
                                        <p:attrNameLst>
                                          <p:attrName>style.visibility</p:attrName>
                                        </p:attrNameLst>
                                      </p:cBhvr>
                                      <p:to>
                                        <p:strVal val="visible"/>
                                      </p:to>
                                    </p:set>
                                    <p:animEffect transition="in" filter="wipe(left)">
                                      <p:cBhvr>
                                        <p:cTn id="7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17060B8-A8F5-2774-D343-88943D77F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5157" y="2209800"/>
            <a:ext cx="4434387" cy="4434387"/>
          </a:xfrm>
          <a:prstGeom prst="rect">
            <a:avLst/>
          </a:prstGeom>
        </p:spPr>
      </p:pic>
      <p:pic>
        <p:nvPicPr>
          <p:cNvPr id="6148" name="Picture 4">
            <a:extLst>
              <a:ext uri="{FF2B5EF4-FFF2-40B4-BE49-F238E27FC236}">
                <a16:creationId xmlns:a16="http://schemas.microsoft.com/office/drawing/2014/main" id="{E00D8DC9-9DBD-24DB-9AC3-12578F19B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94" y="1226293"/>
            <a:ext cx="1594411" cy="15944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597E8F6-B509-DFC8-3FD9-703106887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65" y="3915686"/>
            <a:ext cx="1909506" cy="190950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AC1820C-01C4-22E0-C951-018EEFFCB61D}"/>
              </a:ext>
            </a:extLst>
          </p:cNvPr>
          <p:cNvSpPr txBox="1"/>
          <p:nvPr/>
        </p:nvSpPr>
        <p:spPr>
          <a:xfrm>
            <a:off x="2653135" y="1491690"/>
            <a:ext cx="8612064"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Vì</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sao</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khi</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sử</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dụng</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la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bàn</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ta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phải</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để</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la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bàn</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xa</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các</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nam</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châm</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hoặc</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vật</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có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từ</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9Slide07 IcielBaliho Script" pitchFamily="2" charset="0"/>
                <a:ea typeface="+mn-ea"/>
                <a:cs typeface="+mn-cs"/>
              </a:rPr>
              <a:t>tính</a:t>
            </a:r>
            <a:r>
              <a:rPr kumimoji="0" lang="en-US" sz="3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a:t>
            </a:r>
          </a:p>
        </p:txBody>
      </p:sp>
      <p:sp>
        <p:nvSpPr>
          <p:cNvPr id="41" name="TextBox 40">
            <a:extLst>
              <a:ext uri="{FF2B5EF4-FFF2-40B4-BE49-F238E27FC236}">
                <a16:creationId xmlns:a16="http://schemas.microsoft.com/office/drawing/2014/main" id="{FBC42685-2FC8-6A26-E28F-01405D33DD75}"/>
              </a:ext>
            </a:extLst>
          </p:cNvPr>
          <p:cNvSpPr txBox="1"/>
          <p:nvPr/>
        </p:nvSpPr>
        <p:spPr>
          <a:xfrm>
            <a:off x="2649748" y="3508528"/>
            <a:ext cx="5316144" cy="2723823"/>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sử dụng la bàn, ta phải để la bàn xa các nam châm hoặc vật có từ tính để tránh từ trường của chúng ảnh hưởng trực tiếp đến việc xác định hướng của la bàn, gây ra sai sót.</a:t>
            </a:r>
          </a:p>
        </p:txBody>
      </p:sp>
      <p:sp>
        <p:nvSpPr>
          <p:cNvPr id="21" name="Diamond 20">
            <a:extLst>
              <a:ext uri="{FF2B5EF4-FFF2-40B4-BE49-F238E27FC236}">
                <a16:creationId xmlns:a16="http://schemas.microsoft.com/office/drawing/2014/main" id="{4B60670E-DDD5-A730-377D-40B091FCFEA2}"/>
              </a:ext>
            </a:extLst>
          </p:cNvPr>
          <p:cNvSpPr/>
          <p:nvPr/>
        </p:nvSpPr>
        <p:spPr>
          <a:xfrm flipH="1">
            <a:off x="12933114" y="-3258504"/>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767E3F2E-39AE-CB22-859C-386A778B97F9}"/>
              </a:ext>
            </a:extLst>
          </p:cNvPr>
          <p:cNvSpPr/>
          <p:nvPr/>
        </p:nvSpPr>
        <p:spPr>
          <a:xfrm rot="16200000" flipH="1">
            <a:off x="9473168" y="-4202617"/>
            <a:ext cx="7578895" cy="7578895"/>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3" name="Diamond 22">
            <a:extLst>
              <a:ext uri="{FF2B5EF4-FFF2-40B4-BE49-F238E27FC236}">
                <a16:creationId xmlns:a16="http://schemas.microsoft.com/office/drawing/2014/main" id="{75F5EBBB-3D97-49D1-24C1-C2D4409DFDA5}"/>
              </a:ext>
            </a:extLst>
          </p:cNvPr>
          <p:cNvSpPr/>
          <p:nvPr/>
        </p:nvSpPr>
        <p:spPr>
          <a:xfrm flipH="1">
            <a:off x="12846028" y="6515244"/>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6" name="Diamond 25">
            <a:extLst>
              <a:ext uri="{FF2B5EF4-FFF2-40B4-BE49-F238E27FC236}">
                <a16:creationId xmlns:a16="http://schemas.microsoft.com/office/drawing/2014/main" id="{C69CD2A0-4531-24C2-AC06-D471B61490B0}"/>
              </a:ext>
            </a:extLst>
          </p:cNvPr>
          <p:cNvSpPr/>
          <p:nvPr/>
        </p:nvSpPr>
        <p:spPr>
          <a:xfrm>
            <a:off x="-4788753" y="-3495221"/>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9" name="Diamond 28">
            <a:extLst>
              <a:ext uri="{FF2B5EF4-FFF2-40B4-BE49-F238E27FC236}">
                <a16:creationId xmlns:a16="http://schemas.microsoft.com/office/drawing/2014/main" id="{110CAF69-C787-B7F0-CDD6-C812884E8153}"/>
              </a:ext>
            </a:extLst>
          </p:cNvPr>
          <p:cNvSpPr/>
          <p:nvPr/>
        </p:nvSpPr>
        <p:spPr>
          <a:xfrm rot="5400000">
            <a:off x="-4103801" y="-4016032"/>
            <a:ext cx="6943434" cy="6943434"/>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3" name="Diamond 32">
            <a:extLst>
              <a:ext uri="{FF2B5EF4-FFF2-40B4-BE49-F238E27FC236}">
                <a16:creationId xmlns:a16="http://schemas.microsoft.com/office/drawing/2014/main" id="{88AD8290-FCD9-1EE7-9E68-4349507493EF}"/>
              </a:ext>
            </a:extLst>
          </p:cNvPr>
          <p:cNvSpPr/>
          <p:nvPr/>
        </p:nvSpPr>
        <p:spPr>
          <a:xfrm>
            <a:off x="-4977629" y="455310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4" name="Rectangle: Rounded Corners 33">
            <a:extLst>
              <a:ext uri="{FF2B5EF4-FFF2-40B4-BE49-F238E27FC236}">
                <a16:creationId xmlns:a16="http://schemas.microsoft.com/office/drawing/2014/main" id="{2AC9430D-64CE-8702-113E-2437EE82C2F2}"/>
              </a:ext>
            </a:extLst>
          </p:cNvPr>
          <p:cNvSpPr/>
          <p:nvPr/>
        </p:nvSpPr>
        <p:spPr>
          <a:xfrm>
            <a:off x="1867713" y="442776"/>
            <a:ext cx="1733903" cy="647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5" name="TextBox 34">
            <a:extLst>
              <a:ext uri="{FF2B5EF4-FFF2-40B4-BE49-F238E27FC236}">
                <a16:creationId xmlns:a16="http://schemas.microsoft.com/office/drawing/2014/main" id="{0C5523A3-9B2C-AD6D-13D3-515EB09B7DCB}"/>
              </a:ext>
            </a:extLst>
          </p:cNvPr>
          <p:cNvSpPr txBox="1"/>
          <p:nvPr/>
        </p:nvSpPr>
        <p:spPr>
          <a:xfrm>
            <a:off x="2368805" y="554370"/>
            <a:ext cx="123281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Bàn</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42" name="Oval 41">
            <a:extLst>
              <a:ext uri="{FF2B5EF4-FFF2-40B4-BE49-F238E27FC236}">
                <a16:creationId xmlns:a16="http://schemas.microsoft.com/office/drawing/2014/main" id="{3EAA6EEB-6DAD-381E-5FD1-388D9C0F38B4}"/>
              </a:ext>
            </a:extLst>
          </p:cNvPr>
          <p:cNvSpPr/>
          <p:nvPr/>
        </p:nvSpPr>
        <p:spPr>
          <a:xfrm rot="5400000">
            <a:off x="1505109" y="379710"/>
            <a:ext cx="725209" cy="725209"/>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43" name="Picture 6">
            <a:extLst>
              <a:ext uri="{FF2B5EF4-FFF2-40B4-BE49-F238E27FC236}">
                <a16:creationId xmlns:a16="http://schemas.microsoft.com/office/drawing/2014/main" id="{1BE2D3D6-A63D-08B7-1DA7-3AF299ACE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567" y="493404"/>
            <a:ext cx="497821" cy="49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33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Effect transition="in" filter="fade">
                                      <p:cBhvr>
                                        <p:cTn id="9" dur="500"/>
                                        <p:tgtEl>
                                          <p:spTgt spid="614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50"/>
                                        </p:tgtEl>
                                        <p:attrNameLst>
                                          <p:attrName>style.visibility</p:attrName>
                                        </p:attrNameLst>
                                      </p:cBhvr>
                                      <p:to>
                                        <p:strVal val="visible"/>
                                      </p:to>
                                    </p:set>
                                    <p:anim calcmode="lin" valueType="num">
                                      <p:cBhvr>
                                        <p:cTn id="18" dur="500" fill="hold"/>
                                        <p:tgtEl>
                                          <p:spTgt spid="6150"/>
                                        </p:tgtEl>
                                        <p:attrNameLst>
                                          <p:attrName>ppt_w</p:attrName>
                                        </p:attrNameLst>
                                      </p:cBhvr>
                                      <p:tavLst>
                                        <p:tav tm="0">
                                          <p:val>
                                            <p:fltVal val="0"/>
                                          </p:val>
                                        </p:tav>
                                        <p:tav tm="100000">
                                          <p:val>
                                            <p:strVal val="#ppt_w"/>
                                          </p:val>
                                        </p:tav>
                                      </p:tavLst>
                                    </p:anim>
                                    <p:anim calcmode="lin" valueType="num">
                                      <p:cBhvr>
                                        <p:cTn id="19" dur="500" fill="hold"/>
                                        <p:tgtEl>
                                          <p:spTgt spid="6150"/>
                                        </p:tgtEl>
                                        <p:attrNameLst>
                                          <p:attrName>ppt_h</p:attrName>
                                        </p:attrNameLst>
                                      </p:cBhvr>
                                      <p:tavLst>
                                        <p:tav tm="0">
                                          <p:val>
                                            <p:fltVal val="0"/>
                                          </p:val>
                                        </p:tav>
                                        <p:tav tm="100000">
                                          <p:val>
                                            <p:strVal val="#ppt_h"/>
                                          </p:val>
                                        </p:tav>
                                      </p:tavLst>
                                    </p:anim>
                                    <p:animEffect transition="in" filter="fade">
                                      <p:cBhvr>
                                        <p:cTn id="20" dur="500"/>
                                        <p:tgtEl>
                                          <p:spTgt spid="6150"/>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Diamond 20">
            <a:extLst>
              <a:ext uri="{FF2B5EF4-FFF2-40B4-BE49-F238E27FC236}">
                <a16:creationId xmlns:a16="http://schemas.microsoft.com/office/drawing/2014/main" id="{4B60670E-DDD5-A730-377D-40B091FCFEA2}"/>
              </a:ext>
            </a:extLst>
          </p:cNvPr>
          <p:cNvSpPr/>
          <p:nvPr/>
        </p:nvSpPr>
        <p:spPr>
          <a:xfrm flipH="1">
            <a:off x="12933114" y="-3258504"/>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767E3F2E-39AE-CB22-859C-386A778B97F9}"/>
              </a:ext>
            </a:extLst>
          </p:cNvPr>
          <p:cNvSpPr/>
          <p:nvPr/>
        </p:nvSpPr>
        <p:spPr>
          <a:xfrm rot="16200000" flipH="1">
            <a:off x="9473168" y="-4202617"/>
            <a:ext cx="7578895" cy="7578895"/>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3" name="Diamond 22">
            <a:extLst>
              <a:ext uri="{FF2B5EF4-FFF2-40B4-BE49-F238E27FC236}">
                <a16:creationId xmlns:a16="http://schemas.microsoft.com/office/drawing/2014/main" id="{75F5EBBB-3D97-49D1-24C1-C2D4409DFDA5}"/>
              </a:ext>
            </a:extLst>
          </p:cNvPr>
          <p:cNvSpPr/>
          <p:nvPr/>
        </p:nvSpPr>
        <p:spPr>
          <a:xfrm flipH="1">
            <a:off x="12846028" y="6515244"/>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6" name="Diamond 25">
            <a:extLst>
              <a:ext uri="{FF2B5EF4-FFF2-40B4-BE49-F238E27FC236}">
                <a16:creationId xmlns:a16="http://schemas.microsoft.com/office/drawing/2014/main" id="{C69CD2A0-4531-24C2-AC06-D471B61490B0}"/>
              </a:ext>
            </a:extLst>
          </p:cNvPr>
          <p:cNvSpPr/>
          <p:nvPr/>
        </p:nvSpPr>
        <p:spPr>
          <a:xfrm>
            <a:off x="-4788753" y="-3495221"/>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9" name="Diamond 28">
            <a:extLst>
              <a:ext uri="{FF2B5EF4-FFF2-40B4-BE49-F238E27FC236}">
                <a16:creationId xmlns:a16="http://schemas.microsoft.com/office/drawing/2014/main" id="{110CAF69-C787-B7F0-CDD6-C812884E8153}"/>
              </a:ext>
            </a:extLst>
          </p:cNvPr>
          <p:cNvSpPr/>
          <p:nvPr/>
        </p:nvSpPr>
        <p:spPr>
          <a:xfrm rot="5400000">
            <a:off x="-4103801" y="-4016032"/>
            <a:ext cx="6943434" cy="6943434"/>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3" name="Diamond 32">
            <a:extLst>
              <a:ext uri="{FF2B5EF4-FFF2-40B4-BE49-F238E27FC236}">
                <a16:creationId xmlns:a16="http://schemas.microsoft.com/office/drawing/2014/main" id="{88AD8290-FCD9-1EE7-9E68-4349507493EF}"/>
              </a:ext>
            </a:extLst>
          </p:cNvPr>
          <p:cNvSpPr/>
          <p:nvPr/>
        </p:nvSpPr>
        <p:spPr>
          <a:xfrm>
            <a:off x="-4977629" y="455310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4" name="Rectangle: Rounded Corners 33">
            <a:extLst>
              <a:ext uri="{FF2B5EF4-FFF2-40B4-BE49-F238E27FC236}">
                <a16:creationId xmlns:a16="http://schemas.microsoft.com/office/drawing/2014/main" id="{2AC9430D-64CE-8702-113E-2437EE82C2F2}"/>
              </a:ext>
            </a:extLst>
          </p:cNvPr>
          <p:cNvSpPr/>
          <p:nvPr/>
        </p:nvSpPr>
        <p:spPr>
          <a:xfrm>
            <a:off x="1828800" y="342034"/>
            <a:ext cx="1740547" cy="647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5" name="TextBox 34">
            <a:extLst>
              <a:ext uri="{FF2B5EF4-FFF2-40B4-BE49-F238E27FC236}">
                <a16:creationId xmlns:a16="http://schemas.microsoft.com/office/drawing/2014/main" id="{0C5523A3-9B2C-AD6D-13D3-515EB09B7DCB}"/>
              </a:ext>
            </a:extLst>
          </p:cNvPr>
          <p:cNvSpPr txBox="1"/>
          <p:nvPr/>
        </p:nvSpPr>
        <p:spPr>
          <a:xfrm>
            <a:off x="2329892" y="453628"/>
            <a:ext cx="111865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Bàn</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42" name="Oval 41">
            <a:extLst>
              <a:ext uri="{FF2B5EF4-FFF2-40B4-BE49-F238E27FC236}">
                <a16:creationId xmlns:a16="http://schemas.microsoft.com/office/drawing/2014/main" id="{3EAA6EEB-6DAD-381E-5FD1-388D9C0F38B4}"/>
              </a:ext>
            </a:extLst>
          </p:cNvPr>
          <p:cNvSpPr/>
          <p:nvPr/>
        </p:nvSpPr>
        <p:spPr>
          <a:xfrm rot="5400000">
            <a:off x="1466196" y="278968"/>
            <a:ext cx="725209" cy="725209"/>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43" name="Picture 6">
            <a:extLst>
              <a:ext uri="{FF2B5EF4-FFF2-40B4-BE49-F238E27FC236}">
                <a16:creationId xmlns:a16="http://schemas.microsoft.com/office/drawing/2014/main" id="{1BE2D3D6-A63D-08B7-1DA7-3AF299ACE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654" y="392662"/>
            <a:ext cx="497821" cy="49782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31CD0D0-E102-6131-8C8C-86841C7810B1}"/>
              </a:ext>
            </a:extLst>
          </p:cNvPr>
          <p:cNvSpPr txBox="1"/>
          <p:nvPr/>
        </p:nvSpPr>
        <p:spPr>
          <a:xfrm>
            <a:off x="3448546" y="1122115"/>
            <a:ext cx="5294908" cy="400110"/>
          </a:xfrm>
          <a:prstGeom prst="rect">
            <a:avLst/>
          </a:prstGeom>
          <a:solidFill>
            <a:srgbClr val="FEB500"/>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Xác định hướng địa lí của một đối tượng    </a:t>
            </a:r>
            <a:endParaRPr kumimoji="0" lang="en-US" sz="26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18" name="TextBox 17">
            <a:extLst>
              <a:ext uri="{FF2B5EF4-FFF2-40B4-BE49-F238E27FC236}">
                <a16:creationId xmlns:a16="http://schemas.microsoft.com/office/drawing/2014/main" id="{7948453B-6F48-6F5E-AED4-35B1F1965F85}"/>
              </a:ext>
            </a:extLst>
          </p:cNvPr>
          <p:cNvSpPr txBox="1"/>
          <p:nvPr/>
        </p:nvSpPr>
        <p:spPr>
          <a:xfrm>
            <a:off x="609600" y="1927339"/>
            <a:ext cx="1324874" cy="430887"/>
          </a:xfrm>
          <a:prstGeom prst="rect">
            <a:avLst/>
          </a:prstGeom>
          <a:solidFill>
            <a:srgbClr val="FEB500"/>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Bước 1:</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19" name="TextBox 18">
            <a:extLst>
              <a:ext uri="{FF2B5EF4-FFF2-40B4-BE49-F238E27FC236}">
                <a16:creationId xmlns:a16="http://schemas.microsoft.com/office/drawing/2014/main" id="{57F174E1-557D-2611-A665-7B8E9A17514D}"/>
              </a:ext>
            </a:extLst>
          </p:cNvPr>
          <p:cNvSpPr txBox="1"/>
          <p:nvPr/>
        </p:nvSpPr>
        <p:spPr>
          <a:xfrm>
            <a:off x="2106066" y="1884611"/>
            <a:ext cx="8323052"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Xác định các cực Nam (S) và cực Bắc (N) của kim la bàn</a:t>
            </a:r>
          </a:p>
        </p:txBody>
      </p:sp>
      <p:sp>
        <p:nvSpPr>
          <p:cNvPr id="24" name="TextBox 23">
            <a:extLst>
              <a:ext uri="{FF2B5EF4-FFF2-40B4-BE49-F238E27FC236}">
                <a16:creationId xmlns:a16="http://schemas.microsoft.com/office/drawing/2014/main" id="{C2011364-DB38-76E3-C8F8-822BE0C842E1}"/>
              </a:ext>
            </a:extLst>
          </p:cNvPr>
          <p:cNvSpPr txBox="1"/>
          <p:nvPr/>
        </p:nvSpPr>
        <p:spPr>
          <a:xfrm>
            <a:off x="609600" y="2721859"/>
            <a:ext cx="1324874" cy="430887"/>
          </a:xfrm>
          <a:prstGeom prst="rect">
            <a:avLst/>
          </a:prstGeom>
          <a:solidFill>
            <a:srgbClr val="FEB500"/>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Bước 2:</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25" name="TextBox 24">
            <a:extLst>
              <a:ext uri="{FF2B5EF4-FFF2-40B4-BE49-F238E27FC236}">
                <a16:creationId xmlns:a16="http://schemas.microsoft.com/office/drawing/2014/main" id="{49598178-3D5D-84DE-6A16-D96DC7B8FF2F}"/>
              </a:ext>
            </a:extLst>
          </p:cNvPr>
          <p:cNvSpPr txBox="1"/>
          <p:nvPr/>
        </p:nvSpPr>
        <p:spPr>
          <a:xfrm>
            <a:off x="2106066" y="2679131"/>
            <a:ext cx="8323052"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Chọn đối tượng mà ta cần định hướng địa lí</a:t>
            </a:r>
          </a:p>
        </p:txBody>
      </p:sp>
      <p:sp>
        <p:nvSpPr>
          <p:cNvPr id="27" name="TextBox 26">
            <a:extLst>
              <a:ext uri="{FF2B5EF4-FFF2-40B4-BE49-F238E27FC236}">
                <a16:creationId xmlns:a16="http://schemas.microsoft.com/office/drawing/2014/main" id="{7A358D14-86A1-0F67-5EF9-C5B8870CE9F5}"/>
              </a:ext>
            </a:extLst>
          </p:cNvPr>
          <p:cNvSpPr txBox="1"/>
          <p:nvPr/>
        </p:nvSpPr>
        <p:spPr>
          <a:xfrm>
            <a:off x="620110" y="3588023"/>
            <a:ext cx="1324874" cy="430887"/>
          </a:xfrm>
          <a:prstGeom prst="rect">
            <a:avLst/>
          </a:prstGeom>
          <a:solidFill>
            <a:srgbClr val="FEB500"/>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Bước 3:</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28" name="TextBox 27">
            <a:extLst>
              <a:ext uri="{FF2B5EF4-FFF2-40B4-BE49-F238E27FC236}">
                <a16:creationId xmlns:a16="http://schemas.microsoft.com/office/drawing/2014/main" id="{C157B086-AD63-0D06-E5DB-7349CDD0CAE6}"/>
              </a:ext>
            </a:extLst>
          </p:cNvPr>
          <p:cNvSpPr txBox="1"/>
          <p:nvPr/>
        </p:nvSpPr>
        <p:spPr>
          <a:xfrm>
            <a:off x="2116576" y="3545295"/>
            <a:ext cx="8323052"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Đặt la bàn trên mặt phẳng nằm ngang</a:t>
            </a:r>
            <a:endPar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EA7CEEEB-E99D-F71A-8F0B-FE1650E44348}"/>
              </a:ext>
            </a:extLst>
          </p:cNvPr>
          <p:cNvSpPr txBox="1"/>
          <p:nvPr/>
        </p:nvSpPr>
        <p:spPr>
          <a:xfrm>
            <a:off x="2121261" y="4157543"/>
            <a:ext cx="9461139" cy="106182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Chờ cho kim la bàn đứng yên sao cho vạch 0 trùng với cực Bắc của kim nam châm</a:t>
            </a:r>
            <a:endPar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2" name="TextBox 31">
            <a:extLst>
              <a:ext uri="{FF2B5EF4-FFF2-40B4-BE49-F238E27FC236}">
                <a16:creationId xmlns:a16="http://schemas.microsoft.com/office/drawing/2014/main" id="{EF256A38-369A-A962-840D-6346575B6288}"/>
              </a:ext>
            </a:extLst>
          </p:cNvPr>
          <p:cNvSpPr txBox="1"/>
          <p:nvPr/>
        </p:nvSpPr>
        <p:spPr>
          <a:xfrm>
            <a:off x="609600" y="5406426"/>
            <a:ext cx="1324874" cy="430887"/>
          </a:xfrm>
          <a:prstGeom prst="rect">
            <a:avLst/>
          </a:prstGeom>
          <a:solidFill>
            <a:srgbClr val="FEB500"/>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rPr>
              <a:t>   Bước 4:</a:t>
            </a:r>
            <a:endParaRPr kumimoji="0" lang="en-US" sz="2800" b="0" i="0" u="none" strike="noStrike" kern="1200" cap="none" spc="0" normalizeH="0" baseline="0" noProof="0" dirty="0">
              <a:ln>
                <a:noFill/>
              </a:ln>
              <a:solidFill>
                <a:prstClr val="black">
                  <a:lumMod val="85000"/>
                  <a:lumOff val="15000"/>
                </a:prstClr>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21D3F60B-0FA3-3B0C-4A61-13ABDF28D804}"/>
              </a:ext>
            </a:extLst>
          </p:cNvPr>
          <p:cNvSpPr txBox="1"/>
          <p:nvPr/>
        </p:nvSpPr>
        <p:spPr>
          <a:xfrm>
            <a:off x="2116576" y="5330713"/>
            <a:ext cx="8323052" cy="106182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Đọc giá trị của góc hợp bởi hướng đối tượng cần xác định và hướng Bắc trên kim la bàn</a:t>
            </a:r>
          </a:p>
        </p:txBody>
      </p:sp>
    </p:spTree>
    <p:extLst>
      <p:ext uri="{BB962C8B-B14F-4D97-AF65-F5344CB8AC3E}">
        <p14:creationId xmlns:p14="http://schemas.microsoft.com/office/powerpoint/2010/main" val="1551046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625"/>
                            </p:stCondLst>
                            <p:childTnLst>
                              <p:par>
                                <p:cTn id="14" presetID="22" presetClass="entr" presetSubtype="8" fill="hold" grpId="0" nodeType="afterEffect">
                                  <p:stCondLst>
                                    <p:cond delay="0"/>
                                  </p:stCondLst>
                                  <p:iterate type="lt">
                                    <p:tmPct val="5000"/>
                                  </p:iterate>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625"/>
                            </p:stCondLst>
                            <p:childTnLst>
                              <p:par>
                                <p:cTn id="23" presetID="22" presetClass="entr" presetSubtype="8" fill="hold" grpId="0" nodeType="afterEffect">
                                  <p:stCondLst>
                                    <p:cond delay="0"/>
                                  </p:stCondLst>
                                  <p:iterate type="lt">
                                    <p:tmPct val="5000"/>
                                  </p:iterate>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5000"/>
                                  </p:iterate>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par>
                          <p:cTn id="31" fill="hold">
                            <p:stCondLst>
                              <p:cond delay="625"/>
                            </p:stCondLst>
                            <p:childTnLst>
                              <p:par>
                                <p:cTn id="32" presetID="22" presetClass="entr" presetSubtype="8" fill="hold" grpId="0" nodeType="afterEffect">
                                  <p:stCondLst>
                                    <p:cond delay="0"/>
                                  </p:stCondLst>
                                  <p:iterate type="lt">
                                    <p:tmPct val="5000"/>
                                  </p:iterate>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par>
                          <p:cTn id="35" fill="hold">
                            <p:stCondLst>
                              <p:cond delay="1800"/>
                            </p:stCondLst>
                            <p:childTnLst>
                              <p:par>
                                <p:cTn id="36" presetID="22" presetClass="entr" presetSubtype="8" fill="hold" grpId="0" nodeType="afterEffect">
                                  <p:stCondLst>
                                    <p:cond delay="0"/>
                                  </p:stCondLst>
                                  <p:iterate type="lt">
                                    <p:tmPct val="5000"/>
                                  </p:iterate>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lt">
                                    <p:tmPct val="5000"/>
                                  </p:iterate>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par>
                          <p:cTn id="44" fill="hold">
                            <p:stCondLst>
                              <p:cond delay="625"/>
                            </p:stCondLst>
                            <p:childTnLst>
                              <p:par>
                                <p:cTn id="45" presetID="22" presetClass="entr" presetSubtype="8" fill="hold" grpId="0" nodeType="afterEffect">
                                  <p:stCondLst>
                                    <p:cond delay="0"/>
                                  </p:stCondLst>
                                  <p:iterate type="lt">
                                    <p:tmPct val="5000"/>
                                  </p:iterate>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4" grpId="0" animBg="1"/>
      <p:bldP spid="25" grpId="0"/>
      <p:bldP spid="27" grpId="0" animBg="1"/>
      <p:bldP spid="28" grpId="0"/>
      <p:bldP spid="30" grpId="0"/>
      <p:bldP spid="32"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5169142">
            <a:off x="9567337" y="4013954"/>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950892" y="79829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A21A542C-4154-3B2C-1C22-3AFBEA56F708}"/>
              </a:ext>
            </a:extLst>
          </p:cNvPr>
          <p:cNvGrpSpPr/>
          <p:nvPr/>
        </p:nvGrpSpPr>
        <p:grpSpPr>
          <a:xfrm>
            <a:off x="345377" y="299192"/>
            <a:ext cx="684123" cy="684123"/>
            <a:chOff x="345377" y="299192"/>
            <a:chExt cx="887581" cy="887581"/>
          </a:xfrm>
        </p:grpSpPr>
        <p:sp>
          <p:nvSpPr>
            <p:cNvPr id="2" name="Oval 1">
              <a:extLst>
                <a:ext uri="{FF2B5EF4-FFF2-40B4-BE49-F238E27FC236}">
                  <a16:creationId xmlns:a16="http://schemas.microsoft.com/office/drawing/2014/main" id="{59A10B64-23F3-7F07-F9CF-5F422454884F}"/>
                </a:ext>
              </a:extLst>
            </p:cNvPr>
            <p:cNvSpPr/>
            <p:nvPr/>
          </p:nvSpPr>
          <p:spPr>
            <a:xfrm>
              <a:off x="345377" y="299192"/>
              <a:ext cx="887581" cy="887581"/>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10" y="442425"/>
              <a:ext cx="601115" cy="60111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F0BC8BBF-FCF7-D977-8D41-4E6A6669AEDB}"/>
              </a:ext>
            </a:extLst>
          </p:cNvPr>
          <p:cNvSpPr txBox="1"/>
          <p:nvPr/>
        </p:nvSpPr>
        <p:spPr>
          <a:xfrm>
            <a:off x="682488" y="348865"/>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28660" y="1093716"/>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20599" y="1034098"/>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5153022" y="1583610"/>
            <a:ext cx="1885955"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2219542" y="2384366"/>
            <a:ext cx="2712888" cy="3112852"/>
          </a:xfrm>
          <a:prstGeom prst="rect">
            <a:avLst/>
          </a:prstGeom>
        </p:spPr>
      </p:pic>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3">
            <a:extLst>
              <a:ext uri="{28A0092B-C50C-407E-A947-70E740481C1C}">
                <a14:useLocalDpi xmlns:a14="http://schemas.microsoft.com/office/drawing/2010/main" val="0"/>
              </a:ext>
            </a:extLst>
          </a:blip>
          <a:srcRect l="59919" t="1955" r="12970" b="39541"/>
          <a:stretch/>
        </p:blipFill>
        <p:spPr>
          <a:xfrm>
            <a:off x="7685745" y="2384366"/>
            <a:ext cx="2217011" cy="3098945"/>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1976768" y="5678138"/>
            <a:ext cx="31984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giá</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đỡ</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37" name="TextBox 36">
            <a:extLst>
              <a:ext uri="{FF2B5EF4-FFF2-40B4-BE49-F238E27FC236}">
                <a16:creationId xmlns:a16="http://schemas.microsoft.com/office/drawing/2014/main" id="{AB5DB9AE-1230-7E0B-B8CD-6A1B4EF0CBAB}"/>
              </a:ext>
            </a:extLst>
          </p:cNvPr>
          <p:cNvSpPr txBox="1"/>
          <p:nvPr/>
        </p:nvSpPr>
        <p:spPr>
          <a:xfrm>
            <a:off x="7329272" y="5678138"/>
            <a:ext cx="2885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quay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tự</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do</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3301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animBg="1"/>
      <p:bldP spid="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81C9-C03C-3B2A-D1E0-EF86A7539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492" y="638294"/>
            <a:ext cx="4682649" cy="5828045"/>
          </a:xfrm>
          <a:prstGeom prst="rect">
            <a:avLst/>
          </a:prstGeom>
        </p:spPr>
      </p:pic>
      <p:sp>
        <p:nvSpPr>
          <p:cNvPr id="21" name="Diamond 20">
            <a:extLst>
              <a:ext uri="{FF2B5EF4-FFF2-40B4-BE49-F238E27FC236}">
                <a16:creationId xmlns:a16="http://schemas.microsoft.com/office/drawing/2014/main" id="{4B60670E-DDD5-A730-377D-40B091FCFEA2}"/>
              </a:ext>
            </a:extLst>
          </p:cNvPr>
          <p:cNvSpPr/>
          <p:nvPr/>
        </p:nvSpPr>
        <p:spPr>
          <a:xfrm flipH="1">
            <a:off x="12933114" y="-3258504"/>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2" name="Diamond 21">
            <a:extLst>
              <a:ext uri="{FF2B5EF4-FFF2-40B4-BE49-F238E27FC236}">
                <a16:creationId xmlns:a16="http://schemas.microsoft.com/office/drawing/2014/main" id="{767E3F2E-39AE-CB22-859C-386A778B97F9}"/>
              </a:ext>
            </a:extLst>
          </p:cNvPr>
          <p:cNvSpPr/>
          <p:nvPr/>
        </p:nvSpPr>
        <p:spPr>
          <a:xfrm rot="16200000" flipH="1">
            <a:off x="9473168" y="-4202617"/>
            <a:ext cx="7578895" cy="7578895"/>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3" name="Diamond 22">
            <a:extLst>
              <a:ext uri="{FF2B5EF4-FFF2-40B4-BE49-F238E27FC236}">
                <a16:creationId xmlns:a16="http://schemas.microsoft.com/office/drawing/2014/main" id="{75F5EBBB-3D97-49D1-24C1-C2D4409DFDA5}"/>
              </a:ext>
            </a:extLst>
          </p:cNvPr>
          <p:cNvSpPr/>
          <p:nvPr/>
        </p:nvSpPr>
        <p:spPr>
          <a:xfrm flipH="1">
            <a:off x="12846028" y="6515244"/>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6" name="Diamond 25">
            <a:extLst>
              <a:ext uri="{FF2B5EF4-FFF2-40B4-BE49-F238E27FC236}">
                <a16:creationId xmlns:a16="http://schemas.microsoft.com/office/drawing/2014/main" id="{C69CD2A0-4531-24C2-AC06-D471B61490B0}"/>
              </a:ext>
            </a:extLst>
          </p:cNvPr>
          <p:cNvSpPr/>
          <p:nvPr/>
        </p:nvSpPr>
        <p:spPr>
          <a:xfrm>
            <a:off x="-4788753" y="-3495221"/>
            <a:ext cx="3924271" cy="3924271"/>
          </a:xfrm>
          <a:prstGeom prst="diamond">
            <a:avLst/>
          </a:prstGeom>
          <a:solidFill>
            <a:srgbClr val="F49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29" name="Diamond 28">
            <a:extLst>
              <a:ext uri="{FF2B5EF4-FFF2-40B4-BE49-F238E27FC236}">
                <a16:creationId xmlns:a16="http://schemas.microsoft.com/office/drawing/2014/main" id="{110CAF69-C787-B7F0-CDD6-C812884E8153}"/>
              </a:ext>
            </a:extLst>
          </p:cNvPr>
          <p:cNvSpPr/>
          <p:nvPr/>
        </p:nvSpPr>
        <p:spPr>
          <a:xfrm rot="5400000">
            <a:off x="-4103801" y="-4016032"/>
            <a:ext cx="6943434" cy="6943434"/>
          </a:xfrm>
          <a:prstGeom prst="diamond">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3" name="Diamond 32">
            <a:extLst>
              <a:ext uri="{FF2B5EF4-FFF2-40B4-BE49-F238E27FC236}">
                <a16:creationId xmlns:a16="http://schemas.microsoft.com/office/drawing/2014/main" id="{88AD8290-FCD9-1EE7-9E68-4349507493EF}"/>
              </a:ext>
            </a:extLst>
          </p:cNvPr>
          <p:cNvSpPr/>
          <p:nvPr/>
        </p:nvSpPr>
        <p:spPr>
          <a:xfrm>
            <a:off x="-4977629" y="4553109"/>
            <a:ext cx="3924271" cy="3924271"/>
          </a:xfrm>
          <a:prstGeom prst="diamond">
            <a:avLst/>
          </a:prstGeom>
          <a:solidFill>
            <a:srgbClr val="FE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4" name="Rectangle: Rounded Corners 33">
            <a:extLst>
              <a:ext uri="{FF2B5EF4-FFF2-40B4-BE49-F238E27FC236}">
                <a16:creationId xmlns:a16="http://schemas.microsoft.com/office/drawing/2014/main" id="{2AC9430D-64CE-8702-113E-2437EE82C2F2}"/>
              </a:ext>
            </a:extLst>
          </p:cNvPr>
          <p:cNvSpPr/>
          <p:nvPr/>
        </p:nvSpPr>
        <p:spPr>
          <a:xfrm>
            <a:off x="1491187" y="1256434"/>
            <a:ext cx="1740547" cy="647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35" name="TextBox 34">
            <a:extLst>
              <a:ext uri="{FF2B5EF4-FFF2-40B4-BE49-F238E27FC236}">
                <a16:creationId xmlns:a16="http://schemas.microsoft.com/office/drawing/2014/main" id="{0C5523A3-9B2C-AD6D-13D3-515EB09B7DCB}"/>
              </a:ext>
            </a:extLst>
          </p:cNvPr>
          <p:cNvSpPr txBox="1"/>
          <p:nvPr/>
        </p:nvSpPr>
        <p:spPr>
          <a:xfrm>
            <a:off x="1992279" y="1368028"/>
            <a:ext cx="111865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rPr>
              <a:t>La </a:t>
            </a:r>
            <a:r>
              <a:rPr kumimoji="0" lang="en-US" sz="2400" b="0" i="0" u="none" strike="noStrike" kern="1200" cap="none" spc="0" normalizeH="0" baseline="0" noProof="0" dirty="0" err="1">
                <a:ln>
                  <a:noFill/>
                </a:ln>
                <a:solidFill>
                  <a:prstClr val="black">
                    <a:lumMod val="85000"/>
                    <a:lumOff val="15000"/>
                  </a:prstClr>
                </a:solidFill>
                <a:effectLst/>
                <a:uLnTx/>
                <a:uFillTx/>
                <a:latin typeface="#9Slide07 Cadena" panose="02000503000000020004" pitchFamily="2" charset="0"/>
                <a:ea typeface="+mn-ea"/>
                <a:cs typeface="+mn-cs"/>
              </a:rPr>
              <a:t>Bàn</a:t>
            </a:r>
            <a:endParaRPr kumimoji="0" lang="en-US" sz="2400" b="0" i="0" u="none" strike="noStrike" kern="1200" cap="none" spc="0" normalizeH="0" baseline="0" noProof="0" dirty="0">
              <a:ln>
                <a:noFill/>
              </a:ln>
              <a:solidFill>
                <a:prstClr val="black">
                  <a:lumMod val="85000"/>
                  <a:lumOff val="15000"/>
                </a:prstClr>
              </a:solidFill>
              <a:effectLst/>
              <a:uLnTx/>
              <a:uFillTx/>
              <a:latin typeface="#9Slide07 Cadena" panose="02000503000000020004" pitchFamily="2" charset="0"/>
              <a:ea typeface="+mn-ea"/>
              <a:cs typeface="+mn-cs"/>
            </a:endParaRPr>
          </a:p>
        </p:txBody>
      </p:sp>
      <p:sp>
        <p:nvSpPr>
          <p:cNvPr id="42" name="Oval 41">
            <a:extLst>
              <a:ext uri="{FF2B5EF4-FFF2-40B4-BE49-F238E27FC236}">
                <a16:creationId xmlns:a16="http://schemas.microsoft.com/office/drawing/2014/main" id="{3EAA6EEB-6DAD-381E-5FD1-388D9C0F38B4}"/>
              </a:ext>
            </a:extLst>
          </p:cNvPr>
          <p:cNvSpPr/>
          <p:nvPr/>
        </p:nvSpPr>
        <p:spPr>
          <a:xfrm rot="5400000">
            <a:off x="1128583" y="1193368"/>
            <a:ext cx="725209" cy="725209"/>
          </a:xfrm>
          <a:prstGeom prst="ellipse">
            <a:avLst/>
          </a:prstGeom>
          <a:solidFill>
            <a:srgbClr val="91E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pic>
        <p:nvPicPr>
          <p:cNvPr id="43" name="Picture 6">
            <a:extLst>
              <a:ext uri="{FF2B5EF4-FFF2-40B4-BE49-F238E27FC236}">
                <a16:creationId xmlns:a16="http://schemas.microsoft.com/office/drawing/2014/main" id="{1BE2D3D6-A63D-08B7-1DA7-3AF299ACE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041" y="1307062"/>
            <a:ext cx="497821" cy="4978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7F174E1-557D-2611-A665-7B8E9A17514D}"/>
              </a:ext>
            </a:extLst>
          </p:cNvPr>
          <p:cNvSpPr txBox="1"/>
          <p:nvPr/>
        </p:nvSpPr>
        <p:spPr>
          <a:xfrm>
            <a:off x="1128583" y="3552316"/>
            <a:ext cx="5449499" cy="1615827"/>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Ví dụ ở hình 19.9, đọc được con số 20</a:t>
            </a:r>
            <a:r>
              <a:rPr kumimoji="0" lang="vi-VN" sz="2400" b="0" i="0" u="none" strike="noStrike" kern="1200" cap="none" spc="0" normalizeH="0" baseline="3000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o</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ta xác định dược hướng xác định lệch so với hướng Bắc 20</a:t>
            </a:r>
            <a:r>
              <a:rPr kumimoji="0" lang="vi-VN" sz="2400" b="0" i="0" u="none" strike="noStrike" kern="1200" cap="none" spc="0" normalizeH="0" baseline="3000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o</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về phía Đông Bắc</a:t>
            </a:r>
          </a:p>
        </p:txBody>
      </p:sp>
    </p:spTree>
    <p:extLst>
      <p:ext uri="{BB962C8B-B14F-4D97-AF65-F5344CB8AC3E}">
        <p14:creationId xmlns:p14="http://schemas.microsoft.com/office/powerpoint/2010/main" val="3134434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5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2">
            <a:extLst>
              <a:ext uri="{28A0092B-C50C-407E-A947-70E740481C1C}">
                <a14:useLocalDpi xmlns:a14="http://schemas.microsoft.com/office/drawing/2010/main" val="0"/>
              </a:ext>
            </a:extLst>
          </a:blip>
          <a:srcRect l="59919" t="1955" r="12970" b="39541"/>
          <a:stretch/>
        </p:blipFill>
        <p:spPr>
          <a:xfrm>
            <a:off x="6079552" y="1203260"/>
            <a:ext cx="2217011" cy="309894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633247" y="-232159"/>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923872" y="7915366"/>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360644" y="1550701"/>
            <a:ext cx="3232247"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9Slide07 Cadena" panose="02000503000000020004" pitchFamily="2" charset="0"/>
              </a:rPr>
              <a:t>Tiến</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hành</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thí</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nghiệm</a:t>
            </a:r>
            <a:endParaRPr lang="en-US" sz="24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2">
            <a:extLst>
              <a:ext uri="{28A0092B-C50C-407E-A947-70E740481C1C}">
                <a14:useLocalDpi xmlns:a14="http://schemas.microsoft.com/office/drawing/2010/main" val="0"/>
              </a:ext>
            </a:extLst>
          </a:blip>
          <a:srcRect l="16865" t="27061" r="44136" b="3857"/>
          <a:stretch/>
        </p:blipFill>
        <p:spPr>
          <a:xfrm>
            <a:off x="1851341" y="3474104"/>
            <a:ext cx="2712888" cy="3112852"/>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4835534" y="5874545"/>
            <a:ext cx="70785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Lúc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ở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17" name="TextBox 16">
            <a:extLst>
              <a:ext uri="{FF2B5EF4-FFF2-40B4-BE49-F238E27FC236}">
                <a16:creationId xmlns:a16="http://schemas.microsoft.com/office/drawing/2014/main" id="{EE417F1E-5CF4-4753-D9CC-0BBC7CFDC021}"/>
              </a:ext>
            </a:extLst>
          </p:cNvPr>
          <p:cNvSpPr txBox="1"/>
          <p:nvPr/>
        </p:nvSpPr>
        <p:spPr>
          <a:xfrm>
            <a:off x="4835533" y="5689878"/>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Sau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đó</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dịch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chuyển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lại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E7A49B3F-4D33-FD43-4C93-745D28F33F2E}"/>
              </a:ext>
            </a:extLst>
          </p:cNvPr>
          <p:cNvSpPr txBox="1"/>
          <p:nvPr/>
        </p:nvSpPr>
        <p:spPr>
          <a:xfrm>
            <a:off x="4757308" y="5755959"/>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sát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và</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nhận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xét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của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so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với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ban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4305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5000"/>
                                  </p:iterate>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675"/>
                            </p:stCondLst>
                            <p:childTnLst>
                              <p:par>
                                <p:cTn id="17" presetID="42" presetClass="path" presetSubtype="0" accel="50000" decel="50000" fill="hold" nodeType="afterEffect">
                                  <p:stCondLst>
                                    <p:cond delay="0"/>
                                  </p:stCondLst>
                                  <p:childTnLst>
                                    <p:animMotion origin="layout" path="M -3.33333E-6 1.11111E-6 L -0.12682 0.14606 " pathEditMode="relative" rAng="0" ptsTypes="AA">
                                      <p:cBhvr>
                                        <p:cTn id="18" dur="1750" fill="hold"/>
                                        <p:tgtEl>
                                          <p:spTgt spid="35"/>
                                        </p:tgtEl>
                                        <p:attrNameLst>
                                          <p:attrName>ppt_x</p:attrName>
                                          <p:attrName>ppt_y</p:attrName>
                                        </p:attrNameLst>
                                      </p:cBhvr>
                                      <p:rCtr x="-6341" y="729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iterate type="lt">
                                    <p:tmPct val="0"/>
                                  </p:iterate>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2" presetClass="entr" presetSubtype="8" fill="hold" grpId="0" nodeType="withEffect">
                                  <p:stCondLst>
                                    <p:cond delay="0"/>
                                  </p:stCondLst>
                                  <p:iterate type="lt">
                                    <p:tmPct val="5000"/>
                                  </p:iterate>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17" grpId="0"/>
      <p:bldP spid="17" grpId="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ài 21. Nam châm vĩnh cửu - Hoc24">
            <a:extLst>
              <a:ext uri="{FF2B5EF4-FFF2-40B4-BE49-F238E27FC236}">
                <a16:creationId xmlns:a16="http://schemas.microsoft.com/office/drawing/2014/main" id="{449EFDAD-A65A-23B6-4C3A-4628D2B9D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946" y="1203181"/>
            <a:ext cx="6200107" cy="4262574"/>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783374" y="-867662"/>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836126" y="493989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69CB84DE-C212-5ABE-113C-2AE72B247EB8}"/>
              </a:ext>
            </a:extLst>
          </p:cNvPr>
          <p:cNvSpPr txBox="1"/>
          <p:nvPr/>
        </p:nvSpPr>
        <p:spPr>
          <a:xfrm>
            <a:off x="484437" y="5654819"/>
            <a:ext cx="101742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Thí</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nghiệm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chứng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tỏ</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khả</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năng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tác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dụng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lực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nó</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2" name="TextBox 21">
            <a:extLst>
              <a:ext uri="{FF2B5EF4-FFF2-40B4-BE49-F238E27FC236}">
                <a16:creationId xmlns:a16="http://schemas.microsoft.com/office/drawing/2014/main" id="{1ACF80C2-CAEE-B4B9-BA0D-F935FF84543E}"/>
              </a:ext>
            </a:extLst>
          </p:cNvPr>
          <p:cNvSpPr txBox="1"/>
          <p:nvPr/>
        </p:nvSpPr>
        <p:spPr>
          <a:xfrm>
            <a:off x="559340" y="5752116"/>
            <a:ext cx="10174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Ta nói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từ</a:t>
            </a:r>
            <a:r>
              <a:rPr kumimoji="0" lang="en-US" sz="3200" b="1" i="1" u="none" strike="noStrike" kern="1200" cap="none" spc="0" normalizeH="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rPr>
              <a:t>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trường</a:t>
            </a:r>
            <a:endParaRPr kumimoji="0" lang="en-US" sz="2400" b="1" i="1" u="none" strike="noStrike" kern="1200" cap="none" spc="0" normalizeH="0" baseline="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5529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iterate type="lt">
                                    <p:tmPct val="0"/>
                                  </p:iterate>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22" presetClass="entr" presetSubtype="8" fill="hold" grpId="0" nodeType="withEffect">
                                  <p:stCondLst>
                                    <p:cond delay="0"/>
                                  </p:stCondLst>
                                  <p:iterate type="lt">
                                    <p:tmPct val="5000"/>
                                  </p:iterate>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1081345" y="644351"/>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246829" y="2228671"/>
            <a:ext cx="7806943" cy="1200329"/>
          </a:xfrm>
          <a:prstGeom prst="rect">
            <a:avLst/>
          </a:prstGeom>
          <a:noFill/>
        </p:spPr>
        <p:txBody>
          <a:bodyPr wrap="square" rtlCol="0">
            <a:spAutoFit/>
          </a:bodyPr>
          <a:lstStyle/>
          <a:p>
            <a:r>
              <a:rPr lang="vi-VN" sz="3600" dirty="0">
                <a:solidFill>
                  <a:srgbClr val="1A3490"/>
                </a:solidFill>
                <a:latin typeface="#9Slide07 IcielBaliho Script" pitchFamily="2" charset="0"/>
              </a:rPr>
              <a:t>Ngoài nam châm, ta có thể dùng các vật nào khác để phát hiện từ trường không?</a:t>
            </a:r>
            <a:endParaRPr lang="en-US" sz="3600" dirty="0">
              <a:solidFill>
                <a:srgbClr val="1A3490"/>
              </a:solidFill>
              <a:latin typeface="#9Slide07 IcielBaliho Script" pitchFamily="2" charset="0"/>
            </a:endParaRP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1891809"/>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479669" y="4773838"/>
            <a:ext cx="8526239" cy="954107"/>
          </a:xfrm>
          <a:prstGeom prst="rect">
            <a:avLst/>
          </a:prstGeom>
          <a:noFill/>
        </p:spPr>
        <p:txBody>
          <a:bodyPr wrap="square" rtlCol="0">
            <a:spAutoFit/>
          </a:bodyPr>
          <a:lstStyle/>
          <a:p>
            <a:r>
              <a:rPr lang="vi-VN" sz="2800" dirty="0">
                <a:latin typeface="#9Slide03 Arima Madurai Bold" panose="00000800000000000000" pitchFamily="2" charset="0"/>
                <a:cs typeface="#9Slide03 Arima Madurai Bold" panose="00000800000000000000" pitchFamily="2" charset="0"/>
              </a:rPr>
              <a:t>Ngoài nam châm, ta có thể dùng cảm biến từ trường để phát hiện từ trường.</a:t>
            </a:r>
            <a:endParaRPr lang="en-US" sz="28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0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ns Christian Oersted: Phát hiện mối liên hệ giữa điện và từ">
            <a:extLst>
              <a:ext uri="{FF2B5EF4-FFF2-40B4-BE49-F238E27FC236}">
                <a16:creationId xmlns:a16="http://schemas.microsoft.com/office/drawing/2014/main" id="{FA1C8EC6-1B77-EB67-64CB-18B1A0F09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071" y="1814045"/>
            <a:ext cx="5636683" cy="43670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F2F5F8-9BBA-0CAF-F94E-3EA78B42E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020" y="1462823"/>
            <a:ext cx="4153711" cy="4079537"/>
          </a:xfrm>
          <a:prstGeom prst="rect">
            <a:avLst/>
          </a:prstGeom>
        </p:spPr>
      </p:pic>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roup 201">
            <a:extLst>
              <a:ext uri="{FF2B5EF4-FFF2-40B4-BE49-F238E27FC236}">
                <a16:creationId xmlns:a16="http://schemas.microsoft.com/office/drawing/2014/main" id="{29F61426-3ADE-3C1E-A902-3F2C1E7E1450}"/>
              </a:ext>
            </a:extLst>
          </p:cNvPr>
          <p:cNvGrpSpPr/>
          <p:nvPr/>
        </p:nvGrpSpPr>
        <p:grpSpPr>
          <a:xfrm>
            <a:off x="0" y="953302"/>
            <a:ext cx="1349259" cy="489894"/>
            <a:chOff x="9301953" y="2521456"/>
            <a:chExt cx="1463750" cy="578023"/>
          </a:xfrm>
          <a:solidFill>
            <a:srgbClr val="D96C75"/>
          </a:solidFill>
        </p:grpSpPr>
        <p:sp>
          <p:nvSpPr>
            <p:cNvPr id="203" name="Arrow: Pentagon 202">
              <a:extLst>
                <a:ext uri="{FF2B5EF4-FFF2-40B4-BE49-F238E27FC236}">
                  <a16:creationId xmlns:a16="http://schemas.microsoft.com/office/drawing/2014/main" id="{38CE101C-600B-9A7C-AB0B-B88CC9E67F9C}"/>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Arrow: Chevron 203">
              <a:extLst>
                <a:ext uri="{FF2B5EF4-FFF2-40B4-BE49-F238E27FC236}">
                  <a16:creationId xmlns:a16="http://schemas.microsoft.com/office/drawing/2014/main" id="{1733B764-6165-1DAE-1B3B-AE32450431CE}"/>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5" name="TextBox 204">
            <a:extLst>
              <a:ext uri="{FF2B5EF4-FFF2-40B4-BE49-F238E27FC236}">
                <a16:creationId xmlns:a16="http://schemas.microsoft.com/office/drawing/2014/main" id="{DE9EC106-1E60-002C-33C9-E01E381D8EB5}"/>
              </a:ext>
            </a:extLst>
          </p:cNvPr>
          <p:cNvSpPr txBox="1"/>
          <p:nvPr/>
        </p:nvSpPr>
        <p:spPr>
          <a:xfrm>
            <a:off x="1349259" y="910422"/>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206" name="TextBox 205">
            <a:extLst>
              <a:ext uri="{FF2B5EF4-FFF2-40B4-BE49-F238E27FC236}">
                <a16:creationId xmlns:a16="http://schemas.microsoft.com/office/drawing/2014/main" id="{33606614-A3AA-8B6F-207F-CAEA45A50CF6}"/>
              </a:ext>
            </a:extLst>
          </p:cNvPr>
          <p:cNvSpPr txBox="1"/>
          <p:nvPr/>
        </p:nvSpPr>
        <p:spPr>
          <a:xfrm>
            <a:off x="7188739" y="2866473"/>
            <a:ext cx="4153711" cy="2262158"/>
          </a:xfrm>
          <a:prstGeom prst="rect">
            <a:avLst/>
          </a:prstGeom>
          <a:noFill/>
        </p:spPr>
        <p:txBody>
          <a:bodyPr wrap="square" rtlCol="0">
            <a:spAutoFit/>
          </a:bodyPr>
          <a:lstStyle/>
          <a:p>
            <a:pPr>
              <a:lnSpc>
                <a:spcPct val="150000"/>
              </a:lnSpc>
            </a:pPr>
            <a:r>
              <a:rPr lang="en-US" sz="2400" dirty="0" err="1">
                <a:latin typeface="#9Slide03 Arima Madurai Black" panose="00000A00000000000000" pitchFamily="2" charset="0"/>
                <a:cs typeface="#9Slide03 Arima Madurai Black" panose="00000A00000000000000" pitchFamily="2" charset="0"/>
              </a:rPr>
              <a:t>Năm</a:t>
            </a:r>
            <a:r>
              <a:rPr lang="en-US" sz="2400" dirty="0">
                <a:latin typeface="#9Slide03 Arima Madurai Black" panose="00000A00000000000000" pitchFamily="2" charset="0"/>
                <a:cs typeface="#9Slide03 Arima Madurai Black" panose="00000A00000000000000" pitchFamily="2" charset="0"/>
              </a:rPr>
              <a:t> 1820, </a:t>
            </a:r>
            <a:r>
              <a:rPr lang="en-US" sz="2400" dirty="0" err="1">
                <a:latin typeface="#9Slide03 Arima Madurai Black" panose="00000A00000000000000" pitchFamily="2" charset="0"/>
                <a:cs typeface="#9Slide03 Arima Madurai Black" panose="00000A00000000000000" pitchFamily="2" charset="0"/>
              </a:rPr>
              <a:t>nhà</a:t>
            </a:r>
            <a:r>
              <a:rPr lang="en-US" sz="2400" dirty="0">
                <a:latin typeface="#9Slide03 Arima Madurai Black" panose="00000A00000000000000" pitchFamily="2" charset="0"/>
                <a:cs typeface="#9Slide03 Arima Madurai Black" panose="00000A00000000000000" pitchFamily="2" charset="0"/>
              </a:rPr>
              <a:t> khoa học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Mạch</a:t>
            </a:r>
            <a:r>
              <a:rPr lang="en-US" sz="2400" dirty="0">
                <a:latin typeface="#9Slide03 Arima Madurai Black" panose="00000A00000000000000" pitchFamily="2" charset="0"/>
                <a:cs typeface="#9Slide03 Arima Madurai Black" panose="00000A00000000000000" pitchFamily="2" charset="0"/>
              </a:rPr>
              <a:t>, Hans Christian Oersted </a:t>
            </a:r>
            <a:r>
              <a:rPr lang="en-US" sz="2400" dirty="0" err="1">
                <a:latin typeface="#9Slide03 Arima Madurai Black" panose="00000A00000000000000" pitchFamily="2" charset="0"/>
                <a:cs typeface="#9Slide03 Arima Madurai Black" panose="00000A00000000000000" pitchFamily="2" charset="0"/>
              </a:rPr>
              <a:t>đã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tiến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nghiệm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sau</a:t>
            </a:r>
            <a:r>
              <a:rPr lang="en-US" sz="2400" dirty="0">
                <a:latin typeface="#9Slide03 Arima Madurai Black" panose="00000A00000000000000" pitchFamily="2" charset="0"/>
                <a:cs typeface="#9Slide03 Arima Madurai Black" panose="00000A00000000000000" pitchFamily="2" charset="0"/>
              </a:rPr>
              <a:t>: </a:t>
            </a:r>
          </a:p>
        </p:txBody>
      </p:sp>
      <p:sp>
        <p:nvSpPr>
          <p:cNvPr id="207" name="TextBox 206">
            <a:extLst>
              <a:ext uri="{FF2B5EF4-FFF2-40B4-BE49-F238E27FC236}">
                <a16:creationId xmlns:a16="http://schemas.microsoft.com/office/drawing/2014/main" id="{B63325DA-0E97-550A-C45F-96B5F607F70F}"/>
              </a:ext>
            </a:extLst>
          </p:cNvPr>
          <p:cNvSpPr txBox="1"/>
          <p:nvPr/>
        </p:nvSpPr>
        <p:spPr>
          <a:xfrm>
            <a:off x="2474552" y="5558568"/>
            <a:ext cx="7709823" cy="600164"/>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song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endParaRPr lang="en-US" sz="2400" dirty="0">
              <a:latin typeface="#9Slide03 Arima Madurai Black" panose="00000A00000000000000" pitchFamily="2" charset="0"/>
              <a:cs typeface="#9Slide03 Arima Madurai Black" panose="00000A00000000000000" pitchFamily="2" charset="0"/>
            </a:endParaRPr>
          </a:p>
        </p:txBody>
      </p:sp>
      <p:sp>
        <p:nvSpPr>
          <p:cNvPr id="208" name="TextBox 207">
            <a:extLst>
              <a:ext uri="{FF2B5EF4-FFF2-40B4-BE49-F238E27FC236}">
                <a16:creationId xmlns:a16="http://schemas.microsoft.com/office/drawing/2014/main" id="{1C6C5814-6E39-9703-D879-5B792E5CC39B}"/>
              </a:ext>
            </a:extLst>
          </p:cNvPr>
          <p:cNvSpPr txBox="1"/>
          <p:nvPr/>
        </p:nvSpPr>
        <p:spPr>
          <a:xfrm>
            <a:off x="2753412" y="5397746"/>
            <a:ext cx="7709823" cy="1154162"/>
          </a:xfrm>
          <a:prstGeom prst="rect">
            <a:avLst/>
          </a:prstGeom>
          <a:noFill/>
        </p:spPr>
        <p:txBody>
          <a:bodyPr wrap="square" rtlCol="0">
            <a:spAutoFit/>
          </a:bodyPr>
          <a:lstStyle/>
          <a:p>
            <a:pPr algn="ctr">
              <a:lnSpc>
                <a:spcPct val="150000"/>
              </a:lnSpc>
            </a:pPr>
            <a:r>
              <a:rPr lang="en-US" sz="2400" dirty="0">
                <a:latin typeface="#9Slide03 Arima Madurai Black" panose="00000A00000000000000" pitchFamily="2" charset="0"/>
                <a:cs typeface="#9Slide03 Arima Madurai Black" panose="00000A00000000000000" pitchFamily="2" charset="0"/>
              </a:rPr>
              <a:t>Khi có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a:t>
            </a:r>
            <a:r>
              <a:rPr lang="en-US" sz="2400" dirty="0">
                <a:latin typeface="#9Slide03 Arima Madurai Black" panose="00000A00000000000000" pitchFamily="2" charset="0"/>
                <a:cs typeface="#9Slide03 Arima Madurai Black" panose="00000A00000000000000" pitchFamily="2" charset="0"/>
              </a:rPr>
              <a:t> qua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khỏi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ban </a:t>
            </a:r>
            <a:r>
              <a:rPr lang="en-US" sz="2400" dirty="0" err="1">
                <a:latin typeface="#9Slide03 Arima Madurai Black" panose="00000A00000000000000" pitchFamily="2" charset="0"/>
                <a:cs typeface="#9Slide03 Arima Madurai Black" panose="00000A00000000000000" pitchFamily="2" charset="0"/>
              </a:rPr>
              <a:t>đầu</a:t>
            </a:r>
            <a:endParaRPr lang="en-US" sz="2400" dirty="0">
              <a:latin typeface="#9Slide03 Arima Madurai Black" panose="00000A00000000000000" pitchFamily="2" charset="0"/>
              <a:cs typeface="#9Slide03 Arima Madurai Black" panose="00000A00000000000000" pitchFamily="2" charset="0"/>
            </a:endParaRPr>
          </a:p>
        </p:txBody>
      </p:sp>
      <p:sp>
        <p:nvSpPr>
          <p:cNvPr id="209" name="TextBox 208">
            <a:extLst>
              <a:ext uri="{FF2B5EF4-FFF2-40B4-BE49-F238E27FC236}">
                <a16:creationId xmlns:a16="http://schemas.microsoft.com/office/drawing/2014/main" id="{B3A84D8E-5C47-C2DC-53E6-B426A401BF85}"/>
              </a:ext>
            </a:extLst>
          </p:cNvPr>
          <p:cNvSpPr txBox="1"/>
          <p:nvPr/>
        </p:nvSpPr>
        <p:spPr>
          <a:xfrm>
            <a:off x="2823014" y="5381771"/>
            <a:ext cx="7709823" cy="1154162"/>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vậy, </a:t>
            </a:r>
            <a:r>
              <a:rPr lang="en-US" sz="2400" dirty="0" err="1">
                <a:latin typeface="#9Slide03 Arima Madurai Black" panose="00000A00000000000000" pitchFamily="2" charset="0"/>
                <a:cs typeface="#9Slide03 Arima Madurai Black" panose="00000A00000000000000" pitchFamily="2" charset="0"/>
              </a:rPr>
              <a:t>vùng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bao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5728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left)">
                                      <p:cBhvr>
                                        <p:cTn id="7" dur="500"/>
                                        <p:tgtEl>
                                          <p:spTgt spid="2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wipe(left)">
                                      <p:cBhvr>
                                        <p:cTn id="11" dur="500"/>
                                        <p:tgtEl>
                                          <p:spTgt spid="20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06"/>
                                        </p:tgtEl>
                                        <p:attrNameLst>
                                          <p:attrName>style.visibility</p:attrName>
                                        </p:attrNameLst>
                                      </p:cBhvr>
                                      <p:to>
                                        <p:strVal val="visible"/>
                                      </p:to>
                                    </p:set>
                                    <p:animEffect transition="in" filter="wipe(up)">
                                      <p:cBhvr>
                                        <p:cTn id="22" dur="5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par>
                                <p:cTn id="28" presetID="10" presetClass="exit" presetSubtype="0" fill="hold" grpId="1" nodeType="withEffect">
                                  <p:stCondLst>
                                    <p:cond delay="0"/>
                                  </p:stCondLst>
                                  <p:iterate type="lt">
                                    <p:tmPct val="0"/>
                                  </p:iterate>
                                  <p:childTnLst>
                                    <p:animEffect transition="out" filter="fade">
                                      <p:cBhvr>
                                        <p:cTn id="29" dur="500"/>
                                        <p:tgtEl>
                                          <p:spTgt spid="206"/>
                                        </p:tgtEl>
                                      </p:cBhvr>
                                    </p:animEffect>
                                    <p:set>
                                      <p:cBhvr>
                                        <p:cTn id="30" dur="1" fill="hold">
                                          <p:stCondLst>
                                            <p:cond delay="499"/>
                                          </p:stCondLst>
                                        </p:cTn>
                                        <p:tgtEl>
                                          <p:spTgt spid="206"/>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6000"/>
                                  </p:iterate>
                                  <p:childTnLst>
                                    <p:set>
                                      <p:cBhvr>
                                        <p:cTn id="38" dur="1" fill="hold">
                                          <p:stCondLst>
                                            <p:cond delay="0"/>
                                          </p:stCondLst>
                                        </p:cTn>
                                        <p:tgtEl>
                                          <p:spTgt spid="207"/>
                                        </p:tgtEl>
                                        <p:attrNameLst>
                                          <p:attrName>style.visibility</p:attrName>
                                        </p:attrNameLst>
                                      </p:cBhvr>
                                      <p:to>
                                        <p:strVal val="visible"/>
                                      </p:to>
                                    </p:set>
                                    <p:animEffect transition="in" filter="wipe(up)">
                                      <p:cBhvr>
                                        <p:cTn id="39" dur="500"/>
                                        <p:tgtEl>
                                          <p:spTgt spid="20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iterate type="lt">
                                    <p:tmPct val="0"/>
                                  </p:iterate>
                                  <p:childTnLst>
                                    <p:animEffect transition="out" filter="fade">
                                      <p:cBhvr>
                                        <p:cTn id="43" dur="500"/>
                                        <p:tgtEl>
                                          <p:spTgt spid="207"/>
                                        </p:tgtEl>
                                      </p:cBhvr>
                                    </p:animEffect>
                                    <p:set>
                                      <p:cBhvr>
                                        <p:cTn id="44" dur="1" fill="hold">
                                          <p:stCondLst>
                                            <p:cond delay="499"/>
                                          </p:stCondLst>
                                        </p:cTn>
                                        <p:tgtEl>
                                          <p:spTgt spid="207"/>
                                        </p:tgtEl>
                                        <p:attrNameLst>
                                          <p:attrName>style.visibility</p:attrName>
                                        </p:attrNameLst>
                                      </p:cBhvr>
                                      <p:to>
                                        <p:strVal val="hidden"/>
                                      </p:to>
                                    </p:set>
                                  </p:childTnLst>
                                </p:cTn>
                              </p:par>
                            </p:childTnLst>
                          </p:cTn>
                        </p:par>
                        <p:par>
                          <p:cTn id="45" fill="hold">
                            <p:stCondLst>
                              <p:cond delay="500"/>
                            </p:stCondLst>
                            <p:childTnLst>
                              <p:par>
                                <p:cTn id="46" presetID="22" presetClass="entr" presetSubtype="1" fill="hold" grpId="0" nodeType="afterEffect">
                                  <p:stCondLst>
                                    <p:cond delay="0"/>
                                  </p:stCondLst>
                                  <p:iterate type="lt">
                                    <p:tmPct val="6000"/>
                                  </p:iterate>
                                  <p:childTnLst>
                                    <p:set>
                                      <p:cBhvr>
                                        <p:cTn id="47" dur="1" fill="hold">
                                          <p:stCondLst>
                                            <p:cond delay="0"/>
                                          </p:stCondLst>
                                        </p:cTn>
                                        <p:tgtEl>
                                          <p:spTgt spid="208"/>
                                        </p:tgtEl>
                                        <p:attrNameLst>
                                          <p:attrName>style.visibility</p:attrName>
                                        </p:attrNameLst>
                                      </p:cBhvr>
                                      <p:to>
                                        <p:strVal val="visible"/>
                                      </p:to>
                                    </p:set>
                                    <p:animEffect transition="in" filter="wipe(up)">
                                      <p:cBhvr>
                                        <p:cTn id="48" dur="500"/>
                                        <p:tgtEl>
                                          <p:spTgt spid="20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iterate type="lt">
                                    <p:tmPct val="0"/>
                                  </p:iterate>
                                  <p:childTnLst>
                                    <p:animEffect transition="out" filter="fade">
                                      <p:cBhvr>
                                        <p:cTn id="52" dur="500"/>
                                        <p:tgtEl>
                                          <p:spTgt spid="208"/>
                                        </p:tgtEl>
                                      </p:cBhvr>
                                    </p:animEffect>
                                    <p:set>
                                      <p:cBhvr>
                                        <p:cTn id="53" dur="1" fill="hold">
                                          <p:stCondLst>
                                            <p:cond delay="499"/>
                                          </p:stCondLst>
                                        </p:cTn>
                                        <p:tgtEl>
                                          <p:spTgt spid="208"/>
                                        </p:tgtEl>
                                        <p:attrNameLst>
                                          <p:attrName>style.visibility</p:attrName>
                                        </p:attrNameLst>
                                      </p:cBhvr>
                                      <p:to>
                                        <p:strVal val="hidden"/>
                                      </p:to>
                                    </p:set>
                                  </p:childTnLst>
                                </p:cTn>
                              </p:par>
                            </p:childTnLst>
                          </p:cTn>
                        </p:par>
                        <p:par>
                          <p:cTn id="54" fill="hold">
                            <p:stCondLst>
                              <p:cond delay="500"/>
                            </p:stCondLst>
                            <p:childTnLst>
                              <p:par>
                                <p:cTn id="55" presetID="22" presetClass="entr" presetSubtype="1" fill="hold" grpId="0" nodeType="afterEffect">
                                  <p:stCondLst>
                                    <p:cond delay="0"/>
                                  </p:stCondLst>
                                  <p:iterate type="lt">
                                    <p:tmPct val="6000"/>
                                  </p:iterate>
                                  <p:childTnLst>
                                    <p:set>
                                      <p:cBhvr>
                                        <p:cTn id="56" dur="1" fill="hold">
                                          <p:stCondLst>
                                            <p:cond delay="0"/>
                                          </p:stCondLst>
                                        </p:cTn>
                                        <p:tgtEl>
                                          <p:spTgt spid="209"/>
                                        </p:tgtEl>
                                        <p:attrNameLst>
                                          <p:attrName>style.visibility</p:attrName>
                                        </p:attrNameLst>
                                      </p:cBhvr>
                                      <p:to>
                                        <p:strVal val="visible"/>
                                      </p:to>
                                    </p:set>
                                    <p:animEffect transition="in" filter="wipe(up)">
                                      <p:cBhvr>
                                        <p:cTn id="5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206" grpId="0"/>
      <p:bldP spid="206" grpId="1"/>
      <p:bldP spid="207" grpId="0"/>
      <p:bldP spid="207" grpId="1"/>
      <p:bldP spid="208" grpId="0"/>
      <p:bldP spid="208" grpId="1"/>
      <p:bldP spid="20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NC">
      <a:dk1>
        <a:sysClr val="windowText" lastClr="000000"/>
      </a:dk1>
      <a:lt1>
        <a:sysClr val="window" lastClr="FFFFFF"/>
      </a:lt1>
      <a:dk2>
        <a:srgbClr val="44546A"/>
      </a:dk2>
      <a:lt2>
        <a:srgbClr val="E7E6E6"/>
      </a:lt2>
      <a:accent1>
        <a:srgbClr val="D92332"/>
      </a:accent1>
      <a:accent2>
        <a:srgbClr val="D96C75"/>
      </a:accent2>
      <a:accent3>
        <a:srgbClr val="304D73"/>
      </a:accent3>
      <a:accent4>
        <a:srgbClr val="8C0303"/>
      </a:accent4>
      <a:accent5>
        <a:srgbClr val="F2F2F2"/>
      </a:accent5>
      <a:accent6>
        <a:srgbClr val="70AD47"/>
      </a:accent6>
      <a:hlink>
        <a:srgbClr val="0563C1"/>
      </a:hlink>
      <a:folHlink>
        <a:srgbClr val="954F72"/>
      </a:folHlink>
    </a:clrScheme>
    <a:fontScheme name="Custom 12">
      <a:majorFont>
        <a:latin typeface="A6.Jovis-PaytoneOneRegular-Deco"/>
        <a:ea typeface=""/>
        <a:cs typeface=""/>
      </a:majorFont>
      <a:minorFont>
        <a:latin typeface="A3.Jovis-AmpleBold-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9">
      <a:majorFont>
        <a:latin typeface="#9Slide03 Cabin Bold"/>
        <a:ea typeface=""/>
        <a:cs typeface=""/>
      </a:majorFont>
      <a:minorFont>
        <a:latin typeface="#9Slide03 Cab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TotalTime>
  <Words>2298</Words>
  <Application>Microsoft Office PowerPoint</Application>
  <PresentationFormat>Widescreen</PresentationFormat>
  <Paragraphs>235</Paragraphs>
  <Slides>50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#9Slide03 Arima Madurai Black</vt:lpstr>
      <vt:lpstr>#9Slide03 Arima Madurai Bold</vt:lpstr>
      <vt:lpstr>#9Slide07 Cadena</vt:lpstr>
      <vt:lpstr>#9Slide07 IcielBaliho Script</vt:lpstr>
      <vt:lpstr>A3.Jovis-AmpleBold-San</vt:lpstr>
      <vt:lpstr>A6.Jovis-PaytoneOneRegular-Deco</vt:lpstr>
      <vt:lpstr>Arial</vt:lpstr>
      <vt:lpstr>Calibri</vt:lpstr>
      <vt:lpstr>Cambria Math</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Bảo Huỳnh</dc:creator>
  <cp:lastModifiedBy>Administrator</cp:lastModifiedBy>
  <cp:revision>26</cp:revision>
  <dcterms:created xsi:type="dcterms:W3CDTF">2021-09-05T13:51:04Z</dcterms:created>
  <dcterms:modified xsi:type="dcterms:W3CDTF">2024-03-18T11:53:14Z</dcterms:modified>
</cp:coreProperties>
</file>