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75" r:id="rId2"/>
    <p:sldMasterId id="2147483828" r:id="rId3"/>
    <p:sldMasterId id="2147483853" r:id="rId4"/>
    <p:sldMasterId id="2147483883" r:id="rId5"/>
    <p:sldMasterId id="2147483904" r:id="rId6"/>
    <p:sldMasterId id="2147483906" r:id="rId7"/>
    <p:sldMasterId id="2147483919" r:id="rId8"/>
    <p:sldMasterId id="2147483933" r:id="rId9"/>
    <p:sldMasterId id="2147483942" r:id="rId10"/>
    <p:sldMasterId id="2147483954" r:id="rId11"/>
    <p:sldMasterId id="2147483967" r:id="rId12"/>
  </p:sldMasterIdLst>
  <p:notesMasterIdLst>
    <p:notesMasterId r:id="rId55"/>
  </p:notesMasterIdLst>
  <p:sldIdLst>
    <p:sldId id="595" r:id="rId13"/>
    <p:sldId id="256" r:id="rId14"/>
    <p:sldId id="699" r:id="rId15"/>
    <p:sldId id="268" r:id="rId16"/>
    <p:sldId id="2007577233" r:id="rId17"/>
    <p:sldId id="257" r:id="rId18"/>
    <p:sldId id="11088698" r:id="rId19"/>
    <p:sldId id="11088699" r:id="rId20"/>
    <p:sldId id="11088663" r:id="rId21"/>
    <p:sldId id="11088700" r:id="rId22"/>
    <p:sldId id="11088708" r:id="rId23"/>
    <p:sldId id="330" r:id="rId24"/>
    <p:sldId id="11088706" r:id="rId25"/>
    <p:sldId id="11088517" r:id="rId26"/>
    <p:sldId id="2007577234" r:id="rId27"/>
    <p:sldId id="11088519" r:id="rId28"/>
    <p:sldId id="11088672" r:id="rId29"/>
    <p:sldId id="11088702" r:id="rId30"/>
    <p:sldId id="2007577235" r:id="rId31"/>
    <p:sldId id="11088674" r:id="rId32"/>
    <p:sldId id="11088806" r:id="rId33"/>
    <p:sldId id="2007577236" r:id="rId34"/>
    <p:sldId id="2007577237" r:id="rId35"/>
    <p:sldId id="11088707" r:id="rId36"/>
    <p:sldId id="266" r:id="rId37"/>
    <p:sldId id="331" r:id="rId38"/>
    <p:sldId id="308" r:id="rId39"/>
    <p:sldId id="2007577238" r:id="rId40"/>
    <p:sldId id="2007577228" r:id="rId41"/>
    <p:sldId id="429" r:id="rId42"/>
    <p:sldId id="427" r:id="rId43"/>
    <p:sldId id="428" r:id="rId44"/>
    <p:sldId id="419" r:id="rId45"/>
    <p:sldId id="2007577232" r:id="rId46"/>
    <p:sldId id="2007577229" r:id="rId47"/>
    <p:sldId id="420" r:id="rId48"/>
    <p:sldId id="421" r:id="rId49"/>
    <p:sldId id="422" r:id="rId50"/>
    <p:sldId id="423" r:id="rId51"/>
    <p:sldId id="424" r:id="rId52"/>
    <p:sldId id="425" r:id="rId53"/>
    <p:sldId id="426" r:id="rId5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36"/>
  </p:normalViewPr>
  <p:slideViewPr>
    <p:cSldViewPr snapToGrid="0">
      <p:cViewPr varScale="1">
        <p:scale>
          <a:sx n="58" d="100"/>
          <a:sy n="58" d="100"/>
        </p:scale>
        <p:origin x="964" y="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3/19/2024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24</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492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65109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6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86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543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691371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272128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65611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72149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9417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5975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99472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27827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735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285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89898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646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503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043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5762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015158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3/19/2024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78618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9514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52191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80021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12110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2875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861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5228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970211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922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9896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94194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83018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328119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98875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882081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08347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917467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74726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19749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6864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7565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34470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19750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40270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98239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47326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147449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865297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0319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88990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49585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3574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5422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639945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60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01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964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70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990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40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5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3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2.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hyperlink" Target="https://tinyppt.com/"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26666284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3/19/2024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53579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3/19/2024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54816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2024/3/19</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1.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9.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0.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5.gif"/><Relationship Id="rId3" Type="http://schemas.openxmlformats.org/officeDocument/2006/relationships/slide" Target="slide38.xml"/><Relationship Id="rId7" Type="http://schemas.openxmlformats.org/officeDocument/2006/relationships/slide" Target="slide36.xml"/><Relationship Id="rId12" Type="http://schemas.openxmlformats.org/officeDocument/2006/relationships/slide" Target="slide41.xml"/><Relationship Id="rId17" Type="http://schemas.openxmlformats.org/officeDocument/2006/relationships/image" Target="../media/image57.gif"/><Relationship Id="rId2" Type="http://schemas.openxmlformats.org/officeDocument/2006/relationships/image" Target="../media/image49.png"/><Relationship Id="rId16" Type="http://schemas.openxmlformats.org/officeDocument/2006/relationships/slide" Target="slide39.xml"/><Relationship Id="rId1" Type="http://schemas.openxmlformats.org/officeDocument/2006/relationships/slideLayout" Target="../slideLayouts/slideLayout136.xml"/><Relationship Id="rId6" Type="http://schemas.openxmlformats.org/officeDocument/2006/relationships/image" Target="../media/image51.gif"/><Relationship Id="rId11" Type="http://schemas.openxmlformats.org/officeDocument/2006/relationships/image" Target="../media/image54.gif"/><Relationship Id="rId5" Type="http://schemas.openxmlformats.org/officeDocument/2006/relationships/slide" Target="slide42.xml"/><Relationship Id="rId15" Type="http://schemas.openxmlformats.org/officeDocument/2006/relationships/image" Target="../media/image56.gif"/><Relationship Id="rId10" Type="http://schemas.openxmlformats.org/officeDocument/2006/relationships/slide" Target="slide40.xml"/><Relationship Id="rId4" Type="http://schemas.openxmlformats.org/officeDocument/2006/relationships/image" Target="../media/image50.gif"/><Relationship Id="rId9" Type="http://schemas.openxmlformats.org/officeDocument/2006/relationships/image" Target="../media/image53.gif"/><Relationship Id="rId14" Type="http://schemas.openxmlformats.org/officeDocument/2006/relationships/slide" Target="slide37.xml"/></Relationships>
</file>

<file path=ppt/slides/_rels/slide3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0.png"/><Relationship Id="rId1" Type="http://schemas.openxmlformats.org/officeDocument/2006/relationships/slideLayout" Target="../slideLayouts/slideLayout147.xml"/><Relationship Id="rId4" Type="http://schemas.openxmlformats.org/officeDocument/2006/relationships/image" Target="../media/image52.gif"/></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1.png"/><Relationship Id="rId1" Type="http://schemas.openxmlformats.org/officeDocument/2006/relationships/slideLayout" Target="../slideLayouts/slideLayout137.xml"/><Relationship Id="rId4" Type="http://schemas.openxmlformats.org/officeDocument/2006/relationships/image" Target="../media/image56.gif"/></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2.png"/><Relationship Id="rId1" Type="http://schemas.openxmlformats.org/officeDocument/2006/relationships/slideLayout" Target="../slideLayouts/slideLayout137.xml"/><Relationship Id="rId4" Type="http://schemas.openxmlformats.org/officeDocument/2006/relationships/image" Target="../media/image50.gif"/></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3.png"/><Relationship Id="rId1" Type="http://schemas.openxmlformats.org/officeDocument/2006/relationships/slideLayout" Target="../slideLayouts/slideLayout137.xml"/><Relationship Id="rId4" Type="http://schemas.openxmlformats.org/officeDocument/2006/relationships/image" Target="../media/image57.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0.png"/><Relationship Id="rId1" Type="http://schemas.openxmlformats.org/officeDocument/2006/relationships/slideLayout" Target="../slideLayouts/slideLayout137.xml"/><Relationship Id="rId4" Type="http://schemas.openxmlformats.org/officeDocument/2006/relationships/image" Target="../media/image54.gif"/></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1.png"/><Relationship Id="rId1" Type="http://schemas.openxmlformats.org/officeDocument/2006/relationships/slideLayout" Target="../slideLayouts/slideLayout137.xml"/><Relationship Id="rId4" Type="http://schemas.openxmlformats.org/officeDocument/2006/relationships/image" Target="../media/image55.gif"/></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37.xml"/><Relationship Id="rId5" Type="http://schemas.openxmlformats.org/officeDocument/2006/relationships/image" Target="../media/image65.gif"/><Relationship Id="rId4" Type="http://schemas.openxmlformats.org/officeDocument/2006/relationships/slide" Target="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0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9.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8.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63710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646331"/>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tô thuế</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217887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951946"/>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940160"/>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200" b="1" kern="0" dirty="0">
                <a:solidFill>
                  <a:srgbClr val="FF0000"/>
                </a:solidFill>
                <a:latin typeface="Times New Roman" panose="02020603050405020304" pitchFamily="18" charset="0"/>
                <a:cs typeface="Times New Roman" panose="02020603050405020304" pitchFamily="18" charset="0"/>
                <a:sym typeface="Arial"/>
              </a:rPr>
              <a:t>.</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586491"/>
            <a:ext cx="4509221"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a.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2451" y="-1830916"/>
            <a:ext cx="3564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2498976" y="3647017"/>
            <a:ext cx="7291416" cy="1405641"/>
          </a:xfrm>
          <a:prstGeom prst="rect">
            <a:avLst/>
          </a:prstGeom>
        </p:spPr>
        <p:txBody>
          <a:bodyPr wrap="square">
            <a:spAutoFit/>
          </a:bodyPr>
          <a:lstStyle/>
          <a:p>
            <a:pPr algn="ctr" defTabSz="1219170">
              <a:buClr>
                <a:srgbClr val="000000"/>
              </a:buClr>
            </a:pPr>
            <a:r>
              <a:rPr lang="en-US" sz="4267" kern="0" dirty="0" err="1">
                <a:solidFill>
                  <a:srgbClr val="000000"/>
                </a:solidFill>
                <a:latin typeface="Times New Roman" panose="02020603050405020304" pitchFamily="18" charset="0"/>
                <a:cs typeface="Times New Roman" panose="02020603050405020304" pitchFamily="18" charset="0"/>
                <a:sym typeface="Arial"/>
              </a:rPr>
              <a:t>Năm</a:t>
            </a:r>
            <a:r>
              <a:rPr lang="en-US" sz="4267" kern="0" dirty="0">
                <a:solidFill>
                  <a:srgbClr val="000000"/>
                </a:solidFill>
                <a:latin typeface="Times New Roman" panose="02020603050405020304" pitchFamily="18" charset="0"/>
                <a:cs typeface="Times New Roman" panose="02020603050405020304" pitchFamily="18" charset="0"/>
                <a:sym typeface="Arial"/>
              </a:rPr>
              <a:t> 1360, </a:t>
            </a:r>
            <a:r>
              <a:rPr lang="en-US" sz="4267" kern="0" dirty="0" err="1">
                <a:solidFill>
                  <a:srgbClr val="000000"/>
                </a:solidFill>
                <a:latin typeface="Times New Roman" panose="02020603050405020304" pitchFamily="18" charset="0"/>
                <a:cs typeface="Times New Roman" panose="02020603050405020304" pitchFamily="18" charset="0"/>
                <a:sym typeface="Arial"/>
              </a:rPr>
              <a:t>vua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Trần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Dụ</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Ðại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Trị</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bảo</a:t>
            </a:r>
            <a:r>
              <a:rPr lang="en-US" sz="4267" kern="0" dirty="0">
                <a:solidFill>
                  <a:srgbClr val="000000"/>
                </a:solidFill>
                <a:latin typeface="Times New Roman" panose="02020603050405020304" pitchFamily="18" charset="0"/>
                <a:cs typeface="Times New Roman" panose="02020603050405020304" pitchFamily="18" charset="0"/>
                <a:sym typeface="Arial"/>
              </a:rPr>
              <a:t>".</a:t>
            </a:r>
            <a:endParaRPr lang="en-VN" sz="42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422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A1D8E3-BE7D-924F-B8C4-31A0BD4E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 y="1540933"/>
            <a:ext cx="2944851" cy="4399307"/>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gốm sứ tráng men tinh xảo thể hiện sự phát triển kinh tế và văn hóa thời trần">
            <a:extLst>
              <a:ext uri="{FF2B5EF4-FFF2-40B4-BE49-F238E27FC236}">
                <a16:creationId xmlns:a16="http://schemas.microsoft.com/office/drawing/2014/main" id="{092C4CE7-B9E4-8C44-9582-FF869E54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9" r="16333"/>
          <a:stretch/>
        </p:blipFill>
        <p:spPr bwMode="auto">
          <a:xfrm>
            <a:off x="3072097" y="1710267"/>
            <a:ext cx="3621193" cy="4385733"/>
          </a:xfrm>
          <a:prstGeom prst="roundRect">
            <a:avLst/>
          </a:prstGeom>
          <a:noFill/>
          <a:extLst>
            <a:ext uri="{909E8E84-426E-40DD-AFC4-6F175D3DCCD1}">
              <a14:hiddenFill xmlns:a14="http://schemas.microsoft.com/office/drawing/2010/main">
                <a:solidFill>
                  <a:srgbClr val="FFFFFF"/>
                </a:solidFill>
              </a14:hiddenFill>
            </a:ext>
          </a:extLst>
        </p:spPr>
      </p:pic>
      <p:pic>
        <p:nvPicPr>
          <p:cNvPr id="10248" name="Picture 8" descr="Đầu rồng bằng đất nung thời Trần.">
            <a:extLst>
              <a:ext uri="{FF2B5EF4-FFF2-40B4-BE49-F238E27FC236}">
                <a16:creationId xmlns:a16="http://schemas.microsoft.com/office/drawing/2014/main" id="{8187AB78-7971-4048-AA6A-B0242F37F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65" r="14774"/>
          <a:stretch/>
        </p:blipFill>
        <p:spPr bwMode="auto">
          <a:xfrm>
            <a:off x="7612839" y="1554507"/>
            <a:ext cx="4234128" cy="43857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74FEC9-AFE5-3945-A02C-EA6710DE49B2}"/>
              </a:ext>
            </a:extLst>
          </p:cNvPr>
          <p:cNvSpPr/>
          <p:nvPr/>
        </p:nvSpPr>
        <p:spPr>
          <a:xfrm>
            <a:off x="7381427" y="5957173"/>
            <a:ext cx="4696951"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rồng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bằng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nung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AB716EB-71C7-F747-8506-3C9F041F7DAB}"/>
              </a:ext>
            </a:extLst>
          </p:cNvPr>
          <p:cNvSpPr/>
          <p:nvPr/>
        </p:nvSpPr>
        <p:spPr>
          <a:xfrm>
            <a:off x="-12311" y="5957173"/>
            <a:ext cx="5936437"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Bình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kỷ</a:t>
            </a:r>
            <a:r>
              <a:rPr lang="en-US" sz="3200" kern="0" dirty="0">
                <a:solidFill>
                  <a:srgbClr val="000000"/>
                </a:solidFill>
                <a:latin typeface="Times New Roman" panose="02020603050405020304" pitchFamily="18" charset="0"/>
                <a:cs typeface="Times New Roman" panose="02020603050405020304" pitchFamily="18" charset="0"/>
                <a:sym typeface="Arial"/>
              </a:rPr>
              <a:t> XIII.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46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arn(outVertical)">
                                      <p:cBhvr>
                                        <p:cTn id="10" dur="500"/>
                                        <p:tgtEl>
                                          <p:spTgt spid="1024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arn(outVertical)">
                                      <p:cBhvr>
                                        <p:cTn id="13" dur="500"/>
                                        <p:tgtEl>
                                          <p:spTgt spid="1024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780105"/>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265943"/>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18771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43270"/>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16176"/>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2312145" y="1614010"/>
            <a:ext cx="8249687" cy="1924744"/>
          </a:xfrm>
          <a:prstGeom prst="rect">
            <a:avLst/>
          </a:prstGeom>
        </p:spPr>
        <p:txBody>
          <a:bodyPr spcFirstLastPara="1" wrap="square" lIns="121900" tIns="121900" rIns="121900" bIns="121900" anchor="b" anchorCtr="0">
            <a:noAutofit/>
          </a:bodyPr>
          <a:lstStyle/>
          <a:p>
            <a:r>
              <a:rPr lang="vi-VN" sz="5400" dirty="0"/>
              <a:t>ĐẠI VIỆT THỜI TRẦN  (1226 – 1400) (t2)</a:t>
            </a:r>
          </a:p>
        </p:txBody>
      </p:sp>
      <p:grpSp>
        <p:nvGrpSpPr>
          <p:cNvPr id="216" name="Google Shape;216;p28"/>
          <p:cNvGrpSpPr/>
          <p:nvPr/>
        </p:nvGrpSpPr>
        <p:grpSpPr>
          <a:xfrm>
            <a:off x="4592500" y="3620413"/>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grpSp>
        <p:nvGrpSpPr>
          <p:cNvPr id="219" name="Google Shape;219;p28"/>
          <p:cNvGrpSpPr/>
          <p:nvPr/>
        </p:nvGrpSpPr>
        <p:grpSpPr>
          <a:xfrm>
            <a:off x="4594525" y="1328274"/>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765698" y="112452"/>
            <a:ext cx="3342582" cy="1200329"/>
          </a:xfrm>
          <a:prstGeom prst="rect">
            <a:avLst/>
          </a:prstGeom>
        </p:spPr>
        <p:txBody>
          <a:bodyPr wrap="none">
            <a:spAutoFit/>
          </a:bodyPr>
          <a:lstStyle/>
          <a:p>
            <a:pPr defTabSz="1219170">
              <a:buClr>
                <a:srgbClr val="000000"/>
              </a:buClr>
              <a:defRPr/>
            </a:pPr>
            <a:r>
              <a:rPr lang="vi-VN" sz="7200" b="1" kern="0" dirty="0">
                <a:solidFill>
                  <a:srgbClr val="FF0000"/>
                </a:solidFill>
                <a:latin typeface="Merriweather"/>
                <a:cs typeface="Arial"/>
                <a:sym typeface="Merriweather"/>
              </a:rPr>
              <a:t>BÀI 13:</a:t>
            </a:r>
            <a:endParaRPr lang="en-VN" sz="2400" kern="0" dirty="0">
              <a:solidFill>
                <a:srgbClr val="FF0000"/>
              </a:solidFill>
              <a:latin typeface="Arial"/>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953642"/>
            <a:ext cx="12480079" cy="2891105"/>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45992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00050" y="426939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Hội Thống diễn ra tấp nập.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7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507054"/>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92892"/>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027224"/>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0" y="5935821"/>
            <a:ext cx="12192000" cy="954107"/>
          </a:xfrm>
          <a:prstGeom prst="rect">
            <a:avLst/>
          </a:prstGeom>
          <a:noFill/>
        </p:spPr>
        <p:txBody>
          <a:bodyPr wrap="square">
            <a:spAutoFit/>
          </a:bodyPr>
          <a:lstStyle/>
          <a:p>
            <a:pPr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327474" y="23064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4" y="63369"/>
            <a:ext cx="11461485"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4" name="Rectangle 3">
            <a:extLst>
              <a:ext uri="{FF2B5EF4-FFF2-40B4-BE49-F238E27FC236}">
                <a16:creationId xmlns:a16="http://schemas.microsoft.com/office/drawing/2014/main" id="{D08CAFBC-07FF-B5B2-5617-69237875B179}"/>
              </a:ext>
            </a:extLst>
          </p:cNvPr>
          <p:cNvSpPr/>
          <p:nvPr/>
        </p:nvSpPr>
        <p:spPr>
          <a:xfrm>
            <a:off x="0" y="641686"/>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521671"/>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78065"/>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3"/>
          <a:stretch>
            <a:fillRect/>
          </a:stretch>
        </p:blipFill>
        <p:spPr>
          <a:xfrm>
            <a:off x="7754391" y="130642"/>
            <a:ext cx="4178300" cy="6727357"/>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702229" y="177993"/>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440334" y="759196"/>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40333" y="1326690"/>
            <a:ext cx="7189659"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nắm giữ các chức vụ chủ chốt trong bộ máy chính quyền.</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40334" y="2444928"/>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nhận cày cấy ruộng đất công làng xã.</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40334" y="3641870"/>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440334" y="4838812"/>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nông nô, nô tì có số lượng khá đông đảo.</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8">
            <a:extLst>
              <a:ext uri="{FF2B5EF4-FFF2-40B4-BE49-F238E27FC236}">
                <a16:creationId xmlns:a16="http://schemas.microsoft.com/office/drawing/2014/main" id="{AE5659E1-4A06-3F08-A877-6F53851DF256}"/>
              </a:ext>
            </a:extLst>
          </p:cNvPr>
          <p:cNvSpPr txBox="1"/>
          <p:nvPr/>
        </p:nvSpPr>
        <p:spPr>
          <a:xfrm>
            <a:off x="-4517405" y="2955173"/>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550842" y="4168295"/>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kinh tế, xã hội</a:t>
            </a:r>
          </a:p>
        </p:txBody>
      </p:sp>
      <p:sp>
        <p:nvSpPr>
          <p:cNvPr id="22" name="TextBox 15">
            <a:extLst>
              <a:ext uri="{FF2B5EF4-FFF2-40B4-BE49-F238E27FC236}">
                <a16:creationId xmlns:a16="http://schemas.microsoft.com/office/drawing/2014/main" id="{879C7214-AB26-1F36-021C-93253888C146}"/>
              </a:ext>
            </a:extLst>
          </p:cNvPr>
          <p:cNvSpPr txBox="1"/>
          <p:nvPr/>
        </p:nvSpPr>
        <p:spPr>
          <a:xfrm>
            <a:off x="-4662675" y="1493856"/>
            <a:ext cx="4662676"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VN" sz="3733" b="1" kern="0" dirty="0">
                <a:solidFill>
                  <a:srgbClr val="3F3742">
                    <a:lumMod val="50000"/>
                  </a:srgbClr>
                </a:solidFill>
                <a:latin typeface="Times New Roman" panose="02020603050405020304" pitchFamily="18" charset="0"/>
                <a:cs typeface="Times New Roman" panose="02020603050405020304" pitchFamily="18" charset="0"/>
                <a:sym typeface="Arial"/>
              </a:rPr>
              <a:t>Sự thành lập nhà Trần</a:t>
            </a:r>
            <a:endParaRPr lang="en-US" sz="3733" b="1" noProof="1">
              <a:solidFill>
                <a:srgbClr val="3F3742">
                  <a:lumMod val="50000"/>
                </a:srgbClr>
              </a:solidFill>
              <a:latin typeface="Times New Roman" panose="02020603050405020304" pitchFamily="18" charset="0"/>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986764" y="561139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văn hóa</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3F3742"/>
              </a:solidFill>
              <a:latin typeface="Arial"/>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46153" y="2245973"/>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258853" y="2914257"/>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0359" y="2584360"/>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46153" y="364745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258853" y="431573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0359" y="3985842"/>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844492"/>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58853" y="151277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0359" y="1182879"/>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946153" y="504893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258853" y="571721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90359" y="5387322"/>
            <a:ext cx="628949" cy="628949"/>
          </a:xfrm>
          <a:prstGeom prst="rect">
            <a:avLst/>
          </a:prstGeom>
        </p:spPr>
      </p:pic>
      <p:sp>
        <p:nvSpPr>
          <p:cNvPr id="29" name="Rectangle 28">
            <a:extLst>
              <a:ext uri="{FF2B5EF4-FFF2-40B4-BE49-F238E27FC236}">
                <a16:creationId xmlns:a16="http://schemas.microsoft.com/office/drawing/2014/main" id="{1148C363-8A60-8F30-98F0-60F1C6F1561B}"/>
              </a:ext>
            </a:extLst>
          </p:cNvPr>
          <p:cNvSpPr/>
          <p:nvPr/>
        </p:nvSpPr>
        <p:spPr>
          <a:xfrm>
            <a:off x="-28588" y="-8480"/>
            <a:ext cx="3723135" cy="943785"/>
          </a:xfrm>
          <a:prstGeom prst="rect">
            <a:avLst/>
          </a:prstGeom>
          <a:noFill/>
        </p:spPr>
        <p:txBody>
          <a:bodyPr wrap="none" lIns="121920" tIns="60960" rIns="121920" bIns="60960">
            <a:spAutoFit/>
          </a:bodyPr>
          <a:lstStyle/>
          <a:p>
            <a:pPr algn="ctr" defTabSz="1219170">
              <a:buClr>
                <a:srgbClr val="000000"/>
              </a:buClr>
            </a:pPr>
            <a:r>
              <a:rPr lang="en-US" sz="5333"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NỘI DUNG</a:t>
            </a:r>
          </a:p>
        </p:txBody>
      </p:sp>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2.46914E-6 L 0.79254 -0.0213 " pathEditMode="relative" rAng="0" ptsTypes="AA">
                                      <p:cBhvr>
                                        <p:cTn id="6" dur="2000" fill="hold"/>
                                        <p:tgtEl>
                                          <p:spTgt spid="22"/>
                                        </p:tgtEl>
                                        <p:attrNameLst>
                                          <p:attrName>ppt_x</p:attrName>
                                          <p:attrName>ppt_y</p:attrName>
                                        </p:attrNameLst>
                                      </p:cBhvr>
                                      <p:rCtr x="39618" y="-108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5E-6 -4.93827E-7 L 0.78143 -0.0392 " pathEditMode="relative" rAng="0" ptsTypes="AA">
                                      <p:cBhvr>
                                        <p:cTn id="10" dur="2000" fill="hold"/>
                                        <p:tgtEl>
                                          <p:spTgt spid="26"/>
                                        </p:tgtEl>
                                        <p:attrNameLst>
                                          <p:attrName>ppt_x</p:attrName>
                                          <p:attrName>ppt_y</p:attrName>
                                        </p:attrNameLst>
                                      </p:cBhvr>
                                      <p:rCtr x="39063" y="-1975"/>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77778E-6 -2.34568E-6 L 0.78837 -0.02685 " pathEditMode="relative" rAng="0" ptsTypes="AA">
                                      <p:cBhvr>
                                        <p:cTn id="14" dur="2000" fill="hold"/>
                                        <p:tgtEl>
                                          <p:spTgt spid="24"/>
                                        </p:tgtEl>
                                        <p:attrNameLst>
                                          <p:attrName>ppt_x</p:attrName>
                                          <p:attrName>ppt_y</p:attrName>
                                        </p:attrNameLst>
                                      </p:cBhvr>
                                      <p:rCtr x="39410" y="-1358"/>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33333E-6 3.82716E-6 L 0.78316 -0.01698 " pathEditMode="relative" rAng="0" ptsTypes="AA">
                                      <p:cBhvr>
                                        <p:cTn id="18" dur="2000" fill="hold"/>
                                        <p:tgtEl>
                                          <p:spTgt spid="20"/>
                                        </p:tgtEl>
                                        <p:attrNameLst>
                                          <p:attrName>ppt_x</p:attrName>
                                          <p:attrName>ppt_y</p:attrName>
                                        </p:attrNameLst>
                                      </p:cBhvr>
                                      <p:rCtr x="39149"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600" b="1" kern="0" dirty="0">
                <a:solidFill>
                  <a:srgbClr val="FF0000"/>
                </a:solidFill>
                <a:latin typeface="Times New Roman" panose="02020603050405020304" pitchFamily="18" charset="0"/>
                <a:cs typeface="Times New Roman" panose="02020603050405020304" pitchFamily="18" charset="0"/>
                <a:sym typeface="Arial"/>
              </a:rPr>
              <a:t>.</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a</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582316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13101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079921" y="1853306"/>
            <a:ext cx="4267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 khẩn đất hoang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213507"/>
            <a:ext cx="40950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23623" y="5288340"/>
            <a:ext cx="37449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Đắp đê phòng lụt, xây dựng các công trình thuỷ lợi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253699" y="3623630"/>
            <a:ext cx="4725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Miễn giảm tô thuế</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 phép tôn thất lập điền trang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Trần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42609"/>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mang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1480</Words>
  <Application>Microsoft Office PowerPoint</Application>
  <PresentationFormat>Widescreen</PresentationFormat>
  <Paragraphs>163</Paragraphs>
  <Slides>42</Slides>
  <Notes>9</Notes>
  <HiddenSlides>0</HiddenSlides>
  <MMClips>0</MMClips>
  <ScaleCrop>false</ScaleCrop>
  <HeadingPairs>
    <vt:vector size="6" baseType="variant">
      <vt:variant>
        <vt:lpstr>Fonts Used</vt:lpstr>
      </vt:variant>
      <vt:variant>
        <vt:i4>29</vt:i4>
      </vt:variant>
      <vt:variant>
        <vt:lpstr>Theme</vt:lpstr>
      </vt:variant>
      <vt:variant>
        <vt:i4>12</vt:i4>
      </vt:variant>
      <vt:variant>
        <vt:lpstr>Slide Titles</vt:lpstr>
      </vt:variant>
      <vt:variant>
        <vt:i4>42</vt:i4>
      </vt:variant>
    </vt:vector>
  </HeadingPairs>
  <TitlesOfParts>
    <vt:vector size="83" baseType="lpstr">
      <vt:lpstr>微软雅黑</vt:lpstr>
      <vt:lpstr>.VnTime</vt:lpstr>
      <vt:lpstr>Anaheim</vt:lpstr>
      <vt:lpstr>Antic</vt:lpstr>
      <vt:lpstr>Arial</vt:lpstr>
      <vt:lpstr>Avenir Next Regular</vt:lpstr>
      <vt:lpstr>Berkshire Swash</vt:lpstr>
      <vt:lpstr>Calibri</vt:lpstr>
      <vt:lpstr>Calibri Light</vt:lpstr>
      <vt:lpstr>Century Gothic</vt:lpstr>
      <vt:lpstr>Georgia</vt:lpstr>
      <vt:lpstr>Helvetica</vt:lpstr>
      <vt:lpstr>Impact</vt:lpstr>
      <vt:lpstr>Livvic</vt:lpstr>
      <vt:lpstr>Merriweather</vt:lpstr>
      <vt:lpstr>Muli</vt:lpstr>
      <vt:lpstr>Neucha</vt:lpstr>
      <vt:lpstr>Nunito Light</vt:lpstr>
      <vt:lpstr>Patrick Hand</vt:lpstr>
      <vt:lpstr>Patrick Hand SC</vt:lpstr>
      <vt:lpstr>Poppins</vt:lpstr>
      <vt:lpstr>Rajdhani</vt:lpstr>
      <vt:lpstr>Roboto</vt:lpstr>
      <vt:lpstr>Roboto Condensed</vt:lpstr>
      <vt:lpstr>Rubik</vt:lpstr>
      <vt:lpstr>Tahoma</vt:lpstr>
      <vt:lpstr>Times New Roman</vt:lpstr>
      <vt:lpstr>Wingdings</vt:lpstr>
      <vt:lpstr>字魂59号-创粗黑</vt:lpstr>
      <vt:lpstr>2_Writing History Thesis by Slidesgo</vt:lpstr>
      <vt:lpstr>自定义设计方案</vt:lpstr>
      <vt:lpstr>2_Office Theme</vt:lpstr>
      <vt:lpstr>English Language Grammar Rules by Slidesgo</vt:lpstr>
      <vt:lpstr>1_Writing History Thesis by Slidesgo</vt:lpstr>
      <vt:lpstr>tinyPPT.com</vt:lpstr>
      <vt:lpstr>3_Office Theme</vt:lpstr>
      <vt:lpstr>Office 主题​​</vt:lpstr>
      <vt:lpstr>Lawn and Garden Month by Slidesgo</vt:lpstr>
      <vt:lpstr>Office Theme</vt:lpstr>
      <vt:lpstr>Default Design</vt:lpstr>
      <vt:lpstr>Dongzhi Festival by Slidesgo</vt:lpstr>
      <vt:lpstr>PowerPoint Presentation</vt:lpstr>
      <vt:lpstr>ĐẠI VIỆT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THANH HOÀI</cp:lastModifiedBy>
  <cp:revision>17</cp:revision>
  <dcterms:created xsi:type="dcterms:W3CDTF">2022-08-10T08:36:58Z</dcterms:created>
  <dcterms:modified xsi:type="dcterms:W3CDTF">2024-03-18T23:30:37Z</dcterms:modified>
</cp:coreProperties>
</file>