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24"/>
  </p:notesMasterIdLst>
  <p:sldIdLst>
    <p:sldId id="301" r:id="rId5"/>
    <p:sldId id="257" r:id="rId6"/>
    <p:sldId id="304" r:id="rId7"/>
    <p:sldId id="267" r:id="rId8"/>
    <p:sldId id="300" r:id="rId9"/>
    <p:sldId id="260" r:id="rId10"/>
    <p:sldId id="268" r:id="rId11"/>
    <p:sldId id="306" r:id="rId12"/>
    <p:sldId id="307" r:id="rId13"/>
    <p:sldId id="308" r:id="rId14"/>
    <p:sldId id="309" r:id="rId15"/>
    <p:sldId id="310" r:id="rId16"/>
    <p:sldId id="261" r:id="rId17"/>
    <p:sldId id="262" r:id="rId18"/>
    <p:sldId id="305" r:id="rId19"/>
    <p:sldId id="299" r:id="rId20"/>
    <p:sldId id="270" r:id="rId21"/>
    <p:sldId id="265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AC6D0"/>
    <a:srgbClr val="00CC99"/>
    <a:srgbClr val="FFECAF"/>
    <a:srgbClr val="FFE79B"/>
    <a:srgbClr val="009A46"/>
    <a:srgbClr val="F27193"/>
    <a:srgbClr val="F1607D"/>
    <a:srgbClr val="F16247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D3A73-E5D3-4AA8-B224-269ADA953FBA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EB132-4E7C-447A-90AF-CCCF6341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1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7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16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57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39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2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5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1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03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46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02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67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3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60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61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88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94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44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09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5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7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</a:t>
            </a:r>
            <a:r>
              <a:rPr lang="en-US" sz="4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sz="4400" b="1" kern="0" spc="150" dirty="0" smtClean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OUT TET HOLIDAY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kern="0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7: LOOKING BACK - PROJECT</a:t>
            </a:r>
            <a:endParaRPr lang="en-US" sz="3200" b="1" kern="0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700" y="630098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6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6856"/>
            <a:ext cx="9147911" cy="51456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091" y1="16450" x2="56364" y2="33766"/>
                        <a14:foregroundMark x1="70909" y1="21212" x2="70909" y2="26407"/>
                        <a14:foregroundMark x1="86364" y1="89610" x2="68182" y2="92641"/>
                        <a14:foregroundMark x1="26364" y1="86147" x2="37273" y2="96970"/>
                        <a14:foregroundMark x1="44545" y1="38095" x2="1363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7" y="2925719"/>
            <a:ext cx="8708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37149" y="1815346"/>
            <a:ext cx="1842277" cy="91940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Take things from a shelf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21409" y="6031605"/>
            <a:ext cx="1479392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Shouldn’t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6240" y="6031605"/>
            <a:ext cx="1469167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318028" y="195386"/>
            <a:ext cx="4997172" cy="548640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 </a:t>
            </a:r>
            <a:r>
              <a:rPr lang="en-US" sz="2400" dirty="0">
                <a:solidFill>
                  <a:srgbClr val="FF0000"/>
                </a:solidFill>
              </a:rPr>
              <a:t>shouldn’t </a:t>
            </a:r>
            <a:r>
              <a:rPr lang="en-US" sz="2400" dirty="0" smtClean="0">
                <a:solidFill>
                  <a:srgbClr val="FF0000"/>
                </a:solidFill>
              </a:rPr>
              <a:t>take </a:t>
            </a:r>
            <a:r>
              <a:rPr lang="en-US" sz="2400" dirty="0">
                <a:solidFill>
                  <a:srgbClr val="FF0000"/>
                </a:solidFill>
              </a:rPr>
              <a:t>things from a shelf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4706" y1="5950" x2="91855" y2="7102"/>
                        <a14:foregroundMark x1="91855" y1="7102" x2="93213" y2="85988"/>
                        <a14:foregroundMark x1="93439" y1="86756" x2="81674" y2="87524"/>
                        <a14:foregroundMark x1="82805" y1="87908" x2="87330" y2="5566"/>
                        <a14:foregroundMark x1="6787" y1="11132" x2="80543" y2="12476"/>
                        <a14:foregroundMark x1="81674" y1="4798" x2="7466" y2="10365"/>
                        <a14:foregroundMark x1="16290" y1="2687" x2="74661" y2="9981"/>
                        <a14:foregroundMark x1="15611" y1="2879" x2="4977" y2="10940"/>
                        <a14:foregroundMark x1="33484" y1="4031" x2="70814" y2="4223"/>
                        <a14:foregroundMark x1="82127" y1="10557" x2="88009" y2="85988"/>
                        <a14:foregroundMark x1="88009" y1="85988" x2="88009" y2="85988"/>
                        <a14:foregroundMark x1="81222" y1="11708" x2="89140" y2="80998"/>
                        <a14:foregroundMark x1="82127" y1="10940" x2="85747" y2="71977"/>
                        <a14:foregroundMark x1="88914" y1="11516" x2="88914" y2="68714"/>
                        <a14:foregroundMark x1="82805" y1="10940" x2="85294" y2="24376"/>
                        <a14:foregroundMark x1="80090" y1="18042" x2="80769" y2="87524"/>
                        <a14:foregroundMark x1="92081" y1="88100" x2="83032" y2="90403"/>
                        <a14:foregroundMark x1="80769" y1="94242" x2="80090" y2="95585"/>
                        <a14:foregroundMark x1="90498" y1="66219" x2="91176" y2="86564"/>
                        <a14:foregroundMark x1="86878" y1="19962" x2="85747" y2="56238"/>
                        <a14:foregroundMark x1="5882" y1="13052" x2="4525" y2="94818"/>
                        <a14:foregroundMark x1="6561" y1="95585" x2="81222" y2="94818"/>
                        <a14:foregroundMark x1="45249" y1="96737" x2="78959" y2="95393"/>
                        <a14:foregroundMark x1="95475" y1="4607" x2="95928" y2="8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94" y="3142235"/>
            <a:ext cx="340251" cy="4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15 0.005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7917 0.079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6856"/>
            <a:ext cx="9147911" cy="51456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091" y1="16450" x2="56364" y2="33766"/>
                        <a14:foregroundMark x1="70909" y1="21212" x2="70909" y2="26407"/>
                        <a14:foregroundMark x1="86364" y1="89610" x2="68182" y2="92641"/>
                        <a14:foregroundMark x1="26364" y1="86147" x2="37273" y2="96970"/>
                        <a14:foregroundMark x1="44545" y1="38095" x2="1363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7" y="2925719"/>
            <a:ext cx="8708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37149" y="1815346"/>
            <a:ext cx="1842277" cy="91940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Make a lot of noise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21409" y="6031605"/>
            <a:ext cx="1479392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Shouldn’t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6240" y="6031605"/>
            <a:ext cx="1469167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318028" y="195386"/>
            <a:ext cx="4997172" cy="548640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 </a:t>
            </a:r>
            <a:r>
              <a:rPr lang="en-US" sz="2400" dirty="0">
                <a:solidFill>
                  <a:srgbClr val="FF0000"/>
                </a:solidFill>
              </a:rPr>
              <a:t>shouldn’t </a:t>
            </a:r>
            <a:r>
              <a:rPr lang="en-US" sz="2400" dirty="0" smtClean="0">
                <a:solidFill>
                  <a:srgbClr val="FF0000"/>
                </a:solidFill>
              </a:rPr>
              <a:t>make a lot of noise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6856"/>
            <a:ext cx="9147911" cy="51456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091" y1="16450" x2="56364" y2="33766"/>
                        <a14:foregroundMark x1="70909" y1="21212" x2="70909" y2="26407"/>
                        <a14:foregroundMark x1="86364" y1="89610" x2="68182" y2="92641"/>
                        <a14:foregroundMark x1="26364" y1="86147" x2="37273" y2="96970"/>
                        <a14:foregroundMark x1="44545" y1="38095" x2="1363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7" y="2925719"/>
            <a:ext cx="8708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37149" y="1815346"/>
            <a:ext cx="2501351" cy="91940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Ask for some water if </a:t>
            </a:r>
            <a:r>
              <a:rPr lang="en-US" sz="2400" dirty="0" smtClean="0">
                <a:solidFill>
                  <a:prstClr val="black"/>
                </a:solidFill>
              </a:rPr>
              <a:t>she </a:t>
            </a:r>
            <a:r>
              <a:rPr lang="en-US" sz="2400" dirty="0">
                <a:solidFill>
                  <a:prstClr val="black"/>
                </a:solidFill>
              </a:rPr>
              <a:t>feels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50449" y="6012555"/>
            <a:ext cx="1479392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6614" y="6012555"/>
            <a:ext cx="1469167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Shouldn’t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1390647" y="195386"/>
            <a:ext cx="6356072" cy="548640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 should ask for some water if she feels thirsty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24" y1="11275" x2="96581" y2="9150"/>
                        <a14:foregroundMark x1="87821" y1="12582" x2="80556" y2="89542"/>
                        <a14:foregroundMark x1="8547" y1="24183" x2="24573" y2="92157"/>
                        <a14:foregroundMark x1="29915" y1="93627" x2="74359" y2="90196"/>
                        <a14:foregroundMark x1="11966" y1="57843" x2="11966" y2="57843"/>
                        <a14:foregroundMark x1="23718" y1="91340" x2="23718" y2="91340"/>
                        <a14:foregroundMark x1="30556" y1="95098" x2="65812" y2="96732"/>
                        <a14:foregroundMark x1="70726" y1="94281" x2="85684" y2="90523"/>
                        <a14:foregroundMark x1="85043" y1="88889" x2="96368" y2="12092"/>
                        <a14:foregroundMark x1="8761" y1="4412" x2="92094" y2="3595"/>
                        <a14:foregroundMark x1="11966" y1="6863" x2="82479" y2="8824"/>
                        <a14:foregroundMark x1="89957" y1="5556" x2="89957" y2="5556"/>
                        <a14:foregroundMark x1="75427" y1="8824" x2="97436" y2="5229"/>
                        <a14:foregroundMark x1="4487" y1="3922" x2="4487" y2="3922"/>
                        <a14:foregroundMark x1="10897" y1="1961" x2="32265" y2="1961"/>
                        <a14:foregroundMark x1="38675" y1="1471" x2="69017" y2="1471"/>
                        <a14:foregroundMark x1="72863" y1="1471" x2="94231" y2="3105"/>
                        <a14:foregroundMark x1="4915" y1="25980" x2="13034" y2="80392"/>
                        <a14:foregroundMark x1="14957" y1="88072" x2="17094" y2="93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91" y="4532789"/>
            <a:ext cx="2796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18889 0.088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4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2770" y="208008"/>
            <a:ext cx="7647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800" dirty="0"/>
              <a:t>Write full sentences using the cues given, and </a:t>
            </a:r>
            <a:r>
              <a:rPr lang="en-US" sz="2800" i="1" dirty="0"/>
              <a:t>should</a:t>
            </a:r>
            <a:r>
              <a:rPr lang="en-US" sz="2800" dirty="0"/>
              <a:t> or </a:t>
            </a:r>
            <a:r>
              <a:rPr lang="en-US" sz="2800" i="1" dirty="0"/>
              <a:t>shouldn’t</a:t>
            </a:r>
            <a:r>
              <a:rPr lang="en-US" sz="2800" dirty="0"/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09091" y="1321624"/>
            <a:ext cx="6914269" cy="470318"/>
            <a:chOff x="363373" y="1262747"/>
            <a:chExt cx="6914269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314" y="1271400"/>
              <a:ext cx="645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Ask for permission before entering a room</a:t>
              </a:r>
              <a:endParaRPr lang="en-US" sz="2400" i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09091" y="2318643"/>
            <a:ext cx="7565721" cy="461665"/>
            <a:chOff x="369902" y="2142097"/>
            <a:chExt cx="7565721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 about the house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09091" y="3307009"/>
            <a:ext cx="6914269" cy="470318"/>
            <a:chOff x="363373" y="4026312"/>
            <a:chExt cx="6914269" cy="470318"/>
          </a:xfrm>
        </p:grpSpPr>
        <p:sp>
          <p:nvSpPr>
            <p:cNvPr id="40" name="TextBox 3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Take things from a shelf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9091" y="4295375"/>
            <a:ext cx="6471767" cy="470318"/>
            <a:chOff x="363373" y="3312302"/>
            <a:chExt cx="6471767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Make a lot of noise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2541699" y="215982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17509" y="202523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908897" y="5397978"/>
            <a:ext cx="7330101" cy="470318"/>
            <a:chOff x="363373" y="3312302"/>
            <a:chExt cx="7330101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Ask for some water if he / she feels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3032" y="180059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0213218-410F-4735-AD55-941F2C758935}"/>
              </a:ext>
            </a:extLst>
          </p:cNvPr>
          <p:cNvCxnSpPr/>
          <p:nvPr/>
        </p:nvCxnSpPr>
        <p:spPr>
          <a:xfrm flipV="1">
            <a:off x="2541696" y="3166304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F451F9D-D52E-49A6-B70D-E8C369382C64}"/>
              </a:ext>
            </a:extLst>
          </p:cNvPr>
          <p:cNvCxnSpPr/>
          <p:nvPr/>
        </p:nvCxnSpPr>
        <p:spPr>
          <a:xfrm>
            <a:off x="1017509" y="303171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DA9318A-D56E-4F4E-90C5-FB0B9946460D}"/>
              </a:ext>
            </a:extLst>
          </p:cNvPr>
          <p:cNvSpPr txBox="1"/>
          <p:nvPr/>
        </p:nvSpPr>
        <p:spPr>
          <a:xfrm>
            <a:off x="1373032" y="2807071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88CC94-9EF6-4286-AC88-D823FFBFD78D}"/>
              </a:ext>
            </a:extLst>
          </p:cNvPr>
          <p:cNvCxnSpPr/>
          <p:nvPr/>
        </p:nvCxnSpPr>
        <p:spPr>
          <a:xfrm flipV="1">
            <a:off x="2523221" y="4118468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B63411E-200F-457C-BFCD-02922A8408D5}"/>
              </a:ext>
            </a:extLst>
          </p:cNvPr>
          <p:cNvCxnSpPr/>
          <p:nvPr/>
        </p:nvCxnSpPr>
        <p:spPr>
          <a:xfrm>
            <a:off x="1017509" y="39838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F8B569-EA5F-40EA-997F-109730AA039A}"/>
              </a:ext>
            </a:extLst>
          </p:cNvPr>
          <p:cNvSpPr txBox="1"/>
          <p:nvPr/>
        </p:nvSpPr>
        <p:spPr>
          <a:xfrm>
            <a:off x="1373032" y="3759235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F321C84-6E65-436D-B7EE-7D7B20639FCF}"/>
              </a:ext>
            </a:extLst>
          </p:cNvPr>
          <p:cNvCxnSpPr/>
          <p:nvPr/>
        </p:nvCxnSpPr>
        <p:spPr>
          <a:xfrm flipV="1">
            <a:off x="2504734" y="5189962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3ABD27F-7860-4343-BBEB-C48E66D3B73D}"/>
              </a:ext>
            </a:extLst>
          </p:cNvPr>
          <p:cNvCxnSpPr/>
          <p:nvPr/>
        </p:nvCxnSpPr>
        <p:spPr>
          <a:xfrm>
            <a:off x="1017509" y="50553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3CE577E-854B-484B-B428-4CD28AADB6FC}"/>
              </a:ext>
            </a:extLst>
          </p:cNvPr>
          <p:cNvSpPr txBox="1"/>
          <p:nvPr/>
        </p:nvSpPr>
        <p:spPr>
          <a:xfrm>
            <a:off x="1373032" y="4830729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19CAF7F-7F01-4BA2-A171-B5D7FF1B22B9}"/>
              </a:ext>
            </a:extLst>
          </p:cNvPr>
          <p:cNvCxnSpPr/>
          <p:nvPr/>
        </p:nvCxnSpPr>
        <p:spPr>
          <a:xfrm flipV="1">
            <a:off x="2524684" y="6242153"/>
            <a:ext cx="52120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1C2D35-F350-4103-B43B-26C53CF2E85D}"/>
              </a:ext>
            </a:extLst>
          </p:cNvPr>
          <p:cNvCxnSpPr/>
          <p:nvPr/>
        </p:nvCxnSpPr>
        <p:spPr>
          <a:xfrm>
            <a:off x="1028204" y="610756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7FB195C-ED60-4EF9-9093-8B01C6F7A30C}"/>
              </a:ext>
            </a:extLst>
          </p:cNvPr>
          <p:cNvSpPr txBox="1"/>
          <p:nvPr/>
        </p:nvSpPr>
        <p:spPr>
          <a:xfrm>
            <a:off x="1383727" y="5882920"/>
            <a:ext cx="17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/ She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495438" y="1794404"/>
            <a:ext cx="643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 ask for permission before entering a room.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9DDE47-2F57-4467-8060-74E33C2A71EC}"/>
              </a:ext>
            </a:extLst>
          </p:cNvPr>
          <p:cNvSpPr txBox="1"/>
          <p:nvPr/>
        </p:nvSpPr>
        <p:spPr>
          <a:xfrm>
            <a:off x="2495438" y="2800880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shouldn’t run about the home.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718353-5065-4BAF-A206-FB5F5AC63F0E}"/>
              </a:ext>
            </a:extLst>
          </p:cNvPr>
          <p:cNvSpPr txBox="1"/>
          <p:nvPr/>
        </p:nvSpPr>
        <p:spPr>
          <a:xfrm>
            <a:off x="2484155" y="3742443"/>
            <a:ext cx="440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shouldn’t take things from a shelf.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B40089-55C8-4220-9DA3-DE6322E533AA}"/>
              </a:ext>
            </a:extLst>
          </p:cNvPr>
          <p:cNvSpPr txBox="1"/>
          <p:nvPr/>
        </p:nvSpPr>
        <p:spPr>
          <a:xfrm>
            <a:off x="2484155" y="4832305"/>
            <a:ext cx="386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shouldn’t make a lot of noise.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4858849-DA5A-4B39-B683-0DEA1ABD20C9}"/>
              </a:ext>
            </a:extLst>
          </p:cNvPr>
          <p:cNvSpPr txBox="1"/>
          <p:nvPr/>
        </p:nvSpPr>
        <p:spPr>
          <a:xfrm>
            <a:off x="2504734" y="5867927"/>
            <a:ext cx="635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 ask for some water if he / she feels thirsty.</a:t>
            </a:r>
          </a:p>
        </p:txBody>
      </p:sp>
      <p:sp>
        <p:nvSpPr>
          <p:cNvPr id="46" name="Rounded Rectangle 4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0342" y="243834"/>
            <a:ext cx="7786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57719" y="1548063"/>
            <a:ext cx="8239537" cy="4239491"/>
          </a:xfrm>
          <a:prstGeom prst="roundRect">
            <a:avLst>
              <a:gd name="adj" fmla="val 5712"/>
            </a:avLst>
          </a:prstGeom>
          <a:noFill/>
          <a:ln w="28575">
            <a:solidFill>
              <a:srgbClr val="F1607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6320" y="1945573"/>
            <a:ext cx="7681686" cy="344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800" dirty="0"/>
              <a:t>My room is ready for Tet. By the window are (1)           balloons. There is a picture I made from (2)              old magazines. It’s </a:t>
            </a:r>
            <a:r>
              <a:rPr lang="en-US" sz="2800" dirty="0" err="1"/>
              <a:t>colourful</a:t>
            </a:r>
            <a:r>
              <a:rPr lang="en-US" sz="2800" dirty="0"/>
              <a:t>, but I didn’t use  (3)                paint or </a:t>
            </a:r>
            <a:r>
              <a:rPr lang="en-US" sz="2800" dirty="0" err="1"/>
              <a:t>colour</a:t>
            </a:r>
            <a:r>
              <a:rPr lang="en-US" sz="2800" dirty="0"/>
              <a:t> pencils.  I love flowers, but I don’t have  (4)               yet. Oh, look at this new plant. It needs (</a:t>
            </a:r>
            <a:r>
              <a:rPr lang="en-US" sz="2800" dirty="0" smtClean="0"/>
              <a:t>5)               water</a:t>
            </a:r>
            <a:r>
              <a:rPr lang="en-US" sz="2800" dirty="0"/>
              <a:t>, but it doesn’t need (6)             sunlight. It can live in a room.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6CA63F-A6D4-4834-963C-1689051BB7CE}"/>
              </a:ext>
            </a:extLst>
          </p:cNvPr>
          <p:cNvCxnSpPr/>
          <p:nvPr/>
        </p:nvCxnSpPr>
        <p:spPr>
          <a:xfrm>
            <a:off x="7895168" y="240011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5F2CB0-8E67-494F-B2BA-C62F57CE69B8}"/>
              </a:ext>
            </a:extLst>
          </p:cNvPr>
          <p:cNvCxnSpPr/>
          <p:nvPr/>
        </p:nvCxnSpPr>
        <p:spPr>
          <a:xfrm>
            <a:off x="7270296" y="2861934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A66565-8A8D-4A91-A881-C40E025603B5}"/>
              </a:ext>
            </a:extLst>
          </p:cNvPr>
          <p:cNvCxnSpPr/>
          <p:nvPr/>
        </p:nvCxnSpPr>
        <p:spPr>
          <a:xfrm>
            <a:off x="7873959" y="3388407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03EA1-F76D-4E77-A564-37B13DCB1550}"/>
              </a:ext>
            </a:extLst>
          </p:cNvPr>
          <p:cNvCxnSpPr/>
          <p:nvPr/>
        </p:nvCxnSpPr>
        <p:spPr>
          <a:xfrm>
            <a:off x="2233097" y="4302808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C421C6-E586-4A78-BFCB-6BCFAB2814F8}"/>
              </a:ext>
            </a:extLst>
          </p:cNvPr>
          <p:cNvCxnSpPr/>
          <p:nvPr/>
        </p:nvCxnSpPr>
        <p:spPr>
          <a:xfrm>
            <a:off x="2436570" y="477386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F7702-BCF3-4A6A-844C-220D4BAFED07}"/>
              </a:ext>
            </a:extLst>
          </p:cNvPr>
          <p:cNvCxnSpPr/>
          <p:nvPr/>
        </p:nvCxnSpPr>
        <p:spPr>
          <a:xfrm>
            <a:off x="7752960" y="4773862"/>
            <a:ext cx="1005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55AFE1-3124-4E2C-986D-F171FE9E6DA5}"/>
              </a:ext>
            </a:extLst>
          </p:cNvPr>
          <p:cNvSpPr txBox="1"/>
          <p:nvPr/>
        </p:nvSpPr>
        <p:spPr>
          <a:xfrm>
            <a:off x="7917502" y="194689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C3263-6F56-4376-BD55-750CBABB95F3}"/>
              </a:ext>
            </a:extLst>
          </p:cNvPr>
          <p:cNvSpPr txBox="1"/>
          <p:nvPr/>
        </p:nvSpPr>
        <p:spPr>
          <a:xfrm>
            <a:off x="7270296" y="2448948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52F55-8E24-4FE3-A8E7-0896643C64CD}"/>
              </a:ext>
            </a:extLst>
          </p:cNvPr>
          <p:cNvSpPr txBox="1"/>
          <p:nvPr/>
        </p:nvSpPr>
        <p:spPr>
          <a:xfrm>
            <a:off x="2296980" y="4353606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DEB4D5-D2FE-4894-931F-59E4CBD5B42A}"/>
              </a:ext>
            </a:extLst>
          </p:cNvPr>
          <p:cNvSpPr txBox="1"/>
          <p:nvPr/>
        </p:nvSpPr>
        <p:spPr>
          <a:xfrm>
            <a:off x="7925848" y="2967474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225EFA-9D44-4892-AF5A-4474D233CE09}"/>
              </a:ext>
            </a:extLst>
          </p:cNvPr>
          <p:cNvSpPr txBox="1"/>
          <p:nvPr/>
        </p:nvSpPr>
        <p:spPr>
          <a:xfrm>
            <a:off x="2436570" y="3807937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FC3C18-682A-478F-9912-ECB23069B1EE}"/>
              </a:ext>
            </a:extLst>
          </p:cNvPr>
          <p:cNvSpPr txBox="1"/>
          <p:nvPr/>
        </p:nvSpPr>
        <p:spPr>
          <a:xfrm>
            <a:off x="7864681" y="4380680"/>
            <a:ext cx="700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370" y="658368"/>
            <a:ext cx="12505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Game: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69370" y="1230412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lvl="1" indent="-573088"/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1. 	</a:t>
            </a:r>
            <a:r>
              <a:rPr lang="vi-VN" sz="2400" dirty="0" smtClean="0">
                <a:solidFill>
                  <a:prstClr val="black"/>
                </a:solidFill>
                <a:cs typeface="Times New Roman" pitchFamily="18" charset="0"/>
              </a:rPr>
              <a:t>It’s </a:t>
            </a:r>
            <a:r>
              <a:rPr lang="vi-VN" sz="2400" dirty="0">
                <a:solidFill>
                  <a:prstClr val="black"/>
                </a:solidFill>
                <a:cs typeface="Times New Roman" pitchFamily="18" charset="0"/>
              </a:rPr>
              <a:t>good if children 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help their parents with the housework</a:t>
            </a:r>
            <a:r>
              <a:rPr lang="vi-VN" sz="24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573088" indent="-573088"/>
            <a:r>
              <a:rPr lang="vi-VN" sz="2400" i="1" dirty="0">
                <a:solidFill>
                  <a:prstClr val="black"/>
                </a:solidFill>
                <a:cs typeface="Times New Roman" pitchFamily="18" charset="0"/>
              </a:rPr>
              <a:t>→ </a:t>
            </a:r>
            <a:r>
              <a:rPr lang="en-US" sz="2400" i="1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vi-VN" sz="2400" dirty="0" smtClean="0">
                <a:solidFill>
                  <a:prstClr val="black"/>
                </a:solidFill>
                <a:cs typeface="Times New Roman" pitchFamily="18" charset="0"/>
              </a:rPr>
              <a:t>Children shou</a:t>
            </a:r>
            <a:r>
              <a:rPr lang="en-US" sz="2400" dirty="0" err="1" smtClean="0">
                <a:solidFill>
                  <a:prstClr val="black"/>
                </a:solidFill>
                <a:cs typeface="Times New Roman" pitchFamily="18" charset="0"/>
              </a:rPr>
              <a:t>ld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 ………………………………………………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573088" lvl="1" indent="-573088"/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2. 	</a:t>
            </a:r>
            <a:r>
              <a:rPr lang="vi-VN" sz="2400" dirty="0" smtClean="0">
                <a:solidFill>
                  <a:prstClr val="black"/>
                </a:solidFill>
                <a:cs typeface="Times New Roman" pitchFamily="18" charset="0"/>
              </a:rPr>
              <a:t>It’s </a:t>
            </a:r>
            <a:r>
              <a:rPr lang="vi-VN" sz="2400" dirty="0">
                <a:solidFill>
                  <a:prstClr val="black"/>
                </a:solidFill>
                <a:cs typeface="Times New Roman" pitchFamily="18" charset="0"/>
              </a:rPr>
              <a:t>not a good idea when 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you eat a lot of sweets and candies.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573088" indent="-573088"/>
            <a:r>
              <a:rPr lang="vi-VN" sz="2400" i="1" dirty="0">
                <a:solidFill>
                  <a:prstClr val="black"/>
                </a:solidFill>
                <a:cs typeface="Times New Roman" pitchFamily="18" charset="0"/>
              </a:rPr>
              <a:t>→ </a:t>
            </a:r>
            <a:r>
              <a:rPr lang="en-US" sz="2400" i="1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You</a:t>
            </a:r>
            <a:r>
              <a:rPr lang="vi-VN" sz="2400" dirty="0" smtClean="0">
                <a:solidFill>
                  <a:prstClr val="black"/>
                </a:solidFill>
                <a:cs typeface="Times New Roman" pitchFamily="18" charset="0"/>
              </a:rPr>
              <a:t> shouldn’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t ……………………………………………..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573088" lvl="1" indent="-573088"/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3. 	</a:t>
            </a:r>
            <a:r>
              <a:rPr lang="vi-VN" sz="2400" dirty="0" smtClean="0">
                <a:solidFill>
                  <a:prstClr val="black"/>
                </a:solidFill>
                <a:cs typeface="Times New Roman" pitchFamily="18" charset="0"/>
              </a:rPr>
              <a:t>I’m </a:t>
            </a:r>
            <a:r>
              <a:rPr lang="vi-VN" sz="2400" dirty="0">
                <a:solidFill>
                  <a:prstClr val="black"/>
                </a:solidFill>
                <a:cs typeface="Times New Roman" pitchFamily="18" charset="0"/>
              </a:rPr>
              <a:t>not happy when children lie to their parents.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573088" indent="-573088"/>
            <a:r>
              <a:rPr lang="vi-VN" sz="2400" i="1" dirty="0">
                <a:solidFill>
                  <a:prstClr val="black"/>
                </a:solidFill>
                <a:cs typeface="Times New Roman" pitchFamily="18" charset="0"/>
              </a:rPr>
              <a:t>→ </a:t>
            </a:r>
            <a:r>
              <a:rPr lang="en-US" sz="2400" i="1" dirty="0" smtClean="0">
                <a:solidFill>
                  <a:prstClr val="black"/>
                </a:solidFill>
                <a:cs typeface="Times New Roman" pitchFamily="18" charset="0"/>
              </a:rPr>
              <a:t>	</a:t>
            </a:r>
            <a:r>
              <a:rPr lang="vi-VN" sz="2400" dirty="0" smtClean="0">
                <a:solidFill>
                  <a:prstClr val="black"/>
                </a:solidFill>
                <a:cs typeface="Times New Roman" pitchFamily="18" charset="0"/>
              </a:rPr>
              <a:t>Children shouldn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’t ………………………………………………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573088" lvl="1" indent="-573088"/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4. 	She doesn’t have  any new books in the bag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573088" indent="-573088"/>
            <a:r>
              <a:rPr lang="vi-VN" sz="2400" i="1" dirty="0">
                <a:solidFill>
                  <a:prstClr val="black"/>
                </a:solidFill>
                <a:cs typeface="Times New Roman" pitchFamily="18" charset="0"/>
              </a:rPr>
              <a:t>→ 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	There ………………………………………….........................</a:t>
            </a:r>
            <a:endParaRPr lang="en-GB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2" y="192246"/>
            <a:ext cx="2524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891" y="2260834"/>
            <a:ext cx="7648575" cy="3886200"/>
            <a:chOff x="897712" y="1635900"/>
            <a:chExt cx="7648575" cy="3886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12" y="1635900"/>
              <a:ext cx="7648575" cy="38862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264864" y="2200275"/>
              <a:ext cx="7102959" cy="839650"/>
              <a:chOff x="363373" y="1262747"/>
              <a:chExt cx="7102959" cy="83965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7314" y="1271400"/>
                <a:ext cx="66390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Each student gets a small piece of paper and writes his / her wishes on it.</a:t>
                </a:r>
                <a:endParaRPr lang="en-US" sz="2400" i="1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264864" y="2981677"/>
              <a:ext cx="7102959" cy="470318"/>
              <a:chOff x="363373" y="1262747"/>
              <a:chExt cx="7102959" cy="47031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/ She hangs it on a tree.</a:t>
                </a:r>
                <a:endParaRPr lang="en-US" sz="2400" i="1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264864" y="3488455"/>
              <a:ext cx="7017899" cy="839650"/>
              <a:chOff x="363373" y="1262747"/>
              <a:chExt cx="7017899" cy="839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7314" y="1271400"/>
                <a:ext cx="6553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Other students take turns to come up, get a piece of paper and read aloud the wish.</a:t>
                </a:r>
                <a:endParaRPr lang="en-US" sz="2400" i="1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264864" y="4328105"/>
              <a:ext cx="7102959" cy="470318"/>
              <a:chOff x="363373" y="1262747"/>
              <a:chExt cx="7102959" cy="470318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27314" y="1271400"/>
                <a:ext cx="6639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class guess whose wish it is.</a:t>
                </a:r>
                <a:endParaRPr lang="en-US" sz="2400" i="1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130358"/>
            <a:ext cx="2572681" cy="2860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996" y="1262384"/>
            <a:ext cx="22048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wish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62146"/>
              </p:ext>
            </p:extLst>
          </p:nvPr>
        </p:nvGraphicFramePr>
        <p:xfrm>
          <a:off x="0" y="682897"/>
          <a:ext cx="9144000" cy="54922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things and activities at Tet.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/s/ and /ʃ/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should / shouldn’t </a:t>
                      </a:r>
                      <a:r>
                        <a:rPr lang="en-US" sz="2400"/>
                        <a:t>for advice.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some / any </a:t>
                      </a:r>
                      <a:r>
                        <a:rPr lang="en-US" sz="2400"/>
                        <a:t>for amount.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say New Year’s wishes.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New Year’s practices.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preparations for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an email about what children should / shouldn’t do at Tet.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 smtClean="0">
                <a:solidFill>
                  <a:srgbClr val="C00000"/>
                </a:solidFill>
              </a:rPr>
              <a:t>Homework</a:t>
            </a:r>
            <a:endParaRPr lang="en-GB" b="1" i="0" u="none" strike="noStrike" baseline="0" dirty="0" smtClean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088" y="1600200"/>
            <a:ext cx="8610600" cy="4525963"/>
          </a:xfrm>
        </p:spPr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Learn vocabulary </a:t>
            </a:r>
            <a:r>
              <a:rPr lang="en-US" dirty="0"/>
              <a:t>and the </a:t>
            </a:r>
            <a:r>
              <a:rPr lang="en-US" dirty="0" smtClean="0"/>
              <a:t>structure by heart</a:t>
            </a:r>
            <a:r>
              <a:rPr lang="en-US" dirty="0"/>
              <a:t>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Do </a:t>
            </a:r>
            <a:r>
              <a:rPr lang="en-US" dirty="0"/>
              <a:t>exercise </a:t>
            </a:r>
            <a:r>
              <a:rPr lang="en-US" dirty="0" smtClean="0"/>
              <a:t>in </a:t>
            </a:r>
            <a:r>
              <a:rPr lang="en-US" dirty="0"/>
              <a:t>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rgbClr val="C00000"/>
                </a:solidFill>
              </a:rPr>
              <a:t>Review 2 Language focus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66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3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20" y="295945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7" y="292850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2710" y="1889300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2710" y="2596865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5218" y="1058625"/>
            <a:ext cx="24837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5218" y="3304430"/>
            <a:ext cx="24837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20" y="5737253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7" y="5695911"/>
            <a:ext cx="961782" cy="7776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2710" y="5150444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Read the passage and fill the blanks with </a:t>
            </a:r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710" y="4135105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Write full sentences using the cues given, and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85158" y="192365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85158" y="2591297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85158" y="4202354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85158" y="5232851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" grpId="0"/>
      <p:bldP spid="21" grpId="0"/>
      <p:bldP spid="20" grpId="0"/>
      <p:bldP spid="25" grpId="0"/>
      <p:bldP spid="16" grpId="0" animBg="1"/>
      <p:bldP spid="22" grpId="0" animBg="1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80503"/>
              </p:ext>
            </p:extLst>
          </p:nvPr>
        </p:nvGraphicFramePr>
        <p:xfrm>
          <a:off x="478978" y="105032"/>
          <a:ext cx="8412480" cy="659203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439469">
                <a:tc rowSpan="6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5" gridSpan="1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5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6" gridSpan="7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AC6D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469">
                <a:tc rowSpan="5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4" gridSpan="7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rowSpan="2" gridSpan="1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7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469"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9469">
                <a:tc rowSpan="3" gridSpan="9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rowSpan="3" gridSpan="13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469">
                <a:tc gridSpan="9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9469">
                <a:tc gridSpan="9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CC99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782796"/>
              </p:ext>
            </p:extLst>
          </p:nvPr>
        </p:nvGraphicFramePr>
        <p:xfrm>
          <a:off x="843159" y="4943475"/>
          <a:ext cx="4023360" cy="43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94707"/>
              </p:ext>
            </p:extLst>
          </p:nvPr>
        </p:nvGraphicFramePr>
        <p:xfrm>
          <a:off x="476699" y="2739643"/>
          <a:ext cx="6217920" cy="43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7020"/>
              </p:ext>
            </p:extLst>
          </p:nvPr>
        </p:nvGraphicFramePr>
        <p:xfrm>
          <a:off x="5974444" y="3624497"/>
          <a:ext cx="2926080" cy="43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23211"/>
              </p:ext>
            </p:extLst>
          </p:nvPr>
        </p:nvGraphicFramePr>
        <p:xfrm>
          <a:off x="4867568" y="2298562"/>
          <a:ext cx="365760" cy="175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35448"/>
              </p:ext>
            </p:extLst>
          </p:nvPr>
        </p:nvGraphicFramePr>
        <p:xfrm>
          <a:off x="843503" y="109410"/>
          <a:ext cx="365760" cy="526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0677"/>
              </p:ext>
            </p:extLst>
          </p:nvPr>
        </p:nvGraphicFramePr>
        <p:xfrm>
          <a:off x="3771929" y="2304912"/>
          <a:ext cx="36576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30467"/>
              </p:ext>
            </p:extLst>
          </p:nvPr>
        </p:nvGraphicFramePr>
        <p:xfrm>
          <a:off x="5963558" y="114435"/>
          <a:ext cx="365760" cy="395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Picture 13" descr="Hanoi: Peach blossoms in bloom to greet Tet festival - Nhan Dan On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80" y="4298361"/>
            <a:ext cx="405319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alls for new restrictions on fireworks - BBC New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80" y="4298361"/>
            <a:ext cx="408214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Endless English Tips: ESSAY: LUCKY MONE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80" y="4298361"/>
            <a:ext cx="3996502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lh6.googleusercontent.com/UjY5bPRsY9dUdQZyTg9QzsaB6v-I2TyM7Sn_KTxwQxwSXM7JUw1oixDAaq-sj73F2H76Y5mb0aI_r1xAgLrTsLsJ0W5JlGTreo4V2IokZQiZ9EOHIrMsjk2l7glTnBWbbPYNiwk=s8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75" y="4298361"/>
            <a:ext cx="34596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ướng dẫn chinh phục đoạn văn tiếng Anh về Sho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8"/>
          <a:stretch/>
        </p:blipFill>
        <p:spPr bwMode="auto">
          <a:xfrm>
            <a:off x="5034780" y="4298361"/>
            <a:ext cx="405319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lh4.googleusercontent.com/BUntGxSg_l05sVjThwyA0puq_mLW7P8Ey1LRJdyQQpA-B0bYYKrzVqY8mRsYO_0cmYdDh_xbp30nRi3_h2hwzLObiMq5Nx1nnuCfPe_hQjXPa-jVI6PlCUVgA_o6qAvrU3sI7So=s8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80" y="4298361"/>
            <a:ext cx="343399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ách làm nem rán thơm vàng - món ngon cho ngày sum họ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75" y="4298361"/>
            <a:ext cx="3681218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ounded Rectangle 20"/>
          <p:cNvSpPr/>
          <p:nvPr/>
        </p:nvSpPr>
        <p:spPr>
          <a:xfrm>
            <a:off x="7580050" y="419100"/>
            <a:ext cx="914400" cy="45720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HINTS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9205595" y="1477692"/>
            <a:ext cx="2369777" cy="2166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1. peach flowers</a:t>
            </a:r>
            <a:endParaRPr lang="en-US" dirty="0">
              <a:ea typeface="Yu Mincho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2. fireworks</a:t>
            </a:r>
            <a:endParaRPr lang="en-US" dirty="0">
              <a:ea typeface="Yu Mincho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3. lucky money</a:t>
            </a:r>
            <a:endParaRPr lang="en-US" dirty="0">
              <a:ea typeface="Yu Mincho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4. wish</a:t>
            </a:r>
            <a:endParaRPr lang="en-US" dirty="0">
              <a:ea typeface="Yu Mincho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5. clean the furniture</a:t>
            </a:r>
            <a:endParaRPr lang="en-US" dirty="0">
              <a:ea typeface="Yu Mincho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6. shopping</a:t>
            </a:r>
            <a:endParaRPr lang="en-US" dirty="0">
              <a:ea typeface="Yu Mincho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a typeface="Times New Roman"/>
              </a:rPr>
              <a:t>7. special food</a:t>
            </a:r>
            <a:endParaRPr lang="en-US" dirty="0">
              <a:effectLst/>
              <a:ea typeface="Yu Minch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74" y="227639"/>
            <a:ext cx="3407701" cy="84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8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209141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651335" y="1620981"/>
            <a:ext cx="2504211" cy="4561609"/>
          </a:xfrm>
          <a:prstGeom prst="rect">
            <a:avLst/>
          </a:prstGeom>
          <a:solidFill>
            <a:srgbClr val="FAC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8053" y="272862"/>
            <a:ext cx="683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verbs on the left with the nouns on the right.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45093" y="1620982"/>
            <a:ext cx="2067791" cy="4561609"/>
            <a:chOff x="1007918" y="1620982"/>
            <a:chExt cx="2067791" cy="4561609"/>
          </a:xfrm>
          <a:solidFill>
            <a:srgbClr val="FAC6D0"/>
          </a:solidFill>
        </p:grpSpPr>
        <p:sp>
          <p:nvSpPr>
            <p:cNvPr id="5" name="Rectangle 4"/>
            <p:cNvSpPr/>
            <p:nvPr/>
          </p:nvSpPr>
          <p:spPr>
            <a:xfrm>
              <a:off x="1007918" y="1620982"/>
              <a:ext cx="2067791" cy="45616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25878" y="1803559"/>
              <a:ext cx="1949831" cy="470318"/>
              <a:chOff x="363373" y="1262747"/>
              <a:chExt cx="1949831" cy="470318"/>
            </a:xfrm>
            <a:grpFill/>
          </p:grpSpPr>
          <p:sp>
            <p:nvSpPr>
              <p:cNvPr id="17" name="TextBox 1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7313" y="1271400"/>
                <a:ext cx="1485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give</a:t>
                </a:r>
                <a:endParaRPr lang="en-US" sz="2400" i="1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25878" y="2551364"/>
              <a:ext cx="1949831" cy="470318"/>
              <a:chOff x="363373" y="1262747"/>
              <a:chExt cx="1949831" cy="470318"/>
            </a:xfrm>
            <a:grpFill/>
          </p:grpSpPr>
          <p:sp>
            <p:nvSpPr>
              <p:cNvPr id="20" name="TextBox 1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7313" y="1271400"/>
                <a:ext cx="1485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cook</a:t>
                </a:r>
                <a:endParaRPr lang="en-US" sz="2400" i="1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25878" y="3307822"/>
              <a:ext cx="1949831" cy="470318"/>
              <a:chOff x="363373" y="1262747"/>
              <a:chExt cx="1949831" cy="470318"/>
            </a:xfrm>
            <a:grpFill/>
          </p:grpSpPr>
          <p:sp>
            <p:nvSpPr>
              <p:cNvPr id="23" name="TextBox 22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7313" y="1271400"/>
                <a:ext cx="1485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</a:t>
                </a:r>
                <a:endParaRPr lang="en-US" sz="2400" i="1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125878" y="4055627"/>
              <a:ext cx="1949831" cy="470318"/>
              <a:chOff x="363373" y="1262747"/>
              <a:chExt cx="1949831" cy="470318"/>
            </a:xfrm>
            <a:grpFill/>
          </p:grpSpPr>
          <p:sp>
            <p:nvSpPr>
              <p:cNvPr id="26" name="TextBox 25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7313" y="1271400"/>
                <a:ext cx="1485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</a:t>
                </a:r>
                <a:endParaRPr lang="en-US" sz="2400" i="1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25878" y="4796474"/>
              <a:ext cx="1949831" cy="470318"/>
              <a:chOff x="363373" y="1262747"/>
              <a:chExt cx="1949831" cy="470318"/>
            </a:xfrm>
            <a:grpFill/>
          </p:grpSpPr>
          <p:sp>
            <p:nvSpPr>
              <p:cNvPr id="29" name="TextBox 2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27313" y="1271400"/>
                <a:ext cx="1485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watch</a:t>
                </a:r>
                <a:endParaRPr lang="en-US" sz="2400" i="1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25878" y="5544279"/>
              <a:ext cx="1949831" cy="470318"/>
              <a:chOff x="363373" y="1262747"/>
              <a:chExt cx="1949831" cy="470318"/>
            </a:xfrm>
            <a:grpFill/>
          </p:grpSpPr>
          <p:sp>
            <p:nvSpPr>
              <p:cNvPr id="32" name="TextBox 31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27313" y="1271400"/>
                <a:ext cx="148589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</a:t>
                </a:r>
                <a:endParaRPr lang="en-US" sz="2400" i="1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4769295" y="1803558"/>
            <a:ext cx="2043349" cy="470318"/>
            <a:chOff x="363373" y="1262747"/>
            <a:chExt cx="2043349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wish</a:t>
              </a:r>
              <a:endParaRPr lang="en-US" sz="2400" i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9295" y="2551363"/>
            <a:ext cx="2043349" cy="470318"/>
            <a:chOff x="363373" y="1262747"/>
            <a:chExt cx="2043349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fireworks</a:t>
              </a:r>
              <a:endParaRPr lang="en-US" sz="2400" i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69295" y="3307821"/>
            <a:ext cx="2386251" cy="470318"/>
            <a:chOff x="363373" y="1262747"/>
            <a:chExt cx="238625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7313" y="1271400"/>
              <a:ext cx="1922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special food</a:t>
              </a:r>
              <a:endParaRPr lang="en-US" sz="2400" i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69295" y="4055626"/>
            <a:ext cx="2386251" cy="470318"/>
            <a:chOff x="363373" y="1262747"/>
            <a:chExt cx="2573286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7313" y="1271400"/>
              <a:ext cx="2109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lucky number</a:t>
              </a:r>
              <a:endParaRPr lang="en-US" sz="2400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69295" y="4796473"/>
            <a:ext cx="2043349" cy="470318"/>
            <a:chOff x="363373" y="1262747"/>
            <a:chExt cx="2043349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trees</a:t>
              </a:r>
              <a:endParaRPr lang="en-US" sz="2400" i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769295" y="5544278"/>
            <a:ext cx="2043349" cy="470318"/>
            <a:chOff x="363373" y="1262747"/>
            <a:chExt cx="2043349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7313" y="1271400"/>
              <a:ext cx="1579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things</a:t>
              </a:r>
              <a:endParaRPr lang="en-US" sz="2400" i="1" dirty="0"/>
            </a:p>
          </p:txBody>
        </p:sp>
      </p:grpSp>
      <p:sp>
        <p:nvSpPr>
          <p:cNvPr id="111" name="Rounded Rectangle 110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>
            <a:endCxn id="46" idx="1"/>
          </p:cNvCxnSpPr>
          <p:nvPr/>
        </p:nvCxnSpPr>
        <p:spPr>
          <a:xfrm>
            <a:off x="2160029" y="2162119"/>
            <a:ext cx="2609266" cy="21243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8" idx="1"/>
          </p:cNvCxnSpPr>
          <p:nvPr/>
        </p:nvCxnSpPr>
        <p:spPr>
          <a:xfrm>
            <a:off x="2266965" y="2909924"/>
            <a:ext cx="2621488" cy="62873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9939" y="3666382"/>
            <a:ext cx="2499356" cy="136957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394860" y="2170773"/>
            <a:ext cx="2374435" cy="212433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94860" y="2918578"/>
            <a:ext cx="2374435" cy="210872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394860" y="5902839"/>
            <a:ext cx="2374435" cy="865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7008" y="171772"/>
            <a:ext cx="782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3097" y="1245973"/>
            <a:ext cx="8044758" cy="644236"/>
            <a:chOff x="1034866" y="1205345"/>
            <a:chExt cx="8044758" cy="644236"/>
          </a:xfrm>
        </p:grpSpPr>
        <p:grpSp>
          <p:nvGrpSpPr>
            <p:cNvPr id="10" name="Group 9"/>
            <p:cNvGrpSpPr/>
            <p:nvPr/>
          </p:nvGrpSpPr>
          <p:grpSpPr>
            <a:xfrm>
              <a:off x="1034866" y="1205345"/>
              <a:ext cx="7879694" cy="644236"/>
              <a:chOff x="1034866" y="1278082"/>
              <a:chExt cx="7879694" cy="64423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34866" y="1278082"/>
                <a:ext cx="7879694" cy="644236"/>
                <a:chOff x="1289376" y="1631373"/>
                <a:chExt cx="7879694" cy="644236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1289376" y="1631373"/>
                  <a:ext cx="7879694" cy="644236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443084" y="1720543"/>
                  <a:ext cx="18499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gathering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916260" y="1724891"/>
                  <a:ext cx="13694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cleaning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263522" y="1720426"/>
                  <a:ext cx="20150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lucky money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5870806" y="1367135"/>
                <a:ext cx="1882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/>
                  <a:t>banh chung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58190" y="1294397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peach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74996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9827" y="2203636"/>
            <a:ext cx="319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my mother puts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4996" y="290252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7788" y="393951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4996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9826" y="4758367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             flowers only at Tet.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4996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9826" y="5568988"/>
            <a:ext cx="7608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everybody is at home together, </a:t>
            </a:r>
          </a:p>
          <a:p>
            <a:r>
              <a:rPr lang="en-US" sz="2400" dirty="0"/>
              <a:t>we call it a family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630485" y="508938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449826" y="2881499"/>
            <a:ext cx="3194743" cy="910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What are you doing?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400" dirty="0"/>
              <a:t>I’m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DA6B7C-5EE3-40BE-95DF-E479818FE3D6}"/>
              </a:ext>
            </a:extLst>
          </p:cNvPr>
          <p:cNvGrpSpPr/>
          <p:nvPr/>
        </p:nvGrpSpPr>
        <p:grpSpPr>
          <a:xfrm>
            <a:off x="1452618" y="3930865"/>
            <a:ext cx="3358956" cy="461665"/>
            <a:chOff x="1278450" y="3930865"/>
            <a:chExt cx="3358956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1278450" y="3930865"/>
              <a:ext cx="3358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              is special for Tet.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439839" y="425169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43A493-CAF6-452A-983C-BF6A58E05A69}"/>
              </a:ext>
            </a:extLst>
          </p:cNvPr>
          <p:cNvSpPr txBox="1"/>
          <p:nvPr/>
        </p:nvSpPr>
        <p:spPr>
          <a:xfrm>
            <a:off x="4291631" y="2198881"/>
            <a:ext cx="433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lucky money into red envelopes.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F661EC-40FF-44FD-A73B-39A2BF623F26}"/>
              </a:ext>
            </a:extLst>
          </p:cNvPr>
          <p:cNvSpPr txBox="1"/>
          <p:nvPr/>
        </p:nvSpPr>
        <p:spPr>
          <a:xfrm>
            <a:off x="2210355" y="3334195"/>
            <a:ext cx="304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cleaning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my bedroom.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DDAEDD-3416-4641-9327-9B60D9FD04F7}"/>
              </a:ext>
            </a:extLst>
          </p:cNvPr>
          <p:cNvSpPr txBox="1"/>
          <p:nvPr/>
        </p:nvSpPr>
        <p:spPr>
          <a:xfrm>
            <a:off x="1277444" y="3925955"/>
            <a:ext cx="403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Banh </a:t>
            </a:r>
            <a:r>
              <a:rPr lang="en-US" sz="2400" i="1" dirty="0" err="1">
                <a:solidFill>
                  <a:srgbClr val="FF0000"/>
                </a:solidFill>
              </a:rPr>
              <a:t>chung</a:t>
            </a:r>
            <a:r>
              <a:rPr lang="en-US" sz="2400" i="1" dirty="0">
                <a:solidFill>
                  <a:srgbClr val="FF0000"/>
                </a:solidFill>
              </a:rPr>
              <a:t> is special for Tet.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16603-FD14-4406-9F9A-9F2C2D55076D}"/>
              </a:ext>
            </a:extLst>
          </p:cNvPr>
          <p:cNvSpPr txBox="1"/>
          <p:nvPr/>
        </p:nvSpPr>
        <p:spPr>
          <a:xfrm>
            <a:off x="2488621" y="4744804"/>
            <a:ext cx="11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peach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7AC50D-2297-4DBC-A013-D58E879B1173}"/>
              </a:ext>
            </a:extLst>
          </p:cNvPr>
          <p:cNvSpPr txBox="1"/>
          <p:nvPr/>
        </p:nvSpPr>
        <p:spPr>
          <a:xfrm>
            <a:off x="3621268" y="5938320"/>
            <a:ext cx="1498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gathering.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94AB6C-A219-493A-B369-BDC0477C60B2}"/>
              </a:ext>
            </a:extLst>
          </p:cNvPr>
          <p:cNvGrpSpPr/>
          <p:nvPr/>
        </p:nvGrpSpPr>
        <p:grpSpPr>
          <a:xfrm>
            <a:off x="4400734" y="2198882"/>
            <a:ext cx="3569855" cy="461665"/>
            <a:chOff x="4226566" y="2198882"/>
            <a:chExt cx="3569855" cy="46166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226566" y="254521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91CC06-93EA-4614-A20C-1B60D5F6BE05}"/>
                </a:ext>
              </a:extLst>
            </p:cNvPr>
            <p:cNvSpPr txBox="1"/>
            <p:nvPr/>
          </p:nvSpPr>
          <p:spPr>
            <a:xfrm>
              <a:off x="5140966" y="2198882"/>
              <a:ext cx="26554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into red envelopes.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2FC90A-063E-4AA3-88EF-FE6934406DD1}"/>
              </a:ext>
            </a:extLst>
          </p:cNvPr>
          <p:cNvGrpSpPr/>
          <p:nvPr/>
        </p:nvGrpSpPr>
        <p:grpSpPr>
          <a:xfrm>
            <a:off x="2298718" y="3338553"/>
            <a:ext cx="2820681" cy="461665"/>
            <a:chOff x="2124550" y="3338553"/>
            <a:chExt cx="2820681" cy="461665"/>
          </a:xfrm>
        </p:grpSpPr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124550" y="3673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7F57691-4B97-483C-BEF1-9C6465A4024B}"/>
                </a:ext>
              </a:extLst>
            </p:cNvPr>
            <p:cNvSpPr txBox="1"/>
            <p:nvPr/>
          </p:nvSpPr>
          <p:spPr>
            <a:xfrm>
              <a:off x="3004665" y="3338553"/>
              <a:ext cx="19405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bedroom.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042980D-8ED2-43A8-A435-BA926D07FA86}"/>
              </a:ext>
            </a:extLst>
          </p:cNvPr>
          <p:cNvGrpSpPr/>
          <p:nvPr/>
        </p:nvGrpSpPr>
        <p:grpSpPr>
          <a:xfrm>
            <a:off x="3714294" y="5971179"/>
            <a:ext cx="1322139" cy="461665"/>
            <a:chOff x="3540126" y="5971179"/>
            <a:chExt cx="1322139" cy="461665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540126" y="6289732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D22CC3-BE92-4D56-AEC9-ABBCFFB1773A}"/>
                </a:ext>
              </a:extLst>
            </p:cNvPr>
            <p:cNvSpPr txBox="1"/>
            <p:nvPr/>
          </p:nvSpPr>
          <p:spPr>
            <a:xfrm>
              <a:off x="4595013" y="5971179"/>
              <a:ext cx="2672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209141"/>
            <a:ext cx="8686800" cy="6400800"/>
          </a:xfrm>
          <a:prstGeom prst="roundRect">
            <a:avLst>
              <a:gd name="adj" fmla="val 7317"/>
            </a:avLst>
          </a:prstGeom>
          <a:noFill/>
          <a:ln w="190500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6856"/>
            <a:ext cx="9147911" cy="51456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091" y1="16450" x2="56364" y2="33766"/>
                        <a14:foregroundMark x1="70909" y1="21212" x2="70909" y2="26407"/>
                        <a14:foregroundMark x1="86364" y1="89610" x2="68182" y2="92641"/>
                        <a14:foregroundMark x1="26364" y1="86147" x2="37273" y2="96970"/>
                        <a14:foregroundMark x1="44545" y1="38095" x2="1363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7" y="2925719"/>
            <a:ext cx="8708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5094" y="1815250"/>
            <a:ext cx="3203464" cy="91940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Ask for permission before entering a room</a:t>
            </a:r>
            <a:endParaRPr lang="en-US" sz="2400" i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03267" y="6034999"/>
            <a:ext cx="1242155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98813" y="6031605"/>
            <a:ext cx="1469167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Shouldn’t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1101285" y="185674"/>
            <a:ext cx="6955079" cy="548640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 should </a:t>
            </a:r>
            <a:r>
              <a:rPr lang="en-US" sz="2400" dirty="0">
                <a:solidFill>
                  <a:srgbClr val="FF0000"/>
                </a:solidFill>
              </a:rPr>
              <a:t>ask for permission before entering a room.</a:t>
            </a:r>
          </a:p>
        </p:txBody>
      </p:sp>
    </p:spTree>
    <p:extLst>
      <p:ext uri="{BB962C8B-B14F-4D97-AF65-F5344CB8AC3E}">
        <p14:creationId xmlns:p14="http://schemas.microsoft.com/office/powerpoint/2010/main" val="5680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9537E-7 L -1.11111E-6 0.17229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6856"/>
            <a:ext cx="9147911" cy="51456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091" y1="16450" x2="56364" y2="33766"/>
                        <a14:foregroundMark x1="70909" y1="21212" x2="70909" y2="26407"/>
                        <a14:foregroundMark x1="86364" y1="89610" x2="68182" y2="92641"/>
                        <a14:foregroundMark x1="26364" y1="86147" x2="37273" y2="96970"/>
                        <a14:foregroundMark x1="44545" y1="38095" x2="13636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47" y="2925719"/>
            <a:ext cx="8708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37150" y="1815346"/>
            <a:ext cx="1692152" cy="919401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Run about the house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21409" y="6031605"/>
            <a:ext cx="1479392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Shouldn’t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06240" y="6031605"/>
            <a:ext cx="1469167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Should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0978C-820B-4430-BBC7-BD75C11DF787}"/>
              </a:ext>
            </a:extLst>
          </p:cNvPr>
          <p:cNvSpPr txBox="1"/>
          <p:nvPr/>
        </p:nvSpPr>
        <p:spPr>
          <a:xfrm>
            <a:off x="2318028" y="195386"/>
            <a:ext cx="4507943" cy="548640"/>
          </a:xfrm>
          <a:prstGeom prst="round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She shouldn’t run </a:t>
            </a:r>
            <a:r>
              <a:rPr lang="en-US" sz="2400" dirty="0">
                <a:solidFill>
                  <a:srgbClr val="FF0000"/>
                </a:solidFill>
              </a:rPr>
              <a:t>about the house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95E-6 C 0.00399 0.00208 0.00642 0.00278 0.01007 0.00671 C 0.01164 0.00787 0.01164 0.00949 0.01303 0.0111 C 0.01563 0.01319 0.0191 0.01319 0.02153 0.01573 C 0.02639 0.02059 0.029 0.02591 0.03455 0.02868 C 0.04098 0.03909 0.03299 0.02776 0.0415 0.03539 C 0.04271 0.03631 0.04323 0.03863 0.04445 0.03955 C 0.04723 0.0414 0.05417 0.0451 0.05747 0.04672 C 0.06389 0.05343 0.06858 0.05921 0.07622 0.06221 C 0.08299 0.06915 0.07882 0.06568 0.08959 0.07147 C 0.09254 0.07355 0.09445 0.07817 0.09775 0.08025 C 0.10608 0.08465 0.11389 0.08904 0.12257 0.09228 C 0.12414 0.0939 0.12518 0.09552 0.12691 0.09667 C 0.12882 0.09783 0.13108 0.0976 0.13264 0.09922 C 0.13455 0.10084 0.13525 0.10384 0.13681 0.10569 C 0.13941 0.10754 0.14289 0.10824 0.14549 0.11032 C 0.15001 0.11402 0.15348 0.11679 0.15869 0.11934 C 0.17014 0.13067 0.18716 0.13761 0.20087 0.14108 C 0.2158 0.14871 0.23073 0.1538 0.24653 0.1568 C 0.30191 0.1605 0.32188 0.16397 0.36459 0.1612 C 0.37049 0.15935 0.37657 0.15865 0.38264 0.15703 C 0.38803 0.14963 0.38369 0.15426 0.39323 0.15125 C 0.39983 0.15033 0.40278 0.14663 0.41025 0.14524 C 0.41181 0.14385 0.4132 0.1427 0.41494 0.14177 C 0.41632 0.14085 0.41806 0.14131 0.41928 0.14015 C 0.42969 0.13298 0.41494 0.139 0.42709 0.13483 C 0.43334 0.12789 0.44202 0.12466 0.44896 0.11679 C 0.44914 0.09667 0.45226 0.07979 0.44254 0.0643 C 0.44115 0.05782 0.43941 0.0525 0.43751 0.04603 C 0.43629 0.04233 0.43646 0.0377 0.43507 0.03377 C 0.43403 0.03122 0.42952 0.02683 0.42813 0.02521 C 0.42066 0.00879 0.39653 0.00949 0.38542 0.00764 C 0.36563 -0.00347 0.35018 -0.00231 0.32622 -0.00555 C 0.31112 -0.01179 0.30435 -0.01272 0.2849 -0.01503 C 0.2632 -0.01572 0.25504 -0.01595 0.23698 -0.01341 C 0.22049 -0.01087 0.20469 -0.00115 0.1882 0.00232 C 0.18108 0.0111 0.19028 0.00139 0.17917 0.00764 C 0.1757 0.00925 0.17275 0.01226 0.1698 0.0148 C 0.1632 0.01989 0.15886 0.02845 0.15244 0.03331 C 0.14896 0.03585 0.14254 0.03654 0.13872 0.03793 C 0.13143 0.03539 0.129 0.03377 0.12431 0.0266 C 0.1224 0.01735 0.11476 0.00972 0.1106 0.00162 C 0.10782 -0.00347 0.10799 -0.00693 0.10365 -0.01087 C 0.1007 -0.01341 0.09688 -0.0141 0.09341 -0.01595 C 0.08751 -0.01572 0.08143 -0.01642 0.07553 -0.01549 C 0.06876 -0.0141 0.0698 -0.00439 0.06441 -0.00046 C 0.05435 0.00717 0.04549 0.01295 0.03369 0.0148 C -0.00851 0.01041 -0.0507 0.00671 -0.09289 0.00185 C -0.10244 0.0007 -0.10869 -0.0037 -0.11806 -0.00439 " pathEditMode="relative" rAng="226474" ptsTypes="ffffffffffffffffffffffffffffffffffffffffffffffffA">
                                      <p:cBhvr>
                                        <p:cTn id="2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6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2157</TotalTime>
  <Words>816</Words>
  <Application>Microsoft Office PowerPoint</Application>
  <PresentationFormat>On-screen Show (4:3)</PresentationFormat>
  <Paragraphs>243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Yu Mincho</vt:lpstr>
      <vt:lpstr>Arial</vt:lpstr>
      <vt:lpstr>Arial</vt:lpstr>
      <vt:lpstr>Calibri</vt:lpstr>
      <vt:lpstr>Calibri Light</vt:lpstr>
      <vt:lpstr>Cambria</vt:lpstr>
      <vt:lpstr>Comic Sans MS</vt:lpstr>
      <vt:lpstr>Tahoma</vt:lpstr>
      <vt:lpstr>Times New Roman</vt:lpstr>
      <vt:lpstr>Wingdings 2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ap24h</cp:lastModifiedBy>
  <cp:revision>199</cp:revision>
  <dcterms:created xsi:type="dcterms:W3CDTF">2020-12-09T02:04:09Z</dcterms:created>
  <dcterms:modified xsi:type="dcterms:W3CDTF">2024-03-21T01:17:01Z</dcterms:modified>
</cp:coreProperties>
</file>