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23"/>
  </p:notesMasterIdLst>
  <p:sldIdLst>
    <p:sldId id="257" r:id="rId4"/>
    <p:sldId id="279" r:id="rId5"/>
    <p:sldId id="273" r:id="rId6"/>
    <p:sldId id="258" r:id="rId7"/>
    <p:sldId id="274" r:id="rId8"/>
    <p:sldId id="260" r:id="rId9"/>
    <p:sldId id="261" r:id="rId10"/>
    <p:sldId id="277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64" r:id="rId20"/>
    <p:sldId id="26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60" userDrawn="1">
          <p15:clr>
            <a:srgbClr val="A4A3A4"/>
          </p15:clr>
        </p15:guide>
        <p15:guide id="3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15905"/>
    <a:srgbClr val="0070C0"/>
    <a:srgbClr val="A6A6A6"/>
    <a:srgbClr val="C0E6EA"/>
    <a:srgbClr val="05A0B8"/>
    <a:srgbClr val="048DA4"/>
    <a:srgbClr val="008000"/>
    <a:srgbClr val="0FB7BD"/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87" y="62"/>
      </p:cViewPr>
      <p:guideLst>
        <p:guide orient="horz" pos="2184"/>
        <p:guide pos="360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Rule:</a:t>
            </a:r>
            <a:r>
              <a:rPr lang="en-US" baseline="0" dirty="0" smtClean="0"/>
              <a:t> Divide the class into 2 groups. Each group has 3 questions which should be answered. </a:t>
            </a:r>
          </a:p>
          <a:p>
            <a:r>
              <a:rPr lang="en-US" baseline="0" dirty="0" smtClean="0"/>
              <a:t>The question can be chosen randomly. The point will be gotten when the answer is correct. </a:t>
            </a:r>
          </a:p>
          <a:p>
            <a:r>
              <a:rPr lang="en-US" baseline="0" dirty="0" smtClean="0"/>
              <a:t>Note: Each character has different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70C78-4527-4A10-AC43-09374340F7D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3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19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94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54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48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0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41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98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20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6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B8FC-AB49-433B-82E2-D0482FA187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32F2-FCDE-451D-BB9E-17FD3DA20B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1.xml"/><Relationship Id="rId18" Type="http://schemas.openxmlformats.org/officeDocument/2006/relationships/image" Target="../media/image22.png"/><Relationship Id="rId3" Type="http://schemas.openxmlformats.org/officeDocument/2006/relationships/image" Target="../media/image14.jpg"/><Relationship Id="rId21" Type="http://schemas.openxmlformats.org/officeDocument/2006/relationships/slide" Target="slide14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slide" Target="slide13.xml"/><Relationship Id="rId23" Type="http://schemas.openxmlformats.org/officeDocument/2006/relationships/slide" Target="slide16.xml"/><Relationship Id="rId10" Type="http://schemas.openxmlformats.org/officeDocument/2006/relationships/image" Target="../media/image18.png"/><Relationship Id="rId19" Type="http://schemas.openxmlformats.org/officeDocument/2006/relationships/slide" Target="slide15.xml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11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11" Type="http://schemas.microsoft.com/office/2007/relationships/hdphoto" Target="../media/hdphoto8.wdp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11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microsoft.com/office/2007/relationships/hdphoto" Target="../media/hdphoto9.wdp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11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.xml"/><Relationship Id="rId11" Type="http://schemas.microsoft.com/office/2007/relationships/hdphoto" Target="../media/hdphoto12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9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26" y="2073483"/>
            <a:ext cx="4377873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8" y="2100079"/>
            <a:ext cx="946337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1002" y="3138806"/>
            <a:ext cx="3474720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Pronunciation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Vocabulary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Grammar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497" y="501004"/>
            <a:ext cx="40805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REVIEW 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6277" y="965598"/>
            <a:ext cx="291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UNITS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374" y="235860"/>
            <a:ext cx="8686800" cy="6400800"/>
          </a:xfrm>
          <a:prstGeom prst="roundRect">
            <a:avLst>
              <a:gd name="adj" fmla="val 3689"/>
            </a:avLst>
          </a:prstGeom>
          <a:noFill/>
          <a:ln w="254000" cap="flat" cmpd="sng" algn="ctr">
            <a:solidFill>
              <a:srgbClr val="0D9FA3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08" y="3006445"/>
            <a:ext cx="231111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>
            <a:spLocks noChangeAspect="1"/>
          </p:cNvSpPr>
          <p:nvPr/>
        </p:nvSpPr>
        <p:spPr>
          <a:xfrm>
            <a:off x="4077650" y="3242882"/>
            <a:ext cx="1783080" cy="54864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37" y="476263"/>
            <a:ext cx="2267307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216" y1="35873" x2="53216" y2="35873"/>
                        <a14:foregroundMark x1="53411" y1="36825" x2="54386" y2="39365"/>
                        <a14:foregroundMark x1="1170" y1="58730" x2="1170" y2="58730"/>
                        <a14:foregroundMark x1="16569" y1="53333" x2="16569" y2="53333"/>
                        <a14:foregroundMark x1="24172" y1="7302" x2="24172" y2="7302"/>
                        <a14:foregroundMark x1="46784" y1="2222" x2="46784" y2="2222"/>
                        <a14:foregroundMark x1="96881" y1="54921" x2="96881" y2="54921"/>
                        <a14:foregroundMark x1="79532" y1="57460" x2="79532" y2="57460"/>
                        <a14:foregroundMark x1="36842" y1="5397" x2="36842" y2="5397"/>
                        <a14:foregroundMark x1="39376" y1="10794" x2="39376" y2="10794"/>
                        <a14:foregroundMark x1="38596" y1="8889" x2="38596" y2="8889"/>
                        <a14:foregroundMark x1="37622" y1="6984" x2="37622" y2="6984"/>
                        <a14:foregroundMark x1="76803" y1="54286" x2="79337" y2="57143"/>
                        <a14:foregroundMark x1="76413" y1="53651" x2="72904" y2="47302"/>
                        <a14:foregroundMark x1="70370" y1="41587" x2="63353" y2="21587"/>
                        <a14:foregroundMark x1="63158" y1="21270" x2="59649" y2="13333"/>
                        <a14:foregroundMark x1="59454" y1="13333" x2="56140" y2="6984"/>
                        <a14:foregroundMark x1="56140" y1="6984" x2="51852" y2="1905"/>
                        <a14:foregroundMark x1="76023" y1="28571" x2="75828" y2="31746"/>
                        <a14:foregroundMark x1="74659" y1="27619" x2="73489" y2="33333"/>
                        <a14:backgroundMark x1="34113" y1="45714" x2="34113" y2="45714"/>
                        <a14:backgroundMark x1="74854" y1="31429" x2="74854" y2="31429"/>
                        <a14:backgroundMark x1="75439" y1="28571" x2="75439" y2="28571"/>
                        <a14:backgroundMark x1="76608" y1="32698" x2="76608" y2="32698"/>
                        <a14:backgroundMark x1="73489" y1="29206" x2="73294" y2="2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8" y="174585"/>
            <a:ext cx="37229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170"/>
            <a:ext cx="2481843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8551" y1="26104" x2="48551" y2="26104"/>
                        <a14:foregroundMark x1="52174" y1="6426" x2="52174" y2="6426"/>
                        <a14:foregroundMark x1="71014" y1="89157" x2="71014" y2="89157"/>
                        <a14:foregroundMark x1="21739" y1="90763" x2="21739" y2="90763"/>
                        <a14:foregroundMark x1="28261" y1="77510" x2="28261" y2="77510"/>
                        <a14:foregroundMark x1="74275" y1="32932" x2="64493" y2="75100"/>
                        <a14:foregroundMark x1="60145" y1="48996" x2="60145" y2="4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6" y="2579383"/>
            <a:ext cx="2229815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8825">
            <a:off x="-45802" y="3051925"/>
            <a:ext cx="1903217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0" y="4691748"/>
            <a:ext cx="16160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5" y="4691748"/>
            <a:ext cx="18589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50" y="4691748"/>
            <a:ext cx="152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12" y="4691748"/>
            <a:ext cx="17748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63" y="4691748"/>
            <a:ext cx="1158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10" y="3206763"/>
            <a:ext cx="12382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780" y1="14862" x2="34024" y2="19533"/>
                        <a14:foregroundMark x1="43171" y1="18259" x2="43171" y2="18259"/>
                        <a14:foregroundMark x1="44634" y1="17622" x2="42195" y2="21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4" y="1880530"/>
            <a:ext cx="3316561" cy="19050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 smtClean="0">
                <a:latin typeface="Arial" pitchFamily="34" charset="0"/>
                <a:ea typeface="Calibri"/>
                <a:cs typeface="Arial" pitchFamily="34" charset="0"/>
              </a:rPr>
              <a:t>_______ long 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rivers of the world begin from the Himalayas.</a:t>
            </a:r>
          </a:p>
        </p:txBody>
      </p:sp>
      <p:sp>
        <p:nvSpPr>
          <p:cNvPr id="5" name="A"/>
          <p:cNvSpPr/>
          <p:nvPr/>
        </p:nvSpPr>
        <p:spPr>
          <a:xfrm>
            <a:off x="3663950" y="5111813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some 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1129177" y="5111813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any 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C"/>
          <p:cNvSpPr/>
          <p:nvPr/>
        </p:nvSpPr>
        <p:spPr>
          <a:xfrm flipH="1">
            <a:off x="6198723" y="5111813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A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63008"/>
            <a:ext cx="266874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813" y1="44350" x2="7813" y2="44350"/>
                        <a14:foregroundMark x1="15430" y1="46328" x2="15430" y2="46328"/>
                        <a14:foregroundMark x1="28906" y1="30508" x2="30273" y2="41243"/>
                        <a14:foregroundMark x1="4688" y1="49153" x2="9570" y2="60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78645"/>
            <a:ext cx="2645044" cy="1828800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4051300" y="1741131"/>
            <a:ext cx="10414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+5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Sue’s drawings are more </a:t>
            </a:r>
            <a:r>
              <a:rPr lang="en-US" sz="2800" dirty="0" err="1">
                <a:latin typeface="Arial" pitchFamily="34" charset="0"/>
                <a:ea typeface="Calibri"/>
                <a:cs typeface="Arial" pitchFamily="34" charset="0"/>
              </a:rPr>
              <a:t>colourful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ea typeface="Calibri"/>
                <a:cs typeface="Arial" pitchFamily="34" charset="0"/>
              </a:rPr>
              <a:t>________  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her teacher’s.</a:t>
            </a:r>
          </a:p>
        </p:txBody>
      </p:sp>
      <p:sp>
        <p:nvSpPr>
          <p:cNvPr id="5" name="A"/>
          <p:cNvSpPr/>
          <p:nvPr/>
        </p:nvSpPr>
        <p:spPr>
          <a:xfrm>
            <a:off x="6182581" y="4920538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than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953812" y="4920538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most 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D"/>
          <p:cNvSpPr/>
          <p:nvPr/>
        </p:nvSpPr>
        <p:spPr>
          <a:xfrm flipH="1">
            <a:off x="3568196" y="4920538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as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51" y1="26104" x2="48551" y2="26104"/>
                        <a14:foregroundMark x1="52174" y1="6426" x2="52174" y2="6426"/>
                        <a14:foregroundMark x1="71014" y1="89157" x2="71014" y2="89157"/>
                        <a14:foregroundMark x1="21739" y1="90763" x2="21739" y2="90763"/>
                        <a14:foregroundMark x1="28261" y1="77510" x2="28261" y2="77510"/>
                        <a14:foregroundMark x1="74275" y1="32932" x2="64493" y2="75100"/>
                        <a14:foregroundMark x1="60145" y1="48996" x2="60145" y2="4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61" y="1923145"/>
            <a:ext cx="2194560" cy="197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4795">
            <a:off x="4416648" y="2295978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2904">
            <a:off x="4044633" y="2321821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863">
            <a:off x="4092524" y="2525474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68004"/>
            <a:ext cx="201335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40" y="1668903"/>
            <a:ext cx="89890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>
            <a:spLocks/>
          </p:cNvSpPr>
          <p:nvPr/>
        </p:nvSpPr>
        <p:spPr>
          <a:xfrm>
            <a:off x="1741212" y="1893039"/>
            <a:ext cx="10414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+3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519" y1="39286" x2="15873" y2="64683"/>
                        <a14:foregroundMark x1="75661" y1="90079" x2="75661" y2="90079"/>
                        <a14:foregroundMark x1="38095" y1="88889" x2="38095" y2="88889"/>
                        <a14:foregroundMark x1="32804" y1="90873" x2="31217" y2="91667"/>
                        <a14:foregroundMark x1="69312" y1="82540" x2="77778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60466"/>
            <a:ext cx="150876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You 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________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buy a ticket to enter the zoo. It’s not free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"/>
          <p:cNvSpPr/>
          <p:nvPr/>
        </p:nvSpPr>
        <p:spPr>
          <a:xfrm>
            <a:off x="6262587" y="5105055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must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1051560" y="5105055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mustn’t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D"/>
          <p:cNvSpPr/>
          <p:nvPr/>
        </p:nvSpPr>
        <p:spPr>
          <a:xfrm flipH="1">
            <a:off x="3657073" y="5105055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don’t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143">
            <a:off x="816838" y="2318600"/>
            <a:ext cx="292608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773">
            <a:off x="1359229" y="2184302"/>
            <a:ext cx="274320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355">
            <a:off x="1230190" y="2036839"/>
            <a:ext cx="274320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98" y="1618886"/>
            <a:ext cx="245587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778" y1="28151" x2="21333" y2="36765"/>
                        <a14:foregroundMark x1="37333" y1="30042" x2="38222" y2="38866"/>
                        <a14:foregroundMark x1="84444" y1="91387" x2="84444" y2="91387"/>
                        <a14:foregroundMark x1="87556" y1="92017" x2="87556" y2="92017"/>
                        <a14:foregroundMark x1="35556" y1="39076" x2="42667" y2="30462"/>
                        <a14:foregroundMark x1="18000" y1="35924" x2="21333" y2="28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27" y="1577318"/>
            <a:ext cx="155602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348827" y="1741131"/>
            <a:ext cx="12446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+10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780" y1="14862" x2="34024" y2="19533"/>
                        <a14:foregroundMark x1="43171" y1="18259" x2="43171" y2="18259"/>
                        <a14:foregroundMark x1="44634" y1="17622" x2="42195" y2="21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4" y="1880530"/>
            <a:ext cx="3316561" cy="19050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2711">
            <a:off x="1823988" y="2563837"/>
            <a:ext cx="2377440" cy="1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Do you know </a:t>
            </a:r>
            <a:r>
              <a:rPr lang="en-US" sz="2800" dirty="0" smtClean="0">
                <a:latin typeface="Arial" pitchFamily="34" charset="0"/>
                <a:ea typeface="Calibri"/>
                <a:cs typeface="Arial" pitchFamily="34" charset="0"/>
              </a:rPr>
              <a:t>______ English </a:t>
            </a:r>
            <a:r>
              <a:rPr lang="en-US" sz="2800" dirty="0">
                <a:latin typeface="Arial" pitchFamily="34" charset="0"/>
                <a:ea typeface="Calibri"/>
                <a:cs typeface="Arial" pitchFamily="34" charset="0"/>
              </a:rPr>
              <a:t>songs for children?</a:t>
            </a:r>
          </a:p>
        </p:txBody>
      </p:sp>
      <p:sp>
        <p:nvSpPr>
          <p:cNvPr id="5" name="A"/>
          <p:cNvSpPr/>
          <p:nvPr/>
        </p:nvSpPr>
        <p:spPr>
          <a:xfrm>
            <a:off x="1231997" y="4961660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any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6055814" y="5006047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some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D"/>
          <p:cNvSpPr/>
          <p:nvPr/>
        </p:nvSpPr>
        <p:spPr>
          <a:xfrm flipH="1">
            <a:off x="3643905" y="4989304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a few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43" y="1699729"/>
            <a:ext cx="153099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17" y="1699729"/>
            <a:ext cx="1909846" cy="16459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4069443" y="1880530"/>
            <a:ext cx="10414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+9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algn="l">
              <a:spcBef>
                <a:spcPts val="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USA has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_______    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natural wonders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"/>
          <p:cNvSpPr/>
          <p:nvPr/>
        </p:nvSpPr>
        <p:spPr>
          <a:xfrm>
            <a:off x="1301560" y="5061320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many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3669740" y="5061320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much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D"/>
          <p:cNvSpPr/>
          <p:nvPr/>
        </p:nvSpPr>
        <p:spPr>
          <a:xfrm flipH="1">
            <a:off x="6037921" y="5061320"/>
            <a:ext cx="18288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a little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51" y1="26104" x2="48551" y2="26104"/>
                        <a14:foregroundMark x1="52174" y1="6426" x2="52174" y2="6426"/>
                        <a14:foregroundMark x1="71014" y1="89157" x2="71014" y2="89157"/>
                        <a14:foregroundMark x1="21739" y1="90763" x2="21739" y2="90763"/>
                        <a14:foregroundMark x1="28261" y1="77510" x2="28261" y2="77510"/>
                        <a14:foregroundMark x1="74275" y1="32932" x2="64493" y2="75100"/>
                        <a14:foregroundMark x1="60145" y1="48996" x2="60145" y2="4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61" y="1923145"/>
            <a:ext cx="2194560" cy="197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4795">
            <a:off x="4416648" y="2295978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2904">
            <a:off x="4044633" y="2321821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863">
            <a:off x="4092524" y="2525474"/>
            <a:ext cx="1828800" cy="6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35" y="1668101"/>
            <a:ext cx="234472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Giải mộng giấc mơ thấy trâu có điềm báo gì? ĐÁNH CON SỐ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167" y1="33778" x2="43167" y2="33778"/>
                        <a14:foregroundMark x1="56667" y1="29778" x2="58500" y2="37778"/>
                        <a14:foregroundMark x1="42500" y1="30444" x2="42500" y2="40000"/>
                        <a14:foregroundMark x1="43167" y1="65778" x2="61500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98" y="1524000"/>
            <a:ext cx="2194560" cy="1645920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3010089" y="2025943"/>
            <a:ext cx="10414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+7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519" y1="39286" x2="15873" y2="64683"/>
                        <a14:foregroundMark x1="75661" y1="90079" x2="75661" y2="90079"/>
                        <a14:foregroundMark x1="38095" y1="88889" x2="38095" y2="88889"/>
                        <a14:foregroundMark x1="32804" y1="90873" x2="31217" y2="91667"/>
                        <a14:foregroundMark x1="69312" y1="82540" x2="77778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60466"/>
            <a:ext cx="150876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algn="l">
              <a:spcBef>
                <a:spcPts val="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doesn't have _______ friends in Ha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Noi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A"/>
          <p:cNvSpPr/>
          <p:nvPr/>
        </p:nvSpPr>
        <p:spPr>
          <a:xfrm>
            <a:off x="1117893" y="5104862"/>
            <a:ext cx="1830646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lots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6164890" y="5104862"/>
            <a:ext cx="1830646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lot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D"/>
          <p:cNvSpPr/>
          <p:nvPr/>
        </p:nvSpPr>
        <p:spPr>
          <a:xfrm flipH="1">
            <a:off x="3641391" y="5104862"/>
            <a:ext cx="1830646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B. any</a:t>
            </a:r>
            <a:endParaRPr lang="vi-VN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143">
            <a:off x="816838" y="2318600"/>
            <a:ext cx="292608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773">
            <a:off x="1359229" y="2184302"/>
            <a:ext cx="274320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355">
            <a:off x="1230190" y="2036839"/>
            <a:ext cx="2743200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698" y1="20619" x2="38095" y2="14433"/>
                        <a14:foregroundMark x1="47222" y1="48454" x2="46825" y2="68041"/>
                        <a14:foregroundMark x1="23413" y1="79897" x2="23413" y2="79897"/>
                        <a14:foregroundMark x1="22619" y1="76289" x2="31746" y2="87113"/>
                        <a14:foregroundMark x1="34921" y1="80412" x2="50794" y2="48454"/>
                        <a14:foregroundMark x1="71032" y1="40206" x2="63095" y2="71649"/>
                        <a14:foregroundMark x1="55556" y1="77320" x2="61111" y2="74227"/>
                        <a14:foregroundMark x1="91667" y1="58763" x2="88889" y2="74227"/>
                        <a14:foregroundMark x1="7143" y1="12887" x2="33730" y2="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02" y="5967008"/>
            <a:ext cx="95022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61" y="1618886"/>
            <a:ext cx="163585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87" y="1783023"/>
            <a:ext cx="2286000" cy="102754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532433" y="1710355"/>
            <a:ext cx="104140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</a:rPr>
              <a:t>+3</a:t>
            </a:r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7528" y="222520"/>
            <a:ext cx="713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correct answer A, B, or C.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84469" y="1778847"/>
            <a:ext cx="2111832" cy="461665"/>
            <a:chOff x="1230086" y="1785257"/>
            <a:chExt cx="2111832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8EE"/>
                  </a:solidFill>
                </a:rPr>
                <a:t>A.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11104" y="1772509"/>
            <a:ext cx="1796143" cy="461665"/>
            <a:chOff x="1230086" y="1785257"/>
            <a:chExt cx="1796143" cy="461665"/>
          </a:xfrm>
        </p:grpSpPr>
        <p:sp>
          <p:nvSpPr>
            <p:cNvPr id="37" name="TextBox 3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57766" y="1772509"/>
            <a:ext cx="2013849" cy="461665"/>
            <a:chOff x="1230086" y="1785257"/>
            <a:chExt cx="2013849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20127" y="2323570"/>
            <a:ext cx="7490705" cy="461665"/>
            <a:chOff x="-66289" y="2525685"/>
            <a:chExt cx="7490705" cy="461665"/>
          </a:xfrm>
        </p:grpSpPr>
        <p:grpSp>
          <p:nvGrpSpPr>
            <p:cNvPr id="43" name="Group 42"/>
            <p:cNvGrpSpPr/>
            <p:nvPr/>
          </p:nvGrpSpPr>
          <p:grpSpPr>
            <a:xfrm>
              <a:off x="-66289" y="2525685"/>
              <a:ext cx="7490705" cy="461665"/>
              <a:chOff x="-59760" y="2142097"/>
              <a:chExt cx="7490705" cy="46166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-59760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7952" y="2142097"/>
                <a:ext cx="70929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Sue’s drawings are more colourful              her teacher’s.</a:t>
                </a: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4626158" y="2852057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295356" y="2801628"/>
            <a:ext cx="1796143" cy="461665"/>
            <a:chOff x="1230086" y="1785257"/>
            <a:chExt cx="1796143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most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084978" y="2795290"/>
            <a:ext cx="1796143" cy="461665"/>
            <a:chOff x="1230086" y="1785257"/>
            <a:chExt cx="1796143" cy="461665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as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77360" y="2795290"/>
            <a:ext cx="2841162" cy="461665"/>
            <a:chOff x="1230086" y="1785257"/>
            <a:chExt cx="2841162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than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20126" y="3335463"/>
            <a:ext cx="7611896" cy="470318"/>
            <a:chOff x="408540" y="3668444"/>
            <a:chExt cx="7611896" cy="470318"/>
          </a:xfrm>
        </p:grpSpPr>
        <p:grpSp>
          <p:nvGrpSpPr>
            <p:cNvPr id="69" name="Group 68"/>
            <p:cNvGrpSpPr/>
            <p:nvPr/>
          </p:nvGrpSpPr>
          <p:grpSpPr>
            <a:xfrm>
              <a:off x="408540" y="3668444"/>
              <a:ext cx="7611896" cy="470318"/>
              <a:chOff x="-66290" y="4026312"/>
              <a:chExt cx="7611896" cy="470318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-66290" y="403496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75492" y="4026312"/>
                <a:ext cx="71701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You                buy a ticket to enter the zoo. It’s not free.</a:t>
                </a:r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1423991" y="3995185"/>
              <a:ext cx="1009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1262697" y="3879821"/>
            <a:ext cx="3374583" cy="461665"/>
            <a:chOff x="1230086" y="1785257"/>
            <a:chExt cx="3374583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mustn’t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069735" y="3873483"/>
            <a:ext cx="3002378" cy="461665"/>
            <a:chOff x="1230086" y="1785257"/>
            <a:chExt cx="3002378" cy="461665"/>
          </a:xfrm>
        </p:grpSpPr>
        <p:sp>
          <p:nvSpPr>
            <p:cNvPr id="86" name="TextBox 8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268858" y="3864830"/>
            <a:ext cx="2333698" cy="461665"/>
            <a:chOff x="1230086" y="1785257"/>
            <a:chExt cx="2333698" cy="461665"/>
          </a:xfrm>
        </p:grpSpPr>
        <p:sp>
          <p:nvSpPr>
            <p:cNvPr id="89" name="TextBox 8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must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908983" y="4476738"/>
            <a:ext cx="7336597" cy="470318"/>
            <a:chOff x="233722" y="6027003"/>
            <a:chExt cx="7336597" cy="470318"/>
          </a:xfrm>
        </p:grpSpPr>
        <p:grpSp>
          <p:nvGrpSpPr>
            <p:cNvPr id="92" name="Group 91"/>
            <p:cNvGrpSpPr/>
            <p:nvPr/>
          </p:nvGrpSpPr>
          <p:grpSpPr>
            <a:xfrm>
              <a:off x="233722" y="6027003"/>
              <a:ext cx="7336597" cy="470318"/>
              <a:chOff x="-88319" y="3312302"/>
              <a:chExt cx="7336597" cy="470318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-88319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64474" y="3312302"/>
                <a:ext cx="68838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Do you know                English songs for children?</a:t>
                </a:r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 flipV="1">
              <a:off x="2429588" y="6357257"/>
              <a:ext cx="1009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1269440" y="4977358"/>
            <a:ext cx="2688784" cy="461665"/>
            <a:chOff x="1230086" y="1785257"/>
            <a:chExt cx="2688784" cy="461665"/>
          </a:xfrm>
        </p:grpSpPr>
        <p:sp>
          <p:nvSpPr>
            <p:cNvPr id="97" name="TextBox 9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any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072080" y="4960396"/>
            <a:ext cx="1711122" cy="461665"/>
            <a:chOff x="1230086" y="1785257"/>
            <a:chExt cx="1711122" cy="461665"/>
          </a:xfrm>
        </p:grpSpPr>
        <p:sp>
          <p:nvSpPr>
            <p:cNvPr id="100" name="TextBox 9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few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277460" y="4977357"/>
            <a:ext cx="1544574" cy="461665"/>
            <a:chOff x="1230086" y="1785257"/>
            <a:chExt cx="1544574" cy="461665"/>
          </a:xfrm>
        </p:grpSpPr>
        <p:sp>
          <p:nvSpPr>
            <p:cNvPr id="103" name="TextBox 10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09502" y="1321578"/>
            <a:ext cx="8129296" cy="470318"/>
            <a:chOff x="387030" y="707494"/>
            <a:chExt cx="8129296" cy="470318"/>
          </a:xfrm>
        </p:grpSpPr>
        <p:grpSp>
          <p:nvGrpSpPr>
            <p:cNvPr id="106" name="Group 105"/>
            <p:cNvGrpSpPr/>
            <p:nvPr/>
          </p:nvGrpSpPr>
          <p:grpSpPr>
            <a:xfrm>
              <a:off x="387030" y="707494"/>
              <a:ext cx="8129296" cy="470318"/>
              <a:chOff x="-44256" y="1262747"/>
              <a:chExt cx="8129296" cy="470318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-44256" y="126274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827313" y="1271400"/>
                <a:ext cx="72577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     long rivers of the world begin from the Himalayas.</a:t>
                </a:r>
                <a:endParaRPr lang="en-US" sz="2400" i="1" dirty="0"/>
              </a:p>
            </p:txBody>
          </p:sp>
        </p:grpSp>
        <p:cxnSp>
          <p:nvCxnSpPr>
            <p:cNvPr id="107" name="Straight Connector 106"/>
            <p:cNvCxnSpPr/>
            <p:nvPr/>
          </p:nvCxnSpPr>
          <p:spPr>
            <a:xfrm>
              <a:off x="844463" y="1067425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919868" y="5565310"/>
            <a:ext cx="6891306" cy="470318"/>
            <a:chOff x="233721" y="6027003"/>
            <a:chExt cx="6891306" cy="470318"/>
          </a:xfrm>
        </p:grpSpPr>
        <p:grpSp>
          <p:nvGrpSpPr>
            <p:cNvPr id="111" name="Group 110"/>
            <p:cNvGrpSpPr/>
            <p:nvPr/>
          </p:nvGrpSpPr>
          <p:grpSpPr>
            <a:xfrm>
              <a:off x="233721" y="6027003"/>
              <a:ext cx="6891306" cy="470318"/>
              <a:chOff x="-88320" y="3312302"/>
              <a:chExt cx="6891306" cy="470318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-88320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08544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The USA has                natural wonders.</a:t>
                </a:r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 flipV="1">
              <a:off x="2366372" y="6357257"/>
              <a:ext cx="1009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1280326" y="6065930"/>
            <a:ext cx="2688784" cy="461665"/>
            <a:chOff x="1230086" y="1785257"/>
            <a:chExt cx="2688784" cy="461665"/>
          </a:xfrm>
        </p:grpSpPr>
        <p:sp>
          <p:nvSpPr>
            <p:cNvPr id="116" name="TextBox 11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many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082966" y="6048968"/>
            <a:ext cx="1935314" cy="461665"/>
            <a:chOff x="1230086" y="1785257"/>
            <a:chExt cx="1935314" cy="461665"/>
          </a:xfrm>
        </p:grpSpPr>
        <p:sp>
          <p:nvSpPr>
            <p:cNvPr id="119" name="TextBox 11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much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5288346" y="6065929"/>
            <a:ext cx="2222770" cy="461665"/>
            <a:chOff x="1230086" y="1785257"/>
            <a:chExt cx="2222770" cy="461665"/>
          </a:xfrm>
        </p:grpSpPr>
        <p:sp>
          <p:nvSpPr>
            <p:cNvPr id="122" name="TextBox 12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little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4FCCB88-BE4E-41AF-AD12-C89788758F31}"/>
              </a:ext>
            </a:extLst>
          </p:cNvPr>
          <p:cNvSpPr/>
          <p:nvPr/>
        </p:nvSpPr>
        <p:spPr>
          <a:xfrm>
            <a:off x="3104849" y="1767219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8C1EC07-70BB-43D2-9256-60EE9375D0EB}"/>
              </a:ext>
            </a:extLst>
          </p:cNvPr>
          <p:cNvSpPr/>
          <p:nvPr/>
        </p:nvSpPr>
        <p:spPr>
          <a:xfrm>
            <a:off x="5291985" y="2799755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0341C08-DC59-47CD-8DC4-E3225B3E8E49}"/>
              </a:ext>
            </a:extLst>
          </p:cNvPr>
          <p:cNvSpPr/>
          <p:nvPr/>
        </p:nvSpPr>
        <p:spPr>
          <a:xfrm>
            <a:off x="5268858" y="3865349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FC52A98-9810-4B9E-9407-E4BA315249D8}"/>
              </a:ext>
            </a:extLst>
          </p:cNvPr>
          <p:cNvSpPr/>
          <p:nvPr/>
        </p:nvSpPr>
        <p:spPr>
          <a:xfrm>
            <a:off x="1269440" y="4990734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9693293-3B06-47BF-A2BD-D539CDE3CB8B}"/>
              </a:ext>
            </a:extLst>
          </p:cNvPr>
          <p:cNvSpPr/>
          <p:nvPr/>
        </p:nvSpPr>
        <p:spPr>
          <a:xfrm>
            <a:off x="1280326" y="6080363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6" name="Rounded Rectangle 12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8" grpId="0" animBg="1"/>
      <p:bldP spid="79" grpId="0" animBg="1"/>
      <p:bldP spid="124" grpId="0" animBg="1"/>
      <p:bldP spid="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6800" y="310871"/>
            <a:ext cx="7817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2552" y="1167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7382" y="1161429"/>
            <a:ext cx="6891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When you get help from somebody, you </a:t>
            </a:r>
          </a:p>
          <a:p>
            <a:r>
              <a:rPr lang="en-US" sz="2400"/>
              <a:t>say “Thank you!”.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4106" y="148879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2552" y="20959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2552" y="3172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7382" y="3163369"/>
            <a:ext cx="638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                    make noise when you are eating.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2552" y="38983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7382" y="3889649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Before you visit a natural wonder, you </a:t>
            </a:r>
          </a:p>
          <a:p>
            <a:r>
              <a:rPr lang="en-US" sz="2400"/>
              <a:t>learn about it.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2552" y="492061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7382" y="4920610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                I do if I get lost?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275743" y="525689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28278" y="4220666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67382" y="2074879"/>
            <a:ext cx="612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                  ask people for lucky money. It’s not good behavior.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083890" y="2419450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73126" y="349439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97D2CF-E262-43A7-BE0A-A633A70740F8}"/>
              </a:ext>
            </a:extLst>
          </p:cNvPr>
          <p:cNvSpPr txBox="1"/>
          <p:nvPr/>
        </p:nvSpPr>
        <p:spPr>
          <a:xfrm>
            <a:off x="6524106" y="115005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should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C1FCCC-D5A6-465B-8BE7-7A8CA8F1349D}"/>
              </a:ext>
            </a:extLst>
          </p:cNvPr>
          <p:cNvSpPr txBox="1"/>
          <p:nvPr/>
        </p:nvSpPr>
        <p:spPr>
          <a:xfrm>
            <a:off x="2030968" y="315818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shouldn’t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2F88E4-4C33-4F17-898D-17B7486CAE33}"/>
              </a:ext>
            </a:extLst>
          </p:cNvPr>
          <p:cNvSpPr txBox="1"/>
          <p:nvPr/>
        </p:nvSpPr>
        <p:spPr>
          <a:xfrm>
            <a:off x="1988810" y="2074879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shouldn’t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AD36DE-61BB-4B48-BEC1-4F2D6057F1E8}"/>
              </a:ext>
            </a:extLst>
          </p:cNvPr>
          <p:cNvSpPr txBox="1"/>
          <p:nvPr/>
        </p:nvSpPr>
        <p:spPr>
          <a:xfrm>
            <a:off x="6238518" y="3898301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should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1F3B8E-1DD4-4E8D-B4E0-DB70F12E93AA}"/>
              </a:ext>
            </a:extLst>
          </p:cNvPr>
          <p:cNvSpPr txBox="1"/>
          <p:nvPr/>
        </p:nvSpPr>
        <p:spPr>
          <a:xfrm>
            <a:off x="2330249" y="492061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should</a:t>
            </a:r>
          </a:p>
        </p:txBody>
      </p: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71" y="471948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lh3.googleusercontent.com/jT5Y1yMXtIjh_hhKxa0ksfRJ99fzJz31gR9q_WsoXHsAPvsP6S8otclc2WiBkdAWQoieDhPkbyyFalM4oHXukoEVqjWZCuOPPuEYxjjlZcT080udJYOljBCj6qp8fVthd7TBIj0=s8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0"/>
            <a:ext cx="786017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7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0172" y="1207575"/>
            <a:ext cx="6143656" cy="2610230"/>
            <a:chOff x="760064" y="827862"/>
            <a:chExt cx="6143656" cy="2610230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Pronunciation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35" y="2791136"/>
              <a:ext cx="420785" cy="457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0610" y="2730206"/>
              <a:ext cx="48531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Listen and circle the word with the different underlined sound.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4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2099" y="203426"/>
            <a:ext cx="766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 with the different underlined sound.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F6FB5E-D959-4BD5-8B3A-DF15D217DFE1}"/>
              </a:ext>
            </a:extLst>
          </p:cNvPr>
          <p:cNvGrpSpPr/>
          <p:nvPr/>
        </p:nvGrpSpPr>
        <p:grpSpPr>
          <a:xfrm>
            <a:off x="973767" y="1542076"/>
            <a:ext cx="6724531" cy="4152905"/>
            <a:chOff x="1438968" y="1969768"/>
            <a:chExt cx="6724531" cy="4152905"/>
          </a:xfrm>
        </p:grpSpPr>
        <p:sp>
          <p:nvSpPr>
            <p:cNvPr id="16" name="TextBox 15"/>
            <p:cNvSpPr txBox="1"/>
            <p:nvPr/>
          </p:nvSpPr>
          <p:spPr>
            <a:xfrm>
              <a:off x="1438968" y="197903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38968" y="290344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8968" y="380824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38968" y="473758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38968" y="564239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05718" y="1969768"/>
              <a:ext cx="1161326" cy="470927"/>
              <a:chOff x="1490433" y="2168225"/>
              <a:chExt cx="1161326" cy="47092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825712" y="2168225"/>
                <a:ext cx="8260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/>
                  <a:t>s</a:t>
                </a:r>
                <a:r>
                  <a:rPr lang="en-US" sz="2400"/>
                  <a:t>eat</a:t>
                </a:r>
                <a:endParaRPr lang="en-US" sz="2400" u="sng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166928" y="1974398"/>
              <a:ext cx="1709993" cy="470927"/>
              <a:chOff x="1490433" y="2168225"/>
              <a:chExt cx="1709993" cy="47092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25712" y="2168225"/>
                <a:ext cx="1374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wonder</a:t>
                </a:r>
                <a:r>
                  <a:rPr lang="en-US" sz="2400" u="sng"/>
                  <a:t>s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228138" y="1979030"/>
              <a:ext cx="1560787" cy="470927"/>
              <a:chOff x="1490433" y="2168225"/>
              <a:chExt cx="1560787" cy="47092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25712" y="2168225"/>
                <a:ext cx="1225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de</a:t>
                </a:r>
                <a:r>
                  <a:rPr lang="en-US" sz="2400" u="sng"/>
                  <a:t>s</a:t>
                </a:r>
                <a:r>
                  <a:rPr lang="en-US" sz="2400"/>
                  <a:t>ert</a:t>
                </a:r>
                <a:endParaRPr lang="en-US" sz="2400" u="sng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105718" y="2886863"/>
              <a:ext cx="1353246" cy="470927"/>
              <a:chOff x="1490433" y="2168225"/>
              <a:chExt cx="1353246" cy="47092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25712" y="2168225"/>
                <a:ext cx="10179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ch</a:t>
                </a:r>
                <a:r>
                  <a:rPr lang="en-US" sz="2400" u="sng"/>
                  <a:t>ea</a:t>
                </a:r>
                <a:r>
                  <a:rPr lang="en-US" sz="2400"/>
                  <a:t>p</a:t>
                </a:r>
                <a:endParaRPr lang="en-US" sz="2400" u="sng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166928" y="2891493"/>
              <a:ext cx="1353246" cy="470927"/>
              <a:chOff x="1490433" y="2168225"/>
              <a:chExt cx="1353246" cy="470927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825712" y="2168225"/>
                <a:ext cx="10179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</a:t>
                </a:r>
                <a:r>
                  <a:rPr lang="en-US" sz="2400" u="sng"/>
                  <a:t>ea</a:t>
                </a:r>
                <a:r>
                  <a:rPr lang="en-US" sz="2400"/>
                  <a:t>ch</a:t>
                </a:r>
                <a:endParaRPr lang="en-US" sz="2400" u="sng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228138" y="2896125"/>
              <a:ext cx="1313727" cy="470927"/>
              <a:chOff x="1490433" y="2168225"/>
              <a:chExt cx="1313727" cy="47092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25712" y="2168225"/>
                <a:ext cx="978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br</a:t>
                </a:r>
                <a:r>
                  <a:rPr lang="en-US" sz="2400" u="sng"/>
                  <a:t>ea</a:t>
                </a:r>
                <a:r>
                  <a:rPr lang="en-US" sz="2400"/>
                  <a:t>d</a:t>
                </a:r>
                <a:endParaRPr lang="en-US" sz="2400" u="sng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105718" y="3806126"/>
              <a:ext cx="1287057" cy="470927"/>
              <a:chOff x="1490433" y="2168225"/>
              <a:chExt cx="1287057" cy="47092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825712" y="2168225"/>
                <a:ext cx="95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/>
                  <a:t>s</a:t>
                </a:r>
                <a:r>
                  <a:rPr lang="en-US" sz="2400"/>
                  <a:t>ugar</a:t>
                </a:r>
                <a:endParaRPr lang="en-US" sz="2400" u="sng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166928" y="3810756"/>
              <a:ext cx="1477557" cy="470927"/>
              <a:chOff x="1490433" y="2168225"/>
              <a:chExt cx="1477557" cy="4709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825712" y="2168225"/>
                <a:ext cx="11422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/>
                  <a:t>s</a:t>
                </a:r>
                <a:r>
                  <a:rPr lang="en-US" sz="2400"/>
                  <a:t>ome</a:t>
                </a:r>
                <a:endParaRPr lang="en-US" sz="2400" u="sng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228138" y="3815388"/>
              <a:ext cx="1313727" cy="470927"/>
              <a:chOff x="1490433" y="2168225"/>
              <a:chExt cx="1313727" cy="47092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825712" y="2168225"/>
                <a:ext cx="978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/>
                  <a:t>s</a:t>
                </a:r>
                <a:r>
                  <a:rPr lang="en-US" sz="2400"/>
                  <a:t>ure</a:t>
                </a:r>
                <a:endParaRPr lang="en-US" sz="2400" u="sng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105718" y="4723221"/>
              <a:ext cx="1869987" cy="470927"/>
              <a:chOff x="1490433" y="2168225"/>
              <a:chExt cx="1869987" cy="470927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825712" y="2168225"/>
                <a:ext cx="15347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/>
                  <a:t>e</a:t>
                </a:r>
                <a:r>
                  <a:rPr lang="en-US" sz="2400"/>
                  <a:t>xcuse</a:t>
                </a:r>
                <a:endParaRPr lang="en-US" sz="2400" u="sng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166928" y="4727851"/>
              <a:ext cx="1709993" cy="470927"/>
              <a:chOff x="1490433" y="2168225"/>
              <a:chExt cx="1709993" cy="470927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825712" y="2168225"/>
                <a:ext cx="1374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</a:t>
                </a:r>
                <a:r>
                  <a:rPr lang="en-US" sz="2400" u="sng"/>
                  <a:t>e</a:t>
                </a:r>
                <a:r>
                  <a:rPr lang="en-US" sz="2400"/>
                  <a:t>tween</a:t>
                </a:r>
                <a:endParaRPr lang="en-US" sz="2400" u="sng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228138" y="4732483"/>
              <a:ext cx="1847225" cy="470927"/>
              <a:chOff x="1490433" y="2168225"/>
              <a:chExt cx="1847225" cy="470927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825711" y="2168225"/>
                <a:ext cx="15119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cath</a:t>
                </a:r>
                <a:r>
                  <a:rPr lang="en-US" sz="2400" u="sng"/>
                  <a:t>e</a:t>
                </a:r>
                <a:r>
                  <a:rPr lang="en-US" sz="2400"/>
                  <a:t>dral</a:t>
                </a:r>
                <a:endParaRPr lang="en-US" sz="2400" u="sng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105718" y="5642484"/>
              <a:ext cx="1567259" cy="470927"/>
              <a:chOff x="1490433" y="2168225"/>
              <a:chExt cx="1567259" cy="470927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A.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825712" y="2168225"/>
                <a:ext cx="12319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mo</a:t>
                </a:r>
                <a:r>
                  <a:rPr lang="en-US" sz="2400" u="sng"/>
                  <a:t>d</a:t>
                </a:r>
                <a:r>
                  <a:rPr lang="en-US" sz="2400"/>
                  <a:t>ern</a:t>
                </a:r>
                <a:endParaRPr lang="en-US" sz="2400" u="sng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166928" y="5647114"/>
              <a:ext cx="1951724" cy="470927"/>
              <a:chOff x="1490433" y="2168225"/>
              <a:chExt cx="1951724" cy="470927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B.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825712" y="2168225"/>
                <a:ext cx="16164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crow</a:t>
                </a:r>
                <a:r>
                  <a:rPr lang="en-US" sz="2400" u="sng"/>
                  <a:t>d</a:t>
                </a:r>
                <a:r>
                  <a:rPr lang="en-US" sz="2400"/>
                  <a:t>ed</a:t>
                </a:r>
                <a:endParaRPr lang="en-US" sz="2400" u="sng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228138" y="5651746"/>
              <a:ext cx="1935361" cy="470927"/>
              <a:chOff x="1490433" y="2168225"/>
              <a:chExt cx="1935361" cy="470927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1490433" y="217748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C.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825712" y="2168225"/>
                <a:ext cx="16000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celebra</a:t>
                </a:r>
                <a:r>
                  <a:rPr lang="en-US" sz="2400" u="sng"/>
                  <a:t>t</a:t>
                </a:r>
                <a:r>
                  <a:rPr lang="en-US" sz="2400"/>
                  <a:t>e</a:t>
                </a:r>
                <a:endParaRPr lang="en-US" sz="2400" u="sng"/>
              </a:p>
            </p:txBody>
          </p:sp>
        </p:grpSp>
      </p:grpSp>
      <p:pic>
        <p:nvPicPr>
          <p:cNvPr id="2" name="Bản sao của B1_44">
            <a:hlinkClick r:id="" action="ppaction://media"/>
            <a:extLst>
              <a:ext uri="{FF2B5EF4-FFF2-40B4-BE49-F238E27FC236}">
                <a16:creationId xmlns:a16="http://schemas.microsoft.com/office/drawing/2014/main" id="{01440AD9-E4FF-495E-9BE6-859C360D2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6714" y="688001"/>
            <a:ext cx="487363" cy="48736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4930D07-ADF5-47C9-A9CB-01B33CBB395E}"/>
              </a:ext>
            </a:extLst>
          </p:cNvPr>
          <p:cNvSpPr/>
          <p:nvPr/>
        </p:nvSpPr>
        <p:spPr>
          <a:xfrm>
            <a:off x="1605156" y="1544308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8838985-E7A2-41A3-99AB-8BF9092515DE}"/>
              </a:ext>
            </a:extLst>
          </p:cNvPr>
          <p:cNvSpPr/>
          <p:nvPr/>
        </p:nvSpPr>
        <p:spPr>
          <a:xfrm>
            <a:off x="5705555" y="2459171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9E21EB6-C082-401E-96E6-7D5B2044DBBD}"/>
              </a:ext>
            </a:extLst>
          </p:cNvPr>
          <p:cNvSpPr/>
          <p:nvPr/>
        </p:nvSpPr>
        <p:spPr>
          <a:xfrm>
            <a:off x="3664607" y="3392326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582B51A-5812-4693-9367-8325ECBDF289}"/>
              </a:ext>
            </a:extLst>
          </p:cNvPr>
          <p:cNvSpPr/>
          <p:nvPr/>
        </p:nvSpPr>
        <p:spPr>
          <a:xfrm>
            <a:off x="5701976" y="4307023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AECE6A6-48E3-4DC5-94A2-B74B9A5610FB}"/>
              </a:ext>
            </a:extLst>
          </p:cNvPr>
          <p:cNvSpPr/>
          <p:nvPr/>
        </p:nvSpPr>
        <p:spPr>
          <a:xfrm>
            <a:off x="5716444" y="5249275"/>
            <a:ext cx="457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73" grpId="0" animBg="1"/>
      <p:bldP spid="74" grpId="0" animBg="1"/>
      <p:bldP spid="127" grpId="0" animBg="1"/>
      <p:bldP spid="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0172" y="1213259"/>
            <a:ext cx="6143657" cy="3609326"/>
            <a:chOff x="760064" y="827862"/>
            <a:chExt cx="6143657" cy="3609326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Vocabulary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35" y="2811222"/>
              <a:ext cx="420785" cy="4170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935" y="3700757"/>
              <a:ext cx="432033" cy="457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0611" y="2842274"/>
              <a:ext cx="48531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Write the words in the box (a – h) next to their opposites (1 – 8).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50611" y="3729302"/>
              <a:ext cx="4463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Choose the correct word / phrase for each definition.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65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9447" y="228618"/>
            <a:ext cx="7685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in the box (a – h) next to their opposites (1 – 8).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4168" y="1304507"/>
            <a:ext cx="7198756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64331" y="138863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dirty="0"/>
              <a:t>short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4331" y="1842372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 </a:t>
            </a:r>
            <a:r>
              <a:rPr lang="en-US" sz="2400"/>
              <a:t>boring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3299" y="1396565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 </a:t>
            </a:r>
            <a:r>
              <a:rPr lang="en-US" sz="2400" dirty="0"/>
              <a:t>noisy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3299" y="1850301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f. </a:t>
            </a:r>
            <a:r>
              <a:rPr lang="en-US" sz="2400" dirty="0"/>
              <a:t>hot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2267" y="1404494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 </a:t>
            </a:r>
            <a:r>
              <a:rPr lang="en-US" sz="2400" dirty="0"/>
              <a:t>low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2267" y="1858230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g. </a:t>
            </a:r>
            <a:r>
              <a:rPr lang="en-US" sz="2400" dirty="0"/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01235" y="1412423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 </a:t>
            </a:r>
            <a:r>
              <a:rPr lang="en-US" sz="2400" dirty="0"/>
              <a:t>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01235" y="1866159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h. </a:t>
            </a:r>
            <a:r>
              <a:rPr lang="en-US" sz="2400" dirty="0"/>
              <a:t>cheap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167698-ED9C-4800-B370-CFB636149AEF}"/>
              </a:ext>
            </a:extLst>
          </p:cNvPr>
          <p:cNvGrpSpPr/>
          <p:nvPr/>
        </p:nvGrpSpPr>
        <p:grpSpPr>
          <a:xfrm>
            <a:off x="886946" y="2860757"/>
            <a:ext cx="1503609" cy="468142"/>
            <a:chOff x="435067" y="3097532"/>
            <a:chExt cx="1503609" cy="468142"/>
          </a:xfrm>
        </p:grpSpPr>
        <p:sp>
          <p:nvSpPr>
            <p:cNvPr id="29" name="TextBox 28"/>
            <p:cNvSpPr txBox="1"/>
            <p:nvPr/>
          </p:nvSpPr>
          <p:spPr>
            <a:xfrm>
              <a:off x="435067" y="310400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9898" y="3097532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big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83B7E6-2E97-4EAA-B37A-1BAE87DCCCC5}"/>
              </a:ext>
            </a:extLst>
          </p:cNvPr>
          <p:cNvGrpSpPr/>
          <p:nvPr/>
        </p:nvGrpSpPr>
        <p:grpSpPr>
          <a:xfrm>
            <a:off x="862759" y="3674339"/>
            <a:ext cx="1503609" cy="468142"/>
            <a:chOff x="435067" y="3896864"/>
            <a:chExt cx="1503609" cy="468142"/>
          </a:xfrm>
        </p:grpSpPr>
        <p:sp>
          <p:nvSpPr>
            <p:cNvPr id="34" name="TextBox 33"/>
            <p:cNvSpPr txBox="1"/>
            <p:nvPr/>
          </p:nvSpPr>
          <p:spPr>
            <a:xfrm>
              <a:off x="435067" y="390334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09898" y="3896864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happy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664FB-9583-455D-B9D9-27FE1EDBC013}"/>
              </a:ext>
            </a:extLst>
          </p:cNvPr>
          <p:cNvGrpSpPr/>
          <p:nvPr/>
        </p:nvGrpSpPr>
        <p:grpSpPr>
          <a:xfrm>
            <a:off x="862759" y="4487921"/>
            <a:ext cx="1503609" cy="468142"/>
            <a:chOff x="435067" y="4709150"/>
            <a:chExt cx="1503609" cy="468142"/>
          </a:xfrm>
        </p:grpSpPr>
        <p:sp>
          <p:nvSpPr>
            <p:cNvPr id="38" name="TextBox 37"/>
            <p:cNvSpPr txBox="1"/>
            <p:nvPr/>
          </p:nvSpPr>
          <p:spPr>
            <a:xfrm>
              <a:off x="435067" y="47156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09898" y="4709150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cold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3C7EE6-F463-4370-AA68-F9C3681ADDCE}"/>
              </a:ext>
            </a:extLst>
          </p:cNvPr>
          <p:cNvGrpSpPr/>
          <p:nvPr/>
        </p:nvGrpSpPr>
        <p:grpSpPr>
          <a:xfrm>
            <a:off x="862759" y="5301502"/>
            <a:ext cx="1503609" cy="468142"/>
            <a:chOff x="435067" y="5508482"/>
            <a:chExt cx="1503609" cy="468142"/>
          </a:xfrm>
        </p:grpSpPr>
        <p:sp>
          <p:nvSpPr>
            <p:cNvPr id="42" name="TextBox 41"/>
            <p:cNvSpPr txBox="1"/>
            <p:nvPr/>
          </p:nvSpPr>
          <p:spPr>
            <a:xfrm>
              <a:off x="435067" y="5514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09898" y="5508482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3A8CF1-08CB-4281-A2BA-5C002EF99045}"/>
              </a:ext>
            </a:extLst>
          </p:cNvPr>
          <p:cNvGrpSpPr/>
          <p:nvPr/>
        </p:nvGrpSpPr>
        <p:grpSpPr>
          <a:xfrm>
            <a:off x="4858451" y="2860757"/>
            <a:ext cx="1503609" cy="468142"/>
            <a:chOff x="4681475" y="3096519"/>
            <a:chExt cx="1503609" cy="468142"/>
          </a:xfrm>
        </p:grpSpPr>
        <p:sp>
          <p:nvSpPr>
            <p:cNvPr id="46" name="TextBox 45"/>
            <p:cNvSpPr txBox="1"/>
            <p:nvPr/>
          </p:nvSpPr>
          <p:spPr>
            <a:xfrm>
              <a:off x="4681475" y="310299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56306" y="3096519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53E18-6D7E-4418-A6D0-9970F448D4DA}"/>
              </a:ext>
            </a:extLst>
          </p:cNvPr>
          <p:cNvGrpSpPr/>
          <p:nvPr/>
        </p:nvGrpSpPr>
        <p:grpSpPr>
          <a:xfrm>
            <a:off x="4858451" y="3674339"/>
            <a:ext cx="1987679" cy="468142"/>
            <a:chOff x="4681475" y="3895851"/>
            <a:chExt cx="1987679" cy="468142"/>
          </a:xfrm>
        </p:grpSpPr>
        <p:sp>
          <p:nvSpPr>
            <p:cNvPr id="50" name="TextBox 49"/>
            <p:cNvSpPr txBox="1"/>
            <p:nvPr/>
          </p:nvSpPr>
          <p:spPr>
            <a:xfrm>
              <a:off x="4681475" y="3902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56305" y="3895851"/>
              <a:ext cx="151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9E7DA8-E9FB-4BCC-80A8-981041D34266}"/>
              </a:ext>
            </a:extLst>
          </p:cNvPr>
          <p:cNvGrpSpPr/>
          <p:nvPr/>
        </p:nvGrpSpPr>
        <p:grpSpPr>
          <a:xfrm>
            <a:off x="4858451" y="4487921"/>
            <a:ext cx="1503609" cy="468142"/>
            <a:chOff x="4681475" y="4708137"/>
            <a:chExt cx="1503609" cy="468142"/>
          </a:xfrm>
        </p:grpSpPr>
        <p:sp>
          <p:nvSpPr>
            <p:cNvPr id="54" name="TextBox 53"/>
            <p:cNvSpPr txBox="1"/>
            <p:nvPr/>
          </p:nvSpPr>
          <p:spPr>
            <a:xfrm>
              <a:off x="4681475" y="471461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56306" y="4708137"/>
              <a:ext cx="102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high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3E9B1F-7BB8-4EEC-98E1-88B666496D81}"/>
              </a:ext>
            </a:extLst>
          </p:cNvPr>
          <p:cNvGrpSpPr/>
          <p:nvPr/>
        </p:nvGrpSpPr>
        <p:grpSpPr>
          <a:xfrm>
            <a:off x="4858451" y="5301502"/>
            <a:ext cx="2100355" cy="468142"/>
            <a:chOff x="4681475" y="5507469"/>
            <a:chExt cx="2100355" cy="468142"/>
          </a:xfrm>
        </p:grpSpPr>
        <p:sp>
          <p:nvSpPr>
            <p:cNvPr id="58" name="TextBox 57"/>
            <p:cNvSpPr txBox="1"/>
            <p:nvPr/>
          </p:nvSpPr>
          <p:spPr>
            <a:xfrm>
              <a:off x="4681475" y="551394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56306" y="5507469"/>
              <a:ext cx="16255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interesting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CDAF84A-E838-43B5-88F6-D3BBC59CECAA}"/>
              </a:ext>
            </a:extLst>
          </p:cNvPr>
          <p:cNvSpPr txBox="1"/>
          <p:nvPr/>
        </p:nvSpPr>
        <p:spPr>
          <a:xfrm>
            <a:off x="7008177" y="286399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a. </a:t>
            </a:r>
            <a:r>
              <a:rPr lang="en-US" sz="2400" dirty="0">
                <a:solidFill>
                  <a:srgbClr val="FF0000"/>
                </a:solidFill>
              </a:rPr>
              <a:t>short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8B9CC3-5790-400A-90FB-8F96EB78BA99}"/>
              </a:ext>
            </a:extLst>
          </p:cNvPr>
          <p:cNvSpPr txBox="1"/>
          <p:nvPr/>
        </p:nvSpPr>
        <p:spPr>
          <a:xfrm>
            <a:off x="7008177" y="530474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e. </a:t>
            </a:r>
            <a:r>
              <a:rPr lang="en-US" sz="2400" dirty="0">
                <a:solidFill>
                  <a:srgbClr val="FF0000"/>
                </a:solidFill>
              </a:rPr>
              <a:t>boring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B2CE56-D54B-4256-B029-74642F6439D1}"/>
              </a:ext>
            </a:extLst>
          </p:cNvPr>
          <p:cNvSpPr txBox="1"/>
          <p:nvPr/>
        </p:nvSpPr>
        <p:spPr>
          <a:xfrm>
            <a:off x="2523239" y="5304741"/>
            <a:ext cx="119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FD997E-7832-441D-B4BA-520C4D54AA27}"/>
              </a:ext>
            </a:extLst>
          </p:cNvPr>
          <p:cNvSpPr txBox="1"/>
          <p:nvPr/>
        </p:nvSpPr>
        <p:spPr>
          <a:xfrm>
            <a:off x="2523239" y="4491160"/>
            <a:ext cx="119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f. </a:t>
            </a:r>
            <a:r>
              <a:rPr lang="en-US" sz="2400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37212F-F90B-4F50-B5D6-DE0C649B5703}"/>
              </a:ext>
            </a:extLst>
          </p:cNvPr>
          <p:cNvSpPr txBox="1"/>
          <p:nvPr/>
        </p:nvSpPr>
        <p:spPr>
          <a:xfrm>
            <a:off x="7008177" y="4491160"/>
            <a:ext cx="102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c. </a:t>
            </a:r>
            <a:r>
              <a:rPr lang="en-US" sz="2400" dirty="0">
                <a:solidFill>
                  <a:srgbClr val="FF0000"/>
                </a:solidFill>
              </a:rPr>
              <a:t>low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53B4EA-E83F-40C8-B606-8138CE68BE36}"/>
              </a:ext>
            </a:extLst>
          </p:cNvPr>
          <p:cNvSpPr txBox="1"/>
          <p:nvPr/>
        </p:nvSpPr>
        <p:spPr>
          <a:xfrm>
            <a:off x="2523239" y="3677578"/>
            <a:ext cx="102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g. </a:t>
            </a:r>
            <a:r>
              <a:rPr lang="en-US" sz="2400" dirty="0">
                <a:solidFill>
                  <a:srgbClr val="FF0000"/>
                </a:solidFill>
              </a:rPr>
              <a:t>sad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F58FA2-A697-494E-AE31-DB75AE53F12F}"/>
              </a:ext>
            </a:extLst>
          </p:cNvPr>
          <p:cNvSpPr txBox="1"/>
          <p:nvPr/>
        </p:nvSpPr>
        <p:spPr>
          <a:xfrm>
            <a:off x="2523239" y="286399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d. </a:t>
            </a:r>
            <a:r>
              <a:rPr lang="en-US" sz="2400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1FAE28-C226-47E5-9196-0EC06A70DD25}"/>
              </a:ext>
            </a:extLst>
          </p:cNvPr>
          <p:cNvSpPr txBox="1"/>
          <p:nvPr/>
        </p:nvSpPr>
        <p:spPr>
          <a:xfrm>
            <a:off x="7008177" y="367757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h. </a:t>
            </a:r>
            <a:r>
              <a:rPr lang="en-US" sz="2400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48" name="Rounded Rectangle 4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45" grpId="0"/>
      <p:bldP spid="49" grpId="0"/>
      <p:bldP spid="53" grpId="0"/>
      <p:bldP spid="57" grpId="0"/>
      <p:bldP spid="61" grpId="0"/>
      <p:bldP spid="62" grpId="0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6936" y="225542"/>
            <a:ext cx="7641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word / phrase for each definition.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2767" y="13637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7597" y="1357232"/>
            <a:ext cx="7967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place where a large amount of water falls from a high place. </a:t>
            </a:r>
            <a:r>
              <a:rPr lang="en-US" sz="2400" dirty="0">
                <a:solidFill>
                  <a:srgbClr val="FF0000"/>
                </a:solidFill>
              </a:rPr>
              <a:t>waterfall / lake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2767" y="23467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2767" y="32796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77597" y="3271038"/>
            <a:ext cx="7967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building where people go and see valuable art or old things. </a:t>
            </a:r>
            <a:r>
              <a:rPr lang="en-US" sz="2400">
                <a:solidFill>
                  <a:srgbClr val="FF0000"/>
                </a:solidFill>
              </a:rPr>
              <a:t>theatre / museum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2767" y="428139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77596" y="4272743"/>
            <a:ext cx="7692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tell someone you want them to be happy or successful. </a:t>
            </a:r>
            <a:r>
              <a:rPr lang="en-US" sz="2400">
                <a:solidFill>
                  <a:srgbClr val="FF0000"/>
                </a:solidFill>
              </a:rPr>
              <a:t>wish / hope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2767" y="51604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77597" y="5160483"/>
            <a:ext cx="586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Children receive it in red envelopes at Tet. </a:t>
            </a:r>
            <a:r>
              <a:rPr lang="en-US" sz="2400">
                <a:solidFill>
                  <a:srgbClr val="FF0000"/>
                </a:solidFill>
              </a:rPr>
              <a:t>lucky money / new clothes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277597" y="2325767"/>
            <a:ext cx="806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thing which helps you to ﬁnd directions. </a:t>
            </a:r>
          </a:p>
          <a:p>
            <a:r>
              <a:rPr lang="en-US" sz="2400">
                <a:solidFill>
                  <a:srgbClr val="FF0000"/>
                </a:solidFill>
              </a:rPr>
              <a:t>backpack / compass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05E6FD-CD0A-4851-96D3-CEE0A5BA5677}"/>
              </a:ext>
            </a:extLst>
          </p:cNvPr>
          <p:cNvSpPr/>
          <p:nvPr/>
        </p:nvSpPr>
        <p:spPr>
          <a:xfrm>
            <a:off x="1294087" y="1770807"/>
            <a:ext cx="1214869" cy="41742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2AD475-D812-4DCB-849D-F243A9090105}"/>
              </a:ext>
            </a:extLst>
          </p:cNvPr>
          <p:cNvSpPr/>
          <p:nvPr/>
        </p:nvSpPr>
        <p:spPr>
          <a:xfrm>
            <a:off x="2709932" y="2739342"/>
            <a:ext cx="1214869" cy="41742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D007DC-8C30-40E1-BF03-A2046606FBE5}"/>
              </a:ext>
            </a:extLst>
          </p:cNvPr>
          <p:cNvSpPr/>
          <p:nvPr/>
        </p:nvSpPr>
        <p:spPr>
          <a:xfrm>
            <a:off x="2479460" y="3686536"/>
            <a:ext cx="1214869" cy="41742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939CC2-4F1F-457A-B89A-DBD2B335475D}"/>
              </a:ext>
            </a:extLst>
          </p:cNvPr>
          <p:cNvSpPr/>
          <p:nvPr/>
        </p:nvSpPr>
        <p:spPr>
          <a:xfrm>
            <a:off x="1332408" y="4650148"/>
            <a:ext cx="648779" cy="41742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E40270-B481-4CE6-9DAC-856810A057E2}"/>
              </a:ext>
            </a:extLst>
          </p:cNvPr>
          <p:cNvSpPr/>
          <p:nvPr/>
        </p:nvSpPr>
        <p:spPr>
          <a:xfrm>
            <a:off x="1314760" y="5571119"/>
            <a:ext cx="1659486" cy="41742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0172" y="1138547"/>
            <a:ext cx="6135188" cy="3484748"/>
            <a:chOff x="760064" y="827862"/>
            <a:chExt cx="6135188" cy="3484748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Grammar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519" y="2747881"/>
              <a:ext cx="424916" cy="43717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761" y="3719863"/>
              <a:ext cx="444381" cy="41898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42142" y="2665793"/>
              <a:ext cx="48531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Complete the sentences with the correct answer A, B, or C.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42143" y="3604724"/>
              <a:ext cx="4144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Complete the sentences with 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should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shouldn’t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4" y="-726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ayDuK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97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29718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3492" y="381000"/>
            <a:ext cx="641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VN Bach Tuyet Nang" pitchFamily="18" charset="0"/>
                <a:cs typeface="Arial" panose="020B0604020202020204" pitchFamily="34" charset="0"/>
              </a:rPr>
              <a:t>JOURNEY TO THE WEST</a:t>
            </a:r>
            <a:endParaRPr lang="en-US" sz="4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VN Bach Tuyet Nang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87" y="6179940"/>
            <a:ext cx="75156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181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1206</TotalTime>
  <Words>732</Words>
  <Application>Microsoft Office PowerPoint</Application>
  <PresentationFormat>On-screen Show (4:3)</PresentationFormat>
  <Paragraphs>200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UVN Bach Tuyet Nang</vt:lpstr>
      <vt:lpstr>Arial</vt:lpstr>
      <vt:lpstr>Arial</vt:lpstr>
      <vt:lpstr>Calibri</vt:lpstr>
      <vt:lpstr>Calibri Light</vt:lpstr>
      <vt:lpstr>Cooper Black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_______ long rivers of the world begin from the Himalayas.</vt:lpstr>
      <vt:lpstr>Sue’s drawings are more colourful ________  her teacher’s.</vt:lpstr>
      <vt:lpstr>You  ________ buy a ticket to enter the zoo. It’s not free.</vt:lpstr>
      <vt:lpstr>Do you know ______ English songs for children?</vt:lpstr>
      <vt:lpstr>The USA has _______     natural wonders.</vt:lpstr>
      <vt:lpstr>Hoa doesn't have _______ friends in Ha Noi.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ap24h</cp:lastModifiedBy>
  <cp:revision>80</cp:revision>
  <dcterms:created xsi:type="dcterms:W3CDTF">2020-12-09T02:04:09Z</dcterms:created>
  <dcterms:modified xsi:type="dcterms:W3CDTF">2024-03-20T23:57:15Z</dcterms:modified>
</cp:coreProperties>
</file>