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8" r:id="rId2"/>
    <p:sldId id="262" r:id="rId3"/>
    <p:sldId id="263" r:id="rId4"/>
    <p:sldId id="271" r:id="rId5"/>
    <p:sldId id="264" r:id="rId6"/>
    <p:sldId id="282" r:id="rId7"/>
    <p:sldId id="277" r:id="rId8"/>
    <p:sldId id="275" r:id="rId9"/>
    <p:sldId id="276" r:id="rId10"/>
    <p:sldId id="280" r:id="rId11"/>
    <p:sldId id="284" r:id="rId12"/>
    <p:sldId id="281" r:id="rId13"/>
    <p:sldId id="272" r:id="rId14"/>
    <p:sldId id="265" r:id="rId15"/>
    <p:sldId id="286" r:id="rId16"/>
    <p:sldId id="288" r:id="rId17"/>
    <p:sldId id="289" r:id="rId18"/>
    <p:sldId id="2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79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4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9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69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6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8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5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3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3EC40D-F920-412B-B36A-669C5E31215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0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3EC40D-F920-412B-B36A-669C5E31215D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23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6D75EE5-57FF-4D1E-B105-A6036B0FE6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913828F-06C6-4172-B0DE-BAB0120201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CB2A3A6-962C-4D7A-8272-EDEDD881F0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21348D5E-A2F9-4457-85D6-EF33B01C1B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408B99E-8C6D-4E5D-B217-F38841F50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606" y="928974"/>
            <a:ext cx="5038792" cy="360273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2E5679E-AF9A-4675-8EB9-82F877C47B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479FDBE7-018F-48FF-AC24-2E208E9F4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82" y="843889"/>
            <a:ext cx="4986485" cy="360273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4193D27-0DF9-4485-90D7-D8E69A3F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EF5A4DD-17B0-415A-8F3A-0DEE3FF8F8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AA73B4A-2570-4D18-9566-12E68828C4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473682" y="4736757"/>
            <a:ext cx="1076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5D1E9C-24EC-4690-AED4-7093C0D2E105}"/>
              </a:ext>
            </a:extLst>
          </p:cNvPr>
          <p:cNvSpPr txBox="1"/>
          <p:nvPr/>
        </p:nvSpPr>
        <p:spPr>
          <a:xfrm>
            <a:off x="525779" y="1743154"/>
            <a:ext cx="7970521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xích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xích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thỉnh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thoảng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xích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8950EF2-8207-45BD-BD65-5DD2AE87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54" y="704850"/>
            <a:ext cx="11256645" cy="641985"/>
          </a:xfrm>
        </p:spPr>
        <p:txBody>
          <a:bodyPr>
            <a:normAutofit/>
          </a:bodyPr>
          <a:lstStyle/>
          <a:p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7D6F79-0A50-48D8-92E2-79BF2A81C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87" t="25695" r="14530" b="51112"/>
          <a:stretch/>
        </p:blipFill>
        <p:spPr>
          <a:xfrm>
            <a:off x="8715376" y="1945474"/>
            <a:ext cx="2838450" cy="1590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AFA090-FA11-4FBC-9FF1-E513C6B5220C}"/>
              </a:ext>
            </a:extLst>
          </p:cNvPr>
          <p:cNvSpPr txBox="1"/>
          <p:nvPr/>
        </p:nvSpPr>
        <p:spPr>
          <a:xfrm>
            <a:off x="421003" y="3867101"/>
            <a:ext cx="109042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rong quá trình chuyển động, xích đu và cậu bé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 không khí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 cản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 hao một phần năng lượng của cậu bé và xích đu. Do đó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thoảng cần phải đẩy vào xích đu để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9CDCB21-A52F-4D09-8F49-A4D16E39731B}"/>
              </a:ext>
            </a:extLst>
          </p:cNvPr>
          <p:cNvSpPr txBox="1">
            <a:spLocks/>
          </p:cNvSpPr>
          <p:nvPr/>
        </p:nvSpPr>
        <p:spPr>
          <a:xfrm>
            <a:off x="295275" y="474555"/>
            <a:ext cx="11153775" cy="811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QUẢ BÓNG NẢY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04B1B18-8E1C-447F-9895-9DA01CB35B3F}"/>
              </a:ext>
            </a:extLst>
          </p:cNvPr>
          <p:cNvSpPr txBox="1">
            <a:spLocks/>
          </p:cNvSpPr>
          <p:nvPr/>
        </p:nvSpPr>
        <p:spPr>
          <a:xfrm>
            <a:off x="497205" y="1886318"/>
            <a:ext cx="8551545" cy="336195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3.7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Calibri" panose="020F0502020204030204" pitchFamily="34" charset="0"/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DD55F0-AAD4-4C12-B045-3D63C884D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33" t="35704" r="13750" b="23558"/>
          <a:stretch/>
        </p:blipFill>
        <p:spPr>
          <a:xfrm>
            <a:off x="9550818" y="2168524"/>
            <a:ext cx="2364956" cy="3203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983E55-4FAA-4E6D-A47A-1679917D9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1" y="42024"/>
            <a:ext cx="1032213" cy="103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4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A722F3-4BE7-4062-B5B3-FB02079DBEED}"/>
              </a:ext>
            </a:extLst>
          </p:cNvPr>
          <p:cNvSpPr txBox="1"/>
          <p:nvPr/>
        </p:nvSpPr>
        <p:spPr>
          <a:xfrm>
            <a:off x="914400" y="2032079"/>
            <a:ext cx="6772276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</a:rPr>
              <a:t>(1) - thế năng                          (2) - thế năng</a:t>
            </a: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</a:rPr>
              <a:t>(3) - động năng                       (4) - động năng</a:t>
            </a: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</a:rPr>
              <a:t>(5) - thế năng                          (6) –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</a:rPr>
              <a:t>năng</a:t>
            </a: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</a:rPr>
              <a:t>(7) - năng lượng âm                (8) - chuyển hóa</a:t>
            </a: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</a:rPr>
              <a:t>(9) - bảo toàn                          (10) - tự mất đi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622227E-BB67-44AA-B928-0687EB8D2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33" t="35704" r="13750" b="23558"/>
          <a:stretch/>
        </p:blipFill>
        <p:spPr>
          <a:xfrm>
            <a:off x="8405494" y="1908253"/>
            <a:ext cx="2948305" cy="39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02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4C5028-BA62-4072-B991-9746372C3B24}"/>
              </a:ext>
            </a:extLst>
          </p:cNvPr>
          <p:cNvSpPr/>
          <p:nvPr/>
        </p:nvSpPr>
        <p:spPr>
          <a:xfrm>
            <a:off x="819150" y="1485900"/>
            <a:ext cx="1005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990802-05EE-4040-A5CD-1552DE7D80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75" t="1945" r="1172" b="10972"/>
          <a:stretch/>
        </p:blipFill>
        <p:spPr>
          <a:xfrm>
            <a:off x="5553075" y="347662"/>
            <a:ext cx="6664713" cy="549116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BA37D4B1-E821-412D-81B0-AB767490384F}"/>
              </a:ext>
            </a:extLst>
          </p:cNvPr>
          <p:cNvSpPr txBox="1">
            <a:spLocks/>
          </p:cNvSpPr>
          <p:nvPr/>
        </p:nvSpPr>
        <p:spPr>
          <a:xfrm>
            <a:off x="426209" y="1336294"/>
            <a:ext cx="5126866" cy="2891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Hình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thức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HS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làm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việc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nhân</a:t>
            </a:r>
            <a:endParaRPr kumimoji="0" lang="en-US" sz="2400" b="1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Thời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gian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2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phút</a:t>
            </a:r>
            <a:endParaRPr kumimoji="0" lang="en-US" sz="2400" b="1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Nhiệm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vụ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Gọi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tên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dạng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được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đánh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(1)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đến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(8)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sơ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đồ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 </a:t>
            </a:r>
            <a:r>
              <a:rPr kumimoji="0" lang="en-US" sz="2400" b="1" i="0" u="none" strike="noStrike" kern="1200" cap="none" spc="-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 _PBT)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59C3A3-8A39-4F13-8DBA-B139BEE6300B}"/>
              </a:ext>
            </a:extLst>
          </p:cNvPr>
          <p:cNvSpPr txBox="1"/>
          <p:nvPr/>
        </p:nvSpPr>
        <p:spPr>
          <a:xfrm>
            <a:off x="66675" y="39619"/>
            <a:ext cx="30151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7978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41992E2-8CA8-46C0-927C-6E64BCC69900}"/>
              </a:ext>
            </a:extLst>
          </p:cNvPr>
          <p:cNvSpPr/>
          <p:nvPr/>
        </p:nvSpPr>
        <p:spPr>
          <a:xfrm>
            <a:off x="1114425" y="1457325"/>
            <a:ext cx="10248900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01E08756-5D91-4A75-A18A-1A359CA6A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7916" r="68248" b="16209"/>
          <a:stretch/>
        </p:blipFill>
        <p:spPr>
          <a:xfrm>
            <a:off x="2861605" y="84797"/>
            <a:ext cx="5206070" cy="55276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37CB3B-FFCD-48EC-8711-2A6506FB0A90}"/>
              </a:ext>
            </a:extLst>
          </p:cNvPr>
          <p:cNvSpPr txBox="1"/>
          <p:nvPr/>
        </p:nvSpPr>
        <p:spPr>
          <a:xfrm>
            <a:off x="4295776" y="993394"/>
            <a:ext cx="1581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554267-2176-4AD0-A0C3-9AC3447A5BDD}"/>
              </a:ext>
            </a:extLst>
          </p:cNvPr>
          <p:cNvSpPr txBox="1"/>
          <p:nvPr/>
        </p:nvSpPr>
        <p:spPr>
          <a:xfrm>
            <a:off x="1543049" y="1905000"/>
            <a:ext cx="1514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40F555-6B94-4BA1-8824-A6CF3A5E9670}"/>
              </a:ext>
            </a:extLst>
          </p:cNvPr>
          <p:cNvSpPr txBox="1"/>
          <p:nvPr/>
        </p:nvSpPr>
        <p:spPr>
          <a:xfrm>
            <a:off x="3609975" y="4351751"/>
            <a:ext cx="174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C91601-2AD5-4EB0-A4A8-2FA96026C488}"/>
              </a:ext>
            </a:extLst>
          </p:cNvPr>
          <p:cNvSpPr txBox="1"/>
          <p:nvPr/>
        </p:nvSpPr>
        <p:spPr>
          <a:xfrm>
            <a:off x="5063196" y="5143197"/>
            <a:ext cx="1175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C8AF4B7-566F-4BCA-9B14-4E63B6048060}"/>
              </a:ext>
            </a:extLst>
          </p:cNvPr>
          <p:cNvSpPr txBox="1"/>
          <p:nvPr/>
        </p:nvSpPr>
        <p:spPr>
          <a:xfrm>
            <a:off x="5806148" y="2721114"/>
            <a:ext cx="87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Điện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E29456-C58D-4DE1-AFB3-56102F33C12C}"/>
              </a:ext>
            </a:extLst>
          </p:cNvPr>
          <p:cNvSpPr txBox="1"/>
          <p:nvPr/>
        </p:nvSpPr>
        <p:spPr>
          <a:xfrm>
            <a:off x="5907883" y="5407760"/>
            <a:ext cx="239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492294-8198-42A5-B759-96B6393FE52A}"/>
              </a:ext>
            </a:extLst>
          </p:cNvPr>
          <p:cNvSpPr txBox="1"/>
          <p:nvPr/>
        </p:nvSpPr>
        <p:spPr>
          <a:xfrm>
            <a:off x="7124701" y="2848644"/>
            <a:ext cx="876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A5FD059-3372-4CFA-8038-22D0F644F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00" t="8000" r="22584" b="17482"/>
          <a:stretch/>
        </p:blipFill>
        <p:spPr>
          <a:xfrm>
            <a:off x="8739164" y="290195"/>
            <a:ext cx="1209040" cy="51104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8198804-9FA2-4D4C-A658-BA1E926952A2}"/>
              </a:ext>
            </a:extLst>
          </p:cNvPr>
          <p:cNvSpPr txBox="1"/>
          <p:nvPr/>
        </p:nvSpPr>
        <p:spPr>
          <a:xfrm>
            <a:off x="8539163" y="1193449"/>
            <a:ext cx="1514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43804FD-7614-4688-BEAC-C894A454A636}"/>
              </a:ext>
            </a:extLst>
          </p:cNvPr>
          <p:cNvSpPr txBox="1"/>
          <p:nvPr/>
        </p:nvSpPr>
        <p:spPr>
          <a:xfrm>
            <a:off x="8602798" y="5361087"/>
            <a:ext cx="1281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615D7FE-399D-4DDB-BAA7-8509AF194F28}"/>
              </a:ext>
            </a:extLst>
          </p:cNvPr>
          <p:cNvSpPr txBox="1"/>
          <p:nvPr/>
        </p:nvSpPr>
        <p:spPr>
          <a:xfrm>
            <a:off x="66675" y="39619"/>
            <a:ext cx="30151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38380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6BEF8C-1DFF-47CE-9FFF-12A5C5F6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440" y="682519"/>
            <a:ext cx="6858000" cy="748454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NHANH HƠN 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8135CC4-1B88-4589-BA6F-D922ED4569FF}"/>
              </a:ext>
            </a:extLst>
          </p:cNvPr>
          <p:cNvSpPr txBox="1">
            <a:spLocks/>
          </p:cNvSpPr>
          <p:nvPr/>
        </p:nvSpPr>
        <p:spPr>
          <a:xfrm>
            <a:off x="763905" y="1810386"/>
            <a:ext cx="10828020" cy="386651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ghép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2_PBT).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1(2p):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2(1p):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3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luân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FAE29B-FF68-4C11-83F2-F7776967541E}"/>
              </a:ext>
            </a:extLst>
          </p:cNvPr>
          <p:cNvSpPr txBox="1"/>
          <p:nvPr/>
        </p:nvSpPr>
        <p:spPr>
          <a:xfrm>
            <a:off x="76200" y="10718"/>
            <a:ext cx="30151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05650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8FFEA1-1B69-4F42-B552-0CCF72596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3C9226-5EC8-460B-82D7-72AA994DF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2A90A9D-33DF-408E-BF4C-F82588935C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6AA15AE-DAFE-4E1E-B05F-F57962FD3A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6BEF8C-1DFF-47CE-9FFF-12A5C5F6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342" y="137601"/>
            <a:ext cx="3713149" cy="9287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NHANH HƠN?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07141D5-A57C-43F5-A655-5BA2D0D2AF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9DB1F97-BFF9-46CC-8EB4-BB63B98F13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8CAE6E3-39B4-4A16-97BC-9C376B9B7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801028-FEBA-4B08-B803-0BA85EC6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0" y="83036"/>
            <a:ext cx="707552" cy="70755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8E39C44-ECB6-46A1-90B0-61D544399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295854"/>
              </p:ext>
            </p:extLst>
          </p:nvPr>
        </p:nvGraphicFramePr>
        <p:xfrm>
          <a:off x="5052401" y="271177"/>
          <a:ext cx="6912219" cy="6060663"/>
        </p:xfrm>
        <a:graphic>
          <a:graphicData uri="http://schemas.openxmlformats.org/drawingml/2006/table">
            <a:tbl>
              <a:tblPr firstRow="1" firstCol="1" bandRow="1"/>
              <a:tblGrid>
                <a:gridCol w="1973822">
                  <a:extLst>
                    <a:ext uri="{9D8B030D-6E8A-4147-A177-3AD203B41FA5}">
                      <a16:colId xmlns:a16="http://schemas.microsoft.com/office/drawing/2014/main" xmlns="" val="1678139059"/>
                    </a:ext>
                  </a:extLst>
                </a:gridCol>
                <a:gridCol w="2550338">
                  <a:extLst>
                    <a:ext uri="{9D8B030D-6E8A-4147-A177-3AD203B41FA5}">
                      <a16:colId xmlns:a16="http://schemas.microsoft.com/office/drawing/2014/main" xmlns="" val="3122944116"/>
                    </a:ext>
                  </a:extLst>
                </a:gridCol>
                <a:gridCol w="2388059">
                  <a:extLst>
                    <a:ext uri="{9D8B030D-6E8A-4147-A177-3AD203B41FA5}">
                      <a16:colId xmlns:a16="http://schemas.microsoft.com/office/drawing/2014/main" xmlns="" val="2409593445"/>
                    </a:ext>
                  </a:extLst>
                </a:gridCol>
              </a:tblGrid>
              <a:tr h="1369746">
                <a:tc>
                  <a:txBody>
                    <a:bodyPr/>
                    <a:lstStyle/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95" marR="61495" marT="8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NL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95" marR="61495" marT="8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năng,quang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NL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95" marR="61495" marT="8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6317695"/>
                  </a:ext>
                </a:extLst>
              </a:tr>
              <a:tr h="1690090">
                <a:tc>
                  <a:txBody>
                    <a:bodyPr/>
                    <a:lstStyle/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NL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95" marR="61495" marT="8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Động năng → thế năng đàn hồi → động năng.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95" marR="61495" marT="8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 NL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95" marR="61495" marT="8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2593898"/>
                  </a:ext>
                </a:extLst>
              </a:tr>
              <a:tr h="1690090">
                <a:tc>
                  <a:txBody>
                    <a:bodyPr/>
                    <a:lstStyle/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95" marR="61495" marT="8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Quang năng → điện năng.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95" marR="61495" marT="8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95" marR="61495" marT="8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68721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EFD751-A7F7-4149-AFD2-79BE32706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0" y="1333549"/>
            <a:ext cx="4785140" cy="42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45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8FFEA1-1B69-4F42-B552-0CCF72596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3C9226-5EC8-460B-82D7-72AA994DF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2A90A9D-33DF-408E-BF4C-F82588935C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6AA15AE-DAFE-4E1E-B05F-F57962FD3A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6BEF8C-1DFF-47CE-9FFF-12A5C5F69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329" y="99114"/>
            <a:ext cx="3317256" cy="5773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07141D5-A57C-43F5-A655-5BA2D0D2AF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9DB1F97-BFF9-46CC-8EB4-BB63B98F13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8CAE6E3-39B4-4A16-97BC-9C376B9B7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8E39C44-ECB6-46A1-90B0-61D544399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513184"/>
              </p:ext>
            </p:extLst>
          </p:nvPr>
        </p:nvGraphicFramePr>
        <p:xfrm>
          <a:off x="701029" y="759467"/>
          <a:ext cx="10579454" cy="5898504"/>
        </p:xfrm>
        <a:graphic>
          <a:graphicData uri="http://schemas.openxmlformats.org/drawingml/2006/table">
            <a:tbl>
              <a:tblPr firstRow="1" firstCol="1" bandRow="1"/>
              <a:tblGrid>
                <a:gridCol w="3021021">
                  <a:extLst>
                    <a:ext uri="{9D8B030D-6E8A-4147-A177-3AD203B41FA5}">
                      <a16:colId xmlns:a16="http://schemas.microsoft.com/office/drawing/2014/main" xmlns="" val="1678139059"/>
                    </a:ext>
                  </a:extLst>
                </a:gridCol>
                <a:gridCol w="3903404">
                  <a:extLst>
                    <a:ext uri="{9D8B030D-6E8A-4147-A177-3AD203B41FA5}">
                      <a16:colId xmlns:a16="http://schemas.microsoft.com/office/drawing/2014/main" xmlns="" val="3122944116"/>
                    </a:ext>
                  </a:extLst>
                </a:gridCol>
                <a:gridCol w="3655029">
                  <a:extLst>
                    <a:ext uri="{9D8B030D-6E8A-4147-A177-3AD203B41FA5}">
                      <a16:colId xmlns:a16="http://schemas.microsoft.com/office/drawing/2014/main" xmlns="" val="2409593445"/>
                    </a:ext>
                  </a:extLst>
                </a:gridCol>
              </a:tblGrid>
              <a:tr h="1993308">
                <a:tc>
                  <a:txBody>
                    <a:bodyPr/>
                    <a:lstStyle/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95" marR="61495" marT="8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NL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95" marR="61495" marT="8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năng,quang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NL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95" marR="61495" marT="8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6317695"/>
                  </a:ext>
                </a:extLst>
              </a:tr>
              <a:tr h="1911888">
                <a:tc>
                  <a:txBody>
                    <a:bodyPr/>
                    <a:lstStyle/>
                    <a:p>
                      <a:pPr algn="just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95" marR="61495" marT="8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đàn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hồi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95" marR="61495" marT="8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 NL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95" marR="61495" marT="8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2593898"/>
                  </a:ext>
                </a:extLst>
              </a:tr>
              <a:tr h="1993308">
                <a:tc>
                  <a:txBody>
                    <a:bodyPr/>
                    <a:lstStyle/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95" marR="61495" marT="8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Quang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95" marR="61495" marT="8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→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495" marR="61495" marT="85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687216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3BBC143-9394-4392-B81E-75C0BF865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35" t="1264" b="70898"/>
          <a:stretch/>
        </p:blipFill>
        <p:spPr>
          <a:xfrm>
            <a:off x="1611716" y="1515894"/>
            <a:ext cx="1411717" cy="11202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A12B39D-1065-419F-8E44-A25C7C7F9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42" t="66847" r="190" b="3320"/>
          <a:stretch/>
        </p:blipFill>
        <p:spPr>
          <a:xfrm>
            <a:off x="5044316" y="1473495"/>
            <a:ext cx="1346437" cy="11302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2272960-97A9-4273-A283-95FDB260E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18" t="65819" r="34876" b="1631"/>
          <a:stretch/>
        </p:blipFill>
        <p:spPr>
          <a:xfrm>
            <a:off x="1611715" y="5425412"/>
            <a:ext cx="1324293" cy="11963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C15BEF6-067A-4928-90CD-04BF76C9D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18" t="31488" r="33992" b="36245"/>
          <a:stretch/>
        </p:blipFill>
        <p:spPr>
          <a:xfrm>
            <a:off x="5225291" y="5354147"/>
            <a:ext cx="1346438" cy="11734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C568283-D907-4C5B-813C-FA5DF1B68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020" r="71186" b="3072"/>
          <a:stretch/>
        </p:blipFill>
        <p:spPr>
          <a:xfrm>
            <a:off x="1560027" y="3402103"/>
            <a:ext cx="1272605" cy="12518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10C7081-8F9A-4E40-8A3E-EEBC45929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156" b="71044"/>
          <a:stretch/>
        </p:blipFill>
        <p:spPr>
          <a:xfrm>
            <a:off x="8855744" y="3192153"/>
            <a:ext cx="1503745" cy="12540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67928A4-745D-4D73-B086-2330097C2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14" t="30712" b="35514"/>
          <a:stretch/>
        </p:blipFill>
        <p:spPr>
          <a:xfrm>
            <a:off x="5262207" y="3419387"/>
            <a:ext cx="1272605" cy="11752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804BB34-4575-4641-9C28-0685EEE14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49" t="771" r="34026" b="71754"/>
          <a:stretch/>
        </p:blipFill>
        <p:spPr>
          <a:xfrm>
            <a:off x="8991950" y="5274200"/>
            <a:ext cx="1503746" cy="1167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FDFC4DB-D309-4D14-A461-130F5ADB1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" t="31702" r="69478" b="36520"/>
          <a:stretch/>
        </p:blipFill>
        <p:spPr>
          <a:xfrm>
            <a:off x="8991950" y="1564227"/>
            <a:ext cx="1194635" cy="11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83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8FAD65-EEF9-47FF-91D4-F3A8849A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CD66E2-087A-447D-9AAA-586CF683B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75F6B5-75FB-4604-8BD6-46BC7345A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45"/>
          <a:stretch/>
        </p:blipFill>
        <p:spPr>
          <a:xfrm>
            <a:off x="30480" y="123614"/>
            <a:ext cx="12192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2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1B393-B09D-41FB-A92A-4EE3CAAE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9F5E7F-DFFE-44A8-A615-8D648D7BA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73A534-DA69-4AC0-AB33-D68A403CE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1654" y="1070919"/>
            <a:ext cx="3558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122,123: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7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A9886-5FBC-41D2-8F07-6208B308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4" y="166689"/>
            <a:ext cx="7284720" cy="66103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SỰ CHUYỂN HÓA NĂNG LƯỢNG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CC7359-060D-427E-AED2-C60E4A643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60860" t="40000" r="25390" b="31250"/>
          <a:stretch/>
        </p:blipFill>
        <p:spPr>
          <a:xfrm>
            <a:off x="8778586" y="2646176"/>
            <a:ext cx="3131123" cy="3682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F598CC-3225-4A10-9C54-58AE5711B4B7}"/>
              </a:ext>
            </a:extLst>
          </p:cNvPr>
          <p:cNvSpPr txBox="1"/>
          <p:nvPr/>
        </p:nvSpPr>
        <p:spPr>
          <a:xfrm>
            <a:off x="866774" y="1800759"/>
            <a:ext cx="8782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F079F8-F056-47FE-B97C-5F96983C967C}"/>
              </a:ext>
            </a:extLst>
          </p:cNvPr>
          <p:cNvSpPr txBox="1"/>
          <p:nvPr/>
        </p:nvSpPr>
        <p:spPr>
          <a:xfrm>
            <a:off x="866774" y="2270339"/>
            <a:ext cx="9477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102036A-FD1C-49A7-BC0E-CAF0EEE57784}"/>
              </a:ext>
            </a:extLst>
          </p:cNvPr>
          <p:cNvSpPr/>
          <p:nvPr/>
        </p:nvSpPr>
        <p:spPr>
          <a:xfrm>
            <a:off x="890585" y="4333510"/>
            <a:ext cx="2247900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6591772D-D84A-478E-9A58-3A04DADBA09B}"/>
              </a:ext>
            </a:extLst>
          </p:cNvPr>
          <p:cNvSpPr/>
          <p:nvPr/>
        </p:nvSpPr>
        <p:spPr>
          <a:xfrm>
            <a:off x="3193251" y="4530894"/>
            <a:ext cx="647701" cy="167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6CE4BDC-F6E7-4CF1-B96A-32DFF0F5071B}"/>
              </a:ext>
            </a:extLst>
          </p:cNvPr>
          <p:cNvSpPr/>
          <p:nvPr/>
        </p:nvSpPr>
        <p:spPr>
          <a:xfrm>
            <a:off x="4638677" y="4340312"/>
            <a:ext cx="2964659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4587196-E717-42A3-BE35-3CFBFA17E0BE}"/>
              </a:ext>
            </a:extLst>
          </p:cNvPr>
          <p:cNvSpPr/>
          <p:nvPr/>
        </p:nvSpPr>
        <p:spPr>
          <a:xfrm>
            <a:off x="4652962" y="3546368"/>
            <a:ext cx="2886075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43D08A8-4B0B-444D-97A6-D0AEA516D948}"/>
              </a:ext>
            </a:extLst>
          </p:cNvPr>
          <p:cNvSpPr/>
          <p:nvPr/>
        </p:nvSpPr>
        <p:spPr>
          <a:xfrm>
            <a:off x="4680011" y="5134256"/>
            <a:ext cx="2981325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715ACBB9-62CB-45F0-8CA8-F572201F0EBC}"/>
              </a:ext>
            </a:extLst>
          </p:cNvPr>
          <p:cNvSpPr/>
          <p:nvPr/>
        </p:nvSpPr>
        <p:spPr>
          <a:xfrm rot="19567845">
            <a:off x="3956888" y="4059749"/>
            <a:ext cx="647701" cy="140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80EAE7EB-605C-4C6B-97D6-4C1C1BF24EAC}"/>
              </a:ext>
            </a:extLst>
          </p:cNvPr>
          <p:cNvSpPr/>
          <p:nvPr/>
        </p:nvSpPr>
        <p:spPr>
          <a:xfrm>
            <a:off x="3940965" y="4530894"/>
            <a:ext cx="647701" cy="167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6B3194B8-E398-4FF4-8630-D687E94D19B4}"/>
              </a:ext>
            </a:extLst>
          </p:cNvPr>
          <p:cNvSpPr/>
          <p:nvPr/>
        </p:nvSpPr>
        <p:spPr>
          <a:xfrm rot="2183662">
            <a:off x="3896556" y="5036333"/>
            <a:ext cx="647701" cy="167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71342E22-065D-4B22-96DD-08A8BC5BC66E}"/>
              </a:ext>
            </a:extLst>
          </p:cNvPr>
          <p:cNvSpPr txBox="1">
            <a:spLocks/>
          </p:cNvSpPr>
          <p:nvPr/>
        </p:nvSpPr>
        <p:spPr>
          <a:xfrm>
            <a:off x="971549" y="855502"/>
            <a:ext cx="8334376" cy="661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ném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" grpId="0" animBg="1"/>
      <p:bldP spid="5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95A54C-D496-4B5B-863D-110B09CC6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3185" r="49083" b="12593"/>
          <a:stretch/>
        </p:blipFill>
        <p:spPr>
          <a:xfrm>
            <a:off x="457199" y="2141009"/>
            <a:ext cx="4524369" cy="370983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B52823A-1B5A-46B5-89B2-4D2987D872EA}"/>
              </a:ext>
            </a:extLst>
          </p:cNvPr>
          <p:cNvCxnSpPr/>
          <p:nvPr/>
        </p:nvCxnSpPr>
        <p:spPr>
          <a:xfrm>
            <a:off x="5295900" y="1933575"/>
            <a:ext cx="0" cy="421995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18D3A76-15DB-4AF2-AAD4-B77DCE9806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3" t="12223" r="32343" b="12084"/>
          <a:stretch/>
        </p:blipFill>
        <p:spPr>
          <a:xfrm>
            <a:off x="5610233" y="2141009"/>
            <a:ext cx="5867392" cy="3797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9BE722-107A-48A6-9C31-A688D42D9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380621"/>
            <a:ext cx="1085850" cy="10858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482D067-E6A5-4125-B617-150DD1448486}"/>
              </a:ext>
            </a:extLst>
          </p:cNvPr>
          <p:cNvSpPr txBox="1">
            <a:spLocks/>
          </p:cNvSpPr>
          <p:nvPr/>
        </p:nvSpPr>
        <p:spPr>
          <a:xfrm>
            <a:off x="2543175" y="0"/>
            <a:ext cx="8067674" cy="1685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2000"/>
              </a:lnSpc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2000"/>
              </a:lnSpc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2000"/>
              </a:lnSpc>
              <a:spcBef>
                <a:spcPts val="0"/>
              </a:spcBef>
            </a:pP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1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188804-88EE-44AD-BD8E-26EF05101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0" t="40764" r="13281" b="40903"/>
          <a:stretch/>
        </p:blipFill>
        <p:spPr>
          <a:xfrm>
            <a:off x="915852" y="4204959"/>
            <a:ext cx="3580826" cy="205508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69134E8-8D2C-4C05-B793-EA89CF18FA41}"/>
              </a:ext>
            </a:extLst>
          </p:cNvPr>
          <p:cNvSpPr txBox="1">
            <a:spLocks/>
          </p:cNvSpPr>
          <p:nvPr/>
        </p:nvSpPr>
        <p:spPr>
          <a:xfrm>
            <a:off x="489823" y="619352"/>
            <a:ext cx="4676304" cy="10144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pin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70380A3-06B1-461B-B30E-B782FE9CA345}"/>
              </a:ext>
            </a:extLst>
          </p:cNvPr>
          <p:cNvSpPr/>
          <p:nvPr/>
        </p:nvSpPr>
        <p:spPr>
          <a:xfrm>
            <a:off x="54285" y="1608383"/>
            <a:ext cx="1745220" cy="670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592AECE8-2759-434D-B9CC-4D3ADF397E2F}"/>
              </a:ext>
            </a:extLst>
          </p:cNvPr>
          <p:cNvSpPr/>
          <p:nvPr/>
        </p:nvSpPr>
        <p:spPr>
          <a:xfrm rot="5400000">
            <a:off x="772716" y="2392397"/>
            <a:ext cx="433864" cy="167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CC2E02E-EB9B-4BB1-B78E-03841B804417}"/>
              </a:ext>
            </a:extLst>
          </p:cNvPr>
          <p:cNvSpPr/>
          <p:nvPr/>
        </p:nvSpPr>
        <p:spPr>
          <a:xfrm>
            <a:off x="54285" y="2710294"/>
            <a:ext cx="1870726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0CC1EA66-CEBB-490D-B4AB-722485A07C40}"/>
              </a:ext>
            </a:extLst>
          </p:cNvPr>
          <p:cNvSpPr txBox="1">
            <a:spLocks/>
          </p:cNvSpPr>
          <p:nvPr/>
        </p:nvSpPr>
        <p:spPr>
          <a:xfrm>
            <a:off x="5885255" y="640825"/>
            <a:ext cx="5048250" cy="92230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17FD7CC-608C-42CA-BDD2-3E6282A83257}"/>
              </a:ext>
            </a:extLst>
          </p:cNvPr>
          <p:cNvCxnSpPr/>
          <p:nvPr/>
        </p:nvCxnSpPr>
        <p:spPr>
          <a:xfrm>
            <a:off x="5324475" y="1919156"/>
            <a:ext cx="0" cy="421995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2C95E66-A7E7-4D68-899D-205DCDB7ED02}"/>
              </a:ext>
            </a:extLst>
          </p:cNvPr>
          <p:cNvSpPr/>
          <p:nvPr/>
        </p:nvSpPr>
        <p:spPr>
          <a:xfrm>
            <a:off x="5885255" y="2538601"/>
            <a:ext cx="1785115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946E4DD7-71A9-4F8B-9ECF-DED41B220E27}"/>
              </a:ext>
            </a:extLst>
          </p:cNvPr>
          <p:cNvSpPr/>
          <p:nvPr/>
        </p:nvSpPr>
        <p:spPr>
          <a:xfrm>
            <a:off x="7709415" y="2824858"/>
            <a:ext cx="374825" cy="129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C78EF73C-2EC3-4376-A61D-B48E978CE6E6}"/>
              </a:ext>
            </a:extLst>
          </p:cNvPr>
          <p:cNvSpPr/>
          <p:nvPr/>
        </p:nvSpPr>
        <p:spPr>
          <a:xfrm>
            <a:off x="8714415" y="2625990"/>
            <a:ext cx="2531325" cy="527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7987252-69C9-4A19-8DA7-4EFDBB68BA1E}"/>
              </a:ext>
            </a:extLst>
          </p:cNvPr>
          <p:cNvSpPr/>
          <p:nvPr/>
        </p:nvSpPr>
        <p:spPr>
          <a:xfrm>
            <a:off x="8683465" y="1947405"/>
            <a:ext cx="2531311" cy="527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11D249B9-0EA4-4FB4-83E0-611444682288}"/>
              </a:ext>
            </a:extLst>
          </p:cNvPr>
          <p:cNvSpPr/>
          <p:nvPr/>
        </p:nvSpPr>
        <p:spPr>
          <a:xfrm>
            <a:off x="8723940" y="3238877"/>
            <a:ext cx="2598000" cy="564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xmlns="" id="{7E35351A-CB5F-4207-954D-7551B66A15FD}"/>
              </a:ext>
            </a:extLst>
          </p:cNvPr>
          <p:cNvSpPr/>
          <p:nvPr/>
        </p:nvSpPr>
        <p:spPr>
          <a:xfrm rot="19567845">
            <a:off x="8138144" y="2555819"/>
            <a:ext cx="482266" cy="137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xmlns="" id="{AD5FB4B1-DBFE-48D0-90F4-7CA467D37F6D}"/>
              </a:ext>
            </a:extLst>
          </p:cNvPr>
          <p:cNvSpPr/>
          <p:nvPr/>
        </p:nvSpPr>
        <p:spPr>
          <a:xfrm>
            <a:off x="8234850" y="2824858"/>
            <a:ext cx="374825" cy="1298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xmlns="" id="{D381F130-F0BA-4CC8-9023-D1C9588FAB58}"/>
              </a:ext>
            </a:extLst>
          </p:cNvPr>
          <p:cNvSpPr/>
          <p:nvPr/>
        </p:nvSpPr>
        <p:spPr>
          <a:xfrm rot="2183662">
            <a:off x="8111449" y="3096543"/>
            <a:ext cx="465473" cy="133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6D52316-CE4E-410E-AB42-3CECBED40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06" t="31420" r="25860" b="15139"/>
          <a:stretch/>
        </p:blipFill>
        <p:spPr>
          <a:xfrm>
            <a:off x="7225930" y="4017567"/>
            <a:ext cx="2441945" cy="224247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5AB57B44-710F-4BAD-8CF9-3F8099DD4A70}"/>
              </a:ext>
            </a:extLst>
          </p:cNvPr>
          <p:cNvSpPr/>
          <p:nvPr/>
        </p:nvSpPr>
        <p:spPr>
          <a:xfrm>
            <a:off x="2651661" y="3274067"/>
            <a:ext cx="2125985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Quang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rrow: Right 22">
            <a:extLst>
              <a:ext uri="{FF2B5EF4-FFF2-40B4-BE49-F238E27FC236}">
                <a16:creationId xmlns:a16="http://schemas.microsoft.com/office/drawing/2014/main" xmlns="" id="{7E35351A-CB5F-4207-954D-7551B66A15FD}"/>
              </a:ext>
            </a:extLst>
          </p:cNvPr>
          <p:cNvSpPr/>
          <p:nvPr/>
        </p:nvSpPr>
        <p:spPr>
          <a:xfrm rot="19567845">
            <a:off x="2019281" y="2658713"/>
            <a:ext cx="482266" cy="137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rrow: Right 24">
            <a:extLst>
              <a:ext uri="{FF2B5EF4-FFF2-40B4-BE49-F238E27FC236}">
                <a16:creationId xmlns:a16="http://schemas.microsoft.com/office/drawing/2014/main" xmlns="" id="{D381F130-F0BA-4CC8-9023-D1C9588FAB58}"/>
              </a:ext>
            </a:extLst>
          </p:cNvPr>
          <p:cNvSpPr/>
          <p:nvPr/>
        </p:nvSpPr>
        <p:spPr>
          <a:xfrm rot="2183662">
            <a:off x="2039170" y="3137910"/>
            <a:ext cx="465473" cy="133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19">
            <a:extLst>
              <a:ext uri="{FF2B5EF4-FFF2-40B4-BE49-F238E27FC236}">
                <a16:creationId xmlns:a16="http://schemas.microsoft.com/office/drawing/2014/main" xmlns="" id="{C78EF73C-2EC3-4376-A61D-B48E978CE6E6}"/>
              </a:ext>
            </a:extLst>
          </p:cNvPr>
          <p:cNvSpPr/>
          <p:nvPr/>
        </p:nvSpPr>
        <p:spPr>
          <a:xfrm>
            <a:off x="2623669" y="2191502"/>
            <a:ext cx="2531325" cy="527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2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C0FAA-74F1-4306-8C5A-505FD7F7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248503"/>
            <a:ext cx="11153775" cy="135169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</a:t>
            </a:r>
            <a:r>
              <a:rPr lang="en-US" sz="28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 NĂNG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THỂ CHUYỂN HÓA THÀNH NHỮNG DẠNG NĂNG LƯỢNG NÀO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56E630-FCE2-4E44-B425-1DECC6CEC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179109"/>
            <a:ext cx="10058400" cy="199284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2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41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5A8117-2081-4ABF-88D3-5E53EFFFF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34" y="1837204"/>
            <a:ext cx="6903834" cy="4201645"/>
          </a:xfrm>
        </p:spPr>
        <p:txBody>
          <a:bodyPr>
            <a:noAutofit/>
          </a:bodyPr>
          <a:lstStyle/>
          <a:p>
            <a:pPr algn="just">
              <a:lnSpc>
                <a:spcPct val="112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trữ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……(1)…..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2000"/>
              </a:lnSpc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trữ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cọ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diêm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…(2)…….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…..(3)…..</a:t>
            </a:r>
          </a:p>
          <a:p>
            <a:pPr marL="0" indent="0" algn="just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 (4) …, ….(5) ……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….(6)……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606CDDC-CD6A-4FB6-9BBD-3CD568869590}"/>
              </a:ext>
            </a:extLst>
          </p:cNvPr>
          <p:cNvSpPr txBox="1">
            <a:spLocks/>
          </p:cNvSpPr>
          <p:nvPr/>
        </p:nvSpPr>
        <p:spPr>
          <a:xfrm>
            <a:off x="8134350" y="2019300"/>
            <a:ext cx="3771900" cy="325755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5942CE8-7D12-4DD8-A0F5-3C700072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248503"/>
            <a:ext cx="11153775" cy="135169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</a:t>
            </a:r>
            <a:r>
              <a:rPr lang="en-US" sz="28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 NĂNG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THỂ CHUYỂN HÓA THÀNH NHỮNG DẠNG NĂNG LƯỢNG NÀO ?</a:t>
            </a:r>
          </a:p>
        </p:txBody>
      </p:sp>
    </p:spTree>
    <p:extLst>
      <p:ext uri="{BB962C8B-B14F-4D97-AF65-F5344CB8AC3E}">
        <p14:creationId xmlns:p14="http://schemas.microsoft.com/office/powerpoint/2010/main" val="31424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F503D-A9F8-4272-AE7D-6DD259FA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200025"/>
            <a:ext cx="10058400" cy="64198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ĐỊNH LUẬT BẢO TOÀN NĂNG LƯỢNG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049704-FCA9-413E-922F-8C578490B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30" y="2048243"/>
            <a:ext cx="8751570" cy="225705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3.5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200924D-A6F0-4563-8B27-8615BA042E9B}"/>
              </a:ext>
            </a:extLst>
          </p:cNvPr>
          <p:cNvSpPr txBox="1">
            <a:spLocks/>
          </p:cNvSpPr>
          <p:nvPr/>
        </p:nvSpPr>
        <p:spPr>
          <a:xfrm>
            <a:off x="190500" y="1016262"/>
            <a:ext cx="12296775" cy="5617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00A869-250C-4084-A5B5-F1ECCF537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45" t="31657" r="14855" b="34315"/>
          <a:stretch/>
        </p:blipFill>
        <p:spPr>
          <a:xfrm>
            <a:off x="9326879" y="2048243"/>
            <a:ext cx="2396101" cy="3057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00307E-E747-47E8-8658-98767A951DF8}"/>
              </a:ext>
            </a:extLst>
          </p:cNvPr>
          <p:cNvSpPr txBox="1"/>
          <p:nvPr/>
        </p:nvSpPr>
        <p:spPr>
          <a:xfrm>
            <a:off x="278130" y="4376357"/>
            <a:ext cx="8541629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ăng lượng không tự sinh ra hoặc tự mất đi mà chỉ truyền từ vật này sang vật khác.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F503D-A9F8-4272-AE7D-6DD259FA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55" y="590550"/>
            <a:ext cx="10058400" cy="64198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ĐỊNH LUẬT BẢO TOÀN NĂNG LƯỢNG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049704-FCA9-413E-922F-8C578490B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94" y="2152650"/>
            <a:ext cx="8417806" cy="1733182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00A869-250C-4084-A5B5-F1ECCF537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45" t="31657" r="14855" b="34315"/>
          <a:stretch/>
        </p:blipFill>
        <p:spPr>
          <a:xfrm>
            <a:off x="9403079" y="2228528"/>
            <a:ext cx="2396101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602</TotalTime>
  <Words>971</Words>
  <Application>Microsoft Office PowerPoint</Application>
  <PresentationFormat>Widescreen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Wingdings</vt:lpstr>
      <vt:lpstr>Retrospect</vt:lpstr>
      <vt:lpstr>PowerPoint Presentation</vt:lpstr>
      <vt:lpstr>PowerPoint Presentation</vt:lpstr>
      <vt:lpstr>I. SỰ CHUYỂN HÓA NĂNG LƯỢNG</vt:lpstr>
      <vt:lpstr>PowerPoint Presentation</vt:lpstr>
      <vt:lpstr>PowerPoint Presentation</vt:lpstr>
      <vt:lpstr>TÌM HIỂU HÓA NĂNG CÓ THỂ CHUYỂN HÓA THÀNH NHỮNG DẠNG NĂNG LƯỢNG NÀO ?</vt:lpstr>
      <vt:lpstr>TÌM HIỂU HÓA NĂNG CÓ THỂ CHUYỂN HÓA THÀNH NHỮNG DẠNG NĂNG LƯỢNG NÀO ?</vt:lpstr>
      <vt:lpstr>II. ĐỊNH LUẬT BẢO TOÀN NĂNG LƯỢNG</vt:lpstr>
      <vt:lpstr>II. ĐỊNH LUẬT BẢO TOÀN NĂNG LƯỢNG</vt:lpstr>
      <vt:lpstr>Vận dụng định luật bảo toàn năng lượng để giải thích hiện tượng sau</vt:lpstr>
      <vt:lpstr>PowerPoint Presentation</vt:lpstr>
      <vt:lpstr>PowerPoint Presentation</vt:lpstr>
      <vt:lpstr>PowerPoint Presentation</vt:lpstr>
      <vt:lpstr>PowerPoint Presentation</vt:lpstr>
      <vt:lpstr>AI NHANH HƠN ?</vt:lpstr>
      <vt:lpstr>AI NHANH HƠN?</vt:lpstr>
      <vt:lpstr>LUYỆN TẬP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Nguyễn</dc:creator>
  <cp:lastModifiedBy>Win 8.1 Version 2</cp:lastModifiedBy>
  <cp:revision>75</cp:revision>
  <dcterms:created xsi:type="dcterms:W3CDTF">2021-04-16T11:39:43Z</dcterms:created>
  <dcterms:modified xsi:type="dcterms:W3CDTF">2022-04-19T14:23:38Z</dcterms:modified>
</cp:coreProperties>
</file>