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307" r:id="rId4"/>
    <p:sldId id="310" r:id="rId5"/>
    <p:sldId id="308" r:id="rId6"/>
    <p:sldId id="278" r:id="rId7"/>
    <p:sldId id="321" r:id="rId8"/>
    <p:sldId id="322" r:id="rId9"/>
    <p:sldId id="309" r:id="rId10"/>
    <p:sldId id="279" r:id="rId11"/>
    <p:sldId id="323" r:id="rId12"/>
    <p:sldId id="324" r:id="rId13"/>
    <p:sldId id="326" r:id="rId14"/>
    <p:sldId id="327" r:id="rId15"/>
    <p:sldId id="325" r:id="rId16"/>
    <p:sldId id="328" r:id="rId17"/>
    <p:sldId id="329" r:id="rId18"/>
    <p:sldId id="280" r:id="rId19"/>
    <p:sldId id="311" r:id="rId20"/>
    <p:sldId id="312" r:id="rId21"/>
    <p:sldId id="313" r:id="rId22"/>
    <p:sldId id="314" r:id="rId23"/>
    <p:sldId id="315" r:id="rId24"/>
    <p:sldId id="316" r:id="rId25"/>
    <p:sldId id="317" r:id="rId26"/>
    <p:sldId id="318" r:id="rId27"/>
    <p:sldId id="319" r:id="rId28"/>
    <p:sldId id="320" r:id="rId29"/>
    <p:sldId id="330" r:id="rId30"/>
    <p:sldId id="282"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42" y="6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F3F0B-3C8F-4BED-A9C0-0AFFE44A3DF4}" type="datetimeFigureOut">
              <a:rPr lang="zh-CN" altLang="en-US" smtClean="0"/>
              <a:t>2022/1/6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BE46B-A7B3-4EEF-A46F-ECCC0F003B55}" type="slidenum">
              <a:rPr lang="zh-CN" altLang="en-US" smtClean="0"/>
              <a:t>‹#›</a:t>
            </a:fld>
            <a:endParaRPr lang="zh-CN" altLang="en-US"/>
          </a:p>
        </p:txBody>
      </p:sp>
    </p:spTree>
    <p:extLst>
      <p:ext uri="{BB962C8B-B14F-4D97-AF65-F5344CB8AC3E}">
        <p14:creationId xmlns:p14="http://schemas.microsoft.com/office/powerpoint/2010/main" val="98314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Chia </a:t>
            </a:r>
            <a:r>
              <a:rPr lang="en-US" dirty="0" err="1"/>
              <a:t>lớp</a:t>
            </a:r>
            <a:r>
              <a:rPr lang="en-US" dirty="0"/>
              <a:t> </a:t>
            </a:r>
            <a:r>
              <a:rPr lang="en-US" dirty="0" err="1"/>
              <a:t>làm</a:t>
            </a:r>
            <a:r>
              <a:rPr lang="en-US" dirty="0"/>
              <a:t> 2 </a:t>
            </a:r>
            <a:r>
              <a:rPr lang="en-US" dirty="0" err="1"/>
              <a:t>đội</a:t>
            </a:r>
            <a:r>
              <a:rPr lang="en-US" dirty="0"/>
              <a:t> </a:t>
            </a:r>
            <a:r>
              <a:rPr lang="en-US" dirty="0" err="1"/>
              <a:t>Rùa</a:t>
            </a:r>
            <a:r>
              <a:rPr lang="en-US" dirty="0"/>
              <a:t>  </a:t>
            </a:r>
            <a:r>
              <a:rPr lang="en-US" dirty="0" err="1"/>
              <a:t>và</a:t>
            </a:r>
            <a:r>
              <a:rPr lang="en-US" dirty="0"/>
              <a:t> </a:t>
            </a:r>
            <a:r>
              <a:rPr lang="en-US" dirty="0" err="1"/>
              <a:t>Thỏ</a:t>
            </a:r>
            <a:endParaRPr lang="en-US" dirty="0"/>
          </a:p>
          <a:p>
            <a:r>
              <a:rPr lang="en-US" dirty="0"/>
              <a:t>Click </a:t>
            </a:r>
            <a:r>
              <a:rPr lang="en-US" dirty="0" err="1"/>
              <a:t>vào</a:t>
            </a:r>
            <a:r>
              <a:rPr lang="en-US" dirty="0"/>
              <a:t> </a:t>
            </a:r>
            <a:r>
              <a:rPr lang="en-US" dirty="0" err="1"/>
              <a:t>số</a:t>
            </a:r>
            <a:r>
              <a:rPr lang="en-US" dirty="0"/>
              <a:t> hay </a:t>
            </a:r>
            <a:r>
              <a:rPr lang="en-US" dirty="0" err="1"/>
              <a:t>viên</a:t>
            </a:r>
            <a:r>
              <a:rPr lang="en-US" dirty="0"/>
              <a:t> </a:t>
            </a:r>
            <a:r>
              <a:rPr lang="en-US" dirty="0" err="1"/>
              <a:t>kim</a:t>
            </a:r>
            <a:r>
              <a:rPr lang="en-US" dirty="0"/>
              <a:t> </a:t>
            </a:r>
            <a:r>
              <a:rPr lang="en-US" dirty="0" err="1"/>
              <a:t>cương</a:t>
            </a:r>
            <a:r>
              <a:rPr lang="en-US" dirty="0"/>
              <a:t> </a:t>
            </a:r>
            <a:r>
              <a:rPr lang="en-US" dirty="0" err="1"/>
              <a:t>tương</a:t>
            </a:r>
            <a:r>
              <a:rPr lang="en-US" dirty="0"/>
              <a:t> </a:t>
            </a:r>
            <a:r>
              <a:rPr lang="en-US" dirty="0" err="1"/>
              <a:t>ứng</a:t>
            </a:r>
            <a:r>
              <a:rPr lang="en-US" dirty="0"/>
              <a:t> </a:t>
            </a:r>
            <a:r>
              <a:rPr lang="en-US" dirty="0" err="1"/>
              <a:t>đến</a:t>
            </a:r>
            <a:r>
              <a:rPr lang="en-US" dirty="0"/>
              <a:t> </a:t>
            </a:r>
            <a:r>
              <a:rPr lang="en-US" dirty="0" err="1"/>
              <a:t>câu</a:t>
            </a:r>
            <a:r>
              <a:rPr lang="en-US" dirty="0"/>
              <a:t> </a:t>
            </a:r>
            <a:r>
              <a:rPr lang="en-US" dirty="0" err="1"/>
              <a:t>hỏi</a:t>
            </a:r>
            <a:endParaRPr lang="en-US" dirty="0"/>
          </a:p>
          <a:p>
            <a:r>
              <a:rPr lang="en-US" dirty="0"/>
              <a:t>Team </a:t>
            </a:r>
            <a:r>
              <a:rPr lang="en-US" dirty="0" err="1"/>
              <a:t>thỏ</a:t>
            </a:r>
            <a:r>
              <a:rPr lang="en-US" dirty="0"/>
              <a:t> hay </a:t>
            </a:r>
            <a:r>
              <a:rPr lang="en-US" dirty="0" err="1"/>
              <a:t>rùa</a:t>
            </a:r>
            <a:r>
              <a:rPr lang="en-US" dirty="0"/>
              <a:t> </a:t>
            </a:r>
            <a:r>
              <a:rPr lang="en-US" dirty="0" err="1"/>
              <a:t>trả</a:t>
            </a:r>
            <a:r>
              <a:rPr lang="en-US" dirty="0"/>
              <a:t> </a:t>
            </a:r>
            <a:r>
              <a:rPr lang="en-US" dirty="0" err="1"/>
              <a:t>lời</a:t>
            </a:r>
            <a:r>
              <a:rPr lang="en-US" dirty="0"/>
              <a:t> </a:t>
            </a:r>
            <a:r>
              <a:rPr lang="en-US" dirty="0" err="1"/>
              <a:t>đúng</a:t>
            </a:r>
            <a:r>
              <a:rPr lang="en-US" dirty="0"/>
              <a:t> </a:t>
            </a:r>
            <a:r>
              <a:rPr lang="en-US" dirty="0" err="1"/>
              <a:t>thì</a:t>
            </a:r>
            <a:r>
              <a:rPr lang="en-US" dirty="0"/>
              <a:t> click </a:t>
            </a:r>
            <a:r>
              <a:rPr lang="en-US" dirty="0" err="1"/>
              <a:t>vào</a:t>
            </a:r>
            <a:r>
              <a:rPr lang="en-US" dirty="0"/>
              <a:t> </a:t>
            </a:r>
            <a:r>
              <a:rPr lang="en-US" dirty="0" err="1"/>
              <a:t>thỏ</a:t>
            </a:r>
            <a:r>
              <a:rPr lang="en-US" dirty="0"/>
              <a:t> hay </a:t>
            </a:r>
            <a:r>
              <a:rPr lang="en-US" dirty="0" err="1"/>
              <a:t>rùa</a:t>
            </a:r>
            <a:r>
              <a:rPr lang="en-US" dirty="0"/>
              <a:t> ở </a:t>
            </a:r>
            <a:r>
              <a:rPr lang="en-US" dirty="0" err="1"/>
              <a:t>cuối</a:t>
            </a:r>
            <a:r>
              <a:rPr lang="en-US" dirty="0"/>
              <a:t> slide </a:t>
            </a:r>
            <a:r>
              <a:rPr lang="en-US" dirty="0" err="1"/>
              <a:t>để</a:t>
            </a:r>
            <a:r>
              <a:rPr lang="en-US" dirty="0"/>
              <a:t> </a:t>
            </a:r>
            <a:r>
              <a:rPr lang="en-US" dirty="0" err="1"/>
              <a:t>thỏ</a:t>
            </a:r>
            <a:r>
              <a:rPr lang="en-US" dirty="0"/>
              <a:t> hay </a:t>
            </a:r>
            <a:r>
              <a:rPr lang="en-US" dirty="0" err="1"/>
              <a:t>rùa</a:t>
            </a:r>
            <a:r>
              <a:rPr lang="en-US" dirty="0"/>
              <a:t> di </a:t>
            </a:r>
            <a:r>
              <a:rPr lang="en-US" dirty="0" err="1"/>
              <a:t>chuyển</a:t>
            </a:r>
            <a:r>
              <a:rPr lang="en-US" dirty="0"/>
              <a:t> </a:t>
            </a:r>
            <a:r>
              <a:rPr lang="en-US" dirty="0" err="1"/>
              <a:t>đến</a:t>
            </a:r>
            <a:r>
              <a:rPr lang="en-US" dirty="0"/>
              <a:t> </a:t>
            </a:r>
            <a:r>
              <a:rPr lang="en-US" dirty="0" err="1"/>
              <a:t>câu</a:t>
            </a:r>
            <a:r>
              <a:rPr lang="en-US" dirty="0"/>
              <a:t> </a:t>
            </a:r>
            <a:r>
              <a:rPr lang="en-US" dirty="0" err="1"/>
              <a:t>tiếp</a:t>
            </a:r>
            <a:r>
              <a:rPr lang="en-US" dirty="0"/>
              <a:t> </a:t>
            </a:r>
            <a:r>
              <a:rPr lang="en-US" dirty="0" err="1"/>
              <a:t>theo</a:t>
            </a:r>
            <a:endParaRPr lang="en-US" dirty="0"/>
          </a:p>
          <a:p>
            <a:r>
              <a:rPr lang="en-US" dirty="0"/>
              <a:t>Click </a:t>
            </a:r>
            <a:r>
              <a:rPr lang="en-US" dirty="0" err="1"/>
              <a:t>vào</a:t>
            </a:r>
            <a:r>
              <a:rPr lang="en-US" dirty="0"/>
              <a:t> </a:t>
            </a:r>
            <a:r>
              <a:rPr lang="en-US" dirty="0" err="1"/>
              <a:t>mặt</a:t>
            </a:r>
            <a:r>
              <a:rPr lang="en-US" dirty="0"/>
              <a:t> </a:t>
            </a:r>
            <a:r>
              <a:rPr lang="en-US" dirty="0" err="1"/>
              <a:t>cười</a:t>
            </a:r>
            <a:r>
              <a:rPr lang="en-US" dirty="0"/>
              <a:t> </a:t>
            </a:r>
            <a:r>
              <a:rPr lang="en-US" dirty="0" err="1"/>
              <a:t>để</a:t>
            </a:r>
            <a:r>
              <a:rPr lang="en-US" dirty="0"/>
              <a:t> </a:t>
            </a:r>
            <a:r>
              <a:rPr lang="en-US" dirty="0" err="1"/>
              <a:t>đến</a:t>
            </a:r>
            <a:r>
              <a:rPr lang="en-US" dirty="0"/>
              <a:t> slide 29</a:t>
            </a:r>
            <a:endParaRPr lang="vi-VN" dirty="0"/>
          </a:p>
        </p:txBody>
      </p:sp>
      <p:sp>
        <p:nvSpPr>
          <p:cNvPr id="4" name="Slide Number Placeholder 3"/>
          <p:cNvSpPr>
            <a:spLocks noGrp="1"/>
          </p:cNvSpPr>
          <p:nvPr>
            <p:ph type="sldNum" sz="quarter" idx="5"/>
          </p:nvPr>
        </p:nvSpPr>
        <p:spPr/>
        <p:txBody>
          <a:bodyPr/>
          <a:lstStyle/>
          <a:p>
            <a:fld id="{27FBE46B-A7B3-4EEF-A46F-ECCC0F003B55}" type="slidenum">
              <a:rPr lang="zh-CN" altLang="en-US" smtClean="0"/>
              <a:t>20</a:t>
            </a:fld>
            <a:endParaRPr lang="zh-CN" altLang="en-US"/>
          </a:p>
        </p:txBody>
      </p:sp>
    </p:spTree>
    <p:extLst>
      <p:ext uri="{BB962C8B-B14F-4D97-AF65-F5344CB8AC3E}">
        <p14:creationId xmlns:p14="http://schemas.microsoft.com/office/powerpoint/2010/main" val="91388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chon ĐA </a:t>
            </a:r>
            <a:r>
              <a:rPr lang="en-US" dirty="0" err="1"/>
              <a:t>nào</a:t>
            </a:r>
            <a:r>
              <a:rPr lang="en-US" dirty="0"/>
              <a:t> </a:t>
            </a:r>
            <a:r>
              <a:rPr lang="en-US" dirty="0" err="1"/>
              <a:t>thì</a:t>
            </a:r>
            <a:r>
              <a:rPr lang="en-US" dirty="0"/>
              <a:t> click </a:t>
            </a:r>
            <a:r>
              <a:rPr lang="en-US" dirty="0" err="1"/>
              <a:t>vào</a:t>
            </a:r>
            <a:r>
              <a:rPr lang="en-US" dirty="0"/>
              <a:t> </a:t>
            </a:r>
            <a:r>
              <a:rPr lang="en-US" dirty="0" err="1"/>
              <a:t>sẽ</a:t>
            </a:r>
            <a:r>
              <a:rPr lang="en-US" dirty="0"/>
              <a:t> </a:t>
            </a:r>
            <a:r>
              <a:rPr lang="en-US" dirty="0" err="1"/>
              <a:t>hiện</a:t>
            </a:r>
            <a:r>
              <a:rPr lang="en-US" dirty="0"/>
              <a:t> ra </a:t>
            </a:r>
            <a:r>
              <a:rPr lang="en-US" dirty="0" err="1"/>
              <a:t>đúng</a:t>
            </a:r>
            <a:r>
              <a:rPr lang="en-US" dirty="0"/>
              <a:t> </a:t>
            </a:r>
            <a:r>
              <a:rPr lang="en-US" dirty="0" err="1"/>
              <a:t>sai</a:t>
            </a:r>
            <a:endParaRPr lang="en-US" dirty="0"/>
          </a:p>
          <a:p>
            <a:r>
              <a:rPr lang="en-US" dirty="0"/>
              <a:t>Click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slide 20</a:t>
            </a:r>
            <a:endParaRPr lang="vi-VN" dirty="0"/>
          </a:p>
        </p:txBody>
      </p:sp>
      <p:sp>
        <p:nvSpPr>
          <p:cNvPr id="4" name="Slide Number Placeholder 3"/>
          <p:cNvSpPr>
            <a:spLocks noGrp="1"/>
          </p:cNvSpPr>
          <p:nvPr>
            <p:ph type="sldNum" sz="quarter" idx="5"/>
          </p:nvPr>
        </p:nvSpPr>
        <p:spPr/>
        <p:txBody>
          <a:bodyPr/>
          <a:lstStyle/>
          <a:p>
            <a:fld id="{27FBE46B-A7B3-4EEF-A46F-ECCC0F003B55}" type="slidenum">
              <a:rPr lang="zh-CN" altLang="en-US" smtClean="0"/>
              <a:t>21</a:t>
            </a:fld>
            <a:endParaRPr lang="zh-CN" altLang="en-US"/>
          </a:p>
        </p:txBody>
      </p:sp>
    </p:spTree>
    <p:extLst>
      <p:ext uri="{BB962C8B-B14F-4D97-AF65-F5344CB8AC3E}">
        <p14:creationId xmlns:p14="http://schemas.microsoft.com/office/powerpoint/2010/main" val="1086387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chon ĐA </a:t>
            </a:r>
            <a:r>
              <a:rPr lang="en-US" dirty="0" err="1"/>
              <a:t>nào</a:t>
            </a:r>
            <a:r>
              <a:rPr lang="en-US" dirty="0"/>
              <a:t> </a:t>
            </a:r>
            <a:r>
              <a:rPr lang="en-US" dirty="0" err="1"/>
              <a:t>thì</a:t>
            </a:r>
            <a:r>
              <a:rPr lang="en-US" dirty="0"/>
              <a:t> click </a:t>
            </a:r>
            <a:r>
              <a:rPr lang="en-US" dirty="0" err="1"/>
              <a:t>vào</a:t>
            </a:r>
            <a:r>
              <a:rPr lang="en-US" dirty="0"/>
              <a:t> </a:t>
            </a:r>
            <a:r>
              <a:rPr lang="en-US" dirty="0" err="1"/>
              <a:t>sẽ</a:t>
            </a:r>
            <a:r>
              <a:rPr lang="en-US" dirty="0"/>
              <a:t> </a:t>
            </a:r>
            <a:r>
              <a:rPr lang="en-US" dirty="0" err="1"/>
              <a:t>hiện</a:t>
            </a:r>
            <a:r>
              <a:rPr lang="en-US" dirty="0"/>
              <a:t> ra </a:t>
            </a:r>
            <a:r>
              <a:rPr lang="en-US" dirty="0" err="1"/>
              <a:t>đúng</a:t>
            </a:r>
            <a:r>
              <a:rPr lang="en-US" dirty="0"/>
              <a:t> </a:t>
            </a:r>
            <a:r>
              <a:rPr lang="en-US" dirty="0" err="1"/>
              <a:t>sai</a:t>
            </a:r>
            <a:endParaRPr lang="en-US" dirty="0"/>
          </a:p>
          <a:p>
            <a:r>
              <a:rPr lang="en-US" dirty="0"/>
              <a:t>Click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slide 20</a:t>
            </a:r>
            <a:endParaRPr lang="vi-VN" dirty="0"/>
          </a:p>
          <a:p>
            <a:endParaRPr lang="vi-VN" dirty="0"/>
          </a:p>
        </p:txBody>
      </p:sp>
      <p:sp>
        <p:nvSpPr>
          <p:cNvPr id="4" name="Slide Number Placeholder 3"/>
          <p:cNvSpPr>
            <a:spLocks noGrp="1"/>
          </p:cNvSpPr>
          <p:nvPr>
            <p:ph type="sldNum" sz="quarter" idx="5"/>
          </p:nvPr>
        </p:nvSpPr>
        <p:spPr/>
        <p:txBody>
          <a:bodyPr/>
          <a:lstStyle/>
          <a:p>
            <a:fld id="{27FBE46B-A7B3-4EEF-A46F-ECCC0F003B55}" type="slidenum">
              <a:rPr lang="zh-CN" altLang="en-US" smtClean="0"/>
              <a:t>22</a:t>
            </a:fld>
            <a:endParaRPr lang="zh-CN" altLang="en-US"/>
          </a:p>
        </p:txBody>
      </p:sp>
    </p:spTree>
    <p:extLst>
      <p:ext uri="{BB962C8B-B14F-4D97-AF65-F5344CB8AC3E}">
        <p14:creationId xmlns:p14="http://schemas.microsoft.com/office/powerpoint/2010/main" val="633709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chon ĐA </a:t>
            </a:r>
            <a:r>
              <a:rPr lang="en-US" dirty="0" err="1"/>
              <a:t>nào</a:t>
            </a:r>
            <a:r>
              <a:rPr lang="en-US" dirty="0"/>
              <a:t> </a:t>
            </a:r>
            <a:r>
              <a:rPr lang="en-US" dirty="0" err="1"/>
              <a:t>thì</a:t>
            </a:r>
            <a:r>
              <a:rPr lang="en-US" dirty="0"/>
              <a:t> click </a:t>
            </a:r>
            <a:r>
              <a:rPr lang="en-US" dirty="0" err="1"/>
              <a:t>vào</a:t>
            </a:r>
            <a:r>
              <a:rPr lang="en-US" dirty="0"/>
              <a:t> </a:t>
            </a:r>
            <a:r>
              <a:rPr lang="en-US" dirty="0" err="1"/>
              <a:t>sẽ</a:t>
            </a:r>
            <a:r>
              <a:rPr lang="en-US" dirty="0"/>
              <a:t> </a:t>
            </a:r>
            <a:r>
              <a:rPr lang="en-US" dirty="0" err="1"/>
              <a:t>hiện</a:t>
            </a:r>
            <a:r>
              <a:rPr lang="en-US" dirty="0"/>
              <a:t> ra </a:t>
            </a:r>
            <a:r>
              <a:rPr lang="en-US" dirty="0" err="1"/>
              <a:t>đúng</a:t>
            </a:r>
            <a:r>
              <a:rPr lang="en-US" dirty="0"/>
              <a:t> </a:t>
            </a:r>
            <a:r>
              <a:rPr lang="en-US" dirty="0" err="1"/>
              <a:t>sai</a:t>
            </a:r>
            <a:endParaRPr lang="en-US" dirty="0"/>
          </a:p>
          <a:p>
            <a:r>
              <a:rPr lang="en-US" dirty="0"/>
              <a:t>Click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slide 20</a:t>
            </a:r>
            <a:endParaRPr lang="vi-VN" dirty="0"/>
          </a:p>
          <a:p>
            <a:endParaRPr lang="vi-VN" dirty="0"/>
          </a:p>
        </p:txBody>
      </p:sp>
      <p:sp>
        <p:nvSpPr>
          <p:cNvPr id="4" name="Slide Number Placeholder 3"/>
          <p:cNvSpPr>
            <a:spLocks noGrp="1"/>
          </p:cNvSpPr>
          <p:nvPr>
            <p:ph type="sldNum" sz="quarter" idx="5"/>
          </p:nvPr>
        </p:nvSpPr>
        <p:spPr/>
        <p:txBody>
          <a:bodyPr/>
          <a:lstStyle/>
          <a:p>
            <a:fld id="{27FBE46B-A7B3-4EEF-A46F-ECCC0F003B55}" type="slidenum">
              <a:rPr lang="zh-CN" altLang="en-US" smtClean="0"/>
              <a:t>23</a:t>
            </a:fld>
            <a:endParaRPr lang="zh-CN" altLang="en-US"/>
          </a:p>
        </p:txBody>
      </p:sp>
    </p:spTree>
    <p:extLst>
      <p:ext uri="{BB962C8B-B14F-4D97-AF65-F5344CB8AC3E}">
        <p14:creationId xmlns:p14="http://schemas.microsoft.com/office/powerpoint/2010/main" val="1791319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chon ĐA </a:t>
            </a:r>
            <a:r>
              <a:rPr lang="en-US" dirty="0" err="1"/>
              <a:t>nào</a:t>
            </a:r>
            <a:r>
              <a:rPr lang="en-US" dirty="0"/>
              <a:t> </a:t>
            </a:r>
            <a:r>
              <a:rPr lang="en-US" dirty="0" err="1"/>
              <a:t>thì</a:t>
            </a:r>
            <a:r>
              <a:rPr lang="en-US" dirty="0"/>
              <a:t> click </a:t>
            </a:r>
            <a:r>
              <a:rPr lang="en-US" dirty="0" err="1"/>
              <a:t>vào</a:t>
            </a:r>
            <a:r>
              <a:rPr lang="en-US" dirty="0"/>
              <a:t> </a:t>
            </a:r>
            <a:r>
              <a:rPr lang="en-US" dirty="0" err="1"/>
              <a:t>sẽ</a:t>
            </a:r>
            <a:r>
              <a:rPr lang="en-US" dirty="0"/>
              <a:t> </a:t>
            </a:r>
            <a:r>
              <a:rPr lang="en-US" dirty="0" err="1"/>
              <a:t>hiện</a:t>
            </a:r>
            <a:r>
              <a:rPr lang="en-US" dirty="0"/>
              <a:t> ra </a:t>
            </a:r>
            <a:r>
              <a:rPr lang="en-US" dirty="0" err="1"/>
              <a:t>đúng</a:t>
            </a:r>
            <a:r>
              <a:rPr lang="en-US" dirty="0"/>
              <a:t> </a:t>
            </a:r>
            <a:r>
              <a:rPr lang="en-US" dirty="0" err="1"/>
              <a:t>sai</a:t>
            </a:r>
            <a:endParaRPr lang="en-US" dirty="0"/>
          </a:p>
          <a:p>
            <a:r>
              <a:rPr lang="en-US" dirty="0"/>
              <a:t>Click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slide 20</a:t>
            </a:r>
            <a:endParaRPr lang="vi-VN" dirty="0"/>
          </a:p>
          <a:p>
            <a:endParaRPr lang="vi-VN" dirty="0"/>
          </a:p>
        </p:txBody>
      </p:sp>
      <p:sp>
        <p:nvSpPr>
          <p:cNvPr id="4" name="Slide Number Placeholder 3"/>
          <p:cNvSpPr>
            <a:spLocks noGrp="1"/>
          </p:cNvSpPr>
          <p:nvPr>
            <p:ph type="sldNum" sz="quarter" idx="5"/>
          </p:nvPr>
        </p:nvSpPr>
        <p:spPr/>
        <p:txBody>
          <a:bodyPr/>
          <a:lstStyle/>
          <a:p>
            <a:fld id="{27FBE46B-A7B3-4EEF-A46F-ECCC0F003B55}" type="slidenum">
              <a:rPr lang="zh-CN" altLang="en-US" smtClean="0"/>
              <a:t>24</a:t>
            </a:fld>
            <a:endParaRPr lang="zh-CN" altLang="en-US"/>
          </a:p>
        </p:txBody>
      </p:sp>
    </p:spTree>
    <p:extLst>
      <p:ext uri="{BB962C8B-B14F-4D97-AF65-F5344CB8AC3E}">
        <p14:creationId xmlns:p14="http://schemas.microsoft.com/office/powerpoint/2010/main" val="95470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chon ĐA </a:t>
            </a:r>
            <a:r>
              <a:rPr lang="en-US" dirty="0" err="1"/>
              <a:t>nào</a:t>
            </a:r>
            <a:r>
              <a:rPr lang="en-US" dirty="0"/>
              <a:t> </a:t>
            </a:r>
            <a:r>
              <a:rPr lang="en-US" dirty="0" err="1"/>
              <a:t>thì</a:t>
            </a:r>
            <a:r>
              <a:rPr lang="en-US" dirty="0"/>
              <a:t> click </a:t>
            </a:r>
            <a:r>
              <a:rPr lang="en-US" dirty="0" err="1"/>
              <a:t>vào</a:t>
            </a:r>
            <a:r>
              <a:rPr lang="en-US" dirty="0"/>
              <a:t> </a:t>
            </a:r>
            <a:r>
              <a:rPr lang="en-US" dirty="0" err="1"/>
              <a:t>sẽ</a:t>
            </a:r>
            <a:r>
              <a:rPr lang="en-US" dirty="0"/>
              <a:t> </a:t>
            </a:r>
            <a:r>
              <a:rPr lang="en-US" dirty="0" err="1"/>
              <a:t>hiện</a:t>
            </a:r>
            <a:r>
              <a:rPr lang="en-US" dirty="0"/>
              <a:t> ra </a:t>
            </a:r>
            <a:r>
              <a:rPr lang="en-US" dirty="0" err="1"/>
              <a:t>đúng</a:t>
            </a:r>
            <a:r>
              <a:rPr lang="en-US" dirty="0"/>
              <a:t> </a:t>
            </a:r>
            <a:r>
              <a:rPr lang="en-US" dirty="0" err="1"/>
              <a:t>sai</a:t>
            </a:r>
            <a:endParaRPr lang="en-US" dirty="0"/>
          </a:p>
          <a:p>
            <a:r>
              <a:rPr lang="en-US" dirty="0"/>
              <a:t>Click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slide 20</a:t>
            </a:r>
            <a:endParaRPr lang="vi-VN" dirty="0"/>
          </a:p>
          <a:p>
            <a:endParaRPr lang="vi-VN" dirty="0"/>
          </a:p>
        </p:txBody>
      </p:sp>
      <p:sp>
        <p:nvSpPr>
          <p:cNvPr id="4" name="Slide Number Placeholder 3"/>
          <p:cNvSpPr>
            <a:spLocks noGrp="1"/>
          </p:cNvSpPr>
          <p:nvPr>
            <p:ph type="sldNum" sz="quarter" idx="5"/>
          </p:nvPr>
        </p:nvSpPr>
        <p:spPr/>
        <p:txBody>
          <a:bodyPr/>
          <a:lstStyle/>
          <a:p>
            <a:fld id="{27FBE46B-A7B3-4EEF-A46F-ECCC0F003B55}" type="slidenum">
              <a:rPr lang="zh-CN" altLang="en-US" smtClean="0"/>
              <a:t>25</a:t>
            </a:fld>
            <a:endParaRPr lang="zh-CN" altLang="en-US"/>
          </a:p>
        </p:txBody>
      </p:sp>
    </p:spTree>
    <p:extLst>
      <p:ext uri="{BB962C8B-B14F-4D97-AF65-F5344CB8AC3E}">
        <p14:creationId xmlns:p14="http://schemas.microsoft.com/office/powerpoint/2010/main" val="102891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chon ĐA </a:t>
            </a:r>
            <a:r>
              <a:rPr lang="en-US" dirty="0" err="1"/>
              <a:t>nào</a:t>
            </a:r>
            <a:r>
              <a:rPr lang="en-US" dirty="0"/>
              <a:t> </a:t>
            </a:r>
            <a:r>
              <a:rPr lang="en-US" dirty="0" err="1"/>
              <a:t>thì</a:t>
            </a:r>
            <a:r>
              <a:rPr lang="en-US" dirty="0"/>
              <a:t> click </a:t>
            </a:r>
            <a:r>
              <a:rPr lang="en-US" dirty="0" err="1"/>
              <a:t>vào</a:t>
            </a:r>
            <a:r>
              <a:rPr lang="en-US" dirty="0"/>
              <a:t> </a:t>
            </a:r>
            <a:r>
              <a:rPr lang="en-US" dirty="0" err="1"/>
              <a:t>sẽ</a:t>
            </a:r>
            <a:r>
              <a:rPr lang="en-US" dirty="0"/>
              <a:t> </a:t>
            </a:r>
            <a:r>
              <a:rPr lang="en-US" dirty="0" err="1"/>
              <a:t>hiện</a:t>
            </a:r>
            <a:r>
              <a:rPr lang="en-US" dirty="0"/>
              <a:t> ra </a:t>
            </a:r>
            <a:r>
              <a:rPr lang="en-US" dirty="0" err="1"/>
              <a:t>đúng</a:t>
            </a:r>
            <a:r>
              <a:rPr lang="en-US" dirty="0"/>
              <a:t> </a:t>
            </a:r>
            <a:r>
              <a:rPr lang="en-US" dirty="0" err="1"/>
              <a:t>sai</a:t>
            </a:r>
            <a:endParaRPr lang="en-US" dirty="0"/>
          </a:p>
          <a:p>
            <a:r>
              <a:rPr lang="en-US" dirty="0"/>
              <a:t>Click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slide 20</a:t>
            </a:r>
            <a:endParaRPr lang="vi-VN" dirty="0"/>
          </a:p>
          <a:p>
            <a:endParaRPr lang="vi-VN" dirty="0"/>
          </a:p>
        </p:txBody>
      </p:sp>
      <p:sp>
        <p:nvSpPr>
          <p:cNvPr id="4" name="Slide Number Placeholder 3"/>
          <p:cNvSpPr>
            <a:spLocks noGrp="1"/>
          </p:cNvSpPr>
          <p:nvPr>
            <p:ph type="sldNum" sz="quarter" idx="5"/>
          </p:nvPr>
        </p:nvSpPr>
        <p:spPr/>
        <p:txBody>
          <a:bodyPr/>
          <a:lstStyle/>
          <a:p>
            <a:fld id="{27FBE46B-A7B3-4EEF-A46F-ECCC0F003B55}" type="slidenum">
              <a:rPr lang="zh-CN" altLang="en-US" smtClean="0"/>
              <a:t>26</a:t>
            </a:fld>
            <a:endParaRPr lang="zh-CN" altLang="en-US"/>
          </a:p>
        </p:txBody>
      </p:sp>
    </p:spTree>
    <p:extLst>
      <p:ext uri="{BB962C8B-B14F-4D97-AF65-F5344CB8AC3E}">
        <p14:creationId xmlns:p14="http://schemas.microsoft.com/office/powerpoint/2010/main" val="427444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chon ĐA </a:t>
            </a:r>
            <a:r>
              <a:rPr lang="en-US" dirty="0" err="1"/>
              <a:t>nào</a:t>
            </a:r>
            <a:r>
              <a:rPr lang="en-US" dirty="0"/>
              <a:t> </a:t>
            </a:r>
            <a:r>
              <a:rPr lang="en-US" dirty="0" err="1"/>
              <a:t>thì</a:t>
            </a:r>
            <a:r>
              <a:rPr lang="en-US" dirty="0"/>
              <a:t> click </a:t>
            </a:r>
            <a:r>
              <a:rPr lang="en-US" dirty="0" err="1"/>
              <a:t>vào</a:t>
            </a:r>
            <a:r>
              <a:rPr lang="en-US" dirty="0"/>
              <a:t> </a:t>
            </a:r>
            <a:r>
              <a:rPr lang="en-US" dirty="0" err="1"/>
              <a:t>sẽ</a:t>
            </a:r>
            <a:r>
              <a:rPr lang="en-US" dirty="0"/>
              <a:t> </a:t>
            </a:r>
            <a:r>
              <a:rPr lang="en-US" dirty="0" err="1"/>
              <a:t>hiện</a:t>
            </a:r>
            <a:r>
              <a:rPr lang="en-US" dirty="0"/>
              <a:t> ra </a:t>
            </a:r>
            <a:r>
              <a:rPr lang="en-US" dirty="0" err="1"/>
              <a:t>đúng</a:t>
            </a:r>
            <a:r>
              <a:rPr lang="en-US" dirty="0"/>
              <a:t> </a:t>
            </a:r>
            <a:r>
              <a:rPr lang="en-US" dirty="0" err="1"/>
              <a:t>sai</a:t>
            </a:r>
            <a:endParaRPr lang="en-US" dirty="0"/>
          </a:p>
          <a:p>
            <a:r>
              <a:rPr lang="en-US" dirty="0"/>
              <a:t>Click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slide 20</a:t>
            </a:r>
            <a:endParaRPr lang="vi-VN" dirty="0"/>
          </a:p>
          <a:p>
            <a:endParaRPr lang="vi-VN" dirty="0"/>
          </a:p>
        </p:txBody>
      </p:sp>
      <p:sp>
        <p:nvSpPr>
          <p:cNvPr id="4" name="Slide Number Placeholder 3"/>
          <p:cNvSpPr>
            <a:spLocks noGrp="1"/>
          </p:cNvSpPr>
          <p:nvPr>
            <p:ph type="sldNum" sz="quarter" idx="5"/>
          </p:nvPr>
        </p:nvSpPr>
        <p:spPr/>
        <p:txBody>
          <a:bodyPr/>
          <a:lstStyle/>
          <a:p>
            <a:fld id="{27FBE46B-A7B3-4EEF-A46F-ECCC0F003B55}" type="slidenum">
              <a:rPr lang="zh-CN" altLang="en-US" smtClean="0"/>
              <a:t>27</a:t>
            </a:fld>
            <a:endParaRPr lang="zh-CN" altLang="en-US"/>
          </a:p>
        </p:txBody>
      </p:sp>
    </p:spTree>
    <p:extLst>
      <p:ext uri="{BB962C8B-B14F-4D97-AF65-F5344CB8AC3E}">
        <p14:creationId xmlns:p14="http://schemas.microsoft.com/office/powerpoint/2010/main" val="889239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chon ĐA </a:t>
            </a:r>
            <a:r>
              <a:rPr lang="en-US" dirty="0" err="1"/>
              <a:t>nào</a:t>
            </a:r>
            <a:r>
              <a:rPr lang="en-US" dirty="0"/>
              <a:t> </a:t>
            </a:r>
            <a:r>
              <a:rPr lang="en-US" dirty="0" err="1"/>
              <a:t>thì</a:t>
            </a:r>
            <a:r>
              <a:rPr lang="en-US" dirty="0"/>
              <a:t> click </a:t>
            </a:r>
            <a:r>
              <a:rPr lang="en-US" dirty="0" err="1"/>
              <a:t>vào</a:t>
            </a:r>
            <a:r>
              <a:rPr lang="en-US" dirty="0"/>
              <a:t> </a:t>
            </a:r>
            <a:r>
              <a:rPr lang="en-US" dirty="0" err="1"/>
              <a:t>sẽ</a:t>
            </a:r>
            <a:r>
              <a:rPr lang="en-US" dirty="0"/>
              <a:t> </a:t>
            </a:r>
            <a:r>
              <a:rPr lang="en-US" dirty="0" err="1"/>
              <a:t>hiện</a:t>
            </a:r>
            <a:r>
              <a:rPr lang="en-US" dirty="0"/>
              <a:t> ra </a:t>
            </a:r>
            <a:r>
              <a:rPr lang="en-US" dirty="0" err="1"/>
              <a:t>đúng</a:t>
            </a:r>
            <a:r>
              <a:rPr lang="en-US" dirty="0"/>
              <a:t> </a:t>
            </a:r>
            <a:r>
              <a:rPr lang="en-US" dirty="0" err="1"/>
              <a:t>sai</a:t>
            </a:r>
            <a:endParaRPr lang="en-US" dirty="0"/>
          </a:p>
          <a:p>
            <a:r>
              <a:rPr lang="en-US" dirty="0"/>
              <a:t>Click </a:t>
            </a:r>
            <a:r>
              <a:rPr lang="en-US" dirty="0" err="1"/>
              <a:t>mũi</a:t>
            </a:r>
            <a:r>
              <a:rPr lang="en-US" dirty="0"/>
              <a:t> </a:t>
            </a:r>
            <a:r>
              <a:rPr lang="en-US" dirty="0" err="1"/>
              <a:t>tên</a:t>
            </a:r>
            <a:r>
              <a:rPr lang="en-US" dirty="0"/>
              <a:t> </a:t>
            </a:r>
            <a:r>
              <a:rPr lang="en-US" dirty="0" err="1"/>
              <a:t>để</a:t>
            </a:r>
            <a:r>
              <a:rPr lang="en-US" dirty="0"/>
              <a:t> quay </a:t>
            </a:r>
            <a:r>
              <a:rPr lang="en-US" dirty="0" err="1"/>
              <a:t>về</a:t>
            </a:r>
            <a:r>
              <a:rPr lang="en-US" dirty="0"/>
              <a:t> slide 20</a:t>
            </a:r>
            <a:endParaRPr lang="vi-VN" dirty="0"/>
          </a:p>
          <a:p>
            <a:endParaRPr lang="vi-VN" dirty="0"/>
          </a:p>
        </p:txBody>
      </p:sp>
      <p:sp>
        <p:nvSpPr>
          <p:cNvPr id="4" name="Slide Number Placeholder 3"/>
          <p:cNvSpPr>
            <a:spLocks noGrp="1"/>
          </p:cNvSpPr>
          <p:nvPr>
            <p:ph type="sldNum" sz="quarter" idx="5"/>
          </p:nvPr>
        </p:nvSpPr>
        <p:spPr/>
        <p:txBody>
          <a:bodyPr/>
          <a:lstStyle/>
          <a:p>
            <a:fld id="{27FBE46B-A7B3-4EEF-A46F-ECCC0F003B55}" type="slidenum">
              <a:rPr lang="zh-CN" altLang="en-US" smtClean="0"/>
              <a:t>28</a:t>
            </a:fld>
            <a:endParaRPr lang="zh-CN" altLang="en-US"/>
          </a:p>
        </p:txBody>
      </p:sp>
    </p:spTree>
    <p:extLst>
      <p:ext uri="{BB962C8B-B14F-4D97-AF65-F5344CB8AC3E}">
        <p14:creationId xmlns:p14="http://schemas.microsoft.com/office/powerpoint/2010/main" val="114115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defTabSz="914377">
              <a:defRPr/>
            </a:pPr>
            <a:fld id="{30441140-0F1F-49F8-9068-C21576E77667}" type="datetimeFigureOut">
              <a:rPr lang="zh-CN" altLang="en-US" smtClean="0">
                <a:solidFill>
                  <a:prstClr val="black">
                    <a:tint val="75000"/>
                  </a:prstClr>
                </a:solidFill>
              </a:rPr>
              <a:pPr defTabSz="914377">
                <a:defRPr/>
              </a:pPr>
              <a:t>2022/1/6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44144D75-3EEF-47F2-8AA6-3B984927847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384448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914377">
              <a:defRPr/>
            </a:pPr>
            <a:fld id="{30441140-0F1F-49F8-9068-C21576E77667}" type="datetimeFigureOut">
              <a:rPr lang="zh-CN" altLang="en-US" smtClean="0">
                <a:solidFill>
                  <a:prstClr val="black">
                    <a:tint val="75000"/>
                  </a:prstClr>
                </a:solidFill>
              </a:rPr>
              <a:pPr defTabSz="914377">
                <a:defRPr/>
              </a:pPr>
              <a:t>2022/1/6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44144D75-3EEF-47F2-8AA6-3B984927847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3038521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914377">
              <a:defRPr/>
            </a:pPr>
            <a:fld id="{30441140-0F1F-49F8-9068-C21576E77667}" type="datetimeFigureOut">
              <a:rPr lang="zh-CN" altLang="en-US" smtClean="0">
                <a:solidFill>
                  <a:prstClr val="black">
                    <a:tint val="75000"/>
                  </a:prstClr>
                </a:solidFill>
              </a:rPr>
              <a:pPr defTabSz="914377">
                <a:defRPr/>
              </a:pPr>
              <a:t>2022/1/6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44144D75-3EEF-47F2-8AA6-3B984927847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7029448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TextBox 5"/>
            <p:cNvSpPr txBox="1"/>
            <p:nvPr userDrawn="1"/>
          </p:nvSpPr>
          <p:spPr>
            <a:xfrm>
              <a:off x="563501" y="442761"/>
              <a:ext cx="2621486" cy="40011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Micro Stereo Chart</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cxnSp>
        <p:nvCxnSpPr>
          <p:cNvPr id="9" name="直接连接符 8"/>
          <p:cNvCxnSpPr/>
          <p:nvPr userDrawn="1"/>
        </p:nvCxnSpPr>
        <p:spPr>
          <a:xfrm flipH="1">
            <a:off x="-1270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00797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TextBox 5"/>
            <p:cNvSpPr txBox="1"/>
            <p:nvPr userDrawn="1"/>
          </p:nvSpPr>
          <p:spPr>
            <a:xfrm>
              <a:off x="499253" y="442761"/>
              <a:ext cx="2621486" cy="40011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Micro Stereo Chart</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cxnSp>
        <p:nvCxnSpPr>
          <p:cNvPr id="9" name="直接连接符 8"/>
          <p:cNvCxnSpPr/>
          <p:nvPr userDrawn="1"/>
        </p:nvCxnSpPr>
        <p:spPr>
          <a:xfrm flipH="1">
            <a:off x="-1270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41403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TextBox 5"/>
            <p:cNvSpPr txBox="1"/>
            <p:nvPr userDrawn="1"/>
          </p:nvSpPr>
          <p:spPr>
            <a:xfrm>
              <a:off x="499253" y="442761"/>
              <a:ext cx="2621486" cy="40011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Micro Stereo Chart</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cxnSp>
        <p:nvCxnSpPr>
          <p:cNvPr id="9" name="直接连接符 8"/>
          <p:cNvCxnSpPr/>
          <p:nvPr userDrawn="1"/>
        </p:nvCxnSpPr>
        <p:spPr>
          <a:xfrm flipH="1">
            <a:off x="-1270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23137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TextBox 5"/>
            <p:cNvSpPr txBox="1"/>
            <p:nvPr userDrawn="1"/>
          </p:nvSpPr>
          <p:spPr>
            <a:xfrm>
              <a:off x="499253" y="442761"/>
              <a:ext cx="2621486" cy="40011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Micro Stereo Chart</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cxnSp>
        <p:nvCxnSpPr>
          <p:cNvPr id="9" name="直接连接符 8"/>
          <p:cNvCxnSpPr/>
          <p:nvPr userDrawn="1"/>
        </p:nvCxnSpPr>
        <p:spPr>
          <a:xfrm flipH="1">
            <a:off x="-1270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94920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TextBox 5"/>
            <p:cNvSpPr txBox="1"/>
            <p:nvPr userDrawn="1"/>
          </p:nvSpPr>
          <p:spPr>
            <a:xfrm>
              <a:off x="499253" y="442761"/>
              <a:ext cx="2621486" cy="40011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Micro Stereo Chart</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cxnSp>
        <p:nvCxnSpPr>
          <p:cNvPr id="9" name="直接连接符 8"/>
          <p:cNvCxnSpPr/>
          <p:nvPr userDrawn="1"/>
        </p:nvCxnSpPr>
        <p:spPr>
          <a:xfrm flipH="1">
            <a:off x="-1270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38983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TextBox 5"/>
            <p:cNvSpPr txBox="1"/>
            <p:nvPr userDrawn="1"/>
          </p:nvSpPr>
          <p:spPr>
            <a:xfrm>
              <a:off x="499253" y="442761"/>
              <a:ext cx="2621486" cy="40011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Micro Stereo Chart</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cxnSp>
        <p:nvCxnSpPr>
          <p:cNvPr id="9" name="直接连接符 8"/>
          <p:cNvCxnSpPr/>
          <p:nvPr userDrawn="1"/>
        </p:nvCxnSpPr>
        <p:spPr>
          <a:xfrm flipH="1">
            <a:off x="-1270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18305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TextBox 5"/>
            <p:cNvSpPr txBox="1"/>
            <p:nvPr userDrawn="1"/>
          </p:nvSpPr>
          <p:spPr>
            <a:xfrm>
              <a:off x="499253" y="442761"/>
              <a:ext cx="2621486" cy="40011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Micro Stereo Chart</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cxnSp>
        <p:nvCxnSpPr>
          <p:cNvPr id="9" name="直接连接符 8"/>
          <p:cNvCxnSpPr/>
          <p:nvPr userDrawn="1"/>
        </p:nvCxnSpPr>
        <p:spPr>
          <a:xfrm flipH="1">
            <a:off x="-1270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39307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TextBox 5"/>
            <p:cNvSpPr txBox="1"/>
            <p:nvPr userDrawn="1"/>
          </p:nvSpPr>
          <p:spPr>
            <a:xfrm>
              <a:off x="499253" y="442761"/>
              <a:ext cx="2621486" cy="40011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Micro Stereo Chart</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cxnSp>
        <p:nvCxnSpPr>
          <p:cNvPr id="9" name="直接连接符 8"/>
          <p:cNvCxnSpPr/>
          <p:nvPr userDrawn="1"/>
        </p:nvCxnSpPr>
        <p:spPr>
          <a:xfrm flipH="1">
            <a:off x="-1270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65150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982133"/>
          </a:xfrm>
          <a:prstGeom prst="rect">
            <a:avLst/>
          </a:prstGeom>
        </p:spPr>
      </p:pic>
      <p:sp>
        <p:nvSpPr>
          <p:cNvPr id="2" name="文本框 1"/>
          <p:cNvSpPr txBox="1"/>
          <p:nvPr userDrawn="1"/>
        </p:nvSpPr>
        <p:spPr>
          <a:xfrm>
            <a:off x="220134" y="142253"/>
            <a:ext cx="5725926" cy="6667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3733"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单击此处文字</a:t>
            </a:r>
            <a:r>
              <a:rPr kumimoji="0" lang="en-US" altLang="zh-CN" sz="3733"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TITLE TEXT</a:t>
            </a:r>
            <a:endParaRPr kumimoji="0" lang="zh-CN" altLang="en-US" sz="3733"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矩形 2"/>
          <p:cNvSpPr/>
          <p:nvPr userDrawn="1"/>
        </p:nvSpPr>
        <p:spPr>
          <a:xfrm>
            <a:off x="220134" y="653143"/>
            <a:ext cx="11652552" cy="595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58401" y="0"/>
            <a:ext cx="2133599" cy="1485899"/>
          </a:xfrm>
          <a:prstGeom prst="rect">
            <a:avLst/>
          </a:prstGeom>
        </p:spPr>
      </p:pic>
      <p:pic>
        <p:nvPicPr>
          <p:cNvPr id="8" name="图片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20134" y="1"/>
            <a:ext cx="1550610" cy="975162"/>
          </a:xfrm>
          <a:prstGeom prst="rect">
            <a:avLst/>
          </a:prstGeom>
        </p:spPr>
      </p:pic>
      <p:sp>
        <p:nvSpPr>
          <p:cNvPr id="5" name="文本框 4"/>
          <p:cNvSpPr txBox="1"/>
          <p:nvPr userDrawn="1"/>
        </p:nvSpPr>
        <p:spPr>
          <a:xfrm>
            <a:off x="1965000" y="107271"/>
            <a:ext cx="4540282" cy="492443"/>
          </a:xfrm>
          <a:prstGeom prst="rect">
            <a:avLst/>
          </a:prstGeom>
          <a:noFill/>
        </p:spPr>
        <p:txBody>
          <a:bodyPr wrap="none" rtlCol="0">
            <a:spAutoFit/>
          </a:bodyPr>
          <a:lstStyle/>
          <a:p>
            <a:r>
              <a:rPr lang="en-US" altLang="zh-CN" sz="2600" b="1" dirty="0">
                <a:solidFill>
                  <a:schemeClr val="bg1"/>
                </a:solidFill>
                <a:latin typeface="微软雅黑" panose="020B0503020204020204" pitchFamily="34" charset="-122"/>
                <a:ea typeface="微软雅黑" panose="020B0503020204020204" pitchFamily="34" charset="-122"/>
              </a:rPr>
              <a:t>Click here to add text title</a:t>
            </a:r>
            <a:endParaRPr lang="zh-CN" altLang="en-US" sz="26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5195324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TextBox 5"/>
            <p:cNvSpPr txBox="1"/>
            <p:nvPr userDrawn="1"/>
          </p:nvSpPr>
          <p:spPr>
            <a:xfrm>
              <a:off x="499253" y="442761"/>
              <a:ext cx="2621486" cy="40011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Micro Stereo Chart</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cxnSp>
        <p:nvCxnSpPr>
          <p:cNvPr id="9" name="直接连接符 8"/>
          <p:cNvCxnSpPr/>
          <p:nvPr userDrawn="1"/>
        </p:nvCxnSpPr>
        <p:spPr>
          <a:xfrm flipH="1">
            <a:off x="-1270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29275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TextBox 5"/>
            <p:cNvSpPr txBox="1"/>
            <p:nvPr userDrawn="1"/>
          </p:nvSpPr>
          <p:spPr>
            <a:xfrm>
              <a:off x="499253" y="442761"/>
              <a:ext cx="2621486" cy="40011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Micro Stereo Chart</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cxnSp>
        <p:nvCxnSpPr>
          <p:cNvPr id="9" name="直接连接符 8"/>
          <p:cNvCxnSpPr/>
          <p:nvPr userDrawn="1"/>
        </p:nvCxnSpPr>
        <p:spPr>
          <a:xfrm flipH="1">
            <a:off x="-1270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1"/>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59024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defTabSz="914377">
              <a:defRPr/>
            </a:pPr>
            <a:fld id="{30441140-0F1F-49F8-9068-C21576E77667}" type="datetimeFigureOut">
              <a:rPr lang="zh-CN" altLang="en-US" smtClean="0">
                <a:solidFill>
                  <a:prstClr val="black">
                    <a:tint val="75000"/>
                  </a:prstClr>
                </a:solidFill>
              </a:rPr>
              <a:pPr defTabSz="914377">
                <a:defRPr/>
              </a:pPr>
              <a:t>2022/1/6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44144D75-3EEF-47F2-8AA6-3B984927847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0129033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defTabSz="914377">
              <a:defRPr/>
            </a:pPr>
            <a:fld id="{30441140-0F1F-49F8-9068-C21576E77667}" type="datetimeFigureOut">
              <a:rPr lang="zh-CN" altLang="en-US" smtClean="0">
                <a:solidFill>
                  <a:prstClr val="black">
                    <a:tint val="75000"/>
                  </a:prstClr>
                </a:solidFill>
              </a:rPr>
              <a:pPr defTabSz="914377">
                <a:defRPr/>
              </a:pPr>
              <a:t>2022/1/6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defRPr/>
            </a:pPr>
            <a:fld id="{44144D75-3EEF-47F2-8AA6-3B984927847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
        <p:nvSpPr>
          <p:cNvPr id="9" name="矩形 8"/>
          <p:cNvSpPr/>
          <p:nvPr userDrawn="1"/>
        </p:nvSpPr>
        <p:spPr>
          <a:xfrm>
            <a:off x="8325228" y="6126325"/>
            <a:ext cx="775136" cy="246221"/>
          </a:xfrm>
          <a:prstGeom prst="rect">
            <a:avLst/>
          </a:prstGeom>
        </p:spPr>
        <p:txBody>
          <a:bodyPr wrap="square">
            <a:spAutoFit/>
          </a:bodyPr>
          <a:lstStyle/>
          <a:p>
            <a:r>
              <a:rPr lang="en-US" altLang="zh-CN" sz="100" dirty="0">
                <a:solidFill>
                  <a:prstClr val="white"/>
                </a:solidFill>
                <a:ea typeface="宋体"/>
              </a:rPr>
              <a:t>PPT</a:t>
            </a:r>
            <a:r>
              <a:rPr lang="zh-CN" altLang="en-US" sz="100" dirty="0">
                <a:solidFill>
                  <a:prstClr val="white"/>
                </a:solidFill>
                <a:ea typeface="宋体"/>
              </a:rPr>
              <a:t>模板下载：</a:t>
            </a:r>
            <a:r>
              <a:rPr lang="en-US" altLang="zh-CN" sz="100" dirty="0">
                <a:solidFill>
                  <a:prstClr val="white"/>
                </a:solidFill>
                <a:ea typeface="宋体"/>
              </a:rPr>
              <a:t>www.1ppt.com/moban/     </a:t>
            </a:r>
            <a:r>
              <a:rPr lang="zh-CN" altLang="en-US" sz="100" dirty="0">
                <a:solidFill>
                  <a:prstClr val="white"/>
                </a:solidFill>
                <a:ea typeface="宋体"/>
              </a:rPr>
              <a:t>行业</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www.1ppt.com/hangye/ </a:t>
            </a:r>
          </a:p>
          <a:p>
            <a:r>
              <a:rPr lang="zh-CN" altLang="en-US" sz="100" dirty="0">
                <a:solidFill>
                  <a:prstClr val="white"/>
                </a:solidFill>
                <a:ea typeface="宋体"/>
              </a:rPr>
              <a:t>节日</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www.1ppt.com/jieri/           PPT</a:t>
            </a:r>
            <a:r>
              <a:rPr lang="zh-CN" altLang="en-US" sz="100" dirty="0">
                <a:solidFill>
                  <a:prstClr val="white"/>
                </a:solidFill>
                <a:ea typeface="宋体"/>
              </a:rPr>
              <a:t>素材下载：</a:t>
            </a:r>
            <a:r>
              <a:rPr lang="en-US" altLang="zh-CN" sz="100" dirty="0">
                <a:solidFill>
                  <a:prstClr val="white"/>
                </a:solidFill>
                <a:ea typeface="宋体"/>
              </a:rPr>
              <a:t>www.1ppt.com/sucai/</a:t>
            </a:r>
          </a:p>
          <a:p>
            <a:r>
              <a:rPr lang="en-US" altLang="zh-CN" sz="100" dirty="0">
                <a:solidFill>
                  <a:prstClr val="white"/>
                </a:solidFill>
                <a:ea typeface="宋体"/>
              </a:rPr>
              <a:t>PPT</a:t>
            </a:r>
            <a:r>
              <a:rPr lang="zh-CN" altLang="en-US" sz="100" dirty="0">
                <a:solidFill>
                  <a:prstClr val="white"/>
                </a:solidFill>
                <a:ea typeface="宋体"/>
              </a:rPr>
              <a:t>背景图片：</a:t>
            </a:r>
            <a:r>
              <a:rPr lang="en-US" altLang="zh-CN" sz="100" dirty="0">
                <a:solidFill>
                  <a:prstClr val="white"/>
                </a:solidFill>
                <a:ea typeface="宋体"/>
              </a:rPr>
              <a:t>www.1ppt.com/beijing/      PPT</a:t>
            </a:r>
            <a:r>
              <a:rPr lang="zh-CN" altLang="en-US" sz="100" dirty="0">
                <a:solidFill>
                  <a:prstClr val="white"/>
                </a:solidFill>
                <a:ea typeface="宋体"/>
              </a:rPr>
              <a:t>图表下载：</a:t>
            </a:r>
            <a:r>
              <a:rPr lang="en-US" altLang="zh-CN" sz="100" dirty="0">
                <a:solidFill>
                  <a:prstClr val="white"/>
                </a:solidFill>
                <a:ea typeface="宋体"/>
              </a:rPr>
              <a:t>www.1ppt.com/tubiao/      </a:t>
            </a:r>
          </a:p>
          <a:p>
            <a:r>
              <a:rPr lang="zh-CN" altLang="en-US" sz="100" dirty="0">
                <a:solidFill>
                  <a:prstClr val="white"/>
                </a:solidFill>
                <a:ea typeface="宋体"/>
              </a:rPr>
              <a:t>优秀</a:t>
            </a:r>
            <a:r>
              <a:rPr lang="en-US" altLang="zh-CN" sz="100" dirty="0">
                <a:solidFill>
                  <a:prstClr val="white"/>
                </a:solidFill>
                <a:ea typeface="宋体"/>
              </a:rPr>
              <a:t>PPT</a:t>
            </a:r>
            <a:r>
              <a:rPr lang="zh-CN" altLang="en-US" sz="100" dirty="0">
                <a:solidFill>
                  <a:prstClr val="white"/>
                </a:solidFill>
                <a:ea typeface="宋体"/>
              </a:rPr>
              <a:t>下载：</a:t>
            </a:r>
            <a:r>
              <a:rPr lang="en-US" altLang="zh-CN" sz="100" dirty="0">
                <a:solidFill>
                  <a:prstClr val="white"/>
                </a:solidFill>
                <a:ea typeface="宋体"/>
              </a:rPr>
              <a:t>www.1ppt.com/xiazai/        PPT</a:t>
            </a:r>
            <a:r>
              <a:rPr lang="zh-CN" altLang="en-US" sz="100" dirty="0">
                <a:solidFill>
                  <a:prstClr val="white"/>
                </a:solidFill>
                <a:ea typeface="宋体"/>
              </a:rPr>
              <a:t>教程： </a:t>
            </a:r>
            <a:r>
              <a:rPr lang="en-US" altLang="zh-CN" sz="100" dirty="0">
                <a:solidFill>
                  <a:prstClr val="white"/>
                </a:solidFill>
                <a:ea typeface="宋体"/>
              </a:rPr>
              <a:t>www.1ppt.com/powerpoint/      </a:t>
            </a:r>
          </a:p>
          <a:p>
            <a:r>
              <a:rPr lang="en-US" altLang="zh-CN" sz="100" dirty="0">
                <a:solidFill>
                  <a:prstClr val="white"/>
                </a:solidFill>
                <a:ea typeface="宋体"/>
              </a:rPr>
              <a:t>Word</a:t>
            </a:r>
            <a:r>
              <a:rPr lang="zh-CN" altLang="en-US" sz="100" dirty="0">
                <a:solidFill>
                  <a:prstClr val="white"/>
                </a:solidFill>
                <a:ea typeface="宋体"/>
              </a:rPr>
              <a:t>教程： </a:t>
            </a:r>
            <a:r>
              <a:rPr lang="en-US" altLang="zh-CN" sz="100" dirty="0">
                <a:solidFill>
                  <a:prstClr val="white"/>
                </a:solidFill>
                <a:ea typeface="宋体"/>
              </a:rPr>
              <a:t>www.1ppt.com/word/              Excel</a:t>
            </a:r>
            <a:r>
              <a:rPr lang="zh-CN" altLang="en-US" sz="100" dirty="0">
                <a:solidFill>
                  <a:prstClr val="white"/>
                </a:solidFill>
                <a:ea typeface="宋体"/>
              </a:rPr>
              <a:t>教程：</a:t>
            </a:r>
            <a:r>
              <a:rPr lang="en-US" altLang="zh-CN" sz="100" dirty="0">
                <a:solidFill>
                  <a:prstClr val="white"/>
                </a:solidFill>
                <a:ea typeface="宋体"/>
              </a:rPr>
              <a:t>www.1ppt.com/excel/  </a:t>
            </a:r>
          </a:p>
          <a:p>
            <a:r>
              <a:rPr lang="zh-CN" altLang="en-US" sz="100" dirty="0">
                <a:solidFill>
                  <a:prstClr val="white"/>
                </a:solidFill>
                <a:ea typeface="宋体"/>
              </a:rPr>
              <a:t>资料下载：</a:t>
            </a:r>
            <a:r>
              <a:rPr lang="en-US" altLang="zh-CN" sz="100" dirty="0">
                <a:solidFill>
                  <a:prstClr val="white"/>
                </a:solidFill>
                <a:ea typeface="宋体"/>
              </a:rPr>
              <a:t>www.1ppt.com/ziliao/                PPT</a:t>
            </a:r>
            <a:r>
              <a:rPr lang="zh-CN" altLang="en-US" sz="100" dirty="0">
                <a:solidFill>
                  <a:prstClr val="white"/>
                </a:solidFill>
                <a:ea typeface="宋体"/>
              </a:rPr>
              <a:t>课件下载：</a:t>
            </a:r>
            <a:r>
              <a:rPr lang="en-US" altLang="zh-CN" sz="100" dirty="0">
                <a:solidFill>
                  <a:prstClr val="white"/>
                </a:solidFill>
                <a:ea typeface="宋体"/>
              </a:rPr>
              <a:t>www.1ppt.com/kejian/ </a:t>
            </a:r>
          </a:p>
          <a:p>
            <a:r>
              <a:rPr lang="zh-CN" altLang="en-US" sz="100" dirty="0">
                <a:solidFill>
                  <a:prstClr val="white"/>
                </a:solidFill>
                <a:ea typeface="宋体"/>
              </a:rPr>
              <a:t>范文下载：</a:t>
            </a:r>
            <a:r>
              <a:rPr lang="en-US" altLang="zh-CN" sz="100" dirty="0">
                <a:solidFill>
                  <a:prstClr val="white"/>
                </a:solidFill>
                <a:ea typeface="宋体"/>
              </a:rPr>
              <a:t>www.1ppt.com/fanwen/             </a:t>
            </a:r>
            <a:r>
              <a:rPr lang="zh-CN" altLang="en-US" sz="100" dirty="0">
                <a:solidFill>
                  <a:prstClr val="white"/>
                </a:solidFill>
                <a:ea typeface="宋体"/>
              </a:rPr>
              <a:t>试卷下载：</a:t>
            </a:r>
            <a:r>
              <a:rPr lang="en-US" altLang="zh-CN" sz="100" dirty="0">
                <a:solidFill>
                  <a:prstClr val="white"/>
                </a:solidFill>
                <a:ea typeface="宋体"/>
              </a:rPr>
              <a:t>www.1ppt.com/shiti/  </a:t>
            </a:r>
          </a:p>
          <a:p>
            <a:r>
              <a:rPr lang="zh-CN" altLang="en-US" sz="100" dirty="0">
                <a:solidFill>
                  <a:prstClr val="white"/>
                </a:solidFill>
                <a:ea typeface="宋体"/>
              </a:rPr>
              <a:t>教案下载：</a:t>
            </a:r>
            <a:r>
              <a:rPr lang="en-US" altLang="zh-CN" sz="100" dirty="0">
                <a:solidFill>
                  <a:prstClr val="white"/>
                </a:solidFill>
                <a:ea typeface="宋体"/>
              </a:rPr>
              <a:t>www.1ppt.com/jiaoan/        </a:t>
            </a:r>
          </a:p>
          <a:p>
            <a:r>
              <a:rPr lang="zh-CN" altLang="en-US" sz="100" dirty="0">
                <a:solidFill>
                  <a:prstClr val="white"/>
                </a:solidFill>
                <a:ea typeface="宋体"/>
              </a:rPr>
              <a:t>字体下载：</a:t>
            </a:r>
            <a:r>
              <a:rPr lang="en-US" altLang="zh-CN" sz="100" dirty="0">
                <a:solidFill>
                  <a:prstClr val="white"/>
                </a:solidFill>
                <a:ea typeface="宋体"/>
              </a:rPr>
              <a:t>www.1ppt.com/ziti/</a:t>
            </a:r>
          </a:p>
          <a:p>
            <a:r>
              <a:rPr lang="en-US" altLang="zh-CN" sz="100" dirty="0">
                <a:solidFill>
                  <a:prstClr val="white"/>
                </a:solidFill>
                <a:ea typeface="宋体"/>
              </a:rPr>
              <a:t> </a:t>
            </a:r>
            <a:endParaRPr lang="zh-CN" altLang="en-US" sz="100" dirty="0">
              <a:solidFill>
                <a:prstClr val="white"/>
              </a:solidFill>
              <a:ea typeface="宋体"/>
            </a:endParaRPr>
          </a:p>
        </p:txBody>
      </p:sp>
    </p:spTree>
    <p:extLst>
      <p:ext uri="{BB962C8B-B14F-4D97-AF65-F5344CB8AC3E}">
        <p14:creationId xmlns:p14="http://schemas.microsoft.com/office/powerpoint/2010/main" val="252983125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defTabSz="914377">
              <a:defRPr/>
            </a:pPr>
            <a:fld id="{30441140-0F1F-49F8-9068-C21576E77667}" type="datetimeFigureOut">
              <a:rPr lang="zh-CN" altLang="en-US" smtClean="0">
                <a:solidFill>
                  <a:prstClr val="black">
                    <a:tint val="75000"/>
                  </a:prstClr>
                </a:solidFill>
              </a:rPr>
              <a:pPr defTabSz="914377">
                <a:defRPr/>
              </a:pPr>
              <a:t>2022/1/6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7">
              <a:defRPr/>
            </a:pPr>
            <a:fld id="{44144D75-3EEF-47F2-8AA6-3B984927847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9381671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defTabSz="914377">
              <a:defRPr/>
            </a:pPr>
            <a:fld id="{30441140-0F1F-49F8-9068-C21576E77667}" type="datetimeFigureOut">
              <a:rPr lang="zh-CN" altLang="en-US" smtClean="0">
                <a:solidFill>
                  <a:prstClr val="black">
                    <a:tint val="75000"/>
                  </a:prstClr>
                </a:solidFill>
              </a:rPr>
              <a:pPr defTabSz="914377">
                <a:defRPr/>
              </a:pPr>
              <a:t>2022/1/6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defRPr/>
            </a:pPr>
            <a:fld id="{44144D75-3EEF-47F2-8AA6-3B984927847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6647965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defRPr/>
            </a:pPr>
            <a:fld id="{30441140-0F1F-49F8-9068-C21576E77667}" type="datetimeFigureOut">
              <a:rPr lang="zh-CN" altLang="en-US" smtClean="0">
                <a:solidFill>
                  <a:prstClr val="black">
                    <a:tint val="75000"/>
                  </a:prstClr>
                </a:solidFill>
              </a:rPr>
              <a:pPr defTabSz="914377">
                <a:defRPr/>
              </a:pPr>
              <a:t>2022/1/6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defRPr/>
            </a:pPr>
            <a:fld id="{44144D75-3EEF-47F2-8AA6-3B984927847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0053879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defTabSz="914377">
              <a:defRPr/>
            </a:pPr>
            <a:fld id="{30441140-0F1F-49F8-9068-C21576E77667}" type="datetimeFigureOut">
              <a:rPr lang="zh-CN" altLang="en-US" smtClean="0">
                <a:solidFill>
                  <a:prstClr val="black">
                    <a:tint val="75000"/>
                  </a:prstClr>
                </a:solidFill>
              </a:rPr>
              <a:pPr defTabSz="914377">
                <a:defRPr/>
              </a:pPr>
              <a:t>2022/1/6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defRPr/>
            </a:pPr>
            <a:fld id="{44144D75-3EEF-47F2-8AA6-3B984927847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94603667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dirty="0"/>
              <a:t>单击图标图片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defTabSz="914377">
              <a:defRPr/>
            </a:pPr>
            <a:fld id="{30441140-0F1F-49F8-9068-C21576E77667}" type="datetimeFigureOut">
              <a:rPr lang="zh-CN" altLang="en-US" smtClean="0">
                <a:solidFill>
                  <a:prstClr val="black">
                    <a:tint val="75000"/>
                  </a:prstClr>
                </a:solidFill>
              </a:rPr>
              <a:pPr defTabSz="914377">
                <a:defRPr/>
              </a:pPr>
              <a:t>2022/1/6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defRPr/>
            </a:pPr>
            <a:fld id="{44144D75-3EEF-47F2-8AA6-3B984927847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6578867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defRPr/>
            </a:pPr>
            <a:fld id="{30441140-0F1F-49F8-9068-C21576E77667}" type="datetimeFigureOut">
              <a:rPr lang="zh-CN" altLang="en-US" smtClean="0">
                <a:solidFill>
                  <a:prstClr val="black">
                    <a:tint val="75000"/>
                  </a:prstClr>
                </a:solidFill>
              </a:rPr>
              <a:pPr defTabSz="914377">
                <a:defRPr/>
              </a:pPr>
              <a:t>2022/1/6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defRPr/>
            </a:pPr>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defRPr/>
            </a:pPr>
            <a:fld id="{44144D75-3EEF-47F2-8AA6-3B984927847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9607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g"/><Relationship Id="rId11" Type="http://schemas.openxmlformats.org/officeDocument/2006/relationships/image" Target="../media/image9.png"/><Relationship Id="rId5" Type="http://schemas.openxmlformats.org/officeDocument/2006/relationships/slideLayout" Target="../slideLayouts/slideLayout1.xml"/><Relationship Id="rId10" Type="http://schemas.openxmlformats.org/officeDocument/2006/relationships/image" Target="../media/image8.png"/><Relationship Id="rId4" Type="http://schemas.openxmlformats.org/officeDocument/2006/relationships/tags" Target="../tags/tag4.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6.xml"/><Relationship Id="rId18" Type="http://schemas.openxmlformats.org/officeDocument/2006/relationships/image" Target="../media/image35.png"/><Relationship Id="rId3" Type="http://schemas.openxmlformats.org/officeDocument/2006/relationships/audio" Target="../media/audio1.wav"/><Relationship Id="rId21" Type="http://schemas.openxmlformats.org/officeDocument/2006/relationships/slide" Target="slide29.xml"/><Relationship Id="rId7" Type="http://schemas.openxmlformats.org/officeDocument/2006/relationships/image" Target="../media/image32.png"/><Relationship Id="rId12" Type="http://schemas.openxmlformats.org/officeDocument/2006/relationships/slide" Target="slide27.xml"/><Relationship Id="rId17" Type="http://schemas.microsoft.com/office/2007/relationships/hdphoto" Target="../media/hdphoto3.wdp"/><Relationship Id="rId2" Type="http://schemas.openxmlformats.org/officeDocument/2006/relationships/notesSlide" Target="../notesSlides/notesSlide1.xml"/><Relationship Id="rId16" Type="http://schemas.openxmlformats.org/officeDocument/2006/relationships/image" Target="../media/image34.png"/><Relationship Id="rId20" Type="http://schemas.microsoft.com/office/2007/relationships/hdphoto" Target="../media/hdphoto4.wdp"/><Relationship Id="rId1" Type="http://schemas.openxmlformats.org/officeDocument/2006/relationships/slideLayout" Target="../slideLayouts/slideLayout7.xml"/><Relationship Id="rId6" Type="http://schemas.openxmlformats.org/officeDocument/2006/relationships/slide" Target="slide24.xml"/><Relationship Id="rId11" Type="http://schemas.openxmlformats.org/officeDocument/2006/relationships/slide" Target="slide28.xml"/><Relationship Id="rId5" Type="http://schemas.openxmlformats.org/officeDocument/2006/relationships/image" Target="../media/image31.png"/><Relationship Id="rId15" Type="http://schemas.openxmlformats.org/officeDocument/2006/relationships/image" Target="../media/image33.png"/><Relationship Id="rId10" Type="http://schemas.openxmlformats.org/officeDocument/2006/relationships/slide" Target="slide21.xml"/><Relationship Id="rId19"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slide" Target="slide22.xml"/><Relationship Id="rId14" Type="http://schemas.openxmlformats.org/officeDocument/2006/relationships/slide" Target="slide25.xml"/></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audio" Target="../media/audio2.wav"/><Relationship Id="rId7"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image" Target="../media/image30.PNG"/><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audio" Target="../media/audio2.wav"/><Relationship Id="rId7"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0.PNG"/><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audio" Target="../media/audio2.wav"/><Relationship Id="rId7"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0.PNG"/><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audio" Target="../media/audio2.wav"/><Relationship Id="rId7"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0.PNG"/><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audio" Target="../media/audio2.wav"/><Relationship Id="rId7"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0.PNG"/><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audio" Target="../media/audio2.wav"/><Relationship Id="rId7"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0.PNG"/><Relationship Id="rId4" Type="http://schemas.openxmlformats.org/officeDocument/2006/relationships/audio" Target="../media/audio3.wav"/></Relationships>
</file>

<file path=ppt/slides/_rels/slide2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audio" Target="../media/audio2.wav"/><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0.PNG"/><Relationship Id="rId4" Type="http://schemas.openxmlformats.org/officeDocument/2006/relationships/audio" Target="../media/audio3.wav"/></Relationships>
</file>

<file path=ppt/slides/_rels/slide2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audio" Target="../media/audio2.wav"/><Relationship Id="rId7"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30.PNG"/><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 y="0"/>
            <a:ext cx="12192001" cy="6858000"/>
          </a:xfrm>
          <a:prstGeom prst="rect">
            <a:avLst/>
          </a:prstGeom>
        </p:spPr>
      </p:pic>
      <p:pic>
        <p:nvPicPr>
          <p:cNvPr id="6" name="图片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 y="5065486"/>
            <a:ext cx="12192001" cy="1913107"/>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83706" y="52137"/>
            <a:ext cx="4308293" cy="3000418"/>
          </a:xfrm>
          <a:prstGeom prst="rect">
            <a:avLst/>
          </a:prstGeom>
        </p:spPr>
      </p:pic>
      <p:pic>
        <p:nvPicPr>
          <p:cNvPr id="8" name="图片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72456" y="511042"/>
            <a:ext cx="2672354" cy="1680614"/>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5633" y="3115366"/>
            <a:ext cx="3730443" cy="3742634"/>
          </a:xfrm>
          <a:prstGeom prst="rect">
            <a:avLst/>
          </a:prstGeom>
        </p:spPr>
      </p:pic>
      <p:sp>
        <p:nvSpPr>
          <p:cNvPr id="12" name="PA_01">
            <a:extLst>
              <a:ext uri="{FF2B5EF4-FFF2-40B4-BE49-F238E27FC236}">
                <a16:creationId xmlns:a16="http://schemas.microsoft.com/office/drawing/2014/main" id="{6F7B899E-15C0-40E2-91A1-1A13EB88FA64}"/>
              </a:ext>
            </a:extLst>
          </p:cNvPr>
          <p:cNvSpPr/>
          <p:nvPr>
            <p:custDataLst>
              <p:tags r:id="rId1"/>
            </p:custDataLst>
          </p:nvPr>
        </p:nvSpPr>
        <p:spPr>
          <a:xfrm>
            <a:off x="1618432" y="3149351"/>
            <a:ext cx="9910085" cy="1107996"/>
          </a:xfrm>
          <a:prstGeom prst="rect">
            <a:avLst/>
          </a:prstGeom>
          <a:noFill/>
        </p:spPr>
        <p:txBody>
          <a:bodyPr wrap="none" lIns="91440" tIns="45720" rIns="91440" bIns="45720">
            <a:spAutoFit/>
          </a:bodyPr>
          <a:lstStyle/>
          <a:p>
            <a:pPr algn="ctr"/>
            <a:r>
              <a:rPr lang="vi-VN" altLang="zh-CN" sz="6600" b="1" dirty="0">
                <a:ln w="0"/>
                <a:solidFill>
                  <a:srgbClr val="FF0000"/>
                </a:solidFill>
                <a:latin typeface="+mj-lt"/>
                <a:ea typeface="微软雅黑" panose="020B0503020204020204" pitchFamily="82" charset="2"/>
              </a:rPr>
              <a:t>NĂNG LƯỢNG HAO PHÍ</a:t>
            </a:r>
            <a:endParaRPr lang="zh-CN" altLang="en-US" sz="6600" b="1" cap="none" spc="0" dirty="0">
              <a:ln w="0"/>
              <a:solidFill>
                <a:srgbClr val="FF0000"/>
              </a:solidFill>
              <a:latin typeface="+mj-lt"/>
              <a:ea typeface="微软雅黑" panose="020B0503020204020204" pitchFamily="82" charset="2"/>
            </a:endParaRPr>
          </a:p>
        </p:txBody>
      </p:sp>
      <p:sp>
        <p:nvSpPr>
          <p:cNvPr id="13" name="PA_01">
            <a:extLst>
              <a:ext uri="{FF2B5EF4-FFF2-40B4-BE49-F238E27FC236}">
                <a16:creationId xmlns:a16="http://schemas.microsoft.com/office/drawing/2014/main" id="{ED1849D9-7B45-4722-A387-A7E04E88C9A9}"/>
              </a:ext>
            </a:extLst>
          </p:cNvPr>
          <p:cNvSpPr/>
          <p:nvPr>
            <p:custDataLst>
              <p:tags r:id="rId2"/>
            </p:custDataLst>
          </p:nvPr>
        </p:nvSpPr>
        <p:spPr>
          <a:xfrm>
            <a:off x="5335733" y="2316813"/>
            <a:ext cx="1737976" cy="707886"/>
          </a:xfrm>
          <a:prstGeom prst="rect">
            <a:avLst/>
          </a:prstGeom>
          <a:noFill/>
        </p:spPr>
        <p:txBody>
          <a:bodyPr wrap="none" lIns="91440" tIns="45720" rIns="91440" bIns="45720">
            <a:spAutoFit/>
          </a:bodyPr>
          <a:lstStyle/>
          <a:p>
            <a:pPr algn="ctr"/>
            <a:r>
              <a:rPr lang="vi-VN" altLang="zh-CN" sz="4000" b="1" i="1" u="sng" dirty="0">
                <a:ln w="0"/>
                <a:solidFill>
                  <a:srgbClr val="FF0000"/>
                </a:solidFill>
                <a:latin typeface="+mj-lt"/>
                <a:ea typeface="微软雅黑" panose="020B0503020204020204" pitchFamily="82" charset="2"/>
              </a:rPr>
              <a:t>Bài 49:</a:t>
            </a:r>
            <a:endParaRPr lang="zh-CN" altLang="en-US" sz="4000" b="1" i="1" u="sng" cap="none" spc="0" dirty="0">
              <a:ln w="0"/>
              <a:solidFill>
                <a:srgbClr val="FF0000"/>
              </a:solidFill>
              <a:latin typeface="+mj-lt"/>
              <a:ea typeface="微软雅黑" panose="020B0503020204020204" pitchFamily="82" charset="2"/>
            </a:endParaRPr>
          </a:p>
        </p:txBody>
      </p:sp>
      <p:pic>
        <p:nvPicPr>
          <p:cNvPr id="14" name="PA_图片 10">
            <a:extLst>
              <a:ext uri="{FF2B5EF4-FFF2-40B4-BE49-F238E27FC236}">
                <a16:creationId xmlns:a16="http://schemas.microsoft.com/office/drawing/2014/main" id="{34A54FB9-427C-477E-B240-83E84CD6B3C6}"/>
              </a:ext>
            </a:extLst>
          </p:cNvPr>
          <p:cNvPicPr>
            <a:picLocks noChangeAspect="1"/>
          </p:cNvPicPr>
          <p:nvPr>
            <p:custDataLst>
              <p:tags r:id="rId3"/>
            </p:custDataLst>
          </p:nvPr>
        </p:nvPicPr>
        <p:blipFill>
          <a:blip r:embed="rId11"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3670299" y="4119139"/>
            <a:ext cx="6062027" cy="73204"/>
          </a:xfrm>
          <a:prstGeom prst="rect">
            <a:avLst/>
          </a:prstGeom>
        </p:spPr>
      </p:pic>
      <p:pic>
        <p:nvPicPr>
          <p:cNvPr id="15" name="PA_图片 11">
            <a:extLst>
              <a:ext uri="{FF2B5EF4-FFF2-40B4-BE49-F238E27FC236}">
                <a16:creationId xmlns:a16="http://schemas.microsoft.com/office/drawing/2014/main" id="{700CE4DE-4E28-4553-9AB2-FED6389E801F}"/>
              </a:ext>
            </a:extLst>
          </p:cNvPr>
          <p:cNvPicPr>
            <a:picLocks noChangeAspect="1"/>
          </p:cNvPicPr>
          <p:nvPr>
            <p:custDataLst>
              <p:tags r:id="rId4"/>
            </p:custDataLst>
          </p:nvPr>
        </p:nvPicPr>
        <p:blipFill>
          <a:blip r:embed="rId12"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3644810" y="3171506"/>
            <a:ext cx="6062027" cy="73204"/>
          </a:xfrm>
          <a:prstGeom prst="rect">
            <a:avLst/>
          </a:prstGeom>
        </p:spPr>
      </p:pic>
    </p:spTree>
    <p:extLst>
      <p:ext uri="{BB962C8B-B14F-4D97-AF65-F5344CB8AC3E}">
        <p14:creationId xmlns:p14="http://schemas.microsoft.com/office/powerpoint/2010/main" val="391821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p:stCondLst>
                              <p:cond delay="1500"/>
                            </p:stCondLst>
                            <p:childTnLst>
                              <p:par>
                                <p:cTn id="40" presetID="53" presetClass="entr" presetSubtype="528"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childTnLst>
                          </p:cTn>
                        </p:par>
                        <p:par>
                          <p:cTn id="47" fill="hold">
                            <p:stCondLst>
                              <p:cond delay="2700"/>
                            </p:stCondLst>
                            <p:childTnLst>
                              <p:par>
                                <p:cTn id="48" presetID="22" presetClass="entr" presetSubtype="2"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right)">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5065486"/>
            <a:ext cx="12192001" cy="1913107"/>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83706" y="52137"/>
            <a:ext cx="4308293" cy="3000418"/>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456" y="511042"/>
            <a:ext cx="2672354" cy="1680614"/>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633" y="3115366"/>
            <a:ext cx="3730443" cy="3742634"/>
          </a:xfrm>
          <a:prstGeom prst="rect">
            <a:avLst/>
          </a:prstGeom>
        </p:spPr>
      </p:pic>
      <p:grpSp>
        <p:nvGrpSpPr>
          <p:cNvPr id="15" name="组合 14"/>
          <p:cNvGrpSpPr/>
          <p:nvPr/>
        </p:nvGrpSpPr>
        <p:grpSpPr>
          <a:xfrm>
            <a:off x="5099550" y="1501392"/>
            <a:ext cx="1856104" cy="1855430"/>
            <a:chOff x="5059672" y="1712793"/>
            <a:chExt cx="668974" cy="668974"/>
          </a:xfrm>
        </p:grpSpPr>
        <p:grpSp>
          <p:nvGrpSpPr>
            <p:cNvPr id="16" name="组合 15"/>
            <p:cNvGrpSpPr/>
            <p:nvPr/>
          </p:nvGrpSpPr>
          <p:grpSpPr>
            <a:xfrm>
              <a:off x="5059672" y="1712793"/>
              <a:ext cx="668974" cy="668974"/>
              <a:chOff x="6474776" y="1019119"/>
              <a:chExt cx="668974" cy="668974"/>
            </a:xfrm>
          </p:grpSpPr>
          <p:sp>
            <p:nvSpPr>
              <p:cNvPr id="18" name="圆角矩形 17"/>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8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 name="圆角矩形 18"/>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8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7" name="文本框 2"/>
            <p:cNvSpPr txBox="1"/>
            <p:nvPr/>
          </p:nvSpPr>
          <p:spPr>
            <a:xfrm>
              <a:off x="5076932" y="1815189"/>
              <a:ext cx="615736" cy="4771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rPr>
                <a:t>II.</a:t>
              </a:r>
              <a:endParaRPr kumimoji="0" lang="zh-CN" altLang="en-US" sz="8000" b="1" i="0" u="none" strike="noStrike" kern="1200" cap="none" spc="0" normalizeH="0" baseline="0" noProof="0" dirty="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35" name="五边形 34"/>
          <p:cNvSpPr/>
          <p:nvPr/>
        </p:nvSpPr>
        <p:spPr bwMode="auto">
          <a:xfrm>
            <a:off x="2961183" y="3753754"/>
            <a:ext cx="6667869" cy="914800"/>
          </a:xfrm>
          <a:prstGeom prst="homePlate">
            <a:avLst/>
          </a:prstGeom>
          <a:solidFill>
            <a:srgbClr val="0070C0"/>
          </a:solidFill>
          <a:ln w="38100" cap="flat" cmpd="sng">
            <a:solidFill>
              <a:srgbClr val="FFFFFF"/>
            </a:solidFill>
            <a:bevel/>
            <a:headEnd/>
            <a:tailEnd/>
          </a:ln>
          <a:effectLst>
            <a:outerShdw blurRad="127000" dist="38100" dir="8100000" algn="tr" rotWithShape="0">
              <a:prstClr val="black">
                <a:alpha val="40000"/>
              </a:prstClr>
            </a:outerShdw>
          </a:effectLst>
        </p:spPr>
        <p:txBody>
          <a:bodyPr lIns="82824" tIns="41411" rIns="82824" bIns="41411" anchor="ctr"/>
          <a:lstStyle/>
          <a:p>
            <a:pPr algn="ctr" defTabSz="914377">
              <a:defRPr/>
            </a:pPr>
            <a:r>
              <a:rPr lang="en-US" altLang="zh-CN" sz="4000" b="1" dirty="0">
                <a:solidFill>
                  <a:schemeClr val="bg1"/>
                </a:solidFill>
                <a:latin typeface="Times New Roman" panose="02020603050405020304" pitchFamily="18" charset="0"/>
                <a:ea typeface="造字工房悦黑（非商用）常规体" pitchFamily="2" charset="-122"/>
                <a:cs typeface="Times New Roman" panose="02020603050405020304" pitchFamily="18" charset="0"/>
              </a:rPr>
              <a:t>NĂNG LƯỢNG HAO PHÍ</a:t>
            </a:r>
            <a:endParaRPr lang="zh-CN" altLang="en-US" sz="40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32069280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C5258AE-5E04-4D29-9DE5-89D121D767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Rectangle 2">
            <a:extLst>
              <a:ext uri="{FF2B5EF4-FFF2-40B4-BE49-F238E27FC236}">
                <a16:creationId xmlns:a16="http://schemas.microsoft.com/office/drawing/2014/main" id="{8BC31D28-325E-424D-8D8E-51545A7F3118}"/>
              </a:ext>
            </a:extLst>
          </p:cNvPr>
          <p:cNvSpPr/>
          <p:nvPr/>
        </p:nvSpPr>
        <p:spPr>
          <a:xfrm>
            <a:off x="609599" y="573258"/>
            <a:ext cx="10972800" cy="5711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TextBox 5">
            <a:extLst>
              <a:ext uri="{FF2B5EF4-FFF2-40B4-BE49-F238E27FC236}">
                <a16:creationId xmlns:a16="http://schemas.microsoft.com/office/drawing/2014/main" id="{64801CBB-7E09-415E-956B-DCF738119C45}"/>
              </a:ext>
            </a:extLst>
          </p:cNvPr>
          <p:cNvSpPr txBox="1"/>
          <p:nvPr/>
        </p:nvSpPr>
        <p:spPr>
          <a:xfrm>
            <a:off x="1069145" y="4156213"/>
            <a:ext cx="10339753" cy="1384995"/>
          </a:xfrm>
          <a:prstGeom prst="rect">
            <a:avLst/>
          </a:prstGeom>
          <a:noFill/>
          <a:ln w="28575">
            <a:solidFill>
              <a:srgbClr val="FFCCCC"/>
            </a:solidFill>
            <a:prstDash val="lgDashDotDot"/>
          </a:ln>
        </p:spPr>
        <p:txBody>
          <a:bodyPr wrap="square">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a. Dự đoán xem ở bộ phận nào của xe đạp có thể xảy ra sự hao phí năng lượng nhiều nhất?</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b. Dạng năng lượng nào là hữu ích, là hao phí đối với người và xe?</a:t>
            </a:r>
          </a:p>
        </p:txBody>
      </p:sp>
      <p:pic>
        <p:nvPicPr>
          <p:cNvPr id="7" name="Picture 6">
            <a:extLst>
              <a:ext uri="{FF2B5EF4-FFF2-40B4-BE49-F238E27FC236}">
                <a16:creationId xmlns:a16="http://schemas.microsoft.com/office/drawing/2014/main" id="{F2C18677-3109-42FD-ADF0-18048A7C16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525" y="1008383"/>
            <a:ext cx="4303319" cy="2420617"/>
          </a:xfrm>
          <a:prstGeom prst="rect">
            <a:avLst/>
          </a:prstGeom>
        </p:spPr>
      </p:pic>
      <p:sp>
        <p:nvSpPr>
          <p:cNvPr id="9" name="TextBox 8">
            <a:extLst>
              <a:ext uri="{FF2B5EF4-FFF2-40B4-BE49-F238E27FC236}">
                <a16:creationId xmlns:a16="http://schemas.microsoft.com/office/drawing/2014/main" id="{6116A79F-259E-4672-967A-A07B9AAC2443}"/>
              </a:ext>
            </a:extLst>
          </p:cNvPr>
          <p:cNvSpPr txBox="1"/>
          <p:nvPr/>
        </p:nvSpPr>
        <p:spPr>
          <a:xfrm>
            <a:off x="3258424" y="3429000"/>
            <a:ext cx="5337519" cy="523220"/>
          </a:xfrm>
          <a:prstGeom prst="rect">
            <a:avLst/>
          </a:prstGeom>
          <a:solidFill>
            <a:srgbClr val="FFFFCC"/>
          </a:solidFill>
        </p:spPr>
        <p:txBody>
          <a:bodyPr wrap="square">
            <a:spAutoFit/>
          </a:bodyPr>
          <a:lstStyle/>
          <a:p>
            <a:pPr algn="l"/>
            <a:r>
              <a:rPr lang="en-US" sz="2800" dirty="0" err="1">
                <a:solidFill>
                  <a:srgbClr val="FF0000"/>
                </a:solidFill>
                <a:effectLst/>
                <a:latin typeface="Times New Roman" panose="02020603050405020304" pitchFamily="18" charset="0"/>
                <a:ea typeface="Calibri" panose="020F0502020204030204" pitchFamily="34" charset="0"/>
              </a:rPr>
              <a:t>Năng</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lượng</a:t>
            </a:r>
            <a:r>
              <a:rPr lang="en-US" sz="2800" dirty="0">
                <a:solidFill>
                  <a:srgbClr val="FF0000"/>
                </a:solidFill>
                <a:effectLst/>
                <a:latin typeface="Times New Roman" panose="02020603050405020304" pitchFamily="18" charset="0"/>
                <a:ea typeface="Calibri" panose="020F0502020204030204" pitchFamily="34" charset="0"/>
              </a:rPr>
              <a:t> hao </a:t>
            </a:r>
            <a:r>
              <a:rPr lang="en-US" sz="2800" dirty="0" err="1">
                <a:solidFill>
                  <a:srgbClr val="FF0000"/>
                </a:solidFill>
                <a:effectLst/>
                <a:latin typeface="Times New Roman" panose="02020603050405020304" pitchFamily="18" charset="0"/>
                <a:ea typeface="Calibri" panose="020F0502020204030204" pitchFamily="34" charset="0"/>
              </a:rPr>
              <a:t>phí</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khi</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đi</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xe</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đạp</a:t>
            </a:r>
            <a:endParaRPr lang="vi-VN" sz="2800" dirty="0">
              <a:solidFill>
                <a:srgbClr val="FF0000"/>
              </a:solidFill>
              <a:effectLst/>
              <a:latin typeface="Times New Roman" panose="02020603050405020304" pitchFamily="18" charset="0"/>
              <a:ea typeface="Calibri" panose="020F0502020204030204" pitchFamily="34" charset="0"/>
            </a:endParaRPr>
          </a:p>
        </p:txBody>
      </p:sp>
      <p:sp>
        <p:nvSpPr>
          <p:cNvPr id="10" name="Oval 9">
            <a:extLst>
              <a:ext uri="{FF2B5EF4-FFF2-40B4-BE49-F238E27FC236}">
                <a16:creationId xmlns:a16="http://schemas.microsoft.com/office/drawing/2014/main" id="{E0A951AD-6C38-4F15-8C3A-3D4A913E0057}"/>
              </a:ext>
            </a:extLst>
          </p:cNvPr>
          <p:cNvSpPr/>
          <p:nvPr/>
        </p:nvSpPr>
        <p:spPr>
          <a:xfrm>
            <a:off x="2996418" y="3062564"/>
            <a:ext cx="626837" cy="523220"/>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vi-VN" sz="32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0535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C5258AE-5E04-4D29-9DE5-89D121D767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Rectangle 2">
            <a:extLst>
              <a:ext uri="{FF2B5EF4-FFF2-40B4-BE49-F238E27FC236}">
                <a16:creationId xmlns:a16="http://schemas.microsoft.com/office/drawing/2014/main" id="{8BC31D28-325E-424D-8D8E-51545A7F3118}"/>
              </a:ext>
            </a:extLst>
          </p:cNvPr>
          <p:cNvSpPr/>
          <p:nvPr/>
        </p:nvSpPr>
        <p:spPr>
          <a:xfrm>
            <a:off x="609599" y="573258"/>
            <a:ext cx="10972800" cy="5711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4C28984D-4D20-44DF-AFC3-6015AF4640AA}"/>
              </a:ext>
            </a:extLst>
          </p:cNvPr>
          <p:cNvSpPr txBox="1"/>
          <p:nvPr/>
        </p:nvSpPr>
        <p:spPr>
          <a:xfrm>
            <a:off x="778411" y="3128145"/>
            <a:ext cx="10635175" cy="2677656"/>
          </a:xfrm>
          <a:prstGeom prst="rect">
            <a:avLst/>
          </a:prstGeom>
          <a:solidFill>
            <a:srgbClr val="FFFFCC"/>
          </a:solidFill>
        </p:spPr>
        <p:txBody>
          <a:bodyPr wrap="square">
            <a:spAutoFit/>
          </a:bodyPr>
          <a:lstStyle/>
          <a:p>
            <a:pPr algn="just"/>
            <a:r>
              <a:rPr lang="vi-VN" sz="2400" b="0" i="0" dirty="0">
                <a:solidFill>
                  <a:srgbClr val="000000"/>
                </a:solidFill>
                <a:effectLst/>
                <a:latin typeface="Times New Roman" panose="02020603050405020304" pitchFamily="18" charset="0"/>
                <a:cs typeface="Times New Roman" panose="02020603050405020304" pitchFamily="18" charset="0"/>
              </a:rPr>
              <a:t>a.</a:t>
            </a:r>
            <a:r>
              <a:rPr lang="vi-VN" sz="2400" b="1"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Bộ phận lốp xe đạp có thể xảy ra sự hao phí năng lượng nhiều nhất do lốp xe ma sát với mặt đường sẽ làm cho cả lốp xe và mặt đường bị nóng lên.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b. </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Dạng năng lượng hữu ích là năng lượng cơ năng giúp người và xe chuyển động.</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Năng lượng hao phí đối với người và xe đó là năng lượng nhiệt, vì:</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Người đạp xe bị nóng lên khi đạp.</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Lốp xe ma sát với mặt đường làm lốp xe nóng lên.</a:t>
            </a:r>
          </a:p>
        </p:txBody>
      </p:sp>
      <p:pic>
        <p:nvPicPr>
          <p:cNvPr id="6" name="Picture 5">
            <a:extLst>
              <a:ext uri="{FF2B5EF4-FFF2-40B4-BE49-F238E27FC236}">
                <a16:creationId xmlns:a16="http://schemas.microsoft.com/office/drawing/2014/main" id="{94DF1C7D-CB9A-4693-99D3-FFB93134F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8048" y="737210"/>
            <a:ext cx="4190416" cy="2357109"/>
          </a:xfrm>
          <a:prstGeom prst="rect">
            <a:avLst/>
          </a:prstGeom>
        </p:spPr>
      </p:pic>
      <p:sp>
        <p:nvSpPr>
          <p:cNvPr id="7" name="TextBox 6">
            <a:extLst>
              <a:ext uri="{FF2B5EF4-FFF2-40B4-BE49-F238E27FC236}">
                <a16:creationId xmlns:a16="http://schemas.microsoft.com/office/drawing/2014/main" id="{5CF8C049-EB43-4A33-A075-EC21308484EA}"/>
              </a:ext>
            </a:extLst>
          </p:cNvPr>
          <p:cNvSpPr txBox="1"/>
          <p:nvPr/>
        </p:nvSpPr>
        <p:spPr>
          <a:xfrm>
            <a:off x="5849253" y="1753690"/>
            <a:ext cx="5361645" cy="525290"/>
          </a:xfrm>
          <a:prstGeom prst="rect">
            <a:avLst/>
          </a:prstGeom>
          <a:solidFill>
            <a:srgbClr val="FFFFCC"/>
          </a:solidFill>
        </p:spPr>
        <p:txBody>
          <a:bodyPr wrap="square">
            <a:spAutoFit/>
          </a:bodyPr>
          <a:lstStyle/>
          <a:p>
            <a:pPr algn="l"/>
            <a:r>
              <a:rPr lang="en-US" sz="2800" dirty="0" err="1">
                <a:solidFill>
                  <a:srgbClr val="FF0000"/>
                </a:solidFill>
                <a:effectLst/>
                <a:latin typeface="Times New Roman" panose="02020603050405020304" pitchFamily="18" charset="0"/>
                <a:ea typeface="Calibri" panose="020F0502020204030204" pitchFamily="34" charset="0"/>
              </a:rPr>
              <a:t>Năng</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lượng</a:t>
            </a:r>
            <a:r>
              <a:rPr lang="en-US" sz="2800" dirty="0">
                <a:solidFill>
                  <a:srgbClr val="FF0000"/>
                </a:solidFill>
                <a:effectLst/>
                <a:latin typeface="Times New Roman" panose="02020603050405020304" pitchFamily="18" charset="0"/>
                <a:ea typeface="Calibri" panose="020F0502020204030204" pitchFamily="34" charset="0"/>
              </a:rPr>
              <a:t> hao </a:t>
            </a:r>
            <a:r>
              <a:rPr lang="en-US" sz="2800" dirty="0" err="1">
                <a:solidFill>
                  <a:srgbClr val="FF0000"/>
                </a:solidFill>
                <a:effectLst/>
                <a:latin typeface="Times New Roman" panose="02020603050405020304" pitchFamily="18" charset="0"/>
                <a:ea typeface="Calibri" panose="020F0502020204030204" pitchFamily="34" charset="0"/>
              </a:rPr>
              <a:t>phí</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khi</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đi</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xe</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đạp</a:t>
            </a:r>
            <a:endParaRPr lang="vi-VN" sz="2800" dirty="0">
              <a:solidFill>
                <a:srgbClr val="FF0000"/>
              </a:solidFill>
              <a:effectLst/>
              <a:latin typeface="Times New Roman" panose="02020603050405020304" pitchFamily="18" charset="0"/>
              <a:ea typeface="Calibri" panose="020F0502020204030204" pitchFamily="34" charset="0"/>
            </a:endParaRPr>
          </a:p>
        </p:txBody>
      </p:sp>
      <p:sp>
        <p:nvSpPr>
          <p:cNvPr id="8" name="Oval 7">
            <a:extLst>
              <a:ext uri="{FF2B5EF4-FFF2-40B4-BE49-F238E27FC236}">
                <a16:creationId xmlns:a16="http://schemas.microsoft.com/office/drawing/2014/main" id="{ADDB9D14-1943-46F2-B58A-747D65D2E715}"/>
              </a:ext>
            </a:extLst>
          </p:cNvPr>
          <p:cNvSpPr/>
          <p:nvPr/>
        </p:nvSpPr>
        <p:spPr>
          <a:xfrm>
            <a:off x="5608541" y="1387254"/>
            <a:ext cx="629670" cy="525290"/>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vi-VN" sz="3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11DC392-4E0A-42D0-A2C9-EBFF02C0C476}"/>
              </a:ext>
            </a:extLst>
          </p:cNvPr>
          <p:cNvSpPr txBox="1"/>
          <p:nvPr/>
        </p:nvSpPr>
        <p:spPr>
          <a:xfrm>
            <a:off x="778411" y="883368"/>
            <a:ext cx="1613098"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Lời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giải</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598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C5258AE-5E04-4D29-9DE5-89D121D767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Rectangle 2">
            <a:extLst>
              <a:ext uri="{FF2B5EF4-FFF2-40B4-BE49-F238E27FC236}">
                <a16:creationId xmlns:a16="http://schemas.microsoft.com/office/drawing/2014/main" id="{8BC31D28-325E-424D-8D8E-51545A7F3118}"/>
              </a:ext>
            </a:extLst>
          </p:cNvPr>
          <p:cNvSpPr/>
          <p:nvPr/>
        </p:nvSpPr>
        <p:spPr>
          <a:xfrm>
            <a:off x="609599" y="573258"/>
            <a:ext cx="10972800" cy="5711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090C40AF-A0E7-408F-BAF0-8CB76EBB49CC}"/>
              </a:ext>
            </a:extLst>
          </p:cNvPr>
          <p:cNvPicPr>
            <a:picLocks noChangeAspect="1"/>
          </p:cNvPicPr>
          <p:nvPr/>
        </p:nvPicPr>
        <p:blipFill rotWithShape="1">
          <a:blip r:embed="rId3"/>
          <a:srcRect b="12907"/>
          <a:stretch/>
        </p:blipFill>
        <p:spPr>
          <a:xfrm>
            <a:off x="4275136" y="742070"/>
            <a:ext cx="3641725" cy="2468880"/>
          </a:xfrm>
          <a:prstGeom prst="rect">
            <a:avLst/>
          </a:prstGeom>
        </p:spPr>
      </p:pic>
      <p:sp>
        <p:nvSpPr>
          <p:cNvPr id="5" name="TextBox 4">
            <a:extLst>
              <a:ext uri="{FF2B5EF4-FFF2-40B4-BE49-F238E27FC236}">
                <a16:creationId xmlns:a16="http://schemas.microsoft.com/office/drawing/2014/main" id="{64BA0F22-F266-495F-9D28-67B26555231B}"/>
              </a:ext>
            </a:extLst>
          </p:cNvPr>
          <p:cNvSpPr txBox="1"/>
          <p:nvPr/>
        </p:nvSpPr>
        <p:spPr>
          <a:xfrm>
            <a:off x="3258424" y="3429000"/>
            <a:ext cx="5337519" cy="523220"/>
          </a:xfrm>
          <a:prstGeom prst="rect">
            <a:avLst/>
          </a:prstGeom>
          <a:solidFill>
            <a:srgbClr val="FFFFCC"/>
          </a:solidFill>
        </p:spPr>
        <p:txBody>
          <a:bodyPr wrap="square">
            <a:spAutoFit/>
          </a:bodyPr>
          <a:lstStyle/>
          <a:p>
            <a:pPr algn="ct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hao </a:t>
            </a:r>
            <a:r>
              <a:rPr lang="en-US" sz="2800" dirty="0" err="1">
                <a:solidFill>
                  <a:srgbClr val="FF0000"/>
                </a:solidFill>
                <a:latin typeface="Times New Roman" panose="02020603050405020304" pitchFamily="18" charset="0"/>
                <a:cs typeface="Times New Roman" panose="02020603050405020304" pitchFamily="18" charset="0"/>
              </a:rPr>
              <a:t>phí</a:t>
            </a:r>
            <a:r>
              <a:rPr lang="en-US" sz="2800" dirty="0">
                <a:solidFill>
                  <a:srgbClr val="FF0000"/>
                </a:solidFill>
                <a:latin typeface="Times New Roman" panose="02020603050405020304" pitchFamily="18" charset="0"/>
                <a:cs typeface="Times New Roman" panose="02020603050405020304" pitchFamily="18" charset="0"/>
              </a:rPr>
              <a:t> ô </a:t>
            </a:r>
            <a:r>
              <a:rPr lang="en-US" sz="2800" dirty="0" err="1">
                <a:solidFill>
                  <a:srgbClr val="FF0000"/>
                </a:solidFill>
                <a:latin typeface="Times New Roman" panose="02020603050405020304" pitchFamily="18" charset="0"/>
                <a:cs typeface="Times New Roman" panose="02020603050405020304" pitchFamily="18" charset="0"/>
              </a:rPr>
              <a:t>tô</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chạy</a:t>
            </a:r>
            <a:r>
              <a:rPr lang="en-US" sz="2800" dirty="0">
                <a:solidFill>
                  <a:srgbClr val="FF0000"/>
                </a:solidFill>
                <a:latin typeface="Times New Roman" panose="02020603050405020304" pitchFamily="18" charset="0"/>
                <a:cs typeface="Times New Roman" panose="02020603050405020304" pitchFamily="18" charset="0"/>
              </a:rPr>
              <a:t> </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FA28A8EB-6386-403E-A53E-8644FE58101F}"/>
              </a:ext>
            </a:extLst>
          </p:cNvPr>
          <p:cNvSpPr/>
          <p:nvPr/>
        </p:nvSpPr>
        <p:spPr>
          <a:xfrm>
            <a:off x="2996418" y="3062564"/>
            <a:ext cx="626837" cy="523220"/>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vi-VN" sz="3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B5CA6F6-32F1-4D8B-A86F-3B046345F293}"/>
              </a:ext>
            </a:extLst>
          </p:cNvPr>
          <p:cNvSpPr txBox="1"/>
          <p:nvPr/>
        </p:nvSpPr>
        <p:spPr>
          <a:xfrm>
            <a:off x="1069145" y="4156213"/>
            <a:ext cx="10339753" cy="1569660"/>
          </a:xfrm>
          <a:prstGeom prst="rect">
            <a:avLst/>
          </a:prstGeom>
          <a:noFill/>
          <a:ln w="28575">
            <a:solidFill>
              <a:srgbClr val="FFCCCC"/>
            </a:solidFill>
            <a:prstDash val="lgDashDotDot"/>
          </a:ln>
        </p:spPr>
        <p:txBody>
          <a:bodyPr wrap="square">
            <a:spAutoFit/>
          </a:bodyPr>
          <a:lstStyle/>
          <a:p>
            <a:r>
              <a:rPr lang="vi-VN" sz="3200" b="0" i="0" dirty="0">
                <a:solidFill>
                  <a:srgbClr val="000000"/>
                </a:solidFill>
                <a:effectLst/>
                <a:latin typeface="Times New Roman" panose="02020603050405020304" pitchFamily="18" charset="0"/>
                <a:cs typeface="Times New Roman" panose="02020603050405020304" pitchFamily="18" charset="0"/>
              </a:rPr>
              <a:t>a. </a:t>
            </a:r>
            <a:r>
              <a:rPr lang="vi-VN" sz="3200" dirty="0">
                <a:latin typeface="Times New Roman" panose="02020603050405020304" pitchFamily="18" charset="0"/>
                <a:cs typeface="Times New Roman" panose="02020603050405020304" pitchFamily="18" charset="0"/>
              </a:rPr>
              <a:t>Nêu tên các dạng năng lượng hao phí có thể xuất hiện khi ô tô chuyển động trên đường?</a:t>
            </a:r>
          </a:p>
          <a:p>
            <a:r>
              <a:rPr lang="vi-VN" sz="3200" dirty="0">
                <a:latin typeface="Times New Roman" panose="02020603050405020304" pitchFamily="18" charset="0"/>
                <a:cs typeface="Times New Roman" panose="02020603050405020304" pitchFamily="18" charset="0"/>
              </a:rPr>
              <a:t>b. Những hao phí này ảnh hưởng ra sao đến môi trường?</a:t>
            </a:r>
          </a:p>
        </p:txBody>
      </p:sp>
    </p:spTree>
    <p:extLst>
      <p:ext uri="{BB962C8B-B14F-4D97-AF65-F5344CB8AC3E}">
        <p14:creationId xmlns:p14="http://schemas.microsoft.com/office/powerpoint/2010/main" val="277714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C5258AE-5E04-4D29-9DE5-89D121D767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Rectangle 2">
            <a:extLst>
              <a:ext uri="{FF2B5EF4-FFF2-40B4-BE49-F238E27FC236}">
                <a16:creationId xmlns:a16="http://schemas.microsoft.com/office/drawing/2014/main" id="{8BC31D28-325E-424D-8D8E-51545A7F3118}"/>
              </a:ext>
            </a:extLst>
          </p:cNvPr>
          <p:cNvSpPr/>
          <p:nvPr/>
        </p:nvSpPr>
        <p:spPr>
          <a:xfrm>
            <a:off x="351692" y="295422"/>
            <a:ext cx="11451101" cy="6386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090C40AF-A0E7-408F-BAF0-8CB76EBB49CC}"/>
              </a:ext>
            </a:extLst>
          </p:cNvPr>
          <p:cNvPicPr>
            <a:picLocks noChangeAspect="1"/>
          </p:cNvPicPr>
          <p:nvPr/>
        </p:nvPicPr>
        <p:blipFill rotWithShape="1">
          <a:blip r:embed="rId3"/>
          <a:srcRect b="12907"/>
          <a:stretch/>
        </p:blipFill>
        <p:spPr>
          <a:xfrm>
            <a:off x="6667228" y="307985"/>
            <a:ext cx="3953880" cy="2381156"/>
          </a:xfrm>
          <a:prstGeom prst="rect">
            <a:avLst/>
          </a:prstGeom>
        </p:spPr>
      </p:pic>
      <p:sp>
        <p:nvSpPr>
          <p:cNvPr id="5" name="TextBox 4">
            <a:extLst>
              <a:ext uri="{FF2B5EF4-FFF2-40B4-BE49-F238E27FC236}">
                <a16:creationId xmlns:a16="http://schemas.microsoft.com/office/drawing/2014/main" id="{64BA0F22-F266-495F-9D28-67B26555231B}"/>
              </a:ext>
            </a:extLst>
          </p:cNvPr>
          <p:cNvSpPr txBox="1"/>
          <p:nvPr/>
        </p:nvSpPr>
        <p:spPr>
          <a:xfrm>
            <a:off x="2012445" y="1498563"/>
            <a:ext cx="4654783" cy="523220"/>
          </a:xfrm>
          <a:prstGeom prst="rect">
            <a:avLst/>
          </a:prstGeom>
          <a:solidFill>
            <a:srgbClr val="FFFFCC"/>
          </a:solidFill>
        </p:spPr>
        <p:txBody>
          <a:bodyPr wrap="square">
            <a:spAutoFit/>
          </a:bodyPr>
          <a:lstStyle/>
          <a:p>
            <a:pPr algn="ct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hao </a:t>
            </a:r>
            <a:r>
              <a:rPr lang="en-US" sz="2800" dirty="0" err="1">
                <a:solidFill>
                  <a:srgbClr val="FF0000"/>
                </a:solidFill>
                <a:latin typeface="Times New Roman" panose="02020603050405020304" pitchFamily="18" charset="0"/>
                <a:cs typeface="Times New Roman" panose="02020603050405020304" pitchFamily="18" charset="0"/>
              </a:rPr>
              <a:t>phí</a:t>
            </a:r>
            <a:r>
              <a:rPr lang="en-US" sz="2800" dirty="0">
                <a:solidFill>
                  <a:srgbClr val="FF0000"/>
                </a:solidFill>
                <a:latin typeface="Times New Roman" panose="02020603050405020304" pitchFamily="18" charset="0"/>
                <a:cs typeface="Times New Roman" panose="02020603050405020304" pitchFamily="18" charset="0"/>
              </a:rPr>
              <a:t> ô </a:t>
            </a:r>
            <a:r>
              <a:rPr lang="en-US" sz="2800" dirty="0" err="1">
                <a:solidFill>
                  <a:srgbClr val="FF0000"/>
                </a:solidFill>
                <a:latin typeface="Times New Roman" panose="02020603050405020304" pitchFamily="18" charset="0"/>
                <a:cs typeface="Times New Roman" panose="02020603050405020304" pitchFamily="18" charset="0"/>
              </a:rPr>
              <a:t>tô</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chạy</a:t>
            </a:r>
            <a:r>
              <a:rPr lang="en-US" sz="2800" dirty="0">
                <a:solidFill>
                  <a:srgbClr val="FF0000"/>
                </a:solidFill>
                <a:latin typeface="Times New Roman" panose="02020603050405020304" pitchFamily="18" charset="0"/>
                <a:cs typeface="Times New Roman" panose="02020603050405020304" pitchFamily="18" charset="0"/>
              </a:rPr>
              <a:t> </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FA28A8EB-6386-403E-A53E-8644FE58101F}"/>
              </a:ext>
            </a:extLst>
          </p:cNvPr>
          <p:cNvSpPr/>
          <p:nvPr/>
        </p:nvSpPr>
        <p:spPr>
          <a:xfrm>
            <a:off x="1750439" y="1132127"/>
            <a:ext cx="546657" cy="523220"/>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vi-VN" sz="3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E705A03-E679-46F4-A547-3D902329E78D}"/>
              </a:ext>
            </a:extLst>
          </p:cNvPr>
          <p:cNvSpPr txBox="1"/>
          <p:nvPr/>
        </p:nvSpPr>
        <p:spPr>
          <a:xfrm>
            <a:off x="801859" y="2882182"/>
            <a:ext cx="10410092" cy="3539430"/>
          </a:xfrm>
          <a:prstGeom prst="rect">
            <a:avLst/>
          </a:prstGeom>
          <a:solidFill>
            <a:srgbClr val="FFFFCC"/>
          </a:solidFill>
        </p:spPr>
        <p:txBody>
          <a:bodyPr wrap="square">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a. Các dạng năng lượng hao phí có thể xuất hiện khi ô tô chuyển động trên đường:</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Nhiệt năng	+ Năng lượng âm		+ Năng lượng ánh sáng</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b.  Các hao phí này gây ảnh hưởng tới môi trường:</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Nhiệt năng của ô tô tỏa ra môi trường làm môi trường nóng lên.</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Năng lượng âm của xe làm ô nhiễm tiếng ồn.</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Năng lượng khi nhiên liệu đốt cháy trong động cơ sinh ra khí thải gây ô nhiễm môi trường.</a:t>
            </a:r>
          </a:p>
        </p:txBody>
      </p:sp>
      <p:sp>
        <p:nvSpPr>
          <p:cNvPr id="10" name="TextBox 9">
            <a:extLst>
              <a:ext uri="{FF2B5EF4-FFF2-40B4-BE49-F238E27FC236}">
                <a16:creationId xmlns:a16="http://schemas.microsoft.com/office/drawing/2014/main" id="{88B432E8-5AFE-4FD8-BF40-091C0F939584}"/>
              </a:ext>
            </a:extLst>
          </p:cNvPr>
          <p:cNvSpPr txBox="1"/>
          <p:nvPr/>
        </p:nvSpPr>
        <p:spPr>
          <a:xfrm>
            <a:off x="683998" y="450831"/>
            <a:ext cx="1613098"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Lời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giải</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66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C5258AE-5E04-4D29-9DE5-89D121D767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Rectangle 2">
            <a:extLst>
              <a:ext uri="{FF2B5EF4-FFF2-40B4-BE49-F238E27FC236}">
                <a16:creationId xmlns:a16="http://schemas.microsoft.com/office/drawing/2014/main" id="{8BC31D28-325E-424D-8D8E-51545A7F3118}"/>
              </a:ext>
            </a:extLst>
          </p:cNvPr>
          <p:cNvSpPr/>
          <p:nvPr/>
        </p:nvSpPr>
        <p:spPr>
          <a:xfrm>
            <a:off x="609599" y="573258"/>
            <a:ext cx="10972800" cy="5711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矩形 32">
            <a:extLst>
              <a:ext uri="{FF2B5EF4-FFF2-40B4-BE49-F238E27FC236}">
                <a16:creationId xmlns:a16="http://schemas.microsoft.com/office/drawing/2014/main" id="{1EBC4E2A-9251-4712-BF00-A90B53C35E62}"/>
              </a:ext>
            </a:extLst>
          </p:cNvPr>
          <p:cNvSpPr>
            <a:spLocks noChangeArrowheads="1"/>
          </p:cNvSpPr>
          <p:nvPr/>
        </p:nvSpPr>
        <p:spPr bwMode="auto">
          <a:xfrm>
            <a:off x="675247" y="1899138"/>
            <a:ext cx="10850879" cy="3319976"/>
          </a:xfrm>
          <a:prstGeom prst="rect">
            <a:avLst/>
          </a:prstGeom>
          <a:solidFill>
            <a:schemeClr val="bg1">
              <a:lumMod val="85000"/>
            </a:schemeClr>
          </a:solidFill>
          <a:ln>
            <a:noFill/>
          </a:ln>
        </p:spPr>
        <p:txBody>
          <a:bodyPr lIns="82779" tIns="41389" rIns="82779" bIns="41389"/>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defTabSz="1219170" eaLnBrk="1" hangingPunct="1">
              <a:spcBef>
                <a:spcPct val="0"/>
              </a:spcBef>
              <a:buNone/>
              <a:defRPr/>
            </a:pPr>
            <a:endParaRPr lang="zh-CN" altLang="en-US" sz="1600">
              <a:solidFill>
                <a:prstClr val="black"/>
              </a:solidFill>
              <a:latin typeface="微软雅黑" panose="020B0503020204020204" pitchFamily="34" charset="-122"/>
            </a:endParaRPr>
          </a:p>
        </p:txBody>
      </p:sp>
      <p:sp>
        <p:nvSpPr>
          <p:cNvPr id="5" name="标题 1">
            <a:extLst>
              <a:ext uri="{FF2B5EF4-FFF2-40B4-BE49-F238E27FC236}">
                <a16:creationId xmlns:a16="http://schemas.microsoft.com/office/drawing/2014/main" id="{C9C2DB7D-9678-481F-B1BB-3EA799A8DA87}"/>
              </a:ext>
            </a:extLst>
          </p:cNvPr>
          <p:cNvSpPr txBox="1">
            <a:spLocks/>
          </p:cNvSpPr>
          <p:nvPr/>
        </p:nvSpPr>
        <p:spPr>
          <a:xfrm>
            <a:off x="1055078" y="2242284"/>
            <a:ext cx="10241280" cy="2625137"/>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altLang="zh-CN" sz="3600" dirty="0">
                <a:solidFill>
                  <a:srgbClr val="7030A0"/>
                </a:solidFill>
                <a:latin typeface="Times New Roman" panose="02020603050405020304" pitchFamily="18" charset="0"/>
                <a:ea typeface="造字工房悦黑（非商用）常规体" pitchFamily="2" charset="-122"/>
                <a:cs typeface="Times New Roman" panose="02020603050405020304" pitchFamily="18" charset="0"/>
              </a:rPr>
              <a:t>- </a:t>
            </a:r>
            <a:r>
              <a:rPr lang="vi-VN" sz="3600" dirty="0"/>
              <a:t>Năng lượng hao phí luôn xuất hiện trong quá trình chuyển hóa từ dạng này sang dạng khác, từ vật này sang vật khác. </a:t>
            </a:r>
          </a:p>
          <a:p>
            <a:pPr lvl="0"/>
            <a:r>
              <a:rPr lang="vi-VN" sz="3600" dirty="0"/>
              <a:t>- Năng lực học phí thường được sinh ra dưới dạng nhiệt (đôi khi có cả âm thanh hoặc ánh sáng).</a:t>
            </a:r>
          </a:p>
          <a:p>
            <a:endParaRPr lang="zh-CN" altLang="en-US" sz="3600" dirty="0">
              <a:latin typeface="Times New Roman" panose="02020603050405020304" pitchFamily="18" charset="0"/>
              <a:ea typeface="造字工房悦黑（非商用）常规体" pitchFamily="2" charset="-122"/>
              <a:cs typeface="Times New Roman" panose="02020603050405020304" pitchFamily="18" charset="0"/>
            </a:endParaRPr>
          </a:p>
        </p:txBody>
      </p:sp>
      <p:pic>
        <p:nvPicPr>
          <p:cNvPr id="6" name="Graphic 5" descr="Teacher">
            <a:extLst>
              <a:ext uri="{FF2B5EF4-FFF2-40B4-BE49-F238E27FC236}">
                <a16:creationId xmlns:a16="http://schemas.microsoft.com/office/drawing/2014/main" id="{2C7CC467-6C15-4811-8375-90F2A7ED8F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6204" y="887157"/>
            <a:ext cx="914400" cy="877446"/>
          </a:xfrm>
          <a:prstGeom prst="rect">
            <a:avLst/>
          </a:prstGeom>
        </p:spPr>
      </p:pic>
      <p:sp>
        <p:nvSpPr>
          <p:cNvPr id="8" name="TextBox 7">
            <a:extLst>
              <a:ext uri="{FF2B5EF4-FFF2-40B4-BE49-F238E27FC236}">
                <a16:creationId xmlns:a16="http://schemas.microsoft.com/office/drawing/2014/main" id="{FABC84F2-6B73-4951-9603-44540C8FBAE1}"/>
              </a:ext>
            </a:extLst>
          </p:cNvPr>
          <p:cNvSpPr txBox="1"/>
          <p:nvPr/>
        </p:nvSpPr>
        <p:spPr>
          <a:xfrm>
            <a:off x="2275709" y="1022696"/>
            <a:ext cx="9161585" cy="584775"/>
          </a:xfrm>
          <a:prstGeom prst="rect">
            <a:avLst/>
          </a:prstGeom>
          <a:noFill/>
        </p:spPr>
        <p:txBody>
          <a:bodyPr wrap="square">
            <a:spAutoFit/>
          </a:bodyPr>
          <a:lstStyle/>
          <a:p>
            <a:r>
              <a:rPr lang="en-US" altLang="zh-CN" sz="3200" b="1" dirty="0">
                <a:solidFill>
                  <a:srgbClr val="FF0000"/>
                </a:solidFill>
                <a:latin typeface="Times New Roman" panose="02020603050405020304" pitchFamily="18" charset="0"/>
                <a:ea typeface="造字工房悦黑（非商用）常规体" pitchFamily="2" charset="-122"/>
                <a:cs typeface="Times New Roman" panose="02020603050405020304" pitchFamily="18" charset="0"/>
              </a:rPr>
              <a:t>II. NĂNG LƯỢNG HAO PHÍ</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96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C5258AE-5E04-4D29-9DE5-89D121D767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Rectangle 2">
            <a:extLst>
              <a:ext uri="{FF2B5EF4-FFF2-40B4-BE49-F238E27FC236}">
                <a16:creationId xmlns:a16="http://schemas.microsoft.com/office/drawing/2014/main" id="{8BC31D28-325E-424D-8D8E-51545A7F3118}"/>
              </a:ext>
            </a:extLst>
          </p:cNvPr>
          <p:cNvSpPr/>
          <p:nvPr/>
        </p:nvSpPr>
        <p:spPr>
          <a:xfrm>
            <a:off x="267286" y="225083"/>
            <a:ext cx="11591779"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2E0DE3CC-F779-4D08-92C0-83850098BDCE}"/>
              </a:ext>
            </a:extLst>
          </p:cNvPr>
          <p:cNvSpPr txBox="1"/>
          <p:nvPr/>
        </p:nvSpPr>
        <p:spPr>
          <a:xfrm>
            <a:off x="4974643" y="573258"/>
            <a:ext cx="2368691"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Luyện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a16="http://schemas.microsoft.com/office/drawing/2014/main" id="{37EA5797-CBB1-4CBA-B648-9230F3FF4BEC}"/>
              </a:ext>
            </a:extLst>
          </p:cNvPr>
          <p:cNvSpPr>
            <a:spLocks noChangeArrowheads="1"/>
          </p:cNvSpPr>
          <p:nvPr/>
        </p:nvSpPr>
        <p:spPr bwMode="auto">
          <a:xfrm>
            <a:off x="1322096" y="1315792"/>
            <a:ext cx="9547806" cy="830997"/>
          </a:xfrm>
          <a:prstGeom prst="rect">
            <a:avLst/>
          </a:prstGeom>
          <a:solidFill>
            <a:srgbClr val="FFFFFF"/>
          </a:solidFill>
          <a:ln w="28575">
            <a:solidFill>
              <a:srgbClr val="FFC0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Quan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sát</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các</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hình</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ảnh</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và</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phân</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loại</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các</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đồ</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vật</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theo</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dạng</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năng</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lượng</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hao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phí</a:t>
            </a:r>
            <a:endParaRPr kumimoji="0" lang="vi-VN" altLang="vi-VN"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Lưu</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ý: 1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đồ</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vật</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có</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thể</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xếp</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ở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nhiều</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err="1">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nhóm</a:t>
            </a:r>
            <a:r>
              <a:rPr kumimoji="0" lang="en-US" altLang="vi-VN" sz="2400" b="0" i="0" u="none" strike="noStrike" cap="none" normalizeH="0" baseline="0" dirty="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vi-VN" sz="3200" b="0" i="0" u="none" strike="noStrike" cap="none" normalizeH="0" baseline="0" dirty="0">
              <a:ln>
                <a:noFill/>
              </a:ln>
              <a:solidFill>
                <a:schemeClr val="tx1"/>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DDBA70CC-2799-40EF-A029-2F041FB3E327}"/>
              </a:ext>
            </a:extLst>
          </p:cNvPr>
          <p:cNvPicPr>
            <a:picLocks noChangeAspect="1"/>
          </p:cNvPicPr>
          <p:nvPr/>
        </p:nvPicPr>
        <p:blipFill rotWithShape="1">
          <a:blip r:embed="rId3"/>
          <a:srcRect t="1" b="5737"/>
          <a:stretch/>
        </p:blipFill>
        <p:spPr bwMode="auto">
          <a:xfrm>
            <a:off x="1322096" y="2347753"/>
            <a:ext cx="1729509" cy="1505243"/>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A3B0568A-7311-43DE-8AC0-7B5355013046}"/>
              </a:ext>
            </a:extLst>
          </p:cNvPr>
          <p:cNvPicPr>
            <a:picLocks noChangeAspect="1"/>
          </p:cNvPicPr>
          <p:nvPr/>
        </p:nvPicPr>
        <p:blipFill rotWithShape="1">
          <a:blip r:embed="rId4"/>
          <a:srcRect t="9476" b="19490"/>
          <a:stretch/>
        </p:blipFill>
        <p:spPr bwMode="auto">
          <a:xfrm>
            <a:off x="5225161" y="2595638"/>
            <a:ext cx="2118173" cy="1505243"/>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81E6B0C6-1D99-49BD-A9A7-6FF2DD68D358}"/>
              </a:ext>
            </a:extLst>
          </p:cNvPr>
          <p:cNvPicPr>
            <a:picLocks noChangeAspect="1"/>
          </p:cNvPicPr>
          <p:nvPr/>
        </p:nvPicPr>
        <p:blipFill rotWithShape="1">
          <a:blip r:embed="rId5"/>
          <a:srcRect t="8230" r="27719" b="4108"/>
          <a:stretch/>
        </p:blipFill>
        <p:spPr>
          <a:xfrm>
            <a:off x="8931362" y="2362804"/>
            <a:ext cx="1729508" cy="1749387"/>
          </a:xfrm>
          <a:prstGeom prst="rect">
            <a:avLst/>
          </a:prstGeom>
        </p:spPr>
      </p:pic>
      <p:pic>
        <p:nvPicPr>
          <p:cNvPr id="18" name="Picture 17">
            <a:extLst>
              <a:ext uri="{FF2B5EF4-FFF2-40B4-BE49-F238E27FC236}">
                <a16:creationId xmlns:a16="http://schemas.microsoft.com/office/drawing/2014/main" id="{B1FC8170-96ED-4B87-85D7-770C80D316BD}"/>
              </a:ext>
            </a:extLst>
          </p:cNvPr>
          <p:cNvPicPr>
            <a:picLocks noChangeAspect="1"/>
          </p:cNvPicPr>
          <p:nvPr/>
        </p:nvPicPr>
        <p:blipFill rotWithShape="1">
          <a:blip r:embed="rId6"/>
          <a:srcRect t="10227" b="22975"/>
          <a:stretch/>
        </p:blipFill>
        <p:spPr>
          <a:xfrm>
            <a:off x="1046323" y="4554840"/>
            <a:ext cx="3258355" cy="1632574"/>
          </a:xfrm>
          <a:prstGeom prst="rect">
            <a:avLst/>
          </a:prstGeom>
        </p:spPr>
      </p:pic>
      <p:pic>
        <p:nvPicPr>
          <p:cNvPr id="19" name="Picture 18">
            <a:extLst>
              <a:ext uri="{FF2B5EF4-FFF2-40B4-BE49-F238E27FC236}">
                <a16:creationId xmlns:a16="http://schemas.microsoft.com/office/drawing/2014/main" id="{B3AFF775-A106-4087-BF30-E9D53E0051D1}"/>
              </a:ext>
            </a:extLst>
          </p:cNvPr>
          <p:cNvPicPr>
            <a:picLocks noChangeAspect="1"/>
          </p:cNvPicPr>
          <p:nvPr/>
        </p:nvPicPr>
        <p:blipFill>
          <a:blip r:embed="rId7"/>
          <a:stretch>
            <a:fillRect/>
          </a:stretch>
        </p:blipFill>
        <p:spPr>
          <a:xfrm>
            <a:off x="5781822" y="4584146"/>
            <a:ext cx="996437" cy="1328583"/>
          </a:xfrm>
          <a:prstGeom prst="rect">
            <a:avLst/>
          </a:prstGeom>
        </p:spPr>
      </p:pic>
      <p:pic>
        <p:nvPicPr>
          <p:cNvPr id="20" name="Picture 19">
            <a:extLst>
              <a:ext uri="{FF2B5EF4-FFF2-40B4-BE49-F238E27FC236}">
                <a16:creationId xmlns:a16="http://schemas.microsoft.com/office/drawing/2014/main" id="{CA000AC7-2436-416F-AAAE-F1491E66C2F5}"/>
              </a:ext>
            </a:extLst>
          </p:cNvPr>
          <p:cNvPicPr>
            <a:picLocks noChangeAspect="1"/>
          </p:cNvPicPr>
          <p:nvPr/>
        </p:nvPicPr>
        <p:blipFill rotWithShape="1">
          <a:blip r:embed="rId8"/>
          <a:srcRect t="5468" b="2920"/>
          <a:stretch/>
        </p:blipFill>
        <p:spPr bwMode="auto">
          <a:xfrm>
            <a:off x="8255403" y="4683206"/>
            <a:ext cx="2682505" cy="1290216"/>
          </a:xfrm>
          <a:prstGeom prst="rect">
            <a:avLst/>
          </a:prstGeom>
          <a:ln>
            <a:noFill/>
          </a:ln>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C32D081E-CB17-429C-A184-08347939336A}"/>
              </a:ext>
            </a:extLst>
          </p:cNvPr>
          <p:cNvSpPr txBox="1"/>
          <p:nvPr/>
        </p:nvSpPr>
        <p:spPr>
          <a:xfrm>
            <a:off x="1544120" y="4053960"/>
            <a:ext cx="1729509" cy="461665"/>
          </a:xfrm>
          <a:prstGeom prst="rect">
            <a:avLst/>
          </a:prstGeom>
          <a:solidFill>
            <a:srgbClr val="FFFFCC"/>
          </a:solidFill>
        </p:spPr>
        <p:txBody>
          <a:bodyPr wrap="square">
            <a:spAutoFit/>
          </a:bodyPr>
          <a:lstStyle/>
          <a:p>
            <a:r>
              <a:rPr lang="en-US" sz="2400" i="1" dirty="0">
                <a:effectLst/>
                <a:latin typeface="Times New Roman" panose="02020603050405020304" pitchFamily="18" charset="0"/>
                <a:ea typeface="Times New Roman" panose="02020603050405020304" pitchFamily="18" charset="0"/>
              </a:rPr>
              <a:t>1. </a:t>
            </a:r>
            <a:r>
              <a:rPr lang="en-US" sz="2400" i="1" dirty="0" err="1">
                <a:effectLst/>
                <a:latin typeface="Times New Roman" panose="02020603050405020304" pitchFamily="18" charset="0"/>
                <a:ea typeface="Times New Roman" panose="02020603050405020304" pitchFamily="18" charset="0"/>
              </a:rPr>
              <a:t>Quạt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trần</a:t>
            </a:r>
            <a:endParaRPr lang="vi-VN" sz="2400" dirty="0"/>
          </a:p>
        </p:txBody>
      </p:sp>
      <p:sp>
        <p:nvSpPr>
          <p:cNvPr id="24" name="TextBox 23">
            <a:extLst>
              <a:ext uri="{FF2B5EF4-FFF2-40B4-BE49-F238E27FC236}">
                <a16:creationId xmlns:a16="http://schemas.microsoft.com/office/drawing/2014/main" id="{A51C6D16-145F-438E-B543-49C416FF19ED}"/>
              </a:ext>
            </a:extLst>
          </p:cNvPr>
          <p:cNvSpPr txBox="1"/>
          <p:nvPr/>
        </p:nvSpPr>
        <p:spPr>
          <a:xfrm>
            <a:off x="5603032" y="4053960"/>
            <a:ext cx="1354016" cy="461665"/>
          </a:xfrm>
          <a:prstGeom prst="rect">
            <a:avLst/>
          </a:prstGeom>
          <a:solidFill>
            <a:srgbClr val="FFFFCC"/>
          </a:solidFill>
        </p:spPr>
        <p:txBody>
          <a:bodyPr wrap="square">
            <a:spAutoFit/>
          </a:bodyPr>
          <a:lstStyle/>
          <a:p>
            <a:r>
              <a:rPr lang="en-US" sz="2400" i="1" dirty="0">
                <a:effectLst/>
                <a:latin typeface="Times New Roman" panose="02020603050405020304" pitchFamily="18" charset="0"/>
                <a:ea typeface="Times New Roman" panose="02020603050405020304" pitchFamily="18" charset="0"/>
              </a:rPr>
              <a:t>2. Loa</a:t>
            </a:r>
            <a:endParaRPr lang="vi-VN" sz="2400" dirty="0"/>
          </a:p>
        </p:txBody>
      </p:sp>
      <p:sp>
        <p:nvSpPr>
          <p:cNvPr id="26" name="TextBox 25">
            <a:extLst>
              <a:ext uri="{FF2B5EF4-FFF2-40B4-BE49-F238E27FC236}">
                <a16:creationId xmlns:a16="http://schemas.microsoft.com/office/drawing/2014/main" id="{8B87EDC7-9E7B-4133-A7EA-A03D4185C607}"/>
              </a:ext>
            </a:extLst>
          </p:cNvPr>
          <p:cNvSpPr txBox="1"/>
          <p:nvPr/>
        </p:nvSpPr>
        <p:spPr>
          <a:xfrm>
            <a:off x="8409038" y="4098423"/>
            <a:ext cx="2407803" cy="461665"/>
          </a:xfrm>
          <a:prstGeom prst="rect">
            <a:avLst/>
          </a:prstGeom>
          <a:solidFill>
            <a:srgbClr val="FFFFCC"/>
          </a:solidFill>
        </p:spPr>
        <p:txBody>
          <a:bodyPr wrap="square">
            <a:spAutoFit/>
          </a:bodyPr>
          <a:lstStyle/>
          <a:p>
            <a:r>
              <a:rPr lang="en-US" sz="2400" i="1" dirty="0">
                <a:effectLst/>
                <a:latin typeface="Times New Roman" panose="02020603050405020304" pitchFamily="18" charset="0"/>
                <a:ea typeface="Times New Roman" panose="02020603050405020304" pitchFamily="18" charset="0"/>
              </a:rPr>
              <a:t>3. </a:t>
            </a:r>
            <a:r>
              <a:rPr lang="en-US" sz="2400" i="1" dirty="0" err="1">
                <a:effectLst/>
                <a:latin typeface="Times New Roman" panose="02020603050405020304" pitchFamily="18" charset="0"/>
                <a:ea typeface="Times New Roman" panose="02020603050405020304" pitchFamily="18" charset="0"/>
              </a:rPr>
              <a:t>Sạc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điện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thoại</a:t>
            </a:r>
            <a:endParaRPr lang="vi-VN" sz="2400" dirty="0"/>
          </a:p>
        </p:txBody>
      </p:sp>
      <p:sp>
        <p:nvSpPr>
          <p:cNvPr id="28" name="TextBox 27">
            <a:extLst>
              <a:ext uri="{FF2B5EF4-FFF2-40B4-BE49-F238E27FC236}">
                <a16:creationId xmlns:a16="http://schemas.microsoft.com/office/drawing/2014/main" id="{187594C6-A454-4EB6-8FE3-66885D0C9D4F}"/>
              </a:ext>
            </a:extLst>
          </p:cNvPr>
          <p:cNvSpPr txBox="1"/>
          <p:nvPr/>
        </p:nvSpPr>
        <p:spPr>
          <a:xfrm>
            <a:off x="1647460" y="5995796"/>
            <a:ext cx="1522828" cy="461665"/>
          </a:xfrm>
          <a:prstGeom prst="rect">
            <a:avLst/>
          </a:prstGeom>
          <a:solidFill>
            <a:srgbClr val="FFFFCC"/>
          </a:solidFill>
        </p:spPr>
        <p:txBody>
          <a:bodyPr wrap="square">
            <a:spAutoFit/>
          </a:bodyPr>
          <a:lstStyle/>
          <a:p>
            <a:r>
              <a:rPr lang="en-US" sz="2400" i="1" dirty="0">
                <a:effectLst/>
                <a:latin typeface="Times New Roman" panose="02020603050405020304" pitchFamily="18" charset="0"/>
                <a:ea typeface="Times New Roman" panose="02020603050405020304" pitchFamily="18" charset="0"/>
              </a:rPr>
              <a:t>4. </a:t>
            </a:r>
            <a:r>
              <a:rPr lang="en-US" sz="2400" i="1" dirty="0" err="1">
                <a:effectLst/>
                <a:latin typeface="Times New Roman" panose="02020603050405020304" pitchFamily="18" charset="0"/>
                <a:ea typeface="Times New Roman" panose="02020603050405020304" pitchFamily="18" charset="0"/>
              </a:rPr>
              <a:t>Bếp</a:t>
            </a:r>
            <a:r>
              <a:rPr lang="en-US" sz="2400" i="1" dirty="0">
                <a:effectLst/>
                <a:latin typeface="Times New Roman" panose="02020603050405020304" pitchFamily="18" charset="0"/>
                <a:ea typeface="Times New Roman" panose="02020603050405020304" pitchFamily="18" charset="0"/>
              </a:rPr>
              <a:t> gas</a:t>
            </a:r>
            <a:endParaRPr lang="vi-VN" sz="2400" dirty="0"/>
          </a:p>
        </p:txBody>
      </p:sp>
      <p:sp>
        <p:nvSpPr>
          <p:cNvPr id="30" name="TextBox 29">
            <a:extLst>
              <a:ext uri="{FF2B5EF4-FFF2-40B4-BE49-F238E27FC236}">
                <a16:creationId xmlns:a16="http://schemas.microsoft.com/office/drawing/2014/main" id="{B6401A0F-88E2-49B0-BB08-8014672A8585}"/>
              </a:ext>
            </a:extLst>
          </p:cNvPr>
          <p:cNvSpPr txBox="1"/>
          <p:nvPr/>
        </p:nvSpPr>
        <p:spPr>
          <a:xfrm>
            <a:off x="5358513" y="5995796"/>
            <a:ext cx="1843054" cy="461665"/>
          </a:xfrm>
          <a:prstGeom prst="rect">
            <a:avLst/>
          </a:prstGeom>
          <a:solidFill>
            <a:srgbClr val="FFFFCC"/>
          </a:solidFill>
        </p:spPr>
        <p:txBody>
          <a:bodyPr wrap="square">
            <a:spAutoFit/>
          </a:bodyPr>
          <a:lstStyle/>
          <a:p>
            <a:r>
              <a:rPr lang="en-US" sz="2400" i="1" dirty="0">
                <a:effectLst/>
                <a:latin typeface="Times New Roman" panose="02020603050405020304" pitchFamily="18" charset="0"/>
                <a:ea typeface="Times New Roman" panose="02020603050405020304" pitchFamily="18" charset="0"/>
              </a:rPr>
              <a:t>5. </a:t>
            </a:r>
            <a:r>
              <a:rPr lang="en-US" sz="2400" i="1" dirty="0" err="1">
                <a:effectLst/>
                <a:latin typeface="Times New Roman" panose="02020603050405020304" pitchFamily="18" charset="0"/>
                <a:ea typeface="Times New Roman" panose="02020603050405020304" pitchFamily="18" charset="0"/>
              </a:rPr>
              <a:t>Bóng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đèn</a:t>
            </a:r>
            <a:endParaRPr lang="vi-VN" sz="2400" dirty="0"/>
          </a:p>
        </p:txBody>
      </p:sp>
      <p:sp>
        <p:nvSpPr>
          <p:cNvPr id="32" name="TextBox 31">
            <a:extLst>
              <a:ext uri="{FF2B5EF4-FFF2-40B4-BE49-F238E27FC236}">
                <a16:creationId xmlns:a16="http://schemas.microsoft.com/office/drawing/2014/main" id="{34D63FDD-8B93-4729-A445-11E13B69D0B5}"/>
              </a:ext>
            </a:extLst>
          </p:cNvPr>
          <p:cNvSpPr txBox="1"/>
          <p:nvPr/>
        </p:nvSpPr>
        <p:spPr>
          <a:xfrm>
            <a:off x="8975173" y="5956581"/>
            <a:ext cx="1110285" cy="461665"/>
          </a:xfrm>
          <a:prstGeom prst="rect">
            <a:avLst/>
          </a:prstGeom>
          <a:solidFill>
            <a:srgbClr val="FFFFCC"/>
          </a:solidFill>
        </p:spPr>
        <p:txBody>
          <a:bodyPr wrap="square">
            <a:spAutoFit/>
          </a:bodyPr>
          <a:lstStyle/>
          <a:p>
            <a:r>
              <a:rPr lang="en-US" sz="2400" i="1" dirty="0">
                <a:effectLst/>
                <a:latin typeface="Times New Roman" panose="02020603050405020304" pitchFamily="18" charset="0"/>
                <a:ea typeface="Times New Roman" panose="02020603050405020304" pitchFamily="18" charset="0"/>
              </a:rPr>
              <a:t>6. </a:t>
            </a:r>
            <a:r>
              <a:rPr lang="en-US" sz="2400" i="1" dirty="0" err="1">
                <a:effectLst/>
                <a:latin typeface="Times New Roman" panose="02020603050405020304" pitchFamily="18" charset="0"/>
                <a:ea typeface="Times New Roman" panose="02020603050405020304" pitchFamily="18" charset="0"/>
              </a:rPr>
              <a:t>Tivi</a:t>
            </a:r>
            <a:endParaRPr lang="vi-VN" sz="2400" dirty="0"/>
          </a:p>
        </p:txBody>
      </p:sp>
    </p:spTree>
    <p:extLst>
      <p:ext uri="{BB962C8B-B14F-4D97-AF65-F5344CB8AC3E}">
        <p14:creationId xmlns:p14="http://schemas.microsoft.com/office/powerpoint/2010/main" val="70058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arn(inVertical)">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4" grpId="0" animBg="1"/>
      <p:bldP spid="26" grpId="0" animBg="1"/>
      <p:bldP spid="28" grpId="0" animBg="1"/>
      <p:bldP spid="30"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C5258AE-5E04-4D29-9DE5-89D121D767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Rectangle 2">
            <a:extLst>
              <a:ext uri="{FF2B5EF4-FFF2-40B4-BE49-F238E27FC236}">
                <a16:creationId xmlns:a16="http://schemas.microsoft.com/office/drawing/2014/main" id="{8BC31D28-325E-424D-8D8E-51545A7F3118}"/>
              </a:ext>
            </a:extLst>
          </p:cNvPr>
          <p:cNvSpPr/>
          <p:nvPr/>
        </p:nvSpPr>
        <p:spPr>
          <a:xfrm>
            <a:off x="267286" y="225083"/>
            <a:ext cx="11591779"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5C8347EB-2ED8-43BD-A5B3-FD8A0AFB6F07}"/>
              </a:ext>
            </a:extLst>
          </p:cNvPr>
          <p:cNvSpPr txBox="1"/>
          <p:nvPr/>
        </p:nvSpPr>
        <p:spPr>
          <a:xfrm>
            <a:off x="5096169" y="4468235"/>
            <a:ext cx="1613098"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Lời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giải</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BFD771A-F0B9-4F87-AA68-9B1A654F548A}"/>
              </a:ext>
            </a:extLst>
          </p:cNvPr>
          <p:cNvSpPr txBox="1"/>
          <p:nvPr/>
        </p:nvSpPr>
        <p:spPr>
          <a:xfrm>
            <a:off x="1214510" y="5141577"/>
            <a:ext cx="10016197" cy="1433662"/>
          </a:xfrm>
          <a:prstGeom prst="rect">
            <a:avLst/>
          </a:prstGeom>
          <a:solidFill>
            <a:srgbClr val="FFFFCC"/>
          </a:solidFill>
        </p:spPr>
        <p:txBody>
          <a:bodyPr wrap="square">
            <a:spAutoFit/>
          </a:bodyPr>
          <a:lstStyle/>
          <a:p>
            <a:pPr lvl="0" algn="just">
              <a:lnSpc>
                <a:spcPct val="125000"/>
              </a:lnSpc>
              <a:buClr>
                <a:srgbClr val="00B050"/>
              </a:buClr>
            </a:pP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Thiết</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bị</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có</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dạng</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năng</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lượng</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hao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phí</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là</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nhiệt</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năng</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1, 2, 3, 5, 6 </a:t>
            </a:r>
            <a:endParaRPr lang="vi-VN" sz="2400" b="1" dirty="0">
              <a:solidFill>
                <a:srgbClr val="2C2B4B"/>
              </a:solidFill>
              <a:effectLst/>
              <a:latin typeface="Arial" panose="020B0604020202020204" pitchFamily="34" charset="0"/>
              <a:ea typeface="Arial" panose="020B0604020202020204" pitchFamily="34" charset="0"/>
            </a:endParaRPr>
          </a:p>
          <a:p>
            <a:pPr lvl="0" algn="just">
              <a:lnSpc>
                <a:spcPct val="125000"/>
              </a:lnSpc>
              <a:buClr>
                <a:srgbClr val="00B050"/>
              </a:buClr>
            </a:pP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Thiết</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bị</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có</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dạng</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năng</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lượng</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hao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phí</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là</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năng</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lượng</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âm</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thanh:1 </a:t>
            </a:r>
            <a:endParaRPr lang="vi-VN" sz="2400" b="1" dirty="0">
              <a:solidFill>
                <a:srgbClr val="2C2B4B"/>
              </a:solidFill>
              <a:effectLst/>
              <a:latin typeface="Arial" panose="020B0604020202020204" pitchFamily="34" charset="0"/>
              <a:ea typeface="Arial" panose="020B0604020202020204" pitchFamily="34" charset="0"/>
            </a:endParaRPr>
          </a:p>
          <a:p>
            <a:pPr lvl="0" algn="just">
              <a:lnSpc>
                <a:spcPct val="125000"/>
              </a:lnSpc>
              <a:buClr>
                <a:srgbClr val="00B050"/>
              </a:buClr>
            </a:pP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Thiết</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bị</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có</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dạng</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năng</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lượng</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hao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phí</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là</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năng</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lượng</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b="0" i="1" dirty="0" err="1">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ánh</a:t>
            </a:r>
            <a:r>
              <a:rPr lang="en-US" sz="2400" b="0" i="1" dirty="0">
                <a:solidFill>
                  <a:srgbClr val="2C2B4B"/>
                </a:solidFill>
                <a:effectLst/>
                <a:latin typeface="Times New Roman" panose="02020603050405020304" pitchFamily="18" charset="0"/>
                <a:ea typeface="Times New Roman" panose="02020603050405020304" pitchFamily="18" charset="0"/>
                <a:cs typeface="Arial" panose="020B0604020202020204" pitchFamily="34" charset="0"/>
              </a:rPr>
              <a:t> sáng:4</a:t>
            </a:r>
            <a:endParaRPr lang="vi-VN" sz="2400" b="1" dirty="0">
              <a:solidFill>
                <a:srgbClr val="2C2B4B"/>
              </a:solidFill>
              <a:effectLst/>
              <a:latin typeface="Arial" panose="020B0604020202020204" pitchFamily="34" charset="0"/>
              <a:ea typeface="Arial" panose="020B0604020202020204" pitchFamily="34" charset="0"/>
            </a:endParaRPr>
          </a:p>
        </p:txBody>
      </p:sp>
      <p:pic>
        <p:nvPicPr>
          <p:cNvPr id="25" name="Picture 24">
            <a:extLst>
              <a:ext uri="{FF2B5EF4-FFF2-40B4-BE49-F238E27FC236}">
                <a16:creationId xmlns:a16="http://schemas.microsoft.com/office/drawing/2014/main" id="{506AEA4C-9F93-4AC7-8061-912C5147C277}"/>
              </a:ext>
            </a:extLst>
          </p:cNvPr>
          <p:cNvPicPr>
            <a:picLocks noChangeAspect="1"/>
          </p:cNvPicPr>
          <p:nvPr/>
        </p:nvPicPr>
        <p:blipFill rotWithShape="1">
          <a:blip r:embed="rId3"/>
          <a:srcRect t="1" b="5737"/>
          <a:stretch/>
        </p:blipFill>
        <p:spPr bwMode="auto">
          <a:xfrm>
            <a:off x="1391437" y="425832"/>
            <a:ext cx="1729509" cy="1505243"/>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6A626370-90F0-429B-9CED-5BDB19210D99}"/>
              </a:ext>
            </a:extLst>
          </p:cNvPr>
          <p:cNvPicPr>
            <a:picLocks noChangeAspect="1"/>
          </p:cNvPicPr>
          <p:nvPr/>
        </p:nvPicPr>
        <p:blipFill rotWithShape="1">
          <a:blip r:embed="rId4"/>
          <a:srcRect t="9476" b="19490"/>
          <a:stretch/>
        </p:blipFill>
        <p:spPr bwMode="auto">
          <a:xfrm>
            <a:off x="5294502" y="673717"/>
            <a:ext cx="2118173" cy="1505243"/>
          </a:xfrm>
          <a:prstGeom prst="rect">
            <a:avLst/>
          </a:prstGeom>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447ED127-62B7-42AB-9604-30F9B23CD2EC}"/>
              </a:ext>
            </a:extLst>
          </p:cNvPr>
          <p:cNvPicPr>
            <a:picLocks noChangeAspect="1"/>
          </p:cNvPicPr>
          <p:nvPr/>
        </p:nvPicPr>
        <p:blipFill rotWithShape="1">
          <a:blip r:embed="rId5"/>
          <a:srcRect t="8230" r="27719" b="4108"/>
          <a:stretch/>
        </p:blipFill>
        <p:spPr>
          <a:xfrm>
            <a:off x="9000703" y="440883"/>
            <a:ext cx="1729508" cy="1749387"/>
          </a:xfrm>
          <a:prstGeom prst="rect">
            <a:avLst/>
          </a:prstGeom>
        </p:spPr>
      </p:pic>
      <p:pic>
        <p:nvPicPr>
          <p:cNvPr id="31" name="Picture 30">
            <a:extLst>
              <a:ext uri="{FF2B5EF4-FFF2-40B4-BE49-F238E27FC236}">
                <a16:creationId xmlns:a16="http://schemas.microsoft.com/office/drawing/2014/main" id="{E790972A-2502-4022-B9C8-25775406865B}"/>
              </a:ext>
            </a:extLst>
          </p:cNvPr>
          <p:cNvPicPr>
            <a:picLocks noChangeAspect="1"/>
          </p:cNvPicPr>
          <p:nvPr/>
        </p:nvPicPr>
        <p:blipFill rotWithShape="1">
          <a:blip r:embed="rId6"/>
          <a:srcRect t="10227" b="22975"/>
          <a:stretch/>
        </p:blipFill>
        <p:spPr>
          <a:xfrm>
            <a:off x="1115664" y="2632919"/>
            <a:ext cx="3258355" cy="1632574"/>
          </a:xfrm>
          <a:prstGeom prst="rect">
            <a:avLst/>
          </a:prstGeom>
        </p:spPr>
      </p:pic>
      <p:pic>
        <p:nvPicPr>
          <p:cNvPr id="33" name="Picture 32">
            <a:extLst>
              <a:ext uri="{FF2B5EF4-FFF2-40B4-BE49-F238E27FC236}">
                <a16:creationId xmlns:a16="http://schemas.microsoft.com/office/drawing/2014/main" id="{FAD5F471-931A-4CE8-8BD3-CCFFBA6C864F}"/>
              </a:ext>
            </a:extLst>
          </p:cNvPr>
          <p:cNvPicPr>
            <a:picLocks noChangeAspect="1"/>
          </p:cNvPicPr>
          <p:nvPr/>
        </p:nvPicPr>
        <p:blipFill>
          <a:blip r:embed="rId7"/>
          <a:stretch>
            <a:fillRect/>
          </a:stretch>
        </p:blipFill>
        <p:spPr>
          <a:xfrm>
            <a:off x="5851163" y="2662225"/>
            <a:ext cx="996437" cy="1328583"/>
          </a:xfrm>
          <a:prstGeom prst="rect">
            <a:avLst/>
          </a:prstGeom>
        </p:spPr>
      </p:pic>
      <p:pic>
        <p:nvPicPr>
          <p:cNvPr id="34" name="Picture 33">
            <a:extLst>
              <a:ext uri="{FF2B5EF4-FFF2-40B4-BE49-F238E27FC236}">
                <a16:creationId xmlns:a16="http://schemas.microsoft.com/office/drawing/2014/main" id="{D0BE12E3-D377-48B2-8E9E-2710748CAE4A}"/>
              </a:ext>
            </a:extLst>
          </p:cNvPr>
          <p:cNvPicPr>
            <a:picLocks noChangeAspect="1"/>
          </p:cNvPicPr>
          <p:nvPr/>
        </p:nvPicPr>
        <p:blipFill rotWithShape="1">
          <a:blip r:embed="rId8"/>
          <a:srcRect t="5468" b="2920"/>
          <a:stretch/>
        </p:blipFill>
        <p:spPr bwMode="auto">
          <a:xfrm>
            <a:off x="8324744" y="2761285"/>
            <a:ext cx="2682505" cy="1290216"/>
          </a:xfrm>
          <a:prstGeom prst="rect">
            <a:avLst/>
          </a:prstGeom>
          <a:ln>
            <a:noFill/>
          </a:ln>
          <a:extLst>
            <a:ext uri="{53640926-AAD7-44D8-BBD7-CCE9431645EC}">
              <a14:shadowObscured xmlns:a14="http://schemas.microsoft.com/office/drawing/2010/main"/>
            </a:ext>
          </a:extLst>
        </p:spPr>
      </p:pic>
      <p:sp>
        <p:nvSpPr>
          <p:cNvPr id="35" name="TextBox 34">
            <a:extLst>
              <a:ext uri="{FF2B5EF4-FFF2-40B4-BE49-F238E27FC236}">
                <a16:creationId xmlns:a16="http://schemas.microsoft.com/office/drawing/2014/main" id="{C10669CA-D047-4D80-99B8-D8D2227226DF}"/>
              </a:ext>
            </a:extLst>
          </p:cNvPr>
          <p:cNvSpPr txBox="1"/>
          <p:nvPr/>
        </p:nvSpPr>
        <p:spPr>
          <a:xfrm>
            <a:off x="1613461" y="2132039"/>
            <a:ext cx="1729509" cy="461665"/>
          </a:xfrm>
          <a:prstGeom prst="rect">
            <a:avLst/>
          </a:prstGeom>
          <a:solidFill>
            <a:srgbClr val="FFFFCC"/>
          </a:solidFill>
        </p:spPr>
        <p:txBody>
          <a:bodyPr wrap="square">
            <a:spAutoFit/>
          </a:bodyPr>
          <a:lstStyle/>
          <a:p>
            <a:r>
              <a:rPr lang="en-US" sz="2400" i="1" dirty="0">
                <a:effectLst/>
                <a:latin typeface="Times New Roman" panose="02020603050405020304" pitchFamily="18" charset="0"/>
                <a:ea typeface="Times New Roman" panose="02020603050405020304" pitchFamily="18" charset="0"/>
              </a:rPr>
              <a:t>1. </a:t>
            </a:r>
            <a:r>
              <a:rPr lang="en-US" sz="2400" i="1" dirty="0" err="1">
                <a:effectLst/>
                <a:latin typeface="Times New Roman" panose="02020603050405020304" pitchFamily="18" charset="0"/>
                <a:ea typeface="Times New Roman" panose="02020603050405020304" pitchFamily="18" charset="0"/>
              </a:rPr>
              <a:t>Quạt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trần</a:t>
            </a:r>
            <a:endParaRPr lang="vi-VN" sz="2400" dirty="0"/>
          </a:p>
        </p:txBody>
      </p:sp>
      <p:sp>
        <p:nvSpPr>
          <p:cNvPr id="36" name="TextBox 35">
            <a:extLst>
              <a:ext uri="{FF2B5EF4-FFF2-40B4-BE49-F238E27FC236}">
                <a16:creationId xmlns:a16="http://schemas.microsoft.com/office/drawing/2014/main" id="{D917B613-72F2-437F-A89F-426436CC1478}"/>
              </a:ext>
            </a:extLst>
          </p:cNvPr>
          <p:cNvSpPr txBox="1"/>
          <p:nvPr/>
        </p:nvSpPr>
        <p:spPr>
          <a:xfrm>
            <a:off x="5672373" y="2132039"/>
            <a:ext cx="1354016" cy="461665"/>
          </a:xfrm>
          <a:prstGeom prst="rect">
            <a:avLst/>
          </a:prstGeom>
          <a:solidFill>
            <a:srgbClr val="FFFFCC"/>
          </a:solidFill>
        </p:spPr>
        <p:txBody>
          <a:bodyPr wrap="square">
            <a:spAutoFit/>
          </a:bodyPr>
          <a:lstStyle/>
          <a:p>
            <a:r>
              <a:rPr lang="en-US" sz="2400" i="1" dirty="0">
                <a:effectLst/>
                <a:latin typeface="Times New Roman" panose="02020603050405020304" pitchFamily="18" charset="0"/>
                <a:ea typeface="Times New Roman" panose="02020603050405020304" pitchFamily="18" charset="0"/>
              </a:rPr>
              <a:t>2. Loa</a:t>
            </a:r>
            <a:endParaRPr lang="vi-VN" sz="2400" dirty="0"/>
          </a:p>
        </p:txBody>
      </p:sp>
      <p:sp>
        <p:nvSpPr>
          <p:cNvPr id="37" name="TextBox 36">
            <a:extLst>
              <a:ext uri="{FF2B5EF4-FFF2-40B4-BE49-F238E27FC236}">
                <a16:creationId xmlns:a16="http://schemas.microsoft.com/office/drawing/2014/main" id="{33CEB6D3-BD69-4D76-ADBD-429564C64914}"/>
              </a:ext>
            </a:extLst>
          </p:cNvPr>
          <p:cNvSpPr txBox="1"/>
          <p:nvPr/>
        </p:nvSpPr>
        <p:spPr>
          <a:xfrm>
            <a:off x="8478379" y="2176502"/>
            <a:ext cx="2407803" cy="461665"/>
          </a:xfrm>
          <a:prstGeom prst="rect">
            <a:avLst/>
          </a:prstGeom>
          <a:solidFill>
            <a:srgbClr val="FFFFCC"/>
          </a:solidFill>
        </p:spPr>
        <p:txBody>
          <a:bodyPr wrap="square">
            <a:spAutoFit/>
          </a:bodyPr>
          <a:lstStyle/>
          <a:p>
            <a:r>
              <a:rPr lang="en-US" sz="2400" i="1" dirty="0">
                <a:effectLst/>
                <a:latin typeface="Times New Roman" panose="02020603050405020304" pitchFamily="18" charset="0"/>
                <a:ea typeface="Times New Roman" panose="02020603050405020304" pitchFamily="18" charset="0"/>
              </a:rPr>
              <a:t>3. </a:t>
            </a:r>
            <a:r>
              <a:rPr lang="en-US" sz="2400" i="1" dirty="0" err="1">
                <a:effectLst/>
                <a:latin typeface="Times New Roman" panose="02020603050405020304" pitchFamily="18" charset="0"/>
                <a:ea typeface="Times New Roman" panose="02020603050405020304" pitchFamily="18" charset="0"/>
              </a:rPr>
              <a:t>Sạc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điện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thoại</a:t>
            </a:r>
            <a:endParaRPr lang="vi-VN" sz="2400" dirty="0"/>
          </a:p>
        </p:txBody>
      </p:sp>
      <p:sp>
        <p:nvSpPr>
          <p:cNvPr id="38" name="TextBox 37">
            <a:extLst>
              <a:ext uri="{FF2B5EF4-FFF2-40B4-BE49-F238E27FC236}">
                <a16:creationId xmlns:a16="http://schemas.microsoft.com/office/drawing/2014/main" id="{3424E450-4B8F-480C-B110-6B8B764E6832}"/>
              </a:ext>
            </a:extLst>
          </p:cNvPr>
          <p:cNvSpPr txBox="1"/>
          <p:nvPr/>
        </p:nvSpPr>
        <p:spPr>
          <a:xfrm>
            <a:off x="1716801" y="4073875"/>
            <a:ext cx="1522828" cy="461665"/>
          </a:xfrm>
          <a:prstGeom prst="rect">
            <a:avLst/>
          </a:prstGeom>
          <a:solidFill>
            <a:srgbClr val="FFFFCC"/>
          </a:solidFill>
        </p:spPr>
        <p:txBody>
          <a:bodyPr wrap="square">
            <a:spAutoFit/>
          </a:bodyPr>
          <a:lstStyle/>
          <a:p>
            <a:r>
              <a:rPr lang="en-US" sz="2400" i="1" dirty="0">
                <a:effectLst/>
                <a:latin typeface="Times New Roman" panose="02020603050405020304" pitchFamily="18" charset="0"/>
                <a:ea typeface="Times New Roman" panose="02020603050405020304" pitchFamily="18" charset="0"/>
              </a:rPr>
              <a:t>4. </a:t>
            </a:r>
            <a:r>
              <a:rPr lang="en-US" sz="2400" i="1" dirty="0" err="1">
                <a:effectLst/>
                <a:latin typeface="Times New Roman" panose="02020603050405020304" pitchFamily="18" charset="0"/>
                <a:ea typeface="Times New Roman" panose="02020603050405020304" pitchFamily="18" charset="0"/>
              </a:rPr>
              <a:t>Bếp</a:t>
            </a:r>
            <a:r>
              <a:rPr lang="en-US" sz="2400" i="1" dirty="0">
                <a:effectLst/>
                <a:latin typeface="Times New Roman" panose="02020603050405020304" pitchFamily="18" charset="0"/>
                <a:ea typeface="Times New Roman" panose="02020603050405020304" pitchFamily="18" charset="0"/>
              </a:rPr>
              <a:t> gas</a:t>
            </a:r>
            <a:endParaRPr lang="vi-VN" sz="2400" dirty="0"/>
          </a:p>
        </p:txBody>
      </p:sp>
      <p:sp>
        <p:nvSpPr>
          <p:cNvPr id="39" name="TextBox 38">
            <a:extLst>
              <a:ext uri="{FF2B5EF4-FFF2-40B4-BE49-F238E27FC236}">
                <a16:creationId xmlns:a16="http://schemas.microsoft.com/office/drawing/2014/main" id="{A93A6EE5-6108-4761-844C-476C59BE64CC}"/>
              </a:ext>
            </a:extLst>
          </p:cNvPr>
          <p:cNvSpPr txBox="1"/>
          <p:nvPr/>
        </p:nvSpPr>
        <p:spPr>
          <a:xfrm>
            <a:off x="5427854" y="4073875"/>
            <a:ext cx="1843054" cy="461665"/>
          </a:xfrm>
          <a:prstGeom prst="rect">
            <a:avLst/>
          </a:prstGeom>
          <a:solidFill>
            <a:srgbClr val="FFFFCC"/>
          </a:solidFill>
        </p:spPr>
        <p:txBody>
          <a:bodyPr wrap="square">
            <a:spAutoFit/>
          </a:bodyPr>
          <a:lstStyle/>
          <a:p>
            <a:r>
              <a:rPr lang="en-US" sz="2400" i="1" dirty="0">
                <a:effectLst/>
                <a:latin typeface="Times New Roman" panose="02020603050405020304" pitchFamily="18" charset="0"/>
                <a:ea typeface="Times New Roman" panose="02020603050405020304" pitchFamily="18" charset="0"/>
              </a:rPr>
              <a:t>5. </a:t>
            </a:r>
            <a:r>
              <a:rPr lang="en-US" sz="2400" i="1" dirty="0" err="1">
                <a:effectLst/>
                <a:latin typeface="Times New Roman" panose="02020603050405020304" pitchFamily="18" charset="0"/>
                <a:ea typeface="Times New Roman" panose="02020603050405020304" pitchFamily="18" charset="0"/>
              </a:rPr>
              <a:t>Bóng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đèn</a:t>
            </a:r>
            <a:endParaRPr lang="vi-VN" sz="2400" dirty="0"/>
          </a:p>
        </p:txBody>
      </p:sp>
      <p:sp>
        <p:nvSpPr>
          <p:cNvPr id="40" name="TextBox 39">
            <a:extLst>
              <a:ext uri="{FF2B5EF4-FFF2-40B4-BE49-F238E27FC236}">
                <a16:creationId xmlns:a16="http://schemas.microsoft.com/office/drawing/2014/main" id="{5D2026E8-7DD5-46C9-8151-26F5A44F9E8C}"/>
              </a:ext>
            </a:extLst>
          </p:cNvPr>
          <p:cNvSpPr txBox="1"/>
          <p:nvPr/>
        </p:nvSpPr>
        <p:spPr>
          <a:xfrm>
            <a:off x="9044514" y="4034660"/>
            <a:ext cx="1110285" cy="461665"/>
          </a:xfrm>
          <a:prstGeom prst="rect">
            <a:avLst/>
          </a:prstGeom>
          <a:solidFill>
            <a:srgbClr val="FFFFCC"/>
          </a:solidFill>
        </p:spPr>
        <p:txBody>
          <a:bodyPr wrap="square">
            <a:spAutoFit/>
          </a:bodyPr>
          <a:lstStyle/>
          <a:p>
            <a:r>
              <a:rPr lang="en-US" sz="2400" i="1" dirty="0">
                <a:effectLst/>
                <a:latin typeface="Times New Roman" panose="02020603050405020304" pitchFamily="18" charset="0"/>
                <a:ea typeface="Times New Roman" panose="02020603050405020304" pitchFamily="18" charset="0"/>
              </a:rPr>
              <a:t>6. </a:t>
            </a:r>
            <a:r>
              <a:rPr lang="en-US" sz="2400" i="1" dirty="0" err="1">
                <a:effectLst/>
                <a:latin typeface="Times New Roman" panose="02020603050405020304" pitchFamily="18" charset="0"/>
                <a:ea typeface="Times New Roman" panose="02020603050405020304" pitchFamily="18" charset="0"/>
              </a:rPr>
              <a:t>Tivi</a:t>
            </a:r>
            <a:endParaRPr lang="vi-VN" sz="2400" dirty="0"/>
          </a:p>
        </p:txBody>
      </p:sp>
    </p:spTree>
    <p:extLst>
      <p:ext uri="{BB962C8B-B14F-4D97-AF65-F5344CB8AC3E}">
        <p14:creationId xmlns:p14="http://schemas.microsoft.com/office/powerpoint/2010/main" val="322414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5065486"/>
            <a:ext cx="12192001" cy="1913107"/>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83706" y="52137"/>
            <a:ext cx="4308293" cy="3000418"/>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456" y="511042"/>
            <a:ext cx="2672354" cy="1680614"/>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633" y="3115366"/>
            <a:ext cx="3730443" cy="3742634"/>
          </a:xfrm>
          <a:prstGeom prst="rect">
            <a:avLst/>
          </a:prstGeom>
        </p:spPr>
      </p:pic>
      <p:grpSp>
        <p:nvGrpSpPr>
          <p:cNvPr id="15" name="组合 14"/>
          <p:cNvGrpSpPr/>
          <p:nvPr/>
        </p:nvGrpSpPr>
        <p:grpSpPr>
          <a:xfrm>
            <a:off x="5099550" y="1501392"/>
            <a:ext cx="1856104" cy="1855430"/>
            <a:chOff x="5059672" y="1712793"/>
            <a:chExt cx="668974" cy="668974"/>
          </a:xfrm>
        </p:grpSpPr>
        <p:grpSp>
          <p:nvGrpSpPr>
            <p:cNvPr id="16" name="组合 15"/>
            <p:cNvGrpSpPr/>
            <p:nvPr/>
          </p:nvGrpSpPr>
          <p:grpSpPr>
            <a:xfrm>
              <a:off x="5059672" y="1712793"/>
              <a:ext cx="668974" cy="668974"/>
              <a:chOff x="6474776" y="1019119"/>
              <a:chExt cx="668974" cy="668974"/>
            </a:xfrm>
          </p:grpSpPr>
          <p:sp>
            <p:nvSpPr>
              <p:cNvPr id="18" name="圆角矩形 17"/>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8000" b="1"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 name="圆角矩形 18"/>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8000" b="1"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17" name="文本框 2"/>
            <p:cNvSpPr txBox="1"/>
            <p:nvPr/>
          </p:nvSpPr>
          <p:spPr>
            <a:xfrm>
              <a:off x="5076932" y="1815189"/>
              <a:ext cx="615736" cy="4771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rPr>
                <a:t>III.</a:t>
              </a:r>
              <a:endParaRPr kumimoji="0" lang="zh-CN" altLang="en-US" sz="8000" b="1" i="0" u="none" strike="noStrike" kern="1200" cap="none" spc="0" normalizeH="0" baseline="0" noProof="0" dirty="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35" name="五边形 34"/>
          <p:cNvSpPr/>
          <p:nvPr/>
        </p:nvSpPr>
        <p:spPr bwMode="auto">
          <a:xfrm>
            <a:off x="2961183" y="3753754"/>
            <a:ext cx="6667869" cy="914800"/>
          </a:xfrm>
          <a:prstGeom prst="homePlate">
            <a:avLst/>
          </a:prstGeom>
          <a:solidFill>
            <a:srgbClr val="0070C0"/>
          </a:solidFill>
          <a:ln w="38100" cap="flat" cmpd="sng">
            <a:solidFill>
              <a:srgbClr val="FFFFFF"/>
            </a:solidFill>
            <a:bevel/>
            <a:headEnd/>
            <a:tailEnd/>
          </a:ln>
          <a:effectLst>
            <a:outerShdw blurRad="127000" dist="38100" dir="8100000" algn="tr" rotWithShape="0">
              <a:prstClr val="black">
                <a:alpha val="40000"/>
              </a:prstClr>
            </a:outerShdw>
          </a:effectLst>
        </p:spPr>
        <p:txBody>
          <a:bodyPr lIns="82824" tIns="41411" rIns="82824" bIns="41411" anchor="ctr"/>
          <a:lstStyle/>
          <a:p>
            <a:pPr algn="ctr" defTabSz="914377">
              <a:defRPr/>
            </a:pPr>
            <a:r>
              <a:rPr lang="en-US" altLang="zh-CN" sz="5400" b="1" dirty="0">
                <a:solidFill>
                  <a:srgbClr val="F8F8F8"/>
                </a:solidFill>
                <a:latin typeface="Times New Roman" panose="02020603050405020304" pitchFamily="18" charset="0"/>
                <a:ea typeface="微软雅黑" pitchFamily="34" charset="-122"/>
                <a:cs typeface="Times New Roman" panose="02020603050405020304" pitchFamily="18" charset="0"/>
              </a:rPr>
              <a:t>CỦNG CỐ</a:t>
            </a:r>
            <a:endParaRPr lang="zh-CN" altLang="en-US" sz="5400" b="1" dirty="0">
              <a:solidFill>
                <a:srgbClr val="F8F8F8"/>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612152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44CBCE-5434-42BE-9248-5C281DDB1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43"/>
            <a:ext cx="12191999" cy="6896886"/>
          </a:xfrm>
          <a:prstGeom prst="rect">
            <a:avLst/>
          </a:prstGeom>
        </p:spPr>
      </p:pic>
      <p:sp>
        <p:nvSpPr>
          <p:cNvPr id="2" name="TextBox 1"/>
          <p:cNvSpPr txBox="1"/>
          <p:nvPr/>
        </p:nvSpPr>
        <p:spPr>
          <a:xfrm>
            <a:off x="4176746" y="1485747"/>
            <a:ext cx="4945487" cy="1015663"/>
          </a:xfrm>
          <a:prstGeom prst="rect">
            <a:avLst/>
          </a:prstGeom>
          <a:noFill/>
        </p:spPr>
        <p:txBody>
          <a:bodyPr wrap="square" rtlCol="0">
            <a:spAutoFit/>
          </a:bodyPr>
          <a:lstStyle/>
          <a:p>
            <a:pPr algn="ctr"/>
            <a:r>
              <a:rPr lang="en-US" sz="6000" b="1" dirty="0">
                <a:ln>
                  <a:solidFill>
                    <a:sysClr val="windowText" lastClr="000000"/>
                  </a:solidFill>
                </a:ln>
                <a:solidFill>
                  <a:srgbClr val="FFC000"/>
                </a:solidFill>
                <a:latin typeface="iCiel Cadena" panose="02000503000000020004" pitchFamily="2" charset="0"/>
              </a:rPr>
              <a:t>TRÒ CHƠI</a:t>
            </a:r>
          </a:p>
        </p:txBody>
      </p:sp>
      <p:sp>
        <p:nvSpPr>
          <p:cNvPr id="3" name="TextBox 2"/>
          <p:cNvSpPr txBox="1"/>
          <p:nvPr/>
        </p:nvSpPr>
        <p:spPr>
          <a:xfrm>
            <a:off x="2009629" y="2331388"/>
            <a:ext cx="9620541" cy="1200329"/>
          </a:xfrm>
          <a:prstGeom prst="rect">
            <a:avLst/>
          </a:prstGeom>
          <a:noFill/>
        </p:spPr>
        <p:txBody>
          <a:bodyPr wrap="square" rtlCol="0">
            <a:spAutoFit/>
          </a:bodyPr>
          <a:lstStyle/>
          <a:p>
            <a:r>
              <a:rPr lang="en-US" sz="7200" b="1" dirty="0">
                <a:ln w="0">
                  <a:solidFill>
                    <a:sysClr val="windowText" lastClr="000000"/>
                  </a:solidFill>
                </a:ln>
                <a:solidFill>
                  <a:srgbClr val="FF0000"/>
                </a:solidFill>
                <a:effectLst>
                  <a:outerShdw blurRad="38100" dist="25400" dir="5400000" algn="ctr" rotWithShape="0">
                    <a:srgbClr val="6E747A">
                      <a:alpha val="44000"/>
                    </a:srgbClr>
                  </a:outerShdw>
                </a:effectLst>
                <a:latin typeface="iCiel Cadena" panose="02000503000000020004" pitchFamily="2" charset="0"/>
              </a:rPr>
              <a:t>CUỘC ĐUA RÙA VÀ THỎ</a:t>
            </a:r>
          </a:p>
        </p:txBody>
      </p:sp>
      <p:pic>
        <p:nvPicPr>
          <p:cNvPr id="5" name="Picture 4">
            <a:extLst>
              <a:ext uri="{FF2B5EF4-FFF2-40B4-BE49-F238E27FC236}">
                <a16:creationId xmlns:a16="http://schemas.microsoft.com/office/drawing/2014/main" id="{6E27097A-2126-427C-9993-3E4695D02B9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35189" y="4610100"/>
            <a:ext cx="3524250" cy="2643188"/>
          </a:xfrm>
          <a:prstGeom prst="rect">
            <a:avLst/>
          </a:prstGeom>
        </p:spPr>
      </p:pic>
      <p:pic>
        <p:nvPicPr>
          <p:cNvPr id="7" name="Picture 6">
            <a:extLst>
              <a:ext uri="{FF2B5EF4-FFF2-40B4-BE49-F238E27FC236}">
                <a16:creationId xmlns:a16="http://schemas.microsoft.com/office/drawing/2014/main" id="{1281B86E-79D7-418B-B26F-10C9C30EB81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57722" y="3750793"/>
            <a:ext cx="3671854" cy="3671854"/>
          </a:xfrm>
          <a:prstGeom prst="rect">
            <a:avLst/>
          </a:prstGeom>
        </p:spPr>
      </p:pic>
    </p:spTree>
    <p:extLst>
      <p:ext uri="{BB962C8B-B14F-4D97-AF65-F5344CB8AC3E}">
        <p14:creationId xmlns:p14="http://schemas.microsoft.com/office/powerpoint/2010/main" val="291769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5065486"/>
            <a:ext cx="12192001" cy="1913107"/>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83706" y="52137"/>
            <a:ext cx="4308293" cy="3000418"/>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456" y="511042"/>
            <a:ext cx="2672354" cy="1680614"/>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633" y="3115366"/>
            <a:ext cx="3730443" cy="3742634"/>
          </a:xfrm>
          <a:prstGeom prst="rect">
            <a:avLst/>
          </a:prstGeom>
        </p:spPr>
      </p:pic>
      <p:grpSp>
        <p:nvGrpSpPr>
          <p:cNvPr id="15" name="组合 14"/>
          <p:cNvGrpSpPr/>
          <p:nvPr/>
        </p:nvGrpSpPr>
        <p:grpSpPr>
          <a:xfrm>
            <a:off x="3644810" y="1719251"/>
            <a:ext cx="916850" cy="916517"/>
            <a:chOff x="5059672" y="1712793"/>
            <a:chExt cx="668974" cy="668974"/>
          </a:xfrm>
        </p:grpSpPr>
        <p:grpSp>
          <p:nvGrpSpPr>
            <p:cNvPr id="16" name="组合 15"/>
            <p:cNvGrpSpPr/>
            <p:nvPr/>
          </p:nvGrpSpPr>
          <p:grpSpPr>
            <a:xfrm>
              <a:off x="5059672" y="1712793"/>
              <a:ext cx="668974" cy="668974"/>
              <a:chOff x="6474776" y="1019119"/>
              <a:chExt cx="668974" cy="668974"/>
            </a:xfrm>
          </p:grpSpPr>
          <p:sp>
            <p:nvSpPr>
              <p:cNvPr id="18" name="圆角矩形 17"/>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4000" b="1"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 name="圆角矩形 18"/>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4000" b="1"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17" name="文本框 2"/>
            <p:cNvSpPr txBox="1"/>
            <p:nvPr/>
          </p:nvSpPr>
          <p:spPr>
            <a:xfrm>
              <a:off x="5076932" y="1815189"/>
              <a:ext cx="615736" cy="5166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4000" b="1" dirty="0">
                  <a:solidFill>
                    <a:srgbClr val="0070C0"/>
                  </a:solidFill>
                  <a:latin typeface="Times New Roman" panose="02020603050405020304" pitchFamily="18" charset="0"/>
                  <a:ea typeface="等线" panose="02010600030101010101" pitchFamily="2" charset="-122"/>
                  <a:cs typeface="Times New Roman" panose="02020603050405020304" pitchFamily="18" charset="0"/>
                </a:rPr>
                <a:t>I.</a:t>
              </a:r>
              <a:endParaRPr kumimoji="0" lang="zh-CN" alt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grpSp>
        <p:nvGrpSpPr>
          <p:cNvPr id="25" name="组合 24"/>
          <p:cNvGrpSpPr/>
          <p:nvPr/>
        </p:nvGrpSpPr>
        <p:grpSpPr>
          <a:xfrm>
            <a:off x="3644810" y="4140447"/>
            <a:ext cx="916850" cy="916517"/>
            <a:chOff x="5059672" y="3647953"/>
            <a:chExt cx="668974" cy="668974"/>
          </a:xfrm>
        </p:grpSpPr>
        <p:grpSp>
          <p:nvGrpSpPr>
            <p:cNvPr id="26" name="组合 25"/>
            <p:cNvGrpSpPr/>
            <p:nvPr/>
          </p:nvGrpSpPr>
          <p:grpSpPr>
            <a:xfrm>
              <a:off x="5059672" y="3647953"/>
              <a:ext cx="668974" cy="668974"/>
              <a:chOff x="6474776" y="1019119"/>
              <a:chExt cx="668974" cy="668974"/>
            </a:xfrm>
          </p:grpSpPr>
          <p:sp>
            <p:nvSpPr>
              <p:cNvPr id="28" name="圆角矩形 27"/>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4000" b="1"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 name="圆角矩形 28"/>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4000" b="1"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27" name="文本框 26"/>
            <p:cNvSpPr txBox="1"/>
            <p:nvPr/>
          </p:nvSpPr>
          <p:spPr>
            <a:xfrm>
              <a:off x="5112910" y="3739754"/>
              <a:ext cx="615736" cy="5166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rPr>
                <a:t>III.</a:t>
              </a:r>
              <a:endParaRPr kumimoji="0" lang="zh-CN" alt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grpSp>
        <p:nvGrpSpPr>
          <p:cNvPr id="30" name="组合 29"/>
          <p:cNvGrpSpPr/>
          <p:nvPr/>
        </p:nvGrpSpPr>
        <p:grpSpPr>
          <a:xfrm>
            <a:off x="3644810" y="2929849"/>
            <a:ext cx="916850" cy="916517"/>
            <a:chOff x="6471379" y="2672741"/>
            <a:chExt cx="668974" cy="668974"/>
          </a:xfrm>
        </p:grpSpPr>
        <p:grpSp>
          <p:nvGrpSpPr>
            <p:cNvPr id="31" name="组合 30"/>
            <p:cNvGrpSpPr/>
            <p:nvPr/>
          </p:nvGrpSpPr>
          <p:grpSpPr>
            <a:xfrm>
              <a:off x="6471379" y="2672741"/>
              <a:ext cx="668974" cy="668974"/>
              <a:chOff x="6474776" y="1019119"/>
              <a:chExt cx="668974" cy="668974"/>
            </a:xfrm>
          </p:grpSpPr>
          <p:sp>
            <p:nvSpPr>
              <p:cNvPr id="33" name="圆角矩形 32"/>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4000" b="1"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4" name="圆角矩形 33"/>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4000" b="1"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32" name="文本框 31"/>
            <p:cNvSpPr txBox="1"/>
            <p:nvPr/>
          </p:nvSpPr>
          <p:spPr>
            <a:xfrm>
              <a:off x="6486632" y="2780389"/>
              <a:ext cx="615736" cy="5166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rPr>
                <a:t>II.</a:t>
              </a:r>
              <a:endParaRPr kumimoji="0" lang="zh-CN" alt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35" name="五边形 34"/>
          <p:cNvSpPr/>
          <p:nvPr/>
        </p:nvSpPr>
        <p:spPr bwMode="auto">
          <a:xfrm>
            <a:off x="4684119" y="1827675"/>
            <a:ext cx="5099790" cy="699667"/>
          </a:xfrm>
          <a:prstGeom prst="homePlate">
            <a:avLst/>
          </a:prstGeom>
          <a:solidFill>
            <a:srgbClr val="0070C0"/>
          </a:solidFill>
          <a:ln w="38100" cap="flat" cmpd="sng">
            <a:solidFill>
              <a:srgbClr val="FFFFFF"/>
            </a:solidFill>
            <a:bevel/>
            <a:headEnd/>
            <a:tailEnd/>
          </a:ln>
          <a:effectLst>
            <a:outerShdw blurRad="127000" dist="38100" dir="8100000" algn="tr" rotWithShape="0">
              <a:prstClr val="black">
                <a:alpha val="40000"/>
              </a:prstClr>
            </a:outerShdw>
          </a:effectLst>
        </p:spPr>
        <p:txBody>
          <a:bodyPr lIns="82824" tIns="41411" rIns="82824" bIns="41411" anchor="ctr"/>
          <a:lstStyle/>
          <a:p>
            <a:pPr algn="ctr" defTabSz="914377">
              <a:defRPr/>
            </a:pPr>
            <a:r>
              <a:rPr lang="en-US" altLang="zh-CN" sz="3200" b="1" dirty="0">
                <a:solidFill>
                  <a:schemeClr val="bg1"/>
                </a:solidFill>
                <a:latin typeface="Times New Roman" panose="02020603050405020304" pitchFamily="18" charset="0"/>
                <a:ea typeface="造字工房悦黑（非商用）常规体" pitchFamily="2" charset="-122"/>
                <a:cs typeface="Times New Roman" panose="02020603050405020304" pitchFamily="18" charset="0"/>
              </a:rPr>
              <a:t>NĂNG LƯỢNG HỮU ÍCH</a:t>
            </a:r>
            <a:endParaRPr lang="zh-CN" altLang="en-US" sz="32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36" name="五边形 35"/>
          <p:cNvSpPr/>
          <p:nvPr/>
        </p:nvSpPr>
        <p:spPr bwMode="auto">
          <a:xfrm>
            <a:off x="4684119" y="3017427"/>
            <a:ext cx="5099790" cy="699667"/>
          </a:xfrm>
          <a:prstGeom prst="homePlate">
            <a:avLst/>
          </a:prstGeom>
          <a:solidFill>
            <a:srgbClr val="0070C0"/>
          </a:solidFill>
          <a:ln w="38100" cap="flat" cmpd="sng">
            <a:solidFill>
              <a:srgbClr val="FFFFFF"/>
            </a:solidFill>
            <a:bevel/>
            <a:headEnd/>
            <a:tailEnd/>
          </a:ln>
          <a:effectLst>
            <a:outerShdw blurRad="127000" dist="38100" dir="8100000" algn="tr" rotWithShape="0">
              <a:prstClr val="black">
                <a:alpha val="40000"/>
              </a:prstClr>
            </a:outerShdw>
          </a:effectLst>
        </p:spPr>
        <p:txBody>
          <a:bodyPr lIns="82824" tIns="41411" rIns="82824" bIns="41411" anchor="ctr"/>
          <a:lstStyle/>
          <a:p>
            <a:pPr algn="ctr" defTabSz="914377">
              <a:defRPr/>
            </a:pPr>
            <a:r>
              <a:rPr lang="en-US" altLang="zh-CN" sz="3200" b="1" dirty="0">
                <a:solidFill>
                  <a:schemeClr val="bg1"/>
                </a:solidFill>
                <a:latin typeface="Times New Roman" panose="02020603050405020304" pitchFamily="18" charset="0"/>
                <a:ea typeface="造字工房悦黑（非商用）常规体" pitchFamily="2" charset="-122"/>
                <a:cs typeface="Times New Roman" panose="02020603050405020304" pitchFamily="18" charset="0"/>
              </a:rPr>
              <a:t>NĂNG LƯỢNG HAO PHÍ</a:t>
            </a:r>
            <a:endParaRPr lang="zh-CN" altLang="en-US" sz="32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37" name="五边形 36"/>
          <p:cNvSpPr/>
          <p:nvPr/>
        </p:nvSpPr>
        <p:spPr bwMode="auto">
          <a:xfrm>
            <a:off x="4684119" y="4266218"/>
            <a:ext cx="5099790" cy="699667"/>
          </a:xfrm>
          <a:prstGeom prst="homePlate">
            <a:avLst/>
          </a:prstGeom>
          <a:solidFill>
            <a:srgbClr val="0070C0"/>
          </a:solidFill>
          <a:ln w="38100" cap="flat" cmpd="sng">
            <a:solidFill>
              <a:srgbClr val="FFFFFF"/>
            </a:solidFill>
            <a:bevel/>
            <a:headEnd/>
            <a:tailEnd/>
          </a:ln>
          <a:effectLst>
            <a:outerShdw blurRad="127000" dist="38100" dir="8100000" algn="tr" rotWithShape="0">
              <a:prstClr val="black">
                <a:alpha val="40000"/>
              </a:prstClr>
            </a:outerShdw>
          </a:effectLst>
        </p:spPr>
        <p:txBody>
          <a:bodyPr lIns="82824" tIns="41411" rIns="82824" bIns="41411" anchor="ctr"/>
          <a:lstStyle/>
          <a:p>
            <a:pPr algn="ctr" defTabSz="914377">
              <a:defRPr/>
            </a:pPr>
            <a:r>
              <a:rPr lang="en-US" altLang="zh-CN" sz="3200" b="1" dirty="0">
                <a:solidFill>
                  <a:schemeClr val="bg1"/>
                </a:solidFill>
                <a:latin typeface="Times New Roman" panose="02020603050405020304" pitchFamily="18" charset="0"/>
                <a:ea typeface="微软雅黑" pitchFamily="34" charset="-122"/>
                <a:cs typeface="Times New Roman" panose="02020603050405020304" pitchFamily="18" charset="0"/>
              </a:rPr>
              <a:t>CỦNG CỐ</a:t>
            </a:r>
            <a:endParaRPr lang="zh-CN" altLang="en-US" sz="32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35788990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750" fill="hold"/>
                                        <p:tgtEl>
                                          <p:spTgt spid="35"/>
                                        </p:tgtEl>
                                        <p:attrNameLst>
                                          <p:attrName>ppt_w</p:attrName>
                                        </p:attrNameLst>
                                      </p:cBhvr>
                                      <p:tavLst>
                                        <p:tav tm="0">
                                          <p:val>
                                            <p:fltVal val="0"/>
                                          </p:val>
                                        </p:tav>
                                        <p:tav tm="100000">
                                          <p:val>
                                            <p:strVal val="#ppt_w"/>
                                          </p:val>
                                        </p:tav>
                                      </p:tavLst>
                                    </p:anim>
                                    <p:anim calcmode="lin" valueType="num">
                                      <p:cBhvr>
                                        <p:cTn id="12" dur="750" fill="hold"/>
                                        <p:tgtEl>
                                          <p:spTgt spid="35"/>
                                        </p:tgtEl>
                                        <p:attrNameLst>
                                          <p:attrName>ppt_h</p:attrName>
                                        </p:attrNameLst>
                                      </p:cBhvr>
                                      <p:tavLst>
                                        <p:tav tm="0">
                                          <p:val>
                                            <p:fltVal val="0"/>
                                          </p:val>
                                        </p:tav>
                                        <p:tav tm="100000">
                                          <p:val>
                                            <p:strVal val="#ppt_h"/>
                                          </p:val>
                                        </p:tav>
                                      </p:tavLst>
                                    </p:anim>
                                    <p:anim calcmode="lin" valueType="num">
                                      <p:cBhvr>
                                        <p:cTn id="13" dur="750" fill="hold"/>
                                        <p:tgtEl>
                                          <p:spTgt spid="35"/>
                                        </p:tgtEl>
                                        <p:attrNameLst>
                                          <p:attrName>style.rotation</p:attrName>
                                        </p:attrNameLst>
                                      </p:cBhvr>
                                      <p:tavLst>
                                        <p:tav tm="0">
                                          <p:val>
                                            <p:fltVal val="90"/>
                                          </p:val>
                                        </p:tav>
                                        <p:tav tm="100000">
                                          <p:val>
                                            <p:fltVal val="0"/>
                                          </p:val>
                                        </p:tav>
                                      </p:tavLst>
                                    </p:anim>
                                    <p:animEffect transition="in" filter="fade">
                                      <p:cBhvr>
                                        <p:cTn id="14" dur="75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500"/>
                            </p:stCondLst>
                            <p:childTnLst>
                              <p:par>
                                <p:cTn id="21" presetID="31"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750" fill="hold"/>
                                        <p:tgtEl>
                                          <p:spTgt spid="36"/>
                                        </p:tgtEl>
                                        <p:attrNameLst>
                                          <p:attrName>ppt_w</p:attrName>
                                        </p:attrNameLst>
                                      </p:cBhvr>
                                      <p:tavLst>
                                        <p:tav tm="0">
                                          <p:val>
                                            <p:fltVal val="0"/>
                                          </p:val>
                                        </p:tav>
                                        <p:tav tm="100000">
                                          <p:val>
                                            <p:strVal val="#ppt_w"/>
                                          </p:val>
                                        </p:tav>
                                      </p:tavLst>
                                    </p:anim>
                                    <p:anim calcmode="lin" valueType="num">
                                      <p:cBhvr>
                                        <p:cTn id="24" dur="750" fill="hold"/>
                                        <p:tgtEl>
                                          <p:spTgt spid="36"/>
                                        </p:tgtEl>
                                        <p:attrNameLst>
                                          <p:attrName>ppt_h</p:attrName>
                                        </p:attrNameLst>
                                      </p:cBhvr>
                                      <p:tavLst>
                                        <p:tav tm="0">
                                          <p:val>
                                            <p:fltVal val="0"/>
                                          </p:val>
                                        </p:tav>
                                        <p:tav tm="100000">
                                          <p:val>
                                            <p:strVal val="#ppt_h"/>
                                          </p:val>
                                        </p:tav>
                                      </p:tavLst>
                                    </p:anim>
                                    <p:anim calcmode="lin" valueType="num">
                                      <p:cBhvr>
                                        <p:cTn id="25" dur="750" fill="hold"/>
                                        <p:tgtEl>
                                          <p:spTgt spid="36"/>
                                        </p:tgtEl>
                                        <p:attrNameLst>
                                          <p:attrName>style.rotation</p:attrName>
                                        </p:attrNameLst>
                                      </p:cBhvr>
                                      <p:tavLst>
                                        <p:tav tm="0">
                                          <p:val>
                                            <p:fltVal val="90"/>
                                          </p:val>
                                        </p:tav>
                                        <p:tav tm="100000">
                                          <p:val>
                                            <p:fltVal val="0"/>
                                          </p:val>
                                        </p:tav>
                                      </p:tavLst>
                                    </p:anim>
                                    <p:animEffect transition="in" filter="fade">
                                      <p:cBhvr>
                                        <p:cTn id="26" dur="75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500"/>
                            </p:stCondLst>
                            <p:childTnLst>
                              <p:par>
                                <p:cTn id="33" presetID="3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750" fill="hold"/>
                                        <p:tgtEl>
                                          <p:spTgt spid="37"/>
                                        </p:tgtEl>
                                        <p:attrNameLst>
                                          <p:attrName>ppt_w</p:attrName>
                                        </p:attrNameLst>
                                      </p:cBhvr>
                                      <p:tavLst>
                                        <p:tav tm="0">
                                          <p:val>
                                            <p:fltVal val="0"/>
                                          </p:val>
                                        </p:tav>
                                        <p:tav tm="100000">
                                          <p:val>
                                            <p:strVal val="#ppt_w"/>
                                          </p:val>
                                        </p:tav>
                                      </p:tavLst>
                                    </p:anim>
                                    <p:anim calcmode="lin" valueType="num">
                                      <p:cBhvr>
                                        <p:cTn id="36" dur="750" fill="hold"/>
                                        <p:tgtEl>
                                          <p:spTgt spid="37"/>
                                        </p:tgtEl>
                                        <p:attrNameLst>
                                          <p:attrName>ppt_h</p:attrName>
                                        </p:attrNameLst>
                                      </p:cBhvr>
                                      <p:tavLst>
                                        <p:tav tm="0">
                                          <p:val>
                                            <p:fltVal val="0"/>
                                          </p:val>
                                        </p:tav>
                                        <p:tav tm="100000">
                                          <p:val>
                                            <p:strVal val="#ppt_h"/>
                                          </p:val>
                                        </p:tav>
                                      </p:tavLst>
                                    </p:anim>
                                    <p:anim calcmode="lin" valueType="num">
                                      <p:cBhvr>
                                        <p:cTn id="37" dur="750" fill="hold"/>
                                        <p:tgtEl>
                                          <p:spTgt spid="37"/>
                                        </p:tgtEl>
                                        <p:attrNameLst>
                                          <p:attrName>style.rotation</p:attrName>
                                        </p:attrNameLst>
                                      </p:cBhvr>
                                      <p:tavLst>
                                        <p:tav tm="0">
                                          <p:val>
                                            <p:fltVal val="90"/>
                                          </p:val>
                                        </p:tav>
                                        <p:tav tm="100000">
                                          <p:val>
                                            <p:fltVal val="0"/>
                                          </p:val>
                                        </p:tav>
                                      </p:tavLst>
                                    </p:anim>
                                    <p:animEffect transition="in" filter="fade">
                                      <p:cBhvr>
                                        <p:cTn id="38"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E6A080-1B74-4778-8831-7A2263062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681"/>
            <a:ext cx="12191999" cy="6885361"/>
          </a:xfrm>
          <a:prstGeom prst="rect">
            <a:avLst/>
          </a:prstGeom>
        </p:spPr>
      </p:pic>
      <p:pic>
        <p:nvPicPr>
          <p:cNvPr id="2" name="CUP"/>
          <p:cNvPicPr/>
          <p:nvPr/>
        </p:nvPicPr>
        <p:blipFill>
          <a:blip r:embed="rId5" cstate="print">
            <a:extLst>
              <a:ext uri="{28A0092B-C50C-407E-A947-70E740481C1C}">
                <a14:useLocalDpi xmlns:a14="http://schemas.microsoft.com/office/drawing/2010/main" val="0"/>
              </a:ext>
            </a:extLst>
          </a:blip>
          <a:stretch>
            <a:fillRect/>
          </a:stretch>
        </p:blipFill>
        <p:spPr>
          <a:xfrm>
            <a:off x="4457011" y="-1"/>
            <a:ext cx="3208547" cy="1987573"/>
          </a:xfrm>
          <a:prstGeom prst="rect">
            <a:avLst/>
          </a:prstGeom>
        </p:spPr>
      </p:pic>
      <p:pic>
        <p:nvPicPr>
          <p:cNvPr id="3" name="KC4">
            <a:hlinkClick r:id="rId6" action="ppaction://hlinksldjump"/>
          </p:cNvPr>
          <p:cNvPicPr/>
          <p:nvPr/>
        </p:nvPicPr>
        <p:blipFill>
          <a:blip r:embed="rId7" cstate="print">
            <a:extLst>
              <a:ext uri="{28A0092B-C50C-407E-A947-70E740481C1C}">
                <a14:useLocalDpi xmlns:a14="http://schemas.microsoft.com/office/drawing/2010/main" val="0"/>
              </a:ext>
            </a:extLst>
          </a:blip>
          <a:stretch>
            <a:fillRect/>
          </a:stretch>
        </p:blipFill>
        <p:spPr>
          <a:xfrm>
            <a:off x="3767522" y="2433166"/>
            <a:ext cx="689489" cy="913796"/>
          </a:xfrm>
          <a:prstGeom prst="rect">
            <a:avLst/>
          </a:prstGeom>
        </p:spPr>
      </p:pic>
      <p:pic>
        <p:nvPicPr>
          <p:cNvPr id="9" name="KC3">
            <a:hlinkClick r:id="rId8" action="ppaction://hlinksldjump"/>
          </p:cNvPr>
          <p:cNvPicPr/>
          <p:nvPr/>
        </p:nvPicPr>
        <p:blipFill>
          <a:blip r:embed="rId7" cstate="print">
            <a:extLst>
              <a:ext uri="{28A0092B-C50C-407E-A947-70E740481C1C}">
                <a14:useLocalDpi xmlns:a14="http://schemas.microsoft.com/office/drawing/2010/main" val="0"/>
              </a:ext>
            </a:extLst>
          </a:blip>
          <a:stretch>
            <a:fillRect/>
          </a:stretch>
        </p:blipFill>
        <p:spPr>
          <a:xfrm>
            <a:off x="3749049" y="3539541"/>
            <a:ext cx="689489" cy="913796"/>
          </a:xfrm>
          <a:prstGeom prst="rect">
            <a:avLst/>
          </a:prstGeom>
        </p:spPr>
      </p:pic>
      <p:pic>
        <p:nvPicPr>
          <p:cNvPr id="10" name="KC2">
            <a:hlinkClick r:id="rId9" action="ppaction://hlinksldjump"/>
          </p:cNvPr>
          <p:cNvPicPr/>
          <p:nvPr/>
        </p:nvPicPr>
        <p:blipFill>
          <a:blip r:embed="rId7" cstate="print">
            <a:extLst>
              <a:ext uri="{28A0092B-C50C-407E-A947-70E740481C1C}">
                <a14:useLocalDpi xmlns:a14="http://schemas.microsoft.com/office/drawing/2010/main" val="0"/>
              </a:ext>
            </a:extLst>
          </a:blip>
          <a:stretch>
            <a:fillRect/>
          </a:stretch>
        </p:blipFill>
        <p:spPr>
          <a:xfrm>
            <a:off x="3767522" y="4478157"/>
            <a:ext cx="689489" cy="913796"/>
          </a:xfrm>
          <a:prstGeom prst="rect">
            <a:avLst/>
          </a:prstGeom>
        </p:spPr>
      </p:pic>
      <p:pic>
        <p:nvPicPr>
          <p:cNvPr id="11" name="KC1">
            <a:hlinkClick r:id="rId10" action="ppaction://hlinksldjump"/>
          </p:cNvPr>
          <p:cNvPicPr/>
          <p:nvPr/>
        </p:nvPicPr>
        <p:blipFill>
          <a:blip r:embed="rId7" cstate="print">
            <a:extLst>
              <a:ext uri="{28A0092B-C50C-407E-A947-70E740481C1C}">
                <a14:useLocalDpi xmlns:a14="http://schemas.microsoft.com/office/drawing/2010/main" val="0"/>
              </a:ext>
            </a:extLst>
          </a:blip>
          <a:stretch>
            <a:fillRect/>
          </a:stretch>
        </p:blipFill>
        <p:spPr>
          <a:xfrm>
            <a:off x="3773117" y="5391953"/>
            <a:ext cx="689489" cy="913796"/>
          </a:xfrm>
          <a:prstGeom prst="rect">
            <a:avLst/>
          </a:prstGeom>
        </p:spPr>
      </p:pic>
      <p:pic>
        <p:nvPicPr>
          <p:cNvPr id="13" name="KC8">
            <a:hlinkClick r:id="rId11" action="ppaction://hlinksldjump"/>
          </p:cNvPr>
          <p:cNvPicPr/>
          <p:nvPr/>
        </p:nvPicPr>
        <p:blipFill>
          <a:blip r:embed="rId7" cstate="print">
            <a:extLst>
              <a:ext uri="{28A0092B-C50C-407E-A947-70E740481C1C}">
                <a14:useLocalDpi xmlns:a14="http://schemas.microsoft.com/office/drawing/2010/main" val="0"/>
              </a:ext>
            </a:extLst>
          </a:blip>
          <a:stretch>
            <a:fillRect/>
          </a:stretch>
        </p:blipFill>
        <p:spPr>
          <a:xfrm>
            <a:off x="7048351" y="2445884"/>
            <a:ext cx="689489" cy="913796"/>
          </a:xfrm>
          <a:prstGeom prst="rect">
            <a:avLst/>
          </a:prstGeom>
        </p:spPr>
      </p:pic>
      <p:pic>
        <p:nvPicPr>
          <p:cNvPr id="15" name="KC7">
            <a:hlinkClick r:id="rId12" action="ppaction://hlinksldjump"/>
          </p:cNvPr>
          <p:cNvPicPr/>
          <p:nvPr/>
        </p:nvPicPr>
        <p:blipFill>
          <a:blip r:embed="rId7" cstate="print">
            <a:extLst>
              <a:ext uri="{28A0092B-C50C-407E-A947-70E740481C1C}">
                <a14:useLocalDpi xmlns:a14="http://schemas.microsoft.com/office/drawing/2010/main" val="0"/>
              </a:ext>
            </a:extLst>
          </a:blip>
          <a:stretch>
            <a:fillRect/>
          </a:stretch>
        </p:blipFill>
        <p:spPr>
          <a:xfrm>
            <a:off x="7038460" y="3509471"/>
            <a:ext cx="689489" cy="913796"/>
          </a:xfrm>
          <a:prstGeom prst="rect">
            <a:avLst/>
          </a:prstGeom>
        </p:spPr>
      </p:pic>
      <p:pic>
        <p:nvPicPr>
          <p:cNvPr id="16" name="KC6">
            <a:hlinkClick r:id="rId13" action="ppaction://hlinksldjump"/>
          </p:cNvPr>
          <p:cNvPicPr/>
          <p:nvPr/>
        </p:nvPicPr>
        <p:blipFill>
          <a:blip r:embed="rId7" cstate="print">
            <a:extLst>
              <a:ext uri="{28A0092B-C50C-407E-A947-70E740481C1C}">
                <a14:useLocalDpi xmlns:a14="http://schemas.microsoft.com/office/drawing/2010/main" val="0"/>
              </a:ext>
            </a:extLst>
          </a:blip>
          <a:stretch>
            <a:fillRect/>
          </a:stretch>
        </p:blipFill>
        <p:spPr>
          <a:xfrm>
            <a:off x="7064218" y="4478157"/>
            <a:ext cx="689489" cy="913796"/>
          </a:xfrm>
          <a:prstGeom prst="rect">
            <a:avLst/>
          </a:prstGeom>
        </p:spPr>
      </p:pic>
      <p:pic>
        <p:nvPicPr>
          <p:cNvPr id="17" name="KC5">
            <a:hlinkClick r:id="rId14" action="ppaction://hlinksldjump"/>
          </p:cNvPr>
          <p:cNvPicPr/>
          <p:nvPr/>
        </p:nvPicPr>
        <p:blipFill>
          <a:blip r:embed="rId7" cstate="print">
            <a:extLst>
              <a:ext uri="{28A0092B-C50C-407E-A947-70E740481C1C}">
                <a14:useLocalDpi xmlns:a14="http://schemas.microsoft.com/office/drawing/2010/main" val="0"/>
              </a:ext>
            </a:extLst>
          </a:blip>
          <a:stretch>
            <a:fillRect/>
          </a:stretch>
        </p:blipFill>
        <p:spPr>
          <a:xfrm>
            <a:off x="7102852" y="5499573"/>
            <a:ext cx="689489" cy="913796"/>
          </a:xfrm>
          <a:prstGeom prst="rect">
            <a:avLst/>
          </a:prstGeom>
        </p:spPr>
      </p:pic>
      <p:sp>
        <p:nvSpPr>
          <p:cNvPr id="18" name="TextBox 17">
            <a:hlinkClick r:id="rId6" action="ppaction://hlinksldjump"/>
          </p:cNvPr>
          <p:cNvSpPr txBox="1"/>
          <p:nvPr/>
        </p:nvSpPr>
        <p:spPr>
          <a:xfrm>
            <a:off x="3168202" y="2201866"/>
            <a:ext cx="347730" cy="1015663"/>
          </a:xfrm>
          <a:prstGeom prst="rect">
            <a:avLst/>
          </a:prstGeom>
          <a:noFill/>
        </p:spPr>
        <p:txBody>
          <a:bodyPr wrap="square" rtlCol="0">
            <a:spAutoFit/>
          </a:bodyPr>
          <a:lstStyle/>
          <a:p>
            <a:r>
              <a:rPr lang="en-US" sz="6000" b="1" dirty="0">
                <a:solidFill>
                  <a:srgbClr val="FF0000"/>
                </a:solidFill>
                <a:latin typeface="Times New Roman" panose="02020603050405020304" pitchFamily="18" charset="0"/>
                <a:cs typeface="Times New Roman" panose="02020603050405020304" pitchFamily="18" charset="0"/>
              </a:rPr>
              <a:t>4</a:t>
            </a:r>
          </a:p>
        </p:txBody>
      </p:sp>
      <p:sp>
        <p:nvSpPr>
          <p:cNvPr id="20" name="TextBox 19">
            <a:hlinkClick r:id="rId9" action="ppaction://hlinksldjump"/>
          </p:cNvPr>
          <p:cNvSpPr txBox="1"/>
          <p:nvPr/>
        </p:nvSpPr>
        <p:spPr>
          <a:xfrm>
            <a:off x="3133179" y="4201150"/>
            <a:ext cx="347730" cy="1015663"/>
          </a:xfrm>
          <a:prstGeom prst="rect">
            <a:avLst/>
          </a:prstGeom>
          <a:noFill/>
        </p:spPr>
        <p:txBody>
          <a:bodyPr wrap="square" rtlCol="0">
            <a:spAutoFit/>
          </a:bodyPr>
          <a:lstStyle/>
          <a:p>
            <a:r>
              <a:rPr lang="en-US" sz="6000" b="1" dirty="0">
                <a:solidFill>
                  <a:srgbClr val="FF0000"/>
                </a:solidFill>
                <a:latin typeface="Times New Roman" panose="02020603050405020304" pitchFamily="18" charset="0"/>
                <a:cs typeface="Times New Roman" panose="02020603050405020304" pitchFamily="18" charset="0"/>
              </a:rPr>
              <a:t>2</a:t>
            </a:r>
          </a:p>
        </p:txBody>
      </p:sp>
      <p:sp>
        <p:nvSpPr>
          <p:cNvPr id="21" name="TextBox 20">
            <a:hlinkClick r:id="rId8" action="ppaction://hlinksldjump"/>
          </p:cNvPr>
          <p:cNvSpPr txBox="1"/>
          <p:nvPr/>
        </p:nvSpPr>
        <p:spPr>
          <a:xfrm>
            <a:off x="3168202" y="3331214"/>
            <a:ext cx="347730" cy="1015663"/>
          </a:xfrm>
          <a:prstGeom prst="rect">
            <a:avLst/>
          </a:prstGeom>
          <a:noFill/>
        </p:spPr>
        <p:txBody>
          <a:bodyPr wrap="square" rtlCol="0">
            <a:spAutoFit/>
          </a:bodyPr>
          <a:lstStyle/>
          <a:p>
            <a:r>
              <a:rPr lang="en-US" sz="6000" b="1" dirty="0">
                <a:solidFill>
                  <a:srgbClr val="FF0000"/>
                </a:solidFill>
                <a:latin typeface="Times New Roman" panose="02020603050405020304" pitchFamily="18" charset="0"/>
                <a:cs typeface="Times New Roman" panose="02020603050405020304" pitchFamily="18" charset="0"/>
              </a:rPr>
              <a:t>3</a:t>
            </a:r>
          </a:p>
        </p:txBody>
      </p:sp>
      <p:sp>
        <p:nvSpPr>
          <p:cNvPr id="22" name="TextBox 21">
            <a:hlinkClick r:id="rId10" action="ppaction://hlinksldjump"/>
          </p:cNvPr>
          <p:cNvSpPr txBox="1"/>
          <p:nvPr/>
        </p:nvSpPr>
        <p:spPr>
          <a:xfrm>
            <a:off x="3177077" y="5410302"/>
            <a:ext cx="347730" cy="923330"/>
          </a:xfrm>
          <a:prstGeom prst="rect">
            <a:avLst/>
          </a:prstGeom>
          <a:noFill/>
        </p:spPr>
        <p:txBody>
          <a:bodyPr wrap="square" rtlCol="0">
            <a:spAutoFit/>
          </a:bodyPr>
          <a:lstStyle/>
          <a:p>
            <a:r>
              <a:rPr lang="en-US" sz="5400" b="1" dirty="0">
                <a:solidFill>
                  <a:srgbClr val="FF0000"/>
                </a:solidFill>
                <a:latin typeface="Times New Roman" panose="02020603050405020304" pitchFamily="18" charset="0"/>
                <a:cs typeface="Times New Roman" panose="02020603050405020304" pitchFamily="18" charset="0"/>
              </a:rPr>
              <a:t>1</a:t>
            </a:r>
          </a:p>
        </p:txBody>
      </p:sp>
      <p:sp>
        <p:nvSpPr>
          <p:cNvPr id="23" name="TextBox 22">
            <a:hlinkClick r:id="rId11" action="ppaction://hlinksldjump"/>
          </p:cNvPr>
          <p:cNvSpPr txBox="1"/>
          <p:nvPr/>
        </p:nvSpPr>
        <p:spPr>
          <a:xfrm>
            <a:off x="8105104" y="2272198"/>
            <a:ext cx="347730" cy="1015663"/>
          </a:xfrm>
          <a:prstGeom prst="rect">
            <a:avLst/>
          </a:prstGeom>
          <a:noFill/>
        </p:spPr>
        <p:txBody>
          <a:bodyPr wrap="square" rtlCol="0">
            <a:spAutoFit/>
          </a:bodyPr>
          <a:lstStyle/>
          <a:p>
            <a:r>
              <a:rPr lang="en-US" sz="6000" b="1" dirty="0">
                <a:solidFill>
                  <a:srgbClr val="FF0000"/>
                </a:solidFill>
                <a:latin typeface="Times New Roman" panose="02020603050405020304" pitchFamily="18" charset="0"/>
                <a:cs typeface="Times New Roman" panose="02020603050405020304" pitchFamily="18" charset="0"/>
              </a:rPr>
              <a:t>8</a:t>
            </a:r>
          </a:p>
        </p:txBody>
      </p:sp>
      <p:sp>
        <p:nvSpPr>
          <p:cNvPr id="25" name="TextBox 24">
            <a:hlinkClick r:id="rId12" action="ppaction://hlinksldjump"/>
          </p:cNvPr>
          <p:cNvSpPr txBox="1"/>
          <p:nvPr/>
        </p:nvSpPr>
        <p:spPr>
          <a:xfrm>
            <a:off x="8105104" y="3286317"/>
            <a:ext cx="347730" cy="1015663"/>
          </a:xfrm>
          <a:prstGeom prst="rect">
            <a:avLst/>
          </a:prstGeom>
          <a:noFill/>
        </p:spPr>
        <p:txBody>
          <a:bodyPr wrap="square" rtlCol="0">
            <a:spAutoFit/>
          </a:bodyPr>
          <a:lstStyle/>
          <a:p>
            <a:r>
              <a:rPr lang="en-US" sz="6000" b="1" dirty="0">
                <a:solidFill>
                  <a:srgbClr val="FF0000"/>
                </a:solidFill>
                <a:latin typeface="Times New Roman" panose="02020603050405020304" pitchFamily="18" charset="0"/>
                <a:cs typeface="Times New Roman" panose="02020603050405020304" pitchFamily="18" charset="0"/>
              </a:rPr>
              <a:t>7</a:t>
            </a:r>
          </a:p>
        </p:txBody>
      </p:sp>
      <p:sp>
        <p:nvSpPr>
          <p:cNvPr id="26" name="TextBox 25">
            <a:hlinkClick r:id="rId13" action="ppaction://hlinksldjump"/>
          </p:cNvPr>
          <p:cNvSpPr txBox="1"/>
          <p:nvPr/>
        </p:nvSpPr>
        <p:spPr>
          <a:xfrm>
            <a:off x="8105104" y="4271484"/>
            <a:ext cx="347730" cy="1015663"/>
          </a:xfrm>
          <a:prstGeom prst="rect">
            <a:avLst/>
          </a:prstGeom>
          <a:noFill/>
        </p:spPr>
        <p:txBody>
          <a:bodyPr wrap="square" rtlCol="0">
            <a:spAutoFit/>
          </a:bodyPr>
          <a:lstStyle/>
          <a:p>
            <a:r>
              <a:rPr lang="en-US" sz="6000" b="1" dirty="0">
                <a:solidFill>
                  <a:srgbClr val="FF0000"/>
                </a:solidFill>
                <a:latin typeface="Times New Roman" panose="02020603050405020304" pitchFamily="18" charset="0"/>
                <a:cs typeface="Times New Roman" panose="02020603050405020304" pitchFamily="18" charset="0"/>
              </a:rPr>
              <a:t>6</a:t>
            </a:r>
          </a:p>
        </p:txBody>
      </p:sp>
      <p:sp>
        <p:nvSpPr>
          <p:cNvPr id="27" name="TextBox 26">
            <a:hlinkClick r:id="rId14" action="ppaction://hlinksldjump"/>
          </p:cNvPr>
          <p:cNvSpPr txBox="1"/>
          <p:nvPr/>
        </p:nvSpPr>
        <p:spPr>
          <a:xfrm>
            <a:off x="8105729" y="5452547"/>
            <a:ext cx="347730" cy="1015663"/>
          </a:xfrm>
          <a:prstGeom prst="rect">
            <a:avLst/>
          </a:prstGeom>
          <a:noFill/>
        </p:spPr>
        <p:txBody>
          <a:bodyPr wrap="square" rtlCol="0">
            <a:spAutoFit/>
          </a:bodyPr>
          <a:lstStyle/>
          <a:p>
            <a:r>
              <a:rPr lang="en-US" sz="6000" b="1" dirty="0">
                <a:solidFill>
                  <a:srgbClr val="FF0000"/>
                </a:solidFill>
                <a:latin typeface="Times New Roman" panose="02020603050405020304" pitchFamily="18" charset="0"/>
                <a:cs typeface="Times New Roman" panose="02020603050405020304" pitchFamily="18" charset="0"/>
              </a:rPr>
              <a:t>5</a:t>
            </a:r>
          </a:p>
        </p:txBody>
      </p:sp>
      <p:pic>
        <p:nvPicPr>
          <p:cNvPr id="28" name="RUA"/>
          <p:cNvPicPr/>
          <p:nvPr/>
        </p:nvPicPr>
        <p:blipFill>
          <a:blip r:embed="rId15">
            <a:extLst>
              <a:ext uri="{28A0092B-C50C-407E-A947-70E740481C1C}">
                <a14:useLocalDpi xmlns:a14="http://schemas.microsoft.com/office/drawing/2010/main" val="0"/>
              </a:ext>
            </a:extLst>
          </a:blip>
          <a:stretch>
            <a:fillRect/>
          </a:stretch>
        </p:blipFill>
        <p:spPr>
          <a:xfrm>
            <a:off x="1684337" y="5803769"/>
            <a:ext cx="1209675" cy="1066800"/>
          </a:xfrm>
          <a:prstGeom prst="rect">
            <a:avLst/>
          </a:prstGeom>
        </p:spPr>
      </p:pic>
      <p:pic>
        <p:nvPicPr>
          <p:cNvPr id="29" name="THO"/>
          <p:cNvPicPr/>
          <p:nvPr/>
        </p:nvPicPr>
        <p:blipFill>
          <a:blip r:embed="rId16" cstate="print">
            <a:extLst>
              <a:ext uri="{BEBA8EAE-BF5A-486C-A8C5-ECC9F3942E4B}">
                <a14:imgProps xmlns:a14="http://schemas.microsoft.com/office/drawing/2010/main">
                  <a14:imgLayer r:embed="rId17">
                    <a14:imgEffect>
                      <a14:backgroundRemoval t="2899" b="98240" l="10000" r="90000"/>
                    </a14:imgEffect>
                  </a14:imgLayer>
                </a14:imgProps>
              </a:ext>
              <a:ext uri="{28A0092B-C50C-407E-A947-70E740481C1C}">
                <a14:useLocalDpi xmlns:a14="http://schemas.microsoft.com/office/drawing/2010/main" val="0"/>
              </a:ext>
            </a:extLst>
          </a:blip>
          <a:stretch>
            <a:fillRect/>
          </a:stretch>
        </p:blipFill>
        <p:spPr>
          <a:xfrm>
            <a:off x="8452833" y="5803769"/>
            <a:ext cx="918695" cy="1054231"/>
          </a:xfrm>
          <a:prstGeom prst="rect">
            <a:avLst/>
          </a:prstGeom>
        </p:spPr>
      </p:pic>
      <p:sp>
        <p:nvSpPr>
          <p:cNvPr id="30" name="Rectangle 29"/>
          <p:cNvSpPr/>
          <p:nvPr/>
        </p:nvSpPr>
        <p:spPr>
          <a:xfrm>
            <a:off x="1972202" y="860294"/>
            <a:ext cx="2698272" cy="9137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TEAM</a:t>
            </a:r>
          </a:p>
        </p:txBody>
      </p:sp>
      <p:pic>
        <p:nvPicPr>
          <p:cNvPr id="31" name="Picture 30"/>
          <p:cNvPicPr/>
          <p:nvPr/>
        </p:nvPicPr>
        <p:blipFill>
          <a:blip r:embed="rId18" cstate="print">
            <a:extLst>
              <a:ext uri="{28A0092B-C50C-407E-A947-70E740481C1C}">
                <a14:useLocalDpi xmlns:a14="http://schemas.microsoft.com/office/drawing/2010/main" val="0"/>
              </a:ext>
            </a:extLst>
          </a:blip>
          <a:stretch>
            <a:fillRect/>
          </a:stretch>
        </p:blipFill>
        <p:spPr>
          <a:xfrm>
            <a:off x="3437781" y="603469"/>
            <a:ext cx="1232693" cy="1170621"/>
          </a:xfrm>
          <a:prstGeom prst="rect">
            <a:avLst/>
          </a:prstGeom>
          <a:solidFill>
            <a:srgbClr val="FFCCCC"/>
          </a:solidFill>
        </p:spPr>
      </p:pic>
      <p:sp>
        <p:nvSpPr>
          <p:cNvPr id="33" name="Rectangle 32"/>
          <p:cNvSpPr/>
          <p:nvPr/>
        </p:nvSpPr>
        <p:spPr>
          <a:xfrm>
            <a:off x="7785944" y="863000"/>
            <a:ext cx="2698272" cy="9137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TEAM</a:t>
            </a:r>
          </a:p>
        </p:txBody>
      </p:sp>
      <p:pic>
        <p:nvPicPr>
          <p:cNvPr id="34" name="Picture 33"/>
          <p:cNvPicPr/>
          <p:nvPr/>
        </p:nvPicPr>
        <p:blipFill>
          <a:blip r:embed="rId19" cstate="print">
            <a:extLst>
              <a:ext uri="{BEBA8EAE-BF5A-486C-A8C5-ECC9F3942E4B}">
                <a14:imgProps xmlns:a14="http://schemas.microsoft.com/office/drawing/2010/main">
                  <a14:imgLayer r:embed="rId20">
                    <a14:imgEffect>
                      <a14:backgroundRemoval t="2899" b="98240" l="10000" r="90000"/>
                    </a14:imgEffect>
                  </a14:imgLayer>
                </a14:imgProps>
              </a:ext>
              <a:ext uri="{28A0092B-C50C-407E-A947-70E740481C1C}">
                <a14:useLocalDpi xmlns:a14="http://schemas.microsoft.com/office/drawing/2010/main" val="0"/>
              </a:ext>
            </a:extLst>
          </a:blip>
          <a:stretch>
            <a:fillRect/>
          </a:stretch>
        </p:blipFill>
        <p:spPr>
          <a:xfrm>
            <a:off x="9246259" y="603468"/>
            <a:ext cx="1237957" cy="1170621"/>
          </a:xfrm>
          <a:prstGeom prst="rect">
            <a:avLst/>
          </a:prstGeom>
          <a:solidFill>
            <a:srgbClr val="FFCCCC"/>
          </a:solidFill>
        </p:spPr>
      </p:pic>
      <p:sp>
        <p:nvSpPr>
          <p:cNvPr id="6" name="Smiley Face 5">
            <a:hlinkClick r:id="rId21" action="ppaction://hlinksldjump"/>
            <a:extLst>
              <a:ext uri="{FF2B5EF4-FFF2-40B4-BE49-F238E27FC236}">
                <a16:creationId xmlns:a16="http://schemas.microsoft.com/office/drawing/2014/main" id="{581D71BF-059F-4796-BCC2-CAED4C2AFAFD}"/>
              </a:ext>
            </a:extLst>
          </p:cNvPr>
          <p:cNvSpPr/>
          <p:nvPr/>
        </p:nvSpPr>
        <p:spPr>
          <a:xfrm>
            <a:off x="10618035" y="5499573"/>
            <a:ext cx="1055077" cy="1015663"/>
          </a:xfrm>
          <a:prstGeom prst="smileyFac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6527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16667E-7 -4.07407E-6 L 0.00117 -0.11504 " pathEditMode="relative" rAng="0" ptsTypes="AA">
                                      <p:cBhvr>
                                        <p:cTn id="6" dur="2000" fill="hold"/>
                                        <p:tgtEl>
                                          <p:spTgt spid="28"/>
                                        </p:tgtEl>
                                        <p:attrNameLst>
                                          <p:attrName>ppt_x</p:attrName>
                                          <p:attrName>ppt_y</p:attrName>
                                        </p:attrNameLst>
                                      </p:cBhvr>
                                      <p:rCtr x="52" y="-5764"/>
                                    </p:animMotion>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nodeType="clickEffect">
                                  <p:stCondLst>
                                    <p:cond delay="0"/>
                                  </p:stCondLst>
                                  <p:childTnLst>
                                    <p:animMotion origin="layout" path="M 0.00117 -0.11504 L 0.0026 -0.23726 " pathEditMode="relative" rAng="0" ptsTypes="AA">
                                      <p:cBhvr>
                                        <p:cTn id="15" dur="2000" fill="hold"/>
                                        <p:tgtEl>
                                          <p:spTgt spid="28"/>
                                        </p:tgtEl>
                                        <p:attrNameLst>
                                          <p:attrName>ppt_x</p:attrName>
                                          <p:attrName>ppt_y</p:attrName>
                                        </p:attrNameLst>
                                      </p:cBhvr>
                                      <p:rCtr x="65" y="-6111"/>
                                    </p:animMotion>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4" presetClass="path" presetSubtype="0" accel="50000" decel="50000" fill="hold" nodeType="clickEffect">
                                  <p:stCondLst>
                                    <p:cond delay="0"/>
                                  </p:stCondLst>
                                  <p:childTnLst>
                                    <p:animMotion origin="layout" path="M 0.00143 -0.23009 L 0.00508 -0.36134 " pathEditMode="relative" rAng="0" ptsTypes="AA">
                                      <p:cBhvr>
                                        <p:cTn id="24" dur="2000" fill="hold"/>
                                        <p:tgtEl>
                                          <p:spTgt spid="28"/>
                                        </p:tgtEl>
                                        <p:attrNameLst>
                                          <p:attrName>ppt_x</p:attrName>
                                          <p:attrName>ppt_y</p:attrName>
                                        </p:attrNameLst>
                                      </p:cBhvr>
                                      <p:rCtr x="182" y="-6574"/>
                                    </p:animMotion>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nodeType="clickEffect">
                                  <p:stCondLst>
                                    <p:cond delay="0"/>
                                  </p:stCondLst>
                                  <p:childTnLst>
                                    <p:animEffect transition="out" filter="wipe(down)">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decel="50000" fill="hold" nodeType="clickEffect">
                                  <p:stCondLst>
                                    <p:cond delay="0"/>
                                  </p:stCondLst>
                                  <p:childTnLst>
                                    <p:animMotion origin="layout" path="M 0.00508 -0.36134 L 0.00703 -0.54375 " pathEditMode="relative" rAng="0" ptsTypes="AA">
                                      <p:cBhvr>
                                        <p:cTn id="33" dur="2000" fill="hold"/>
                                        <p:tgtEl>
                                          <p:spTgt spid="28"/>
                                        </p:tgtEl>
                                        <p:attrNameLst>
                                          <p:attrName>ppt_x</p:attrName>
                                          <p:attrName>ppt_y</p:attrName>
                                        </p:attrNameLst>
                                      </p:cBhvr>
                                      <p:rCtr x="91" y="-9120"/>
                                    </p:animMotion>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0" presetClass="path" presetSubtype="0" accel="50000" decel="50000" fill="hold" nodeType="withEffect">
                                  <p:stCondLst>
                                    <p:cond delay="0"/>
                                  </p:stCondLst>
                                  <p:childTnLst>
                                    <p:animMotion origin="layout" path="M 0.00703 -0.54374 L 0.00703 -0.54374 L 0.04557 -0.54791 C 0.047 -0.54837 0.04778 -0.55092 0.04896 -0.55184 C 0.05117 -0.5537 0.05586 -0.55601 0.05586 -0.55601 C 0.05729 -0.55809 0.05872 -0.56041 0.06041 -0.56203 C 0.06497 -0.56689 0.06888 -0.57082 0.07409 -0.57221 C 0.07747 -0.57314 0.08086 -0.5736 0.08424 -0.5743 C 0.08763 -0.57615 0.09114 -0.57777 0.09453 -0.58032 C 0.09687 -0.58194 0.09896 -0.58448 0.1013 -0.58633 C 0.10312 -0.58772 0.10508 -0.58888 0.10703 -0.59027 C 0.10924 -0.59212 0.11146 -0.5949 0.1138 -0.59652 C 0.11562 -0.59768 0.11758 -0.59768 0.11953 -0.59837 C 0.12955 -0.60971 0.12513 -0.60647 0.13203 -0.61064 C 0.1444 -0.62522 0.12526 -0.6037 0.13997 -0.61666 C 0.14427 -0.62036 0.14453 -0.6236 0.14791 -0.6287 C 0.14896 -0.63032 0.15013 -0.6317 0.1513 -0.63286 C 0.15625 -0.63772 0.15612 -0.63657 0.16159 -0.64096 C 0.16315 -0.64212 0.16458 -0.64351 0.16614 -0.6449 C 0.17578 -0.65485 0.16432 -0.64351 0.17174 -0.653 C 0.17656 -0.65902 0.17786 -0.65948 0.1832 -0.66319 C 0.18698 -0.67314 0.18424 -0.66782 0.19218 -0.67731 C 0.19336 -0.6787 0.19453 -0.67985 0.1957 -0.68124 C 0.19713 -0.68332 0.19869 -0.68541 0.20013 -0.68749 C 0.20351 -0.69166 0.20716 -0.69513 0.21041 -0.69953 C 0.21341 -0.70346 0.2164 -0.70786 0.21953 -0.71157 C 0.2207 -0.71295 0.22187 -0.71411 0.22291 -0.71573 C 0.22539 -0.71944 0.22968 -0.72777 0.22968 -0.72777 C 0.23008 -0.72985 0.23034 -0.73194 0.23086 -0.73379 C 0.23151 -0.7361 0.23606 -0.74721 0.23659 -0.74814 C 0.2375 -0.74976 0.23893 -0.75069 0.23997 -0.75207 C 0.24804 -0.76365 0.23515 -0.74768 0.2457 -0.76018 C 0.24635 -0.76226 0.247 -0.76457 0.24791 -0.7662 C 0.24896 -0.76805 0.25052 -0.76851 0.2513 -0.77036 C 0.25677 -0.78194 0.25013 -0.77638 0.25703 -0.78032 C 0.25781 -0.7817 0.25833 -0.78356 0.25924 -0.78448 C 0.26028 -0.78564 0.26172 -0.78518 0.26276 -0.78657 C 0.27187 -0.79953 0.25976 -0.78795 0.26731 -0.79444 " pathEditMode="relative" ptsTypes="AAAAAAAAAAAAAAAAAAAAAAAAAAAAAAAAAAAAAA">
                                      <p:cBhvr>
                                        <p:cTn id="40" dur="2000" fill="hold"/>
                                        <p:tgtEl>
                                          <p:spTgt spid="28"/>
                                        </p:tgtEl>
                                        <p:attrNameLst>
                                          <p:attrName>ppt_x</p:attrName>
                                          <p:attrName>ppt_y</p:attrName>
                                        </p:attrNameLst>
                                      </p:cBhvr>
                                    </p:animMotion>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par>
                                <p:cTn id="41" presetID="6" presetClass="emph" presetSubtype="0" fill="hold" nodeType="withEffect">
                                  <p:stCondLst>
                                    <p:cond delay="0"/>
                                  </p:stCondLst>
                                  <p:childTnLst>
                                    <p:animScale>
                                      <p:cBhvr>
                                        <p:cTn id="42" dur="2000" fill="hold"/>
                                        <p:tgtEl>
                                          <p:spTgt spid="2"/>
                                        </p:tgtEl>
                                      </p:cBhvr>
                                      <p:by x="150000" y="150000"/>
                                    </p:animScale>
                                  </p:childTnLst>
                                  <p:subTnLst>
                                    <p:audio>
                                      <p:cMediaNode>
                                        <p:cTn display="0" masterRel="sameClick">
                                          <p:stCondLst>
                                            <p:cond evt="begin" delay="0">
                                              <p:tn val="4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8"/>
                  </p:tgtEl>
                </p:cond>
              </p:nextCondLst>
            </p:seq>
            <p:seq concurrent="1" nextAc="seek">
              <p:cTn id="43" restart="whenNotActive" fill="hold" evtFilter="cancelBubble" nodeType="interactiveSeq">
                <p:stCondLst>
                  <p:cond evt="onClick" delay="0">
                    <p:tgtEl>
                      <p:spTgt spid="29"/>
                    </p:tgtEl>
                  </p:cond>
                </p:stCondLst>
                <p:endSync evt="end" delay="0">
                  <p:rtn val="all"/>
                </p:endSync>
                <p:childTnLst>
                  <p:par>
                    <p:cTn id="44" fill="hold">
                      <p:stCondLst>
                        <p:cond delay="0"/>
                      </p:stCondLst>
                      <p:childTnLst>
                        <p:par>
                          <p:cTn id="45" fill="hold">
                            <p:stCondLst>
                              <p:cond delay="0"/>
                            </p:stCondLst>
                            <p:childTnLst>
                              <p:par>
                                <p:cTn id="46" presetID="64" presetClass="path" presetSubtype="0" accel="50000" decel="50000" fill="hold" nodeType="clickEffect">
                                  <p:stCondLst>
                                    <p:cond delay="0"/>
                                  </p:stCondLst>
                                  <p:childTnLst>
                                    <p:animMotion origin="layout" path="M 4.16667E-7 1.85185E-6 L 0.00078 -0.07685 " pathEditMode="relative" rAng="0" ptsTypes="AA">
                                      <p:cBhvr>
                                        <p:cTn id="47" dur="2000" fill="hold"/>
                                        <p:tgtEl>
                                          <p:spTgt spid="29"/>
                                        </p:tgtEl>
                                        <p:attrNameLst>
                                          <p:attrName>ppt_x</p:attrName>
                                          <p:attrName>ppt_y</p:attrName>
                                        </p:attrNameLst>
                                      </p:cBhvr>
                                      <p:rCtr x="39" y="-3843"/>
                                    </p:animMotion>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nodeType="clickEffect">
                                  <p:stCondLst>
                                    <p:cond delay="0"/>
                                  </p:stCondLst>
                                  <p:childTnLst>
                                    <p:animEffect transition="out" filter="wipe(down)">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64" presetClass="path" presetSubtype="0" accel="50000" decel="50000" fill="hold" nodeType="clickEffect">
                                  <p:stCondLst>
                                    <p:cond delay="0"/>
                                  </p:stCondLst>
                                  <p:childTnLst>
                                    <p:animMotion origin="layout" path="M 0.00078 -0.07685 L 0.00078 -0.2081 " pathEditMode="relative" rAng="0" ptsTypes="AA">
                                      <p:cBhvr>
                                        <p:cTn id="56" dur="2000" fill="hold"/>
                                        <p:tgtEl>
                                          <p:spTgt spid="29"/>
                                        </p:tgtEl>
                                        <p:attrNameLst>
                                          <p:attrName>ppt_x</p:attrName>
                                          <p:attrName>ppt_y</p:attrName>
                                        </p:attrNameLst>
                                      </p:cBhvr>
                                      <p:rCtr x="0" y="-6574"/>
                                    </p:animMotion>
                                  </p:childTnLst>
                                </p:cTn>
                              </p:par>
                            </p:childTnLst>
                          </p:cTn>
                        </p:par>
                      </p:childTnLst>
                    </p:cTn>
                  </p:par>
                  <p:par>
                    <p:cTn id="57" fill="hold">
                      <p:stCondLst>
                        <p:cond delay="indefinite"/>
                      </p:stCondLst>
                      <p:childTnLst>
                        <p:par>
                          <p:cTn id="58" fill="hold">
                            <p:stCondLst>
                              <p:cond delay="0"/>
                            </p:stCondLst>
                            <p:childTnLst>
                              <p:par>
                                <p:cTn id="59" presetID="22" presetClass="exit" presetSubtype="4" fill="hold" nodeType="clickEffect">
                                  <p:stCondLst>
                                    <p:cond delay="0"/>
                                  </p:stCondLst>
                                  <p:childTnLst>
                                    <p:animEffect transition="out" filter="wipe(down)">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64" presetClass="path" presetSubtype="0" accel="50000" decel="50000" fill="hold" nodeType="clickEffect">
                                  <p:stCondLst>
                                    <p:cond delay="0"/>
                                  </p:stCondLst>
                                  <p:childTnLst>
                                    <p:animMotion origin="layout" path="M 0.00078 -0.2081 L 0.00195 -0.36968 " pathEditMode="relative" rAng="0" ptsTypes="AA">
                                      <p:cBhvr>
                                        <p:cTn id="65" dur="2000" fill="hold"/>
                                        <p:tgtEl>
                                          <p:spTgt spid="29"/>
                                        </p:tgtEl>
                                        <p:attrNameLst>
                                          <p:attrName>ppt_x</p:attrName>
                                          <p:attrName>ppt_y</p:attrName>
                                        </p:attrNameLst>
                                      </p:cBhvr>
                                      <p:rCtr x="52" y="-8079"/>
                                    </p:animMotion>
                                  </p:childTnLst>
                                </p:cTn>
                              </p:par>
                            </p:childTnLst>
                          </p:cTn>
                        </p:par>
                      </p:childTnLst>
                    </p:cTn>
                  </p:par>
                  <p:par>
                    <p:cTn id="66" fill="hold">
                      <p:stCondLst>
                        <p:cond delay="indefinite"/>
                      </p:stCondLst>
                      <p:childTnLst>
                        <p:par>
                          <p:cTn id="67" fill="hold">
                            <p:stCondLst>
                              <p:cond delay="0"/>
                            </p:stCondLst>
                            <p:childTnLst>
                              <p:par>
                                <p:cTn id="68" presetID="22" presetClass="exit" presetSubtype="4" fill="hold" nodeType="clickEffect">
                                  <p:stCondLst>
                                    <p:cond delay="0"/>
                                  </p:stCondLst>
                                  <p:childTnLst>
                                    <p:animEffect transition="out" filter="wipe(down)">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64" presetClass="path" presetSubtype="0" accel="50000" decel="50000" fill="hold" nodeType="clickEffect">
                                  <p:stCondLst>
                                    <p:cond delay="0"/>
                                  </p:stCondLst>
                                  <p:childTnLst>
                                    <p:animMotion origin="layout" path="M 0.00195 -0.36968 L 0.0043 -0.52917 " pathEditMode="relative" rAng="0" ptsTypes="AA">
                                      <p:cBhvr>
                                        <p:cTn id="74" dur="2000" fill="hold"/>
                                        <p:tgtEl>
                                          <p:spTgt spid="29"/>
                                        </p:tgtEl>
                                        <p:attrNameLst>
                                          <p:attrName>ppt_x</p:attrName>
                                          <p:attrName>ppt_y</p:attrName>
                                        </p:attrNameLst>
                                      </p:cBhvr>
                                      <p:rCtr x="117" y="-7986"/>
                                    </p:animMotion>
                                  </p:childTnLst>
                                </p:cTn>
                              </p:par>
                            </p:childTnLst>
                          </p:cTn>
                        </p:par>
                      </p:childTnLst>
                    </p:cTn>
                  </p:par>
                  <p:par>
                    <p:cTn id="75" fill="hold">
                      <p:stCondLst>
                        <p:cond delay="indefinite"/>
                      </p:stCondLst>
                      <p:childTnLst>
                        <p:par>
                          <p:cTn id="76" fill="hold">
                            <p:stCondLst>
                              <p:cond delay="0"/>
                            </p:stCondLst>
                            <p:childTnLst>
                              <p:par>
                                <p:cTn id="77" presetID="22" presetClass="exit" presetSubtype="4" fill="hold" nodeType="clickEffect">
                                  <p:stCondLst>
                                    <p:cond delay="0"/>
                                  </p:stCondLst>
                                  <p:childTnLst>
                                    <p:animEffect transition="out" filter="wipe(down)">
                                      <p:cBhvr>
                                        <p:cTn id="78" dur="500"/>
                                        <p:tgtEl>
                                          <p:spTgt spid="13"/>
                                        </p:tgtEl>
                                      </p:cBhvr>
                                    </p:animEffect>
                                    <p:set>
                                      <p:cBhvr>
                                        <p:cTn id="79" dur="1" fill="hold">
                                          <p:stCondLst>
                                            <p:cond delay="499"/>
                                          </p:stCondLst>
                                        </p:cTn>
                                        <p:tgtEl>
                                          <p:spTgt spid="13"/>
                                        </p:tgtEl>
                                        <p:attrNameLst>
                                          <p:attrName>style.visibility</p:attrName>
                                        </p:attrNameLst>
                                      </p:cBhvr>
                                      <p:to>
                                        <p:strVal val="hidden"/>
                                      </p:to>
                                    </p:set>
                                  </p:childTnLst>
                                </p:cTn>
                              </p:par>
                              <p:par>
                                <p:cTn id="80" presetID="0" presetClass="path" presetSubtype="0" accel="50000" decel="50000" fill="hold" nodeType="withEffect">
                                  <p:stCondLst>
                                    <p:cond delay="0"/>
                                  </p:stCondLst>
                                  <p:childTnLst>
                                    <p:animMotion origin="layout" path="M 0.0043 -0.52917 L 0.0043 -0.52917 C 0.00117 -0.53403 -0.00182 -0.53866 -0.00482 -0.54352 C -0.00599 -0.54537 -0.00703 -0.54769 -0.0082 -0.54954 C -0.00977 -0.55162 -0.01146 -0.55324 -0.01276 -0.55556 C -0.02643 -0.57732 -0.0138 -0.55996 -0.02422 -0.57385 C -0.02461 -0.5757 -0.02474 -0.57801 -0.02526 -0.57986 C -0.02591 -0.58195 -0.02682 -0.5838 -0.0276 -0.58588 C -0.02982 -0.59144 -0.03268 -0.59607 -0.03438 -0.60209 C -0.0388 -0.61783 -0.03425 -0.60255 -0.0401 -0.61829 C -0.04609 -0.63426 -0.0405 -0.62292 -0.04805 -0.63635 C -0.04844 -0.63912 -0.04857 -0.6419 -0.04922 -0.64445 C -0.05 -0.64815 -0.05547 -0.65949 -0.05599 -0.66065 C -0.05677 -0.6625 -0.05716 -0.66505 -0.0582 -0.66667 C -0.05951 -0.66875 -0.06133 -0.66945 -0.06276 -0.67084 C -0.06745 -0.68334 -0.06224 -0.67107 -0.06849 -0.68079 C -0.07773 -0.69537 -0.07175 -0.69074 -0.07878 -0.69491 C -0.0957 -0.71783 -0.0724 -0.68611 -0.08672 -0.70718 C -0.08776 -0.7088 -0.08893 -0.70973 -0.0901 -0.71111 C -0.09349 -0.71574 -0.09675 -0.72084 -0.10026 -0.72524 C -0.10404 -0.7301 -0.10716 -0.7375 -0.11172 -0.73959 C -0.11471 -0.74074 -0.11784 -0.74144 -0.1207 -0.74352 C -0.13099 -0.7507 -0.12188 -0.74514 -0.13216 -0.74954 C -0.13333 -0.75 -0.13438 -0.75116 -0.13555 -0.75162 C -0.14219 -0.75394 -0.14805 -0.75394 -0.15482 -0.75556 C -0.15677 -0.75602 -0.15859 -0.75741 -0.16055 -0.75764 C -0.1707 -0.7588 -0.18099 -0.75903 -0.19128 -0.75973 C -0.19479 -0.76042 -0.20742 -0.7625 -0.21172 -0.76366 C -0.2151 -0.76482 -0.21849 -0.76667 -0.22188 -0.76783 C -0.22904 -0.76991 -0.22904 -0.76968 -0.2332 -0.76968 " pathEditMode="relative" ptsTypes="AAAAAAAAAAAAAAAAAAAAAAAAAAAAAA">
                                      <p:cBhvr>
                                        <p:cTn id="81" dur="2000" fill="hold"/>
                                        <p:tgtEl>
                                          <p:spTgt spid="29"/>
                                        </p:tgtEl>
                                        <p:attrNameLst>
                                          <p:attrName>ppt_x</p:attrName>
                                          <p:attrName>ppt_y</p:attrName>
                                        </p:attrNameLst>
                                      </p:cBhvr>
                                    </p:animMotion>
                                  </p:childTnLst>
                                  <p:subTnLst>
                                    <p:audio>
                                      <p:cMediaNode vol="98000">
                                        <p:cTn display="0" masterRel="sameClick">
                                          <p:stCondLst>
                                            <p:cond evt="begin" delay="0">
                                              <p:tn val="80"/>
                                            </p:cond>
                                          </p:stCondLst>
                                          <p:endCondLst>
                                            <p:cond evt="onStopAudio" delay="0">
                                              <p:tgtEl>
                                                <p:sldTgt/>
                                              </p:tgtEl>
                                            </p:cond>
                                          </p:endCondLst>
                                        </p:cTn>
                                        <p:tgtEl>
                                          <p:sndTgt r:embed="rId3" name="applause.wav"/>
                                        </p:tgtEl>
                                      </p:cMediaNode>
                                    </p:audio>
                                  </p:subTnLst>
                                </p:cTn>
                              </p:par>
                              <p:par>
                                <p:cTn id="82" presetID="6" presetClass="emph" presetSubtype="0" fill="hold" nodeType="withEffect">
                                  <p:stCondLst>
                                    <p:cond delay="0"/>
                                  </p:stCondLst>
                                  <p:childTnLst>
                                    <p:animScale>
                                      <p:cBhvr>
                                        <p:cTn id="83" dur="2000" fill="hold"/>
                                        <p:tgtEl>
                                          <p:spTgt spid="2"/>
                                        </p:tgtEl>
                                      </p:cBhvr>
                                      <p:by x="150000" y="150000"/>
                                    </p:animScale>
                                  </p:childTnLst>
                                  <p:subTnLst>
                                    <p:audio>
                                      <p:cMediaNode vol="98000">
                                        <p:cTn display="0" masterRel="sameClick">
                                          <p:stCondLst>
                                            <p:cond evt="begin" delay="0">
                                              <p:tn val="8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9"/>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CC5A2C-C1DC-417D-8CC0-929449287B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681"/>
            <a:ext cx="12191999" cy="6885361"/>
          </a:xfrm>
          <a:prstGeom prst="rect">
            <a:avLst/>
          </a:prstGeom>
        </p:spPr>
      </p:pic>
      <p:sp>
        <p:nvSpPr>
          <p:cNvPr id="2" name="Rounded Rectangle 1"/>
          <p:cNvSpPr/>
          <p:nvPr/>
        </p:nvSpPr>
        <p:spPr>
          <a:xfrm>
            <a:off x="1072321" y="241353"/>
            <a:ext cx="10185009" cy="1240972"/>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err="1">
                <a:solidFill>
                  <a:schemeClr val="bg1"/>
                </a:solidFill>
                <a:latin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cs typeface="Times New Roman" panose="02020603050405020304" pitchFamily="18" charset="0"/>
              </a:rPr>
              <a:t> 1: </a:t>
            </a:r>
            <a:r>
              <a:rPr lang="vi-VN" sz="4000" b="0" i="0" dirty="0">
                <a:solidFill>
                  <a:schemeClr val="bg1"/>
                </a:solidFill>
                <a:effectLst/>
                <a:latin typeface="Times New Roman" panose="02020603050405020304" pitchFamily="18" charset="0"/>
                <a:cs typeface="Times New Roman" panose="02020603050405020304" pitchFamily="18" charset="0"/>
              </a:rPr>
              <a:t>Khi quạt điện hoạt động thì</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9" name="Left Arrow 8">
            <a:hlinkClick r:id="rId6" action="ppaction://hlinksldjump"/>
          </p:cNvPr>
          <p:cNvSpPr/>
          <p:nvPr/>
        </p:nvSpPr>
        <p:spPr>
          <a:xfrm>
            <a:off x="10706789" y="6032189"/>
            <a:ext cx="845128" cy="692728"/>
          </a:xfrm>
          <a:prstGeom prst="left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72265256-66D1-426E-A023-BC28AC6D082D}"/>
              </a:ext>
            </a:extLst>
          </p:cNvPr>
          <p:cNvSpPr/>
          <p:nvPr/>
        </p:nvSpPr>
        <p:spPr>
          <a:xfrm>
            <a:off x="1678320" y="4258827"/>
            <a:ext cx="8835358" cy="81316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Điện năng chuyển hóa thành động năng của cánh quạt là năng lượng có ích.</a:t>
            </a:r>
            <a:endPar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9E1123C-8323-4A28-BB4F-20BD8963E2F5}"/>
              </a:ext>
            </a:extLst>
          </p:cNvPr>
          <p:cNvSpPr/>
          <p:nvPr/>
        </p:nvSpPr>
        <p:spPr>
          <a:xfrm>
            <a:off x="1678320" y="3184093"/>
            <a:ext cx="8835358" cy="74081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Điện năng chuyển hóa thành động năng của cánh quạt là năng lượng hao phí.</a:t>
            </a:r>
            <a:endPar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F5828E26-54DA-4D39-AC26-A082BEF4052E}"/>
              </a:ext>
            </a:extLst>
          </p:cNvPr>
          <p:cNvSpPr/>
          <p:nvPr/>
        </p:nvSpPr>
        <p:spPr>
          <a:xfrm>
            <a:off x="1678320" y="5300316"/>
            <a:ext cx="8835358" cy="81661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Điện năng chuyển hóa thành động năng làm cánh quạt quay và nhiệt năng làm nóng quạt là năng lượng có ích.</a:t>
            </a:r>
            <a:endPar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1D08C96-3249-42B7-B56A-D67DBE89A1F6}"/>
              </a:ext>
            </a:extLst>
          </p:cNvPr>
          <p:cNvSpPr/>
          <p:nvPr/>
        </p:nvSpPr>
        <p:spPr>
          <a:xfrm>
            <a:off x="1678320" y="2093233"/>
            <a:ext cx="8835358" cy="80035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Điện năng chuyển hóa thành nhiệt năng là năng lượng có ích.</a:t>
            </a:r>
            <a:endPar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3" name="Picture 6" descr="Káº¿t quáº£ hÃ¬nh áº£nh cho right wrong tick icon">
            <a:extLst>
              <a:ext uri="{FF2B5EF4-FFF2-40B4-BE49-F238E27FC236}">
                <a16:creationId xmlns:a16="http://schemas.microsoft.com/office/drawing/2014/main" id="{8C69101E-9B9C-4966-A5BA-4E58644898A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771336" y="17373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a:extLst>
              <a:ext uri="{FF2B5EF4-FFF2-40B4-BE49-F238E27FC236}">
                <a16:creationId xmlns:a16="http://schemas.microsoft.com/office/drawing/2014/main" id="{3ED22BD6-0B9D-4329-A963-49E12CD178D0}"/>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771336" y="510247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a:extLst>
              <a:ext uri="{FF2B5EF4-FFF2-40B4-BE49-F238E27FC236}">
                <a16:creationId xmlns:a16="http://schemas.microsoft.com/office/drawing/2014/main" id="{6B5A41F2-DB3C-46F9-B9DC-2ADFF5A98383}"/>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636630" y="278756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a:extLst>
              <a:ext uri="{FF2B5EF4-FFF2-40B4-BE49-F238E27FC236}">
                <a16:creationId xmlns:a16="http://schemas.microsoft.com/office/drawing/2014/main" id="{277DB232-AA92-4AF4-835D-578DCE7D0F62}"/>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9608174" y="3894657"/>
            <a:ext cx="1339598" cy="117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9985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9"/>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57761E-5F94-4F2F-9468-356C90F4F8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681"/>
            <a:ext cx="12191999" cy="6885361"/>
          </a:xfrm>
          <a:prstGeom prst="rect">
            <a:avLst/>
          </a:prstGeom>
        </p:spPr>
      </p:pic>
      <p:sp>
        <p:nvSpPr>
          <p:cNvPr id="9" name="Rounded Rectangle 1">
            <a:extLst>
              <a:ext uri="{FF2B5EF4-FFF2-40B4-BE49-F238E27FC236}">
                <a16:creationId xmlns:a16="http://schemas.microsoft.com/office/drawing/2014/main" id="{7D76A82D-DB67-404A-A6C3-D15CF9F52B12}"/>
              </a:ext>
            </a:extLst>
          </p:cNvPr>
          <p:cNvSpPr/>
          <p:nvPr/>
        </p:nvSpPr>
        <p:spPr>
          <a:xfrm>
            <a:off x="1003495" y="806102"/>
            <a:ext cx="10185009" cy="1240972"/>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err="1">
                <a:solidFill>
                  <a:schemeClr val="bg1"/>
                </a:solidFill>
                <a:latin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cs typeface="Times New Roman" panose="02020603050405020304" pitchFamily="18" charset="0"/>
              </a:rPr>
              <a:t> 2: </a:t>
            </a:r>
            <a:r>
              <a:rPr lang="vi-VN" sz="4000" b="0" i="0" dirty="0">
                <a:solidFill>
                  <a:schemeClr val="bg1"/>
                </a:solidFill>
                <a:effectLst/>
                <a:latin typeface="Times New Roman" panose="02020603050405020304" pitchFamily="18" charset="0"/>
                <a:cs typeface="Times New Roman" panose="02020603050405020304" pitchFamily="18" charset="0"/>
              </a:rPr>
              <a:t>Hãy cho biết trong quá trình nước đun nước sôi thì năng lượng nào có ích?</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91CE832-263B-436D-AD75-A7F9C95CC9D6}"/>
              </a:ext>
            </a:extLst>
          </p:cNvPr>
          <p:cNvSpPr/>
          <p:nvPr/>
        </p:nvSpPr>
        <p:spPr>
          <a:xfrm>
            <a:off x="755950" y="4188027"/>
            <a:ext cx="4683803" cy="75415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Năng lượng nhiệt làm nóng nước trong ấm</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3FFDE08-F1A0-42EE-9D91-97320BCEF105}"/>
              </a:ext>
            </a:extLst>
          </p:cNvPr>
          <p:cNvSpPr/>
          <p:nvPr/>
        </p:nvSpPr>
        <p:spPr>
          <a:xfrm>
            <a:off x="6096000" y="3279348"/>
            <a:ext cx="5127177" cy="75415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Năng lượng nhiệt làm nóng ấm</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8303465-6ADD-4E86-9991-2EF06762FFD0}"/>
              </a:ext>
            </a:extLst>
          </p:cNvPr>
          <p:cNvSpPr/>
          <p:nvPr/>
        </p:nvSpPr>
        <p:spPr>
          <a:xfrm>
            <a:off x="6122142" y="4276608"/>
            <a:ext cx="5708787" cy="75415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dirty="0">
                <a:latin typeface="Times New Roman" panose="02020603050405020304" pitchFamily="18" charset="0"/>
                <a:cs typeface="Times New Roman" panose="02020603050405020304" pitchFamily="18" charset="0"/>
              </a:rPr>
              <a:t>Năng lượng nhiệt tỏa ra môi trường</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CAC351C-3EC9-422E-BCA4-D4D0225B0116}"/>
              </a:ext>
            </a:extLst>
          </p:cNvPr>
          <p:cNvSpPr/>
          <p:nvPr/>
        </p:nvSpPr>
        <p:spPr>
          <a:xfrm>
            <a:off x="784214" y="3241777"/>
            <a:ext cx="4683803" cy="75415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Năng lượng điện</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15" name="Picture 6" descr="Káº¿t quáº£ hÃ¬nh áº£nh cho right wrong tick icon">
            <a:extLst>
              <a:ext uri="{FF2B5EF4-FFF2-40B4-BE49-F238E27FC236}">
                <a16:creationId xmlns:a16="http://schemas.microsoft.com/office/drawing/2014/main" id="{1A255B4B-268F-45B8-8AA0-00A658D9345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73970" y="294120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right wrong tick icon">
            <a:extLst>
              <a:ext uri="{FF2B5EF4-FFF2-40B4-BE49-F238E27FC236}">
                <a16:creationId xmlns:a16="http://schemas.microsoft.com/office/drawing/2014/main" id="{F764BB3C-A42E-4312-8C73-82800285E8B9}"/>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96563" y="40416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a:extLst>
              <a:ext uri="{FF2B5EF4-FFF2-40B4-BE49-F238E27FC236}">
                <a16:creationId xmlns:a16="http://schemas.microsoft.com/office/drawing/2014/main" id="{79F1B5AA-2E08-4E28-BD95-E0769F313F20}"/>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94424" y="293812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Káº¿t quáº£ hÃ¬nh áº£nh cho right wrong tick icon">
            <a:extLst>
              <a:ext uri="{FF2B5EF4-FFF2-40B4-BE49-F238E27FC236}">
                <a16:creationId xmlns:a16="http://schemas.microsoft.com/office/drawing/2014/main" id="{D6811303-CA51-42C6-A295-9B957D7B2E41}"/>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782544" y="3879154"/>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19" name="Left Arrow 8">
            <a:hlinkClick r:id="rId8" action="ppaction://hlinksldjump"/>
            <a:extLst>
              <a:ext uri="{FF2B5EF4-FFF2-40B4-BE49-F238E27FC236}">
                <a16:creationId xmlns:a16="http://schemas.microsoft.com/office/drawing/2014/main" id="{802CA06B-049C-40DC-8CF8-DF8C063F51BD}"/>
              </a:ext>
            </a:extLst>
          </p:cNvPr>
          <p:cNvSpPr/>
          <p:nvPr/>
        </p:nvSpPr>
        <p:spPr>
          <a:xfrm>
            <a:off x="10706789" y="6032189"/>
            <a:ext cx="845128" cy="692728"/>
          </a:xfrm>
          <a:prstGeom prst="left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288193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1"/>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976AC6-DE2E-4B2F-B78E-C4B0ADD107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7"/>
            <a:ext cx="12191999" cy="6885361"/>
          </a:xfrm>
          <a:prstGeom prst="rect">
            <a:avLst/>
          </a:prstGeom>
        </p:spPr>
      </p:pic>
      <p:sp>
        <p:nvSpPr>
          <p:cNvPr id="9" name="Rounded Rectangle 1">
            <a:extLst>
              <a:ext uri="{FF2B5EF4-FFF2-40B4-BE49-F238E27FC236}">
                <a16:creationId xmlns:a16="http://schemas.microsoft.com/office/drawing/2014/main" id="{316EAEEC-8879-4035-AC22-55E82962DA68}"/>
              </a:ext>
            </a:extLst>
          </p:cNvPr>
          <p:cNvSpPr/>
          <p:nvPr/>
        </p:nvSpPr>
        <p:spPr>
          <a:xfrm>
            <a:off x="1072321" y="241353"/>
            <a:ext cx="10185009" cy="1240972"/>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err="1">
                <a:solidFill>
                  <a:schemeClr val="bg1"/>
                </a:solidFill>
                <a:latin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cs typeface="Times New Roman" panose="02020603050405020304" pitchFamily="18" charset="0"/>
              </a:rPr>
              <a:t> 3: </a:t>
            </a:r>
            <a:r>
              <a:rPr lang="vi-VN" sz="4000" b="0" i="0" dirty="0">
                <a:solidFill>
                  <a:schemeClr val="bg1"/>
                </a:solidFill>
                <a:effectLst/>
                <a:latin typeface="Times New Roman" panose="02020603050405020304" pitchFamily="18" charset="0"/>
                <a:cs typeface="Times New Roman" panose="02020603050405020304" pitchFamily="18" charset="0"/>
              </a:rPr>
              <a:t>Trong quá trình sử dụng năng lượng nào xuất hiện năng lượng hao phí?</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F38D293D-32A1-4DA4-8866-51AF39BB146F}"/>
              </a:ext>
            </a:extLst>
          </p:cNvPr>
          <p:cNvSpPr/>
          <p:nvPr/>
        </p:nvSpPr>
        <p:spPr>
          <a:xfrm>
            <a:off x="1678321" y="4280712"/>
            <a:ext cx="8835358" cy="74081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Trong trường hợp sử dụng năng lượng nhiệt</a:t>
            </a:r>
            <a:endPar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504FA27-C1E5-4969-9C4C-FA484A9D2ECE}"/>
              </a:ext>
            </a:extLst>
          </p:cNvPr>
          <p:cNvSpPr/>
          <p:nvPr/>
        </p:nvSpPr>
        <p:spPr>
          <a:xfrm>
            <a:off x="1678321" y="3189852"/>
            <a:ext cx="8835358" cy="80035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Trong trường hợp sử dụng năng lượng ánh sáng từ Mặt Trời.</a:t>
            </a:r>
            <a:endPar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 name="Picture 6" descr="Káº¿t quáº£ hÃ¬nh áº£nh cho right wrong tick icon">
            <a:extLst>
              <a:ext uri="{FF2B5EF4-FFF2-40B4-BE49-F238E27FC236}">
                <a16:creationId xmlns:a16="http://schemas.microsoft.com/office/drawing/2014/main" id="{F88B0362-5341-4F5B-9647-9C293EB6745C}"/>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771337" y="283397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áº¿t quáº£ hÃ¬nh áº£nh cho right wrong tick icon">
            <a:extLst>
              <a:ext uri="{FF2B5EF4-FFF2-40B4-BE49-F238E27FC236}">
                <a16:creationId xmlns:a16="http://schemas.microsoft.com/office/drawing/2014/main" id="{F2552247-90C1-4011-A9EF-B6708C2EB076}"/>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636631" y="3884188"/>
            <a:ext cx="1092200" cy="110686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8EACB45-BE07-4B57-B9BD-539F8B8E3B85}"/>
              </a:ext>
            </a:extLst>
          </p:cNvPr>
          <p:cNvSpPr/>
          <p:nvPr/>
        </p:nvSpPr>
        <p:spPr>
          <a:xfrm>
            <a:off x="1678320" y="5300316"/>
            <a:ext cx="8835358" cy="81661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t>
            </a:r>
            <a:r>
              <a:rPr lang="vi-VN" sz="3200" dirty="0">
                <a:latin typeface="Times New Roman" panose="02020603050405020304" pitchFamily="18" charset="0"/>
                <a:cs typeface="Times New Roman" panose="02020603050405020304" pitchFamily="18" charset="0"/>
              </a:rPr>
              <a:t>rong trường hợp sử dụng năng lượng hóa học</a:t>
            </a:r>
            <a:r>
              <a:rPr lang="vi-VN" sz="3200" b="1" dirty="0">
                <a:latin typeface="Times New Roman" panose="02020603050405020304" pitchFamily="18" charset="0"/>
                <a:cs typeface="Times New Roman" panose="02020603050405020304" pitchFamily="18" charset="0"/>
              </a:rPr>
              <a:t>.</a:t>
            </a:r>
            <a:endPar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6" name="Picture 6" descr="Káº¿t quáº£ hÃ¬nh áº£nh cho right wrong tick icon">
            <a:extLst>
              <a:ext uri="{FF2B5EF4-FFF2-40B4-BE49-F238E27FC236}">
                <a16:creationId xmlns:a16="http://schemas.microsoft.com/office/drawing/2014/main" id="{6D451148-2D92-400D-A9FC-2803DA29AB6B}"/>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771336" y="5102475"/>
            <a:ext cx="1092200" cy="110686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E9DDF20-5273-41DA-9863-C707019C4A50}"/>
              </a:ext>
            </a:extLst>
          </p:cNvPr>
          <p:cNvSpPr/>
          <p:nvPr/>
        </p:nvSpPr>
        <p:spPr>
          <a:xfrm>
            <a:off x="1678321" y="2049983"/>
            <a:ext cx="8835358" cy="81316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Tất cả mọi hoạt động sử</a:t>
            </a:r>
            <a:r>
              <a:rPr lang="vi-VN"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dụng năng lượng đều xuất hiện năng lượng hao phí.</a:t>
            </a:r>
            <a:endPar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8" name="Picture 6" descr="Káº¿t quáº£ hÃ¬nh áº£nh cho right wrong tick icon">
            <a:extLst>
              <a:ext uri="{FF2B5EF4-FFF2-40B4-BE49-F238E27FC236}">
                <a16:creationId xmlns:a16="http://schemas.microsoft.com/office/drawing/2014/main" id="{668B823E-D92A-4BC1-928E-855D8103517F}"/>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9608175" y="1685813"/>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19" name="Left Arrow 8">
            <a:hlinkClick r:id="rId8" action="ppaction://hlinksldjump"/>
            <a:extLst>
              <a:ext uri="{FF2B5EF4-FFF2-40B4-BE49-F238E27FC236}">
                <a16:creationId xmlns:a16="http://schemas.microsoft.com/office/drawing/2014/main" id="{E71B8631-E71D-4D9F-A2E3-4EE712A70E26}"/>
              </a:ext>
            </a:extLst>
          </p:cNvPr>
          <p:cNvSpPr/>
          <p:nvPr/>
        </p:nvSpPr>
        <p:spPr>
          <a:xfrm>
            <a:off x="10706789" y="6032189"/>
            <a:ext cx="845128" cy="692728"/>
          </a:xfrm>
          <a:prstGeom prst="left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421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14DAA7-E495-4B24-B109-DD646E65EF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681"/>
            <a:ext cx="12191999" cy="6885361"/>
          </a:xfrm>
          <a:prstGeom prst="rect">
            <a:avLst/>
          </a:prstGeom>
        </p:spPr>
      </p:pic>
      <p:sp>
        <p:nvSpPr>
          <p:cNvPr id="14" name="Rounded Rectangle 1">
            <a:extLst>
              <a:ext uri="{FF2B5EF4-FFF2-40B4-BE49-F238E27FC236}">
                <a16:creationId xmlns:a16="http://schemas.microsoft.com/office/drawing/2014/main" id="{501F7A77-E3CC-490F-8544-39CEAFB2BA6F}"/>
              </a:ext>
            </a:extLst>
          </p:cNvPr>
          <p:cNvSpPr/>
          <p:nvPr/>
        </p:nvSpPr>
        <p:spPr>
          <a:xfrm>
            <a:off x="1072321" y="635189"/>
            <a:ext cx="10185009" cy="1240972"/>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err="1">
                <a:solidFill>
                  <a:schemeClr val="bg1"/>
                </a:solidFill>
                <a:latin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cs typeface="Times New Roman" panose="02020603050405020304" pitchFamily="18" charset="0"/>
              </a:rPr>
              <a:t> 4: </a:t>
            </a:r>
            <a:r>
              <a:rPr lang="vi-VN" sz="4000" b="0" i="0" dirty="0">
                <a:solidFill>
                  <a:schemeClr val="bg1"/>
                </a:solidFill>
                <a:effectLst/>
                <a:latin typeface="Times New Roman" panose="02020603050405020304" pitchFamily="18" charset="0"/>
                <a:cs typeface="Times New Roman" panose="02020603050405020304" pitchFamily="18" charset="0"/>
              </a:rPr>
              <a:t>Trong quá trình bóng đèn sáng, năng lượng hao phí là?</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6046871-0C83-4FC2-B868-DA3FB340991F}"/>
              </a:ext>
            </a:extLst>
          </p:cNvPr>
          <p:cNvSpPr/>
          <p:nvPr/>
        </p:nvSpPr>
        <p:spPr>
          <a:xfrm>
            <a:off x="6506024" y="4495465"/>
            <a:ext cx="4683803" cy="84106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D.</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Nhiệt năng làm nóng bóng đèn</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497B934-871C-44D8-A2E8-771258B10ECA}"/>
              </a:ext>
            </a:extLst>
          </p:cNvPr>
          <p:cNvSpPr/>
          <p:nvPr/>
        </p:nvSpPr>
        <p:spPr>
          <a:xfrm>
            <a:off x="1072321" y="3092907"/>
            <a:ext cx="4683803" cy="87191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A.</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Quang năng</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EC0D59B6-0921-459D-9024-BA41A20F39BF}"/>
              </a:ext>
            </a:extLst>
          </p:cNvPr>
          <p:cNvSpPr/>
          <p:nvPr/>
        </p:nvSpPr>
        <p:spPr>
          <a:xfrm>
            <a:off x="1024298" y="4416944"/>
            <a:ext cx="4683803" cy="87191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B.</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Điện năng</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E569670E-06B4-4F5B-8177-59705F4FF1BD}"/>
              </a:ext>
            </a:extLst>
          </p:cNvPr>
          <p:cNvSpPr/>
          <p:nvPr/>
        </p:nvSpPr>
        <p:spPr>
          <a:xfrm>
            <a:off x="6476498" y="3056482"/>
            <a:ext cx="4683803" cy="9083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C. </a:t>
            </a:r>
            <a:r>
              <a:rPr lang="vi-VN" sz="3200" dirty="0">
                <a:latin typeface="Times New Roman" panose="02020603050405020304" pitchFamily="18" charset="0"/>
                <a:cs typeface="Times New Roman" panose="02020603050405020304" pitchFamily="18" charset="0"/>
              </a:rPr>
              <a:t>Năng lượng âm</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20" name="Picture 6" descr="Káº¿t quáº£ hÃ¬nh áº£nh cho right wrong tick icon">
            <a:extLst>
              <a:ext uri="{FF2B5EF4-FFF2-40B4-BE49-F238E27FC236}">
                <a16:creationId xmlns:a16="http://schemas.microsoft.com/office/drawing/2014/main" id="{F1EA59EF-8C7E-47E5-A946-DACE6BB8CE14}"/>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66254" y="3061567"/>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right wrong tick icon">
            <a:extLst>
              <a:ext uri="{FF2B5EF4-FFF2-40B4-BE49-F238E27FC236}">
                <a16:creationId xmlns:a16="http://schemas.microsoft.com/office/drawing/2014/main" id="{0749FC8B-4644-418E-A36E-0E36D0B0A8E5}"/>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19599" y="418199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a:extLst>
              <a:ext uri="{FF2B5EF4-FFF2-40B4-BE49-F238E27FC236}">
                <a16:creationId xmlns:a16="http://schemas.microsoft.com/office/drawing/2014/main" id="{5227C184-A89D-4AE0-B993-B413A267C52F}"/>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127371" y="275168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Káº¿t quáº£ hÃ¬nh áº£nh cho right wrong tick icon">
            <a:extLst>
              <a:ext uri="{FF2B5EF4-FFF2-40B4-BE49-F238E27FC236}">
                <a16:creationId xmlns:a16="http://schemas.microsoft.com/office/drawing/2014/main" id="{2CE434A4-9ACA-4571-A47D-4F21A0BB6709}"/>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532618" y="4424988"/>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4" name="Left Arrow 8">
            <a:hlinkClick r:id="rId8" action="ppaction://hlinksldjump"/>
            <a:extLst>
              <a:ext uri="{FF2B5EF4-FFF2-40B4-BE49-F238E27FC236}">
                <a16:creationId xmlns:a16="http://schemas.microsoft.com/office/drawing/2014/main" id="{9849E0F3-4218-4141-BF6B-E72DAFA32AC0}"/>
              </a:ext>
            </a:extLst>
          </p:cNvPr>
          <p:cNvSpPr/>
          <p:nvPr/>
        </p:nvSpPr>
        <p:spPr>
          <a:xfrm>
            <a:off x="10706789" y="6032189"/>
            <a:ext cx="845128" cy="692728"/>
          </a:xfrm>
          <a:prstGeom prst="left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95409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7"/>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8"/>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8DCF21-0898-4BE6-8789-4F9110302D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681"/>
            <a:ext cx="12191999" cy="6885361"/>
          </a:xfrm>
          <a:prstGeom prst="rect">
            <a:avLst/>
          </a:prstGeom>
        </p:spPr>
      </p:pic>
      <p:sp>
        <p:nvSpPr>
          <p:cNvPr id="9" name="Rounded Rectangle 1">
            <a:extLst>
              <a:ext uri="{FF2B5EF4-FFF2-40B4-BE49-F238E27FC236}">
                <a16:creationId xmlns:a16="http://schemas.microsoft.com/office/drawing/2014/main" id="{142353B9-6F01-4DE6-8FBA-0AFA6C23A2D5}"/>
              </a:ext>
            </a:extLst>
          </p:cNvPr>
          <p:cNvSpPr/>
          <p:nvPr/>
        </p:nvSpPr>
        <p:spPr>
          <a:xfrm>
            <a:off x="756078" y="986732"/>
            <a:ext cx="10185009" cy="1240972"/>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err="1">
                <a:solidFill>
                  <a:schemeClr val="bg1"/>
                </a:solidFill>
                <a:latin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cs typeface="Times New Roman" panose="02020603050405020304" pitchFamily="18" charset="0"/>
              </a:rPr>
              <a:t> 5: </a:t>
            </a:r>
            <a:r>
              <a:rPr lang="vi-VN" sz="4000" b="0" i="0" dirty="0">
                <a:solidFill>
                  <a:schemeClr val="bg1"/>
                </a:solidFill>
                <a:effectLst/>
                <a:latin typeface="Times New Roman" panose="02020603050405020304" pitchFamily="18" charset="0"/>
                <a:cs typeface="Times New Roman" panose="02020603050405020304" pitchFamily="18" charset="0"/>
              </a:rPr>
              <a:t>Trong quá trình quả bóng rơi, sự chuyển hóa năng lượng tuân theo định luật nào?</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CFEF657-DDCF-42FF-8B55-2A28597DA157}"/>
              </a:ext>
            </a:extLst>
          </p:cNvPr>
          <p:cNvSpPr/>
          <p:nvPr/>
        </p:nvSpPr>
        <p:spPr>
          <a:xfrm>
            <a:off x="727814" y="407391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Định luật bảo toàn năng lượng</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DC076D5-6882-49D5-AE02-07F1DE573D90}"/>
              </a:ext>
            </a:extLst>
          </p:cNvPr>
          <p:cNvSpPr/>
          <p:nvPr/>
        </p:nvSpPr>
        <p:spPr>
          <a:xfrm>
            <a:off x="6511238" y="3165234"/>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Định luật bảo toàn thế năng</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6C49E30-81E8-4698-888E-31778F3F4373}"/>
              </a:ext>
            </a:extLst>
          </p:cNvPr>
          <p:cNvSpPr/>
          <p:nvPr/>
        </p:nvSpPr>
        <p:spPr>
          <a:xfrm>
            <a:off x="6573126" y="4162494"/>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400" dirty="0">
                <a:latin typeface="Times New Roman" panose="02020603050405020304" pitchFamily="18" charset="0"/>
                <a:cs typeface="Times New Roman" panose="02020603050405020304" pitchFamily="18" charset="0"/>
              </a:rPr>
              <a:t>Định luật bảo toàn nhiệt năng</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CC588BFE-9A13-490A-88AA-A2F2F377CD8B}"/>
              </a:ext>
            </a:extLst>
          </p:cNvPr>
          <p:cNvSpPr/>
          <p:nvPr/>
        </p:nvSpPr>
        <p:spPr>
          <a:xfrm>
            <a:off x="756078" y="312766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Định luật bảo toàn động năng</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15" name="Picture 6" descr="Káº¿t quáº£ hÃ¬nh áº£nh cho right wrong tick icon">
            <a:extLst>
              <a:ext uri="{FF2B5EF4-FFF2-40B4-BE49-F238E27FC236}">
                <a16:creationId xmlns:a16="http://schemas.microsoft.com/office/drawing/2014/main" id="{32DE14C6-D9E1-450C-BCA4-5E543887235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45834" y="2827086"/>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right wrong tick icon">
            <a:extLst>
              <a:ext uri="{FF2B5EF4-FFF2-40B4-BE49-F238E27FC236}">
                <a16:creationId xmlns:a16="http://schemas.microsoft.com/office/drawing/2014/main" id="{A960E237-2F20-4EAA-9D89-EEFEC8D18BC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68427" y="392754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a:extLst>
              <a:ext uri="{FF2B5EF4-FFF2-40B4-BE49-F238E27FC236}">
                <a16:creationId xmlns:a16="http://schemas.microsoft.com/office/drawing/2014/main" id="{4CFD05A0-B3B4-4333-9B29-6E99E4D8575E}"/>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66288" y="2824007"/>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Káº¿t quáº£ hÃ¬nh áº£nh cho right wrong tick icon">
            <a:extLst>
              <a:ext uri="{FF2B5EF4-FFF2-40B4-BE49-F238E27FC236}">
                <a16:creationId xmlns:a16="http://schemas.microsoft.com/office/drawing/2014/main" id="{B45E900B-536A-4281-82EE-2161172833FA}"/>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754408" y="3765040"/>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19" name="Left Arrow 8">
            <a:hlinkClick r:id="rId8" action="ppaction://hlinksldjump"/>
            <a:extLst>
              <a:ext uri="{FF2B5EF4-FFF2-40B4-BE49-F238E27FC236}">
                <a16:creationId xmlns:a16="http://schemas.microsoft.com/office/drawing/2014/main" id="{156B2790-5D09-4373-855B-F834150EE8BE}"/>
              </a:ext>
            </a:extLst>
          </p:cNvPr>
          <p:cNvSpPr/>
          <p:nvPr/>
        </p:nvSpPr>
        <p:spPr>
          <a:xfrm>
            <a:off x="10706789" y="6032189"/>
            <a:ext cx="845128" cy="692728"/>
          </a:xfrm>
          <a:prstGeom prst="left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539544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1"/>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126F44-227A-491B-9156-A1D7F5E045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681"/>
            <a:ext cx="12191999" cy="6885361"/>
          </a:xfrm>
          <a:prstGeom prst="rect">
            <a:avLst/>
          </a:prstGeom>
        </p:spPr>
      </p:pic>
      <p:sp>
        <p:nvSpPr>
          <p:cNvPr id="11" name="Rounded Rectangle 1">
            <a:extLst>
              <a:ext uri="{FF2B5EF4-FFF2-40B4-BE49-F238E27FC236}">
                <a16:creationId xmlns:a16="http://schemas.microsoft.com/office/drawing/2014/main" id="{1A27BEF0-7D29-411F-BD2D-BC79B2C71C14}"/>
              </a:ext>
            </a:extLst>
          </p:cNvPr>
          <p:cNvSpPr/>
          <p:nvPr/>
        </p:nvSpPr>
        <p:spPr>
          <a:xfrm>
            <a:off x="548640" y="241353"/>
            <a:ext cx="11493305" cy="1240972"/>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err="1">
                <a:solidFill>
                  <a:schemeClr val="bg1"/>
                </a:solidFill>
                <a:latin typeface="Times New Roman" panose="02020603050405020304" pitchFamily="18" charset="0"/>
                <a:cs typeface="Times New Roman" panose="02020603050405020304" pitchFamily="18" charset="0"/>
              </a:rPr>
              <a:t>Câu</a:t>
            </a:r>
            <a:r>
              <a:rPr lang="en-US" sz="3600" b="1" dirty="0">
                <a:solidFill>
                  <a:schemeClr val="bg1"/>
                </a:solidFill>
                <a:latin typeface="Times New Roman" panose="02020603050405020304" pitchFamily="18" charset="0"/>
                <a:cs typeface="Times New Roman" panose="02020603050405020304" pitchFamily="18" charset="0"/>
              </a:rPr>
              <a:t> 6: </a:t>
            </a:r>
            <a:r>
              <a:rPr lang="vi-VN" sz="3600" b="0" i="0" dirty="0">
                <a:solidFill>
                  <a:schemeClr val="bg1"/>
                </a:solidFill>
                <a:effectLst/>
                <a:latin typeface="Times New Roman" panose="02020603050405020304" pitchFamily="18" charset="0"/>
                <a:cs typeface="Times New Roman" panose="02020603050405020304" pitchFamily="18" charset="0"/>
              </a:rPr>
              <a:t>Vì sao trong quá trình chơi xích đu, ta thường xuyên phải đẩy vào xích đu mới lên được độ cao như ban đầu?</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A2FA1455-7888-42B0-9954-E2D6F32A8971}"/>
              </a:ext>
            </a:extLst>
          </p:cNvPr>
          <p:cNvSpPr/>
          <p:nvPr/>
        </p:nvSpPr>
        <p:spPr>
          <a:xfrm>
            <a:off x="1678320" y="4258827"/>
            <a:ext cx="8835358" cy="81316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Vì một phần năng lượng bàn đầu chuyển thành nhiệt năng trong quá trình xích đu chuyển động.</a:t>
            </a:r>
            <a:endPar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D9364F5-2DD1-4E94-9803-76FF2D4A0FB6}"/>
              </a:ext>
            </a:extLst>
          </p:cNvPr>
          <p:cNvSpPr/>
          <p:nvPr/>
        </p:nvSpPr>
        <p:spPr>
          <a:xfrm>
            <a:off x="1678320" y="3184093"/>
            <a:ext cx="8835358" cy="74081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Vì lực tác dụng lên xích đu trong quá trình chuyển động bị biến mất.</a:t>
            </a:r>
            <a:endPar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47BC50C-E876-4395-AA99-7A04DB57BEC8}"/>
              </a:ext>
            </a:extLst>
          </p:cNvPr>
          <p:cNvSpPr/>
          <p:nvPr/>
        </p:nvSpPr>
        <p:spPr>
          <a:xfrm>
            <a:off x="1678320" y="5300316"/>
            <a:ext cx="8835358" cy="81661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Vì năng lượng luôn tự mất đi và không tự sinh ra.</a:t>
            </a:r>
            <a:endPar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63E3A7B4-87E6-4E88-AA94-FA85D4A51F3E}"/>
              </a:ext>
            </a:extLst>
          </p:cNvPr>
          <p:cNvSpPr/>
          <p:nvPr/>
        </p:nvSpPr>
        <p:spPr>
          <a:xfrm>
            <a:off x="1678320" y="2093233"/>
            <a:ext cx="8835358" cy="80035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Vì năng lượng tự mất đi trong quá trình xích đu chuyển động.</a:t>
            </a:r>
            <a:endPar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 name="Picture 6" descr="Káº¿t quáº£ hÃ¬nh áº£nh cho right wrong tick icon">
            <a:extLst>
              <a:ext uri="{FF2B5EF4-FFF2-40B4-BE49-F238E27FC236}">
                <a16:creationId xmlns:a16="http://schemas.microsoft.com/office/drawing/2014/main" id="{03BFD1C1-F4D1-4641-9F73-0C99558A986F}"/>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771336" y="17373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Káº¿t quáº£ hÃ¬nh áº£nh cho right wrong tick icon">
            <a:extLst>
              <a:ext uri="{FF2B5EF4-FFF2-40B4-BE49-F238E27FC236}">
                <a16:creationId xmlns:a16="http://schemas.microsoft.com/office/drawing/2014/main" id="{46AB4367-059E-4B5F-8782-5658B51DEBA7}"/>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771336" y="510247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Káº¿t quáº£ hÃ¬nh áº£nh cho right wrong tick icon">
            <a:extLst>
              <a:ext uri="{FF2B5EF4-FFF2-40B4-BE49-F238E27FC236}">
                <a16:creationId xmlns:a16="http://schemas.microsoft.com/office/drawing/2014/main" id="{4A40DE2A-5D6C-457B-AF3B-17119170BD3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636630" y="278756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a:extLst>
              <a:ext uri="{FF2B5EF4-FFF2-40B4-BE49-F238E27FC236}">
                <a16:creationId xmlns:a16="http://schemas.microsoft.com/office/drawing/2014/main" id="{533ACF70-4128-4565-B30C-97E66E6B8E66}"/>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9608174" y="3894657"/>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1" name="Left Arrow 8">
            <a:hlinkClick r:id="rId8" action="ppaction://hlinksldjump"/>
            <a:extLst>
              <a:ext uri="{FF2B5EF4-FFF2-40B4-BE49-F238E27FC236}">
                <a16:creationId xmlns:a16="http://schemas.microsoft.com/office/drawing/2014/main" id="{A6E2F724-0906-41D6-9D72-75497441B8F2}"/>
              </a:ext>
            </a:extLst>
          </p:cNvPr>
          <p:cNvSpPr/>
          <p:nvPr/>
        </p:nvSpPr>
        <p:spPr>
          <a:xfrm>
            <a:off x="10706789" y="6032189"/>
            <a:ext cx="845128" cy="692728"/>
          </a:xfrm>
          <a:prstGeom prst="left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172955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D08376-87D2-4F7D-A482-86C45FD2AA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681"/>
            <a:ext cx="12191999" cy="6885361"/>
          </a:xfrm>
          <a:prstGeom prst="rect">
            <a:avLst/>
          </a:prstGeom>
        </p:spPr>
      </p:pic>
      <p:sp>
        <p:nvSpPr>
          <p:cNvPr id="10" name="Rounded Rectangle 1">
            <a:extLst>
              <a:ext uri="{FF2B5EF4-FFF2-40B4-BE49-F238E27FC236}">
                <a16:creationId xmlns:a16="http://schemas.microsoft.com/office/drawing/2014/main" id="{23505322-FDDD-41E9-A7A7-F324A6CEA821}"/>
              </a:ext>
            </a:extLst>
          </p:cNvPr>
          <p:cNvSpPr/>
          <p:nvPr/>
        </p:nvSpPr>
        <p:spPr>
          <a:xfrm>
            <a:off x="1017408" y="1086436"/>
            <a:ext cx="10185009" cy="1240972"/>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err="1">
                <a:solidFill>
                  <a:schemeClr val="bg1"/>
                </a:solidFill>
                <a:latin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cs typeface="Times New Roman" panose="02020603050405020304" pitchFamily="18" charset="0"/>
              </a:rPr>
              <a:t> 7: </a:t>
            </a:r>
            <a:r>
              <a:rPr lang="vi-VN" sz="4000" b="0" i="0" dirty="0">
                <a:solidFill>
                  <a:schemeClr val="bg1"/>
                </a:solidFill>
                <a:effectLst/>
                <a:latin typeface="Times New Roman" panose="02020603050405020304" pitchFamily="18" charset="0"/>
                <a:cs typeface="Times New Roman" panose="02020603050405020304" pitchFamily="18" charset="0"/>
              </a:rPr>
              <a:t>Vì sao nên sử dụng bóng đèn LED?</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77C024C9-5995-48D5-921B-4C7C851C042F}"/>
              </a:ext>
            </a:extLst>
          </p:cNvPr>
          <p:cNvSpPr/>
          <p:nvPr/>
        </p:nvSpPr>
        <p:spPr>
          <a:xfrm>
            <a:off x="6506024" y="4495465"/>
            <a:ext cx="4683803" cy="84106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800" b="1" dirty="0">
                <a:solidFill>
                  <a:schemeClr val="bg1"/>
                </a:solidFill>
                <a:latin typeface="Times New Roman" panose="02020603050405020304" pitchFamily="18" charset="0"/>
                <a:cs typeface="Times New Roman" panose="02020603050405020304" pitchFamily="18" charset="0"/>
              </a:rPr>
              <a:t>D.</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Cả 3 phương án trên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E950495-2F64-4626-8353-379F0D30E233}"/>
              </a:ext>
            </a:extLst>
          </p:cNvPr>
          <p:cNvSpPr/>
          <p:nvPr/>
        </p:nvSpPr>
        <p:spPr>
          <a:xfrm>
            <a:off x="1072321" y="3092907"/>
            <a:ext cx="4683803" cy="87191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800" b="1" dirty="0">
                <a:solidFill>
                  <a:schemeClr val="bg1"/>
                </a:solidFill>
                <a:latin typeface="Times New Roman" panose="02020603050405020304" pitchFamily="18" charset="0"/>
                <a:cs typeface="Times New Roman" panose="02020603050405020304" pitchFamily="18" charset="0"/>
              </a:rPr>
              <a:t>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a:t>
            </a:r>
            <a:r>
              <a:rPr lang="en-US" sz="2800" dirty="0" err="1">
                <a:latin typeface="Times New Roman" panose="02020603050405020304" pitchFamily="18" charset="0"/>
                <a:cs typeface="Times New Roman" panose="02020603050405020304" pitchFamily="18" charset="0"/>
              </a:rPr>
              <a: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lâu</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022775DD-8F13-4C38-807F-2EE0847B13C5}"/>
              </a:ext>
            </a:extLst>
          </p:cNvPr>
          <p:cNvSpPr/>
          <p:nvPr/>
        </p:nvSpPr>
        <p:spPr>
          <a:xfrm>
            <a:off x="1024298" y="4416944"/>
            <a:ext cx="4683803" cy="87191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800" b="1" dirty="0">
                <a:solidFill>
                  <a:schemeClr val="bg1"/>
                </a:solidFill>
                <a:latin typeface="Times New Roman" panose="02020603050405020304" pitchFamily="18" charset="0"/>
                <a:cs typeface="Times New Roman" panose="02020603050405020304" pitchFamily="18" charset="0"/>
              </a:rPr>
              <a:t>B.</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Hiệu quả thắp sáng cao</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65727E88-183A-4A8E-8045-38415FA8062A}"/>
              </a:ext>
            </a:extLst>
          </p:cNvPr>
          <p:cNvSpPr/>
          <p:nvPr/>
        </p:nvSpPr>
        <p:spPr>
          <a:xfrm>
            <a:off x="6476498" y="3056482"/>
            <a:ext cx="4683803" cy="9083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800" b="1" dirty="0">
                <a:solidFill>
                  <a:schemeClr val="bg1"/>
                </a:solidFill>
                <a:latin typeface="Times New Roman" panose="02020603050405020304" pitchFamily="18" charset="0"/>
                <a:cs typeface="Times New Roman" panose="02020603050405020304" pitchFamily="18" charset="0"/>
              </a:rPr>
              <a:t>C. </a:t>
            </a:r>
            <a:r>
              <a:rPr lang="vi-VN" sz="2800" dirty="0">
                <a:latin typeface="Times New Roman" panose="02020603050405020304" pitchFamily="18" charset="0"/>
                <a:cs typeface="Times New Roman" panose="02020603050405020304" pitchFamily="18" charset="0"/>
              </a:rPr>
              <a:t>Tiêu tụ năng lượng điện ít</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16" name="Picture 6" descr="Káº¿t quáº£ hÃ¬nh áº£nh cho right wrong tick icon">
            <a:extLst>
              <a:ext uri="{FF2B5EF4-FFF2-40B4-BE49-F238E27FC236}">
                <a16:creationId xmlns:a16="http://schemas.microsoft.com/office/drawing/2014/main" id="{461BD0D5-8270-4EF1-8522-D5DA90E4C8F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66254" y="3061567"/>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a:extLst>
              <a:ext uri="{FF2B5EF4-FFF2-40B4-BE49-F238E27FC236}">
                <a16:creationId xmlns:a16="http://schemas.microsoft.com/office/drawing/2014/main" id="{54E7BF25-0AE2-4529-8B4F-D80BD18C5400}"/>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19599" y="418199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Káº¿t quáº£ hÃ¬nh áº£nh cho right wrong tick icon">
            <a:extLst>
              <a:ext uri="{FF2B5EF4-FFF2-40B4-BE49-F238E27FC236}">
                <a16:creationId xmlns:a16="http://schemas.microsoft.com/office/drawing/2014/main" id="{1F480783-6BCE-4835-90FC-DBEFA9DFC8B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127371" y="275168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Káº¿t quáº£ hÃ¬nh áº£nh cho right wrong tick icon">
            <a:extLst>
              <a:ext uri="{FF2B5EF4-FFF2-40B4-BE49-F238E27FC236}">
                <a16:creationId xmlns:a16="http://schemas.microsoft.com/office/drawing/2014/main" id="{31A1B6C8-BC50-4687-A686-BBA96C1BD14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532618" y="4424988"/>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0" name="Left Arrow 8">
            <a:hlinkClick r:id="rId8" action="ppaction://hlinksldjump"/>
            <a:extLst>
              <a:ext uri="{FF2B5EF4-FFF2-40B4-BE49-F238E27FC236}">
                <a16:creationId xmlns:a16="http://schemas.microsoft.com/office/drawing/2014/main" id="{C8AE584A-6A6D-45AF-8B5D-808E969EEA77}"/>
              </a:ext>
            </a:extLst>
          </p:cNvPr>
          <p:cNvSpPr/>
          <p:nvPr/>
        </p:nvSpPr>
        <p:spPr>
          <a:xfrm>
            <a:off x="10706789" y="6032189"/>
            <a:ext cx="845128" cy="692728"/>
          </a:xfrm>
          <a:prstGeom prst="left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779575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A6748-0E9B-4AE6-BDC5-52BD7E62C8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681"/>
            <a:ext cx="12191999" cy="6885361"/>
          </a:xfrm>
          <a:prstGeom prst="rect">
            <a:avLst/>
          </a:prstGeom>
        </p:spPr>
      </p:pic>
      <p:sp>
        <p:nvSpPr>
          <p:cNvPr id="9" name="Rounded Rectangle 1">
            <a:extLst>
              <a:ext uri="{FF2B5EF4-FFF2-40B4-BE49-F238E27FC236}">
                <a16:creationId xmlns:a16="http://schemas.microsoft.com/office/drawing/2014/main" id="{AFCA44BA-02B1-4C2C-B4C9-C569B9A267DF}"/>
              </a:ext>
            </a:extLst>
          </p:cNvPr>
          <p:cNvSpPr/>
          <p:nvPr/>
        </p:nvSpPr>
        <p:spPr>
          <a:xfrm>
            <a:off x="590843" y="241352"/>
            <a:ext cx="11197883" cy="1444461"/>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err="1">
                <a:solidFill>
                  <a:schemeClr val="bg1"/>
                </a:solidFill>
                <a:latin typeface="Times New Roman" panose="02020603050405020304" pitchFamily="18" charset="0"/>
                <a:cs typeface="Times New Roman" panose="02020603050405020304" pitchFamily="18" charset="0"/>
              </a:rPr>
              <a:t>Câu</a:t>
            </a:r>
            <a:r>
              <a:rPr lang="en-US" sz="3600" b="1" dirty="0">
                <a:solidFill>
                  <a:schemeClr val="bg1"/>
                </a:solidFill>
                <a:latin typeface="Times New Roman" panose="02020603050405020304" pitchFamily="18" charset="0"/>
                <a:cs typeface="Times New Roman" panose="02020603050405020304" pitchFamily="18" charset="0"/>
              </a:rPr>
              <a:t> 8: </a:t>
            </a:r>
            <a:r>
              <a:rPr lang="vi-VN" sz="3600" dirty="0">
                <a:solidFill>
                  <a:schemeClr val="bg1"/>
                </a:solidFill>
                <a:latin typeface="Times New Roman" panose="02020603050405020304" pitchFamily="18" charset="0"/>
                <a:cs typeface="Times New Roman" panose="02020603050405020304" pitchFamily="18" charset="0"/>
              </a:rPr>
              <a:t>Khi một chiếc tủ lạnh đang hoạt động thì trường hợp nào dưới đây không phải là năng lượng hao phí?</a:t>
            </a:r>
          </a:p>
        </p:txBody>
      </p:sp>
      <p:sp>
        <p:nvSpPr>
          <p:cNvPr id="10" name="Left Arrow 8">
            <a:hlinkClick r:id="rId6" action="ppaction://hlinksldjump"/>
            <a:extLst>
              <a:ext uri="{FF2B5EF4-FFF2-40B4-BE49-F238E27FC236}">
                <a16:creationId xmlns:a16="http://schemas.microsoft.com/office/drawing/2014/main" id="{5AC830C8-CCE4-41FE-87FB-C21AD7213C5F}"/>
              </a:ext>
            </a:extLst>
          </p:cNvPr>
          <p:cNvSpPr/>
          <p:nvPr/>
        </p:nvSpPr>
        <p:spPr>
          <a:xfrm>
            <a:off x="10706789" y="6032189"/>
            <a:ext cx="845128" cy="692728"/>
          </a:xfrm>
          <a:prstGeom prst="left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CDF42A8-AAFE-44F6-BED4-E634D7351950}"/>
              </a:ext>
            </a:extLst>
          </p:cNvPr>
          <p:cNvSpPr/>
          <p:nvPr/>
        </p:nvSpPr>
        <p:spPr>
          <a:xfrm>
            <a:off x="1678321" y="4280712"/>
            <a:ext cx="8835358" cy="74081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Làm nóng động cơ của tủ lạnh.</a:t>
            </a:r>
            <a:endPar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E65989C-3EC4-4B36-9F60-DB0FB616F333}"/>
              </a:ext>
            </a:extLst>
          </p:cNvPr>
          <p:cNvSpPr/>
          <p:nvPr/>
        </p:nvSpPr>
        <p:spPr>
          <a:xfrm>
            <a:off x="1678321" y="3189852"/>
            <a:ext cx="8835358" cy="80035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Làm lạnh thức ăn đưa vào tủ khi còn quá nóng</a:t>
            </a:r>
            <a:endPar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 name="Picture 6" descr="Káº¿t quáº£ hÃ¬nh áº£nh cho right wrong tick icon">
            <a:extLst>
              <a:ext uri="{FF2B5EF4-FFF2-40B4-BE49-F238E27FC236}">
                <a16:creationId xmlns:a16="http://schemas.microsoft.com/office/drawing/2014/main" id="{42841D13-829A-4B8B-B6E6-FCECA16D8611}"/>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771337" y="283397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áº¿t quáº£ hÃ¬nh áº£nh cho right wrong tick icon">
            <a:extLst>
              <a:ext uri="{FF2B5EF4-FFF2-40B4-BE49-F238E27FC236}">
                <a16:creationId xmlns:a16="http://schemas.microsoft.com/office/drawing/2014/main" id="{89458DE8-CC85-4CB3-AA75-01CAC7669E45}"/>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636631" y="3884188"/>
            <a:ext cx="1092200" cy="110686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14112CE-3B44-4613-8719-26B978D264BB}"/>
              </a:ext>
            </a:extLst>
          </p:cNvPr>
          <p:cNvSpPr/>
          <p:nvPr/>
        </p:nvSpPr>
        <p:spPr>
          <a:xfrm>
            <a:off x="1678320" y="5300316"/>
            <a:ext cx="8835358" cy="81661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Tiếng ồn phát ra từ tủ lạnh.</a:t>
            </a:r>
            <a:endPar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6" name="Picture 6" descr="Káº¿t quáº£ hÃ¬nh áº£nh cho right wrong tick icon">
            <a:extLst>
              <a:ext uri="{FF2B5EF4-FFF2-40B4-BE49-F238E27FC236}">
                <a16:creationId xmlns:a16="http://schemas.microsoft.com/office/drawing/2014/main" id="{7F123E6F-BC76-492C-B738-359C618420B1}"/>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771336" y="5102475"/>
            <a:ext cx="1092200" cy="110686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D451782D-EEC6-4637-A745-A4F6C60B56B5}"/>
              </a:ext>
            </a:extLst>
          </p:cNvPr>
          <p:cNvSpPr/>
          <p:nvPr/>
        </p:nvSpPr>
        <p:spPr>
          <a:xfrm>
            <a:off x="1678321" y="2049983"/>
            <a:ext cx="8835358" cy="81316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vi-VN"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Duy trì nhiệt độ ổn định trong tủ lạnh để bảo quản thức ăn.</a:t>
            </a:r>
            <a:endPar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8" name="Picture 6" descr="Káº¿t quáº£ hÃ¬nh áº£nh cho right wrong tick icon">
            <a:extLst>
              <a:ext uri="{FF2B5EF4-FFF2-40B4-BE49-F238E27FC236}">
                <a16:creationId xmlns:a16="http://schemas.microsoft.com/office/drawing/2014/main" id="{EEF98C3E-D79B-4C45-9863-5B24AEB7843B}"/>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9608175" y="1685813"/>
            <a:ext cx="1339598" cy="117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1422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7"/>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C5258AE-5E04-4D29-9DE5-89D121D767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Rectangle 2">
            <a:extLst>
              <a:ext uri="{FF2B5EF4-FFF2-40B4-BE49-F238E27FC236}">
                <a16:creationId xmlns:a16="http://schemas.microsoft.com/office/drawing/2014/main" id="{8BC31D28-325E-424D-8D8E-51545A7F3118}"/>
              </a:ext>
            </a:extLst>
          </p:cNvPr>
          <p:cNvSpPr/>
          <p:nvPr/>
        </p:nvSpPr>
        <p:spPr>
          <a:xfrm>
            <a:off x="267286" y="225083"/>
            <a:ext cx="11591779"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2E0DE3CC-F779-4D08-92C0-83850098BDCE}"/>
              </a:ext>
            </a:extLst>
          </p:cNvPr>
          <p:cNvSpPr txBox="1"/>
          <p:nvPr/>
        </p:nvSpPr>
        <p:spPr>
          <a:xfrm>
            <a:off x="4974643" y="573258"/>
            <a:ext cx="3662920" cy="584775"/>
          </a:xfrm>
          <a:prstGeom prst="rect">
            <a:avLst/>
          </a:prstGeom>
          <a:noFill/>
          <a:ln w="28575">
            <a:solidFill>
              <a:srgbClr val="7030A0"/>
            </a:solidFill>
            <a:prstDash val="lgDashDotDot"/>
          </a:ln>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BÀI TẬP VỀ NHÀ</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a16="http://schemas.microsoft.com/office/drawing/2014/main" id="{37EA5797-CBB1-4CBA-B648-9230F3FF4BEC}"/>
              </a:ext>
            </a:extLst>
          </p:cNvPr>
          <p:cNvSpPr>
            <a:spLocks noChangeArrowheads="1"/>
          </p:cNvSpPr>
          <p:nvPr/>
        </p:nvSpPr>
        <p:spPr bwMode="auto">
          <a:xfrm>
            <a:off x="801592" y="2151709"/>
            <a:ext cx="5458532" cy="3970318"/>
          </a:xfrm>
          <a:prstGeom prst="rect">
            <a:avLst/>
          </a:prstGeom>
          <a:solidFill>
            <a:srgbClr val="FFFFFF"/>
          </a:solidFill>
          <a:ln w="28575">
            <a:solidFill>
              <a:srgbClr val="FFC0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đèn</a:t>
            </a:r>
            <a:r>
              <a:rPr lang="en-US" sz="2800" b="1" dirty="0">
                <a:latin typeface="Times New Roman" panose="02020603050405020304" pitchFamily="18" charset="0"/>
                <a:cs typeface="Times New Roman" panose="02020603050405020304" pitchFamily="18" charset="0"/>
              </a:rPr>
              <a:t> LED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49.3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LED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compact </a:t>
            </a:r>
            <a:endParaRPr lang="vi-VN" sz="2800"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B1C5B287-5AEF-40E3-98B5-C36DA0F8F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193" y="1506208"/>
            <a:ext cx="4880803" cy="334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04CF878B-884E-4366-8CA1-9E5FE72ED4DA}"/>
              </a:ext>
            </a:extLst>
          </p:cNvPr>
          <p:cNvSpPr txBox="1"/>
          <p:nvPr/>
        </p:nvSpPr>
        <p:spPr>
          <a:xfrm>
            <a:off x="6745119" y="5167920"/>
            <a:ext cx="4754877" cy="954107"/>
          </a:xfrm>
          <a:prstGeom prst="rect">
            <a:avLst/>
          </a:prstGeom>
          <a:solidFill>
            <a:srgbClr val="FFFFCC"/>
          </a:solidFill>
        </p:spPr>
        <p:txBody>
          <a:bodyPr wrap="square">
            <a:spAutoFit/>
          </a:bodyPr>
          <a:lstStyle/>
          <a:p>
            <a:pPr algn="just"/>
            <a:r>
              <a:rPr lang="en-US" sz="2800" i="1" dirty="0" err="1">
                <a:effectLst/>
                <a:latin typeface="Times New Roman" panose="02020603050405020304" pitchFamily="18" charset="0"/>
                <a:ea typeface="Calibri" panose="020F0502020204030204" pitchFamily="34" charset="0"/>
              </a:rPr>
              <a:t>Hiệu</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quả</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thắp</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sáng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của</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đèn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sợi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đốt</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đèn</a:t>
            </a:r>
            <a:r>
              <a:rPr lang="en-US" sz="2800" i="1" dirty="0">
                <a:effectLst/>
                <a:latin typeface="Times New Roman" panose="02020603050405020304" pitchFamily="18" charset="0"/>
                <a:ea typeface="Calibri" panose="020F0502020204030204" pitchFamily="34" charset="0"/>
              </a:rPr>
              <a:t> compact </a:t>
            </a:r>
            <a:r>
              <a:rPr lang="en-US" sz="2800" i="1" dirty="0" err="1">
                <a:effectLst/>
                <a:latin typeface="Times New Roman" panose="02020603050405020304" pitchFamily="18" charset="0"/>
                <a:ea typeface="Calibri" panose="020F0502020204030204" pitchFamily="34" charset="0"/>
              </a:rPr>
              <a:t>và</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đèn</a:t>
            </a:r>
            <a:r>
              <a:rPr lang="en-US" sz="2800" i="1" dirty="0">
                <a:effectLst/>
                <a:latin typeface="Times New Roman" panose="02020603050405020304" pitchFamily="18" charset="0"/>
                <a:ea typeface="Calibri" panose="020F0502020204030204" pitchFamily="34" charset="0"/>
              </a:rPr>
              <a:t> LED</a:t>
            </a:r>
            <a:endParaRPr lang="vi-VN" sz="2800" i="1" dirty="0">
              <a:effectLst/>
              <a:latin typeface="Times New Roman" panose="02020603050405020304" pitchFamily="18" charset="0"/>
              <a:ea typeface="Calibri" panose="020F0502020204030204" pitchFamily="34" charset="0"/>
            </a:endParaRPr>
          </a:p>
        </p:txBody>
      </p:sp>
      <p:sp>
        <p:nvSpPr>
          <p:cNvPr id="5" name="Double Wave 4">
            <a:extLst>
              <a:ext uri="{FF2B5EF4-FFF2-40B4-BE49-F238E27FC236}">
                <a16:creationId xmlns:a16="http://schemas.microsoft.com/office/drawing/2014/main" id="{5CFF6BAB-8994-4AB6-B167-1017C24D56FD}"/>
              </a:ext>
            </a:extLst>
          </p:cNvPr>
          <p:cNvSpPr/>
          <p:nvPr/>
        </p:nvSpPr>
        <p:spPr>
          <a:xfrm>
            <a:off x="1966817" y="1179616"/>
            <a:ext cx="2588456" cy="782208"/>
          </a:xfrm>
          <a:prstGeom prst="doubleWav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effectLst/>
                <a:latin typeface="Times New Roman" panose="02020603050405020304" pitchFamily="18" charset="0"/>
                <a:ea typeface="Calibri" panose="020F0502020204030204" pitchFamily="34" charset="0"/>
              </a:rPr>
              <a:t>Em</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có</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thể</a:t>
            </a:r>
            <a:endParaRPr lang="vi-VN" sz="3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0857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C5258AE-5E04-4D29-9DE5-89D121D767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Rectangle 2">
            <a:extLst>
              <a:ext uri="{FF2B5EF4-FFF2-40B4-BE49-F238E27FC236}">
                <a16:creationId xmlns:a16="http://schemas.microsoft.com/office/drawing/2014/main" id="{8BC31D28-325E-424D-8D8E-51545A7F3118}"/>
              </a:ext>
            </a:extLst>
          </p:cNvPr>
          <p:cNvSpPr/>
          <p:nvPr/>
        </p:nvSpPr>
        <p:spPr>
          <a:xfrm>
            <a:off x="609599" y="826479"/>
            <a:ext cx="10972800" cy="5711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i="1">
                <a:effectLst/>
                <a:latin typeface="Times New Roman" panose="02020603050405020304" pitchFamily="18" charset="0"/>
                <a:ea typeface="Calibri" panose="020F0502020204030204" pitchFamily="34" charset="0"/>
              </a:rPr>
              <a:t>b) Dùng ấm đặt trên bếp than</a:t>
            </a:r>
            <a:endParaRPr lang="vi-VN" sz="1800">
              <a:effectLst/>
              <a:latin typeface="Times New Roman" panose="02020603050405020304" pitchFamily="18" charset="0"/>
              <a:ea typeface="Calibri" panose="020F0502020204030204" pitchFamily="34" charset="0"/>
            </a:endParaRPr>
          </a:p>
        </p:txBody>
      </p:sp>
      <p:pic>
        <p:nvPicPr>
          <p:cNvPr id="5" name="Picture 4">
            <a:extLst>
              <a:ext uri="{FF2B5EF4-FFF2-40B4-BE49-F238E27FC236}">
                <a16:creationId xmlns:a16="http://schemas.microsoft.com/office/drawing/2014/main" id="{F00F2EE3-5128-4E1A-880D-E1CCC776146D}"/>
              </a:ext>
            </a:extLst>
          </p:cNvPr>
          <p:cNvPicPr>
            <a:picLocks noChangeAspect="1"/>
          </p:cNvPicPr>
          <p:nvPr/>
        </p:nvPicPr>
        <p:blipFill rotWithShape="1">
          <a:blip r:embed="rId3"/>
          <a:srcRect b="28954"/>
          <a:stretch/>
        </p:blipFill>
        <p:spPr>
          <a:xfrm>
            <a:off x="2011680" y="942538"/>
            <a:ext cx="8398412" cy="3052689"/>
          </a:xfrm>
          <a:prstGeom prst="rect">
            <a:avLst/>
          </a:prstGeom>
        </p:spPr>
      </p:pic>
      <p:grpSp>
        <p:nvGrpSpPr>
          <p:cNvPr id="9" name="Group 8">
            <a:extLst>
              <a:ext uri="{FF2B5EF4-FFF2-40B4-BE49-F238E27FC236}">
                <a16:creationId xmlns:a16="http://schemas.microsoft.com/office/drawing/2014/main" id="{9F873B6F-FA29-4335-80AF-F0B071B6891C}"/>
              </a:ext>
            </a:extLst>
          </p:cNvPr>
          <p:cNvGrpSpPr/>
          <p:nvPr/>
        </p:nvGrpSpPr>
        <p:grpSpPr>
          <a:xfrm>
            <a:off x="1223889" y="4874485"/>
            <a:ext cx="9973993" cy="1153551"/>
            <a:chOff x="1069145" y="4417255"/>
            <a:chExt cx="9973993" cy="1153551"/>
          </a:xfrm>
        </p:grpSpPr>
        <p:sp>
          <p:nvSpPr>
            <p:cNvPr id="8" name="Rectangle: Rounded Corners 7">
              <a:extLst>
                <a:ext uri="{FF2B5EF4-FFF2-40B4-BE49-F238E27FC236}">
                  <a16:creationId xmlns:a16="http://schemas.microsoft.com/office/drawing/2014/main" id="{EEAB87AE-021D-47C1-AA8F-6E664CF0F10A}"/>
                </a:ext>
              </a:extLst>
            </p:cNvPr>
            <p:cNvSpPr/>
            <p:nvPr/>
          </p:nvSpPr>
          <p:spPr>
            <a:xfrm>
              <a:off x="1069145" y="4417255"/>
              <a:ext cx="9973993" cy="1153551"/>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9A65CE91-7AE4-418E-9170-9B4C0F779BFB}"/>
                </a:ext>
              </a:extLst>
            </p:cNvPr>
            <p:cNvSpPr txBox="1"/>
            <p:nvPr/>
          </p:nvSpPr>
          <p:spPr>
            <a:xfrm>
              <a:off x="1362220" y="4526671"/>
              <a:ext cx="9467557" cy="954107"/>
            </a:xfrm>
            <a:prstGeom prst="rect">
              <a:avLst/>
            </a:prstGeom>
            <a:noFill/>
          </p:spPr>
          <p:txBody>
            <a:bodyPr wrap="square">
              <a:spAutoFit/>
            </a:bodyPr>
            <a:lstStyle/>
            <a:p>
              <a:pPr algn="just"/>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đun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nước</a:t>
              </a:r>
              <a:r>
                <a:rPr lang="en-US" sz="2800" dirty="0">
                  <a:effectLst/>
                  <a:latin typeface="Times New Roman" panose="02020603050405020304" pitchFamily="18" charset="0"/>
                  <a:ea typeface="Calibri" panose="020F0502020204030204" pitchFamily="34" charset="0"/>
                </a:rPr>
                <a:t> ở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đun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ít</a:t>
              </a:r>
              <a:r>
                <a:rPr lang="en-US" sz="2800" dirty="0">
                  <a:effectLst/>
                  <a:latin typeface="Times New Roman" panose="02020603050405020304" pitchFamily="18" charset="0"/>
                  <a:ea typeface="Calibri" panose="020F0502020204030204" pitchFamily="34" charset="0"/>
                </a:rPr>
                <a:t> hao </a:t>
              </a:r>
              <a:r>
                <a:rPr lang="en-US" sz="2800" dirty="0" err="1">
                  <a:effectLst/>
                  <a:latin typeface="Times New Roman" panose="02020603050405020304" pitchFamily="18" charset="0"/>
                  <a:ea typeface="Calibri" panose="020F0502020204030204" pitchFamily="34" charset="0"/>
                </a:rPr>
                <a:t>phí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năng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lượng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sao</a:t>
              </a:r>
              <a:r>
                <a:rPr lang="en-US" sz="2800" dirty="0">
                  <a:effectLst/>
                  <a:latin typeface="Times New Roman" panose="02020603050405020304" pitchFamily="18" charset="0"/>
                  <a:ea typeface="Calibri" panose="020F0502020204030204" pitchFamily="34" charset="0"/>
                </a:rPr>
                <a:t>?</a:t>
              </a:r>
              <a:endParaRPr lang="vi-VN" sz="2800" dirty="0">
                <a:effectLst/>
                <a:latin typeface="Times New Roman" panose="02020603050405020304" pitchFamily="18" charset="0"/>
                <a:ea typeface="Calibri" panose="020F0502020204030204" pitchFamily="34" charset="0"/>
              </a:endParaRPr>
            </a:p>
          </p:txBody>
        </p:sp>
      </p:grpSp>
      <p:sp>
        <p:nvSpPr>
          <p:cNvPr id="11" name="TextBox 10">
            <a:extLst>
              <a:ext uri="{FF2B5EF4-FFF2-40B4-BE49-F238E27FC236}">
                <a16:creationId xmlns:a16="http://schemas.microsoft.com/office/drawing/2014/main" id="{87311D81-0185-4036-ADA4-27D7D3D1F0CC}"/>
              </a:ext>
            </a:extLst>
          </p:cNvPr>
          <p:cNvSpPr txBox="1"/>
          <p:nvPr/>
        </p:nvSpPr>
        <p:spPr>
          <a:xfrm>
            <a:off x="1781908" y="3995227"/>
            <a:ext cx="3436034" cy="369332"/>
          </a:xfrm>
          <a:prstGeom prst="rect">
            <a:avLst/>
          </a:prstGeom>
          <a:noFill/>
        </p:spPr>
        <p:txBody>
          <a:bodyPr wrap="square">
            <a:spAutoFit/>
          </a:bodyPr>
          <a:lstStyle/>
          <a:p>
            <a:r>
              <a:rPr lang="en-US" i="1" dirty="0">
                <a:effectLst/>
                <a:latin typeface="Times New Roman" panose="02020603050405020304" pitchFamily="18" charset="0"/>
                <a:ea typeface="Calibri" panose="020F0502020204030204" pitchFamily="34" charset="0"/>
              </a:rPr>
              <a:t>a) </a:t>
            </a:r>
            <a:r>
              <a:rPr lang="en-US" i="1" dirty="0" err="1">
                <a:effectLst/>
                <a:latin typeface="Times New Roman" panose="02020603050405020304" pitchFamily="18" charset="0"/>
                <a:ea typeface="Calibri" panose="020F0502020204030204" pitchFamily="34" charset="0"/>
              </a:rPr>
              <a:t>Dùng</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nồi</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treo</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phía</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trên</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bếp</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củi</a:t>
            </a:r>
            <a:endParaRPr lang="vi-VN" dirty="0"/>
          </a:p>
        </p:txBody>
      </p:sp>
      <p:sp>
        <p:nvSpPr>
          <p:cNvPr id="13" name="TextBox 12">
            <a:extLst>
              <a:ext uri="{FF2B5EF4-FFF2-40B4-BE49-F238E27FC236}">
                <a16:creationId xmlns:a16="http://schemas.microsoft.com/office/drawing/2014/main" id="{9CB6D962-636D-4072-9F45-5F9DE803264C}"/>
              </a:ext>
            </a:extLst>
          </p:cNvPr>
          <p:cNvSpPr txBox="1"/>
          <p:nvPr/>
        </p:nvSpPr>
        <p:spPr>
          <a:xfrm>
            <a:off x="5188635" y="3995227"/>
            <a:ext cx="3182816" cy="369332"/>
          </a:xfrm>
          <a:prstGeom prst="rect">
            <a:avLst/>
          </a:prstGeom>
          <a:noFill/>
        </p:spPr>
        <p:txBody>
          <a:bodyPr wrap="square">
            <a:spAutoFit/>
          </a:bodyPr>
          <a:lstStyle/>
          <a:p>
            <a:r>
              <a:rPr lang="en-US" sz="1800" i="1" dirty="0">
                <a:effectLst/>
                <a:latin typeface="Times New Roman" panose="02020603050405020304" pitchFamily="18" charset="0"/>
                <a:ea typeface="Calibri" panose="020F0502020204030204" pitchFamily="34" charset="0"/>
              </a:rPr>
              <a:t>b) </a:t>
            </a:r>
            <a:r>
              <a:rPr lang="en-US" sz="1800" i="1" dirty="0" err="1">
                <a:effectLst/>
                <a:latin typeface="Times New Roman" panose="02020603050405020304" pitchFamily="18" charset="0"/>
                <a:ea typeface="Calibri" panose="020F0502020204030204" pitchFamily="34" charset="0"/>
              </a:rPr>
              <a:t>Dùng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ấm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đặt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trên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bếp</a:t>
            </a:r>
            <a:r>
              <a:rPr lang="en-US" sz="1800" i="1" dirty="0">
                <a:effectLst/>
                <a:latin typeface="Times New Roman" panose="02020603050405020304" pitchFamily="18" charset="0"/>
                <a:ea typeface="Calibri" panose="020F0502020204030204" pitchFamily="34" charset="0"/>
              </a:rPr>
              <a:t> than</a:t>
            </a:r>
            <a:endParaRPr lang="vi-VN" dirty="0"/>
          </a:p>
        </p:txBody>
      </p:sp>
      <p:sp>
        <p:nvSpPr>
          <p:cNvPr id="15" name="TextBox 14">
            <a:extLst>
              <a:ext uri="{FF2B5EF4-FFF2-40B4-BE49-F238E27FC236}">
                <a16:creationId xmlns:a16="http://schemas.microsoft.com/office/drawing/2014/main" id="{7CE3DC18-B811-4A36-B1D7-63E3A15E604D}"/>
              </a:ext>
            </a:extLst>
          </p:cNvPr>
          <p:cNvSpPr txBox="1"/>
          <p:nvPr/>
        </p:nvSpPr>
        <p:spPr>
          <a:xfrm>
            <a:off x="8172157" y="3995227"/>
            <a:ext cx="2008163" cy="369332"/>
          </a:xfrm>
          <a:prstGeom prst="rect">
            <a:avLst/>
          </a:prstGeom>
          <a:noFill/>
        </p:spPr>
        <p:txBody>
          <a:bodyPr wrap="square">
            <a:spAutoFit/>
          </a:bodyPr>
          <a:lstStyle/>
          <a:p>
            <a:pPr algn="just"/>
            <a:r>
              <a:rPr lang="en-US" sz="1800" i="1" dirty="0">
                <a:effectLst/>
                <a:latin typeface="Times New Roman" panose="02020603050405020304" pitchFamily="18" charset="0"/>
                <a:ea typeface="Calibri" panose="020F0502020204030204" pitchFamily="34" charset="0"/>
              </a:rPr>
              <a:t>c) </a:t>
            </a:r>
            <a:r>
              <a:rPr lang="en-US" sz="1800" i="1" dirty="0" err="1">
                <a:effectLst/>
                <a:latin typeface="Times New Roman" panose="02020603050405020304" pitchFamily="18" charset="0"/>
                <a:ea typeface="Calibri" panose="020F0502020204030204" pitchFamily="34" charset="0"/>
              </a:rPr>
              <a:t>Dùng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ấm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điện</a:t>
            </a:r>
            <a:endParaRPr lang="vi-VN" sz="1800" dirty="0">
              <a:effectLst/>
              <a:latin typeface="Times New Roman" panose="02020603050405020304" pitchFamily="18" charset="0"/>
              <a:ea typeface="Calibri" panose="020F0502020204030204" pitchFamily="34" charset="0"/>
            </a:endParaRPr>
          </a:p>
        </p:txBody>
      </p:sp>
      <p:sp>
        <p:nvSpPr>
          <p:cNvPr id="16" name="TextBox 15">
            <a:extLst>
              <a:ext uri="{FF2B5EF4-FFF2-40B4-BE49-F238E27FC236}">
                <a16:creationId xmlns:a16="http://schemas.microsoft.com/office/drawing/2014/main" id="{C1322A49-B587-4979-A3C7-9D3920A9EC44}"/>
              </a:ext>
            </a:extLst>
          </p:cNvPr>
          <p:cNvSpPr txBox="1"/>
          <p:nvPr/>
        </p:nvSpPr>
        <p:spPr>
          <a:xfrm>
            <a:off x="3915505" y="151676"/>
            <a:ext cx="4670474" cy="584775"/>
          </a:xfrm>
          <a:prstGeom prst="rect">
            <a:avLst/>
          </a:prstGeom>
          <a:solidFill>
            <a:srgbClr val="FFFFCC"/>
          </a:solid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HOẠT ĐỘNG CẶP ĐÔI</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94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5065486"/>
            <a:ext cx="12192001" cy="1913107"/>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83706" y="52137"/>
            <a:ext cx="4308293" cy="3000418"/>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456" y="511042"/>
            <a:ext cx="2672354" cy="1680614"/>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633" y="3115366"/>
            <a:ext cx="3730443" cy="3742634"/>
          </a:xfrm>
          <a:prstGeom prst="rect">
            <a:avLst/>
          </a:prstGeom>
        </p:spPr>
      </p:pic>
      <p:sp>
        <p:nvSpPr>
          <p:cNvPr id="11" name="文本框 10">
            <a:extLst>
              <a:ext uri="{FF2B5EF4-FFF2-40B4-BE49-F238E27FC236}">
                <a16:creationId xmlns:a16="http://schemas.microsoft.com/office/drawing/2014/main" id="{0BA4CC68-DF1A-4722-8BCC-525FD270255A}"/>
              </a:ext>
            </a:extLst>
          </p:cNvPr>
          <p:cNvSpPr txBox="1"/>
          <p:nvPr/>
        </p:nvSpPr>
        <p:spPr>
          <a:xfrm>
            <a:off x="3425699" y="3009599"/>
            <a:ext cx="6612153" cy="1107996"/>
          </a:xfrm>
          <a:prstGeom prst="rect">
            <a:avLst/>
          </a:prstGeom>
          <a:noFill/>
        </p:spPr>
        <p:txBody>
          <a:bodyPr wrap="square">
            <a:spAutoFit/>
          </a:bodyPr>
          <a:lstStyle/>
          <a:p>
            <a:r>
              <a:rPr lang="en-US" altLang="zh-CN" sz="6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THANK YOU !!!</a:t>
            </a:r>
            <a:endParaRPr lang="en-US" sz="6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6280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C5258AE-5E04-4D29-9DE5-89D121D767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Rectangle 2">
            <a:extLst>
              <a:ext uri="{FF2B5EF4-FFF2-40B4-BE49-F238E27FC236}">
                <a16:creationId xmlns:a16="http://schemas.microsoft.com/office/drawing/2014/main" id="{8BC31D28-325E-424D-8D8E-51545A7F3118}"/>
              </a:ext>
            </a:extLst>
          </p:cNvPr>
          <p:cNvSpPr/>
          <p:nvPr/>
        </p:nvSpPr>
        <p:spPr>
          <a:xfrm>
            <a:off x="609599" y="253218"/>
            <a:ext cx="10972800" cy="62847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i="1" dirty="0">
                <a:effectLst/>
                <a:latin typeface="Times New Roman" panose="02020603050405020304" pitchFamily="18" charset="0"/>
                <a:ea typeface="Calibri" panose="020F0502020204030204" pitchFamily="34" charset="0"/>
              </a:rPr>
              <a:t>b)</a:t>
            </a:r>
            <a:endParaRPr lang="vi-VN" sz="1800" dirty="0">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9A65CE91-7AE4-418E-9170-9B4C0F779BFB}"/>
              </a:ext>
            </a:extLst>
          </p:cNvPr>
          <p:cNvSpPr txBox="1"/>
          <p:nvPr/>
        </p:nvSpPr>
        <p:spPr>
          <a:xfrm>
            <a:off x="900332" y="2592393"/>
            <a:ext cx="10325686" cy="3785652"/>
          </a:xfrm>
          <a:prstGeom prst="rect">
            <a:avLst/>
          </a:prstGeom>
          <a:solidFill>
            <a:srgbClr val="FFFFCC"/>
          </a:solidFill>
        </p:spPr>
        <p:txBody>
          <a:bodyPr wrap="square">
            <a:spAutoFit/>
          </a:bodyPr>
          <a:lstStyle/>
          <a:p>
            <a:pPr algn="just"/>
            <a:r>
              <a:rPr lang="vi-VN" sz="2400" b="0" i="0" dirty="0">
                <a:solidFill>
                  <a:srgbClr val="000000"/>
                </a:solidFill>
                <a:effectLst/>
                <a:latin typeface="Times New Roman" panose="02020603050405020304" pitchFamily="18" charset="0"/>
                <a:cs typeface="Times New Roman" panose="02020603050405020304" pitchFamily="18" charset="0"/>
              </a:rPr>
              <a:t>Trong ba cách đun nước trên cách dùng ấm điện là cách ít hao phí năng lượng nhất. Vì:</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Ở hình c), năng lượng điện chuyển hóa thành năng lượng nhiệt làm nóng ấm và sôi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Ở hình a), năng lượng từ bếp củi chuyển hóa thành năng lượng nhiệt, nhiệt lượng tỏa ra môi trường xung quanh, làm nóng nồi và làm nước sôi. Nên mất nhiều năng lượng hơn hình 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Ở hình b), năng lượng từ bếp than chuyển hóa thành năng lượng nhiệt, nhiệt lượng tỏa ra môi trường xung quanh, làm nóng bếp, nóng nồi và làm nước sôi. Nên mất nhiều năng lượng hơn hình c).</a:t>
            </a:r>
          </a:p>
        </p:txBody>
      </p:sp>
      <p:sp>
        <p:nvSpPr>
          <p:cNvPr id="11" name="TextBox 10">
            <a:extLst>
              <a:ext uri="{FF2B5EF4-FFF2-40B4-BE49-F238E27FC236}">
                <a16:creationId xmlns:a16="http://schemas.microsoft.com/office/drawing/2014/main" id="{87311D81-0185-4036-ADA4-27D7D3D1F0CC}"/>
              </a:ext>
            </a:extLst>
          </p:cNvPr>
          <p:cNvSpPr txBox="1"/>
          <p:nvPr/>
        </p:nvSpPr>
        <p:spPr>
          <a:xfrm>
            <a:off x="1641231" y="1911786"/>
            <a:ext cx="3436034" cy="369332"/>
          </a:xfrm>
          <a:prstGeom prst="rect">
            <a:avLst/>
          </a:prstGeom>
          <a:noFill/>
        </p:spPr>
        <p:txBody>
          <a:bodyPr wrap="square">
            <a:spAutoFit/>
          </a:bodyPr>
          <a:lstStyle/>
          <a:p>
            <a:r>
              <a:rPr lang="en-US" i="1" dirty="0">
                <a:effectLst/>
                <a:latin typeface="Times New Roman" panose="02020603050405020304" pitchFamily="18" charset="0"/>
                <a:ea typeface="Calibri" panose="020F0502020204030204" pitchFamily="34" charset="0"/>
              </a:rPr>
              <a:t>a) </a:t>
            </a:r>
            <a:r>
              <a:rPr lang="en-US" i="1" dirty="0" err="1">
                <a:effectLst/>
                <a:latin typeface="Times New Roman" panose="02020603050405020304" pitchFamily="18" charset="0"/>
                <a:ea typeface="Calibri" panose="020F0502020204030204" pitchFamily="34" charset="0"/>
              </a:rPr>
              <a:t>Dùng</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nồi</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treo</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phía</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trên</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bếp</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củi</a:t>
            </a:r>
            <a:endParaRPr lang="vi-VN" dirty="0"/>
          </a:p>
        </p:txBody>
      </p:sp>
      <p:sp>
        <p:nvSpPr>
          <p:cNvPr id="13" name="TextBox 12">
            <a:extLst>
              <a:ext uri="{FF2B5EF4-FFF2-40B4-BE49-F238E27FC236}">
                <a16:creationId xmlns:a16="http://schemas.microsoft.com/office/drawing/2014/main" id="{9CB6D962-636D-4072-9F45-5F9DE803264C}"/>
              </a:ext>
            </a:extLst>
          </p:cNvPr>
          <p:cNvSpPr txBox="1"/>
          <p:nvPr/>
        </p:nvSpPr>
        <p:spPr>
          <a:xfrm>
            <a:off x="5047958" y="1911786"/>
            <a:ext cx="3182816" cy="369332"/>
          </a:xfrm>
          <a:prstGeom prst="rect">
            <a:avLst/>
          </a:prstGeom>
          <a:noFill/>
        </p:spPr>
        <p:txBody>
          <a:bodyPr wrap="square">
            <a:spAutoFit/>
          </a:bodyPr>
          <a:lstStyle/>
          <a:p>
            <a:r>
              <a:rPr lang="en-US" sz="1800" i="1" dirty="0">
                <a:effectLst/>
                <a:latin typeface="Times New Roman" panose="02020603050405020304" pitchFamily="18" charset="0"/>
                <a:ea typeface="Calibri" panose="020F0502020204030204" pitchFamily="34" charset="0"/>
              </a:rPr>
              <a:t>b) </a:t>
            </a:r>
            <a:r>
              <a:rPr lang="en-US" sz="1800" i="1" dirty="0" err="1">
                <a:effectLst/>
                <a:latin typeface="Times New Roman" panose="02020603050405020304" pitchFamily="18" charset="0"/>
                <a:ea typeface="Calibri" panose="020F0502020204030204" pitchFamily="34" charset="0"/>
              </a:rPr>
              <a:t>Dùng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ấm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đặt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trên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bếp</a:t>
            </a:r>
            <a:r>
              <a:rPr lang="en-US" sz="1800" i="1" dirty="0">
                <a:effectLst/>
                <a:latin typeface="Times New Roman" panose="02020603050405020304" pitchFamily="18" charset="0"/>
                <a:ea typeface="Calibri" panose="020F0502020204030204" pitchFamily="34" charset="0"/>
              </a:rPr>
              <a:t> than</a:t>
            </a:r>
            <a:endParaRPr lang="vi-VN" dirty="0"/>
          </a:p>
        </p:txBody>
      </p:sp>
      <p:sp>
        <p:nvSpPr>
          <p:cNvPr id="15" name="TextBox 14">
            <a:extLst>
              <a:ext uri="{FF2B5EF4-FFF2-40B4-BE49-F238E27FC236}">
                <a16:creationId xmlns:a16="http://schemas.microsoft.com/office/drawing/2014/main" id="{7CE3DC18-B811-4A36-B1D7-63E3A15E604D}"/>
              </a:ext>
            </a:extLst>
          </p:cNvPr>
          <p:cNvSpPr txBox="1"/>
          <p:nvPr/>
        </p:nvSpPr>
        <p:spPr>
          <a:xfrm>
            <a:off x="8246987" y="1911786"/>
            <a:ext cx="2008163" cy="369332"/>
          </a:xfrm>
          <a:prstGeom prst="rect">
            <a:avLst/>
          </a:prstGeom>
          <a:noFill/>
        </p:spPr>
        <p:txBody>
          <a:bodyPr wrap="square">
            <a:spAutoFit/>
          </a:bodyPr>
          <a:lstStyle/>
          <a:p>
            <a:pPr algn="just"/>
            <a:r>
              <a:rPr lang="en-US" sz="1800" i="1" dirty="0">
                <a:effectLst/>
                <a:latin typeface="Times New Roman" panose="02020603050405020304" pitchFamily="18" charset="0"/>
                <a:ea typeface="Calibri" panose="020F0502020204030204" pitchFamily="34" charset="0"/>
              </a:rPr>
              <a:t>c) </a:t>
            </a:r>
            <a:r>
              <a:rPr lang="en-US" sz="1800" i="1" dirty="0" err="1">
                <a:effectLst/>
                <a:latin typeface="Times New Roman" panose="02020603050405020304" pitchFamily="18" charset="0"/>
                <a:ea typeface="Calibri" panose="020F0502020204030204" pitchFamily="34" charset="0"/>
              </a:rPr>
              <a:t>Dùng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ấm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điện</a:t>
            </a:r>
            <a:endParaRPr lang="vi-VN" sz="1800" dirty="0">
              <a:effectLst/>
              <a:latin typeface="Times New Roman" panose="02020603050405020304" pitchFamily="18" charset="0"/>
              <a:ea typeface="Calibri" panose="020F0502020204030204" pitchFamily="34" charset="0"/>
            </a:endParaRPr>
          </a:p>
        </p:txBody>
      </p:sp>
      <p:pic>
        <p:nvPicPr>
          <p:cNvPr id="12" name="Picture 2">
            <a:extLst>
              <a:ext uri="{FF2B5EF4-FFF2-40B4-BE49-F238E27FC236}">
                <a16:creationId xmlns:a16="http://schemas.microsoft.com/office/drawing/2014/main" id="{75EC268D-9187-4671-8CD7-1DBF82B06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498" y="302061"/>
            <a:ext cx="2342036"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id="{5FA6955D-9472-43EF-9413-FC573A859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829" y="409266"/>
            <a:ext cx="2210669"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a:extLst>
              <a:ext uri="{FF2B5EF4-FFF2-40B4-BE49-F238E27FC236}">
                <a16:creationId xmlns:a16="http://schemas.microsoft.com/office/drawing/2014/main" id="{B4F55C7F-1CAD-4EDB-B1D7-F4816328C4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6941" y="386120"/>
            <a:ext cx="2400633" cy="163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2BB69F03-853A-4C1E-B86E-D335E47C9D09}"/>
              </a:ext>
            </a:extLst>
          </p:cNvPr>
          <p:cNvSpPr txBox="1"/>
          <p:nvPr/>
        </p:nvSpPr>
        <p:spPr>
          <a:xfrm>
            <a:off x="900332" y="493672"/>
            <a:ext cx="1613098" cy="584775"/>
          </a:xfrm>
          <a:prstGeom prst="rect">
            <a:avLst/>
          </a:prstGeom>
          <a:solidFill>
            <a:srgbClr val="FFFFCC"/>
          </a:solid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Lời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giải</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39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C5258AE-5E04-4D29-9DE5-89D121D767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Rectangle 2">
            <a:extLst>
              <a:ext uri="{FF2B5EF4-FFF2-40B4-BE49-F238E27FC236}">
                <a16:creationId xmlns:a16="http://schemas.microsoft.com/office/drawing/2014/main" id="{8BC31D28-325E-424D-8D8E-51545A7F3118}"/>
              </a:ext>
            </a:extLst>
          </p:cNvPr>
          <p:cNvSpPr/>
          <p:nvPr/>
        </p:nvSpPr>
        <p:spPr>
          <a:xfrm>
            <a:off x="609599" y="573258"/>
            <a:ext cx="10972800" cy="5711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Graphic 3">
            <a:extLst>
              <a:ext uri="{FF2B5EF4-FFF2-40B4-BE49-F238E27FC236}">
                <a16:creationId xmlns:a16="http://schemas.microsoft.com/office/drawing/2014/main" id="{F7C9D291-8318-482C-AA40-1CD4C1ECC6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70672" y="2062446"/>
            <a:ext cx="1552816" cy="3845984"/>
          </a:xfrm>
          <a:prstGeom prst="rect">
            <a:avLst/>
          </a:prstGeom>
        </p:spPr>
      </p:pic>
      <p:sp>
        <p:nvSpPr>
          <p:cNvPr id="5" name="Thought Bubble: Cloud 4">
            <a:extLst>
              <a:ext uri="{FF2B5EF4-FFF2-40B4-BE49-F238E27FC236}">
                <a16:creationId xmlns:a16="http://schemas.microsoft.com/office/drawing/2014/main" id="{61DE264A-5C56-4102-B0F3-72573781F0BA}"/>
              </a:ext>
            </a:extLst>
          </p:cNvPr>
          <p:cNvSpPr/>
          <p:nvPr/>
        </p:nvSpPr>
        <p:spPr>
          <a:xfrm>
            <a:off x="4380423" y="1853418"/>
            <a:ext cx="6625883" cy="2433711"/>
          </a:xfrm>
          <a:prstGeom prst="cloudCallout">
            <a:avLst>
              <a:gd name="adj1" fmla="val -85377"/>
              <a:gd name="adj2" fmla="val -19003"/>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Vậy thế nào là năng lượng hữu ích và năng lượng hao phí?</a:t>
            </a:r>
            <a:endParaRPr lang="vi-VN" sz="3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1414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5065486"/>
            <a:ext cx="12192001" cy="1913107"/>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83706" y="52137"/>
            <a:ext cx="4308293" cy="3000418"/>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456" y="511042"/>
            <a:ext cx="2672354" cy="1680614"/>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633" y="3115366"/>
            <a:ext cx="3730443" cy="3742634"/>
          </a:xfrm>
          <a:prstGeom prst="rect">
            <a:avLst/>
          </a:prstGeom>
        </p:spPr>
      </p:pic>
      <p:grpSp>
        <p:nvGrpSpPr>
          <p:cNvPr id="15" name="组合 14"/>
          <p:cNvGrpSpPr/>
          <p:nvPr/>
        </p:nvGrpSpPr>
        <p:grpSpPr>
          <a:xfrm>
            <a:off x="5099550" y="1501392"/>
            <a:ext cx="1856104" cy="1855430"/>
            <a:chOff x="5059672" y="1712793"/>
            <a:chExt cx="668974" cy="668974"/>
          </a:xfrm>
        </p:grpSpPr>
        <p:grpSp>
          <p:nvGrpSpPr>
            <p:cNvPr id="16" name="组合 15"/>
            <p:cNvGrpSpPr/>
            <p:nvPr/>
          </p:nvGrpSpPr>
          <p:grpSpPr>
            <a:xfrm>
              <a:off x="5059672" y="1712793"/>
              <a:ext cx="668974" cy="668974"/>
              <a:chOff x="6474776" y="1019119"/>
              <a:chExt cx="668974" cy="668974"/>
            </a:xfrm>
          </p:grpSpPr>
          <p:sp>
            <p:nvSpPr>
              <p:cNvPr id="18" name="圆角矩形 17"/>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8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 name="圆角矩形 18"/>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8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7" name="文本框 2"/>
            <p:cNvSpPr txBox="1"/>
            <p:nvPr/>
          </p:nvSpPr>
          <p:spPr>
            <a:xfrm>
              <a:off x="5076932" y="1815189"/>
              <a:ext cx="615736" cy="4771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rPr>
                <a:t>I.</a:t>
              </a:r>
              <a:endParaRPr kumimoji="0" lang="zh-CN" altLang="en-US" sz="8000" b="1" i="0" u="none" strike="noStrike" kern="1200" cap="none" spc="0" normalizeH="0" baseline="0" noProof="0" dirty="0">
                <a:ln>
                  <a:noFill/>
                </a:ln>
                <a:solidFill>
                  <a:srgbClr val="0070C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35" name="五边形 34"/>
          <p:cNvSpPr/>
          <p:nvPr/>
        </p:nvSpPr>
        <p:spPr bwMode="auto">
          <a:xfrm>
            <a:off x="2961183" y="3753754"/>
            <a:ext cx="6667869" cy="914800"/>
          </a:xfrm>
          <a:prstGeom prst="homePlate">
            <a:avLst/>
          </a:prstGeom>
          <a:solidFill>
            <a:srgbClr val="0070C0"/>
          </a:solidFill>
          <a:ln w="38100" cap="flat" cmpd="sng">
            <a:solidFill>
              <a:srgbClr val="FFFFFF"/>
            </a:solidFill>
            <a:bevel/>
            <a:headEnd/>
            <a:tailEnd/>
          </a:ln>
          <a:effectLst>
            <a:outerShdw blurRad="127000" dist="38100" dir="8100000" algn="tr" rotWithShape="0">
              <a:prstClr val="black">
                <a:alpha val="40000"/>
              </a:prstClr>
            </a:outerShdw>
          </a:effectLst>
        </p:spPr>
        <p:txBody>
          <a:bodyPr lIns="82824" tIns="41411" rIns="82824" bIns="41411" anchor="ctr"/>
          <a:lstStyle/>
          <a:p>
            <a:pPr algn="ctr" defTabSz="914377">
              <a:defRPr/>
            </a:pPr>
            <a:r>
              <a:rPr lang="en-US" altLang="zh-CN" sz="4000" b="1" dirty="0">
                <a:solidFill>
                  <a:schemeClr val="bg1"/>
                </a:solidFill>
                <a:latin typeface="Times New Roman" panose="02020603050405020304" pitchFamily="18" charset="0"/>
                <a:ea typeface="造字工房悦黑（非商用）常规体" pitchFamily="2" charset="-122"/>
                <a:cs typeface="Times New Roman" panose="02020603050405020304" pitchFamily="18" charset="0"/>
              </a:rPr>
              <a:t>NĂNG LƯỢNG HỮU ÍCH</a:t>
            </a:r>
            <a:endParaRPr lang="zh-CN" altLang="en-US" sz="4000"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9080469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C5258AE-5E04-4D29-9DE5-89D121D767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Rectangle 2">
            <a:extLst>
              <a:ext uri="{FF2B5EF4-FFF2-40B4-BE49-F238E27FC236}">
                <a16:creationId xmlns:a16="http://schemas.microsoft.com/office/drawing/2014/main" id="{8BC31D28-325E-424D-8D8E-51545A7F3118}"/>
              </a:ext>
            </a:extLst>
          </p:cNvPr>
          <p:cNvSpPr/>
          <p:nvPr/>
        </p:nvSpPr>
        <p:spPr>
          <a:xfrm>
            <a:off x="609599" y="826479"/>
            <a:ext cx="10972800" cy="5711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i="1">
                <a:effectLst/>
                <a:latin typeface="Times New Roman" panose="02020603050405020304" pitchFamily="18" charset="0"/>
                <a:ea typeface="Calibri" panose="020F0502020204030204" pitchFamily="34" charset="0"/>
              </a:rPr>
              <a:t>b) Dùng ấm đặt trên bếp than</a:t>
            </a:r>
            <a:endParaRPr lang="vi-VN" sz="1800">
              <a:effectLst/>
              <a:latin typeface="Times New Roman" panose="02020603050405020304" pitchFamily="18" charset="0"/>
              <a:ea typeface="Calibri" panose="020F0502020204030204" pitchFamily="34" charset="0"/>
            </a:endParaRPr>
          </a:p>
        </p:txBody>
      </p:sp>
      <p:pic>
        <p:nvPicPr>
          <p:cNvPr id="5" name="Picture 4">
            <a:extLst>
              <a:ext uri="{FF2B5EF4-FFF2-40B4-BE49-F238E27FC236}">
                <a16:creationId xmlns:a16="http://schemas.microsoft.com/office/drawing/2014/main" id="{F00F2EE3-5128-4E1A-880D-E1CCC776146D}"/>
              </a:ext>
            </a:extLst>
          </p:cNvPr>
          <p:cNvPicPr>
            <a:picLocks noChangeAspect="1"/>
          </p:cNvPicPr>
          <p:nvPr/>
        </p:nvPicPr>
        <p:blipFill rotWithShape="1">
          <a:blip r:embed="rId3"/>
          <a:srcRect b="28954"/>
          <a:stretch/>
        </p:blipFill>
        <p:spPr>
          <a:xfrm>
            <a:off x="2011680" y="942538"/>
            <a:ext cx="8398412" cy="3052689"/>
          </a:xfrm>
          <a:prstGeom prst="rect">
            <a:avLst/>
          </a:prstGeom>
        </p:spPr>
      </p:pic>
      <p:grpSp>
        <p:nvGrpSpPr>
          <p:cNvPr id="9" name="Group 8">
            <a:extLst>
              <a:ext uri="{FF2B5EF4-FFF2-40B4-BE49-F238E27FC236}">
                <a16:creationId xmlns:a16="http://schemas.microsoft.com/office/drawing/2014/main" id="{9F873B6F-FA29-4335-80AF-F0B071B6891C}"/>
              </a:ext>
            </a:extLst>
          </p:cNvPr>
          <p:cNvGrpSpPr/>
          <p:nvPr/>
        </p:nvGrpSpPr>
        <p:grpSpPr>
          <a:xfrm>
            <a:off x="1223889" y="4874485"/>
            <a:ext cx="9973993" cy="1153551"/>
            <a:chOff x="1069145" y="4417255"/>
            <a:chExt cx="9973993" cy="1153551"/>
          </a:xfrm>
        </p:grpSpPr>
        <p:sp>
          <p:nvSpPr>
            <p:cNvPr id="8" name="Rectangle: Rounded Corners 7">
              <a:extLst>
                <a:ext uri="{FF2B5EF4-FFF2-40B4-BE49-F238E27FC236}">
                  <a16:creationId xmlns:a16="http://schemas.microsoft.com/office/drawing/2014/main" id="{EEAB87AE-021D-47C1-AA8F-6E664CF0F10A}"/>
                </a:ext>
              </a:extLst>
            </p:cNvPr>
            <p:cNvSpPr/>
            <p:nvPr/>
          </p:nvSpPr>
          <p:spPr>
            <a:xfrm>
              <a:off x="1069145" y="4417255"/>
              <a:ext cx="9973993" cy="1153551"/>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9A65CE91-7AE4-418E-9170-9B4C0F779BFB}"/>
                </a:ext>
              </a:extLst>
            </p:cNvPr>
            <p:cNvSpPr txBox="1"/>
            <p:nvPr/>
          </p:nvSpPr>
          <p:spPr>
            <a:xfrm>
              <a:off x="1362220" y="4526671"/>
              <a:ext cx="9467557" cy="954107"/>
            </a:xfrm>
            <a:prstGeom prst="rect">
              <a:avLst/>
            </a:prstGeom>
            <a:noFill/>
          </p:spPr>
          <p:txBody>
            <a:bodyPr wrap="square">
              <a:spAutoFit/>
            </a:bodyPr>
            <a:lstStyle/>
            <a:p>
              <a:pPr indent="180340" algn="l"/>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việc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đun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năng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nào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hữu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ích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năng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nào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làm</a:t>
              </a:r>
              <a:r>
                <a:rPr lang="en-US" sz="2800" dirty="0">
                  <a:solidFill>
                    <a:srgbClr val="000000"/>
                  </a:solidFill>
                  <a:effectLst/>
                  <a:latin typeface="Times New Roman" panose="02020603050405020304" pitchFamily="18" charset="0"/>
                  <a:ea typeface="Calibri" panose="020F0502020204030204" pitchFamily="34" charset="0"/>
                </a:rPr>
                <a:t> hao </a:t>
              </a:r>
              <a:r>
                <a:rPr lang="en-US" sz="2800" dirty="0" err="1">
                  <a:solidFill>
                    <a:srgbClr val="000000"/>
                  </a:solidFill>
                  <a:effectLst/>
                  <a:latin typeface="Times New Roman" panose="02020603050405020304" pitchFamily="18" charset="0"/>
                  <a:ea typeface="Calibri" panose="020F0502020204030204" pitchFamily="34" charset="0"/>
                </a:rPr>
                <a:t>phí</a:t>
              </a:r>
              <a:r>
                <a:rPr lang="en-US" sz="2800" dirty="0">
                  <a:solidFill>
                    <a:srgbClr val="000000"/>
                  </a:solidFill>
                  <a:effectLst/>
                  <a:latin typeface="Times New Roman" panose="02020603050405020304" pitchFamily="18" charset="0"/>
                  <a:ea typeface="Calibri" panose="020F0502020204030204" pitchFamily="34" charset="0"/>
                </a:rPr>
                <a:t>?</a:t>
              </a:r>
              <a:endParaRPr lang="vi-VN" sz="2800" dirty="0">
                <a:effectLst/>
                <a:latin typeface="Times New Roman" panose="02020603050405020304" pitchFamily="18" charset="0"/>
                <a:ea typeface="Calibri" panose="020F0502020204030204" pitchFamily="34" charset="0"/>
              </a:endParaRPr>
            </a:p>
          </p:txBody>
        </p:sp>
      </p:grpSp>
      <p:sp>
        <p:nvSpPr>
          <p:cNvPr id="11" name="TextBox 10">
            <a:extLst>
              <a:ext uri="{FF2B5EF4-FFF2-40B4-BE49-F238E27FC236}">
                <a16:creationId xmlns:a16="http://schemas.microsoft.com/office/drawing/2014/main" id="{87311D81-0185-4036-ADA4-27D7D3D1F0CC}"/>
              </a:ext>
            </a:extLst>
          </p:cNvPr>
          <p:cNvSpPr txBox="1"/>
          <p:nvPr/>
        </p:nvSpPr>
        <p:spPr>
          <a:xfrm>
            <a:off x="1781908" y="3995227"/>
            <a:ext cx="3436034" cy="369332"/>
          </a:xfrm>
          <a:prstGeom prst="rect">
            <a:avLst/>
          </a:prstGeom>
          <a:noFill/>
        </p:spPr>
        <p:txBody>
          <a:bodyPr wrap="square">
            <a:spAutoFit/>
          </a:bodyPr>
          <a:lstStyle/>
          <a:p>
            <a:r>
              <a:rPr lang="en-US" i="1" dirty="0">
                <a:effectLst/>
                <a:latin typeface="Times New Roman" panose="02020603050405020304" pitchFamily="18" charset="0"/>
                <a:ea typeface="Calibri" panose="020F0502020204030204" pitchFamily="34" charset="0"/>
              </a:rPr>
              <a:t>a) </a:t>
            </a:r>
            <a:r>
              <a:rPr lang="en-US" i="1" dirty="0" err="1">
                <a:effectLst/>
                <a:latin typeface="Times New Roman" panose="02020603050405020304" pitchFamily="18" charset="0"/>
                <a:ea typeface="Calibri" panose="020F0502020204030204" pitchFamily="34" charset="0"/>
              </a:rPr>
              <a:t>Dùng</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nồi</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treo</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phía</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trên</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bếp</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củi</a:t>
            </a:r>
            <a:endParaRPr lang="vi-VN" dirty="0"/>
          </a:p>
        </p:txBody>
      </p:sp>
      <p:sp>
        <p:nvSpPr>
          <p:cNvPr id="13" name="TextBox 12">
            <a:extLst>
              <a:ext uri="{FF2B5EF4-FFF2-40B4-BE49-F238E27FC236}">
                <a16:creationId xmlns:a16="http://schemas.microsoft.com/office/drawing/2014/main" id="{9CB6D962-636D-4072-9F45-5F9DE803264C}"/>
              </a:ext>
            </a:extLst>
          </p:cNvPr>
          <p:cNvSpPr txBox="1"/>
          <p:nvPr/>
        </p:nvSpPr>
        <p:spPr>
          <a:xfrm>
            <a:off x="5188635" y="3995227"/>
            <a:ext cx="3182816" cy="369332"/>
          </a:xfrm>
          <a:prstGeom prst="rect">
            <a:avLst/>
          </a:prstGeom>
          <a:noFill/>
        </p:spPr>
        <p:txBody>
          <a:bodyPr wrap="square">
            <a:spAutoFit/>
          </a:bodyPr>
          <a:lstStyle/>
          <a:p>
            <a:r>
              <a:rPr lang="en-US" sz="1800" i="1" dirty="0">
                <a:effectLst/>
                <a:latin typeface="Times New Roman" panose="02020603050405020304" pitchFamily="18" charset="0"/>
                <a:ea typeface="Calibri" panose="020F0502020204030204" pitchFamily="34" charset="0"/>
              </a:rPr>
              <a:t>b) </a:t>
            </a:r>
            <a:r>
              <a:rPr lang="en-US" sz="1800" i="1" dirty="0" err="1">
                <a:effectLst/>
                <a:latin typeface="Times New Roman" panose="02020603050405020304" pitchFamily="18" charset="0"/>
                <a:ea typeface="Calibri" panose="020F0502020204030204" pitchFamily="34" charset="0"/>
              </a:rPr>
              <a:t>Dùng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ấm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đặt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trên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bếp</a:t>
            </a:r>
            <a:r>
              <a:rPr lang="en-US" sz="1800" i="1" dirty="0">
                <a:effectLst/>
                <a:latin typeface="Times New Roman" panose="02020603050405020304" pitchFamily="18" charset="0"/>
                <a:ea typeface="Calibri" panose="020F0502020204030204" pitchFamily="34" charset="0"/>
              </a:rPr>
              <a:t> than</a:t>
            </a:r>
            <a:endParaRPr lang="vi-VN" dirty="0"/>
          </a:p>
        </p:txBody>
      </p:sp>
      <p:sp>
        <p:nvSpPr>
          <p:cNvPr id="15" name="TextBox 14">
            <a:extLst>
              <a:ext uri="{FF2B5EF4-FFF2-40B4-BE49-F238E27FC236}">
                <a16:creationId xmlns:a16="http://schemas.microsoft.com/office/drawing/2014/main" id="{7CE3DC18-B811-4A36-B1D7-63E3A15E604D}"/>
              </a:ext>
            </a:extLst>
          </p:cNvPr>
          <p:cNvSpPr txBox="1"/>
          <p:nvPr/>
        </p:nvSpPr>
        <p:spPr>
          <a:xfrm>
            <a:off x="8172157" y="3995227"/>
            <a:ext cx="2008163" cy="369332"/>
          </a:xfrm>
          <a:prstGeom prst="rect">
            <a:avLst/>
          </a:prstGeom>
          <a:noFill/>
        </p:spPr>
        <p:txBody>
          <a:bodyPr wrap="square">
            <a:spAutoFit/>
          </a:bodyPr>
          <a:lstStyle/>
          <a:p>
            <a:pPr algn="just"/>
            <a:r>
              <a:rPr lang="en-US" sz="1800" i="1" dirty="0">
                <a:effectLst/>
                <a:latin typeface="Times New Roman" panose="02020603050405020304" pitchFamily="18" charset="0"/>
                <a:ea typeface="Calibri" panose="020F0502020204030204" pitchFamily="34" charset="0"/>
              </a:rPr>
              <a:t>c) </a:t>
            </a:r>
            <a:r>
              <a:rPr lang="en-US" sz="1800" i="1" dirty="0" err="1">
                <a:effectLst/>
                <a:latin typeface="Times New Roman" panose="02020603050405020304" pitchFamily="18" charset="0"/>
                <a:ea typeface="Calibri" panose="020F0502020204030204" pitchFamily="34" charset="0"/>
              </a:rPr>
              <a:t>Dùng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ấm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điện</a:t>
            </a:r>
            <a:endParaRPr lang="vi-VN"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9360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C5258AE-5E04-4D29-9DE5-89D121D767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Rectangle 2">
            <a:extLst>
              <a:ext uri="{FF2B5EF4-FFF2-40B4-BE49-F238E27FC236}">
                <a16:creationId xmlns:a16="http://schemas.microsoft.com/office/drawing/2014/main" id="{8BC31D28-325E-424D-8D8E-51545A7F3118}"/>
              </a:ext>
            </a:extLst>
          </p:cNvPr>
          <p:cNvSpPr/>
          <p:nvPr/>
        </p:nvSpPr>
        <p:spPr>
          <a:xfrm>
            <a:off x="609599" y="826479"/>
            <a:ext cx="10972800" cy="5711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i="1" dirty="0">
                <a:effectLst/>
                <a:latin typeface="Times New Roman" panose="02020603050405020304" pitchFamily="18" charset="0"/>
                <a:ea typeface="Calibri" panose="020F0502020204030204" pitchFamily="34" charset="0"/>
              </a:rPr>
              <a:t>b) </a:t>
            </a:r>
            <a:r>
              <a:rPr lang="en-US" sz="1800" i="1" dirty="0" err="1">
                <a:effectLst/>
                <a:latin typeface="Times New Roman" panose="02020603050405020304" pitchFamily="18" charset="0"/>
                <a:ea typeface="Calibri" panose="020F0502020204030204" pitchFamily="34" charset="0"/>
              </a:rPr>
              <a:t>Dùng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ấm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đặt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trên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bếp</a:t>
            </a:r>
            <a:r>
              <a:rPr lang="en-US" sz="1800" i="1" dirty="0">
                <a:effectLst/>
                <a:latin typeface="Times New Roman" panose="02020603050405020304" pitchFamily="18" charset="0"/>
                <a:ea typeface="Calibri" panose="020F0502020204030204" pitchFamily="34" charset="0"/>
              </a:rPr>
              <a:t> than</a:t>
            </a:r>
            <a:endParaRPr lang="vi-VN" sz="1800" dirty="0">
              <a:effectLst/>
              <a:latin typeface="Times New Roman" panose="02020603050405020304" pitchFamily="18" charset="0"/>
              <a:ea typeface="Calibri" panose="020F0502020204030204" pitchFamily="34" charset="0"/>
            </a:endParaRPr>
          </a:p>
        </p:txBody>
      </p:sp>
      <p:pic>
        <p:nvPicPr>
          <p:cNvPr id="5" name="Picture 4">
            <a:extLst>
              <a:ext uri="{FF2B5EF4-FFF2-40B4-BE49-F238E27FC236}">
                <a16:creationId xmlns:a16="http://schemas.microsoft.com/office/drawing/2014/main" id="{F00F2EE3-5128-4E1A-880D-E1CCC776146D}"/>
              </a:ext>
            </a:extLst>
          </p:cNvPr>
          <p:cNvPicPr>
            <a:picLocks noChangeAspect="1"/>
          </p:cNvPicPr>
          <p:nvPr/>
        </p:nvPicPr>
        <p:blipFill rotWithShape="1">
          <a:blip r:embed="rId3"/>
          <a:srcRect b="28954"/>
          <a:stretch/>
        </p:blipFill>
        <p:spPr>
          <a:xfrm>
            <a:off x="2011680" y="942538"/>
            <a:ext cx="8398412" cy="3052689"/>
          </a:xfrm>
          <a:prstGeom prst="rect">
            <a:avLst/>
          </a:prstGeom>
        </p:spPr>
      </p:pic>
      <p:sp>
        <p:nvSpPr>
          <p:cNvPr id="7" name="TextBox 6">
            <a:extLst>
              <a:ext uri="{FF2B5EF4-FFF2-40B4-BE49-F238E27FC236}">
                <a16:creationId xmlns:a16="http://schemas.microsoft.com/office/drawing/2014/main" id="{9A65CE91-7AE4-418E-9170-9B4C0F779BFB}"/>
              </a:ext>
            </a:extLst>
          </p:cNvPr>
          <p:cNvSpPr txBox="1"/>
          <p:nvPr/>
        </p:nvSpPr>
        <p:spPr>
          <a:xfrm>
            <a:off x="1059765" y="4543320"/>
            <a:ext cx="10072467" cy="1815882"/>
          </a:xfrm>
          <a:prstGeom prst="rect">
            <a:avLst/>
          </a:prstGeom>
          <a:solidFill>
            <a:srgbClr val="FFFFCC"/>
          </a:solidFill>
        </p:spPr>
        <p:txBody>
          <a:bodyPr wrap="square">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Trong việc đun sôi nước như hình trên:</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Năng lượng hữu ích là năng lượng nhiệt làm sôi nước.</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Năng lượng hao phí là năng lượng tỏa nhiệt ra môi trường và năng lượng làm nóng ấm.</a:t>
            </a:r>
          </a:p>
        </p:txBody>
      </p:sp>
      <p:sp>
        <p:nvSpPr>
          <p:cNvPr id="11" name="TextBox 10">
            <a:extLst>
              <a:ext uri="{FF2B5EF4-FFF2-40B4-BE49-F238E27FC236}">
                <a16:creationId xmlns:a16="http://schemas.microsoft.com/office/drawing/2014/main" id="{87311D81-0185-4036-ADA4-27D7D3D1F0CC}"/>
              </a:ext>
            </a:extLst>
          </p:cNvPr>
          <p:cNvSpPr txBox="1"/>
          <p:nvPr/>
        </p:nvSpPr>
        <p:spPr>
          <a:xfrm>
            <a:off x="1781908" y="3995227"/>
            <a:ext cx="3436034" cy="369332"/>
          </a:xfrm>
          <a:prstGeom prst="rect">
            <a:avLst/>
          </a:prstGeom>
          <a:noFill/>
        </p:spPr>
        <p:txBody>
          <a:bodyPr wrap="square">
            <a:spAutoFit/>
          </a:bodyPr>
          <a:lstStyle/>
          <a:p>
            <a:r>
              <a:rPr lang="en-US" i="1" dirty="0">
                <a:effectLst/>
                <a:latin typeface="Times New Roman" panose="02020603050405020304" pitchFamily="18" charset="0"/>
                <a:ea typeface="Calibri" panose="020F0502020204030204" pitchFamily="34" charset="0"/>
              </a:rPr>
              <a:t>a) </a:t>
            </a:r>
            <a:r>
              <a:rPr lang="en-US" i="1" dirty="0" err="1">
                <a:effectLst/>
                <a:latin typeface="Times New Roman" panose="02020603050405020304" pitchFamily="18" charset="0"/>
                <a:ea typeface="Calibri" panose="020F0502020204030204" pitchFamily="34" charset="0"/>
              </a:rPr>
              <a:t>Dùng</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nồi</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treo</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phía</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trên</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bếp</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củi</a:t>
            </a:r>
            <a:endParaRPr lang="vi-VN" dirty="0"/>
          </a:p>
        </p:txBody>
      </p:sp>
      <p:sp>
        <p:nvSpPr>
          <p:cNvPr id="13" name="TextBox 12">
            <a:extLst>
              <a:ext uri="{FF2B5EF4-FFF2-40B4-BE49-F238E27FC236}">
                <a16:creationId xmlns:a16="http://schemas.microsoft.com/office/drawing/2014/main" id="{9CB6D962-636D-4072-9F45-5F9DE803264C}"/>
              </a:ext>
            </a:extLst>
          </p:cNvPr>
          <p:cNvSpPr txBox="1"/>
          <p:nvPr/>
        </p:nvSpPr>
        <p:spPr>
          <a:xfrm>
            <a:off x="5188635" y="3995227"/>
            <a:ext cx="3182816" cy="369332"/>
          </a:xfrm>
          <a:prstGeom prst="rect">
            <a:avLst/>
          </a:prstGeom>
          <a:noFill/>
        </p:spPr>
        <p:txBody>
          <a:bodyPr wrap="square">
            <a:spAutoFit/>
          </a:bodyPr>
          <a:lstStyle/>
          <a:p>
            <a:r>
              <a:rPr lang="en-US" sz="1800" i="1" dirty="0">
                <a:effectLst/>
                <a:latin typeface="Times New Roman" panose="02020603050405020304" pitchFamily="18" charset="0"/>
                <a:ea typeface="Calibri" panose="020F0502020204030204" pitchFamily="34" charset="0"/>
              </a:rPr>
              <a:t>b) </a:t>
            </a:r>
            <a:r>
              <a:rPr lang="en-US" sz="1800" i="1" dirty="0" err="1">
                <a:effectLst/>
                <a:latin typeface="Times New Roman" panose="02020603050405020304" pitchFamily="18" charset="0"/>
                <a:ea typeface="Calibri" panose="020F0502020204030204" pitchFamily="34" charset="0"/>
              </a:rPr>
              <a:t>Dùng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ấm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đặt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trên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bếp</a:t>
            </a:r>
            <a:r>
              <a:rPr lang="en-US" sz="1800" i="1" dirty="0">
                <a:effectLst/>
                <a:latin typeface="Times New Roman" panose="02020603050405020304" pitchFamily="18" charset="0"/>
                <a:ea typeface="Calibri" panose="020F0502020204030204" pitchFamily="34" charset="0"/>
              </a:rPr>
              <a:t> than</a:t>
            </a:r>
            <a:endParaRPr lang="vi-VN" dirty="0"/>
          </a:p>
        </p:txBody>
      </p:sp>
      <p:sp>
        <p:nvSpPr>
          <p:cNvPr id="15" name="TextBox 14">
            <a:extLst>
              <a:ext uri="{FF2B5EF4-FFF2-40B4-BE49-F238E27FC236}">
                <a16:creationId xmlns:a16="http://schemas.microsoft.com/office/drawing/2014/main" id="{7CE3DC18-B811-4A36-B1D7-63E3A15E604D}"/>
              </a:ext>
            </a:extLst>
          </p:cNvPr>
          <p:cNvSpPr txBox="1"/>
          <p:nvPr/>
        </p:nvSpPr>
        <p:spPr>
          <a:xfrm>
            <a:off x="8172157" y="3995227"/>
            <a:ext cx="2008163" cy="369332"/>
          </a:xfrm>
          <a:prstGeom prst="rect">
            <a:avLst/>
          </a:prstGeom>
          <a:noFill/>
        </p:spPr>
        <p:txBody>
          <a:bodyPr wrap="square">
            <a:spAutoFit/>
          </a:bodyPr>
          <a:lstStyle/>
          <a:p>
            <a:pPr algn="just"/>
            <a:r>
              <a:rPr lang="en-US" sz="1800" i="1" dirty="0">
                <a:effectLst/>
                <a:latin typeface="Times New Roman" panose="02020603050405020304" pitchFamily="18" charset="0"/>
                <a:ea typeface="Calibri" panose="020F0502020204030204" pitchFamily="34" charset="0"/>
              </a:rPr>
              <a:t>c) </a:t>
            </a:r>
            <a:r>
              <a:rPr lang="en-US" sz="1800" i="1" dirty="0" err="1">
                <a:effectLst/>
                <a:latin typeface="Times New Roman" panose="02020603050405020304" pitchFamily="18" charset="0"/>
                <a:ea typeface="Calibri" panose="020F0502020204030204" pitchFamily="34" charset="0"/>
              </a:rPr>
              <a:t>Dùng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ấm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điện</a:t>
            </a:r>
            <a:endParaRPr lang="vi-VN" sz="1800" dirty="0">
              <a:effectLst/>
              <a:latin typeface="Times New Roman" panose="02020603050405020304" pitchFamily="18" charset="0"/>
              <a:ea typeface="Calibri" panose="020F0502020204030204" pitchFamily="34" charset="0"/>
            </a:endParaRPr>
          </a:p>
        </p:txBody>
      </p:sp>
      <p:sp>
        <p:nvSpPr>
          <p:cNvPr id="12" name="TextBox 11">
            <a:extLst>
              <a:ext uri="{FF2B5EF4-FFF2-40B4-BE49-F238E27FC236}">
                <a16:creationId xmlns:a16="http://schemas.microsoft.com/office/drawing/2014/main" id="{AFEC47C9-239E-4963-98B9-3B58AF0E9DE2}"/>
              </a:ext>
            </a:extLst>
          </p:cNvPr>
          <p:cNvSpPr txBox="1"/>
          <p:nvPr/>
        </p:nvSpPr>
        <p:spPr>
          <a:xfrm>
            <a:off x="839373" y="1259644"/>
            <a:ext cx="1613098" cy="584775"/>
          </a:xfrm>
          <a:prstGeom prst="rect">
            <a:avLst/>
          </a:prstGeom>
          <a:solidFill>
            <a:srgbClr val="FFFFCC"/>
          </a:solid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Lời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giải</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86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C5258AE-5E04-4D29-9DE5-89D121D767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Rectangle 2">
            <a:extLst>
              <a:ext uri="{FF2B5EF4-FFF2-40B4-BE49-F238E27FC236}">
                <a16:creationId xmlns:a16="http://schemas.microsoft.com/office/drawing/2014/main" id="{8BC31D28-325E-424D-8D8E-51545A7F3118}"/>
              </a:ext>
            </a:extLst>
          </p:cNvPr>
          <p:cNvSpPr/>
          <p:nvPr/>
        </p:nvSpPr>
        <p:spPr>
          <a:xfrm>
            <a:off x="609599" y="573258"/>
            <a:ext cx="10972800" cy="5711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矩形 32">
            <a:extLst>
              <a:ext uri="{FF2B5EF4-FFF2-40B4-BE49-F238E27FC236}">
                <a16:creationId xmlns:a16="http://schemas.microsoft.com/office/drawing/2014/main" id="{1EBC4E2A-9251-4712-BF00-A90B53C35E62}"/>
              </a:ext>
            </a:extLst>
          </p:cNvPr>
          <p:cNvSpPr>
            <a:spLocks noChangeArrowheads="1"/>
          </p:cNvSpPr>
          <p:nvPr/>
        </p:nvSpPr>
        <p:spPr bwMode="auto">
          <a:xfrm>
            <a:off x="675247" y="1899138"/>
            <a:ext cx="10850879" cy="2446397"/>
          </a:xfrm>
          <a:prstGeom prst="rect">
            <a:avLst/>
          </a:prstGeom>
          <a:solidFill>
            <a:schemeClr val="bg1">
              <a:lumMod val="85000"/>
            </a:schemeClr>
          </a:solidFill>
          <a:ln>
            <a:noFill/>
          </a:ln>
        </p:spPr>
        <p:txBody>
          <a:bodyPr lIns="82779" tIns="41389" rIns="82779" bIns="41389"/>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defTabSz="1219170" eaLnBrk="1" hangingPunct="1">
              <a:spcBef>
                <a:spcPct val="0"/>
              </a:spcBef>
              <a:buNone/>
              <a:defRPr/>
            </a:pPr>
            <a:endParaRPr lang="zh-CN" altLang="en-US" sz="1600">
              <a:solidFill>
                <a:prstClr val="black"/>
              </a:solidFill>
              <a:latin typeface="微软雅黑" panose="020B0503020204020204" pitchFamily="34" charset="-122"/>
            </a:endParaRPr>
          </a:p>
        </p:txBody>
      </p:sp>
      <p:sp>
        <p:nvSpPr>
          <p:cNvPr id="5" name="标题 1">
            <a:extLst>
              <a:ext uri="{FF2B5EF4-FFF2-40B4-BE49-F238E27FC236}">
                <a16:creationId xmlns:a16="http://schemas.microsoft.com/office/drawing/2014/main" id="{C9C2DB7D-9678-481F-B1BB-3EA799A8DA87}"/>
              </a:ext>
            </a:extLst>
          </p:cNvPr>
          <p:cNvSpPr txBox="1">
            <a:spLocks/>
          </p:cNvSpPr>
          <p:nvPr/>
        </p:nvSpPr>
        <p:spPr>
          <a:xfrm>
            <a:off x="1055078" y="2242285"/>
            <a:ext cx="10241280" cy="2103250"/>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dirty="0">
                <a:solidFill>
                  <a:srgbClr val="7030A0"/>
                </a:solidFill>
                <a:latin typeface="Times New Roman" panose="02020603050405020304" pitchFamily="18" charset="0"/>
                <a:ea typeface="造字工房悦黑（非商用）常规体" pitchFamily="2" charset="-122"/>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Khi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hữu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hao </a:t>
            </a:r>
            <a:r>
              <a:rPr lang="en-US" sz="3600" dirty="0" err="1">
                <a:latin typeface="Times New Roman" panose="02020603050405020304" pitchFamily="18" charset="0"/>
                <a:cs typeface="Times New Roman" panose="02020603050405020304" pitchFamily="18" charset="0"/>
              </a:rPr>
              <a:t>phí</a:t>
            </a:r>
            <a:r>
              <a:rPr lang="en-US" sz="3600" dirty="0">
                <a:latin typeface="Times New Roman" panose="02020603050405020304" pitchFamily="18" charset="0"/>
                <a:cs typeface="Times New Roman" panose="02020603050405020304" pitchFamily="18" charset="0"/>
              </a:rPr>
              <a:t>.</a:t>
            </a:r>
            <a:endParaRPr lang="zh-CN" altLang="en-US" sz="4000" dirty="0">
              <a:latin typeface="Times New Roman" panose="02020603050405020304" pitchFamily="18" charset="0"/>
              <a:ea typeface="造字工房悦黑（非商用）常规体" pitchFamily="2" charset="-122"/>
              <a:cs typeface="Times New Roman" panose="02020603050405020304" pitchFamily="18" charset="0"/>
            </a:endParaRPr>
          </a:p>
        </p:txBody>
      </p:sp>
      <p:pic>
        <p:nvPicPr>
          <p:cNvPr id="6" name="Graphic 5" descr="Teacher">
            <a:extLst>
              <a:ext uri="{FF2B5EF4-FFF2-40B4-BE49-F238E27FC236}">
                <a16:creationId xmlns:a16="http://schemas.microsoft.com/office/drawing/2014/main" id="{2C7CC467-6C15-4811-8375-90F2A7ED8F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6204" y="887157"/>
            <a:ext cx="914400" cy="877446"/>
          </a:xfrm>
          <a:prstGeom prst="rect">
            <a:avLst/>
          </a:prstGeom>
        </p:spPr>
      </p:pic>
      <p:sp>
        <p:nvSpPr>
          <p:cNvPr id="8" name="TextBox 7">
            <a:extLst>
              <a:ext uri="{FF2B5EF4-FFF2-40B4-BE49-F238E27FC236}">
                <a16:creationId xmlns:a16="http://schemas.microsoft.com/office/drawing/2014/main" id="{FABC84F2-6B73-4951-9603-44540C8FBAE1}"/>
              </a:ext>
            </a:extLst>
          </p:cNvPr>
          <p:cNvSpPr txBox="1"/>
          <p:nvPr/>
        </p:nvSpPr>
        <p:spPr>
          <a:xfrm>
            <a:off x="2275709" y="1022696"/>
            <a:ext cx="9161585" cy="584775"/>
          </a:xfrm>
          <a:prstGeom prst="rect">
            <a:avLst/>
          </a:prstGeom>
          <a:noFill/>
        </p:spPr>
        <p:txBody>
          <a:bodyPr wrap="square">
            <a:spAutoFit/>
          </a:bodyPr>
          <a:lstStyle/>
          <a:p>
            <a:r>
              <a:rPr lang="en-US" altLang="zh-CN" sz="3200" b="1" dirty="0">
                <a:solidFill>
                  <a:srgbClr val="FF0000"/>
                </a:solidFill>
                <a:latin typeface="Times New Roman" panose="02020603050405020304" pitchFamily="18" charset="0"/>
                <a:ea typeface="造字工房悦黑（非商用）常规体" pitchFamily="2" charset="-122"/>
                <a:cs typeface="Times New Roman" panose="02020603050405020304" pitchFamily="18" charset="0"/>
              </a:rPr>
              <a:t>I. NĂNG LƯỢNG HỮU ÍCH</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40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jpppt.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TotalTime>
  <Words>1782</Words>
  <Application>Microsoft Office PowerPoint</Application>
  <PresentationFormat>Widescreen</PresentationFormat>
  <Paragraphs>180</Paragraphs>
  <Slides>30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等线</vt:lpstr>
      <vt:lpstr>微软雅黑</vt:lpstr>
      <vt:lpstr>Arial</vt:lpstr>
      <vt:lpstr>Calibri</vt:lpstr>
      <vt:lpstr>Calibri Light</vt:lpstr>
      <vt:lpstr>iCiel Cadena</vt:lpstr>
      <vt:lpstr>Times New Roman</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cp:lastModifiedBy>Đặng Liên</cp:lastModifiedBy>
  <cp:revision>29</cp:revision>
  <dcterms:created xsi:type="dcterms:W3CDTF">2016-12-19T12:41:57Z</dcterms:created>
  <dcterms:modified xsi:type="dcterms:W3CDTF">2022-01-06T12:02:23Z</dcterms:modified>
</cp:coreProperties>
</file>