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 id="2147483680" r:id="rId2"/>
    <p:sldMasterId id="2147483692" r:id="rId3"/>
  </p:sldMasterIdLst>
  <p:notesMasterIdLst>
    <p:notesMasterId r:id="rId41"/>
  </p:notesMasterIdLst>
  <p:sldIdLst>
    <p:sldId id="257" r:id="rId4"/>
    <p:sldId id="266" r:id="rId5"/>
    <p:sldId id="265" r:id="rId6"/>
    <p:sldId id="262" r:id="rId7"/>
    <p:sldId id="275" r:id="rId8"/>
    <p:sldId id="258" r:id="rId9"/>
    <p:sldId id="270" r:id="rId10"/>
    <p:sldId id="269" r:id="rId11"/>
    <p:sldId id="271" r:id="rId12"/>
    <p:sldId id="267" r:id="rId13"/>
    <p:sldId id="260" r:id="rId14"/>
    <p:sldId id="272" r:id="rId15"/>
    <p:sldId id="273" r:id="rId16"/>
    <p:sldId id="276" r:id="rId17"/>
    <p:sldId id="295" r:id="rId18"/>
    <p:sldId id="296" r:id="rId19"/>
    <p:sldId id="261" r:id="rId20"/>
    <p:sldId id="277" r:id="rId21"/>
    <p:sldId id="278" r:id="rId22"/>
    <p:sldId id="279" r:id="rId23"/>
    <p:sldId id="280" r:id="rId24"/>
    <p:sldId id="259" r:id="rId25"/>
    <p:sldId id="283" r:id="rId26"/>
    <p:sldId id="284" r:id="rId27"/>
    <p:sldId id="293" r:id="rId28"/>
    <p:sldId id="294" r:id="rId29"/>
    <p:sldId id="297" r:id="rId30"/>
    <p:sldId id="282" r:id="rId31"/>
    <p:sldId id="285" r:id="rId32"/>
    <p:sldId id="286" r:id="rId33"/>
    <p:sldId id="287" r:id="rId34"/>
    <p:sldId id="288" r:id="rId35"/>
    <p:sldId id="289" r:id="rId36"/>
    <p:sldId id="290" r:id="rId37"/>
    <p:sldId id="291" r:id="rId38"/>
    <p:sldId id="298" r:id="rId39"/>
    <p:sldId id="292" r:id="rId40"/>
  </p:sldIdLst>
  <p:sldSz cx="12192000" cy="6858000"/>
  <p:notesSz cx="6858000" cy="9144000"/>
  <p:embeddedFontLst>
    <p:embeddedFont>
      <p:font typeface="Segoe UI" panose="020B0502040204020203" pitchFamily="34" charset="0"/>
      <p:regular r:id="rId42"/>
      <p:bold r:id="rId43"/>
      <p:italic r:id="rId44"/>
      <p:boldItalic r:id="rId45"/>
    </p:embeddedFont>
    <p:embeddedFont>
      <p:font typeface="Calibri Light" panose="020F0302020204030204" pitchFamily="34" charset="0"/>
      <p:regular r:id="rId46"/>
      <p:italic r:id="rId47"/>
    </p:embeddedFont>
    <p:embeddedFont>
      <p:font typeface="#9Slide03 Kaleko 105 Round Bold" panose="020B0604020202020204" charset="0"/>
      <p:bold r:id="rId48"/>
    </p:embeddedFont>
    <p:embeddedFont>
      <p:font typeface="Calibri" panose="020F0502020204030204" pitchFamily="34" charset="0"/>
      <p:regular r:id="rId49"/>
      <p:bold r:id="rId50"/>
      <p:italic r:id="rId51"/>
      <p:boldItalic r:id="rId52"/>
    </p:embeddedFont>
    <p:embeddedFont>
      <p:font typeface="DengXian" panose="020B0604020202020204" charset="-122"/>
      <p:regular r:id="rId53"/>
      <p:bold r:id="rId54"/>
    </p:embeddedFont>
    <p:embeddedFont>
      <p:font typeface="宋体" panose="02010600030101010101" pitchFamily="2" charset="-122"/>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5D7FF"/>
    <a:srgbClr val="F9B883"/>
    <a:srgbClr val="E7F6CA"/>
    <a:srgbClr val="91D728"/>
    <a:srgbClr val="E7F6FF"/>
    <a:srgbClr val="FD4CC8"/>
    <a:srgbClr val="C5E9FF"/>
    <a:srgbClr val="FD8A02"/>
    <a:srgbClr val="008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2" autoAdjust="0"/>
    <p:restoredTop sz="94249" autoAdjust="0"/>
  </p:normalViewPr>
  <p:slideViewPr>
    <p:cSldViewPr snapToGrid="0">
      <p:cViewPr varScale="1">
        <p:scale>
          <a:sx n="109" d="100"/>
          <a:sy n="109"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1BECD-7D0D-4640-8435-84EA1C48B53D}" type="datetimeFigureOut">
              <a:rPr lang="vi-VN" smtClean="0"/>
              <a:t>10/04/2024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BE95E-A241-4FB1-B450-3B77FED9EFD8}" type="slidenum">
              <a:rPr lang="vi-VN" smtClean="0"/>
              <a:t>‹#›</a:t>
            </a:fld>
            <a:endParaRPr lang="vi-VN"/>
          </a:p>
        </p:txBody>
      </p:sp>
    </p:spTree>
    <p:extLst>
      <p:ext uri="{BB962C8B-B14F-4D97-AF65-F5344CB8AC3E}">
        <p14:creationId xmlns:p14="http://schemas.microsoft.com/office/powerpoint/2010/main" val="2414854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147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chậu để đến câu hỏi</a:t>
            </a:r>
          </a:p>
          <a:p>
            <a:r>
              <a:rPr lang="vi-VN" dirty="0"/>
              <a:t>Click vào ô kết thúc để đến slide 33</a:t>
            </a:r>
          </a:p>
        </p:txBody>
      </p:sp>
      <p:sp>
        <p:nvSpPr>
          <p:cNvPr id="4" name="Slide Number Placeholder 3"/>
          <p:cNvSpPr>
            <a:spLocks noGrp="1"/>
          </p:cNvSpPr>
          <p:nvPr>
            <p:ph type="sldNum" sz="quarter" idx="5"/>
          </p:nvPr>
        </p:nvSpPr>
        <p:spPr/>
        <p:txBody>
          <a:bodyPr/>
          <a:lstStyle/>
          <a:p>
            <a:fld id="{86DBE95E-A241-4FB1-B450-3B77FED9EFD8}" type="slidenum">
              <a:rPr lang="vi-VN" smtClean="0"/>
              <a:t>30</a:t>
            </a:fld>
            <a:endParaRPr lang="vi-VN"/>
          </a:p>
        </p:txBody>
      </p:sp>
    </p:spTree>
    <p:extLst>
      <p:ext uri="{BB962C8B-B14F-4D97-AF65-F5344CB8AC3E}">
        <p14:creationId xmlns:p14="http://schemas.microsoft.com/office/powerpoint/2010/main" val="93694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p:txBody>
      </p:sp>
      <p:sp>
        <p:nvSpPr>
          <p:cNvPr id="4" name="Slide Number Placeholder 3"/>
          <p:cNvSpPr>
            <a:spLocks noGrp="1"/>
          </p:cNvSpPr>
          <p:nvPr>
            <p:ph type="sldNum" sz="quarter" idx="5"/>
          </p:nvPr>
        </p:nvSpPr>
        <p:spPr/>
        <p:txBody>
          <a:bodyPr/>
          <a:lstStyle/>
          <a:p>
            <a:fld id="{86DBE95E-A241-4FB1-B450-3B77FED9EFD8}" type="slidenum">
              <a:rPr lang="vi-VN" smtClean="0"/>
              <a:t>31</a:t>
            </a:fld>
            <a:endParaRPr lang="vi-VN"/>
          </a:p>
        </p:txBody>
      </p:sp>
    </p:spTree>
    <p:extLst>
      <p:ext uri="{BB962C8B-B14F-4D97-AF65-F5344CB8AC3E}">
        <p14:creationId xmlns:p14="http://schemas.microsoft.com/office/powerpoint/2010/main" val="280450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32</a:t>
            </a:fld>
            <a:endParaRPr lang="vi-VN"/>
          </a:p>
        </p:txBody>
      </p:sp>
    </p:spTree>
    <p:extLst>
      <p:ext uri="{BB962C8B-B14F-4D97-AF65-F5344CB8AC3E}">
        <p14:creationId xmlns:p14="http://schemas.microsoft.com/office/powerpoint/2010/main" val="320006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33</a:t>
            </a:fld>
            <a:endParaRPr lang="vi-VN"/>
          </a:p>
        </p:txBody>
      </p:sp>
    </p:spTree>
    <p:extLst>
      <p:ext uri="{BB962C8B-B14F-4D97-AF65-F5344CB8AC3E}">
        <p14:creationId xmlns:p14="http://schemas.microsoft.com/office/powerpoint/2010/main" val="40727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34</a:t>
            </a:fld>
            <a:endParaRPr lang="vi-VN"/>
          </a:p>
        </p:txBody>
      </p:sp>
    </p:spTree>
    <p:extLst>
      <p:ext uri="{BB962C8B-B14F-4D97-AF65-F5344CB8AC3E}">
        <p14:creationId xmlns:p14="http://schemas.microsoft.com/office/powerpoint/2010/main" val="1307678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a:t>Click mũi tên để về slide 27</a:t>
            </a:r>
          </a:p>
          <a:p>
            <a:endParaRPr lang="vi-VN"/>
          </a:p>
        </p:txBody>
      </p:sp>
      <p:sp>
        <p:nvSpPr>
          <p:cNvPr id="4" name="Slide Number Placeholder 3"/>
          <p:cNvSpPr>
            <a:spLocks noGrp="1"/>
          </p:cNvSpPr>
          <p:nvPr>
            <p:ph type="sldNum" sz="quarter" idx="5"/>
          </p:nvPr>
        </p:nvSpPr>
        <p:spPr/>
        <p:txBody>
          <a:bodyPr/>
          <a:lstStyle/>
          <a:p>
            <a:fld id="{86DBE95E-A241-4FB1-B450-3B77FED9EFD8}" type="slidenum">
              <a:rPr lang="vi-VN" smtClean="0"/>
              <a:t>35</a:t>
            </a:fld>
            <a:endParaRPr lang="vi-VN"/>
          </a:p>
        </p:txBody>
      </p:sp>
    </p:spTree>
    <p:extLst>
      <p:ext uri="{BB962C8B-B14F-4D97-AF65-F5344CB8AC3E}">
        <p14:creationId xmlns:p14="http://schemas.microsoft.com/office/powerpoint/2010/main" val="1397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4131-6A48-469D-BFDD-5DD585870C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BA5C16-384E-4022-803E-9D6AED2C22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85D0AE-C5CC-425B-80C1-CE6317795109}"/>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5" name="Footer Placeholder 4">
            <a:extLst>
              <a:ext uri="{FF2B5EF4-FFF2-40B4-BE49-F238E27FC236}">
                <a16:creationId xmlns:a16="http://schemas.microsoft.com/office/drawing/2014/main" id="{3AAA203E-8F46-4B66-B4F5-6B6B6EC35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5D9F1-CFF5-4D6D-B3C2-EB2EF55ADF78}"/>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330614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5BA0-8C8B-4C51-B4A4-04CEC74EFE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754797-BB81-4EC3-A689-3AD4F004020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3B4E8-1C3B-433A-B4AE-ED2B2E853E3D}"/>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5" name="Footer Placeholder 4">
            <a:extLst>
              <a:ext uri="{FF2B5EF4-FFF2-40B4-BE49-F238E27FC236}">
                <a16:creationId xmlns:a16="http://schemas.microsoft.com/office/drawing/2014/main" id="{CE3EE387-E5CB-49AF-867A-7EC3AD3BFA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D44E20-8478-48B8-B340-1B5DA09EFC67}"/>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12145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DEBE8-CB79-4009-BBED-E4056E5D01F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B1A266-27A7-4FF9-866B-32222434D1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E36F-244B-4200-BEAD-B5C06B1E1725}"/>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5" name="Footer Placeholder 4">
            <a:extLst>
              <a:ext uri="{FF2B5EF4-FFF2-40B4-BE49-F238E27FC236}">
                <a16:creationId xmlns:a16="http://schemas.microsoft.com/office/drawing/2014/main" id="{14FBC975-143A-41B5-95DC-920192C6C7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06B0BE-ABDB-49DF-8837-2DFE58E5BE65}"/>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583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AA06-4730-4608-AA54-61AC313D7E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58699F-1BEF-4608-841E-0A269BD9F0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186D9A-33E1-4361-8F99-6457BB23CAB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5" name="Footer Placeholder 4">
            <a:extLst>
              <a:ext uri="{FF2B5EF4-FFF2-40B4-BE49-F238E27FC236}">
                <a16:creationId xmlns:a16="http://schemas.microsoft.com/office/drawing/2014/main" id="{8B09A7C3-A852-48C9-84D2-4EC0DA232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58974B-0A5F-4D8A-A7DA-3EF660EC6F03}"/>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420457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D237-C581-496A-9AE2-70685E863C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582B858-C2C2-4689-8156-037B0CBDD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4E0B1-1658-4CBA-8373-AB0994DC1BD5}"/>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5" name="Footer Placeholder 4">
            <a:extLst>
              <a:ext uri="{FF2B5EF4-FFF2-40B4-BE49-F238E27FC236}">
                <a16:creationId xmlns:a16="http://schemas.microsoft.com/office/drawing/2014/main" id="{4741F8E4-671E-41E7-A28D-EBC4B74811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7A1716-29AF-491D-8FC6-13F19832F3FB}"/>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43298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C615-F0BA-46EB-9FAE-11970E7E4E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51F134-55A8-4716-980A-7081664393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32AEC-547C-4DD3-8FAE-3CDE231C5046}"/>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5" name="Footer Placeholder 4">
            <a:extLst>
              <a:ext uri="{FF2B5EF4-FFF2-40B4-BE49-F238E27FC236}">
                <a16:creationId xmlns:a16="http://schemas.microsoft.com/office/drawing/2014/main" id="{3B5142F2-A11A-4EF8-A467-8159C2E9E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F9867-0518-400A-B81D-E69573614575}"/>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02722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6810-7BC3-4E79-AFC0-6561128E9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2E03B1-2B98-4A52-8086-40F2816A1B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FF9C6-DD4C-4305-B549-1F75866A156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5043E-D443-4743-AA26-3CAF890756A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6" name="Footer Placeholder 5">
            <a:extLst>
              <a:ext uri="{FF2B5EF4-FFF2-40B4-BE49-F238E27FC236}">
                <a16:creationId xmlns:a16="http://schemas.microsoft.com/office/drawing/2014/main" id="{763FF9B8-2F2D-4884-A374-FC903DF62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CDD40A-16D2-4964-A074-3248075C41B4}"/>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8896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C932-1325-478C-AF70-31125F6972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5BDB0BB-5B93-4CEF-8B77-13D0B71D70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3358B-8BD6-4011-A0D9-F2B8AA5D8C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88504-A988-4489-8AC7-B151241F8D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27DB7-D3F5-4A45-817B-95273E5CB7D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3DE11C-60D0-4B89-BF6A-09DDA60EC02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8" name="Footer Placeholder 7">
            <a:extLst>
              <a:ext uri="{FF2B5EF4-FFF2-40B4-BE49-F238E27FC236}">
                <a16:creationId xmlns:a16="http://schemas.microsoft.com/office/drawing/2014/main" id="{C8772EAF-A15C-4DDF-A308-7AB6169F8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FA0CE-7DEE-4FE7-A642-815CEC67E8A0}"/>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489042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45FF-7F9F-4528-9951-C38F4F5605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0527C0-FCAF-4119-871C-FBC40D7ED9D8}"/>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4" name="Footer Placeholder 3">
            <a:extLst>
              <a:ext uri="{FF2B5EF4-FFF2-40B4-BE49-F238E27FC236}">
                <a16:creationId xmlns:a16="http://schemas.microsoft.com/office/drawing/2014/main" id="{67B1965C-B737-4A06-9EE9-A77B8028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74A5F2-9B97-4F2A-85D3-2CD7879842BC}"/>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345979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2169E-4F21-4467-8D0D-E6585EAC9CE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3" name="Footer Placeholder 2">
            <a:extLst>
              <a:ext uri="{FF2B5EF4-FFF2-40B4-BE49-F238E27FC236}">
                <a16:creationId xmlns:a16="http://schemas.microsoft.com/office/drawing/2014/main" id="{E615E5B1-8A66-41CA-844F-C8F5D26AB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03DE15-BBFE-45AB-8735-13F1D91808A7}"/>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3992524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1C0A-F691-4938-80B5-A429EE1B4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0F9E5-963A-47B0-8A99-C90A8FCCF2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E8880C-1D8C-4D9A-B8F4-7B855B5C0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F1E68-5630-4E56-A7E2-DE090CAE551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6" name="Footer Placeholder 5">
            <a:extLst>
              <a:ext uri="{FF2B5EF4-FFF2-40B4-BE49-F238E27FC236}">
                <a16:creationId xmlns:a16="http://schemas.microsoft.com/office/drawing/2014/main" id="{4D43D80B-C2C6-42FD-9355-FCD3CAE2B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5A7A08-4927-4CA5-AD1A-2B480B6AB18F}"/>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85558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EB0D-9D7D-4FE3-BD4F-8F05CCB1EA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B4534D-A980-4D98-B28D-CB84DE0745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EB439-D1BA-4E96-BDFA-DDC451FD63C7}"/>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5" name="Footer Placeholder 4">
            <a:extLst>
              <a:ext uri="{FF2B5EF4-FFF2-40B4-BE49-F238E27FC236}">
                <a16:creationId xmlns:a16="http://schemas.microsoft.com/office/drawing/2014/main" id="{0AE2B2FC-8D1E-48F0-990B-EAFB5F6CB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9AA99F-ED8F-4F2E-93D4-E9F61B5A268B}"/>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0827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7A0E-0186-4A8A-B18A-91EF6F25FA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F7795-12B3-4FF7-833F-DD25472826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FCE7B-CBEF-4733-97EB-7FAE9679BF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9A1AB-109B-426E-8D78-77B68111710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6" name="Footer Placeholder 5">
            <a:extLst>
              <a:ext uri="{FF2B5EF4-FFF2-40B4-BE49-F238E27FC236}">
                <a16:creationId xmlns:a16="http://schemas.microsoft.com/office/drawing/2014/main" id="{0D229460-700A-4A5A-9C17-525F9CA19F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B6918D-B463-472B-B5D5-05D97390BAF2}"/>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70363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89D8-6F36-44F2-A3DA-7151083E2F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A4CACA-4C86-4DCF-A36C-105700D7F0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CE7E1-B19F-4799-9A8B-4F34B51ACFFB}"/>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5" name="Footer Placeholder 4">
            <a:extLst>
              <a:ext uri="{FF2B5EF4-FFF2-40B4-BE49-F238E27FC236}">
                <a16:creationId xmlns:a16="http://schemas.microsoft.com/office/drawing/2014/main" id="{329BB513-B3DF-40EB-AB3F-FF5FB3C2F5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ADD7D-19AF-48A3-8348-211C6905C06D}"/>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519533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C0E15-EC01-4CB8-AA44-30FE1D751B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795014-6DFD-418E-8984-D49EC6ADAD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4409A-EE73-4043-80BE-474510BF36D0}"/>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10/04/2024</a:t>
            </a:fld>
            <a:endParaRPr lang="en-US"/>
          </a:p>
        </p:txBody>
      </p:sp>
      <p:sp>
        <p:nvSpPr>
          <p:cNvPr id="5" name="Footer Placeholder 4">
            <a:extLst>
              <a:ext uri="{FF2B5EF4-FFF2-40B4-BE49-F238E27FC236}">
                <a16:creationId xmlns:a16="http://schemas.microsoft.com/office/drawing/2014/main" id="{4BC3ED95-A675-45BF-B4C3-D720832CB0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551675-EC6C-4533-8A70-E801FC24684A}"/>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061418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513F-81B5-4BD0-9B73-4107B71A78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D66E44-AF00-49DB-812D-243F134C5F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13B8CF-6247-4E59-9797-0E87DC63421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5" name="Footer Placeholder 4">
            <a:extLst>
              <a:ext uri="{FF2B5EF4-FFF2-40B4-BE49-F238E27FC236}">
                <a16:creationId xmlns:a16="http://schemas.microsoft.com/office/drawing/2014/main" id="{A5301D27-58BF-4A45-AD84-C988DD40D4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DFB0D5-AAD7-415F-9DEA-E51A98FF5A29}"/>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4226383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48BC-1B51-4C3B-A33B-251CAEB941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95E069-BE9B-42A8-A6BE-43743E5E865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59F1F-512B-4D20-B5DE-089CE5DBEE89}"/>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5" name="Footer Placeholder 4">
            <a:extLst>
              <a:ext uri="{FF2B5EF4-FFF2-40B4-BE49-F238E27FC236}">
                <a16:creationId xmlns:a16="http://schemas.microsoft.com/office/drawing/2014/main" id="{8923048E-6DEE-4E9B-AD3F-E690853B0D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10FBA2-B521-44B2-A901-9DBA3F26E5FD}"/>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99929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92B8-5786-4EF2-AC26-735DE1826F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98D877-992F-4180-8E6B-283FCC89E4A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94BC1-C411-481E-AE8C-E82E361D95FB}"/>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5" name="Footer Placeholder 4">
            <a:extLst>
              <a:ext uri="{FF2B5EF4-FFF2-40B4-BE49-F238E27FC236}">
                <a16:creationId xmlns:a16="http://schemas.microsoft.com/office/drawing/2014/main" id="{A38631C8-B583-4AD8-B951-9402C0534A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D15848-5E5C-4B00-8FC7-8728EC38E74E}"/>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559222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8922-52CF-407E-A0F2-A91A52F29F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CAD8CF-7696-4986-AF61-5F22686876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C7315-36EF-4CE4-AFBA-205AEEA06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18BAE-69AE-43F1-A5F9-0826C92B2D45}"/>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6" name="Footer Placeholder 5">
            <a:extLst>
              <a:ext uri="{FF2B5EF4-FFF2-40B4-BE49-F238E27FC236}">
                <a16:creationId xmlns:a16="http://schemas.microsoft.com/office/drawing/2014/main" id="{FC64E357-99A8-48F8-8258-FFB0F5B557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FE15D-6533-4DE9-8AB0-723F4EAB6CE8}"/>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3208655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15C6-4726-48F6-963F-4B9CB4862D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E57B5E-E143-4260-8392-4A2EB0E3B4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2A99EE-0CD4-4969-A636-B60BC8F99D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87663E-E645-402C-8BF4-8E5AFA970F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C0FC7-B4EB-456E-9ED0-0F66999952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C318A9-7A82-4650-85DD-3D45DCEC7B2A}"/>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8" name="Footer Placeholder 7">
            <a:extLst>
              <a:ext uri="{FF2B5EF4-FFF2-40B4-BE49-F238E27FC236}">
                <a16:creationId xmlns:a16="http://schemas.microsoft.com/office/drawing/2014/main" id="{7CE38510-E292-44B4-9C46-11DEBB412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6E49A0-69A1-4A1B-8A8D-5A50CA4AA013}"/>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976841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11B1-C2F3-49F6-909B-D28AE01CB7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83A52A-E88F-424B-AD6A-548060E5B679}"/>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4" name="Footer Placeholder 3">
            <a:extLst>
              <a:ext uri="{FF2B5EF4-FFF2-40B4-BE49-F238E27FC236}">
                <a16:creationId xmlns:a16="http://schemas.microsoft.com/office/drawing/2014/main" id="{3792AA46-8D07-4FD4-A64E-23D2A17AE2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57C661-D926-4A19-966D-4250E2A3861D}"/>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827834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6D38-2349-4787-9658-0839EF85B67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3" name="Footer Placeholder 2">
            <a:extLst>
              <a:ext uri="{FF2B5EF4-FFF2-40B4-BE49-F238E27FC236}">
                <a16:creationId xmlns:a16="http://schemas.microsoft.com/office/drawing/2014/main" id="{6739033D-ADC1-41A8-A176-F03AA41678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58F138-5905-45D7-88EF-26FC3659834B}"/>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308328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FB86-7C12-4406-A74E-002D179775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5E1074-4075-4163-B8C7-F90D79AB05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7AC5A2-8537-4DB9-AEC4-C38E566D4D2D}"/>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5" name="Footer Placeholder 4">
            <a:extLst>
              <a:ext uri="{FF2B5EF4-FFF2-40B4-BE49-F238E27FC236}">
                <a16:creationId xmlns:a16="http://schemas.microsoft.com/office/drawing/2014/main" id="{F176A3D1-AE1B-4A95-937E-284CF2C94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A4AEAD-F4DE-4B21-888C-80DB56E6B06F}"/>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658051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7CAA-C8B8-495C-A3B4-17A539777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AB8D69-A747-4703-8146-01DCB53D50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C5BA9E-CDA7-4307-A9A2-34861A1E04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CD3FF-5F12-4C83-ADF2-92126D33927A}"/>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6" name="Footer Placeholder 5">
            <a:extLst>
              <a:ext uri="{FF2B5EF4-FFF2-40B4-BE49-F238E27FC236}">
                <a16:creationId xmlns:a16="http://schemas.microsoft.com/office/drawing/2014/main" id="{818EECF6-018E-4659-95D7-C3E739C1C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E3030C-5D83-47DF-9D9F-D022E480A966}"/>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57246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8D0B-538A-44C2-A1FD-D3F24EFFAC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4A1AE1-E118-4B19-85A8-DEEBF09DBF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006CA0-FBDC-4DD8-B377-7ABF451404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FD5AB-E586-4BB1-AEFF-0B65306502FB}"/>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6" name="Footer Placeholder 5">
            <a:extLst>
              <a:ext uri="{FF2B5EF4-FFF2-40B4-BE49-F238E27FC236}">
                <a16:creationId xmlns:a16="http://schemas.microsoft.com/office/drawing/2014/main" id="{B6E4198A-F2FC-431D-A8E5-4B038F04BE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820160-35B4-4DCB-99AF-D40346ADEEA4}"/>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393869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6E59-5D98-4A33-AB3E-C775CF5AFC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C05D37-A828-49CC-AD7E-8EE046A3D4F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2659F-2A8B-4938-A1CB-D3D177E70CA3}"/>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5" name="Footer Placeholder 4">
            <a:extLst>
              <a:ext uri="{FF2B5EF4-FFF2-40B4-BE49-F238E27FC236}">
                <a16:creationId xmlns:a16="http://schemas.microsoft.com/office/drawing/2014/main" id="{DF49833E-C945-479C-A6A9-205FF420D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B955E-1BC7-42AD-846C-C28980D47078}"/>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126125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20985-F1F1-4318-A362-AF9FA027349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C97DCE-6669-43BA-AA2E-4A1D7A1C5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BC82B-F0BD-4694-9BC2-53C70E5AF7D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10/04/2024</a:t>
            </a:fld>
            <a:endParaRPr lang="en-US"/>
          </a:p>
        </p:txBody>
      </p:sp>
      <p:sp>
        <p:nvSpPr>
          <p:cNvPr id="5" name="Footer Placeholder 4">
            <a:extLst>
              <a:ext uri="{FF2B5EF4-FFF2-40B4-BE49-F238E27FC236}">
                <a16:creationId xmlns:a16="http://schemas.microsoft.com/office/drawing/2014/main" id="{434385BF-3135-44B6-B46A-105D3012A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80079-9688-4AD8-AFE7-038B47E04B2C}"/>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65789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E247-9BFD-4106-9B03-3F3F19DD28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8E4B00-3ED9-47B9-A870-5587926F77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2250F-F424-4AD6-91D6-2DB8EBAF7A4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1997A-D16B-489C-A82A-B3F6858755B8}"/>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6" name="Footer Placeholder 5">
            <a:extLst>
              <a:ext uri="{FF2B5EF4-FFF2-40B4-BE49-F238E27FC236}">
                <a16:creationId xmlns:a16="http://schemas.microsoft.com/office/drawing/2014/main" id="{23FB7588-6DAB-4290-A7C0-CEB8F55A45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F5D422-5C7E-414E-A02E-326B63F01111}"/>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9450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27C1-7B98-4F1F-A4AC-209CB4651A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D7BD20F-DBE3-438A-AB46-03AF30BA5F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F4634-0762-442E-A56C-754DD39F47D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46010-ABF3-4832-BED2-6708CEBF8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57E00C-5A48-4C0C-BEA1-FBEA4A96E7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645EFE-E6B7-44ED-A1CF-67BF770AE03C}"/>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8" name="Footer Placeholder 7">
            <a:extLst>
              <a:ext uri="{FF2B5EF4-FFF2-40B4-BE49-F238E27FC236}">
                <a16:creationId xmlns:a16="http://schemas.microsoft.com/office/drawing/2014/main" id="{3AF7BF91-4224-4917-99FC-84C79A90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0BADCB-C8A5-477B-80E8-207109284F93}"/>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196090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B2A2-5B3C-46FE-9142-1365036C01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02579D-9259-4BE6-9691-4B86479A45AF}"/>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4" name="Footer Placeholder 3">
            <a:extLst>
              <a:ext uri="{FF2B5EF4-FFF2-40B4-BE49-F238E27FC236}">
                <a16:creationId xmlns:a16="http://schemas.microsoft.com/office/drawing/2014/main" id="{72D0CE9D-42B7-49DC-9517-6EB24F67F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CCD724-0BD6-4DBB-AF2C-EAFE97BE2870}"/>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78350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CEE22-A05D-47B6-A5E3-9AE70E850577}"/>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3" name="Footer Placeholder 2">
            <a:extLst>
              <a:ext uri="{FF2B5EF4-FFF2-40B4-BE49-F238E27FC236}">
                <a16:creationId xmlns:a16="http://schemas.microsoft.com/office/drawing/2014/main" id="{10EC5ABD-B99E-4584-89C5-B0CDFAC742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D57763A-BBD7-4108-AC40-6260006C30AD}"/>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136593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3682-5E01-462B-820D-A831CEEA95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A33219-A244-42AA-8326-69E2F0988F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6CBC34-6E72-4C7F-83D2-9D04C8F129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5A408-6309-4F84-BA20-DBBA83F80435}"/>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6" name="Footer Placeholder 5">
            <a:extLst>
              <a:ext uri="{FF2B5EF4-FFF2-40B4-BE49-F238E27FC236}">
                <a16:creationId xmlns:a16="http://schemas.microsoft.com/office/drawing/2014/main" id="{665B2779-7523-4A1C-81BD-D09DF72622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DCC70F-AF41-4A97-B127-891D2B8C5C79}"/>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337894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4FF7-C507-4DAA-9E68-B6890C4EC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6E724D-A612-4A67-AA42-89DD9AEC0F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C121F9-26C0-4ECC-81BE-5FE44765C8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C1430-00EC-4483-B9D5-910C3887F4FA}"/>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10/04/2024</a:t>
            </a:fld>
            <a:endParaRPr lang="en-US"/>
          </a:p>
        </p:txBody>
      </p:sp>
      <p:sp>
        <p:nvSpPr>
          <p:cNvPr id="6" name="Footer Placeholder 5">
            <a:extLst>
              <a:ext uri="{FF2B5EF4-FFF2-40B4-BE49-F238E27FC236}">
                <a16:creationId xmlns:a16="http://schemas.microsoft.com/office/drawing/2014/main" id="{92BB014F-3B88-40FE-A42E-D23A06D680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DF22C9-07BC-40E5-A9F6-A9AB3BEF1C76}"/>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96281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307929AD-6514-46C1-82F8-40910038A02D}"/>
              </a:ext>
            </a:extLst>
          </p:cNvPr>
          <p:cNvSpPr/>
          <p:nvPr userDrawn="1"/>
        </p:nvSpPr>
        <p:spPr>
          <a:xfrm>
            <a:off x="0" y="520065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E99569-DB0F-49D1-9541-FB50014BA411}"/>
              </a:ext>
            </a:extLst>
          </p:cNvPr>
          <p:cNvSpPr/>
          <p:nvPr userDrawn="1"/>
        </p:nvSpPr>
        <p:spPr>
          <a:xfrm>
            <a:off x="0" y="556260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8">
            <a:extLst>
              <a:ext uri="{FF2B5EF4-FFF2-40B4-BE49-F238E27FC236}">
                <a16:creationId xmlns:a16="http://schemas.microsoft.com/office/drawing/2014/main" id="{70527FA7-C9A8-48C8-A925-2A0D0D65A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9">
            <a:extLst>
              <a:ext uri="{FF2B5EF4-FFF2-40B4-BE49-F238E27FC236}">
                <a16:creationId xmlns:a16="http://schemas.microsoft.com/office/drawing/2014/main" id="{B5D7B06C-2130-42C2-AB9E-2C40A447D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1727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093C693-117C-4384-9B24-5E328D0D5FCE}"/>
              </a:ext>
            </a:extLst>
          </p:cNvPr>
          <p:cNvSpPr/>
          <p:nvPr userDrawn="1"/>
        </p:nvSpPr>
        <p:spPr>
          <a:xfrm>
            <a:off x="0" y="3181350"/>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6">
            <a:extLst>
              <a:ext uri="{FF2B5EF4-FFF2-40B4-BE49-F238E27FC236}">
                <a16:creationId xmlns:a16="http://schemas.microsoft.com/office/drawing/2014/main" id="{75137B0F-FDD9-4CBB-81B7-9CD01D12C139}"/>
              </a:ext>
            </a:extLst>
          </p:cNvPr>
          <p:cNvSpPr/>
          <p:nvPr userDrawn="1"/>
        </p:nvSpPr>
        <p:spPr>
          <a:xfrm>
            <a:off x="0" y="4242344"/>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6">
            <a:extLst>
              <a:ext uri="{FF2B5EF4-FFF2-40B4-BE49-F238E27FC236}">
                <a16:creationId xmlns:a16="http://schemas.microsoft.com/office/drawing/2014/main" id="{F3FDD430-29A9-43E0-84FF-6F317A75A24F}"/>
              </a:ext>
            </a:extLst>
          </p:cNvPr>
          <p:cNvSpPr/>
          <p:nvPr userDrawn="1"/>
        </p:nvSpPr>
        <p:spPr>
          <a:xfrm rot="5400000" flipV="1">
            <a:off x="8216265" y="283845"/>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6">
            <a:extLst>
              <a:ext uri="{FF2B5EF4-FFF2-40B4-BE49-F238E27FC236}">
                <a16:creationId xmlns:a16="http://schemas.microsoft.com/office/drawing/2014/main" id="{2C59F32D-41C7-4459-8ABC-ACB4386E65F3}"/>
              </a:ext>
            </a:extLst>
          </p:cNvPr>
          <p:cNvSpPr/>
          <p:nvPr userDrawn="1"/>
        </p:nvSpPr>
        <p:spPr>
          <a:xfrm rot="5400000" flipV="1">
            <a:off x="9291048" y="280398"/>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0">
            <a:extLst>
              <a:ext uri="{FF2B5EF4-FFF2-40B4-BE49-F238E27FC236}">
                <a16:creationId xmlns:a16="http://schemas.microsoft.com/office/drawing/2014/main" id="{13F99FC6-9081-4594-92B2-2F9B348A2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771406A9-C20C-42DE-951A-C6835E3F8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8437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DE4DAD-596D-48E6-A91F-3D8C9D3BBD15}"/>
              </a:ext>
            </a:extLst>
          </p:cNvPr>
          <p:cNvSpPr/>
          <p:nvPr userDrawn="1"/>
        </p:nvSpPr>
        <p:spPr>
          <a:xfrm>
            <a:off x="0" y="478971"/>
            <a:ext cx="12192000" cy="6379029"/>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C15AC5-60CB-4325-8740-5D5EE2B2512C}"/>
              </a:ext>
            </a:extLst>
          </p:cNvPr>
          <p:cNvSpPr/>
          <p:nvPr userDrawn="1"/>
        </p:nvSpPr>
        <p:spPr>
          <a:xfrm flipV="1">
            <a:off x="0" y="64770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17F09A6-12C1-4953-A243-E623E91BC966}"/>
              </a:ext>
            </a:extLst>
          </p:cNvPr>
          <p:cNvSpPr/>
          <p:nvPr userDrawn="1"/>
        </p:nvSpPr>
        <p:spPr>
          <a:xfrm flipV="1">
            <a:off x="0" y="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5E7F0C-2F9F-4CEC-B774-C48D005B8CF9}"/>
              </a:ext>
            </a:extLst>
          </p:cNvPr>
          <p:cNvSpPr/>
          <p:nvPr userDrawn="1"/>
        </p:nvSpPr>
        <p:spPr>
          <a:xfrm>
            <a:off x="783771" y="2622550"/>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83853-9592-4018-83D2-EB6B25A8C52B}"/>
              </a:ext>
            </a:extLst>
          </p:cNvPr>
          <p:cNvSpPr/>
          <p:nvPr userDrawn="1"/>
        </p:nvSpPr>
        <p:spPr>
          <a:xfrm>
            <a:off x="1930400" y="3957865"/>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D16BEE-DFCF-454C-BF08-7800101860D2}"/>
              </a:ext>
            </a:extLst>
          </p:cNvPr>
          <p:cNvSpPr/>
          <p:nvPr userDrawn="1"/>
        </p:nvSpPr>
        <p:spPr>
          <a:xfrm>
            <a:off x="3367314" y="282348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7B3C9-0F6B-4BE8-A402-E42DC32A1FA6}"/>
              </a:ext>
            </a:extLst>
          </p:cNvPr>
          <p:cNvSpPr/>
          <p:nvPr userDrawn="1"/>
        </p:nvSpPr>
        <p:spPr>
          <a:xfrm>
            <a:off x="3744686" y="460873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B8F51EA-6494-4013-BCA4-58674EA93EDC}"/>
              </a:ext>
            </a:extLst>
          </p:cNvPr>
          <p:cNvSpPr/>
          <p:nvPr userDrawn="1"/>
        </p:nvSpPr>
        <p:spPr>
          <a:xfrm>
            <a:off x="2062843" y="5552168"/>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309679-F03B-46EF-80AC-4863E8FDA3F8}"/>
              </a:ext>
            </a:extLst>
          </p:cNvPr>
          <p:cNvSpPr/>
          <p:nvPr userDrawn="1"/>
        </p:nvSpPr>
        <p:spPr>
          <a:xfrm>
            <a:off x="633185" y="6317344"/>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21DA75-5CCC-45C0-BAB5-582B1EC14A8D}"/>
              </a:ext>
            </a:extLst>
          </p:cNvPr>
          <p:cNvSpPr/>
          <p:nvPr userDrawn="1"/>
        </p:nvSpPr>
        <p:spPr>
          <a:xfrm>
            <a:off x="5606143" y="387077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94843B-6ADB-42E6-9260-18486A2F5B78}"/>
              </a:ext>
            </a:extLst>
          </p:cNvPr>
          <p:cNvSpPr/>
          <p:nvPr userDrawn="1"/>
        </p:nvSpPr>
        <p:spPr>
          <a:xfrm>
            <a:off x="5738586" y="546508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08F6F2-6B8B-4918-A9D7-62F6590A120B}"/>
              </a:ext>
            </a:extLst>
          </p:cNvPr>
          <p:cNvSpPr/>
          <p:nvPr userDrawn="1"/>
        </p:nvSpPr>
        <p:spPr>
          <a:xfrm>
            <a:off x="4308928" y="6230258"/>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F97A86-EC80-497B-8CFA-8B17C69349B0}"/>
              </a:ext>
            </a:extLst>
          </p:cNvPr>
          <p:cNvSpPr/>
          <p:nvPr userDrawn="1"/>
        </p:nvSpPr>
        <p:spPr>
          <a:xfrm>
            <a:off x="9085943" y="230006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0A26AF-E218-48E2-A3D0-436E1227B972}"/>
              </a:ext>
            </a:extLst>
          </p:cNvPr>
          <p:cNvSpPr/>
          <p:nvPr userDrawn="1"/>
        </p:nvSpPr>
        <p:spPr>
          <a:xfrm>
            <a:off x="9218386" y="3894365"/>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F5D564-0866-49AD-B4B1-208F7575CEBC}"/>
              </a:ext>
            </a:extLst>
          </p:cNvPr>
          <p:cNvSpPr/>
          <p:nvPr userDrawn="1"/>
        </p:nvSpPr>
        <p:spPr>
          <a:xfrm>
            <a:off x="7788728" y="4659541"/>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FA1CE-3E1E-45A0-AF00-2298911D6165}"/>
              </a:ext>
            </a:extLst>
          </p:cNvPr>
          <p:cNvSpPr/>
          <p:nvPr userDrawn="1"/>
        </p:nvSpPr>
        <p:spPr>
          <a:xfrm>
            <a:off x="10945586" y="3742417"/>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290F7-B9FD-4570-BC04-81712C839991}"/>
              </a:ext>
            </a:extLst>
          </p:cNvPr>
          <p:cNvSpPr/>
          <p:nvPr userDrawn="1"/>
        </p:nvSpPr>
        <p:spPr>
          <a:xfrm>
            <a:off x="11078029" y="5336720"/>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1C4D72-3760-4829-A9DC-7F8E5B706B58}"/>
              </a:ext>
            </a:extLst>
          </p:cNvPr>
          <p:cNvSpPr/>
          <p:nvPr userDrawn="1"/>
        </p:nvSpPr>
        <p:spPr>
          <a:xfrm>
            <a:off x="9648371" y="6101896"/>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3189C6F-A397-49F4-9954-245024175D90}"/>
              </a:ext>
            </a:extLst>
          </p:cNvPr>
          <p:cNvSpPr/>
          <p:nvPr userDrawn="1"/>
        </p:nvSpPr>
        <p:spPr>
          <a:xfrm>
            <a:off x="6948714" y="247377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Placeholder 25">
            <a:extLst>
              <a:ext uri="{FF2B5EF4-FFF2-40B4-BE49-F238E27FC236}">
                <a16:creationId xmlns:a16="http://schemas.microsoft.com/office/drawing/2014/main" id="{93006EA6-863C-40E5-AEFD-31FCC1525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7" name="Text Placeholder 26">
            <a:extLst>
              <a:ext uri="{FF2B5EF4-FFF2-40B4-BE49-F238E27FC236}">
                <a16:creationId xmlns:a16="http://schemas.microsoft.com/office/drawing/2014/main" id="{DEAE79DC-54B5-4A48-BE86-B6480C0AD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2236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6.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9.sv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9.sv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8.gif"/><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32.xml"/><Relationship Id="rId5" Type="http://schemas.openxmlformats.org/officeDocument/2006/relationships/image" Target="../media/image55.png"/><Relationship Id="rId15" Type="http://schemas.openxmlformats.org/officeDocument/2006/relationships/slide" Target="slide37.xml"/><Relationship Id="rId10" Type="http://schemas.openxmlformats.org/officeDocument/2006/relationships/slide" Target="slide35.xml"/><Relationship Id="rId4" Type="http://schemas.openxmlformats.org/officeDocument/2006/relationships/audio" Target="../media/audio2.wav"/><Relationship Id="rId9" Type="http://schemas.openxmlformats.org/officeDocument/2006/relationships/slide" Target="slide34.xml"/><Relationship Id="rId14" Type="http://schemas.openxmlformats.org/officeDocument/2006/relationships/image" Target="../media/image54.gif"/></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0997EBE-65DB-4642-99C8-B0D3B023E61F}"/>
              </a:ext>
            </a:extLst>
          </p:cNvPr>
          <p:cNvSpPr/>
          <p:nvPr/>
        </p:nvSpPr>
        <p:spPr>
          <a:xfrm>
            <a:off x="409693" y="1733416"/>
            <a:ext cx="5661518" cy="3735372"/>
          </a:xfrm>
          <a:prstGeom prst="cloud">
            <a:avLst/>
          </a:prstGeom>
          <a:solidFill>
            <a:srgbClr val="E7F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Quan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sát</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các</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hình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ảnh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sau</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và</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hãy</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chỉ</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ra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các</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dạng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năng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lượng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xuất</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hiện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trong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những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hiện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tượng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ở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hình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bên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a:t>
            </a:r>
            <a:endParaRPr lang="zh-CN" altLang="en-US"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EF51A658-46DE-4B61-AD28-63797511BFF2}"/>
              </a:ext>
            </a:extLst>
          </p:cNvPr>
          <p:cNvPicPr>
            <a:picLocks noChangeAspect="1"/>
          </p:cNvPicPr>
          <p:nvPr/>
        </p:nvPicPr>
        <p:blipFill>
          <a:blip r:embed="rId3">
            <a:lum contrast="12000"/>
          </a:blip>
          <a:stretch>
            <a:fillRect/>
          </a:stretch>
        </p:blipFill>
        <p:spPr>
          <a:xfrm>
            <a:off x="6311168" y="350786"/>
            <a:ext cx="4197806" cy="2765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87C0967-6BF0-4241-9470-4BF44EA5A116}"/>
              </a:ext>
            </a:extLst>
          </p:cNvPr>
          <p:cNvPicPr>
            <a:picLocks noChangeAspect="1"/>
          </p:cNvPicPr>
          <p:nvPr/>
        </p:nvPicPr>
        <p:blipFill>
          <a:blip r:embed="rId4"/>
          <a:stretch>
            <a:fillRect/>
          </a:stretch>
        </p:blipFill>
        <p:spPr>
          <a:xfrm>
            <a:off x="7584501" y="3203448"/>
            <a:ext cx="4197806" cy="2542992"/>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2762057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125" descr="15">
            <a:extLst>
              <a:ext uri="{FF2B5EF4-FFF2-40B4-BE49-F238E27FC236}">
                <a16:creationId xmlns:a16="http://schemas.microsoft.com/office/drawing/2014/main" id="{E4DC2752-D192-4D62-878E-53C727442E8B}"/>
              </a:ext>
            </a:extLst>
          </p:cNvPr>
          <p:cNvPicPr>
            <a:picLocks noChangeAspect="1"/>
          </p:cNvPicPr>
          <p:nvPr/>
        </p:nvPicPr>
        <p:blipFill>
          <a:blip r:embed="rId3"/>
          <a:stretch>
            <a:fillRect/>
          </a:stretch>
        </p:blipFill>
        <p:spPr>
          <a:xfrm>
            <a:off x="204717" y="0"/>
            <a:ext cx="11883320" cy="6974006"/>
          </a:xfrm>
          <a:prstGeom prst="rect">
            <a:avLst/>
          </a:prstGeom>
          <a:noFill/>
          <a:ln w="9525">
            <a:noFill/>
          </a:ln>
        </p:spPr>
      </p:pic>
      <p:sp>
        <p:nvSpPr>
          <p:cNvPr id="10" name="文本框 5127">
            <a:extLst>
              <a:ext uri="{FF2B5EF4-FFF2-40B4-BE49-F238E27FC236}">
                <a16:creationId xmlns:a16="http://schemas.microsoft.com/office/drawing/2014/main" id="{79CCFDCD-B576-489B-9476-0BAAE5561F35}"/>
              </a:ext>
            </a:extLst>
          </p:cNvPr>
          <p:cNvSpPr txBox="1"/>
          <p:nvPr/>
        </p:nvSpPr>
        <p:spPr>
          <a:xfrm>
            <a:off x="1509576" y="1697140"/>
            <a:ext cx="9701325" cy="1077218"/>
          </a:xfrm>
          <a:prstGeom prst="rect">
            <a:avLst/>
          </a:prstGeom>
          <a:noFill/>
          <a:ln w="9525">
            <a:noFill/>
          </a:ln>
        </p:spPr>
        <p:txBody>
          <a:bodyPr wrap="square">
            <a:spAutoFit/>
          </a:bodyPr>
          <a:lstStyle/>
          <a:p>
            <a:pPr marL="248168" indent="-248168" defTabSz="814474">
              <a:spcBef>
                <a:spcPct val="50000"/>
              </a:spcBef>
              <a:buFontTx/>
              <a:buChar char="-"/>
            </a:pP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Trong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cuộc</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sống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hằng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ngày</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chúng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ta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có</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thể</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nhận</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ra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nhờ</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các</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biểu</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hiện</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của</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nó</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a:t>
            </a:r>
          </a:p>
        </p:txBody>
      </p:sp>
      <p:sp>
        <p:nvSpPr>
          <p:cNvPr id="11" name="文本框 5128">
            <a:extLst>
              <a:ext uri="{FF2B5EF4-FFF2-40B4-BE49-F238E27FC236}">
                <a16:creationId xmlns:a16="http://schemas.microsoft.com/office/drawing/2014/main" id="{B0F5CF89-2B22-4971-B367-ACE8B9CB3346}"/>
              </a:ext>
            </a:extLst>
          </p:cNvPr>
          <p:cNvSpPr txBox="1"/>
          <p:nvPr/>
        </p:nvSpPr>
        <p:spPr>
          <a:xfrm>
            <a:off x="2870469" y="1033307"/>
            <a:ext cx="7262467" cy="584775"/>
          </a:xfrm>
          <a:prstGeom prst="rect">
            <a:avLst/>
          </a:prstGeom>
          <a:noFill/>
          <a:ln w="9525">
            <a:noFill/>
          </a:ln>
        </p:spPr>
        <p:txBody>
          <a:bodyPr wrap="square">
            <a:spAutoFit/>
          </a:bodyPr>
          <a:lstStyle/>
          <a:p>
            <a:pPr defTabSz="814474">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Nhận</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biết</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12" name="Graphic 11" descr="Teacher">
            <a:extLst>
              <a:ext uri="{FF2B5EF4-FFF2-40B4-BE49-F238E27FC236}">
                <a16:creationId xmlns:a16="http://schemas.microsoft.com/office/drawing/2014/main" id="{921A94EA-53FE-4EBB-9A2A-2EF1741D04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59064" y="1061399"/>
            <a:ext cx="673007" cy="556683"/>
          </a:xfrm>
          <a:prstGeom prst="rect">
            <a:avLst/>
          </a:prstGeom>
        </p:spPr>
      </p:pic>
    </p:spTree>
    <p:custDataLst>
      <p:tags r:id="rId1"/>
    </p:custDataLst>
    <p:extLst>
      <p:ext uri="{BB962C8B-B14F-4D97-AF65-F5344CB8AC3E}">
        <p14:creationId xmlns:p14="http://schemas.microsoft.com/office/powerpoint/2010/main" val="799491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4"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460618" y="175462"/>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6E8F72DE-670C-477B-A597-3D79706F796F}"/>
              </a:ext>
            </a:extLst>
          </p:cNvPr>
          <p:cNvSpPr/>
          <p:nvPr/>
        </p:nvSpPr>
        <p:spPr>
          <a:xfrm>
            <a:off x="4626590" y="1160548"/>
            <a:ext cx="6948985" cy="2933780"/>
          </a:xfrm>
          <a:prstGeom prst="round2DiagRect">
            <a:avLst/>
          </a:prstGeom>
          <a:solidFill>
            <a:srgbClr val="E7F6CA"/>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quanh phòng học của em để tìm ra những vật đang sử dụng năng lượng. Sắp xếp những thứ tìm thấy theo dạng năng lượng sử dụng tương ứng (điện, nhiệt, âm thanh, ánh sáng). Nêu những gì đang xảy ra đối với các vật đó.</a:t>
            </a:r>
            <a:endParaRPr lang="vi-VN" sz="2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D352DCC-D998-4117-87BC-83074580BFFC}"/>
              </a:ext>
            </a:extLst>
          </p:cNvPr>
          <p:cNvPicPr>
            <a:picLocks noChangeAspect="1"/>
          </p:cNvPicPr>
          <p:nvPr/>
        </p:nvPicPr>
        <p:blipFill>
          <a:blip r:embed="rId3">
            <a:extLst>
              <a:ext uri="{BEBA8EAE-BF5A-486C-A8C5-ECC9F3942E4B}">
                <a14:imgProps xmlns:a14="http://schemas.microsoft.com/office/drawing/2010/main">
                  <a14:imgLayer r:embed="rId4">
                    <a14:imgEffect>
                      <a14:saturation sat="328000"/>
                    </a14:imgEffect>
                  </a14:imgLayer>
                </a14:imgProps>
              </a:ext>
              <a:ext uri="{28A0092B-C50C-407E-A947-70E740481C1C}">
                <a14:useLocalDpi xmlns:a14="http://schemas.microsoft.com/office/drawing/2010/main" val="0"/>
              </a:ext>
            </a:extLst>
          </a:blip>
          <a:stretch>
            <a:fillRect/>
          </a:stretch>
        </p:blipFill>
        <p:spPr>
          <a:xfrm>
            <a:off x="752688" y="2985234"/>
            <a:ext cx="3344034" cy="3344034"/>
          </a:xfrm>
          <a:prstGeom prst="rect">
            <a:avLst/>
          </a:prstGeom>
          <a:effectLst>
            <a:glow rad="127000">
              <a:schemeClr val="accent1"/>
            </a:glow>
            <a:outerShdw blurRad="50800" dist="50800" dir="5400000" algn="ctr" rotWithShape="0">
              <a:srgbClr val="000000"/>
            </a:outerShdw>
            <a:reflection stA="0" endPos="65000" dist="50800" dir="5400000" sy="-100000" algn="bl" rotWithShape="0"/>
            <a:softEdge rad="317500"/>
          </a:effectLst>
        </p:spPr>
      </p:pic>
    </p:spTree>
    <p:extLst>
      <p:ext uri="{BB962C8B-B14F-4D97-AF65-F5344CB8AC3E}">
        <p14:creationId xmlns:p14="http://schemas.microsoft.com/office/powerpoint/2010/main" val="2073444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tile tx="0" ty="635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656274" y="250800"/>
            <a:ext cx="3998555" cy="706540"/>
          </a:xfrm>
          <a:prstGeom prst="rect">
            <a:avLst/>
          </a:prstGeom>
          <a:noFill/>
        </p:spPr>
        <p:txBody>
          <a:bodyPr wrap="square">
            <a:spAutoFit/>
          </a:bodyPr>
          <a:lstStyle/>
          <a:p>
            <a:pPr algn="ctr"/>
            <a:r>
              <a:rPr lang="vi-VN" sz="40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p:txBody>
      </p:sp>
      <p:sp>
        <p:nvSpPr>
          <p:cNvPr id="13" name="Rectangle: Rounded Corners 12">
            <a:extLst>
              <a:ext uri="{FF2B5EF4-FFF2-40B4-BE49-F238E27FC236}">
                <a16:creationId xmlns:a16="http://schemas.microsoft.com/office/drawing/2014/main" id="{03781D5B-11AE-414F-A817-BAE031A79F12}"/>
              </a:ext>
            </a:extLst>
          </p:cNvPr>
          <p:cNvSpPr/>
          <p:nvPr/>
        </p:nvSpPr>
        <p:spPr>
          <a:xfrm>
            <a:off x="450574" y="1427158"/>
            <a:ext cx="11211339" cy="4835363"/>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5" name="Picture 14">
            <a:extLst>
              <a:ext uri="{FF2B5EF4-FFF2-40B4-BE49-F238E27FC236}">
                <a16:creationId xmlns:a16="http://schemas.microsoft.com/office/drawing/2014/main" id="{29FABD80-5307-4A27-8B78-64BDF47748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7496" y="1643269"/>
            <a:ext cx="1842052" cy="701373"/>
          </a:xfrm>
          <a:prstGeom prst="rect">
            <a:avLst/>
          </a:prstGeom>
        </p:spPr>
      </p:pic>
      <p:sp>
        <p:nvSpPr>
          <p:cNvPr id="10" name="TextBox 9">
            <a:extLst>
              <a:ext uri="{FF2B5EF4-FFF2-40B4-BE49-F238E27FC236}">
                <a16:creationId xmlns:a16="http://schemas.microsoft.com/office/drawing/2014/main" id="{C9192368-48A4-40D5-B152-2045B7F5E5C7}"/>
              </a:ext>
            </a:extLst>
          </p:cNvPr>
          <p:cNvSpPr txBox="1"/>
          <p:nvPr/>
        </p:nvSpPr>
        <p:spPr>
          <a:xfrm>
            <a:off x="768626" y="1427158"/>
            <a:ext cx="10800522" cy="4835363"/>
          </a:xfrm>
          <a:prstGeom prst="rect">
            <a:avLst/>
          </a:prstGeom>
          <a:noFill/>
        </p:spPr>
        <p:txBody>
          <a:bodyPr wrap="square">
            <a:spAutoFit/>
          </a:bodyPr>
          <a:lstStyle/>
          <a:p>
            <a:pPr algn="ctr">
              <a:lnSpc>
                <a:spcPct val="115000"/>
              </a:lnSpc>
              <a:spcAft>
                <a:spcPts val="800"/>
              </a:spcAft>
            </a:pP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điện</a:t>
            </a:r>
            <a:endParaRPr lang="vi-VN" sz="2800" b="1"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Máy tính sử dụng năng lượng điện để hoạt động: màn hình máy tính sáng, nhiệt do máy tính tỏa ra…</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Máy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sử dụng năng lượng điện để hoạt động: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nhiệt do máy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tỏa ra…</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Quạt sử dụng năng lượng điện để hoạt động: cánh quạt đang chạy tạo ra gió, phát ra âm thanh, động cơ quạt tỏa nhiệt….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Điều hòa sử dụng năng lượng điện để hoạt động: nhiệt do điều hòa tỏa ra, quạt gió của điều hòa đang chạy và phát ra âm thanh….</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50753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460618" y="175462"/>
            <a:ext cx="3998555" cy="706540"/>
          </a:xfrm>
          <a:prstGeom prst="rect">
            <a:avLst/>
          </a:prstGeom>
          <a:noFill/>
        </p:spPr>
        <p:txBody>
          <a:bodyPr wrap="square">
            <a:spAutoFit/>
          </a:bodyPr>
          <a:lstStyle/>
          <a:p>
            <a:pPr algn="ctr"/>
            <a:r>
              <a:rPr lang="vi-VN" sz="40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p:txBody>
      </p:sp>
      <p:sp>
        <p:nvSpPr>
          <p:cNvPr id="7" name="Rectangle: Rounded Corners 6">
            <a:extLst>
              <a:ext uri="{FF2B5EF4-FFF2-40B4-BE49-F238E27FC236}">
                <a16:creationId xmlns:a16="http://schemas.microsoft.com/office/drawing/2014/main" id="{535B7A40-C6EB-4CDB-8B36-70D3EAFFEDCF}"/>
              </a:ext>
            </a:extLst>
          </p:cNvPr>
          <p:cNvSpPr/>
          <p:nvPr/>
        </p:nvSpPr>
        <p:spPr>
          <a:xfrm>
            <a:off x="450574" y="976590"/>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5" name="Picture 4">
            <a:extLst>
              <a:ext uri="{FF2B5EF4-FFF2-40B4-BE49-F238E27FC236}">
                <a16:creationId xmlns:a16="http://schemas.microsoft.com/office/drawing/2014/main" id="{DFC6E18C-15D9-499F-AD34-2AF6BC5BE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1000700"/>
            <a:ext cx="1630017" cy="1630017"/>
          </a:xfrm>
          <a:prstGeom prst="rect">
            <a:avLst/>
          </a:prstGeom>
        </p:spPr>
      </p:pic>
      <p:sp>
        <p:nvSpPr>
          <p:cNvPr id="10" name="TextBox 9">
            <a:extLst>
              <a:ext uri="{FF2B5EF4-FFF2-40B4-BE49-F238E27FC236}">
                <a16:creationId xmlns:a16="http://schemas.microsoft.com/office/drawing/2014/main" id="{C9192368-48A4-40D5-B152-2045B7F5E5C7}"/>
              </a:ext>
            </a:extLst>
          </p:cNvPr>
          <p:cNvSpPr txBox="1"/>
          <p:nvPr/>
        </p:nvSpPr>
        <p:spPr>
          <a:xfrm>
            <a:off x="768626" y="976590"/>
            <a:ext cx="10336696" cy="1581395"/>
          </a:xfrm>
          <a:prstGeom prst="rect">
            <a:avLst/>
          </a:prstGeom>
          <a:noFill/>
        </p:spPr>
        <p:txBody>
          <a:bodyPr wrap="square">
            <a:spAutoFit/>
          </a:bodyPr>
          <a:lstStyle/>
          <a:p>
            <a:pPr algn="ctr">
              <a:lnSpc>
                <a:spcPct val="115000"/>
              </a:lnSpc>
              <a:spcAft>
                <a:spcPts val="80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nhiệt</a:t>
            </a:r>
            <a:endParaRPr lang="vi-VN" sz="2800" b="1"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Bình nước sử dụng năng lượng nhiệt từ Mặt Trời tỏa ra để làm nóng nước ở trong bình</a:t>
            </a:r>
          </a:p>
        </p:txBody>
      </p:sp>
      <p:sp>
        <p:nvSpPr>
          <p:cNvPr id="11" name="Rectangle: Rounded Corners 10">
            <a:extLst>
              <a:ext uri="{FF2B5EF4-FFF2-40B4-BE49-F238E27FC236}">
                <a16:creationId xmlns:a16="http://schemas.microsoft.com/office/drawing/2014/main" id="{802FEF0A-0B44-4FE4-9F78-095FC2E6AB48}"/>
              </a:ext>
            </a:extLst>
          </p:cNvPr>
          <p:cNvSpPr/>
          <p:nvPr/>
        </p:nvSpPr>
        <p:spPr>
          <a:xfrm>
            <a:off x="490330" y="2957367"/>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800"/>
              </a:spcAft>
            </a:pPr>
            <a:endPar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A9B4695-4516-4EC8-A36D-3578A3959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959978"/>
            <a:ext cx="1444149" cy="812334"/>
          </a:xfrm>
          <a:prstGeom prst="rect">
            <a:avLst/>
          </a:prstGeom>
        </p:spPr>
      </p:pic>
      <p:sp>
        <p:nvSpPr>
          <p:cNvPr id="12" name="Rectangle: Rounded Corners 11">
            <a:extLst>
              <a:ext uri="{FF2B5EF4-FFF2-40B4-BE49-F238E27FC236}">
                <a16:creationId xmlns:a16="http://schemas.microsoft.com/office/drawing/2014/main" id="{64532664-C3E9-48A0-B810-26B1CD2E759A}"/>
              </a:ext>
            </a:extLst>
          </p:cNvPr>
          <p:cNvSpPr/>
          <p:nvPr/>
        </p:nvSpPr>
        <p:spPr>
          <a:xfrm>
            <a:off x="450573" y="4819297"/>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800"/>
              </a:spcAft>
            </a:pP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sáng</a:t>
            </a:r>
            <a:endPar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Cây cảnh sử dụng năng lượng ánh sáng Mặt Trời để quang hợp giúp tổng hợp các chất dinh dưỡng để phát triển</a:t>
            </a:r>
          </a:p>
        </p:txBody>
      </p:sp>
      <p:sp>
        <p:nvSpPr>
          <p:cNvPr id="13" name="TextBox 12">
            <a:extLst>
              <a:ext uri="{FF2B5EF4-FFF2-40B4-BE49-F238E27FC236}">
                <a16:creationId xmlns:a16="http://schemas.microsoft.com/office/drawing/2014/main" id="{7EC98EF3-6AC8-4603-B593-F31EAA3B52F4}"/>
              </a:ext>
            </a:extLst>
          </p:cNvPr>
          <p:cNvSpPr txBox="1"/>
          <p:nvPr/>
        </p:nvSpPr>
        <p:spPr>
          <a:xfrm>
            <a:off x="768626" y="3016846"/>
            <a:ext cx="10800860" cy="1581395"/>
          </a:xfrm>
          <a:prstGeom prst="rect">
            <a:avLst/>
          </a:prstGeom>
          <a:noFill/>
        </p:spPr>
        <p:txBody>
          <a:bodyPr wrap="square">
            <a:spAutoFit/>
          </a:bodyPr>
          <a:lstStyle/>
          <a:p>
            <a:pPr algn="ctr">
              <a:lnSpc>
                <a:spcPct val="115000"/>
              </a:lnSpc>
              <a:spcAft>
                <a:spcPts val="800"/>
              </a:spcAft>
            </a:pP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âm</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thanh</a:t>
            </a:r>
            <a:endPar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Loa của máy tính sử dụng năng lượng âm: màng loa dao động tạo ra âm thanh</a:t>
            </a:r>
          </a:p>
        </p:txBody>
      </p:sp>
    </p:spTree>
    <p:extLst>
      <p:ext uri="{BB962C8B-B14F-4D97-AF65-F5344CB8AC3E}">
        <p14:creationId xmlns:p14="http://schemas.microsoft.com/office/powerpoint/2010/main" val="366278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6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3133724" y="5738744"/>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lnSpc>
                <a:spcPct val="130000"/>
              </a:lnSpc>
              <a:defRPr/>
            </a:pP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Các</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dạng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066801"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97005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5616" y="736978"/>
            <a:ext cx="6170864"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II. CÁC </a:t>
            </a:r>
            <a:r>
              <a:rPr lang="en-US" sz="3200" dirty="0">
                <a:solidFill>
                  <a:srgbClr val="FF0000"/>
                </a:solidFill>
                <a:latin typeface="Times New Roman" panose="02020603050405020304" pitchFamily="18" charset="0"/>
                <a:cs typeface="Times New Roman" panose="02020603050405020304" pitchFamily="18" charset="0"/>
              </a:rPr>
              <a:t>DẠNG NĂNG LƯỢNG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5639"/>
            <a:ext cx="6310697" cy="46428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864" y="1655640"/>
            <a:ext cx="5987236" cy="4642804"/>
          </a:xfrm>
          <a:prstGeom prst="rect">
            <a:avLst/>
          </a:prstGeom>
        </p:spPr>
      </p:pic>
    </p:spTree>
    <p:extLst>
      <p:ext uri="{BB962C8B-B14F-4D97-AF65-F5344CB8AC3E}">
        <p14:creationId xmlns:p14="http://schemas.microsoft.com/office/powerpoint/2010/main" val="2131559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971497"/>
            <a:ext cx="3944203" cy="28182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41" y="455144"/>
            <a:ext cx="5336276" cy="31697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748" y="3985145"/>
            <a:ext cx="3583017" cy="28182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5832" y="415100"/>
            <a:ext cx="5915004" cy="3169748"/>
          </a:xfrm>
          <a:prstGeom prst="rect">
            <a:avLst/>
          </a:prstGeom>
        </p:spPr>
      </p:pic>
      <p:sp>
        <p:nvSpPr>
          <p:cNvPr id="10" name="TextBox 9"/>
          <p:cNvSpPr txBox="1"/>
          <p:nvPr/>
        </p:nvSpPr>
        <p:spPr>
          <a:xfrm>
            <a:off x="4258101" y="696035"/>
            <a:ext cx="600501" cy="707886"/>
          </a:xfrm>
          <a:prstGeom prst="rect">
            <a:avLst/>
          </a:prstGeom>
          <a:noFill/>
        </p:spPr>
        <p:txBody>
          <a:bodyPr wrap="square" rtlCol="0">
            <a:spAutoFit/>
          </a:bodyPr>
          <a:lstStyle/>
          <a:p>
            <a:r>
              <a:rPr lang="en-US" sz="4000" b="1" dirty="0" smtClean="0">
                <a:solidFill>
                  <a:srgbClr val="FF0000"/>
                </a:solidFill>
              </a:rPr>
              <a:t>1</a:t>
            </a:r>
            <a:endParaRPr lang="en-US" sz="4000" b="1" dirty="0">
              <a:solidFill>
                <a:srgbClr val="FF0000"/>
              </a:solidFill>
            </a:endParaRPr>
          </a:p>
        </p:txBody>
      </p:sp>
      <p:sp>
        <p:nvSpPr>
          <p:cNvPr id="11" name="TextBox 10"/>
          <p:cNvSpPr txBox="1"/>
          <p:nvPr/>
        </p:nvSpPr>
        <p:spPr>
          <a:xfrm>
            <a:off x="7986215" y="561832"/>
            <a:ext cx="600501" cy="707886"/>
          </a:xfrm>
          <a:prstGeom prst="rect">
            <a:avLst/>
          </a:prstGeom>
          <a:noFill/>
        </p:spPr>
        <p:txBody>
          <a:bodyPr wrap="square" rtlCol="0">
            <a:spAutoFit/>
          </a:bodyPr>
          <a:lstStyle/>
          <a:p>
            <a:r>
              <a:rPr lang="en-US" sz="4000" b="1" dirty="0">
                <a:solidFill>
                  <a:srgbClr val="FF0000"/>
                </a:solidFill>
              </a:rPr>
              <a:t>2</a:t>
            </a:r>
          </a:p>
        </p:txBody>
      </p:sp>
      <p:sp>
        <p:nvSpPr>
          <p:cNvPr id="12" name="TextBox 11"/>
          <p:cNvSpPr txBox="1"/>
          <p:nvPr/>
        </p:nvSpPr>
        <p:spPr>
          <a:xfrm>
            <a:off x="2485028" y="4233080"/>
            <a:ext cx="600501" cy="707886"/>
          </a:xfrm>
          <a:prstGeom prst="rect">
            <a:avLst/>
          </a:prstGeom>
          <a:noFill/>
        </p:spPr>
        <p:txBody>
          <a:bodyPr wrap="square" rtlCol="0">
            <a:spAutoFit/>
          </a:bodyPr>
          <a:lstStyle/>
          <a:p>
            <a:r>
              <a:rPr lang="en-US" sz="4000" b="1" dirty="0">
                <a:solidFill>
                  <a:srgbClr val="FF0000"/>
                </a:solidFill>
              </a:rPr>
              <a:t>3</a:t>
            </a:r>
          </a:p>
        </p:txBody>
      </p:sp>
      <p:sp>
        <p:nvSpPr>
          <p:cNvPr id="13" name="TextBox 12"/>
          <p:cNvSpPr txBox="1"/>
          <p:nvPr/>
        </p:nvSpPr>
        <p:spPr>
          <a:xfrm>
            <a:off x="5734334" y="5802572"/>
            <a:ext cx="600501" cy="707886"/>
          </a:xfrm>
          <a:prstGeom prst="rect">
            <a:avLst/>
          </a:prstGeom>
          <a:noFill/>
        </p:spPr>
        <p:txBody>
          <a:bodyPr wrap="square" rtlCol="0">
            <a:spAutoFit/>
          </a:bodyPr>
          <a:lstStyle/>
          <a:p>
            <a:r>
              <a:rPr lang="en-US" sz="4000" b="1" dirty="0">
                <a:solidFill>
                  <a:srgbClr val="FF0000"/>
                </a:solidFill>
              </a:rPr>
              <a:t>4</a:t>
            </a:r>
          </a:p>
        </p:txBody>
      </p:sp>
      <p:sp>
        <p:nvSpPr>
          <p:cNvPr id="15" name="TextBox 14"/>
          <p:cNvSpPr txBox="1"/>
          <p:nvPr/>
        </p:nvSpPr>
        <p:spPr>
          <a:xfrm>
            <a:off x="159222" y="1049978"/>
            <a:ext cx="3331192" cy="523220"/>
          </a:xfrm>
          <a:prstGeom prst="rect">
            <a:avLst/>
          </a:prstGeom>
          <a:noFill/>
        </p:spPr>
        <p:txBody>
          <a:bodyPr wrap="square" rtlCol="0">
            <a:spAutoFit/>
          </a:bodyPr>
          <a:lstStyle/>
          <a:p>
            <a:r>
              <a:rPr lang="en-US" sz="2800" dirty="0" err="1" smtClean="0">
                <a:solidFill>
                  <a:srgbClr val="FF0000"/>
                </a:solidFill>
              </a:rPr>
              <a:t>Năng</a:t>
            </a:r>
            <a:r>
              <a:rPr lang="en-US" sz="2800" dirty="0" smtClean="0">
                <a:solidFill>
                  <a:srgbClr val="FF0000"/>
                </a:solidFill>
              </a:rPr>
              <a:t> </a:t>
            </a:r>
            <a:r>
              <a:rPr lang="en-US" sz="2800" dirty="0" err="1" smtClean="0">
                <a:solidFill>
                  <a:srgbClr val="FF0000"/>
                </a:solidFill>
              </a:rPr>
              <a:t>lượng</a:t>
            </a:r>
            <a:r>
              <a:rPr lang="en-US" sz="2800" dirty="0" smtClean="0">
                <a:solidFill>
                  <a:srgbClr val="FF0000"/>
                </a:solidFill>
              </a:rPr>
              <a:t> </a:t>
            </a:r>
            <a:r>
              <a:rPr lang="en-US" sz="2800" dirty="0" err="1" smtClean="0">
                <a:solidFill>
                  <a:srgbClr val="FF0000"/>
                </a:solidFill>
              </a:rPr>
              <a:t>ánh</a:t>
            </a:r>
            <a:r>
              <a:rPr lang="en-US" sz="2800" dirty="0" smtClean="0">
                <a:solidFill>
                  <a:srgbClr val="FF0000"/>
                </a:solidFill>
              </a:rPr>
              <a:t> </a:t>
            </a:r>
            <a:r>
              <a:rPr lang="en-US" sz="2800" dirty="0" err="1" smtClean="0">
                <a:solidFill>
                  <a:srgbClr val="FF0000"/>
                </a:solidFill>
              </a:rPr>
              <a:t>sáng</a:t>
            </a:r>
            <a:r>
              <a:rPr lang="en-US" sz="2800" dirty="0" smtClean="0">
                <a:solidFill>
                  <a:srgbClr val="FF0000"/>
                </a:solidFill>
              </a:rPr>
              <a:t> </a:t>
            </a:r>
            <a:endParaRPr lang="en-US" sz="2800" dirty="0">
              <a:solidFill>
                <a:srgbClr val="FF0000"/>
              </a:solidFill>
            </a:endParaRPr>
          </a:p>
        </p:txBody>
      </p:sp>
      <p:sp>
        <p:nvSpPr>
          <p:cNvPr id="16" name="TextBox 15"/>
          <p:cNvSpPr txBox="1"/>
          <p:nvPr/>
        </p:nvSpPr>
        <p:spPr>
          <a:xfrm>
            <a:off x="7187737" y="1269718"/>
            <a:ext cx="4134037" cy="954107"/>
          </a:xfrm>
          <a:prstGeom prst="rect">
            <a:avLst/>
          </a:prstGeom>
          <a:noFill/>
        </p:spPr>
        <p:txBody>
          <a:bodyPr wrap="square" rtlCol="0">
            <a:spAutoFit/>
          </a:bodyPr>
          <a:lstStyle/>
          <a:p>
            <a:r>
              <a:rPr lang="en-US" sz="2800" dirty="0" err="1" smtClean="0">
                <a:solidFill>
                  <a:srgbClr val="FFFF00"/>
                </a:solidFill>
              </a:rPr>
              <a:t>Năng</a:t>
            </a:r>
            <a:r>
              <a:rPr lang="en-US" sz="2800" dirty="0" smtClean="0">
                <a:solidFill>
                  <a:srgbClr val="FFFF00"/>
                </a:solidFill>
              </a:rPr>
              <a:t> </a:t>
            </a:r>
            <a:r>
              <a:rPr lang="en-US" sz="2800" dirty="0" err="1" smtClean="0">
                <a:solidFill>
                  <a:srgbClr val="FFFF00"/>
                </a:solidFill>
              </a:rPr>
              <a:t>lượng</a:t>
            </a:r>
            <a:r>
              <a:rPr lang="en-US" sz="2800" dirty="0" smtClean="0">
                <a:solidFill>
                  <a:srgbClr val="FFFF00"/>
                </a:solidFill>
              </a:rPr>
              <a:t> </a:t>
            </a:r>
            <a:r>
              <a:rPr lang="en-US" sz="2800" dirty="0" err="1" smtClean="0">
                <a:solidFill>
                  <a:srgbClr val="FFFF00"/>
                </a:solidFill>
              </a:rPr>
              <a:t>ánh</a:t>
            </a:r>
            <a:r>
              <a:rPr lang="en-US" sz="2800" dirty="0" smtClean="0">
                <a:solidFill>
                  <a:srgbClr val="FFFF00"/>
                </a:solidFill>
              </a:rPr>
              <a:t> </a:t>
            </a:r>
            <a:r>
              <a:rPr lang="en-US" sz="2800" dirty="0" err="1" smtClean="0">
                <a:solidFill>
                  <a:srgbClr val="FFFF00"/>
                </a:solidFill>
              </a:rPr>
              <a:t>sáng</a:t>
            </a:r>
            <a:r>
              <a:rPr lang="en-US" sz="2800" dirty="0" smtClean="0">
                <a:solidFill>
                  <a:srgbClr val="FFFF00"/>
                </a:solidFill>
              </a:rPr>
              <a:t> (</a:t>
            </a:r>
            <a:r>
              <a:rPr lang="en-US" sz="2800" dirty="0" err="1" smtClean="0">
                <a:solidFill>
                  <a:srgbClr val="FFFF00"/>
                </a:solidFill>
              </a:rPr>
              <a:t>mặt</a:t>
            </a:r>
            <a:r>
              <a:rPr lang="en-US" sz="2800" dirty="0" smtClean="0">
                <a:solidFill>
                  <a:srgbClr val="FFFF00"/>
                </a:solidFill>
              </a:rPr>
              <a:t> </a:t>
            </a:r>
            <a:r>
              <a:rPr lang="en-US" sz="2800" dirty="0" err="1" smtClean="0">
                <a:solidFill>
                  <a:srgbClr val="FFFF00"/>
                </a:solidFill>
              </a:rPr>
              <a:t>trời</a:t>
            </a:r>
            <a:r>
              <a:rPr lang="en-US" sz="2800" dirty="0" smtClean="0">
                <a:solidFill>
                  <a:srgbClr val="FFFF00"/>
                </a:solidFill>
              </a:rPr>
              <a:t>) , </a:t>
            </a:r>
            <a:r>
              <a:rPr lang="en-US" sz="2800" dirty="0" err="1" smtClean="0">
                <a:solidFill>
                  <a:srgbClr val="FFFF00"/>
                </a:solidFill>
              </a:rPr>
              <a:t>năng</a:t>
            </a:r>
            <a:r>
              <a:rPr lang="en-US" sz="2800" dirty="0" smtClean="0">
                <a:solidFill>
                  <a:srgbClr val="FFFF00"/>
                </a:solidFill>
              </a:rPr>
              <a:t> </a:t>
            </a:r>
            <a:r>
              <a:rPr lang="en-US" sz="2800" dirty="0" err="1" smtClean="0">
                <a:solidFill>
                  <a:srgbClr val="FFFF00"/>
                </a:solidFill>
              </a:rPr>
              <a:t>lượng</a:t>
            </a:r>
            <a:r>
              <a:rPr lang="en-US" sz="2800" dirty="0" smtClean="0">
                <a:solidFill>
                  <a:srgbClr val="FFFF00"/>
                </a:solidFill>
              </a:rPr>
              <a:t> </a:t>
            </a:r>
            <a:r>
              <a:rPr lang="en-US" sz="2800" dirty="0" err="1" smtClean="0">
                <a:solidFill>
                  <a:srgbClr val="FFFF00"/>
                </a:solidFill>
              </a:rPr>
              <a:t>gió</a:t>
            </a:r>
            <a:endParaRPr lang="en-US" sz="2800" dirty="0">
              <a:solidFill>
                <a:srgbClr val="FFFF00"/>
              </a:solidFill>
            </a:endParaRPr>
          </a:p>
        </p:txBody>
      </p:sp>
      <p:sp>
        <p:nvSpPr>
          <p:cNvPr id="17" name="TextBox 16"/>
          <p:cNvSpPr txBox="1"/>
          <p:nvPr/>
        </p:nvSpPr>
        <p:spPr>
          <a:xfrm>
            <a:off x="656226" y="5356286"/>
            <a:ext cx="3331192" cy="523220"/>
          </a:xfrm>
          <a:prstGeom prst="rect">
            <a:avLst/>
          </a:prstGeom>
          <a:noFill/>
        </p:spPr>
        <p:txBody>
          <a:bodyPr wrap="square" rtlCol="0">
            <a:spAutoFit/>
          </a:bodyPr>
          <a:lstStyle/>
          <a:p>
            <a:r>
              <a:rPr lang="en-US" sz="2800" b="1" dirty="0" err="1" smtClean="0">
                <a:solidFill>
                  <a:srgbClr val="FFFF00"/>
                </a:solidFill>
              </a:rPr>
              <a:t>Năng</a:t>
            </a:r>
            <a:r>
              <a:rPr lang="en-US" sz="2800" b="1" dirty="0" smtClean="0">
                <a:solidFill>
                  <a:srgbClr val="FFFF00"/>
                </a:solidFill>
              </a:rPr>
              <a:t> </a:t>
            </a:r>
            <a:r>
              <a:rPr lang="en-US" sz="2800" b="1" dirty="0" err="1" smtClean="0">
                <a:solidFill>
                  <a:srgbClr val="FFFF00"/>
                </a:solidFill>
              </a:rPr>
              <a:t>lượng</a:t>
            </a:r>
            <a:r>
              <a:rPr lang="en-US" sz="2800" b="1" dirty="0" smtClean="0">
                <a:solidFill>
                  <a:srgbClr val="FFFF00"/>
                </a:solidFill>
              </a:rPr>
              <a:t> </a:t>
            </a:r>
            <a:r>
              <a:rPr lang="en-US" sz="2800" b="1" dirty="0" err="1" smtClean="0">
                <a:solidFill>
                  <a:srgbClr val="FFFF00"/>
                </a:solidFill>
              </a:rPr>
              <a:t>âm</a:t>
            </a:r>
            <a:endParaRPr lang="en-US" sz="2800" b="1" dirty="0">
              <a:solidFill>
                <a:srgbClr val="FFFF00"/>
              </a:solidFill>
            </a:endParaRPr>
          </a:p>
        </p:txBody>
      </p:sp>
      <p:sp>
        <p:nvSpPr>
          <p:cNvPr id="18" name="TextBox 17"/>
          <p:cNvSpPr txBox="1"/>
          <p:nvPr/>
        </p:nvSpPr>
        <p:spPr>
          <a:xfrm>
            <a:off x="5189675" y="5211395"/>
            <a:ext cx="2638751" cy="523220"/>
          </a:xfrm>
          <a:prstGeom prst="rect">
            <a:avLst/>
          </a:prstGeom>
          <a:noFill/>
        </p:spPr>
        <p:txBody>
          <a:bodyPr wrap="square" rtlCol="0">
            <a:spAutoFit/>
          </a:bodyPr>
          <a:lstStyle/>
          <a:p>
            <a:r>
              <a:rPr lang="en-US" sz="2800" dirty="0" err="1" smtClean="0">
                <a:solidFill>
                  <a:schemeClr val="bg1"/>
                </a:solidFill>
              </a:rPr>
              <a:t>Năng</a:t>
            </a:r>
            <a:r>
              <a:rPr lang="en-US" sz="2800" dirty="0" smtClean="0">
                <a:solidFill>
                  <a:schemeClr val="bg1"/>
                </a:solidFill>
              </a:rPr>
              <a:t> </a:t>
            </a:r>
            <a:r>
              <a:rPr lang="en-US" sz="2800" dirty="0" err="1" smtClean="0">
                <a:solidFill>
                  <a:schemeClr val="bg1"/>
                </a:solidFill>
              </a:rPr>
              <a:t>lượng</a:t>
            </a:r>
            <a:r>
              <a:rPr lang="en-US" sz="2800" dirty="0">
                <a:solidFill>
                  <a:schemeClr val="bg1"/>
                </a:solidFill>
              </a:rPr>
              <a:t> </a:t>
            </a:r>
            <a:r>
              <a:rPr lang="en-US" sz="2800" dirty="0" err="1" smtClean="0">
                <a:solidFill>
                  <a:schemeClr val="bg1"/>
                </a:solidFill>
              </a:rPr>
              <a:t>điện</a:t>
            </a:r>
            <a:endParaRPr lang="en-US" sz="2800" dirty="0">
              <a:solidFill>
                <a:schemeClr val="bg1"/>
              </a:solidFill>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3943" y="3971497"/>
            <a:ext cx="4269018" cy="2831911"/>
          </a:xfrm>
          <a:prstGeom prst="rect">
            <a:avLst/>
          </a:prstGeom>
        </p:spPr>
      </p:pic>
      <p:sp>
        <p:nvSpPr>
          <p:cNvPr id="24" name="TextBox 23"/>
          <p:cNvSpPr txBox="1"/>
          <p:nvPr/>
        </p:nvSpPr>
        <p:spPr>
          <a:xfrm>
            <a:off x="9274018" y="5903893"/>
            <a:ext cx="2974460" cy="954107"/>
          </a:xfrm>
          <a:prstGeom prst="rect">
            <a:avLst/>
          </a:prstGeom>
          <a:noFill/>
        </p:spPr>
        <p:txBody>
          <a:bodyPr wrap="square" rtlCol="0">
            <a:spAutoFit/>
          </a:bodyPr>
          <a:lstStyle/>
          <a:p>
            <a:r>
              <a:rPr lang="en-US" sz="2800" dirty="0" err="1" smtClean="0">
                <a:solidFill>
                  <a:srgbClr val="FF0000"/>
                </a:solidFill>
              </a:rPr>
              <a:t>Thế</a:t>
            </a:r>
            <a:r>
              <a:rPr lang="en-US" sz="2800" dirty="0" smtClean="0">
                <a:solidFill>
                  <a:srgbClr val="FF0000"/>
                </a:solidFill>
              </a:rPr>
              <a:t> </a:t>
            </a:r>
            <a:r>
              <a:rPr lang="en-US" sz="2800" dirty="0" err="1" smtClean="0">
                <a:solidFill>
                  <a:srgbClr val="FF0000"/>
                </a:solidFill>
              </a:rPr>
              <a:t>năng</a:t>
            </a:r>
            <a:r>
              <a:rPr lang="en-US" sz="2800" dirty="0" smtClean="0">
                <a:solidFill>
                  <a:srgbClr val="FF0000"/>
                </a:solidFill>
              </a:rPr>
              <a:t> </a:t>
            </a:r>
            <a:r>
              <a:rPr lang="en-US" sz="2800" dirty="0" err="1" smtClean="0">
                <a:solidFill>
                  <a:srgbClr val="FF0000"/>
                </a:solidFill>
              </a:rPr>
              <a:t>hấp</a:t>
            </a:r>
            <a:r>
              <a:rPr lang="en-US" sz="2800" dirty="0" smtClean="0">
                <a:solidFill>
                  <a:srgbClr val="FF0000"/>
                </a:solidFill>
              </a:rPr>
              <a:t> </a:t>
            </a:r>
            <a:r>
              <a:rPr lang="en-US" sz="2800" dirty="0" err="1" smtClean="0">
                <a:solidFill>
                  <a:srgbClr val="FF0000"/>
                </a:solidFill>
              </a:rPr>
              <a:t>dẫn</a:t>
            </a:r>
            <a:r>
              <a:rPr lang="en-US" sz="2800" dirty="0" smtClean="0">
                <a:solidFill>
                  <a:srgbClr val="FF0000"/>
                </a:solidFill>
              </a:rPr>
              <a:t> -</a:t>
            </a:r>
          </a:p>
          <a:p>
            <a:r>
              <a:rPr lang="en-US" sz="2800" dirty="0" err="1" smtClean="0">
                <a:solidFill>
                  <a:srgbClr val="FF0000"/>
                </a:solidFill>
              </a:rPr>
              <a:t>Động</a:t>
            </a:r>
            <a:r>
              <a:rPr lang="en-US" sz="2800" dirty="0" smtClean="0">
                <a:solidFill>
                  <a:srgbClr val="FF0000"/>
                </a:solidFill>
              </a:rPr>
              <a:t> </a:t>
            </a:r>
            <a:r>
              <a:rPr lang="en-US" sz="2800" dirty="0" err="1" smtClean="0">
                <a:solidFill>
                  <a:srgbClr val="FF0000"/>
                </a:solidFill>
              </a:rPr>
              <a:t>năng</a:t>
            </a:r>
            <a:r>
              <a:rPr lang="en-US" sz="2800" dirty="0" smtClean="0">
                <a:solidFill>
                  <a:srgbClr val="FF0000"/>
                </a:solidFill>
              </a:rPr>
              <a:t> </a:t>
            </a:r>
            <a:endParaRPr lang="en-US" sz="2800" dirty="0">
              <a:solidFill>
                <a:srgbClr val="FF0000"/>
              </a:solidFill>
            </a:endParaRPr>
          </a:p>
        </p:txBody>
      </p:sp>
      <p:sp>
        <p:nvSpPr>
          <p:cNvPr id="25" name="TextBox 24"/>
          <p:cNvSpPr txBox="1"/>
          <p:nvPr/>
        </p:nvSpPr>
        <p:spPr>
          <a:xfrm>
            <a:off x="8172191" y="5041470"/>
            <a:ext cx="600501" cy="707886"/>
          </a:xfrm>
          <a:prstGeom prst="rect">
            <a:avLst/>
          </a:prstGeom>
          <a:noFill/>
        </p:spPr>
        <p:txBody>
          <a:bodyPr wrap="square" rtlCol="0">
            <a:spAutoFit/>
          </a:bodyPr>
          <a:lstStyle/>
          <a:p>
            <a:r>
              <a:rPr lang="en-US" sz="4000" b="1" dirty="0">
                <a:solidFill>
                  <a:srgbClr val="FF0000"/>
                </a:solidFill>
              </a:rPr>
              <a:t>5</a:t>
            </a:r>
          </a:p>
        </p:txBody>
      </p:sp>
    </p:spTree>
    <p:extLst>
      <p:ext uri="{BB962C8B-B14F-4D97-AF65-F5344CB8AC3E}">
        <p14:creationId xmlns:p14="http://schemas.microsoft.com/office/powerpoint/2010/main" val="4828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2300514"/>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1</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2300514"/>
            <a:ext cx="3381828" cy="376645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2</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2300514"/>
            <a:ext cx="3381828" cy="376645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3</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9342E83A-3433-4B29-87E5-27367F419F22}"/>
              </a:ext>
            </a:extLst>
          </p:cNvPr>
          <p:cNvGrpSpPr/>
          <p:nvPr/>
        </p:nvGrpSpPr>
        <p:grpSpPr>
          <a:xfrm>
            <a:off x="904769" y="3345542"/>
            <a:ext cx="3219662" cy="1561232"/>
            <a:chOff x="0" y="0"/>
            <a:chExt cx="2848610" cy="832485"/>
          </a:xfrm>
        </p:grpSpPr>
        <p:pic>
          <p:nvPicPr>
            <p:cNvPr id="28" name="Picture 27">
              <a:extLst>
                <a:ext uri="{FF2B5EF4-FFF2-40B4-BE49-F238E27FC236}">
                  <a16:creationId xmlns:a16="http://schemas.microsoft.com/office/drawing/2014/main" id="{82625838-F640-45D6-B9F8-AA4C4ED7A9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0" y="9525"/>
              <a:ext cx="788670" cy="822960"/>
            </a:xfrm>
            <a:prstGeom prst="rect">
              <a:avLst/>
            </a:prstGeom>
          </p:spPr>
        </p:pic>
        <p:pic>
          <p:nvPicPr>
            <p:cNvPr id="29" name="Picture 28">
              <a:extLst>
                <a:ext uri="{FF2B5EF4-FFF2-40B4-BE49-F238E27FC236}">
                  <a16:creationId xmlns:a16="http://schemas.microsoft.com/office/drawing/2014/main" id="{93F854DE-4BA8-46EF-95B1-D9762B24B4BD}"/>
                </a:ext>
              </a:extLst>
            </p:cNvPr>
            <p:cNvPicPr>
              <a:picLocks noChangeAspect="1"/>
            </p:cNvPicPr>
            <p:nvPr/>
          </p:nvPicPr>
          <p:blipFill rotWithShape="1">
            <a:blip r:embed="rId6">
              <a:extLst>
                <a:ext uri="{28A0092B-C50C-407E-A947-70E740481C1C}">
                  <a14:useLocalDpi xmlns:a14="http://schemas.microsoft.com/office/drawing/2010/main" val="0"/>
                </a:ext>
              </a:extLst>
            </a:blip>
            <a:srcRect l="9969" t="-387" r="13321" b="8924"/>
            <a:stretch/>
          </p:blipFill>
          <p:spPr>
            <a:xfrm>
              <a:off x="971550" y="0"/>
              <a:ext cx="920115" cy="822960"/>
            </a:xfrm>
            <a:prstGeom prst="rect">
              <a:avLst/>
            </a:prstGeom>
          </p:spPr>
        </p:pic>
        <p:pic>
          <p:nvPicPr>
            <p:cNvPr id="30" name="Picture 29">
              <a:extLst>
                <a:ext uri="{FF2B5EF4-FFF2-40B4-BE49-F238E27FC236}">
                  <a16:creationId xmlns:a16="http://schemas.microsoft.com/office/drawing/2014/main" id="{E5CCF42A-7AC1-4324-A3A8-9660428CB6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47" r="16918" b="14489"/>
            <a:stretch/>
          </p:blipFill>
          <p:spPr>
            <a:xfrm>
              <a:off x="2076450" y="9525"/>
              <a:ext cx="772160" cy="822960"/>
            </a:xfrm>
            <a:prstGeom prst="rect">
              <a:avLst/>
            </a:prstGeom>
          </p:spPr>
        </p:pic>
      </p:grpSp>
      <p:grpSp>
        <p:nvGrpSpPr>
          <p:cNvPr id="31" name="Group 30">
            <a:extLst>
              <a:ext uri="{FF2B5EF4-FFF2-40B4-BE49-F238E27FC236}">
                <a16:creationId xmlns:a16="http://schemas.microsoft.com/office/drawing/2014/main" id="{E51BCFE5-40F9-47AD-A1BE-6ECE0F8E2877}"/>
              </a:ext>
            </a:extLst>
          </p:cNvPr>
          <p:cNvGrpSpPr/>
          <p:nvPr/>
        </p:nvGrpSpPr>
        <p:grpSpPr>
          <a:xfrm>
            <a:off x="4688535" y="3345542"/>
            <a:ext cx="2657829" cy="1438493"/>
            <a:chOff x="176390" y="0"/>
            <a:chExt cx="1916606" cy="822960"/>
          </a:xfrm>
        </p:grpSpPr>
        <p:pic>
          <p:nvPicPr>
            <p:cNvPr id="32" name="Picture 31" descr="A group of hot air balloons in the sky&#10;&#10;Description automatically generated with medium confidence">
              <a:extLst>
                <a:ext uri="{FF2B5EF4-FFF2-40B4-BE49-F238E27FC236}">
                  <a16:creationId xmlns:a16="http://schemas.microsoft.com/office/drawing/2014/main" id="{15E8E22B-348D-454B-9DCF-DE6440ECC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3" t="6171" r="26625" b="4443"/>
            <a:stretch/>
          </p:blipFill>
          <p:spPr>
            <a:xfrm>
              <a:off x="176390" y="0"/>
              <a:ext cx="890270" cy="822960"/>
            </a:xfrm>
            <a:prstGeom prst="rect">
              <a:avLst/>
            </a:prstGeom>
          </p:spPr>
        </p:pic>
        <p:pic>
          <p:nvPicPr>
            <p:cNvPr id="33" name="Picture 32">
              <a:extLst>
                <a:ext uri="{FF2B5EF4-FFF2-40B4-BE49-F238E27FC236}">
                  <a16:creationId xmlns:a16="http://schemas.microsoft.com/office/drawing/2014/main" id="{0A0D4085-25A7-40DD-A96A-F834894EB0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51" t="-1167" r="25429" b="1167"/>
            <a:stretch/>
          </p:blipFill>
          <p:spPr>
            <a:xfrm>
              <a:off x="1202726" y="0"/>
              <a:ext cx="890270" cy="822960"/>
            </a:xfrm>
            <a:prstGeom prst="rect">
              <a:avLst/>
            </a:prstGeom>
          </p:spPr>
        </p:pic>
      </p:grpSp>
      <p:grpSp>
        <p:nvGrpSpPr>
          <p:cNvPr id="34" name="Group 33">
            <a:extLst>
              <a:ext uri="{FF2B5EF4-FFF2-40B4-BE49-F238E27FC236}">
                <a16:creationId xmlns:a16="http://schemas.microsoft.com/office/drawing/2014/main" id="{30C4DB35-0F3F-4843-95DE-D7CADC11B088}"/>
              </a:ext>
            </a:extLst>
          </p:cNvPr>
          <p:cNvGrpSpPr/>
          <p:nvPr/>
        </p:nvGrpSpPr>
        <p:grpSpPr>
          <a:xfrm>
            <a:off x="8396298" y="3384867"/>
            <a:ext cx="2522950" cy="1433544"/>
            <a:chOff x="241591" y="-13557"/>
            <a:chExt cx="1870075" cy="747781"/>
          </a:xfrm>
        </p:grpSpPr>
        <p:pic>
          <p:nvPicPr>
            <p:cNvPr id="35" name="Picture 34">
              <a:extLst>
                <a:ext uri="{FF2B5EF4-FFF2-40B4-BE49-F238E27FC236}">
                  <a16:creationId xmlns:a16="http://schemas.microsoft.com/office/drawing/2014/main" id="{D10218E7-BC5C-4BEE-9AF7-086EE8ECA4C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41591" y="-13557"/>
              <a:ext cx="889000" cy="731520"/>
            </a:xfrm>
            <a:prstGeom prst="rect">
              <a:avLst/>
            </a:prstGeom>
          </p:spPr>
        </p:pic>
        <p:pic>
          <p:nvPicPr>
            <p:cNvPr id="36" name="Picture 35">
              <a:extLst>
                <a:ext uri="{FF2B5EF4-FFF2-40B4-BE49-F238E27FC236}">
                  <a16:creationId xmlns:a16="http://schemas.microsoft.com/office/drawing/2014/main" id="{AA9BA936-AED9-4053-A459-64A914E8CD8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28" r="13081"/>
            <a:stretch/>
          </p:blipFill>
          <p:spPr bwMode="auto">
            <a:xfrm>
              <a:off x="1175041" y="2704"/>
              <a:ext cx="936625" cy="731520"/>
            </a:xfrm>
            <a:prstGeom prst="rect">
              <a:avLst/>
            </a:prstGeom>
            <a:ln>
              <a:noFill/>
            </a:ln>
            <a:extLst>
              <a:ext uri="{53640926-AAD7-44D8-BBD7-CCE9431645EC}">
                <a14:shadowObscured xmlns:a14="http://schemas.microsoft.com/office/drawing/2010/main"/>
              </a:ext>
            </a:extLst>
          </p:spPr>
        </p:pic>
      </p:grpSp>
    </p:spTree>
    <p:custDataLst>
      <p:tags r:id="rId1"/>
    </p:custDataLst>
    <p:extLst>
      <p:ext uri="{BB962C8B-B14F-4D97-AF65-F5344CB8AC3E}">
        <p14:creationId xmlns:p14="http://schemas.microsoft.com/office/powerpoint/2010/main" val="667808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1333105"/>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1</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1333105"/>
            <a:ext cx="3381828" cy="4497852"/>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2</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1333105"/>
            <a:ext cx="3381828" cy="416654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3</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16" name="Group 15">
            <a:extLst>
              <a:ext uri="{FF2B5EF4-FFF2-40B4-BE49-F238E27FC236}">
                <a16:creationId xmlns:a16="http://schemas.microsoft.com/office/drawing/2014/main" id="{9342E83A-3433-4B29-87E5-27367F419F22}"/>
              </a:ext>
            </a:extLst>
          </p:cNvPr>
          <p:cNvGrpSpPr/>
          <p:nvPr/>
        </p:nvGrpSpPr>
        <p:grpSpPr>
          <a:xfrm>
            <a:off x="904769" y="2378133"/>
            <a:ext cx="3219662" cy="1561232"/>
            <a:chOff x="0" y="0"/>
            <a:chExt cx="2848610" cy="832485"/>
          </a:xfrm>
        </p:grpSpPr>
        <p:pic>
          <p:nvPicPr>
            <p:cNvPr id="28" name="Picture 27">
              <a:extLst>
                <a:ext uri="{FF2B5EF4-FFF2-40B4-BE49-F238E27FC236}">
                  <a16:creationId xmlns:a16="http://schemas.microsoft.com/office/drawing/2014/main" id="{82625838-F640-45D6-B9F8-AA4C4ED7A9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0" y="9525"/>
              <a:ext cx="788670" cy="822960"/>
            </a:xfrm>
            <a:prstGeom prst="rect">
              <a:avLst/>
            </a:prstGeom>
          </p:spPr>
        </p:pic>
        <p:pic>
          <p:nvPicPr>
            <p:cNvPr id="29" name="Picture 28">
              <a:extLst>
                <a:ext uri="{FF2B5EF4-FFF2-40B4-BE49-F238E27FC236}">
                  <a16:creationId xmlns:a16="http://schemas.microsoft.com/office/drawing/2014/main" id="{93F854DE-4BA8-46EF-95B1-D9762B24B4BD}"/>
                </a:ext>
              </a:extLst>
            </p:cNvPr>
            <p:cNvPicPr>
              <a:picLocks noChangeAspect="1"/>
            </p:cNvPicPr>
            <p:nvPr/>
          </p:nvPicPr>
          <p:blipFill rotWithShape="1">
            <a:blip r:embed="rId6">
              <a:extLst>
                <a:ext uri="{28A0092B-C50C-407E-A947-70E740481C1C}">
                  <a14:useLocalDpi xmlns:a14="http://schemas.microsoft.com/office/drawing/2010/main" val="0"/>
                </a:ext>
              </a:extLst>
            </a:blip>
            <a:srcRect l="9969" t="-387" r="13321" b="8924"/>
            <a:stretch/>
          </p:blipFill>
          <p:spPr>
            <a:xfrm>
              <a:off x="971550" y="0"/>
              <a:ext cx="920115" cy="822960"/>
            </a:xfrm>
            <a:prstGeom prst="rect">
              <a:avLst/>
            </a:prstGeom>
          </p:spPr>
        </p:pic>
        <p:pic>
          <p:nvPicPr>
            <p:cNvPr id="30" name="Picture 29">
              <a:extLst>
                <a:ext uri="{FF2B5EF4-FFF2-40B4-BE49-F238E27FC236}">
                  <a16:creationId xmlns:a16="http://schemas.microsoft.com/office/drawing/2014/main" id="{E5CCF42A-7AC1-4324-A3A8-9660428CB6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47" r="16918" b="14489"/>
            <a:stretch/>
          </p:blipFill>
          <p:spPr>
            <a:xfrm>
              <a:off x="2076450" y="9525"/>
              <a:ext cx="772160" cy="822960"/>
            </a:xfrm>
            <a:prstGeom prst="rect">
              <a:avLst/>
            </a:prstGeom>
          </p:spPr>
        </p:pic>
      </p:grpSp>
      <p:grpSp>
        <p:nvGrpSpPr>
          <p:cNvPr id="31" name="Group 30">
            <a:extLst>
              <a:ext uri="{FF2B5EF4-FFF2-40B4-BE49-F238E27FC236}">
                <a16:creationId xmlns:a16="http://schemas.microsoft.com/office/drawing/2014/main" id="{E51BCFE5-40F9-47AD-A1BE-6ECE0F8E2877}"/>
              </a:ext>
            </a:extLst>
          </p:cNvPr>
          <p:cNvGrpSpPr/>
          <p:nvPr/>
        </p:nvGrpSpPr>
        <p:grpSpPr>
          <a:xfrm>
            <a:off x="4688535" y="2378133"/>
            <a:ext cx="2657829" cy="1438493"/>
            <a:chOff x="176390" y="0"/>
            <a:chExt cx="1916606" cy="822960"/>
          </a:xfrm>
        </p:grpSpPr>
        <p:pic>
          <p:nvPicPr>
            <p:cNvPr id="32" name="Picture 31" descr="A group of hot air balloons in the sky&#10;&#10;Description automatically generated with medium confidence">
              <a:extLst>
                <a:ext uri="{FF2B5EF4-FFF2-40B4-BE49-F238E27FC236}">
                  <a16:creationId xmlns:a16="http://schemas.microsoft.com/office/drawing/2014/main" id="{15E8E22B-348D-454B-9DCF-DE6440ECC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3" t="6171" r="26625" b="4443"/>
            <a:stretch/>
          </p:blipFill>
          <p:spPr>
            <a:xfrm>
              <a:off x="176390" y="0"/>
              <a:ext cx="890270" cy="822960"/>
            </a:xfrm>
            <a:prstGeom prst="rect">
              <a:avLst/>
            </a:prstGeom>
          </p:spPr>
        </p:pic>
        <p:pic>
          <p:nvPicPr>
            <p:cNvPr id="33" name="Picture 32">
              <a:extLst>
                <a:ext uri="{FF2B5EF4-FFF2-40B4-BE49-F238E27FC236}">
                  <a16:creationId xmlns:a16="http://schemas.microsoft.com/office/drawing/2014/main" id="{0A0D4085-25A7-40DD-A96A-F834894EB0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51" t="-1167" r="25429" b="1167"/>
            <a:stretch/>
          </p:blipFill>
          <p:spPr>
            <a:xfrm>
              <a:off x="1202726" y="0"/>
              <a:ext cx="890270" cy="822960"/>
            </a:xfrm>
            <a:prstGeom prst="rect">
              <a:avLst/>
            </a:prstGeom>
          </p:spPr>
        </p:pic>
      </p:grpSp>
      <p:grpSp>
        <p:nvGrpSpPr>
          <p:cNvPr id="34" name="Group 33">
            <a:extLst>
              <a:ext uri="{FF2B5EF4-FFF2-40B4-BE49-F238E27FC236}">
                <a16:creationId xmlns:a16="http://schemas.microsoft.com/office/drawing/2014/main" id="{30C4DB35-0F3F-4843-95DE-D7CADC11B088}"/>
              </a:ext>
            </a:extLst>
          </p:cNvPr>
          <p:cNvGrpSpPr/>
          <p:nvPr/>
        </p:nvGrpSpPr>
        <p:grpSpPr>
          <a:xfrm>
            <a:off x="8396298" y="2417458"/>
            <a:ext cx="2522950" cy="1433544"/>
            <a:chOff x="241591" y="-13557"/>
            <a:chExt cx="1870075" cy="747781"/>
          </a:xfrm>
        </p:grpSpPr>
        <p:pic>
          <p:nvPicPr>
            <p:cNvPr id="35" name="Picture 34">
              <a:extLst>
                <a:ext uri="{FF2B5EF4-FFF2-40B4-BE49-F238E27FC236}">
                  <a16:creationId xmlns:a16="http://schemas.microsoft.com/office/drawing/2014/main" id="{D10218E7-BC5C-4BEE-9AF7-086EE8ECA4C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41591" y="-13557"/>
              <a:ext cx="889000" cy="731520"/>
            </a:xfrm>
            <a:prstGeom prst="rect">
              <a:avLst/>
            </a:prstGeom>
          </p:spPr>
        </p:pic>
        <p:pic>
          <p:nvPicPr>
            <p:cNvPr id="36" name="Picture 35">
              <a:extLst>
                <a:ext uri="{FF2B5EF4-FFF2-40B4-BE49-F238E27FC236}">
                  <a16:creationId xmlns:a16="http://schemas.microsoft.com/office/drawing/2014/main" id="{AA9BA936-AED9-4053-A459-64A914E8CD8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28" r="13081"/>
            <a:stretch/>
          </p:blipFill>
          <p:spPr bwMode="auto">
            <a:xfrm>
              <a:off x="1175041" y="2704"/>
              <a:ext cx="936625" cy="731520"/>
            </a:xfrm>
            <a:prstGeom prst="rect">
              <a:avLst/>
            </a:prstGeom>
            <a:ln>
              <a:noFill/>
            </a:ln>
            <a:extLst>
              <a:ext uri="{53640926-AAD7-44D8-BBD7-CCE9431645EC}">
                <a14:shadowObscured xmlns:a14="http://schemas.microsoft.com/office/drawing/2010/main"/>
              </a:ext>
            </a:extLst>
          </p:spPr>
        </p:pic>
      </p:grpSp>
      <p:sp>
        <p:nvSpPr>
          <p:cNvPr id="37" name="TextBox 36">
            <a:extLst>
              <a:ext uri="{FF2B5EF4-FFF2-40B4-BE49-F238E27FC236}">
                <a16:creationId xmlns:a16="http://schemas.microsoft.com/office/drawing/2014/main" id="{081A1324-E0F8-49C8-88AA-B23A25C28716}"/>
              </a:ext>
            </a:extLst>
          </p:cNvPr>
          <p:cNvSpPr txBox="1"/>
          <p:nvPr/>
        </p:nvSpPr>
        <p:spPr>
          <a:xfrm>
            <a:off x="1617387" y="4069993"/>
            <a:ext cx="1947448"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Động năng</a:t>
            </a:r>
            <a:endParaRPr lang="vi-VN" sz="2400" dirty="0"/>
          </a:p>
        </p:txBody>
      </p:sp>
      <p:sp>
        <p:nvSpPr>
          <p:cNvPr id="38" name="TextBox 37">
            <a:extLst>
              <a:ext uri="{FF2B5EF4-FFF2-40B4-BE49-F238E27FC236}">
                <a16:creationId xmlns:a16="http://schemas.microsoft.com/office/drawing/2014/main" id="{114508D3-7882-4407-B578-E8CD48BE5B37}"/>
              </a:ext>
            </a:extLst>
          </p:cNvPr>
          <p:cNvSpPr txBox="1"/>
          <p:nvPr/>
        </p:nvSpPr>
        <p:spPr>
          <a:xfrm>
            <a:off x="813432" y="4457864"/>
            <a:ext cx="3381828" cy="482633"/>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của</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vật</a:t>
            </a:r>
            <a:endParaRPr lang="vi-VN" sz="2400" dirty="0"/>
          </a:p>
        </p:txBody>
      </p:sp>
      <p:sp>
        <p:nvSpPr>
          <p:cNvPr id="39" name="TextBox 38">
            <a:extLst>
              <a:ext uri="{FF2B5EF4-FFF2-40B4-BE49-F238E27FC236}">
                <a16:creationId xmlns:a16="http://schemas.microsoft.com/office/drawing/2014/main" id="{E509BA4E-06A0-4E5F-85D0-CC585B6388AB}"/>
              </a:ext>
            </a:extLst>
          </p:cNvPr>
          <p:cNvSpPr txBox="1"/>
          <p:nvPr/>
        </p:nvSpPr>
        <p:spPr>
          <a:xfrm>
            <a:off x="4166219" y="3947254"/>
            <a:ext cx="3180145" cy="583750"/>
          </a:xfrm>
          <a:prstGeom prst="rect">
            <a:avLst/>
          </a:prstGeom>
          <a:noFill/>
        </p:spPr>
        <p:txBody>
          <a:bodyPr wrap="square">
            <a:spAutoFit/>
          </a:bodyPr>
          <a:lstStyle/>
          <a:p>
            <a:pPr algn="ctr">
              <a:lnSpc>
                <a:spcPct val="107000"/>
              </a:lnSpc>
              <a:spcAft>
                <a:spcPts val="800"/>
              </a:spcAft>
            </a:pPr>
            <a:r>
              <a:rPr lang="vi-VN" sz="3200" dirty="0">
                <a:solidFill>
                  <a:srgbClr val="00B050"/>
                </a:solidFill>
                <a:effectLst/>
                <a:latin typeface="Times New Roman" panose="02020603050405020304" pitchFamily="18" charset="0"/>
                <a:ea typeface="Arial" panose="020B0604020202020204" pitchFamily="34" charset="0"/>
              </a:rPr>
              <a:t>- </a:t>
            </a:r>
            <a:r>
              <a:rPr lang="vi-VN"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Thế năng </a:t>
            </a:r>
            <a:r>
              <a:rPr lang="en-US" sz="2400" dirty="0" err="1">
                <a:solidFill>
                  <a:srgbClr val="00B050"/>
                </a:solidFill>
                <a:effectLst/>
                <a:latin typeface="Times New Roman" panose="02020603050405020304" pitchFamily="18" charset="0"/>
                <a:ea typeface="Arial" panose="020B0604020202020204" pitchFamily="34" charset="0"/>
              </a:rPr>
              <a:t>hấp</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dẫn</a:t>
            </a:r>
            <a:endParaRPr lang="vi-VN" sz="3200" dirty="0"/>
          </a:p>
        </p:txBody>
      </p:sp>
      <p:sp>
        <p:nvSpPr>
          <p:cNvPr id="40" name="TextBox 39">
            <a:extLst>
              <a:ext uri="{FF2B5EF4-FFF2-40B4-BE49-F238E27FC236}">
                <a16:creationId xmlns:a16="http://schemas.microsoft.com/office/drawing/2014/main" id="{C5ED4173-0620-480E-9625-1DF82371A795}"/>
              </a:ext>
            </a:extLst>
          </p:cNvPr>
          <p:cNvSpPr txBox="1"/>
          <p:nvPr/>
        </p:nvSpPr>
        <p:spPr>
          <a:xfrm>
            <a:off x="4354907" y="4347867"/>
            <a:ext cx="3381828" cy="1332096"/>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B050"/>
                </a:solidFill>
                <a:effectLst/>
                <a:latin typeface="Times New Roman" panose="02020603050405020304" pitchFamily="18" charset="0"/>
                <a:ea typeface="Times New Roman" panose="02020603050405020304" pitchFamily="18" charset="0"/>
              </a:rPr>
              <a:t>(</a:t>
            </a:r>
            <a:r>
              <a:rPr lang="en-US" sz="2400" dirty="0" err="1">
                <a:solidFill>
                  <a:srgbClr val="00B050"/>
                </a:solidFill>
                <a:effectLst/>
                <a:latin typeface="Times New Roman" panose="02020603050405020304" pitchFamily="18" charset="0"/>
                <a:ea typeface="Times New Roman" panose="02020603050405020304" pitchFamily="18" charset="0"/>
              </a:rPr>
              <a:t>ngay</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cả</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khi</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vật</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không</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chuyển</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động</a:t>
            </a:r>
            <a:r>
              <a:rPr lang="en-US" sz="2400" dirty="0">
                <a:solidFill>
                  <a:srgbClr val="00B050"/>
                </a:solidFill>
                <a:effectLst/>
                <a:latin typeface="Times New Roman" panose="02020603050405020304" pitchFamily="18" charset="0"/>
                <a:ea typeface="Times New Roman" panose="02020603050405020304" pitchFamily="18" charset="0"/>
              </a:rPr>
              <a:t>)</a:t>
            </a:r>
            <a:endParaRPr lang="vi-VN" sz="2400" dirty="0"/>
          </a:p>
        </p:txBody>
      </p:sp>
      <p:sp>
        <p:nvSpPr>
          <p:cNvPr id="41" name="TextBox 40">
            <a:extLst>
              <a:ext uri="{FF2B5EF4-FFF2-40B4-BE49-F238E27FC236}">
                <a16:creationId xmlns:a16="http://schemas.microsoft.com/office/drawing/2014/main" id="{1CDB7A39-B997-4956-AFAE-B8FF483753D3}"/>
              </a:ext>
            </a:extLst>
          </p:cNvPr>
          <p:cNvSpPr txBox="1"/>
          <p:nvPr/>
        </p:nvSpPr>
        <p:spPr>
          <a:xfrm>
            <a:off x="8110330" y="3928880"/>
            <a:ext cx="2955235"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hóa</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học</a:t>
            </a:r>
            <a:endParaRPr lang="vi-VN" sz="2400" dirty="0"/>
          </a:p>
        </p:txBody>
      </p:sp>
      <p:sp>
        <p:nvSpPr>
          <p:cNvPr id="42" name="TextBox 41">
            <a:extLst>
              <a:ext uri="{FF2B5EF4-FFF2-40B4-BE49-F238E27FC236}">
                <a16:creationId xmlns:a16="http://schemas.microsoft.com/office/drawing/2014/main" id="{F672839A-4792-4C83-B210-594860C58CEA}"/>
              </a:ext>
            </a:extLst>
          </p:cNvPr>
          <p:cNvSpPr txBox="1"/>
          <p:nvPr/>
        </p:nvSpPr>
        <p:spPr>
          <a:xfrm>
            <a:off x="7931908" y="4316751"/>
            <a:ext cx="3381828" cy="907364"/>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hóa</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hóa</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chất</a:t>
            </a:r>
            <a:endParaRPr lang="vi-VN" sz="2400" dirty="0"/>
          </a:p>
        </p:txBody>
      </p:sp>
    </p:spTree>
    <p:custDataLst>
      <p:tags r:id="rId1"/>
    </p:custDataLst>
    <p:extLst>
      <p:ext uri="{BB962C8B-B14F-4D97-AF65-F5344CB8AC3E}">
        <p14:creationId xmlns:p14="http://schemas.microsoft.com/office/powerpoint/2010/main" val="412049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2300514"/>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4</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2300514"/>
            <a:ext cx="3381828" cy="376645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5</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2300514"/>
            <a:ext cx="3381828" cy="376645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6</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40854924-2003-499D-838D-8F05B5586F3E}"/>
              </a:ext>
            </a:extLst>
          </p:cNvPr>
          <p:cNvGrpSpPr>
            <a:grpSpLocks noChangeAspect="1"/>
          </p:cNvGrpSpPr>
          <p:nvPr/>
        </p:nvGrpSpPr>
        <p:grpSpPr>
          <a:xfrm>
            <a:off x="1166103" y="3384867"/>
            <a:ext cx="2745957" cy="1296620"/>
            <a:chOff x="175809" y="0"/>
            <a:chExt cx="2103332" cy="914400"/>
          </a:xfrm>
        </p:grpSpPr>
        <p:pic>
          <p:nvPicPr>
            <p:cNvPr id="38" name="Picture 37">
              <a:extLst>
                <a:ext uri="{FF2B5EF4-FFF2-40B4-BE49-F238E27FC236}">
                  <a16:creationId xmlns:a16="http://schemas.microsoft.com/office/drawing/2014/main" id="{9D4CAF85-568E-4591-BE4A-C3CB6474DCE5}"/>
                </a:ext>
              </a:extLst>
            </p:cNvPr>
            <p:cNvPicPr>
              <a:picLocks noChangeAspect="1"/>
            </p:cNvPicPr>
            <p:nvPr/>
          </p:nvPicPr>
          <p:blipFill>
            <a:blip r:embed="rId5" cstate="print">
              <a:extLst>
                <a:ext uri="{28A0092B-C50C-407E-A947-70E740481C1C}">
                  <a14:useLocalDpi xmlns:a14="http://schemas.microsoft.com/office/drawing/2010/main" val="0"/>
                </a:ext>
              </a:extLst>
            </a:blip>
            <a:srcRect l="9083" r="9083"/>
            <a:stretch>
              <a:fillRect/>
            </a:stretch>
          </p:blipFill>
          <p:spPr>
            <a:xfrm>
              <a:off x="175809" y="0"/>
              <a:ext cx="1222375" cy="914400"/>
            </a:xfrm>
            <a:prstGeom prst="rect">
              <a:avLst/>
            </a:prstGeom>
          </p:spPr>
        </p:pic>
        <p:pic>
          <p:nvPicPr>
            <p:cNvPr id="39" name="Picture 38">
              <a:extLst>
                <a:ext uri="{FF2B5EF4-FFF2-40B4-BE49-F238E27FC236}">
                  <a16:creationId xmlns:a16="http://schemas.microsoft.com/office/drawing/2014/main" id="{49CC34B4-3B8E-4B35-8178-B5DB201BA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554"/>
            <a:stretch/>
          </p:blipFill>
          <p:spPr>
            <a:xfrm>
              <a:off x="1509521" y="0"/>
              <a:ext cx="769620" cy="914400"/>
            </a:xfrm>
            <a:prstGeom prst="rect">
              <a:avLst/>
            </a:prstGeom>
          </p:spPr>
        </p:pic>
      </p:grpSp>
      <p:grpSp>
        <p:nvGrpSpPr>
          <p:cNvPr id="40" name="Group 39">
            <a:extLst>
              <a:ext uri="{FF2B5EF4-FFF2-40B4-BE49-F238E27FC236}">
                <a16:creationId xmlns:a16="http://schemas.microsoft.com/office/drawing/2014/main" id="{07AA4A73-805B-41FA-825E-5D939289EEAD}"/>
              </a:ext>
            </a:extLst>
          </p:cNvPr>
          <p:cNvGrpSpPr>
            <a:grpSpLocks noChangeAspect="1"/>
          </p:cNvGrpSpPr>
          <p:nvPr/>
        </p:nvGrpSpPr>
        <p:grpSpPr>
          <a:xfrm>
            <a:off x="4434421" y="3521269"/>
            <a:ext cx="3172604" cy="1135223"/>
            <a:chOff x="0" y="19050"/>
            <a:chExt cx="2588260" cy="927099"/>
          </a:xfrm>
        </p:grpSpPr>
        <p:pic>
          <p:nvPicPr>
            <p:cNvPr id="41" name="Picture 40">
              <a:extLst>
                <a:ext uri="{FF2B5EF4-FFF2-40B4-BE49-F238E27FC236}">
                  <a16:creationId xmlns:a16="http://schemas.microsoft.com/office/drawing/2014/main" id="{3AB69F86-6F0C-459A-86E2-20263A0170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9050"/>
              <a:ext cx="1008380" cy="914400"/>
            </a:xfrm>
            <a:prstGeom prst="rect">
              <a:avLst/>
            </a:prstGeom>
          </p:spPr>
        </p:pic>
        <p:pic>
          <p:nvPicPr>
            <p:cNvPr id="42" name="Picture 41">
              <a:extLst>
                <a:ext uri="{FF2B5EF4-FFF2-40B4-BE49-F238E27FC236}">
                  <a16:creationId xmlns:a16="http://schemas.microsoft.com/office/drawing/2014/main" id="{FC0FDB58-47F4-46CB-BE99-2FCE6C9DB8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945" b="9723"/>
            <a:stretch/>
          </p:blipFill>
          <p:spPr bwMode="auto">
            <a:xfrm>
              <a:off x="798340" y="31749"/>
              <a:ext cx="1096645" cy="914400"/>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B1D7FD7F-5111-44B9-9663-4225F280EF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81" b="2389"/>
            <a:stretch/>
          </p:blipFill>
          <p:spPr>
            <a:xfrm>
              <a:off x="1991995" y="19050"/>
              <a:ext cx="596265" cy="822960"/>
            </a:xfrm>
            <a:prstGeom prst="rect">
              <a:avLst/>
            </a:prstGeom>
          </p:spPr>
        </p:pic>
      </p:grpSp>
      <p:grpSp>
        <p:nvGrpSpPr>
          <p:cNvPr id="44" name="Group 43">
            <a:extLst>
              <a:ext uri="{FF2B5EF4-FFF2-40B4-BE49-F238E27FC236}">
                <a16:creationId xmlns:a16="http://schemas.microsoft.com/office/drawing/2014/main" id="{BC211E27-AFD2-4419-88C0-5452EB19F909}"/>
              </a:ext>
            </a:extLst>
          </p:cNvPr>
          <p:cNvGrpSpPr>
            <a:grpSpLocks noChangeAspect="1"/>
          </p:cNvGrpSpPr>
          <p:nvPr/>
        </p:nvGrpSpPr>
        <p:grpSpPr>
          <a:xfrm>
            <a:off x="7971486" y="3428504"/>
            <a:ext cx="3359776" cy="1227988"/>
            <a:chOff x="-67054" y="0"/>
            <a:chExt cx="2752093" cy="1005840"/>
          </a:xfrm>
        </p:grpSpPr>
        <p:pic>
          <p:nvPicPr>
            <p:cNvPr id="45" name="Picture 44">
              <a:extLst>
                <a:ext uri="{FF2B5EF4-FFF2-40B4-BE49-F238E27FC236}">
                  <a16:creationId xmlns:a16="http://schemas.microsoft.com/office/drawing/2014/main" id="{5B41D576-434A-468C-AA1B-737D1D6319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054" y="0"/>
              <a:ext cx="1005840" cy="1005840"/>
            </a:xfrm>
            <a:prstGeom prst="rect">
              <a:avLst/>
            </a:prstGeom>
          </p:spPr>
        </p:pic>
        <p:pic>
          <p:nvPicPr>
            <p:cNvPr id="46" name="Picture 45">
              <a:extLst>
                <a:ext uri="{FF2B5EF4-FFF2-40B4-BE49-F238E27FC236}">
                  <a16:creationId xmlns:a16="http://schemas.microsoft.com/office/drawing/2014/main" id="{1EE0437C-0B27-423C-A4A9-2D23D7D092E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70639" y="88720"/>
              <a:ext cx="914400" cy="828675"/>
            </a:xfrm>
            <a:prstGeom prst="rect">
              <a:avLst/>
            </a:prstGeom>
          </p:spPr>
        </p:pic>
        <p:pic>
          <p:nvPicPr>
            <p:cNvPr id="47" name="Picture 46">
              <a:extLst>
                <a:ext uri="{FF2B5EF4-FFF2-40B4-BE49-F238E27FC236}">
                  <a16:creationId xmlns:a16="http://schemas.microsoft.com/office/drawing/2014/main" id="{055C01C1-96BF-4AA2-9F96-441A6A731B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88" r="3762"/>
            <a:stretch/>
          </p:blipFill>
          <p:spPr>
            <a:xfrm>
              <a:off x="897513" y="184845"/>
              <a:ext cx="914400" cy="595630"/>
            </a:xfrm>
            <a:prstGeom prst="rect">
              <a:avLst/>
            </a:prstGeom>
          </p:spPr>
        </p:pic>
      </p:grpSp>
    </p:spTree>
    <p:custDataLst>
      <p:tags r:id="rId1"/>
    </p:custDataLst>
    <p:extLst>
      <p:ext uri="{BB962C8B-B14F-4D97-AF65-F5344CB8AC3E}">
        <p14:creationId xmlns:p14="http://schemas.microsoft.com/office/powerpoint/2010/main" val="3842904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1A658-46DE-4B61-AD28-63797511BFF2}"/>
              </a:ext>
            </a:extLst>
          </p:cNvPr>
          <p:cNvPicPr>
            <a:picLocks noChangeAspect="1"/>
          </p:cNvPicPr>
          <p:nvPr/>
        </p:nvPicPr>
        <p:blipFill>
          <a:blip r:embed="rId3">
            <a:lum contrast="12000"/>
          </a:blip>
          <a:stretch>
            <a:fillRect/>
          </a:stretch>
        </p:blipFill>
        <p:spPr>
          <a:xfrm>
            <a:off x="6311168" y="596446"/>
            <a:ext cx="4197806" cy="2765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87C0967-6BF0-4241-9470-4BF44EA5A116}"/>
              </a:ext>
            </a:extLst>
          </p:cNvPr>
          <p:cNvPicPr>
            <a:picLocks noChangeAspect="1"/>
          </p:cNvPicPr>
          <p:nvPr/>
        </p:nvPicPr>
        <p:blipFill>
          <a:blip r:embed="rId4"/>
          <a:stretch>
            <a:fillRect/>
          </a:stretch>
        </p:blipFill>
        <p:spPr>
          <a:xfrm>
            <a:off x="7584501" y="3449108"/>
            <a:ext cx="4197806" cy="254299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E3CEE4CE-4E4B-4216-BF1C-DA2B604AEDAD}"/>
              </a:ext>
            </a:extLst>
          </p:cNvPr>
          <p:cNvSpPr txBox="1"/>
          <p:nvPr/>
        </p:nvSpPr>
        <p:spPr>
          <a:xfrm>
            <a:off x="174966" y="2607852"/>
            <a:ext cx="6064119" cy="1682512"/>
          </a:xfrm>
          <a:prstGeom prst="rect">
            <a:avLst/>
          </a:prstGeom>
          <a:noFill/>
          <a:ln w="28575">
            <a:solidFill>
              <a:srgbClr val="91D728"/>
            </a:solidFill>
            <a:prstDash val="lgDashDot"/>
          </a:ln>
        </p:spPr>
        <p:txBody>
          <a:bodyPr wrap="square">
            <a:spAutoFit/>
          </a:bodyPr>
          <a:lstStyle/>
          <a:p>
            <a:pPr indent="389255" algn="just">
              <a:spcBef>
                <a:spcPts val="1200"/>
              </a:spcBef>
              <a:spcAft>
                <a:spcPts val="800"/>
              </a:spcAft>
            </a:pP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Các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năng lượng trong hình là: </a:t>
            </a:r>
          </a:p>
          <a:p>
            <a:pPr marL="342900" lvl="0" indent="-342900" algn="just">
              <a:spcAft>
                <a:spcPts val="800"/>
              </a:spcAft>
              <a:buFont typeface="Wingdings" panose="05000000000000000000" pitchFamily="2" charset="2"/>
              <a:buChar char=""/>
              <a:tabLst>
                <a:tab pos="457200" algn="l"/>
              </a:tabLst>
            </a:pP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
              <a:tabLst>
                <a:tab pos="457200" algn="l"/>
              </a:tabLst>
            </a:pPr>
            <a:r>
              <a:rPr lang="en-US" sz="3000" dirty="0">
                <a:effectLst/>
                <a:latin typeface="Times New Roman" panose="02020603050405020304" pitchFamily="18" charset="0"/>
                <a:ea typeface="Arial" panose="020B0604020202020204" pitchFamily="34" charset="0"/>
                <a:cs typeface="Times New Roman" panose="02020603050405020304" pitchFamily="18" charset="0"/>
              </a:rPr>
              <a:t> N</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ăng lượng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điện</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3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233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1160827"/>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4</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1160827"/>
            <a:ext cx="3381828" cy="435207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5</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1160827"/>
            <a:ext cx="3381828" cy="435207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6</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grpSp>
        <p:nvGrpSpPr>
          <p:cNvPr id="37" name="Group 36">
            <a:extLst>
              <a:ext uri="{FF2B5EF4-FFF2-40B4-BE49-F238E27FC236}">
                <a16:creationId xmlns:a16="http://schemas.microsoft.com/office/drawing/2014/main" id="{40854924-2003-499D-838D-8F05B5586F3E}"/>
              </a:ext>
            </a:extLst>
          </p:cNvPr>
          <p:cNvGrpSpPr>
            <a:grpSpLocks noChangeAspect="1"/>
          </p:cNvGrpSpPr>
          <p:nvPr/>
        </p:nvGrpSpPr>
        <p:grpSpPr>
          <a:xfrm>
            <a:off x="1166103" y="2245180"/>
            <a:ext cx="2745957" cy="1296620"/>
            <a:chOff x="175809" y="0"/>
            <a:chExt cx="2103332" cy="914400"/>
          </a:xfrm>
        </p:grpSpPr>
        <p:pic>
          <p:nvPicPr>
            <p:cNvPr id="38" name="Picture 37">
              <a:extLst>
                <a:ext uri="{FF2B5EF4-FFF2-40B4-BE49-F238E27FC236}">
                  <a16:creationId xmlns:a16="http://schemas.microsoft.com/office/drawing/2014/main" id="{9D4CAF85-568E-4591-BE4A-C3CB6474DCE5}"/>
                </a:ext>
              </a:extLst>
            </p:cNvPr>
            <p:cNvPicPr>
              <a:picLocks noChangeAspect="1"/>
            </p:cNvPicPr>
            <p:nvPr/>
          </p:nvPicPr>
          <p:blipFill>
            <a:blip r:embed="rId5" cstate="print">
              <a:extLst>
                <a:ext uri="{28A0092B-C50C-407E-A947-70E740481C1C}">
                  <a14:useLocalDpi xmlns:a14="http://schemas.microsoft.com/office/drawing/2010/main" val="0"/>
                </a:ext>
              </a:extLst>
            </a:blip>
            <a:srcRect l="9083" r="9083"/>
            <a:stretch>
              <a:fillRect/>
            </a:stretch>
          </p:blipFill>
          <p:spPr>
            <a:xfrm>
              <a:off x="175809" y="0"/>
              <a:ext cx="1222375" cy="914400"/>
            </a:xfrm>
            <a:prstGeom prst="rect">
              <a:avLst/>
            </a:prstGeom>
          </p:spPr>
        </p:pic>
        <p:pic>
          <p:nvPicPr>
            <p:cNvPr id="39" name="Picture 38">
              <a:extLst>
                <a:ext uri="{FF2B5EF4-FFF2-40B4-BE49-F238E27FC236}">
                  <a16:creationId xmlns:a16="http://schemas.microsoft.com/office/drawing/2014/main" id="{49CC34B4-3B8E-4B35-8178-B5DB201BA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554"/>
            <a:stretch/>
          </p:blipFill>
          <p:spPr>
            <a:xfrm>
              <a:off x="1509521" y="0"/>
              <a:ext cx="769620" cy="914400"/>
            </a:xfrm>
            <a:prstGeom prst="rect">
              <a:avLst/>
            </a:prstGeom>
          </p:spPr>
        </p:pic>
      </p:grpSp>
      <p:grpSp>
        <p:nvGrpSpPr>
          <p:cNvPr id="40" name="Group 39">
            <a:extLst>
              <a:ext uri="{FF2B5EF4-FFF2-40B4-BE49-F238E27FC236}">
                <a16:creationId xmlns:a16="http://schemas.microsoft.com/office/drawing/2014/main" id="{07AA4A73-805B-41FA-825E-5D939289EEAD}"/>
              </a:ext>
            </a:extLst>
          </p:cNvPr>
          <p:cNvGrpSpPr>
            <a:grpSpLocks noChangeAspect="1"/>
          </p:cNvGrpSpPr>
          <p:nvPr/>
        </p:nvGrpSpPr>
        <p:grpSpPr>
          <a:xfrm>
            <a:off x="4434421" y="2381582"/>
            <a:ext cx="3172604" cy="1135223"/>
            <a:chOff x="0" y="19050"/>
            <a:chExt cx="2588260" cy="927099"/>
          </a:xfrm>
        </p:grpSpPr>
        <p:pic>
          <p:nvPicPr>
            <p:cNvPr id="41" name="Picture 40">
              <a:extLst>
                <a:ext uri="{FF2B5EF4-FFF2-40B4-BE49-F238E27FC236}">
                  <a16:creationId xmlns:a16="http://schemas.microsoft.com/office/drawing/2014/main" id="{3AB69F86-6F0C-459A-86E2-20263A0170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9050"/>
              <a:ext cx="1008380" cy="914400"/>
            </a:xfrm>
            <a:prstGeom prst="rect">
              <a:avLst/>
            </a:prstGeom>
          </p:spPr>
        </p:pic>
        <p:pic>
          <p:nvPicPr>
            <p:cNvPr id="42" name="Picture 41">
              <a:extLst>
                <a:ext uri="{FF2B5EF4-FFF2-40B4-BE49-F238E27FC236}">
                  <a16:creationId xmlns:a16="http://schemas.microsoft.com/office/drawing/2014/main" id="{FC0FDB58-47F4-46CB-BE99-2FCE6C9DB8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945" b="9723"/>
            <a:stretch/>
          </p:blipFill>
          <p:spPr bwMode="auto">
            <a:xfrm>
              <a:off x="798340" y="31749"/>
              <a:ext cx="1096645" cy="914400"/>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B1D7FD7F-5111-44B9-9663-4225F280EF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81" b="2389"/>
            <a:stretch/>
          </p:blipFill>
          <p:spPr>
            <a:xfrm>
              <a:off x="1991995" y="19050"/>
              <a:ext cx="596265" cy="822960"/>
            </a:xfrm>
            <a:prstGeom prst="rect">
              <a:avLst/>
            </a:prstGeom>
          </p:spPr>
        </p:pic>
      </p:grpSp>
      <p:grpSp>
        <p:nvGrpSpPr>
          <p:cNvPr id="44" name="Group 43">
            <a:extLst>
              <a:ext uri="{FF2B5EF4-FFF2-40B4-BE49-F238E27FC236}">
                <a16:creationId xmlns:a16="http://schemas.microsoft.com/office/drawing/2014/main" id="{BC211E27-AFD2-4419-88C0-5452EB19F909}"/>
              </a:ext>
            </a:extLst>
          </p:cNvPr>
          <p:cNvGrpSpPr>
            <a:grpSpLocks noChangeAspect="1"/>
          </p:cNvGrpSpPr>
          <p:nvPr/>
        </p:nvGrpSpPr>
        <p:grpSpPr>
          <a:xfrm>
            <a:off x="7971486" y="2288817"/>
            <a:ext cx="3359776" cy="1227988"/>
            <a:chOff x="-67054" y="0"/>
            <a:chExt cx="2752093" cy="1005840"/>
          </a:xfrm>
        </p:grpSpPr>
        <p:pic>
          <p:nvPicPr>
            <p:cNvPr id="45" name="Picture 44">
              <a:extLst>
                <a:ext uri="{FF2B5EF4-FFF2-40B4-BE49-F238E27FC236}">
                  <a16:creationId xmlns:a16="http://schemas.microsoft.com/office/drawing/2014/main" id="{5B41D576-434A-468C-AA1B-737D1D6319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054" y="0"/>
              <a:ext cx="1005840" cy="1005840"/>
            </a:xfrm>
            <a:prstGeom prst="rect">
              <a:avLst/>
            </a:prstGeom>
          </p:spPr>
        </p:pic>
        <p:pic>
          <p:nvPicPr>
            <p:cNvPr id="46" name="Picture 45">
              <a:extLst>
                <a:ext uri="{FF2B5EF4-FFF2-40B4-BE49-F238E27FC236}">
                  <a16:creationId xmlns:a16="http://schemas.microsoft.com/office/drawing/2014/main" id="{1EE0437C-0B27-423C-A4A9-2D23D7D092E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70639" y="88720"/>
              <a:ext cx="914400" cy="828675"/>
            </a:xfrm>
            <a:prstGeom prst="rect">
              <a:avLst/>
            </a:prstGeom>
          </p:spPr>
        </p:pic>
        <p:pic>
          <p:nvPicPr>
            <p:cNvPr id="47" name="Picture 46">
              <a:extLst>
                <a:ext uri="{FF2B5EF4-FFF2-40B4-BE49-F238E27FC236}">
                  <a16:creationId xmlns:a16="http://schemas.microsoft.com/office/drawing/2014/main" id="{055C01C1-96BF-4AA2-9F96-441A6A731B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88" r="3762"/>
            <a:stretch/>
          </p:blipFill>
          <p:spPr>
            <a:xfrm>
              <a:off x="897513" y="184845"/>
              <a:ext cx="914400" cy="595630"/>
            </a:xfrm>
            <a:prstGeom prst="rect">
              <a:avLst/>
            </a:prstGeom>
          </p:spPr>
        </p:pic>
      </p:grpSp>
      <p:sp>
        <p:nvSpPr>
          <p:cNvPr id="28" name="TextBox 27">
            <a:extLst>
              <a:ext uri="{FF2B5EF4-FFF2-40B4-BE49-F238E27FC236}">
                <a16:creationId xmlns:a16="http://schemas.microsoft.com/office/drawing/2014/main" id="{D209944C-64D5-4368-8859-71D038E282A5}"/>
              </a:ext>
            </a:extLst>
          </p:cNvPr>
          <p:cNvSpPr txBox="1"/>
          <p:nvPr/>
        </p:nvSpPr>
        <p:spPr>
          <a:xfrm>
            <a:off x="940904" y="3768167"/>
            <a:ext cx="2637814"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điện</a:t>
            </a:r>
            <a:endParaRPr lang="vi-VN" sz="2400" dirty="0"/>
          </a:p>
        </p:txBody>
      </p:sp>
      <p:sp>
        <p:nvSpPr>
          <p:cNvPr id="29" name="TextBox 28">
            <a:extLst>
              <a:ext uri="{FF2B5EF4-FFF2-40B4-BE49-F238E27FC236}">
                <a16:creationId xmlns:a16="http://schemas.microsoft.com/office/drawing/2014/main" id="{E33CE0D0-C15B-4D7E-8E27-4B9C21472473}"/>
              </a:ext>
            </a:extLst>
          </p:cNvPr>
          <p:cNvSpPr txBox="1"/>
          <p:nvPr/>
        </p:nvSpPr>
        <p:spPr>
          <a:xfrm>
            <a:off x="827315" y="4156038"/>
            <a:ext cx="3381828" cy="483017"/>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bởi</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điện</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133211CF-00C0-46EB-BA6E-C5114AB7C8B9}"/>
              </a:ext>
            </a:extLst>
          </p:cNvPr>
          <p:cNvSpPr txBox="1"/>
          <p:nvPr/>
        </p:nvSpPr>
        <p:spPr>
          <a:xfrm>
            <a:off x="4445003" y="3777452"/>
            <a:ext cx="3195196" cy="855683"/>
          </a:xfrm>
          <a:prstGeom prst="rect">
            <a:avLst/>
          </a:prstGeom>
          <a:noFill/>
        </p:spPr>
        <p:txBody>
          <a:bodyPr wrap="square">
            <a:spAutoFit/>
          </a:bodyPr>
          <a:lstStyle/>
          <a:p>
            <a:pPr algn="ctr">
              <a:lnSpc>
                <a:spcPct val="107000"/>
              </a:lnSpc>
              <a:spcAft>
                <a:spcPts val="800"/>
              </a:spcAft>
            </a:pPr>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dirty="0">
                <a:solidFill>
                  <a:srgbClr val="00B050"/>
                </a:solidFill>
                <a:effectLst/>
                <a:latin typeface="Times New Roman" panose="02020603050405020304" pitchFamily="18" charset="0"/>
                <a:ea typeface="Arial" panose="020B0604020202020204" pitchFamily="34" charset="0"/>
              </a:rPr>
              <a:t>(Quang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a:t>
            </a:r>
            <a:endParaRPr lang="vi-VN" sz="2400" dirty="0"/>
          </a:p>
        </p:txBody>
      </p:sp>
      <p:sp>
        <p:nvSpPr>
          <p:cNvPr id="31" name="TextBox 30">
            <a:extLst>
              <a:ext uri="{FF2B5EF4-FFF2-40B4-BE49-F238E27FC236}">
                <a16:creationId xmlns:a16="http://schemas.microsoft.com/office/drawing/2014/main" id="{FD146F1D-D486-4751-A996-FD92D5E4D555}"/>
              </a:ext>
            </a:extLst>
          </p:cNvPr>
          <p:cNvSpPr txBox="1"/>
          <p:nvPr/>
        </p:nvSpPr>
        <p:spPr>
          <a:xfrm>
            <a:off x="4258371" y="4670515"/>
            <a:ext cx="3521288" cy="482633"/>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nguồn</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sáng</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4EE11593-29E2-4168-B1F2-E7C763FE067D}"/>
              </a:ext>
            </a:extLst>
          </p:cNvPr>
          <p:cNvSpPr txBox="1"/>
          <p:nvPr/>
        </p:nvSpPr>
        <p:spPr>
          <a:xfrm>
            <a:off x="7968347" y="3777452"/>
            <a:ext cx="3362915" cy="830997"/>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nhiệt</a:t>
            </a:r>
            <a:r>
              <a:rPr lang="en-US" sz="2400" dirty="0">
                <a:solidFill>
                  <a:srgbClr val="00B050"/>
                </a:solidFill>
                <a:effectLst/>
                <a:latin typeface="Times New Roman" panose="02020603050405020304" pitchFamily="18" charset="0"/>
                <a:ea typeface="Arial" panose="020B0604020202020204" pitchFamily="34" charset="0"/>
              </a:rPr>
              <a:t> (</a:t>
            </a:r>
            <a:r>
              <a:rPr lang="vi-VN" sz="2400" dirty="0">
                <a:solidFill>
                  <a:srgbClr val="00B050"/>
                </a:solidFill>
                <a:effectLst/>
                <a:latin typeface="Times New Roman" panose="02020603050405020304" pitchFamily="18" charset="0"/>
                <a:ea typeface="Arial" panose="020B0604020202020204" pitchFamily="34" charset="0"/>
              </a:rPr>
              <a:t>Nhiệt năng</a:t>
            </a:r>
            <a:r>
              <a:rPr lang="en-US" sz="2400" dirty="0">
                <a:solidFill>
                  <a:srgbClr val="00B050"/>
                </a:solidFill>
                <a:effectLst/>
                <a:latin typeface="Times New Roman" panose="02020603050405020304" pitchFamily="18" charset="0"/>
                <a:ea typeface="Arial" panose="020B0604020202020204" pitchFamily="34" charset="0"/>
              </a:rPr>
              <a:t>)</a:t>
            </a:r>
            <a:endParaRPr lang="vi-VN" sz="2400" dirty="0"/>
          </a:p>
        </p:txBody>
      </p:sp>
      <p:sp>
        <p:nvSpPr>
          <p:cNvPr id="33" name="TextBox 32">
            <a:extLst>
              <a:ext uri="{FF2B5EF4-FFF2-40B4-BE49-F238E27FC236}">
                <a16:creationId xmlns:a16="http://schemas.microsoft.com/office/drawing/2014/main" id="{5C52158D-7B73-476A-AAF9-8FB9F3C03519}"/>
              </a:ext>
            </a:extLst>
          </p:cNvPr>
          <p:cNvSpPr txBox="1"/>
          <p:nvPr/>
        </p:nvSpPr>
        <p:spPr>
          <a:xfrm>
            <a:off x="7968347" y="4661601"/>
            <a:ext cx="3667062" cy="482633"/>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nguồn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nhiệt</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47189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1BDBFF3-CFDC-45B1-9097-54A3E7DB487D}"/>
              </a:ext>
            </a:extLst>
          </p:cNvPr>
          <p:cNvGrpSpPr/>
          <p:nvPr/>
        </p:nvGrpSpPr>
        <p:grpSpPr>
          <a:xfrm>
            <a:off x="3578087" y="1934818"/>
            <a:ext cx="4797287" cy="4132154"/>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7</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EEEE3DC4-1D1D-42F2-B4D1-4B023B0B7100}"/>
              </a:ext>
            </a:extLst>
          </p:cNvPr>
          <p:cNvGrpSpPr>
            <a:grpSpLocks noChangeAspect="1"/>
          </p:cNvGrpSpPr>
          <p:nvPr/>
        </p:nvGrpSpPr>
        <p:grpSpPr>
          <a:xfrm>
            <a:off x="3251789" y="2971800"/>
            <a:ext cx="5017567" cy="1335157"/>
            <a:chOff x="0" y="0"/>
            <a:chExt cx="3554730" cy="1097280"/>
          </a:xfrm>
        </p:grpSpPr>
        <p:pic>
          <p:nvPicPr>
            <p:cNvPr id="29" name="Picture 28">
              <a:extLst>
                <a:ext uri="{FF2B5EF4-FFF2-40B4-BE49-F238E27FC236}">
                  <a16:creationId xmlns:a16="http://schemas.microsoft.com/office/drawing/2014/main" id="{CE8FCC74-B54A-43A4-A989-C47E3F603FB1}"/>
                </a:ext>
              </a:extLst>
            </p:cNvPr>
            <p:cNvPicPr>
              <a:picLocks noChangeAspect="1"/>
            </p:cNvPicPr>
            <p:nvPr/>
          </p:nvPicPr>
          <p:blipFill rotWithShape="1">
            <a:blip r:embed="rId5">
              <a:extLst>
                <a:ext uri="{28A0092B-C50C-407E-A947-70E740481C1C}">
                  <a14:useLocalDpi xmlns:a14="http://schemas.microsoft.com/office/drawing/2010/main" val="0"/>
                </a:ext>
              </a:extLst>
            </a:blip>
            <a:srcRect t="10728" b="24674"/>
            <a:stretch/>
          </p:blipFill>
          <p:spPr bwMode="auto">
            <a:xfrm>
              <a:off x="0" y="161925"/>
              <a:ext cx="1371600" cy="885825"/>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EA6EBC46-C4F2-4D20-87AF-B377369221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71600" y="228600"/>
              <a:ext cx="1097280" cy="822960"/>
            </a:xfrm>
            <a:prstGeom prst="rect">
              <a:avLst/>
            </a:prstGeom>
          </p:spPr>
        </p:pic>
        <p:pic>
          <p:nvPicPr>
            <p:cNvPr id="31" name="Picture 30">
              <a:extLst>
                <a:ext uri="{FF2B5EF4-FFF2-40B4-BE49-F238E27FC236}">
                  <a16:creationId xmlns:a16="http://schemas.microsoft.com/office/drawing/2014/main" id="{D5C1C085-5AE6-438C-BBCB-BCC94D962D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57450" y="0"/>
              <a:ext cx="1097280" cy="1097280"/>
            </a:xfrm>
            <a:prstGeom prst="rect">
              <a:avLst/>
            </a:prstGeom>
          </p:spPr>
        </p:pic>
      </p:grpSp>
      <p:sp>
        <p:nvSpPr>
          <p:cNvPr id="32" name="TextBox 31">
            <a:extLst>
              <a:ext uri="{FF2B5EF4-FFF2-40B4-BE49-F238E27FC236}">
                <a16:creationId xmlns:a16="http://schemas.microsoft.com/office/drawing/2014/main" id="{0335839C-FAC7-425A-9325-F8687E631B63}"/>
              </a:ext>
            </a:extLst>
          </p:cNvPr>
          <p:cNvSpPr txBox="1"/>
          <p:nvPr/>
        </p:nvSpPr>
        <p:spPr>
          <a:xfrm>
            <a:off x="3590230" y="4502289"/>
            <a:ext cx="3195196" cy="460895"/>
          </a:xfrm>
          <a:prstGeom prst="rect">
            <a:avLst/>
          </a:prstGeom>
          <a:noFill/>
        </p:spPr>
        <p:txBody>
          <a:bodyPr wrap="square">
            <a:spAutoFit/>
          </a:bodyPr>
          <a:lstStyle/>
          <a:p>
            <a:pPr algn="ctr">
              <a:lnSpc>
                <a:spcPct val="107000"/>
              </a:lnSpc>
              <a:spcAft>
                <a:spcPts val="800"/>
              </a:spcAft>
            </a:pPr>
            <a:r>
              <a:rPr lang="vi-VN" sz="2400" dirty="0">
                <a:solidFill>
                  <a:srgbClr val="00B050"/>
                </a:solidFill>
                <a:effectLst/>
                <a:latin typeface="Times New Roman" panose="02020603050405020304" pitchFamily="18" charset="0"/>
                <a:ea typeface="Arial" panose="020B0604020202020204" pitchFamily="34" charset="0"/>
              </a:rPr>
              <a:t>- Năng lượng âm</a:t>
            </a:r>
            <a:endParaRPr lang="vi-VN" sz="2400" dirty="0"/>
          </a:p>
        </p:txBody>
      </p:sp>
      <p:sp>
        <p:nvSpPr>
          <p:cNvPr id="33" name="TextBox 32">
            <a:extLst>
              <a:ext uri="{FF2B5EF4-FFF2-40B4-BE49-F238E27FC236}">
                <a16:creationId xmlns:a16="http://schemas.microsoft.com/office/drawing/2014/main" id="{F863C6F8-3CAA-4E1F-8AE9-19CA71979FD9}"/>
              </a:ext>
            </a:extLst>
          </p:cNvPr>
          <p:cNvSpPr txBox="1"/>
          <p:nvPr/>
        </p:nvSpPr>
        <p:spPr>
          <a:xfrm>
            <a:off x="3725994" y="4957572"/>
            <a:ext cx="4310294" cy="482633"/>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Lan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các</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nguồn</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âm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69253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C46768-A6C7-43A1-86D2-F10DDE3346C3}"/>
              </a:ext>
            </a:extLst>
          </p:cNvPr>
          <p:cNvPicPr>
            <a:picLocks noChangeAspect="1"/>
          </p:cNvPicPr>
          <p:nvPr/>
        </p:nvPicPr>
        <p:blipFill rotWithShape="1">
          <a:blip r:embed="rId3">
            <a:extLst>
              <a:ext uri="{28A0092B-C50C-407E-A947-70E740481C1C}">
                <a14:useLocalDpi xmlns:a14="http://schemas.microsoft.com/office/drawing/2010/main" val="0"/>
              </a:ext>
            </a:extLst>
          </a:blip>
          <a:srcRect t="62937" b="6131"/>
          <a:stretch/>
        </p:blipFill>
        <p:spPr bwMode="auto">
          <a:xfrm>
            <a:off x="4571723" y="-105818"/>
            <a:ext cx="3799175" cy="1364973"/>
          </a:xfrm>
          <a:prstGeom prst="rect">
            <a:avLst/>
          </a:prstGeom>
          <a:ln>
            <a:noFill/>
          </a:ln>
          <a:extLst>
            <a:ext uri="{53640926-AAD7-44D8-BBD7-CCE9431645EC}">
              <a14:shadowObscured xmlns:a14="http://schemas.microsoft.com/office/drawing/2010/main"/>
            </a:ext>
          </a:extLst>
        </p:spPr>
      </p:pic>
      <p:sp>
        <p:nvSpPr>
          <p:cNvPr id="2" name="Rectangle 4">
            <a:extLst>
              <a:ext uri="{FF2B5EF4-FFF2-40B4-BE49-F238E27FC236}">
                <a16:creationId xmlns:a16="http://schemas.microsoft.com/office/drawing/2014/main" id="{22C667EB-DC2F-4BD7-91BC-844FF3C113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3" name="Rectangle: Diagonal Corners Rounded 22">
            <a:extLst>
              <a:ext uri="{FF2B5EF4-FFF2-40B4-BE49-F238E27FC236}">
                <a16:creationId xmlns:a16="http://schemas.microsoft.com/office/drawing/2014/main" id="{DA1DFDB0-4136-45EA-B794-3299FBA06735}"/>
              </a:ext>
            </a:extLst>
          </p:cNvPr>
          <p:cNvSpPr/>
          <p:nvPr/>
        </p:nvSpPr>
        <p:spPr>
          <a:xfrm>
            <a:off x="416997" y="1281376"/>
            <a:ext cx="10719576" cy="738495"/>
          </a:xfrm>
          <a:prstGeom prst="round2DiagRect">
            <a:avLst/>
          </a:prstGeom>
          <a:solidFill>
            <a:srgbClr val="F9B883"/>
          </a:solidFill>
          <a:ln w="28575">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3" name="Rectangle 5">
            <a:extLst>
              <a:ext uri="{FF2B5EF4-FFF2-40B4-BE49-F238E27FC236}">
                <a16:creationId xmlns:a16="http://schemas.microsoft.com/office/drawing/2014/main" id="{5CC3A415-10A7-46A7-8417-FFB5404E499E}"/>
              </a:ext>
            </a:extLst>
          </p:cNvPr>
          <p:cNvSpPr>
            <a:spLocks noChangeArrowheads="1"/>
          </p:cNvSpPr>
          <p:nvPr/>
        </p:nvSpPr>
        <p:spPr bwMode="auto">
          <a:xfrm>
            <a:off x="479147" y="1393273"/>
            <a:ext cx="1041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2400" b="1" i="1" u="none" strike="noStrike" cap="none" normalizeH="0" baseline="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Câu</a:t>
            </a:r>
            <a:r>
              <a:rPr kumimoji="0" lang="vi-VN" altLang="vi-VN" sz="2400" b="1" i="1" u="none" strike="noStrike" cap="none" normalizeH="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2400" b="1" i="1" u="none" strike="noStrike" cap="none" normalizeH="0" baseline="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1. </a:t>
            </a:r>
            <a:r>
              <a:rPr kumimoji="0" lang="vi-VN" altLang="vi-VN" sz="24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Gọi tên dạng năng lượng chính được sử dụng trong mỗi tình huống sau đây</a:t>
            </a:r>
            <a:endParaRPr kumimoji="0" lang="vi-VN" altLang="vi-VN"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BAB34B0-D0D1-4022-AFCE-62DBC20270FD}"/>
              </a:ext>
            </a:extLst>
          </p:cNvPr>
          <p:cNvSpPr txBox="1"/>
          <p:nvPr/>
        </p:nvSpPr>
        <p:spPr>
          <a:xfrm>
            <a:off x="5377010" y="284280"/>
            <a:ext cx="2188600"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Luyện tập</a:t>
            </a:r>
          </a:p>
        </p:txBody>
      </p:sp>
      <p:pic>
        <p:nvPicPr>
          <p:cNvPr id="25" name="Picture 24">
            <a:extLst>
              <a:ext uri="{FF2B5EF4-FFF2-40B4-BE49-F238E27FC236}">
                <a16:creationId xmlns:a16="http://schemas.microsoft.com/office/drawing/2014/main" id="{17489E02-DD3A-41C8-BD57-A153C2E8928C}"/>
              </a:ext>
            </a:extLst>
          </p:cNvPr>
          <p:cNvPicPr>
            <a:picLocks noChangeAspect="1"/>
          </p:cNvPicPr>
          <p:nvPr/>
        </p:nvPicPr>
        <p:blipFill rotWithShape="1">
          <a:blip r:embed="rId4"/>
          <a:srcRect t="4323"/>
          <a:stretch/>
        </p:blipFill>
        <p:spPr bwMode="auto">
          <a:xfrm>
            <a:off x="821026" y="2467015"/>
            <a:ext cx="2973054" cy="2630647"/>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DEC874F0-68EB-4749-A430-767A05CD76C3}"/>
              </a:ext>
            </a:extLst>
          </p:cNvPr>
          <p:cNvPicPr>
            <a:picLocks noChangeAspect="1"/>
          </p:cNvPicPr>
          <p:nvPr/>
        </p:nvPicPr>
        <p:blipFill rotWithShape="1">
          <a:blip r:embed="rId5"/>
          <a:srcRect l="3104"/>
          <a:stretch/>
        </p:blipFill>
        <p:spPr bwMode="auto">
          <a:xfrm>
            <a:off x="4386498" y="2467016"/>
            <a:ext cx="3317914" cy="2630646"/>
          </a:xfrm>
          <a:prstGeom prst="rect">
            <a:avLst/>
          </a:prstGeom>
          <a:noFill/>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79A8C30-1180-413F-BBA6-3B577866C03C}"/>
              </a:ext>
            </a:extLst>
          </p:cNvPr>
          <p:cNvPicPr>
            <a:picLocks noChangeAspect="1"/>
          </p:cNvPicPr>
          <p:nvPr/>
        </p:nvPicPr>
        <p:blipFill>
          <a:blip r:embed="rId6"/>
          <a:stretch>
            <a:fillRect/>
          </a:stretch>
        </p:blipFill>
        <p:spPr>
          <a:xfrm>
            <a:off x="8296830" y="2457173"/>
            <a:ext cx="3244860" cy="2692579"/>
          </a:xfrm>
          <a:prstGeom prst="rect">
            <a:avLst/>
          </a:prstGeom>
          <a:noFill/>
          <a:ln>
            <a:noFill/>
          </a:ln>
        </p:spPr>
      </p:pic>
      <p:sp>
        <p:nvSpPr>
          <p:cNvPr id="29" name="TextBox 28">
            <a:extLst>
              <a:ext uri="{FF2B5EF4-FFF2-40B4-BE49-F238E27FC236}">
                <a16:creationId xmlns:a16="http://schemas.microsoft.com/office/drawing/2014/main" id="{D27391D6-8604-49C6-B680-F5F8020955DC}"/>
              </a:ext>
            </a:extLst>
          </p:cNvPr>
          <p:cNvSpPr txBox="1"/>
          <p:nvPr/>
        </p:nvSpPr>
        <p:spPr>
          <a:xfrm>
            <a:off x="460374" y="5101844"/>
            <a:ext cx="3840474" cy="547650"/>
          </a:xfrm>
          <a:prstGeom prst="rect">
            <a:avLst/>
          </a:prstGeom>
          <a:noFill/>
          <a:ln w="28575">
            <a:solidFill>
              <a:srgbClr val="7030A0"/>
            </a:solidFill>
            <a:prstDash val="lgDashDotDot"/>
          </a:ln>
        </p:spPr>
        <p:txBody>
          <a:bodyPr wrap="square">
            <a:spAutoFit/>
          </a:bodyPr>
          <a:lstStyle/>
          <a:p>
            <a:pPr algn="ctr">
              <a:lnSpc>
                <a:spcPct val="115000"/>
              </a:lnSpc>
              <a:spcBef>
                <a:spcPts val="300"/>
              </a:spcBef>
              <a:spcAft>
                <a:spcPts val="500"/>
              </a:spcAft>
              <a:tabLst>
                <a:tab pos="8101330" algn="l"/>
              </a:tabLst>
            </a:pPr>
            <a:r>
              <a:rPr lang="vi-VN" sz="2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 Đọc sách ở </a:t>
            </a:r>
            <a:r>
              <a:rPr lang="vi-VN" sz="2800" dirty="0">
                <a:solidFill>
                  <a:srgbClr val="002060"/>
                </a:solidFill>
                <a:effectLst/>
                <a:latin typeface="Times New Roman" panose="02020603050405020304" pitchFamily="18" charset="0"/>
                <a:ea typeface="Arial" panose="020B0604020202020204" pitchFamily="34" charset="0"/>
              </a:rPr>
              <a:t>sân trường</a:t>
            </a:r>
            <a:endParaRPr lang="vi-VN" sz="2800" dirty="0"/>
          </a:p>
        </p:txBody>
      </p:sp>
      <p:sp>
        <p:nvSpPr>
          <p:cNvPr id="31" name="TextBox 30">
            <a:extLst>
              <a:ext uri="{FF2B5EF4-FFF2-40B4-BE49-F238E27FC236}">
                <a16:creationId xmlns:a16="http://schemas.microsoft.com/office/drawing/2014/main" id="{B0A3DDE1-29AA-434E-96A9-7D736DCB8F70}"/>
              </a:ext>
            </a:extLst>
          </p:cNvPr>
          <p:cNvSpPr txBox="1"/>
          <p:nvPr/>
        </p:nvSpPr>
        <p:spPr>
          <a:xfrm>
            <a:off x="4609473" y="5149752"/>
            <a:ext cx="2973054" cy="523220"/>
          </a:xfrm>
          <a:prstGeom prst="rect">
            <a:avLst/>
          </a:prstGeom>
          <a:noFill/>
          <a:ln w="28575">
            <a:solidFill>
              <a:srgbClr val="7030A0"/>
            </a:solidFill>
            <a:prstDash val="lgDashDotDot"/>
          </a:ln>
        </p:spPr>
        <p:txBody>
          <a:bodyPr wrap="square">
            <a:spAutoFit/>
          </a:bodyPr>
          <a:lstStyle/>
          <a:p>
            <a:r>
              <a:rPr lang="vi-VN" sz="2800" dirty="0">
                <a:solidFill>
                  <a:srgbClr val="002060"/>
                </a:solidFill>
                <a:effectLst/>
                <a:latin typeface="Times New Roman" panose="02020603050405020304" pitchFamily="18" charset="0"/>
                <a:ea typeface="Arial" panose="020B0604020202020204" pitchFamily="34" charset="0"/>
              </a:rPr>
              <a:t>b) Chơi cầu trượt</a:t>
            </a:r>
            <a:endParaRPr lang="vi-VN" sz="2800" dirty="0"/>
          </a:p>
        </p:txBody>
      </p:sp>
      <p:sp>
        <p:nvSpPr>
          <p:cNvPr id="33" name="TextBox 32">
            <a:extLst>
              <a:ext uri="{FF2B5EF4-FFF2-40B4-BE49-F238E27FC236}">
                <a16:creationId xmlns:a16="http://schemas.microsoft.com/office/drawing/2014/main" id="{524C47AD-3D2A-4FAA-8DB1-0CD39784AF17}"/>
              </a:ext>
            </a:extLst>
          </p:cNvPr>
          <p:cNvSpPr txBox="1"/>
          <p:nvPr/>
        </p:nvSpPr>
        <p:spPr>
          <a:xfrm>
            <a:off x="8174945" y="5250359"/>
            <a:ext cx="3190164" cy="523220"/>
          </a:xfrm>
          <a:prstGeom prst="rect">
            <a:avLst/>
          </a:prstGeom>
          <a:noFill/>
          <a:ln w="28575">
            <a:solidFill>
              <a:srgbClr val="7030A0"/>
            </a:solidFill>
            <a:prstDash val="lgDashDotDot"/>
          </a:ln>
        </p:spPr>
        <p:txBody>
          <a:bodyPr wrap="square">
            <a:spAutoFit/>
          </a:bodyPr>
          <a:lstStyle/>
          <a:p>
            <a:r>
              <a:rPr lang="vi-VN" sz="2800" dirty="0">
                <a:solidFill>
                  <a:srgbClr val="002060"/>
                </a:solidFill>
                <a:effectLst/>
                <a:latin typeface="Times New Roman" panose="02020603050405020304" pitchFamily="18" charset="0"/>
                <a:ea typeface="Arial" panose="020B0604020202020204" pitchFamily="34" charset="0"/>
              </a:rPr>
              <a:t>c) Bật máy vi tính</a:t>
            </a:r>
            <a:endParaRPr lang="vi-VN" sz="2800" dirty="0"/>
          </a:p>
        </p:txBody>
      </p:sp>
      <p:sp>
        <p:nvSpPr>
          <p:cNvPr id="35" name="TextBox 34">
            <a:extLst>
              <a:ext uri="{FF2B5EF4-FFF2-40B4-BE49-F238E27FC236}">
                <a16:creationId xmlns:a16="http://schemas.microsoft.com/office/drawing/2014/main" id="{A99A3F31-DE57-407C-93A2-AD5533CA0316}"/>
              </a:ext>
            </a:extLst>
          </p:cNvPr>
          <p:cNvSpPr txBox="1"/>
          <p:nvPr/>
        </p:nvSpPr>
        <p:spPr>
          <a:xfrm>
            <a:off x="531245" y="5871333"/>
            <a:ext cx="3302759" cy="523220"/>
          </a:xfrm>
          <a:prstGeom prst="rect">
            <a:avLst/>
          </a:prstGeom>
          <a:solidFill>
            <a:srgbClr val="FFFFCC"/>
          </a:solidFill>
        </p:spPr>
        <p:txBody>
          <a:bodyPr wrap="square">
            <a:spAutoFit/>
          </a:bodyPr>
          <a:lstStyle/>
          <a:p>
            <a:r>
              <a:rPr lang="vi-VN" sz="2800" dirty="0">
                <a:solidFill>
                  <a:srgbClr val="00B050"/>
                </a:solidFill>
                <a:effectLst/>
                <a:latin typeface="Times New Roman" panose="02020603050405020304" pitchFamily="18" charset="0"/>
                <a:ea typeface="Arial" panose="020B0604020202020204" pitchFamily="34" charset="0"/>
              </a:rPr>
              <a:t>Năng lượng ánh sáng</a:t>
            </a:r>
            <a:endParaRPr lang="vi-VN" sz="2800" dirty="0"/>
          </a:p>
        </p:txBody>
      </p:sp>
      <p:sp>
        <p:nvSpPr>
          <p:cNvPr id="37" name="TextBox 36">
            <a:extLst>
              <a:ext uri="{FF2B5EF4-FFF2-40B4-BE49-F238E27FC236}">
                <a16:creationId xmlns:a16="http://schemas.microsoft.com/office/drawing/2014/main" id="{F8BEA996-19B8-4D45-BBBF-2E2529808BD9}"/>
              </a:ext>
            </a:extLst>
          </p:cNvPr>
          <p:cNvSpPr txBox="1"/>
          <p:nvPr/>
        </p:nvSpPr>
        <p:spPr>
          <a:xfrm>
            <a:off x="4655275" y="6028703"/>
            <a:ext cx="2769107" cy="523220"/>
          </a:xfrm>
          <a:prstGeom prst="rect">
            <a:avLst/>
          </a:prstGeom>
          <a:solidFill>
            <a:srgbClr val="FFFFCC"/>
          </a:solidFill>
        </p:spPr>
        <p:txBody>
          <a:bodyPr wrap="square">
            <a:spAutoFit/>
          </a:bodyPr>
          <a:lstStyle/>
          <a:p>
            <a:r>
              <a:rPr lang="vi-VN" sz="2800" dirty="0">
                <a:solidFill>
                  <a:srgbClr val="00B050"/>
                </a:solidFill>
                <a:effectLst/>
                <a:latin typeface="Times New Roman" panose="02020603050405020304" pitchFamily="18" charset="0"/>
                <a:ea typeface="Arial" panose="020B0604020202020204" pitchFamily="34" charset="0"/>
              </a:rPr>
              <a:t>Thế năng hấp dẫn</a:t>
            </a:r>
            <a:endParaRPr lang="vi-VN" sz="2800" dirty="0"/>
          </a:p>
        </p:txBody>
      </p:sp>
      <p:sp>
        <p:nvSpPr>
          <p:cNvPr id="39" name="TextBox 38">
            <a:extLst>
              <a:ext uri="{FF2B5EF4-FFF2-40B4-BE49-F238E27FC236}">
                <a16:creationId xmlns:a16="http://schemas.microsoft.com/office/drawing/2014/main" id="{2009BFB6-4F21-4FE1-94CA-179882081F49}"/>
              </a:ext>
            </a:extLst>
          </p:cNvPr>
          <p:cNvSpPr txBox="1"/>
          <p:nvPr/>
        </p:nvSpPr>
        <p:spPr>
          <a:xfrm>
            <a:off x="8739169" y="6004273"/>
            <a:ext cx="2061715" cy="547650"/>
          </a:xfrm>
          <a:prstGeom prst="rect">
            <a:avLst/>
          </a:prstGeom>
          <a:solidFill>
            <a:srgbClr val="FFFFCC"/>
          </a:solidFill>
        </p:spPr>
        <p:txBody>
          <a:bodyPr wrap="square">
            <a:spAutoFit/>
          </a:bodyPr>
          <a:lstStyle/>
          <a:p>
            <a:pPr>
              <a:lnSpc>
                <a:spcPct val="115000"/>
              </a:lnSpc>
              <a:spcBef>
                <a:spcPts val="300"/>
              </a:spcBef>
              <a:spcAft>
                <a:spcPts val="500"/>
              </a:spcAft>
              <a:tabLst>
                <a:tab pos="8101330" algn="l"/>
              </a:tabLst>
            </a:pPr>
            <a:r>
              <a:rPr lang="vi-VN"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Điện năng</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0494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29" grpId="0" animBg="1"/>
      <p:bldP spid="31" grpId="0" animBg="1"/>
      <p:bldP spid="33" grpId="0" animBg="1"/>
      <p:bldP spid="35" grpId="0" animBg="1"/>
      <p:bldP spid="37"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33989C-4D01-4B15-94EE-3B4873B4A6F5}"/>
              </a:ext>
            </a:extLst>
          </p:cNvPr>
          <p:cNvSpPr>
            <a:spLocks noChangeArrowheads="1"/>
          </p:cNvSpPr>
          <p:nvPr/>
        </p:nvSpPr>
        <p:spPr bwMode="auto">
          <a:xfrm>
            <a:off x="300251" y="253753"/>
            <a:ext cx="11559653" cy="9541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2800" b="1" dirty="0">
                <a:solidFill>
                  <a:srgbClr val="00B0F0"/>
                </a:solidFill>
                <a:latin typeface="Times New Roman" panose="02020603050405020304" pitchFamily="18" charset="0"/>
                <a:cs typeface="Times New Roman" panose="02020603050405020304" pitchFamily="18" charset="0"/>
              </a:rPr>
              <a:t>Câu 2. </a:t>
            </a:r>
            <a:r>
              <a:rPr lang="vi-VN" altLang="vi-VN" sz="2800" dirty="0">
                <a:latin typeface="Times New Roman" panose="02020603050405020304" pitchFamily="18" charset="0"/>
                <a:cs typeface="Times New Roman" panose="02020603050405020304" pitchFamily="18" charset="0"/>
              </a:rPr>
              <a:t>Hãy chọn tên dạng năng lượng ở cột A phù hợp với tất cả các nguồn cung cấp ở cột B.</a:t>
            </a:r>
          </a:p>
        </p:txBody>
      </p:sp>
      <p:sp>
        <p:nvSpPr>
          <p:cNvPr id="4" name="TextBox 3">
            <a:extLst>
              <a:ext uri="{FF2B5EF4-FFF2-40B4-BE49-F238E27FC236}">
                <a16:creationId xmlns:a16="http://schemas.microsoft.com/office/drawing/2014/main" id="{05EA58B5-0EE8-4D6E-AC9A-EDF571FEFD53}"/>
              </a:ext>
            </a:extLst>
          </p:cNvPr>
          <p:cNvSpPr txBox="1"/>
          <p:nvPr/>
        </p:nvSpPr>
        <p:spPr>
          <a:xfrm>
            <a:off x="2789744" y="5650140"/>
            <a:ext cx="6580665" cy="1043619"/>
          </a:xfrm>
          <a:prstGeom prst="rect">
            <a:avLst/>
          </a:prstGeom>
          <a:noFill/>
        </p:spPr>
        <p:txBody>
          <a:bodyPr wrap="square">
            <a:spAutoFit/>
          </a:bodyPr>
          <a:lstStyle/>
          <a:p>
            <a:pPr indent="134779" algn="ctr">
              <a:lnSpc>
                <a:spcPct val="115000"/>
              </a:lnSpc>
              <a:tabLst>
                <a:tab pos="134779" algn="l"/>
                <a:tab pos="2565083" algn="l"/>
                <a:tab pos="3779996" algn="l"/>
              </a:tabLst>
              <a:defRPr/>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 giải</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 d; 2 – c; 3 – e; 4 – b; 5 - a.</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9CFF026-AB88-4D35-B99F-E1B91CE0C816}"/>
              </a:ext>
            </a:extLst>
          </p:cNvPr>
          <p:cNvGraphicFramePr>
            <a:graphicFrameLocks noGrp="1"/>
          </p:cNvGraphicFramePr>
          <p:nvPr>
            <p:extLst>
              <p:ext uri="{D42A27DB-BD31-4B8C-83A1-F6EECF244321}">
                <p14:modId xmlns:p14="http://schemas.microsoft.com/office/powerpoint/2010/main" val="2117568359"/>
              </p:ext>
            </p:extLst>
          </p:nvPr>
        </p:nvGraphicFramePr>
        <p:xfrm>
          <a:off x="641445" y="1427034"/>
          <a:ext cx="11218459" cy="4206240"/>
        </p:xfrm>
        <a:graphic>
          <a:graphicData uri="http://schemas.openxmlformats.org/drawingml/2006/table">
            <a:tbl>
              <a:tblPr firstRow="1" firstCol="1" lastRow="1" lastCol="1" bandRow="1" bandCol="1">
                <a:tableStyleId>{1FECB4D8-DB02-4DC6-A0A2-4F2EBAE1DC90}</a:tableStyleId>
              </a:tblPr>
              <a:tblGrid>
                <a:gridCol w="4014902">
                  <a:extLst>
                    <a:ext uri="{9D8B030D-6E8A-4147-A177-3AD203B41FA5}">
                      <a16:colId xmlns:a16="http://schemas.microsoft.com/office/drawing/2014/main" val="20000"/>
                    </a:ext>
                  </a:extLst>
                </a:gridCol>
                <a:gridCol w="7203557">
                  <a:extLst>
                    <a:ext uri="{9D8B030D-6E8A-4147-A177-3AD203B41FA5}">
                      <a16:colId xmlns:a16="http://schemas.microsoft.com/office/drawing/2014/main" val="20001"/>
                    </a:ext>
                  </a:extLst>
                </a:gridCol>
              </a:tblGrid>
              <a:tr h="297895">
                <a:tc>
                  <a:txBody>
                    <a:bodyPr/>
                    <a:lstStyle/>
                    <a:p>
                      <a:pPr>
                        <a:lnSpc>
                          <a:spcPct val="115000"/>
                        </a:lnSpc>
                      </a:pPr>
                      <a:r>
                        <a:rPr lang="en-US" sz="2400" b="1" dirty="0" err="1">
                          <a:solidFill>
                            <a:schemeClr val="tx1"/>
                          </a:solidFill>
                          <a:effectLst/>
                          <a:latin typeface="Times New Roman" panose="02020603050405020304" pitchFamily="18" charset="0"/>
                          <a:cs typeface="Times New Roman" panose="02020603050405020304" pitchFamily="18" charset="0"/>
                        </a:rPr>
                        <a:t>Dạng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năng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lượng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cột</a:t>
                      </a:r>
                      <a:r>
                        <a:rPr lang="en-US" sz="2400" b="1" dirty="0">
                          <a:solidFill>
                            <a:schemeClr val="tx1"/>
                          </a:solidFill>
                          <a:effectLst/>
                          <a:latin typeface="Times New Roman" panose="02020603050405020304" pitchFamily="18" charset="0"/>
                          <a:cs typeface="Times New Roman" panose="02020603050405020304" pitchFamily="18" charset="0"/>
                        </a:rPr>
                        <a:t> A) </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400" b="1" dirty="0" err="1">
                          <a:solidFill>
                            <a:schemeClr val="tx1"/>
                          </a:solidFill>
                          <a:effectLst/>
                          <a:latin typeface="Times New Roman" panose="02020603050405020304" pitchFamily="18" charset="0"/>
                          <a:cs typeface="Times New Roman" panose="02020603050405020304" pitchFamily="18" charset="0"/>
                        </a:rPr>
                        <a:t>Mô</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cột</a:t>
                      </a:r>
                      <a:r>
                        <a:rPr lang="en-US" sz="2400" b="1" dirty="0">
                          <a:solidFill>
                            <a:schemeClr val="tx1"/>
                          </a:solidFill>
                          <a:effectLst/>
                          <a:latin typeface="Times New Roman" panose="02020603050405020304" pitchFamily="18" charset="0"/>
                          <a:cs typeface="Times New Roman" panose="02020603050405020304" pitchFamily="18" charset="0"/>
                        </a:rPr>
                        <a:t> B)</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895">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         1.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a:solidFill>
                            <a:schemeClr val="tx1"/>
                          </a:solidFill>
                          <a:effectLst/>
                          <a:latin typeface="Times New Roman" panose="02020603050405020304" pitchFamily="18" charset="0"/>
                          <a:cs typeface="Times New Roman" panose="02020603050405020304" pitchFamily="18" charset="0"/>
                        </a:rPr>
                        <a:t>a. Tỏa ra từ Mặt Trời, ngọn lửa, bóng đèn sợi đốt ...</a:t>
                      </a:r>
                      <a:endParaRPr lang="vi-VN"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2.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a:solidFill>
                            <a:schemeClr val="tx1"/>
                          </a:solidFill>
                          <a:effectLst/>
                          <a:latin typeface="Times New Roman" panose="02020603050405020304" pitchFamily="18" charset="0"/>
                          <a:cs typeface="Times New Roman" panose="02020603050405020304" pitchFamily="18" charset="0"/>
                        </a:rPr>
                        <a:t>b. Tạo ra từ pin, ắc quy, máy phát điện, pin mặt trời, thủy điện, sét ...</a:t>
                      </a:r>
                      <a:endParaRPr lang="vi-VN"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3.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âm</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c. </a:t>
                      </a:r>
                      <a:r>
                        <a:rPr lang="en-US" sz="2400" b="0" dirty="0" err="1">
                          <a:solidFill>
                            <a:schemeClr val="tx1"/>
                          </a:solidFill>
                          <a:effectLst/>
                          <a:latin typeface="Times New Roman" panose="02020603050405020304" pitchFamily="18" charset="0"/>
                          <a:cs typeface="Times New Roman" panose="02020603050405020304" pitchFamily="18" charset="0"/>
                        </a:rPr>
                        <a:t>phát</a:t>
                      </a:r>
                      <a:r>
                        <a:rPr lang="en-US" sz="2400" b="0" dirty="0">
                          <a:solidFill>
                            <a:schemeClr val="tx1"/>
                          </a:solidFill>
                          <a:effectLst/>
                          <a:latin typeface="Times New Roman" panose="02020603050405020304" pitchFamily="18" charset="0"/>
                          <a:cs typeface="Times New Roman" panose="02020603050405020304" pitchFamily="18" charset="0"/>
                        </a:rPr>
                        <a:t> ra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Mặt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Trời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ứng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học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một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số</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động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đom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đóm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sứa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biển</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4. </a:t>
                      </a:r>
                      <a:r>
                        <a:rPr lang="en-US" sz="2400" b="0" dirty="0" err="1">
                          <a:solidFill>
                            <a:schemeClr val="tx1"/>
                          </a:solidFill>
                          <a:effectLst/>
                          <a:latin typeface="Times New Roman" panose="02020603050405020304" pitchFamily="18" charset="0"/>
                          <a:cs typeface="Times New Roman" panose="02020603050405020304" pitchFamily="18" charset="0"/>
                        </a:rPr>
                        <a:t>Điện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d. </a:t>
                      </a:r>
                      <a:r>
                        <a:rPr lang="en-US" sz="2400" b="0" dirty="0" err="1">
                          <a:solidFill>
                            <a:schemeClr val="tx1"/>
                          </a:solidFill>
                          <a:effectLst/>
                          <a:latin typeface="Times New Roman" panose="02020603050405020304" pitchFamily="18" charset="0"/>
                          <a:cs typeface="Times New Roman" panose="02020603050405020304" pitchFamily="18" charset="0"/>
                        </a:rPr>
                        <a:t>lưu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chất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thành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phẩm</a:t>
                      </a:r>
                      <a:r>
                        <a:rPr lang="en-US" sz="2400" b="0" dirty="0">
                          <a:solidFill>
                            <a:schemeClr val="tx1"/>
                          </a:solidFill>
                          <a:effectLst/>
                          <a:latin typeface="Times New Roman" panose="02020603050405020304" pitchFamily="18" charset="0"/>
                          <a:cs typeface="Times New Roman" panose="02020603050405020304" pitchFamily="18" charset="0"/>
                        </a:rPr>
                        <a:t>, pin, </a:t>
                      </a:r>
                      <a:r>
                        <a:rPr lang="en-US" sz="2400" b="0" dirty="0" err="1">
                          <a:solidFill>
                            <a:schemeClr val="tx1"/>
                          </a:solidFill>
                          <a:effectLst/>
                          <a:latin typeface="Times New Roman" panose="02020603050405020304" pitchFamily="18" charset="0"/>
                          <a:cs typeface="Times New Roman" panose="02020603050405020304" pitchFamily="18" charset="0"/>
                        </a:rPr>
                        <a:t>nến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diêm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hoa</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5. Quang </a:t>
                      </a:r>
                      <a:r>
                        <a:rPr lang="en-US" sz="2400" b="0" dirty="0" err="1">
                          <a:solidFill>
                            <a:schemeClr val="tx1"/>
                          </a:solidFill>
                          <a:effectLst/>
                          <a:latin typeface="Times New Roman" panose="02020603050405020304" pitchFamily="18" charset="0"/>
                          <a:cs typeface="Times New Roman" panose="02020603050405020304" pitchFamily="18" charset="0"/>
                        </a:rPr>
                        <a:t>năng</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e. </a:t>
                      </a:r>
                      <a:r>
                        <a:rPr lang="en-US" sz="2400" b="0" dirty="0" err="1">
                          <a:solidFill>
                            <a:schemeClr val="tx1"/>
                          </a:solidFill>
                          <a:effectLst/>
                          <a:latin typeface="Times New Roman" panose="02020603050405020304" pitchFamily="18" charset="0"/>
                          <a:cs typeface="Times New Roman" panose="02020603050405020304" pitchFamily="18" charset="0"/>
                        </a:rPr>
                        <a:t>được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lan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truyền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một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nguồn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âm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dây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đàn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mặt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trống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màng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loa</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713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125" descr="15">
            <a:extLst>
              <a:ext uri="{FF2B5EF4-FFF2-40B4-BE49-F238E27FC236}">
                <a16:creationId xmlns:a16="http://schemas.microsoft.com/office/drawing/2014/main" id="{E4DC2752-D192-4D62-878E-53C727442E8B}"/>
              </a:ext>
            </a:extLst>
          </p:cNvPr>
          <p:cNvPicPr>
            <a:picLocks noChangeAspect="1"/>
          </p:cNvPicPr>
          <p:nvPr/>
        </p:nvPicPr>
        <p:blipFill>
          <a:blip r:embed="rId3"/>
          <a:stretch>
            <a:fillRect/>
          </a:stretch>
        </p:blipFill>
        <p:spPr>
          <a:xfrm>
            <a:off x="204717" y="0"/>
            <a:ext cx="11883320" cy="6974006"/>
          </a:xfrm>
          <a:prstGeom prst="rect">
            <a:avLst/>
          </a:prstGeom>
          <a:noFill/>
          <a:ln w="9525">
            <a:noFill/>
          </a:ln>
        </p:spPr>
      </p:pic>
      <p:sp>
        <p:nvSpPr>
          <p:cNvPr id="10" name="文本框 5127">
            <a:extLst>
              <a:ext uri="{FF2B5EF4-FFF2-40B4-BE49-F238E27FC236}">
                <a16:creationId xmlns:a16="http://schemas.microsoft.com/office/drawing/2014/main" id="{79CCFDCD-B576-489B-9476-0BAAE5561F35}"/>
              </a:ext>
            </a:extLst>
          </p:cNvPr>
          <p:cNvSpPr txBox="1"/>
          <p:nvPr/>
        </p:nvSpPr>
        <p:spPr>
          <a:xfrm>
            <a:off x="1651039" y="1750149"/>
            <a:ext cx="9162735" cy="1569660"/>
          </a:xfrm>
          <a:prstGeom prst="rect">
            <a:avLst/>
          </a:prstGeom>
          <a:noFill/>
          <a:ln w="9525">
            <a:noFill/>
          </a:ln>
        </p:spPr>
        <p:txBody>
          <a:bodyPr wrap="square">
            <a:spAutoFit/>
          </a:bodyPr>
          <a:lstStyle/>
          <a:p>
            <a:r>
              <a:rPr lang="vi-VN" sz="3200" dirty="0">
                <a:latin typeface="Times New Roman" panose="02020603050405020304" pitchFamily="18" charset="0"/>
                <a:cs typeface="Times New Roman" panose="02020603050405020304" pitchFamily="18" charset="0"/>
              </a:rPr>
              <a:t>- Một số dạng năng lượng thường gặp: động năng thế năng hấp dẫn, năng lượng hóa học, năng lượng điện, năng lượng ánh sáng, năng lượng nhiệt, năng lực âm... </a:t>
            </a:r>
          </a:p>
        </p:txBody>
      </p:sp>
      <p:sp>
        <p:nvSpPr>
          <p:cNvPr id="11" name="文本框 5128">
            <a:extLst>
              <a:ext uri="{FF2B5EF4-FFF2-40B4-BE49-F238E27FC236}">
                <a16:creationId xmlns:a16="http://schemas.microsoft.com/office/drawing/2014/main" id="{B0F5CF89-2B22-4971-B367-ACE8B9CB3346}"/>
              </a:ext>
            </a:extLst>
          </p:cNvPr>
          <p:cNvSpPr txBox="1"/>
          <p:nvPr/>
        </p:nvSpPr>
        <p:spPr>
          <a:xfrm>
            <a:off x="2870469" y="1033307"/>
            <a:ext cx="7262467" cy="584775"/>
          </a:xfrm>
          <a:prstGeom prst="rect">
            <a:avLst/>
          </a:prstGeom>
          <a:noFill/>
          <a:ln w="9525">
            <a:noFill/>
          </a:ln>
        </p:spPr>
        <p:txBody>
          <a:bodyPr wrap="square">
            <a:spAutoFit/>
          </a:bodyPr>
          <a:lstStyle/>
          <a:p>
            <a:pPr defTabSz="814474">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Các</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dạng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12" name="Graphic 11" descr="Teacher">
            <a:extLst>
              <a:ext uri="{FF2B5EF4-FFF2-40B4-BE49-F238E27FC236}">
                <a16:creationId xmlns:a16="http://schemas.microsoft.com/office/drawing/2014/main" id="{921A94EA-53FE-4EBB-9A2A-2EF1741D04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59064" y="1061399"/>
            <a:ext cx="673007" cy="556683"/>
          </a:xfrm>
          <a:prstGeom prst="rect">
            <a:avLst/>
          </a:prstGeom>
        </p:spPr>
      </p:pic>
    </p:spTree>
    <p:custDataLst>
      <p:tags r:id="rId1"/>
    </p:custDataLst>
    <p:extLst>
      <p:ext uri="{BB962C8B-B14F-4D97-AF65-F5344CB8AC3E}">
        <p14:creationId xmlns:p14="http://schemas.microsoft.com/office/powerpoint/2010/main" val="1169659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4"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74583-453C-4D22-9882-2938234805A2}"/>
              </a:ext>
            </a:extLst>
          </p:cNvPr>
          <p:cNvPicPr>
            <a:picLocks noChangeAspect="1"/>
          </p:cNvPicPr>
          <p:nvPr/>
        </p:nvPicPr>
        <p:blipFill rotWithShape="1">
          <a:blip r:embed="rId2">
            <a:extLst>
              <a:ext uri="{28A0092B-C50C-407E-A947-70E740481C1C}">
                <a14:useLocalDpi xmlns:a14="http://schemas.microsoft.com/office/drawing/2010/main" val="0"/>
              </a:ext>
            </a:extLst>
          </a:blip>
          <a:srcRect t="62937" b="6131"/>
          <a:stretch/>
        </p:blipFill>
        <p:spPr bwMode="auto">
          <a:xfrm>
            <a:off x="4571723" y="-190226"/>
            <a:ext cx="3799175" cy="136497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3820CDA-4B25-468F-B1D1-B3D425B2AF28}"/>
              </a:ext>
            </a:extLst>
          </p:cNvPr>
          <p:cNvSpPr txBox="1"/>
          <p:nvPr/>
        </p:nvSpPr>
        <p:spPr>
          <a:xfrm>
            <a:off x="5377010" y="199872"/>
            <a:ext cx="2188600"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35DF3F48-1BD2-4B8E-9AA8-588CAD42C919}"/>
              </a:ext>
            </a:extLst>
          </p:cNvPr>
          <p:cNvSpPr txBox="1"/>
          <p:nvPr/>
        </p:nvSpPr>
        <p:spPr>
          <a:xfrm>
            <a:off x="1589821" y="1162658"/>
            <a:ext cx="9762977" cy="523220"/>
          </a:xfrm>
          <a:prstGeom prst="rect">
            <a:avLst/>
          </a:prstGeom>
          <a:solidFill>
            <a:srgbClr val="FFFFCC"/>
          </a:solidFill>
        </p:spPr>
        <p:txBody>
          <a:bodyPr wrap="square">
            <a:spAutoFit/>
          </a:bodyPr>
          <a:lstStyle/>
          <a:p>
            <a:pPr algn="ctr"/>
            <a:r>
              <a:rPr lang="en-US" sz="2800" b="1" i="1" dirty="0" err="1">
                <a:solidFill>
                  <a:srgbClr val="00B0F0"/>
                </a:solidFill>
                <a:effectLst/>
                <a:latin typeface="Times New Roman" panose="02020603050405020304" pitchFamily="18" charset="0"/>
                <a:ea typeface="Times New Roman" panose="02020603050405020304" pitchFamily="18" charset="0"/>
              </a:rPr>
              <a:t>Câu</a:t>
            </a:r>
            <a:r>
              <a:rPr lang="en-US" sz="2800" b="1" i="1" dirty="0">
                <a:solidFill>
                  <a:srgbClr val="00B0F0"/>
                </a:solidFill>
                <a:effectLst/>
                <a:latin typeface="Times New Roman" panose="02020603050405020304" pitchFamily="18" charset="0"/>
                <a:ea typeface="Times New Roman" panose="02020603050405020304" pitchFamily="18" charset="0"/>
              </a:rPr>
              <a:t> 1. </a:t>
            </a:r>
            <a:r>
              <a:rPr lang="en-US" sz="2800" b="0" i="1" dirty="0" err="1">
                <a:solidFill>
                  <a:srgbClr val="2C2B4B"/>
                </a:solidFill>
                <a:effectLst/>
                <a:latin typeface="Times New Roman" panose="02020603050405020304" pitchFamily="18" charset="0"/>
                <a:ea typeface="Times New Roman" panose="02020603050405020304" pitchFamily="18" charset="0"/>
              </a:rPr>
              <a:t>Xác</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định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dạng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năng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lượng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trong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các</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hình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ảnh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sau</a:t>
            </a:r>
            <a:endParaRPr lang="vi-VN" sz="2800" b="1" dirty="0">
              <a:solidFill>
                <a:srgbClr val="2C2B4B"/>
              </a:solidFill>
              <a:effectLst/>
              <a:latin typeface="Arial" panose="020B0604020202020204" pitchFamily="34" charset="0"/>
              <a:ea typeface="Arial" panose="020B0604020202020204" pitchFamily="34" charset="0"/>
            </a:endParaRPr>
          </a:p>
        </p:txBody>
      </p:sp>
      <p:pic>
        <p:nvPicPr>
          <p:cNvPr id="4102" name="Picture 6">
            <a:extLst>
              <a:ext uri="{FF2B5EF4-FFF2-40B4-BE49-F238E27FC236}">
                <a16:creationId xmlns:a16="http://schemas.microsoft.com/office/drawing/2014/main" id="{90D39370-2B6D-48D0-B946-3AE6F6AE5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237" y="1769537"/>
            <a:ext cx="2601641" cy="17044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5C1E7DF9-481C-47A1-ABCC-9DFD7241A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74" t="3712" r="6294"/>
          <a:stretch>
            <a:fillRect/>
          </a:stretch>
        </p:blipFill>
        <p:spPr bwMode="auto">
          <a:xfrm>
            <a:off x="4594163" y="1774122"/>
            <a:ext cx="2625903" cy="16998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FAECBF7-4A9D-49B9-B0F5-93F6A051C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8" t="14432" r="44437" b="9773"/>
          <a:stretch>
            <a:fillRect/>
          </a:stretch>
        </p:blipFill>
        <p:spPr bwMode="auto">
          <a:xfrm>
            <a:off x="8062351" y="1779967"/>
            <a:ext cx="2586880" cy="169473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9">
            <a:extLst>
              <a:ext uri="{FF2B5EF4-FFF2-40B4-BE49-F238E27FC236}">
                <a16:creationId xmlns:a16="http://schemas.microsoft.com/office/drawing/2014/main" id="{78372DD2-0FA3-4EB5-8527-1691EAF09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1111"/>
          <a:stretch>
            <a:fillRect/>
          </a:stretch>
        </p:blipFill>
        <p:spPr bwMode="auto">
          <a:xfrm>
            <a:off x="1150238" y="4217060"/>
            <a:ext cx="2601640" cy="1537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41EED2-2963-45FA-98A9-26F1C2853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377" r="9720"/>
          <a:stretch>
            <a:fillRect/>
          </a:stretch>
        </p:blipFill>
        <p:spPr bwMode="auto">
          <a:xfrm>
            <a:off x="4510600" y="4231297"/>
            <a:ext cx="2709466" cy="164179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3">
            <a:extLst>
              <a:ext uri="{FF2B5EF4-FFF2-40B4-BE49-F238E27FC236}">
                <a16:creationId xmlns:a16="http://schemas.microsoft.com/office/drawing/2014/main" id="{B25D864A-A2B8-4E10-A49C-85DC7E433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51" t="13544" r="1151" b="25426"/>
          <a:stretch>
            <a:fillRect/>
          </a:stretch>
        </p:blipFill>
        <p:spPr bwMode="auto">
          <a:xfrm>
            <a:off x="8077616" y="4129485"/>
            <a:ext cx="2601640" cy="16947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E3753C4-27BC-44FA-A950-E617F469C23B}"/>
              </a:ext>
            </a:extLst>
          </p:cNvPr>
          <p:cNvSpPr txBox="1"/>
          <p:nvPr/>
        </p:nvSpPr>
        <p:spPr>
          <a:xfrm>
            <a:off x="1150237" y="3653589"/>
            <a:ext cx="2625903" cy="383823"/>
          </a:xfrm>
          <a:prstGeom prst="rect">
            <a:avLst/>
          </a:prstGeom>
          <a:noFill/>
        </p:spPr>
        <p:txBody>
          <a:bodyPr wrap="square">
            <a:spAutoFit/>
          </a:bodyPr>
          <a:lstStyle/>
          <a:p>
            <a:pPr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1CF10FB-8782-4322-9BE9-5BA21ED5694F}"/>
              </a:ext>
            </a:extLst>
          </p:cNvPr>
          <p:cNvSpPr txBox="1"/>
          <p:nvPr/>
        </p:nvSpPr>
        <p:spPr>
          <a:xfrm>
            <a:off x="4594163" y="3425384"/>
            <a:ext cx="2184008" cy="748923"/>
          </a:xfrm>
          <a:prstGeom prst="rect">
            <a:avLst/>
          </a:prstGeom>
          <a:noFill/>
        </p:spPr>
        <p:txBody>
          <a:bodyPr wrap="square">
            <a:spAutoFit/>
          </a:bodyPr>
          <a:lstStyle/>
          <a:p>
            <a:pPr indent="180340" algn="ctr">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A1F8C86-0130-40AC-B653-DBDB9A3CA476}"/>
              </a:ext>
            </a:extLst>
          </p:cNvPr>
          <p:cNvSpPr txBox="1"/>
          <p:nvPr/>
        </p:nvSpPr>
        <p:spPr>
          <a:xfrm>
            <a:off x="8077616" y="3578034"/>
            <a:ext cx="2184009" cy="383823"/>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Động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C2A5B09-6960-4BE4-8BC7-F2EC427C4B4A}"/>
              </a:ext>
            </a:extLst>
          </p:cNvPr>
          <p:cNvSpPr txBox="1"/>
          <p:nvPr/>
        </p:nvSpPr>
        <p:spPr>
          <a:xfrm>
            <a:off x="943584" y="5782142"/>
            <a:ext cx="2709466" cy="390363"/>
          </a:xfrm>
          <a:prstGeom prst="rect">
            <a:avLst/>
          </a:prstGeom>
          <a:noFill/>
        </p:spPr>
        <p:txBody>
          <a:bodyPr wrap="square">
            <a:spAutoFit/>
          </a:bodyPr>
          <a:lstStyle/>
          <a:p>
            <a:pPr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Thế năng</a:t>
            </a:r>
            <a:r>
              <a:rPr lang="en-US" sz="1800" i="1" dirty="0">
                <a:solidFill>
                  <a:srgbClr val="7030A0"/>
                </a:solidFill>
                <a:effectLst/>
                <a:latin typeface="Times New Roman" panose="02020603050405020304" pitchFamily="18" charset="0"/>
                <a:cs typeface="Times New Roman" panose="02020603050405020304" pitchFamily="18" charset="0"/>
              </a:rPr>
              <a:t> </a:t>
            </a:r>
            <a:r>
              <a:rPr lang="en-US" sz="1800" i="1" dirty="0" err="1">
                <a:solidFill>
                  <a:srgbClr val="7030A0"/>
                </a:solidFill>
                <a:effectLst/>
                <a:latin typeface="Times New Roman" panose="02020603050405020304" pitchFamily="18" charset="0"/>
                <a:cs typeface="Times New Roman" panose="02020603050405020304" pitchFamily="18" charset="0"/>
              </a:rPr>
              <a:t>hấp</a:t>
            </a:r>
            <a:r>
              <a:rPr lang="en-US" sz="1800" i="1" dirty="0">
                <a:solidFill>
                  <a:srgbClr val="7030A0"/>
                </a:solidFill>
                <a:effectLst/>
                <a:latin typeface="Times New Roman" panose="02020603050405020304" pitchFamily="18" charset="0"/>
                <a:cs typeface="Times New Roman" panose="02020603050405020304" pitchFamily="18" charset="0"/>
              </a:rPr>
              <a:t> </a:t>
            </a:r>
            <a:r>
              <a:rPr lang="en-US" sz="1800" i="1" dirty="0" err="1">
                <a:solidFill>
                  <a:srgbClr val="7030A0"/>
                </a:solidFill>
                <a:effectLst/>
                <a:latin typeface="Times New Roman" panose="02020603050405020304" pitchFamily="18" charset="0"/>
                <a:cs typeface="Times New Roman" panose="02020603050405020304" pitchFamily="18" charset="0"/>
              </a:rPr>
              <a:t>dẫn</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7A1D5C5-48BF-40BB-885C-47487D2AC8BE}"/>
              </a:ext>
            </a:extLst>
          </p:cNvPr>
          <p:cNvSpPr txBox="1"/>
          <p:nvPr/>
        </p:nvSpPr>
        <p:spPr>
          <a:xfrm>
            <a:off x="4594163" y="5874106"/>
            <a:ext cx="2184009" cy="804964"/>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Điện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E9EA5761-2000-4A1D-9994-ED4EAEE02705}"/>
              </a:ext>
            </a:extLst>
          </p:cNvPr>
          <p:cNvSpPr txBox="1"/>
          <p:nvPr/>
        </p:nvSpPr>
        <p:spPr>
          <a:xfrm>
            <a:off x="7934739" y="5824220"/>
            <a:ext cx="2887393" cy="804964"/>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820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arn(inVertical)">
                                      <p:cBhvr>
                                        <p:cTn id="12" dur="500"/>
                                        <p:tgtEl>
                                          <p:spTgt spid="4102"/>
                                        </p:tgtEl>
                                      </p:cBhvr>
                                    </p:animEffect>
                                  </p:childTnLst>
                                </p:cTn>
                              </p:par>
                              <p:par>
                                <p:cTn id="13" presetID="16" presetClass="entr" presetSubtype="21"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barn(inVertical)">
                                      <p:cBhvr>
                                        <p:cTn id="15" dur="500"/>
                                        <p:tgtEl>
                                          <p:spTgt spid="4101"/>
                                        </p:tgtEl>
                                      </p:cBhvr>
                                    </p:animEffect>
                                  </p:childTnLst>
                                </p:cTn>
                              </p:par>
                              <p:par>
                                <p:cTn id="16" presetID="16" presetClass="entr" presetSubtype="2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par>
                                <p:cTn id="19" presetID="16" presetClass="entr" presetSubtype="21"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barn(inVertical)">
                                      <p:cBhvr>
                                        <p:cTn id="21" dur="500"/>
                                        <p:tgtEl>
                                          <p:spTgt spid="4099"/>
                                        </p:tgtEl>
                                      </p:cBhvr>
                                    </p:animEffect>
                                  </p:childTnLst>
                                </p:cTn>
                              </p:par>
                              <p:par>
                                <p:cTn id="22" presetID="16" presetClass="entr" presetSubtype="21"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arn(inVertical)">
                                      <p:cBhvr>
                                        <p:cTn id="24" dur="500"/>
                                        <p:tgtEl>
                                          <p:spTgt spid="4098"/>
                                        </p:tgtEl>
                                      </p:cBhvr>
                                    </p:animEffect>
                                  </p:childTnLst>
                                </p:cTn>
                              </p:par>
                              <p:par>
                                <p:cTn id="25" presetID="16" presetClass="entr" presetSubtype="21" fill="hold" nodeType="withEffect">
                                  <p:stCondLst>
                                    <p:cond delay="0"/>
                                  </p:stCondLst>
                                  <p:childTnLst>
                                    <p:set>
                                      <p:cBhvr>
                                        <p:cTn id="26" dur="1" fill="hold">
                                          <p:stCondLst>
                                            <p:cond delay="0"/>
                                          </p:stCondLst>
                                        </p:cTn>
                                        <p:tgtEl>
                                          <p:spTgt spid="4097"/>
                                        </p:tgtEl>
                                        <p:attrNameLst>
                                          <p:attrName>style.visibility</p:attrName>
                                        </p:attrNameLst>
                                      </p:cBhvr>
                                      <p:to>
                                        <p:strVal val="visible"/>
                                      </p:to>
                                    </p:set>
                                    <p:animEffect transition="in" filter="barn(inVertical)">
                                      <p:cBhvr>
                                        <p:cTn id="27" dur="500"/>
                                        <p:tgtEl>
                                          <p:spTgt spid="409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6" grpId="0"/>
      <p:bldP spid="18" grpId="0"/>
      <p:bldP spid="20" grpId="0"/>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0BF2E-2780-4B3F-92D3-CA65447A12AE}"/>
              </a:ext>
            </a:extLst>
          </p:cNvPr>
          <p:cNvSpPr txBox="1"/>
          <p:nvPr/>
        </p:nvSpPr>
        <p:spPr>
          <a:xfrm>
            <a:off x="708991" y="212041"/>
            <a:ext cx="10774017" cy="939616"/>
          </a:xfrm>
          <a:prstGeom prst="rect">
            <a:avLst/>
          </a:prstGeom>
          <a:solidFill>
            <a:srgbClr val="FFFFCC"/>
          </a:solidFill>
        </p:spPr>
        <p:txBody>
          <a:bodyPr wrap="square">
            <a:spAutoFit/>
          </a:bodyPr>
          <a:lstStyle/>
          <a:p>
            <a:pPr indent="254000">
              <a:lnSpc>
                <a:spcPct val="120000"/>
              </a:lnSpc>
              <a:spcBef>
                <a:spcPts val="300"/>
              </a:spcBef>
              <a:spcAft>
                <a:spcPts val="500"/>
              </a:spcAft>
            </a:pPr>
            <a:r>
              <a:rPr lang="vi-VN" sz="2400" b="1" i="1" dirty="0">
                <a:solidFill>
                  <a:srgbClr val="65D7FF"/>
                </a:solidFill>
                <a:effectLst/>
                <a:latin typeface="Times New Roman" panose="02020603050405020304" pitchFamily="18" charset="0"/>
                <a:ea typeface="Segoe UI" panose="020B0502040204020203" pitchFamily="34" charset="0"/>
              </a:rPr>
              <a:t>Câu 2. </a:t>
            </a:r>
            <a:r>
              <a:rPr lang="vi-VN" sz="2400" i="1" dirty="0">
                <a:effectLst/>
                <a:latin typeface="Times New Roman" panose="02020603050405020304" pitchFamily="18" charset="0"/>
                <a:ea typeface="Segoe UI" panose="020B0502040204020203" pitchFamily="34" charset="0"/>
              </a:rPr>
              <a:t>Ghép mỗi hoạt động ở cột bên trái với ngu</a:t>
            </a:r>
            <a:r>
              <a:rPr lang="en-US" sz="2400" i="1" dirty="0">
                <a:effectLst/>
                <a:latin typeface="Times New Roman" panose="02020603050405020304" pitchFamily="18" charset="0"/>
                <a:ea typeface="Segoe UI" panose="020B0502040204020203" pitchFamily="34" charset="0"/>
              </a:rPr>
              <a:t>ồ</a:t>
            </a:r>
            <a:r>
              <a:rPr lang="vi-VN" sz="2400" i="1" dirty="0">
                <a:effectLst/>
                <a:latin typeface="Times New Roman" panose="02020603050405020304" pitchFamily="18" charset="0"/>
                <a:ea typeface="Segoe UI" panose="020B0502040204020203" pitchFamily="34" charset="0"/>
              </a:rPr>
              <a:t>n năng lượng ở cột bên phải (mỗi hoạt động có thể sử dụng nhiều nguồn năng lượng khác nhau)</a:t>
            </a:r>
            <a:endParaRPr lang="vi-VN" sz="1400" dirty="0">
              <a:effectLst/>
              <a:latin typeface="Segoe UI" panose="020B0502040204020203" pitchFamily="34" charset="0"/>
              <a:ea typeface="Segoe UI" panose="020B0502040204020203" pitchFamily="34" charset="0"/>
            </a:endParaRPr>
          </a:p>
        </p:txBody>
      </p:sp>
      <p:graphicFrame>
        <p:nvGraphicFramePr>
          <p:cNvPr id="4" name="Table 3">
            <a:extLst>
              <a:ext uri="{FF2B5EF4-FFF2-40B4-BE49-F238E27FC236}">
                <a16:creationId xmlns:a16="http://schemas.microsoft.com/office/drawing/2014/main" id="{93FF8FCC-93F7-4B9D-B250-18B38D503F09}"/>
              </a:ext>
            </a:extLst>
          </p:cNvPr>
          <p:cNvGraphicFramePr>
            <a:graphicFrameLocks noGrp="1"/>
          </p:cNvGraphicFramePr>
          <p:nvPr>
            <p:extLst>
              <p:ext uri="{D42A27DB-BD31-4B8C-83A1-F6EECF244321}">
                <p14:modId xmlns:p14="http://schemas.microsoft.com/office/powerpoint/2010/main" val="135544573"/>
              </p:ext>
            </p:extLst>
          </p:nvPr>
        </p:nvGraphicFramePr>
        <p:xfrm>
          <a:off x="1020416" y="1483042"/>
          <a:ext cx="10151165" cy="3643884"/>
        </p:xfrm>
        <a:graphic>
          <a:graphicData uri="http://schemas.openxmlformats.org/drawingml/2006/table">
            <a:tbl>
              <a:tblPr firstRow="1" firstCol="1" bandRow="1">
                <a:tableStyleId>{ED083AE6-46FA-4A59-8FB0-9F97EB10719F}</a:tableStyleId>
              </a:tblPr>
              <a:tblGrid>
                <a:gridCol w="5989187">
                  <a:extLst>
                    <a:ext uri="{9D8B030D-6E8A-4147-A177-3AD203B41FA5}">
                      <a16:colId xmlns:a16="http://schemas.microsoft.com/office/drawing/2014/main" val="1463812187"/>
                    </a:ext>
                  </a:extLst>
                </a:gridCol>
                <a:gridCol w="4161978">
                  <a:extLst>
                    <a:ext uri="{9D8B030D-6E8A-4147-A177-3AD203B41FA5}">
                      <a16:colId xmlns:a16="http://schemas.microsoft.com/office/drawing/2014/main" val="2178182522"/>
                    </a:ext>
                  </a:extLst>
                </a:gridCol>
              </a:tblGrid>
              <a:tr h="193040">
                <a:tc>
                  <a:txBody>
                    <a:bodyPr/>
                    <a:lstStyle/>
                    <a:p>
                      <a:pPr indent="254000" algn="ctr">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Hoạt động</a:t>
                      </a:r>
                      <a:endParaRPr lang="vi-VN"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ctr">
                        <a:lnSpc>
                          <a:spcPct val="120000"/>
                        </a:lnSpc>
                        <a:spcBef>
                          <a:spcPts val="300"/>
                        </a:spcBef>
                        <a:spcAft>
                          <a:spcPts val="600"/>
                        </a:spcAft>
                      </a:pPr>
                      <a:r>
                        <a:rPr lang="vi-VN" sz="2400">
                          <a:effectLst/>
                          <a:latin typeface="Times New Roman" panose="02020603050405020304" pitchFamily="18" charset="0"/>
                          <a:cs typeface="Times New Roman" panose="02020603050405020304" pitchFamily="18" charset="0"/>
                        </a:rPr>
                        <a:t>Nguồn năng lượng</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75570"/>
                  </a:ext>
                </a:extLst>
              </a:tr>
              <a:tr h="1149350">
                <a:tc>
                  <a:txBody>
                    <a:bodyPr/>
                    <a:lstStyle/>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1) Máy hút bụi đang hoạt động.</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2) Chong chóng giấy đang quay.</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3) Học sinh đạp xe trong công viên.</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4) Mặt nước trong chiếc cốc rung động khi đặt cốc nước trước màng loa đang hoạt động.</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5) Cầu thủ chuyền bóng cho đồng đội</a:t>
                      </a:r>
                      <a:endParaRPr lang="vi-VN"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a) Nước</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b) Gió</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c) Điện</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d) Ánh sáng mặt trời</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e) Âm thanh</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g) Thực phẩm</a:t>
                      </a:r>
                      <a:endParaRPr lang="vi-VN"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355625"/>
                  </a:ext>
                </a:extLst>
              </a:tr>
            </a:tbl>
          </a:graphicData>
        </a:graphic>
      </p:graphicFrame>
      <p:sp>
        <p:nvSpPr>
          <p:cNvPr id="5" name="TextBox 4">
            <a:extLst>
              <a:ext uri="{FF2B5EF4-FFF2-40B4-BE49-F238E27FC236}">
                <a16:creationId xmlns:a16="http://schemas.microsoft.com/office/drawing/2014/main" id="{66382F99-14C3-4D75-B71E-C373B1229E3B}"/>
              </a:ext>
            </a:extLst>
          </p:cNvPr>
          <p:cNvSpPr txBox="1"/>
          <p:nvPr/>
        </p:nvSpPr>
        <p:spPr>
          <a:xfrm>
            <a:off x="2710231" y="5663392"/>
            <a:ext cx="6580665" cy="1043619"/>
          </a:xfrm>
          <a:prstGeom prst="rect">
            <a:avLst/>
          </a:prstGeom>
          <a:noFill/>
        </p:spPr>
        <p:txBody>
          <a:bodyPr wrap="square">
            <a:spAutoFit/>
          </a:bodyPr>
          <a:lstStyle/>
          <a:p>
            <a:pPr indent="134779" algn="ctr">
              <a:lnSpc>
                <a:spcPct val="115000"/>
              </a:lnSpc>
              <a:tabLst>
                <a:tab pos="134779" algn="l"/>
                <a:tab pos="2565083" algn="l"/>
                <a:tab pos="3779996" algn="l"/>
              </a:tabLst>
              <a:defRPr/>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 giải</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en-US" sz="2800" dirty="0">
                <a:latin typeface="Times New Roman" panose="02020603050405020304" pitchFamily="18" charset="0"/>
                <a:cs typeface="Times New Roman" panose="02020603050405020304" pitchFamily="18" charset="0"/>
              </a:rPr>
              <a:t>1 – c; </a:t>
            </a:r>
            <a:r>
              <a:rPr lang="vi-VN" sz="2800" dirty="0">
                <a:latin typeface="Times New Roman" panose="02020603050405020304" pitchFamily="18" charset="0"/>
                <a:cs typeface="Times New Roman" panose="02020603050405020304" pitchFamily="18" charset="0"/>
              </a:rPr>
              <a:t>2 - </a:t>
            </a:r>
            <a:r>
              <a:rPr lang="en-US" sz="2800"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3 - </a:t>
            </a:r>
            <a:r>
              <a:rPr lang="en-US"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 4 - </a:t>
            </a:r>
            <a:r>
              <a:rPr lang="en-US" sz="2800" dirty="0">
                <a:latin typeface="Times New Roman" panose="02020603050405020304" pitchFamily="18" charset="0"/>
                <a:cs typeface="Times New Roman" panose="02020603050405020304" pitchFamily="18" charset="0"/>
              </a:rPr>
              <a:t>e</a:t>
            </a:r>
            <a:r>
              <a:rPr lang="vi-VN" sz="2800" dirty="0">
                <a:latin typeface="Times New Roman" panose="02020603050405020304" pitchFamily="18" charset="0"/>
                <a:cs typeface="Times New Roman" panose="02020603050405020304" pitchFamily="18" charset="0"/>
              </a:rPr>
              <a:t>; 5 - </a:t>
            </a:r>
            <a:r>
              <a:rPr lang="en-US" sz="2800" dirty="0">
                <a:latin typeface="Times New Roman" panose="02020603050405020304" pitchFamily="18" charset="0"/>
                <a:cs typeface="Times New Roman" panose="02020603050405020304" pitchFamily="18" charset="0"/>
              </a:rPr>
              <a:t>g</a:t>
            </a:r>
            <a:endPar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817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8782" y="42706"/>
            <a:ext cx="3883855" cy="689952"/>
          </a:xfrm>
        </p:spPr>
        <p:txBody>
          <a:bodyPr>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
        <p:nvSpPr>
          <p:cNvPr id="2" name="Rounded Rectangle 1"/>
          <p:cNvSpPr/>
          <p:nvPr/>
        </p:nvSpPr>
        <p:spPr>
          <a:xfrm>
            <a:off x="4318782" y="1153550"/>
            <a:ext cx="2926080" cy="872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NĂNG LƯỢNG</a:t>
            </a:r>
          </a:p>
        </p:txBody>
      </p:sp>
      <p:sp>
        <p:nvSpPr>
          <p:cNvPr id="3" name="Freeform 2"/>
          <p:cNvSpPr/>
          <p:nvPr/>
        </p:nvSpPr>
        <p:spPr>
          <a:xfrm>
            <a:off x="1406769" y="2025746"/>
            <a:ext cx="3193366" cy="1364567"/>
          </a:xfrm>
          <a:custGeom>
            <a:avLst/>
            <a:gdLst>
              <a:gd name="connsiteX0" fmla="*/ 3193366 w 3193366"/>
              <a:gd name="connsiteY0" fmla="*/ 0 h 1364567"/>
              <a:gd name="connsiteX1" fmla="*/ 872197 w 3193366"/>
              <a:gd name="connsiteY1" fmla="*/ 295422 h 1364567"/>
              <a:gd name="connsiteX2" fmla="*/ 0 w 3193366"/>
              <a:gd name="connsiteY2" fmla="*/ 1364567 h 1364567"/>
            </a:gdLst>
            <a:ahLst/>
            <a:cxnLst>
              <a:cxn ang="0">
                <a:pos x="connsiteX0" y="connsiteY0"/>
              </a:cxn>
              <a:cxn ang="0">
                <a:pos x="connsiteX1" y="connsiteY1"/>
              </a:cxn>
              <a:cxn ang="0">
                <a:pos x="connsiteX2" y="connsiteY2"/>
              </a:cxn>
            </a:cxnLst>
            <a:rect l="l" t="t" r="r" b="b"/>
            <a:pathLst>
              <a:path w="3193366" h="1364567">
                <a:moveTo>
                  <a:pt x="3193366" y="0"/>
                </a:moveTo>
                <a:cubicBezTo>
                  <a:pt x="2298895" y="33997"/>
                  <a:pt x="1404425" y="67994"/>
                  <a:pt x="872197" y="295422"/>
                </a:cubicBezTo>
                <a:cubicBezTo>
                  <a:pt x="339969" y="522850"/>
                  <a:pt x="169984" y="943708"/>
                  <a:pt x="0" y="1364567"/>
                </a:cubicBezTo>
              </a:path>
            </a:pathLst>
          </a:cu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118253" y="2011680"/>
            <a:ext cx="3474720" cy="1364566"/>
          </a:xfrm>
          <a:custGeom>
            <a:avLst/>
            <a:gdLst>
              <a:gd name="connsiteX0" fmla="*/ 0 w 3474720"/>
              <a:gd name="connsiteY0" fmla="*/ 0 h 1364566"/>
              <a:gd name="connsiteX1" fmla="*/ 2743200 w 3474720"/>
              <a:gd name="connsiteY1" fmla="*/ 576775 h 1364566"/>
              <a:gd name="connsiteX2" fmla="*/ 3474720 w 3474720"/>
              <a:gd name="connsiteY2" fmla="*/ 1364566 h 1364566"/>
            </a:gdLst>
            <a:ahLst/>
            <a:cxnLst>
              <a:cxn ang="0">
                <a:pos x="connsiteX0" y="connsiteY0"/>
              </a:cxn>
              <a:cxn ang="0">
                <a:pos x="connsiteX1" y="connsiteY1"/>
              </a:cxn>
              <a:cxn ang="0">
                <a:pos x="connsiteX2" y="connsiteY2"/>
              </a:cxn>
            </a:cxnLst>
            <a:rect l="l" t="t" r="r" b="b"/>
            <a:pathLst>
              <a:path w="3474720" h="1364566">
                <a:moveTo>
                  <a:pt x="0" y="0"/>
                </a:moveTo>
                <a:cubicBezTo>
                  <a:pt x="1082040" y="174673"/>
                  <a:pt x="2164080" y="349347"/>
                  <a:pt x="2743200" y="576775"/>
                </a:cubicBezTo>
                <a:cubicBezTo>
                  <a:pt x="3322320" y="804203"/>
                  <a:pt x="3398520" y="1084384"/>
                  <a:pt x="3474720" y="136456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532185" y="2039815"/>
            <a:ext cx="2363372" cy="2700997"/>
          </a:xfrm>
          <a:custGeom>
            <a:avLst/>
            <a:gdLst>
              <a:gd name="connsiteX0" fmla="*/ 2363372 w 2363372"/>
              <a:gd name="connsiteY0" fmla="*/ 0 h 2700997"/>
              <a:gd name="connsiteX1" fmla="*/ 1941341 w 2363372"/>
              <a:gd name="connsiteY1" fmla="*/ 168813 h 2700997"/>
              <a:gd name="connsiteX2" fmla="*/ 365760 w 2363372"/>
              <a:gd name="connsiteY2" fmla="*/ 731520 h 2700997"/>
              <a:gd name="connsiteX3" fmla="*/ 0 w 2363372"/>
              <a:gd name="connsiteY3" fmla="*/ 2700997 h 2700997"/>
            </a:gdLst>
            <a:ahLst/>
            <a:cxnLst>
              <a:cxn ang="0">
                <a:pos x="connsiteX0" y="connsiteY0"/>
              </a:cxn>
              <a:cxn ang="0">
                <a:pos x="connsiteX1" y="connsiteY1"/>
              </a:cxn>
              <a:cxn ang="0">
                <a:pos x="connsiteX2" y="connsiteY2"/>
              </a:cxn>
              <a:cxn ang="0">
                <a:pos x="connsiteX3" y="connsiteY3"/>
              </a:cxn>
            </a:cxnLst>
            <a:rect l="l" t="t" r="r" b="b"/>
            <a:pathLst>
              <a:path w="2363372" h="2700997">
                <a:moveTo>
                  <a:pt x="2363372" y="0"/>
                </a:moveTo>
                <a:cubicBezTo>
                  <a:pt x="2318824" y="23446"/>
                  <a:pt x="1941341" y="168813"/>
                  <a:pt x="1941341" y="168813"/>
                </a:cubicBezTo>
                <a:cubicBezTo>
                  <a:pt x="1608406" y="290733"/>
                  <a:pt x="689317" y="309489"/>
                  <a:pt x="365760" y="731520"/>
                </a:cubicBezTo>
                <a:cubicBezTo>
                  <a:pt x="42203" y="1153551"/>
                  <a:pt x="21101" y="1927274"/>
                  <a:pt x="0" y="2700997"/>
                </a:cubicBez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149969" y="2011680"/>
            <a:ext cx="1181686" cy="1223889"/>
          </a:xfrm>
          <a:custGeom>
            <a:avLst/>
            <a:gdLst>
              <a:gd name="connsiteX0" fmla="*/ 1181686 w 1181686"/>
              <a:gd name="connsiteY0" fmla="*/ 0 h 1223889"/>
              <a:gd name="connsiteX1" fmla="*/ 393896 w 1181686"/>
              <a:gd name="connsiteY1" fmla="*/ 393895 h 1223889"/>
              <a:gd name="connsiteX2" fmla="*/ 0 w 1181686"/>
              <a:gd name="connsiteY2" fmla="*/ 1223889 h 1223889"/>
            </a:gdLst>
            <a:ahLst/>
            <a:cxnLst>
              <a:cxn ang="0">
                <a:pos x="connsiteX0" y="connsiteY0"/>
              </a:cxn>
              <a:cxn ang="0">
                <a:pos x="connsiteX1" y="connsiteY1"/>
              </a:cxn>
              <a:cxn ang="0">
                <a:pos x="connsiteX2" y="connsiteY2"/>
              </a:cxn>
            </a:cxnLst>
            <a:rect l="l" t="t" r="r" b="b"/>
            <a:pathLst>
              <a:path w="1181686" h="1223889">
                <a:moveTo>
                  <a:pt x="1181686" y="0"/>
                </a:moveTo>
                <a:cubicBezTo>
                  <a:pt x="886265" y="94957"/>
                  <a:pt x="590844" y="189914"/>
                  <a:pt x="393896" y="393895"/>
                </a:cubicBezTo>
                <a:cubicBezTo>
                  <a:pt x="196948" y="597876"/>
                  <a:pt x="98474" y="910882"/>
                  <a:pt x="0" y="1223889"/>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627077" y="2067951"/>
            <a:ext cx="42203" cy="2588455"/>
          </a:xfrm>
          <a:custGeom>
            <a:avLst/>
            <a:gdLst>
              <a:gd name="connsiteX0" fmla="*/ 0 w 42203"/>
              <a:gd name="connsiteY0" fmla="*/ 0 h 2588455"/>
              <a:gd name="connsiteX1" fmla="*/ 42203 w 42203"/>
              <a:gd name="connsiteY1" fmla="*/ 2588455 h 2588455"/>
            </a:gdLst>
            <a:ahLst/>
            <a:cxnLst>
              <a:cxn ang="0">
                <a:pos x="connsiteX0" y="connsiteY0"/>
              </a:cxn>
              <a:cxn ang="0">
                <a:pos x="connsiteX1" y="connsiteY1"/>
              </a:cxn>
            </a:cxnLst>
            <a:rect l="l" t="t" r="r" b="b"/>
            <a:pathLst>
              <a:path w="42203" h="2588455">
                <a:moveTo>
                  <a:pt x="0" y="0"/>
                </a:moveTo>
                <a:lnTo>
                  <a:pt x="42203" y="2588455"/>
                </a:lnTo>
              </a:path>
            </a:pathLst>
          </a:cu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908431" y="2053883"/>
            <a:ext cx="847130" cy="1181686"/>
          </a:xfrm>
          <a:custGeom>
            <a:avLst/>
            <a:gdLst>
              <a:gd name="connsiteX0" fmla="*/ 0 w 847130"/>
              <a:gd name="connsiteY0" fmla="*/ 0 h 1181686"/>
              <a:gd name="connsiteX1" fmla="*/ 717452 w 847130"/>
              <a:gd name="connsiteY1" fmla="*/ 407963 h 1181686"/>
              <a:gd name="connsiteX2" fmla="*/ 844061 w 847130"/>
              <a:gd name="connsiteY2" fmla="*/ 1181686 h 1181686"/>
            </a:gdLst>
            <a:ahLst/>
            <a:cxnLst>
              <a:cxn ang="0">
                <a:pos x="connsiteX0" y="connsiteY0"/>
              </a:cxn>
              <a:cxn ang="0">
                <a:pos x="connsiteX1" y="connsiteY1"/>
              </a:cxn>
              <a:cxn ang="0">
                <a:pos x="connsiteX2" y="connsiteY2"/>
              </a:cxn>
            </a:cxnLst>
            <a:rect l="l" t="t" r="r" b="b"/>
            <a:pathLst>
              <a:path w="847130" h="1181686">
                <a:moveTo>
                  <a:pt x="0" y="0"/>
                </a:moveTo>
                <a:cubicBezTo>
                  <a:pt x="288387" y="105507"/>
                  <a:pt x="576775" y="211015"/>
                  <a:pt x="717452" y="407963"/>
                </a:cubicBezTo>
                <a:cubicBezTo>
                  <a:pt x="858129" y="604911"/>
                  <a:pt x="851095" y="893298"/>
                  <a:pt x="844061" y="1181686"/>
                </a:cubicBezTo>
              </a:path>
            </a:pathLst>
          </a:cu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6428935" y="1997612"/>
            <a:ext cx="1730327" cy="2686930"/>
          </a:xfrm>
          <a:custGeom>
            <a:avLst/>
            <a:gdLst>
              <a:gd name="connsiteX0" fmla="*/ 0 w 1730327"/>
              <a:gd name="connsiteY0" fmla="*/ 0 h 2686930"/>
              <a:gd name="connsiteX1" fmla="*/ 1223890 w 1730327"/>
              <a:gd name="connsiteY1" fmla="*/ 506437 h 2686930"/>
              <a:gd name="connsiteX2" fmla="*/ 1730327 w 1730327"/>
              <a:gd name="connsiteY2" fmla="*/ 2686930 h 2686930"/>
            </a:gdLst>
            <a:ahLst/>
            <a:cxnLst>
              <a:cxn ang="0">
                <a:pos x="connsiteX0" y="connsiteY0"/>
              </a:cxn>
              <a:cxn ang="0">
                <a:pos x="connsiteX1" y="connsiteY1"/>
              </a:cxn>
              <a:cxn ang="0">
                <a:pos x="connsiteX2" y="connsiteY2"/>
              </a:cxn>
            </a:cxnLst>
            <a:rect l="l" t="t" r="r" b="b"/>
            <a:pathLst>
              <a:path w="1730327" h="2686930">
                <a:moveTo>
                  <a:pt x="0" y="0"/>
                </a:moveTo>
                <a:cubicBezTo>
                  <a:pt x="467751" y="29307"/>
                  <a:pt x="935502" y="58615"/>
                  <a:pt x="1223890" y="506437"/>
                </a:cubicBezTo>
                <a:cubicBezTo>
                  <a:pt x="1512278" y="954259"/>
                  <a:pt x="1621302" y="1820594"/>
                  <a:pt x="1730327" y="2686930"/>
                </a:cubicBezTo>
              </a:path>
            </a:pathLst>
          </a:cu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04911" y="3362178"/>
            <a:ext cx="1167619" cy="954107"/>
          </a:xfrm>
          <a:prstGeom prst="rect">
            <a:avLst/>
          </a:prstGeom>
          <a:noFill/>
        </p:spPr>
        <p:txBody>
          <a:bodyPr wrap="square" rtlCol="0">
            <a:spAutoFit/>
          </a:bodyPr>
          <a:lstStyle/>
          <a:p>
            <a:r>
              <a:rPr lang="en-US" sz="2800" b="1" dirty="0">
                <a:solidFill>
                  <a:srgbClr val="7030A0"/>
                </a:solidFill>
              </a:rPr>
              <a:t>ĐỘNG NĂNG</a:t>
            </a:r>
          </a:p>
        </p:txBody>
      </p:sp>
      <p:sp>
        <p:nvSpPr>
          <p:cNvPr id="36" name="TextBox 35"/>
          <p:cNvSpPr txBox="1"/>
          <p:nvPr/>
        </p:nvSpPr>
        <p:spPr>
          <a:xfrm>
            <a:off x="1561515" y="4754880"/>
            <a:ext cx="1842868" cy="954107"/>
          </a:xfrm>
          <a:prstGeom prst="rect">
            <a:avLst/>
          </a:prstGeom>
          <a:noFill/>
        </p:spPr>
        <p:txBody>
          <a:bodyPr wrap="square" rtlCol="0">
            <a:spAutoFit/>
          </a:bodyPr>
          <a:lstStyle/>
          <a:p>
            <a:r>
              <a:rPr lang="en-US" sz="2800" b="1" dirty="0">
                <a:solidFill>
                  <a:srgbClr val="00B050"/>
                </a:solidFill>
              </a:rPr>
              <a:t>THẾ NĂNG HẤP DẪN</a:t>
            </a:r>
          </a:p>
        </p:txBody>
      </p:sp>
      <p:sp>
        <p:nvSpPr>
          <p:cNvPr id="37" name="TextBox 36"/>
          <p:cNvSpPr txBox="1"/>
          <p:nvPr/>
        </p:nvSpPr>
        <p:spPr>
          <a:xfrm>
            <a:off x="3193367" y="3264487"/>
            <a:ext cx="2321170" cy="954107"/>
          </a:xfrm>
          <a:prstGeom prst="rect">
            <a:avLst/>
          </a:prstGeom>
          <a:noFill/>
        </p:spPr>
        <p:txBody>
          <a:bodyPr wrap="square" rtlCol="0">
            <a:spAutoFit/>
          </a:bodyPr>
          <a:lstStyle/>
          <a:p>
            <a:r>
              <a:rPr lang="en-US" sz="2800" b="1" dirty="0">
                <a:solidFill>
                  <a:srgbClr val="FF0000"/>
                </a:solidFill>
              </a:rPr>
              <a:t>NĂNG LƯỢNG HÓA HỌC</a:t>
            </a:r>
          </a:p>
        </p:txBody>
      </p:sp>
      <p:sp>
        <p:nvSpPr>
          <p:cNvPr id="38" name="TextBox 37"/>
          <p:cNvSpPr txBox="1"/>
          <p:nvPr/>
        </p:nvSpPr>
        <p:spPr>
          <a:xfrm>
            <a:off x="4740812" y="4754880"/>
            <a:ext cx="1603718" cy="1384995"/>
          </a:xfrm>
          <a:prstGeom prst="rect">
            <a:avLst/>
          </a:prstGeom>
          <a:noFill/>
        </p:spPr>
        <p:txBody>
          <a:bodyPr wrap="squar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NĂNG LƯỢNG ĐIỆN</a:t>
            </a:r>
          </a:p>
        </p:txBody>
      </p:sp>
      <p:sp>
        <p:nvSpPr>
          <p:cNvPr id="39" name="TextBox 38"/>
          <p:cNvSpPr txBox="1"/>
          <p:nvPr/>
        </p:nvSpPr>
        <p:spPr>
          <a:xfrm>
            <a:off x="6344530" y="3180863"/>
            <a:ext cx="1336429" cy="1815882"/>
          </a:xfrm>
          <a:prstGeom prst="rect">
            <a:avLst/>
          </a:prstGeom>
          <a:noFill/>
        </p:spPr>
        <p:txBody>
          <a:bodyPr wrap="square" rtlCol="0">
            <a:spAutoFit/>
          </a:bodyPr>
          <a:lstStyle/>
          <a:p>
            <a:r>
              <a:rPr lang="en-US" sz="2800" b="1" dirty="0">
                <a:solidFill>
                  <a:srgbClr val="C00000"/>
                </a:solidFill>
              </a:rPr>
              <a:t>NĂNG LƯỢNG ÁNH SÁNG</a:t>
            </a:r>
          </a:p>
        </p:txBody>
      </p:sp>
      <p:sp>
        <p:nvSpPr>
          <p:cNvPr id="40" name="TextBox 39"/>
          <p:cNvSpPr txBox="1"/>
          <p:nvPr/>
        </p:nvSpPr>
        <p:spPr>
          <a:xfrm>
            <a:off x="7744266" y="4841243"/>
            <a:ext cx="1385666" cy="1384995"/>
          </a:xfrm>
          <a:prstGeom prst="rect">
            <a:avLst/>
          </a:prstGeom>
          <a:noFill/>
        </p:spPr>
        <p:txBody>
          <a:bodyPr wrap="square" rtlCol="0">
            <a:spAutoFit/>
          </a:bodyPr>
          <a:lstStyle/>
          <a:p>
            <a:r>
              <a:rPr lang="en-US" sz="2800" b="1" dirty="0">
                <a:solidFill>
                  <a:schemeClr val="accent2">
                    <a:lumMod val="75000"/>
                  </a:schemeClr>
                </a:solidFill>
              </a:rPr>
              <a:t>NĂNG LƯỢNG ÂM </a:t>
            </a:r>
          </a:p>
        </p:txBody>
      </p:sp>
      <p:sp>
        <p:nvSpPr>
          <p:cNvPr id="41" name="TextBox 40"/>
          <p:cNvSpPr txBox="1"/>
          <p:nvPr/>
        </p:nvSpPr>
        <p:spPr>
          <a:xfrm>
            <a:off x="10002129" y="3462413"/>
            <a:ext cx="1378633" cy="1384995"/>
          </a:xfrm>
          <a:prstGeom prst="rect">
            <a:avLst/>
          </a:prstGeom>
          <a:noFill/>
        </p:spPr>
        <p:txBody>
          <a:bodyPr wrap="square" rtlCol="0">
            <a:spAutoFit/>
          </a:bodyPr>
          <a:lstStyle/>
          <a:p>
            <a:r>
              <a:rPr lang="en-US" sz="2800" b="1" dirty="0">
                <a:solidFill>
                  <a:srgbClr val="0070C0"/>
                </a:solidFill>
              </a:rPr>
              <a:t>NĂNG LƯỢNG NHIỆT</a:t>
            </a:r>
          </a:p>
        </p:txBody>
      </p:sp>
    </p:spTree>
    <p:extLst>
      <p:ext uri="{BB962C8B-B14F-4D97-AF65-F5344CB8AC3E}">
        <p14:creationId xmlns:p14="http://schemas.microsoft.com/office/powerpoint/2010/main" val="1964208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6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2226978" y="5645979"/>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n-US" altLang="zh-CN" sz="4400" b="1" kern="0" dirty="0" smtClean="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Luyện tập </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163293"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III.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407863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3" y="0"/>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5862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b="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9D9A10-A8A1-43EE-B2AE-D6A39F25DF6D}"/>
              </a:ext>
            </a:extLst>
          </p:cNvPr>
          <p:cNvSpPr txBox="1"/>
          <p:nvPr/>
        </p:nvSpPr>
        <p:spPr>
          <a:xfrm>
            <a:off x="3577096" y="1725636"/>
            <a:ext cx="4522392" cy="707886"/>
          </a:xfrm>
          <a:prstGeom prst="rect">
            <a:avLst/>
          </a:prstGeom>
          <a:noFill/>
        </p:spPr>
        <p:txBody>
          <a:bodyPr wrap="none" rtlCol="0">
            <a:spAutoFit/>
          </a:bodyPr>
          <a:lstStyle/>
          <a:p>
            <a:pPr algn="ctr"/>
            <a:r>
              <a:rPr lang="en-US" sz="4000" b="1" dirty="0">
                <a:solidFill>
                  <a:srgbClr val="FF0000"/>
                </a:solidFill>
              </a:rPr>
              <a:t>TIẾT 120,121 </a:t>
            </a:r>
            <a:r>
              <a:rPr lang="en-US" sz="4000" b="1" dirty="0" smtClean="0">
                <a:solidFill>
                  <a:srgbClr val="FF0000"/>
                </a:solidFill>
              </a:rPr>
              <a:t>:</a:t>
            </a:r>
            <a:r>
              <a:rPr lang="en-US" altLang="zh-CN" sz="4000" b="1" dirty="0" smtClean="0">
                <a:ln w="1905"/>
                <a:solidFill>
                  <a:srgbClr val="7030A0"/>
                </a:solidFill>
                <a:effectLst>
                  <a:innerShdw blurRad="69850" dist="43180" dir="5400000">
                    <a:srgbClr val="000000">
                      <a:alpha val="65000"/>
                    </a:srgbClr>
                  </a:innerShdw>
                </a:effectLst>
                <a:latin typeface="Times New Roman" panose="02020603050405020304" pitchFamily="18" charset="0"/>
                <a:ea typeface=".黑体-日本语" panose="02000500000000000000" pitchFamily="2" charset="-122"/>
                <a:cs typeface="Times New Roman" panose="02020603050405020304" pitchFamily="18" charset="0"/>
                <a:sym typeface="+mn-lt"/>
              </a:rPr>
              <a:t>Bài </a:t>
            </a:r>
            <a:r>
              <a:rPr lang="en-US" altLang="zh-CN" sz="4000" b="1" dirty="0">
                <a:ln w="1905"/>
                <a:solidFill>
                  <a:srgbClr val="7030A0"/>
                </a:solidFill>
                <a:effectLst>
                  <a:innerShdw blurRad="69850" dist="43180" dir="5400000">
                    <a:srgbClr val="000000">
                      <a:alpha val="65000"/>
                    </a:srgbClr>
                  </a:innerShdw>
                </a:effectLst>
                <a:latin typeface="Times New Roman" panose="02020603050405020304" pitchFamily="18" charset="0"/>
                <a:ea typeface=".黑体-日本语" panose="02000500000000000000" pitchFamily="2" charset="-122"/>
                <a:cs typeface="Times New Roman" panose="02020603050405020304" pitchFamily="18" charset="0"/>
                <a:sym typeface="+mn-lt"/>
              </a:rPr>
              <a:t>47</a:t>
            </a:r>
          </a:p>
        </p:txBody>
      </p:sp>
      <p:sp>
        <p:nvSpPr>
          <p:cNvPr id="7" name="TextBox 6">
            <a:extLst>
              <a:ext uri="{FF2B5EF4-FFF2-40B4-BE49-F238E27FC236}">
                <a16:creationId xmlns:a16="http://schemas.microsoft.com/office/drawing/2014/main" id="{207BB4EF-53CD-4833-BBF7-FAC0DF2003F6}"/>
              </a:ext>
            </a:extLst>
          </p:cNvPr>
          <p:cNvSpPr txBox="1"/>
          <p:nvPr/>
        </p:nvSpPr>
        <p:spPr>
          <a:xfrm>
            <a:off x="861391" y="2655979"/>
            <a:ext cx="10469217" cy="1146572"/>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540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MỘT SỐ DẠNG NĂNG LƯỢNG</a:t>
            </a:r>
            <a:endParaRPr lang="zh-CN" altLang="en-US" sz="540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16331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1250"/>
                                  </p:stCondLst>
                                  <p:childTnLst>
                                    <p:animRot by="21600000">
                                      <p:cBhvr>
                                        <p:cTn id="10" dur="1500" fill="hold"/>
                                        <p:tgtEl>
                                          <p:spTgt spid="6"/>
                                        </p:tgtEl>
                                        <p:attrNameLst>
                                          <p:attrName>r</p:attrName>
                                        </p:attrNameLst>
                                      </p:cBhvr>
                                    </p:animRot>
                                  </p:childTnLst>
                                </p:cTn>
                              </p:par>
                            </p:childTnLst>
                          </p:cTn>
                        </p:par>
                        <p:par>
                          <p:cTn id="11" fill="hold">
                            <p:stCondLst>
                              <p:cond delay="275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750" fill="hold"/>
                                        <p:tgtEl>
                                          <p:spTgt spid="7"/>
                                        </p:tgtEl>
                                        <p:attrNameLst>
                                          <p:attrName>ppt_x</p:attrName>
                                        </p:attrNameLst>
                                      </p:cBhvr>
                                      <p:tavLst>
                                        <p:tav tm="0">
                                          <p:val>
                                            <p:strVal val="#ppt_x"/>
                                          </p:val>
                                        </p:tav>
                                        <p:tav tm="100000">
                                          <p:val>
                                            <p:strVal val="#ppt_x"/>
                                          </p:val>
                                        </p:tav>
                                      </p:tavLst>
                                    </p:anim>
                                    <p:anim calcmode="lin" valueType="num">
                                      <p:cBhvr additive="base">
                                        <p:cTn id="15"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5"/>
          <a:stretch>
            <a:fillRect/>
          </a:stretch>
        </p:blipFill>
        <p:spPr>
          <a:xfrm>
            <a:off x="-554458" y="0"/>
            <a:ext cx="12746457" cy="7185922"/>
          </a:xfrm>
          <a:prstGeom prst="rect">
            <a:avLst/>
          </a:prstGeom>
        </p:spPr>
      </p:pic>
      <p:pic>
        <p:nvPicPr>
          <p:cNvPr id="18" name="Picture 17">
            <a:hlinkClick r:id="rId6"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9"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10"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5" name="Picture 44">
            <a:hlinkClick r:id="rId12" action="ppaction://hlinksldjump"/>
            <a:extLst>
              <a:ext uri="{FF2B5EF4-FFF2-40B4-BE49-F238E27FC236}">
                <a16:creationId xmlns:a16="http://schemas.microsoft.com/office/drawing/2014/main" id="{68DB85B5-40C7-422B-AC40-B33B1BFAE6C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545" t="28035" r="29874" b="25638"/>
          <a:stretch/>
        </p:blipFill>
        <p:spPr>
          <a:xfrm>
            <a:off x="6761439" y="1991233"/>
            <a:ext cx="838054" cy="980903"/>
          </a:xfrm>
          <a:prstGeom prst="rect">
            <a:avLst/>
          </a:prstGeom>
        </p:spPr>
      </p:pic>
      <p:pic>
        <p:nvPicPr>
          <p:cNvPr id="46" name="Picture 45">
            <a:extLst>
              <a:ext uri="{FF2B5EF4-FFF2-40B4-BE49-F238E27FC236}">
                <a16:creationId xmlns:a16="http://schemas.microsoft.com/office/drawing/2014/main" id="{ED5E1A81-31BF-4BE5-98C1-0D747155B2B7}"/>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6462998" y="674985"/>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370915" y="1774674"/>
            <a:ext cx="3597875" cy="3597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TextBox 1">
            <a:extLst>
              <a:ext uri="{FF2B5EF4-FFF2-40B4-BE49-F238E27FC236}">
                <a16:creationId xmlns:a16="http://schemas.microsoft.com/office/drawing/2014/main" id="{2ACFCF99-A554-4423-BC3A-CEBCA4652000}"/>
              </a:ext>
            </a:extLst>
          </p:cNvPr>
          <p:cNvSpPr txBox="1"/>
          <p:nvPr/>
        </p:nvSpPr>
        <p:spPr>
          <a:xfrm>
            <a:off x="3894128" y="4182517"/>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5CB2C178-0797-4026-9A1A-27111674972F}"/>
              </a:ext>
            </a:extLst>
          </p:cNvPr>
          <p:cNvSpPr txBox="1"/>
          <p:nvPr/>
        </p:nvSpPr>
        <p:spPr>
          <a:xfrm>
            <a:off x="4921147" y="3155714"/>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D7DB136C-29F2-4E5A-BA40-F823146E1BED}"/>
              </a:ext>
            </a:extLst>
          </p:cNvPr>
          <p:cNvSpPr txBox="1"/>
          <p:nvPr/>
        </p:nvSpPr>
        <p:spPr>
          <a:xfrm>
            <a:off x="7827081" y="4182516"/>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4</a:t>
            </a:r>
          </a:p>
        </p:txBody>
      </p:sp>
      <p:sp>
        <p:nvSpPr>
          <p:cNvPr id="22" name="TextBox 21">
            <a:extLst>
              <a:ext uri="{FF2B5EF4-FFF2-40B4-BE49-F238E27FC236}">
                <a16:creationId xmlns:a16="http://schemas.microsoft.com/office/drawing/2014/main" id="{0AE24FEF-EBA0-4CD1-A20E-89E5B1BF1CAD}"/>
              </a:ext>
            </a:extLst>
          </p:cNvPr>
          <p:cNvSpPr txBox="1"/>
          <p:nvPr/>
        </p:nvSpPr>
        <p:spPr>
          <a:xfrm>
            <a:off x="7131586" y="2870802"/>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8D9D4EEC-B51D-4DFC-964D-E3911420FC89}"/>
              </a:ext>
            </a:extLst>
          </p:cNvPr>
          <p:cNvSpPr txBox="1"/>
          <p:nvPr/>
        </p:nvSpPr>
        <p:spPr>
          <a:xfrm>
            <a:off x="6239753" y="4173447"/>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5</a:t>
            </a:r>
          </a:p>
        </p:txBody>
      </p:sp>
      <p:sp>
        <p:nvSpPr>
          <p:cNvPr id="3" name="Decagon 2">
            <a:hlinkClick r:id="rId15" action="ppaction://hlinksldjump"/>
            <a:extLst>
              <a:ext uri="{FF2B5EF4-FFF2-40B4-BE49-F238E27FC236}">
                <a16:creationId xmlns:a16="http://schemas.microsoft.com/office/drawing/2014/main" id="{B1762CAF-D3C4-4754-A893-AB6F351E28B7}"/>
              </a:ext>
            </a:extLst>
          </p:cNvPr>
          <p:cNvSpPr/>
          <p:nvPr/>
        </p:nvSpPr>
        <p:spPr>
          <a:xfrm>
            <a:off x="10399485" y="5731465"/>
            <a:ext cx="1248229" cy="930591"/>
          </a:xfrm>
          <a:prstGeom prst="dec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Times New Roman" panose="02020603050405020304" pitchFamily="18" charset="0"/>
                <a:cs typeface="Times New Roman" panose="02020603050405020304" pitchFamily="18" charset="0"/>
              </a:rPr>
              <a:t>Kết thúc</a:t>
            </a:r>
          </a:p>
        </p:txBody>
      </p:sp>
    </p:spTree>
    <p:extLst>
      <p:ext uri="{BB962C8B-B14F-4D97-AF65-F5344CB8AC3E}">
        <p14:creationId xmlns:p14="http://schemas.microsoft.com/office/powerpoint/2010/main" val="2613804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3"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50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phep-thuat-www_nhacchuongvui_com.wav"/>
                                        </p:tgtEl>
                                      </p:cMediaNode>
                                    </p:audio>
                                  </p:subTnLst>
                                </p:cTn>
                              </p:par>
                            </p:childTnLst>
                          </p:cTn>
                        </p:par>
                        <p:par>
                          <p:cTn id="60" fill="hold">
                            <p:stCondLst>
                              <p:cond delay="1500"/>
                            </p:stCondLst>
                            <p:childTnLst>
                              <p:par>
                                <p:cTn id="61" presetID="32" presetClass="emph" presetSubtype="0" repeatCount="indefinite" fill="hold" nodeType="afterEffect">
                                  <p:stCondLst>
                                    <p:cond delay="0"/>
                                  </p:stCondLst>
                                  <p:childTnLst>
                                    <p:animRot by="120000">
                                      <p:cBhvr>
                                        <p:cTn id="62" dur="100" fill="hold">
                                          <p:stCondLst>
                                            <p:cond delay="0"/>
                                          </p:stCondLst>
                                        </p:cTn>
                                        <p:tgtEl>
                                          <p:spTgt spid="46"/>
                                        </p:tgtEl>
                                        <p:attrNameLst>
                                          <p:attrName>r</p:attrName>
                                        </p:attrNameLst>
                                      </p:cBhvr>
                                    </p:animRot>
                                    <p:animRot by="-240000">
                                      <p:cBhvr>
                                        <p:cTn id="63" dur="200" fill="hold">
                                          <p:stCondLst>
                                            <p:cond delay="200"/>
                                          </p:stCondLst>
                                        </p:cTn>
                                        <p:tgtEl>
                                          <p:spTgt spid="46"/>
                                        </p:tgtEl>
                                        <p:attrNameLst>
                                          <p:attrName>r</p:attrName>
                                        </p:attrNameLst>
                                      </p:cBhvr>
                                    </p:animRot>
                                    <p:animRot by="240000">
                                      <p:cBhvr>
                                        <p:cTn id="64" dur="200" fill="hold">
                                          <p:stCondLst>
                                            <p:cond delay="400"/>
                                          </p:stCondLst>
                                        </p:cTn>
                                        <p:tgtEl>
                                          <p:spTgt spid="46"/>
                                        </p:tgtEl>
                                        <p:attrNameLst>
                                          <p:attrName>r</p:attrName>
                                        </p:attrNameLst>
                                      </p:cBhvr>
                                    </p:animRot>
                                    <p:animRot by="-240000">
                                      <p:cBhvr>
                                        <p:cTn id="65" dur="200" fill="hold">
                                          <p:stCondLst>
                                            <p:cond delay="600"/>
                                          </p:stCondLst>
                                        </p:cTn>
                                        <p:tgtEl>
                                          <p:spTgt spid="46"/>
                                        </p:tgtEl>
                                        <p:attrNameLst>
                                          <p:attrName>r</p:attrName>
                                        </p:attrNameLst>
                                      </p:cBhvr>
                                    </p:animRot>
                                    <p:animRot by="120000">
                                      <p:cBhvr>
                                        <p:cTn id="66"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subTnLst>
                                    <p:audio>
                                      <p:cMediaNode>
                                        <p:cTn display="0" masterRel="sameClick">
                                          <p:stCondLst>
                                            <p:cond evt="begin" delay="0">
                                              <p:tn val="70"/>
                                            </p:cond>
                                          </p:stCondLst>
                                          <p:endCondLst>
                                            <p:cond evt="onStopAudio" delay="0">
                                              <p:tgtEl>
                                                <p:sldTgt/>
                                              </p:tgtEl>
                                            </p:cond>
                                          </p:endCondLst>
                                        </p:cTn>
                                        <p:tgtEl>
                                          <p:sndTgt r:embed="rId4" name="Tieng-yeah-tre-con-www_nhacchuongvui_com.wav"/>
                                        </p:tgtEl>
                                      </p:cMediaNode>
                                    </p:audio>
                                  </p:subTnLst>
                                </p:cTn>
                              </p:par>
                              <p:par>
                                <p:cTn id="7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7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96175" y="1140954"/>
            <a:ext cx="11799650" cy="167118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1: </a:t>
            </a:r>
            <a:r>
              <a:rPr lang="vi-VN" sz="3200" dirty="0">
                <a:latin typeface="Times New Roman" panose="02020603050405020304" pitchFamily="18" charset="0"/>
                <a:cs typeface="Times New Roman" panose="02020603050405020304" pitchFamily="18" charset="0"/>
              </a:rPr>
              <a:t>Dạng năng lượng tích trữ trong cánh cung khi được kéo căng là</a:t>
            </a:r>
          </a:p>
          <a:p>
            <a:r>
              <a:rPr lang="vi-VN" sz="3200" b="1" dirty="0">
                <a:latin typeface="Times New Roman" panose="02020603050405020304" pitchFamily="18" charset="0"/>
                <a:cs typeface="Times New Roman" panose="02020603050405020304" pitchFamily="18" charset="0"/>
              </a:rPr>
              <a:t>A</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 Hóa năng</a:t>
            </a:r>
          </a:p>
          <a:p>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Thế năng đàn hồi			</a:t>
            </a: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Quang năng</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C</a:t>
            </a: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3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408561" y="369651"/>
            <a:ext cx="11107577"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2800" b="1" dirty="0">
                <a:latin typeface="Times New Roman" panose="02020603050405020304" pitchFamily="18" charset="0"/>
                <a:cs typeface="Times New Roman" panose="02020603050405020304" pitchFamily="18" charset="0"/>
              </a:rPr>
              <a:t>Câu 2: </a:t>
            </a:r>
            <a:r>
              <a:rPr lang="vi-VN" sz="2800" dirty="0">
                <a:latin typeface="Times New Roman" panose="02020603050405020304" pitchFamily="18" charset="0"/>
                <a:cs typeface="Times New Roman" panose="02020603050405020304" pitchFamily="18" charset="0"/>
              </a:rPr>
              <a:t>Nếu chọn mặt đất làm mốc tính thế năng thì vật nào sau đây có thế năng hấp dẫn?</a:t>
            </a:r>
          </a:p>
          <a:p>
            <a:r>
              <a:rPr lang="vi-VN" sz="2800" b="1"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Mũi tên đang bay</a:t>
            </a:r>
          </a:p>
          <a:p>
            <a:r>
              <a:rPr lang="vi-VN" sz="2800" b="1"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Xe đang chạy trên đường</a:t>
            </a:r>
          </a:p>
          <a:p>
            <a:r>
              <a:rPr lang="vi-VN" sz="2800" b="1"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Lò xo bị kéo giãn trên mặt đất</a:t>
            </a:r>
          </a:p>
          <a:p>
            <a:r>
              <a:rPr lang="vi-VN" sz="2800" b="1"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Quả bóng lăn trên mặt đất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A</a:t>
            </a:r>
          </a:p>
        </p:txBody>
      </p:sp>
      <p:sp>
        <p:nvSpPr>
          <p:cNvPr id="6" name="Arrow: Left 5">
            <a:hlinkClick r:id="rId5" action="ppaction://hlinksldjump"/>
            <a:extLst>
              <a:ext uri="{FF2B5EF4-FFF2-40B4-BE49-F238E27FC236}">
                <a16:creationId xmlns:a16="http://schemas.microsoft.com/office/drawing/2014/main" id="{22CD8D1A-7B52-4112-9018-2B062694786D}"/>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408561" y="369651"/>
            <a:ext cx="11584655"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2800" b="1" dirty="0">
                <a:latin typeface="Times New Roman" panose="02020603050405020304" pitchFamily="18" charset="0"/>
                <a:cs typeface="Times New Roman" panose="02020603050405020304" pitchFamily="18" charset="0"/>
              </a:rPr>
              <a:t>Câu 3: </a:t>
            </a:r>
            <a:r>
              <a:rPr lang="vi-VN" sz="2800" dirty="0">
                <a:latin typeface="Times New Roman" panose="02020603050405020304" pitchFamily="18" charset="0"/>
                <a:cs typeface="Times New Roman" panose="02020603050405020304" pitchFamily="18" charset="0"/>
              </a:rPr>
              <a:t>Năng lượng được phân loại theo các tiêu chí nào?</a:t>
            </a:r>
          </a:p>
          <a:p>
            <a:r>
              <a:rPr lang="vi-VN" sz="2800" b="1"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Nguồn gốc tạo năng lượng, nguồn gốc vật chất, sự tái tạo của năng lượng.</a:t>
            </a:r>
          </a:p>
          <a:p>
            <a:r>
              <a:rPr lang="vi-VN" sz="2800" b="1"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Năng lượng sơ cấp, năng lượng thứ cấp.</a:t>
            </a:r>
          </a:p>
          <a:p>
            <a:r>
              <a:rPr lang="vi-VN" sz="2800" b="1"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Năng lượng chuyển hóa toàn phần, năng lượng tái tạo, năng lượng sạch.</a:t>
            </a:r>
          </a:p>
          <a:p>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Nguồn gốc tạo ra năng lượng, nguồn gốc vật chất, mức độ ô nhiễm môi trường.</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D</a:t>
            </a:r>
          </a:p>
        </p:txBody>
      </p:sp>
      <p:sp>
        <p:nvSpPr>
          <p:cNvPr id="7" name="Arrow: Left 6">
            <a:hlinkClick r:id="rId5" action="ppaction://hlinksldjump"/>
            <a:extLst>
              <a:ext uri="{FF2B5EF4-FFF2-40B4-BE49-F238E27FC236}">
                <a16:creationId xmlns:a16="http://schemas.microsoft.com/office/drawing/2014/main" id="{20BFD6E4-14D6-4DE7-8F8A-03A71458AD81}"/>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7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138020" y="1160059"/>
            <a:ext cx="11915960" cy="1724192"/>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4: </a:t>
            </a:r>
            <a:r>
              <a:rPr lang="vi-VN" sz="3200" dirty="0">
                <a:latin typeface="Times New Roman" panose="02020603050405020304" pitchFamily="18" charset="0"/>
                <a:cs typeface="Times New Roman" panose="02020603050405020304" pitchFamily="18" charset="0"/>
              </a:rPr>
              <a:t>Dạng năng lượng nào tỏa ra từ bếp lửa, que diêm đang cháy,…?</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a:t>
            </a:r>
            <a:r>
              <a:rPr lang="vi-VN" sz="3200" dirty="0">
                <a:latin typeface="Times New Roman" panose="02020603050405020304" pitchFamily="18" charset="0"/>
                <a:cs typeface="Times New Roman" panose="02020603050405020304" pitchFamily="18" charset="0"/>
              </a:rPr>
              <a:t>. Hóa năng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Nhiệt năng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Cơ năng</a:t>
            </a: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2237361" y="3429000"/>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B</a:t>
            </a:r>
          </a:p>
        </p:txBody>
      </p:sp>
      <p:sp>
        <p:nvSpPr>
          <p:cNvPr id="7" name="Arrow: Left 6">
            <a:hlinkClick r:id="rId5" action="ppaction://hlinksldjump"/>
            <a:extLst>
              <a:ext uri="{FF2B5EF4-FFF2-40B4-BE49-F238E27FC236}">
                <a16:creationId xmlns:a16="http://schemas.microsoft.com/office/drawing/2014/main" id="{34142D92-26F1-44B4-83A9-B4CDE05A6E42}"/>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A83B3792-CDF7-445C-BCE6-541830DD0F16}"/>
              </a:ext>
            </a:extLst>
          </p:cNvPr>
          <p:cNvSpPr/>
          <p:nvPr/>
        </p:nvSpPr>
        <p:spPr>
          <a:xfrm>
            <a:off x="408562" y="369651"/>
            <a:ext cx="11391088"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10: </a:t>
            </a:r>
            <a:r>
              <a:rPr lang="vi-VN" sz="3200" dirty="0">
                <a:latin typeface="Times New Roman" panose="02020603050405020304" pitchFamily="18" charset="0"/>
                <a:cs typeface="Times New Roman" panose="02020603050405020304" pitchFamily="18" charset="0"/>
              </a:rPr>
              <a:t>Dạng năng lượng nào được lan truyền từ một nguồn âm như dây đàn, mặt trống rung động,…?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Hóa năng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Nhiệt năng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Năng lượng âm</a:t>
            </a:r>
          </a:p>
        </p:txBody>
      </p:sp>
      <p:sp>
        <p:nvSpPr>
          <p:cNvPr id="4" name="Rectangle: Rounded Corners 3">
            <a:extLst>
              <a:ext uri="{FF2B5EF4-FFF2-40B4-BE49-F238E27FC236}">
                <a16:creationId xmlns:a16="http://schemas.microsoft.com/office/drawing/2014/main" id="{EC5B4190-C35C-4118-B53A-EF0BA708D280}"/>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D</a:t>
            </a:r>
          </a:p>
        </p:txBody>
      </p:sp>
      <p:sp>
        <p:nvSpPr>
          <p:cNvPr id="7" name="Arrow: Left 6">
            <a:hlinkClick r:id="rId5" action="ppaction://hlinksldjump"/>
            <a:extLst>
              <a:ext uri="{FF2B5EF4-FFF2-40B4-BE49-F238E27FC236}">
                <a16:creationId xmlns:a16="http://schemas.microsoft.com/office/drawing/2014/main" id="{5E3F3C11-B188-45F9-BAE0-CEBA14E05A76}"/>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6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0344"/>
          </a:xfrm>
        </p:spPr>
        <p:txBody>
          <a:bodyPr/>
          <a:lstStyle/>
          <a:p>
            <a:pPr algn="ctr"/>
            <a:r>
              <a:rPr lang="en-US" b="1" dirty="0">
                <a:solidFill>
                  <a:srgbClr val="FF0000"/>
                </a:solidFill>
              </a:rPr>
              <a:t>VẬN DỤNG</a:t>
            </a:r>
          </a:p>
        </p:txBody>
      </p:sp>
      <p:sp>
        <p:nvSpPr>
          <p:cNvPr id="3" name="Content Placeholder 2"/>
          <p:cNvSpPr>
            <a:spLocks noGrp="1"/>
          </p:cNvSpPr>
          <p:nvPr>
            <p:ph idx="1"/>
          </p:nvPr>
        </p:nvSpPr>
        <p:spPr>
          <a:xfrm>
            <a:off x="715370" y="1361602"/>
            <a:ext cx="10515600" cy="4351338"/>
          </a:xfrm>
        </p:spPr>
        <p:txBody>
          <a:bodyPr>
            <a:normAutofit/>
          </a:bodyPr>
          <a:lstStyle/>
          <a:p>
            <a:r>
              <a:rPr lang="en-US" sz="3200" b="1" dirty="0">
                <a:latin typeface="Times New Roman" panose="02020603050405020304" pitchFamily="18" charset="0"/>
                <a:cs typeface="Times New Roman" panose="02020603050405020304" pitchFamily="18" charset="0"/>
              </a:rPr>
              <a:t>GIAO NHIỆM VỤ VỀ NHÀ:</a:t>
            </a:r>
          </a:p>
          <a:p>
            <a:pPr marL="0" lvl="0" indent="0" algn="ctr">
              <a:buNone/>
            </a:pP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824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5CDFD-390D-4789-88EE-405C35B064D0}"/>
              </a:ext>
            </a:extLst>
          </p:cNvPr>
          <p:cNvSpPr txBox="1"/>
          <p:nvPr/>
        </p:nvSpPr>
        <p:spPr>
          <a:xfrm>
            <a:off x="1257065" y="2644170"/>
            <a:ext cx="1204686" cy="1569660"/>
          </a:xfrm>
          <a:prstGeom prst="rect">
            <a:avLst/>
          </a:prstGeom>
          <a:noFill/>
        </p:spPr>
        <p:txBody>
          <a:bodyPr wrap="square" rtlCol="0">
            <a:spAutoFit/>
          </a:bodyPr>
          <a:lstStyle/>
          <a:p>
            <a:r>
              <a:rPr lang="en-US" sz="9600">
                <a:solidFill>
                  <a:srgbClr val="0088A3"/>
                </a:solidFill>
                <a:latin typeface="#9Slide03 Kaleko 105 Round Bold" pitchFamily="2" charset="0"/>
              </a:rPr>
              <a:t>T</a:t>
            </a:r>
          </a:p>
        </p:txBody>
      </p:sp>
      <p:sp>
        <p:nvSpPr>
          <p:cNvPr id="3" name="TextBox 2">
            <a:extLst>
              <a:ext uri="{FF2B5EF4-FFF2-40B4-BE49-F238E27FC236}">
                <a16:creationId xmlns:a16="http://schemas.microsoft.com/office/drawing/2014/main" id="{F1D26CB0-2419-4D32-BAEF-DAF4E6176D96}"/>
              </a:ext>
            </a:extLst>
          </p:cNvPr>
          <p:cNvSpPr txBox="1"/>
          <p:nvPr/>
        </p:nvSpPr>
        <p:spPr>
          <a:xfrm>
            <a:off x="2185980" y="2426455"/>
            <a:ext cx="1204686" cy="1569660"/>
          </a:xfrm>
          <a:prstGeom prst="rect">
            <a:avLst/>
          </a:prstGeom>
          <a:noFill/>
        </p:spPr>
        <p:txBody>
          <a:bodyPr wrap="square" rtlCol="0">
            <a:spAutoFit/>
          </a:bodyPr>
          <a:lstStyle/>
          <a:p>
            <a:r>
              <a:rPr lang="en-US" sz="9600">
                <a:solidFill>
                  <a:srgbClr val="FD8A02"/>
                </a:solidFill>
                <a:latin typeface="#9Slide03 Kaleko 105 Round Bold" pitchFamily="2" charset="0"/>
              </a:rPr>
              <a:t>H</a:t>
            </a:r>
          </a:p>
        </p:txBody>
      </p:sp>
      <p:sp>
        <p:nvSpPr>
          <p:cNvPr id="4" name="TextBox 3">
            <a:extLst>
              <a:ext uri="{FF2B5EF4-FFF2-40B4-BE49-F238E27FC236}">
                <a16:creationId xmlns:a16="http://schemas.microsoft.com/office/drawing/2014/main" id="{53C5FF88-2E05-43F4-A607-08DBE80C14E3}"/>
              </a:ext>
            </a:extLst>
          </p:cNvPr>
          <p:cNvSpPr txBox="1"/>
          <p:nvPr/>
        </p:nvSpPr>
        <p:spPr>
          <a:xfrm>
            <a:off x="3245525" y="2662312"/>
            <a:ext cx="1204686" cy="1569660"/>
          </a:xfrm>
          <a:prstGeom prst="rect">
            <a:avLst/>
          </a:prstGeom>
          <a:noFill/>
        </p:spPr>
        <p:txBody>
          <a:bodyPr wrap="square" rtlCol="0">
            <a:spAutoFit/>
          </a:bodyPr>
          <a:lstStyle/>
          <a:p>
            <a:r>
              <a:rPr lang="en-US" sz="9600">
                <a:solidFill>
                  <a:srgbClr val="FD4CC8"/>
                </a:solidFill>
                <a:latin typeface="#9Slide03 Kaleko 105 Round Bold" pitchFamily="2" charset="0"/>
              </a:rPr>
              <a:t>A</a:t>
            </a:r>
          </a:p>
        </p:txBody>
      </p:sp>
      <p:sp>
        <p:nvSpPr>
          <p:cNvPr id="5" name="TextBox 4">
            <a:extLst>
              <a:ext uri="{FF2B5EF4-FFF2-40B4-BE49-F238E27FC236}">
                <a16:creationId xmlns:a16="http://schemas.microsoft.com/office/drawing/2014/main" id="{8FF35248-4C61-465E-B387-15D39DFEBECC}"/>
              </a:ext>
            </a:extLst>
          </p:cNvPr>
          <p:cNvSpPr txBox="1"/>
          <p:nvPr/>
        </p:nvSpPr>
        <p:spPr>
          <a:xfrm>
            <a:off x="4450211" y="2459111"/>
            <a:ext cx="1204686" cy="1569660"/>
          </a:xfrm>
          <a:prstGeom prst="rect">
            <a:avLst/>
          </a:prstGeom>
          <a:noFill/>
        </p:spPr>
        <p:txBody>
          <a:bodyPr wrap="square" rtlCol="0">
            <a:spAutoFit/>
          </a:bodyPr>
          <a:lstStyle/>
          <a:p>
            <a:r>
              <a:rPr lang="en-US" sz="9600">
                <a:solidFill>
                  <a:srgbClr val="91D728"/>
                </a:solidFill>
                <a:latin typeface="#9Slide03 Kaleko 105 Round Bold" pitchFamily="2" charset="0"/>
              </a:rPr>
              <a:t>N</a:t>
            </a:r>
          </a:p>
        </p:txBody>
      </p:sp>
      <p:sp>
        <p:nvSpPr>
          <p:cNvPr id="6" name="TextBox 5">
            <a:extLst>
              <a:ext uri="{FF2B5EF4-FFF2-40B4-BE49-F238E27FC236}">
                <a16:creationId xmlns:a16="http://schemas.microsoft.com/office/drawing/2014/main" id="{2C68B442-0340-4B73-91ED-937DEEB264BB}"/>
              </a:ext>
            </a:extLst>
          </p:cNvPr>
          <p:cNvSpPr txBox="1"/>
          <p:nvPr/>
        </p:nvSpPr>
        <p:spPr>
          <a:xfrm>
            <a:off x="5596846" y="2662312"/>
            <a:ext cx="1204686" cy="1569660"/>
          </a:xfrm>
          <a:prstGeom prst="rect">
            <a:avLst/>
          </a:prstGeom>
          <a:noFill/>
        </p:spPr>
        <p:txBody>
          <a:bodyPr wrap="square" rtlCol="0">
            <a:spAutoFit/>
          </a:bodyPr>
          <a:lstStyle/>
          <a:p>
            <a:r>
              <a:rPr lang="en-US" sz="9600">
                <a:solidFill>
                  <a:srgbClr val="0088A3"/>
                </a:solidFill>
                <a:latin typeface="#9Slide03 Kaleko 105 Round Bold" pitchFamily="2" charset="0"/>
              </a:rPr>
              <a:t>K</a:t>
            </a:r>
          </a:p>
        </p:txBody>
      </p:sp>
      <p:sp>
        <p:nvSpPr>
          <p:cNvPr id="7" name="TextBox 6">
            <a:extLst>
              <a:ext uri="{FF2B5EF4-FFF2-40B4-BE49-F238E27FC236}">
                <a16:creationId xmlns:a16="http://schemas.microsoft.com/office/drawing/2014/main" id="{75BF7C0F-6D3F-47FE-A167-D2DCBBAD43F4}"/>
              </a:ext>
            </a:extLst>
          </p:cNvPr>
          <p:cNvSpPr txBox="1"/>
          <p:nvPr/>
        </p:nvSpPr>
        <p:spPr>
          <a:xfrm>
            <a:off x="7222436" y="2981626"/>
            <a:ext cx="1204686" cy="1569660"/>
          </a:xfrm>
          <a:prstGeom prst="rect">
            <a:avLst/>
          </a:prstGeom>
          <a:noFill/>
        </p:spPr>
        <p:txBody>
          <a:bodyPr wrap="square" rtlCol="0">
            <a:spAutoFit/>
          </a:bodyPr>
          <a:lstStyle/>
          <a:p>
            <a:r>
              <a:rPr lang="en-US" sz="9600">
                <a:solidFill>
                  <a:srgbClr val="FD8A02"/>
                </a:solidFill>
                <a:latin typeface="#9Slide03 Kaleko 105 Round Bold" pitchFamily="2" charset="0"/>
              </a:rPr>
              <a:t>Y</a:t>
            </a:r>
          </a:p>
        </p:txBody>
      </p:sp>
      <p:sp>
        <p:nvSpPr>
          <p:cNvPr id="8" name="TextBox 7">
            <a:extLst>
              <a:ext uri="{FF2B5EF4-FFF2-40B4-BE49-F238E27FC236}">
                <a16:creationId xmlns:a16="http://schemas.microsoft.com/office/drawing/2014/main" id="{7E2B2D8C-F5D5-4D73-83A7-9058BDB0D4D4}"/>
              </a:ext>
            </a:extLst>
          </p:cNvPr>
          <p:cNvSpPr txBox="1"/>
          <p:nvPr/>
        </p:nvSpPr>
        <p:spPr>
          <a:xfrm>
            <a:off x="8245683" y="2796569"/>
            <a:ext cx="1204686" cy="1569660"/>
          </a:xfrm>
          <a:prstGeom prst="rect">
            <a:avLst/>
          </a:prstGeom>
          <a:noFill/>
        </p:spPr>
        <p:txBody>
          <a:bodyPr wrap="square" rtlCol="0">
            <a:spAutoFit/>
          </a:bodyPr>
          <a:lstStyle/>
          <a:p>
            <a:r>
              <a:rPr lang="en-US" sz="9600" dirty="0">
                <a:solidFill>
                  <a:srgbClr val="FD4CC8"/>
                </a:solidFill>
                <a:latin typeface="#9Slide03 Kaleko 105 Round Bold" pitchFamily="2" charset="0"/>
              </a:rPr>
              <a:t>O</a:t>
            </a:r>
          </a:p>
        </p:txBody>
      </p:sp>
      <p:sp>
        <p:nvSpPr>
          <p:cNvPr id="9" name="TextBox 8">
            <a:extLst>
              <a:ext uri="{FF2B5EF4-FFF2-40B4-BE49-F238E27FC236}">
                <a16:creationId xmlns:a16="http://schemas.microsoft.com/office/drawing/2014/main" id="{3EAE1DEA-A744-4A56-9E4F-F9C4589AA031}"/>
              </a:ext>
            </a:extLst>
          </p:cNvPr>
          <p:cNvSpPr txBox="1"/>
          <p:nvPr/>
        </p:nvSpPr>
        <p:spPr>
          <a:xfrm>
            <a:off x="9472170" y="2636911"/>
            <a:ext cx="1204686" cy="1569660"/>
          </a:xfrm>
          <a:prstGeom prst="rect">
            <a:avLst/>
          </a:prstGeom>
          <a:noFill/>
        </p:spPr>
        <p:txBody>
          <a:bodyPr wrap="square" rtlCol="0">
            <a:spAutoFit/>
          </a:bodyPr>
          <a:lstStyle/>
          <a:p>
            <a:r>
              <a:rPr lang="en-US" sz="9600">
                <a:solidFill>
                  <a:srgbClr val="91D728"/>
                </a:solidFill>
                <a:latin typeface="#9Slide03 Kaleko 105 Round Bold" pitchFamily="2" charset="0"/>
              </a:rPr>
              <a:t>U</a:t>
            </a:r>
          </a:p>
        </p:txBody>
      </p:sp>
    </p:spTree>
    <p:extLst>
      <p:ext uri="{BB962C8B-B14F-4D97-AF65-F5344CB8AC3E}">
        <p14:creationId xmlns:p14="http://schemas.microsoft.com/office/powerpoint/2010/main" val="1098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repeatCount="indefinite" fill="hold" grpId="1" nodeType="withEffect">
                                  <p:stCondLst>
                                    <p:cond delay="0"/>
                                  </p:stCondLst>
                                  <p:endCondLst>
                                    <p:cond evt="onNext" delay="0">
                                      <p:tgtEl>
                                        <p:sldTgt/>
                                      </p:tgtEl>
                                    </p:cond>
                                  </p:end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par>
                                <p:cTn id="11" presetID="10" presetClass="entr" presetSubtype="0"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6" presetClass="emph" presetSubtype="0" repeatCount="indefinite" fill="hold" grpId="1" nodeType="withEffect">
                                  <p:stCondLst>
                                    <p:cond delay="400"/>
                                  </p:stCondLst>
                                  <p:endCondLst>
                                    <p:cond evt="onNext" delay="0">
                                      <p:tgtEl>
                                        <p:sldTgt/>
                                      </p:tgtEl>
                                    </p:cond>
                                  </p:end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par>
                                <p:cTn id="17" presetID="10" presetClass="entr" presetSubtype="0" fill="hold" grpId="0" nodeType="withEffect">
                                  <p:stCondLst>
                                    <p:cond delay="8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6" presetClass="emph" presetSubtype="0" repeatCount="indefinite" fill="hold" grpId="1" nodeType="withEffect">
                                  <p:stCondLst>
                                    <p:cond delay="800"/>
                                  </p:stCondLst>
                                  <p:endCondLst>
                                    <p:cond evt="onNext" delay="0">
                                      <p:tgtEl>
                                        <p:sldTgt/>
                                      </p:tgtEl>
                                    </p:cond>
                                  </p:end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10" presetClass="entr" presetSubtype="0" fill="hold" grpId="0" nodeType="withEffect">
                                  <p:stCondLst>
                                    <p:cond delay="11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6" presetClass="emph" presetSubtype="0" repeatCount="indefinite" fill="hold" grpId="1" nodeType="withEffect">
                                  <p:stCondLst>
                                    <p:cond delay="1100"/>
                                  </p:stCondLst>
                                  <p:endCondLst>
                                    <p:cond evt="onNext" delay="0">
                                      <p:tgtEl>
                                        <p:sldTgt/>
                                      </p:tgtEl>
                                    </p:cond>
                                  </p:end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par>
                                <p:cTn id="29" presetID="10" presetClass="entr" presetSubtype="0" fill="hold" grpId="0" nodeType="with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26" presetClass="emph" presetSubtype="0" repeatCount="indefinite" fill="hold" grpId="1" nodeType="withEffect">
                                  <p:stCondLst>
                                    <p:cond delay="1500"/>
                                  </p:stCondLst>
                                  <p:endCondLst>
                                    <p:cond evt="onNext" delay="0">
                                      <p:tgtEl>
                                        <p:sldTgt/>
                                      </p:tgtEl>
                                    </p:cond>
                                  </p:end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par>
                                <p:cTn id="35" presetID="10" presetClass="entr" presetSubtype="0" fill="hold" grpId="0" nodeType="withEffect">
                                  <p:stCondLst>
                                    <p:cond delay="19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26" presetClass="emph" presetSubtype="0" repeatCount="indefinite" fill="hold" grpId="1" nodeType="withEffect">
                                  <p:stCondLst>
                                    <p:cond delay="1900"/>
                                  </p:stCondLst>
                                  <p:endCondLst>
                                    <p:cond evt="onNext" delay="0">
                                      <p:tgtEl>
                                        <p:sldTgt/>
                                      </p:tgtEl>
                                    </p:cond>
                                  </p:end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par>
                                <p:cTn id="41" presetID="10" presetClass="entr" presetSubtype="0" fill="hold" grpId="0" nodeType="withEffect">
                                  <p:stCondLst>
                                    <p:cond delay="22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26" presetClass="emph" presetSubtype="0" repeatCount="indefinite" fill="hold" grpId="1" nodeType="withEffect">
                                  <p:stCondLst>
                                    <p:cond delay="2100"/>
                                  </p:stCondLst>
                                  <p:endCondLst>
                                    <p:cond evt="onNext" delay="0">
                                      <p:tgtEl>
                                        <p:sldTgt/>
                                      </p:tgtEl>
                                    </p:cond>
                                  </p:end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par>
                                <p:cTn id="47" presetID="10" presetClass="entr" presetSubtype="0" fill="hold" grpId="0" nodeType="withEffect">
                                  <p:stCondLst>
                                    <p:cond delay="26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26" presetClass="emph" presetSubtype="0" repeatCount="indefinite" fill="hold" grpId="1" nodeType="withEffect">
                                  <p:stCondLst>
                                    <p:cond delay="2600"/>
                                  </p:stCondLst>
                                  <p:endCondLst>
                                    <p:cond evt="onNext" delay="0">
                                      <p:tgtEl>
                                        <p:sldTgt/>
                                      </p:tgtEl>
                                    </p:cond>
                                  </p:end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0F233BA-0643-4FE6-895F-4CD639B59A4E}"/>
              </a:ext>
            </a:extLst>
          </p:cNvPr>
          <p:cNvSpPr/>
          <p:nvPr/>
        </p:nvSpPr>
        <p:spPr>
          <a:xfrm>
            <a:off x="1683960" y="2042886"/>
            <a:ext cx="7779353"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1512816-6E3F-4FBE-83FE-D8FF3F3CC189}"/>
              </a:ext>
            </a:extLst>
          </p:cNvPr>
          <p:cNvSpPr/>
          <p:nvPr/>
        </p:nvSpPr>
        <p:spPr>
          <a:xfrm>
            <a:off x="2932189" y="3643086"/>
            <a:ext cx="7779353"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A1FE3D-12FC-4D30-95ED-869ECE6D88FB}"/>
              </a:ext>
            </a:extLst>
          </p:cNvPr>
          <p:cNvSpPr txBox="1"/>
          <p:nvPr/>
        </p:nvSpPr>
        <p:spPr>
          <a:xfrm>
            <a:off x="913949" y="734890"/>
            <a:ext cx="3199915" cy="1015663"/>
          </a:xfrm>
          <a:prstGeom prst="rect">
            <a:avLst/>
          </a:prstGeom>
          <a:noFill/>
        </p:spPr>
        <p:txBody>
          <a:bodyPr wrap="none" rtlCol="0">
            <a:spAutoFit/>
          </a:bodyPr>
          <a:lstStyle/>
          <a:p>
            <a:r>
              <a:rPr lang="en-US" altLang="zh-CN" sz="6000" b="1" u="sng" dirty="0" err="1">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rPr>
              <a:t>Nội</a:t>
            </a:r>
            <a:r>
              <a:rPr lang="en-US" altLang="zh-CN" sz="6000" b="1" u="sng" dirty="0">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rPr>
              <a:t> dung</a:t>
            </a:r>
            <a:endParaRPr lang="zh-CN" altLang="en-US" sz="6000" u="sng" dirty="0">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11" name="矩形 16">
            <a:extLst>
              <a:ext uri="{FF2B5EF4-FFF2-40B4-BE49-F238E27FC236}">
                <a16:creationId xmlns:a16="http://schemas.microsoft.com/office/drawing/2014/main" id="{BC9C9EE0-41BB-4805-B9BD-9302A8158213}"/>
              </a:ext>
            </a:extLst>
          </p:cNvPr>
          <p:cNvSpPr/>
          <p:nvPr/>
        </p:nvSpPr>
        <p:spPr>
          <a:xfrm>
            <a:off x="3813006" y="2096839"/>
            <a:ext cx="5130497"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Nhận</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biết</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12" name="组合 42">
            <a:extLst>
              <a:ext uri="{FF2B5EF4-FFF2-40B4-BE49-F238E27FC236}">
                <a16:creationId xmlns:a16="http://schemas.microsoft.com/office/drawing/2014/main" id="{1612A1E9-7529-4F77-9F2E-F67DA11B01F2}"/>
              </a:ext>
            </a:extLst>
          </p:cNvPr>
          <p:cNvGrpSpPr/>
          <p:nvPr/>
        </p:nvGrpSpPr>
        <p:grpSpPr>
          <a:xfrm>
            <a:off x="2309274" y="-472400"/>
            <a:ext cx="1160120" cy="3528902"/>
            <a:chOff x="2102023" y="-1714093"/>
            <a:chExt cx="1143796" cy="3479248"/>
          </a:xfrm>
        </p:grpSpPr>
        <p:sp>
          <p:nvSpPr>
            <p:cNvPr id="18" name="心形 37">
              <a:extLst>
                <a:ext uri="{FF2B5EF4-FFF2-40B4-BE49-F238E27FC236}">
                  <a16:creationId xmlns:a16="http://schemas.microsoft.com/office/drawing/2014/main" id="{A9928CC4-38BB-46EE-8CEB-AD88CA9BA31D}"/>
                </a:ext>
              </a:extLst>
            </p:cNvPr>
            <p:cNvSpPr/>
            <p:nvPr/>
          </p:nvSpPr>
          <p:spPr>
            <a:xfrm>
              <a:off x="2102023" y="807168"/>
              <a:ext cx="1108720" cy="957987"/>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rPr>
                <a:t>I</a:t>
              </a: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endParaRPr>
            </a:p>
          </p:txBody>
        </p:sp>
        <p:grpSp>
          <p:nvGrpSpPr>
            <p:cNvPr id="14" name="组合 39">
              <a:extLst>
                <a:ext uri="{FF2B5EF4-FFF2-40B4-BE49-F238E27FC236}">
                  <a16:creationId xmlns:a16="http://schemas.microsoft.com/office/drawing/2014/main" id="{D6A18786-C7F6-416B-8E73-BF3351180A83}"/>
                </a:ext>
              </a:extLst>
            </p:cNvPr>
            <p:cNvGrpSpPr/>
            <p:nvPr/>
          </p:nvGrpSpPr>
          <p:grpSpPr>
            <a:xfrm flipV="1">
              <a:off x="2137098" y="-1714093"/>
              <a:ext cx="1108721" cy="1746892"/>
              <a:chOff x="1547664" y="32770"/>
              <a:chExt cx="1217765" cy="1918701"/>
            </a:xfrm>
            <a:noFill/>
            <a:effectLst/>
          </p:grpSpPr>
          <p:sp>
            <p:nvSpPr>
              <p:cNvPr id="15" name="任意多边形 40">
                <a:extLst>
                  <a:ext uri="{FF2B5EF4-FFF2-40B4-BE49-F238E27FC236}">
                    <a16:creationId xmlns:a16="http://schemas.microsoft.com/office/drawing/2014/main" id="{359397C4-C00F-47AF-951B-1BA57568889C}"/>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sym typeface="+mn-lt"/>
                </a:endParaRPr>
              </a:p>
            </p:txBody>
          </p:sp>
          <p:sp>
            <p:nvSpPr>
              <p:cNvPr id="16" name="十六角星 41">
                <a:extLst>
                  <a:ext uri="{FF2B5EF4-FFF2-40B4-BE49-F238E27FC236}">
                    <a16:creationId xmlns:a16="http://schemas.microsoft.com/office/drawing/2014/main" id="{7A4EB7A6-E4F0-45FB-96F0-3F8C08A45BFD}"/>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endParaRPr>
              </a:p>
            </p:txBody>
          </p:sp>
        </p:grpSp>
      </p:grpSp>
      <p:grpSp>
        <p:nvGrpSpPr>
          <p:cNvPr id="19" name="组合 43">
            <a:extLst>
              <a:ext uri="{FF2B5EF4-FFF2-40B4-BE49-F238E27FC236}">
                <a16:creationId xmlns:a16="http://schemas.microsoft.com/office/drawing/2014/main" id="{7F635E0A-6C3A-4BE9-8C20-9B22582BE517}"/>
              </a:ext>
            </a:extLst>
          </p:cNvPr>
          <p:cNvGrpSpPr/>
          <p:nvPr/>
        </p:nvGrpSpPr>
        <p:grpSpPr>
          <a:xfrm>
            <a:off x="3520844" y="1151955"/>
            <a:ext cx="1160119" cy="3528902"/>
            <a:chOff x="2102024" y="-1714093"/>
            <a:chExt cx="1143795" cy="3479248"/>
          </a:xfrm>
        </p:grpSpPr>
        <p:sp>
          <p:nvSpPr>
            <p:cNvPr id="25" name="心形 49">
              <a:extLst>
                <a:ext uri="{FF2B5EF4-FFF2-40B4-BE49-F238E27FC236}">
                  <a16:creationId xmlns:a16="http://schemas.microsoft.com/office/drawing/2014/main" id="{70D67544-F0C2-4A7B-AA7E-2FE66EE7A8B6}"/>
                </a:ext>
              </a:extLst>
            </p:cNvPr>
            <p:cNvSpPr/>
            <p:nvPr/>
          </p:nvSpPr>
          <p:spPr>
            <a:xfrm>
              <a:off x="2102024" y="807168"/>
              <a:ext cx="1108721" cy="957987"/>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II</a:t>
              </a: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21" name="组合 45">
              <a:extLst>
                <a:ext uri="{FF2B5EF4-FFF2-40B4-BE49-F238E27FC236}">
                  <a16:creationId xmlns:a16="http://schemas.microsoft.com/office/drawing/2014/main" id="{8ED33D3A-DB80-46C1-BCC0-EE0160A1A2B8}"/>
                </a:ext>
              </a:extLst>
            </p:cNvPr>
            <p:cNvGrpSpPr/>
            <p:nvPr/>
          </p:nvGrpSpPr>
          <p:grpSpPr>
            <a:xfrm flipV="1">
              <a:off x="2137098" y="-1714093"/>
              <a:ext cx="1108721" cy="1746892"/>
              <a:chOff x="1547664" y="32770"/>
              <a:chExt cx="1217765" cy="1918701"/>
            </a:xfrm>
            <a:noFill/>
            <a:effectLst/>
          </p:grpSpPr>
          <p:sp>
            <p:nvSpPr>
              <p:cNvPr id="22" name="任意多边形 46">
                <a:extLst>
                  <a:ext uri="{FF2B5EF4-FFF2-40B4-BE49-F238E27FC236}">
                    <a16:creationId xmlns:a16="http://schemas.microsoft.com/office/drawing/2014/main" id="{12F1659E-0660-4694-95E9-0CA3F9679BE4}"/>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23" name="十六角星 47">
                <a:extLst>
                  <a:ext uri="{FF2B5EF4-FFF2-40B4-BE49-F238E27FC236}">
                    <a16:creationId xmlns:a16="http://schemas.microsoft.com/office/drawing/2014/main" id="{86C11131-44A0-44D6-9BCA-4A8078E6A332}"/>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grpSp>
      <p:sp>
        <p:nvSpPr>
          <p:cNvPr id="28" name="矩形 52">
            <a:extLst>
              <a:ext uri="{FF2B5EF4-FFF2-40B4-BE49-F238E27FC236}">
                <a16:creationId xmlns:a16="http://schemas.microsoft.com/office/drawing/2014/main" id="{98273694-F48E-42F9-A21D-1E5163D29F7C}"/>
              </a:ext>
            </a:extLst>
          </p:cNvPr>
          <p:cNvSpPr/>
          <p:nvPr/>
        </p:nvSpPr>
        <p:spPr>
          <a:xfrm>
            <a:off x="5218949" y="3643086"/>
            <a:ext cx="5142280"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Các</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dạng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29" name="Rectangle: Rounded Corners 28">
            <a:extLst>
              <a:ext uri="{FF2B5EF4-FFF2-40B4-BE49-F238E27FC236}">
                <a16:creationId xmlns:a16="http://schemas.microsoft.com/office/drawing/2014/main" id="{04B79361-7B39-4379-A26D-8F4938142659}"/>
              </a:ext>
            </a:extLst>
          </p:cNvPr>
          <p:cNvSpPr/>
          <p:nvPr/>
        </p:nvSpPr>
        <p:spPr>
          <a:xfrm>
            <a:off x="5218949" y="5305152"/>
            <a:ext cx="6373410"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1" name="心形 49">
            <a:extLst>
              <a:ext uri="{FF2B5EF4-FFF2-40B4-BE49-F238E27FC236}">
                <a16:creationId xmlns:a16="http://schemas.microsoft.com/office/drawing/2014/main" id="{1680C48E-35E6-4423-A0AE-4B0907AEA97F}"/>
              </a:ext>
            </a:extLst>
          </p:cNvPr>
          <p:cNvSpPr/>
          <p:nvPr/>
        </p:nvSpPr>
        <p:spPr>
          <a:xfrm>
            <a:off x="5603782" y="5371264"/>
            <a:ext cx="1139734" cy="971659"/>
          </a:xfrm>
          <a:prstGeom prst="heart">
            <a:avLst/>
          </a:prstGeom>
          <a:solidFill>
            <a:srgbClr val="FD4CC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III</a:t>
            </a: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35" name="矩形 52">
            <a:extLst>
              <a:ext uri="{FF2B5EF4-FFF2-40B4-BE49-F238E27FC236}">
                <a16:creationId xmlns:a16="http://schemas.microsoft.com/office/drawing/2014/main" id="{16DC0B16-E2E8-4ED2-818D-49AE0C097BAB}"/>
              </a:ext>
            </a:extLst>
          </p:cNvPr>
          <p:cNvSpPr/>
          <p:nvPr/>
        </p:nvSpPr>
        <p:spPr>
          <a:xfrm>
            <a:off x="7205453" y="5305152"/>
            <a:ext cx="5142280"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Củng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cố</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3061485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P spid="28" grpId="0"/>
      <p:bldP spid="29" grpId="0" animBg="1"/>
      <p:bldP spid="31"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4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3133724" y="5738744"/>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lnSpc>
                <a:spcPct val="130000"/>
              </a:lnSpc>
              <a:defRPr/>
            </a:pP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Nhận</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biết</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066801"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172722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745048" y="3273769"/>
            <a:ext cx="4484574" cy="1289071"/>
          </a:xfrm>
          <a:prstGeom prst="rect">
            <a:avLst/>
          </a:prstGeom>
          <a:solidFill>
            <a:schemeClr val="bg1"/>
          </a:solidFill>
        </p:spPr>
        <p:txBody>
          <a:bodyPr wrap="square" rtlCol="0">
            <a:spAutoFit/>
          </a:bodyPr>
          <a:lstStyle/>
          <a:p>
            <a:pPr algn="ctr">
              <a:lnSpc>
                <a:spcPct val="150000"/>
              </a:lnSpc>
            </a:pPr>
            <a:r>
              <a:rPr lang="en-US">
                <a:solidFill>
                  <a:srgbClr val="0070C0"/>
                </a:solidFill>
                <a:latin typeface="Times New Roman" panose="02020603050405020304" pitchFamily="18" charset="0"/>
                <a:cs typeface="Times New Roman" panose="02020603050405020304" pitchFamily="18" charset="0"/>
              </a:rPr>
              <a:t>………………………………………………………………………………………………………………………………………………</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2B6D5A-9A10-47F6-B18E-B61E21CE63F5}"/>
              </a:ext>
            </a:extLst>
          </p:cNvPr>
          <p:cNvSpPr txBox="1"/>
          <p:nvPr/>
        </p:nvSpPr>
        <p:spPr>
          <a:xfrm>
            <a:off x="1308701" y="2632148"/>
            <a:ext cx="3482463"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a. </a:t>
            </a:r>
            <a:r>
              <a:rPr lang="en-US" sz="2800" dirty="0" err="1">
                <a:solidFill>
                  <a:srgbClr val="C00000"/>
                </a:solidFill>
                <a:latin typeface="Times New Roman" panose="02020603050405020304" pitchFamily="18" charset="0"/>
                <a:cs typeface="Times New Roman" panose="02020603050405020304" pitchFamily="18" charset="0"/>
              </a:rPr>
              <a:t>Ngọn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lửa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cháy</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7537C569-0183-4FD1-9676-FDE536AE9E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065" y="298331"/>
            <a:ext cx="2738635" cy="273863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0D34DFE-AF13-43A5-933A-BE09F142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363" y="-507922"/>
            <a:ext cx="3609023" cy="3609023"/>
          </a:xfrm>
          <a:prstGeom prst="rect">
            <a:avLst/>
          </a:prstGeom>
        </p:spPr>
      </p:pic>
      <p:sp>
        <p:nvSpPr>
          <p:cNvPr id="13" name="TextBox 12">
            <a:extLst>
              <a:ext uri="{FF2B5EF4-FFF2-40B4-BE49-F238E27FC236}">
                <a16:creationId xmlns:a16="http://schemas.microsoft.com/office/drawing/2014/main" id="{A7221F1A-FF9A-4562-BA66-3DFB0BF5FE0B}"/>
              </a:ext>
            </a:extLst>
          </p:cNvPr>
          <p:cNvSpPr txBox="1"/>
          <p:nvPr/>
        </p:nvSpPr>
        <p:spPr>
          <a:xfrm>
            <a:off x="6809435" y="3131723"/>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0FA523C-56D8-47AE-A939-3951EA801D9A}"/>
              </a:ext>
            </a:extLst>
          </p:cNvPr>
          <p:cNvSpPr txBox="1"/>
          <p:nvPr/>
        </p:nvSpPr>
        <p:spPr>
          <a:xfrm>
            <a:off x="7321329" y="2533388"/>
            <a:ext cx="4433366"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b. </a:t>
            </a:r>
            <a:r>
              <a:rPr lang="en-US" sz="2800" dirty="0" err="1">
                <a:solidFill>
                  <a:srgbClr val="C00000"/>
                </a:solidFill>
                <a:latin typeface="Times New Roman" panose="02020603050405020304" pitchFamily="18" charset="0"/>
                <a:cs typeface="Times New Roman" panose="02020603050405020304" pitchFamily="18" charset="0"/>
              </a:rPr>
              <a:t>Đài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nhạc</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18A9100C-01BD-47DA-B58B-A18AF62CBDC5}"/>
              </a:ext>
            </a:extLst>
          </p:cNvPr>
          <p:cNvSpPr txBox="1"/>
          <p:nvPr/>
        </p:nvSpPr>
        <p:spPr>
          <a:xfrm>
            <a:off x="1486821" y="5669138"/>
            <a:ext cx="9541565" cy="523220"/>
          </a:xfrm>
          <a:prstGeom prst="rect">
            <a:avLst/>
          </a:prstGeom>
          <a:solidFill>
            <a:srgbClr val="FFC000"/>
          </a:solidFill>
        </p:spPr>
        <p:txBody>
          <a:bodyPr wrap="square">
            <a:spAutoFit/>
          </a:bodyPr>
          <a:lstStyle/>
          <a:p>
            <a:r>
              <a:rPr lang="en-US" sz="2800" i="1" dirty="0" err="1">
                <a:effectLst/>
                <a:latin typeface="Times New Roman" panose="02020603050405020304" pitchFamily="18" charset="0"/>
                <a:ea typeface="Arial" panose="020B0604020202020204" pitchFamily="34" charset="0"/>
              </a:rPr>
              <a:t>Em</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hãy</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nêu</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cách</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nhận</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biết</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năng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lượng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trong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trường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hợp</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sau</a:t>
            </a:r>
            <a:endParaRPr lang="vi-VN" sz="2800" dirty="0"/>
          </a:p>
        </p:txBody>
      </p:sp>
    </p:spTree>
    <p:extLst>
      <p:ext uri="{BB962C8B-B14F-4D97-AF65-F5344CB8AC3E}">
        <p14:creationId xmlns:p14="http://schemas.microsoft.com/office/powerpoint/2010/main" val="3441849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0" presetClass="path" presetSubtype="0" accel="50000" decel="50000" fill="hold" nodeType="clickEffect">
                                  <p:stCondLst>
                                    <p:cond delay="0"/>
                                  </p:stCondLst>
                                  <p:childTnLst>
                                    <p:animMotion origin="layout" path="M 1.25E-6 3.7037E-6 C 0.00638 0.03958 0.02331 0.09514 0.08294 0.09444 C 0.1694 0.09444 0.17591 -0.09167 0.27877 -0.09213 C 0.37174 -0.09213 0.322 0.07037 0.41159 0.06967 C 0.50456 0.06967 0.45482 -0.04792 0.55469 -0.04792 C 0.64414 -0.04792 0.5944 0.03125 0.67396 0.03125 C 0.75052 0.03125 0.71081 -0.02917 0.78034 -0.02917 C 0.82018 -0.02917 0.82357 -0.01274 0.82656 3.7037E-6 " pathEditMode="relative" rAng="0" ptsTypes="AAAAAAAA">
                                      <p:cBhvr>
                                        <p:cTn id="11" dur="5000" fill="hold"/>
                                        <p:tgtEl>
                                          <p:spTgt spid="5"/>
                                        </p:tgtEl>
                                        <p:attrNameLst>
                                          <p:attrName>ppt_x</p:attrName>
                                          <p:attrName>ppt_y</p:attrName>
                                        </p:attrNameLst>
                                      </p:cBhvr>
                                      <p:rCtr x="41328" y="116"/>
                                    </p:animMotion>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3" grpId="0" animBg="1"/>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334131" y="3273769"/>
            <a:ext cx="5602515" cy="1200329"/>
          </a:xfrm>
          <a:prstGeom prst="rect">
            <a:avLst/>
          </a:prstGeom>
          <a:solidFill>
            <a:schemeClr val="bg1"/>
          </a:solid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2B6D5A-9A10-47F6-B18E-B61E21CE63F5}"/>
              </a:ext>
            </a:extLst>
          </p:cNvPr>
          <p:cNvSpPr txBox="1"/>
          <p:nvPr/>
        </p:nvSpPr>
        <p:spPr>
          <a:xfrm>
            <a:off x="1308701" y="2632148"/>
            <a:ext cx="3482463"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a. </a:t>
            </a:r>
            <a:r>
              <a:rPr lang="en-US" sz="2800" dirty="0" err="1">
                <a:solidFill>
                  <a:srgbClr val="C00000"/>
                </a:solidFill>
                <a:latin typeface="Times New Roman" panose="02020603050405020304" pitchFamily="18" charset="0"/>
                <a:cs typeface="Times New Roman" panose="02020603050405020304" pitchFamily="18" charset="0"/>
              </a:rPr>
              <a:t>Ngọn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lửa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cháy</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7537C569-0183-4FD1-9676-FDE536AE9E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065" y="298331"/>
            <a:ext cx="2738635" cy="273863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0D34DFE-AF13-43A5-933A-BE09F142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363" y="-507922"/>
            <a:ext cx="3609023" cy="3609023"/>
          </a:xfrm>
          <a:prstGeom prst="rect">
            <a:avLst/>
          </a:prstGeom>
        </p:spPr>
      </p:pic>
      <p:sp>
        <p:nvSpPr>
          <p:cNvPr id="13" name="TextBox 12">
            <a:extLst>
              <a:ext uri="{FF2B5EF4-FFF2-40B4-BE49-F238E27FC236}">
                <a16:creationId xmlns:a16="http://schemas.microsoft.com/office/drawing/2014/main" id="{A7221F1A-FF9A-4562-BA66-3DFB0BF5FE0B}"/>
              </a:ext>
            </a:extLst>
          </p:cNvPr>
          <p:cNvSpPr txBox="1"/>
          <p:nvPr/>
        </p:nvSpPr>
        <p:spPr>
          <a:xfrm>
            <a:off x="6255354" y="3277495"/>
            <a:ext cx="5602513" cy="1200329"/>
          </a:xfrm>
          <a:prstGeom prst="rect">
            <a:avLst/>
          </a:prstGeom>
          <a:solidFill>
            <a:schemeClr val="bg1"/>
          </a:solid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rung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màng</a:t>
            </a:r>
            <a:r>
              <a:rPr lang="en-US" sz="2400" dirty="0">
                <a:latin typeface="Times New Roman" panose="02020603050405020304" pitchFamily="18" charset="0"/>
                <a:cs typeface="Times New Roman" panose="02020603050405020304" pitchFamily="18" charset="0"/>
              </a:rPr>
              <a:t> loa</a:t>
            </a:r>
            <a:endParaRPr lang="vi-VN"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FA523C-56D8-47AE-A939-3951EA801D9A}"/>
              </a:ext>
            </a:extLst>
          </p:cNvPr>
          <p:cNvSpPr txBox="1"/>
          <p:nvPr/>
        </p:nvSpPr>
        <p:spPr>
          <a:xfrm>
            <a:off x="7321329" y="2533388"/>
            <a:ext cx="4433366"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b. </a:t>
            </a:r>
            <a:r>
              <a:rPr lang="en-US" sz="2800" dirty="0" err="1">
                <a:solidFill>
                  <a:srgbClr val="C00000"/>
                </a:solidFill>
                <a:latin typeface="Times New Roman" panose="02020603050405020304" pitchFamily="18" charset="0"/>
                <a:cs typeface="Times New Roman" panose="02020603050405020304" pitchFamily="18" charset="0"/>
              </a:rPr>
              <a:t>Đài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nhạc</a:t>
            </a:r>
            <a:r>
              <a:rPr lang="en-US" sz="28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9067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745048" y="3273769"/>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A7221F1A-FF9A-4562-BA66-3DFB0BF5FE0B}"/>
              </a:ext>
            </a:extLst>
          </p:cNvPr>
          <p:cNvSpPr txBox="1"/>
          <p:nvPr/>
        </p:nvSpPr>
        <p:spPr>
          <a:xfrm>
            <a:off x="6809435" y="3131723"/>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B901BD08-967E-485F-B3FB-438B7927EB80}"/>
              </a:ext>
            </a:extLst>
          </p:cNvPr>
          <p:cNvPicPr>
            <a:picLocks noChangeAspect="1"/>
          </p:cNvPicPr>
          <p:nvPr/>
        </p:nvPicPr>
        <p:blipFill rotWithShape="1">
          <a:blip r:embed="rId3">
            <a:extLst>
              <a:ext uri="{28A0092B-C50C-407E-A947-70E740481C1C}">
                <a14:useLocalDpi xmlns:a14="http://schemas.microsoft.com/office/drawing/2010/main" val="0"/>
              </a:ext>
            </a:extLst>
          </a:blip>
          <a:srcRect t="5161" b="20258"/>
          <a:stretch/>
        </p:blipFill>
        <p:spPr>
          <a:xfrm rot="21411620">
            <a:off x="1992925" y="371859"/>
            <a:ext cx="1988820" cy="2395399"/>
          </a:xfrm>
          <a:prstGeom prst="rect">
            <a:avLst/>
          </a:prstGeom>
        </p:spPr>
      </p:pic>
      <p:sp>
        <p:nvSpPr>
          <p:cNvPr id="15" name="TextBox 14">
            <a:extLst>
              <a:ext uri="{FF2B5EF4-FFF2-40B4-BE49-F238E27FC236}">
                <a16:creationId xmlns:a16="http://schemas.microsoft.com/office/drawing/2014/main" id="{04D9FA82-BC2C-4C7E-A271-D0C510334E0B}"/>
              </a:ext>
            </a:extLst>
          </p:cNvPr>
          <p:cNvSpPr txBox="1"/>
          <p:nvPr/>
        </p:nvSpPr>
        <p:spPr>
          <a:xfrm>
            <a:off x="646430" y="2681809"/>
            <a:ext cx="5449570"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c. Chong </a:t>
            </a:r>
            <a:r>
              <a:rPr lang="en-US" sz="2800" dirty="0" err="1">
                <a:solidFill>
                  <a:srgbClr val="C00000"/>
                </a:solidFill>
                <a:latin typeface="Times New Roman" panose="02020603050405020304" pitchFamily="18" charset="0"/>
                <a:cs typeface="Times New Roman" panose="02020603050405020304" pitchFamily="18" charset="0"/>
              </a:rPr>
              <a:t>chóng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quay:</a:t>
            </a:r>
          </a:p>
        </p:txBody>
      </p:sp>
      <p:sp>
        <p:nvSpPr>
          <p:cNvPr id="16" name="TextBox 15">
            <a:extLst>
              <a:ext uri="{FF2B5EF4-FFF2-40B4-BE49-F238E27FC236}">
                <a16:creationId xmlns:a16="http://schemas.microsoft.com/office/drawing/2014/main" id="{65486DEB-4AC1-4E9E-B964-422AFBB55C53}"/>
              </a:ext>
            </a:extLst>
          </p:cNvPr>
          <p:cNvSpPr txBox="1"/>
          <p:nvPr/>
        </p:nvSpPr>
        <p:spPr>
          <a:xfrm>
            <a:off x="6616178" y="2558315"/>
            <a:ext cx="4871088"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d.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đom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đóm</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7" name="Picture 16" descr="A dragonfly on a leaf&#10;&#10;Description automatically generated with medium confidence">
            <a:extLst>
              <a:ext uri="{FF2B5EF4-FFF2-40B4-BE49-F238E27FC236}">
                <a16:creationId xmlns:a16="http://schemas.microsoft.com/office/drawing/2014/main" id="{C64F8FB2-CD1F-4013-8AF0-49048B7B109F}"/>
              </a:ext>
            </a:extLst>
          </p:cNvPr>
          <p:cNvPicPr>
            <a:picLocks noChangeAspect="1"/>
          </p:cNvPicPr>
          <p:nvPr/>
        </p:nvPicPr>
        <p:blipFill rotWithShape="1">
          <a:blip r:embed="rId4">
            <a:extLst>
              <a:ext uri="{28A0092B-C50C-407E-A947-70E740481C1C}">
                <a14:useLocalDpi xmlns:a14="http://schemas.microsoft.com/office/drawing/2010/main" val="0"/>
              </a:ext>
            </a:extLst>
          </a:blip>
          <a:srcRect l="43090" t="41468" r="23302" b="20966"/>
          <a:stretch/>
        </p:blipFill>
        <p:spPr>
          <a:xfrm>
            <a:off x="7634402" y="499303"/>
            <a:ext cx="2834640" cy="1866233"/>
          </a:xfrm>
          <a:prstGeom prst="cloud">
            <a:avLst/>
          </a:prstGeom>
        </p:spPr>
      </p:pic>
      <p:sp>
        <p:nvSpPr>
          <p:cNvPr id="18" name="TextBox 17">
            <a:extLst>
              <a:ext uri="{FF2B5EF4-FFF2-40B4-BE49-F238E27FC236}">
                <a16:creationId xmlns:a16="http://schemas.microsoft.com/office/drawing/2014/main" id="{E1AE16C1-CA99-433E-A86C-02314E2CCCDC}"/>
              </a:ext>
            </a:extLst>
          </p:cNvPr>
          <p:cNvSpPr txBox="1"/>
          <p:nvPr/>
        </p:nvSpPr>
        <p:spPr>
          <a:xfrm>
            <a:off x="1486821" y="5669138"/>
            <a:ext cx="9541565" cy="523220"/>
          </a:xfrm>
          <a:prstGeom prst="rect">
            <a:avLst/>
          </a:prstGeom>
          <a:solidFill>
            <a:srgbClr val="FFC000"/>
          </a:solidFill>
        </p:spPr>
        <p:txBody>
          <a:bodyPr wrap="square">
            <a:spAutoFit/>
          </a:bodyPr>
          <a:lstStyle/>
          <a:p>
            <a:r>
              <a:rPr lang="en-US" sz="2800" i="1" dirty="0" err="1">
                <a:effectLst/>
                <a:latin typeface="Times New Roman" panose="02020603050405020304" pitchFamily="18" charset="0"/>
                <a:ea typeface="Arial" panose="020B0604020202020204" pitchFamily="34" charset="0"/>
              </a:rPr>
              <a:t>Em</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hãy</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nêu</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cách</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nhận</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biết</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năng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lượng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trong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trường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hợp</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sau</a:t>
            </a:r>
            <a:endParaRPr lang="vi-VN" sz="2800" dirty="0"/>
          </a:p>
        </p:txBody>
      </p:sp>
    </p:spTree>
    <p:extLst>
      <p:ext uri="{BB962C8B-B14F-4D97-AF65-F5344CB8AC3E}">
        <p14:creationId xmlns:p14="http://schemas.microsoft.com/office/powerpoint/2010/main" val="184872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0" presetClass="path" presetSubtype="0" accel="50000" decel="50000" fill="hold" nodeType="clickEffect">
                                  <p:stCondLst>
                                    <p:cond delay="0"/>
                                  </p:stCondLst>
                                  <p:childTnLst>
                                    <p:animMotion origin="layout" path="M 1.25E-6 3.7037E-6 C 0.00638 0.03958 0.02331 0.09514 0.08294 0.09444 C 0.1694 0.09444 0.17591 -0.09167 0.27877 -0.09213 C 0.37174 -0.09213 0.322 0.07037 0.41159 0.06967 C 0.50456 0.06967 0.45482 -0.04792 0.55469 -0.04792 C 0.64414 -0.04792 0.5944 0.03125 0.67396 0.03125 C 0.75052 0.03125 0.71081 -0.02917 0.78034 -0.02917 C 0.82018 -0.02917 0.82357 -0.01274 0.82656 3.7037E-6 " pathEditMode="relative" rAng="0" ptsTypes="AAAAAAAA">
                                      <p:cBhvr>
                                        <p:cTn id="11" dur="5000" fill="hold"/>
                                        <p:tgtEl>
                                          <p:spTgt spid="5"/>
                                        </p:tgtEl>
                                        <p:attrNameLst>
                                          <p:attrName>ppt_x</p:attrName>
                                          <p:attrName>ppt_y</p:attrName>
                                        </p:attrNameLst>
                                      </p:cBhvr>
                                      <p:rCtr x="41328" y="116"/>
                                    </p:animMotion>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334131" y="3273769"/>
            <a:ext cx="5602515" cy="1384995"/>
          </a:xfrm>
          <a:prstGeom prst="rect">
            <a:avLst/>
          </a:prstGeom>
          <a:solidFill>
            <a:schemeClr val="bg1"/>
          </a:solidFill>
        </p:spPr>
        <p:txBody>
          <a:bodyPr wrap="square" rtlCol="0">
            <a:spAutoFit/>
          </a:bodyPr>
          <a:lstStyle/>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ra qua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endParaRPr lang="vi-VN"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7221F1A-FF9A-4562-BA66-3DFB0BF5FE0B}"/>
              </a:ext>
            </a:extLst>
          </p:cNvPr>
          <p:cNvSpPr txBox="1"/>
          <p:nvPr/>
        </p:nvSpPr>
        <p:spPr>
          <a:xfrm>
            <a:off x="6248943" y="3273769"/>
            <a:ext cx="5602515" cy="954107"/>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đóm</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901BD08-967E-485F-B3FB-438B7927EB80}"/>
              </a:ext>
            </a:extLst>
          </p:cNvPr>
          <p:cNvPicPr>
            <a:picLocks noChangeAspect="1"/>
          </p:cNvPicPr>
          <p:nvPr/>
        </p:nvPicPr>
        <p:blipFill rotWithShape="1">
          <a:blip r:embed="rId3">
            <a:extLst>
              <a:ext uri="{28A0092B-C50C-407E-A947-70E740481C1C}">
                <a14:useLocalDpi xmlns:a14="http://schemas.microsoft.com/office/drawing/2010/main" val="0"/>
              </a:ext>
            </a:extLst>
          </a:blip>
          <a:srcRect t="5161" b="20258"/>
          <a:stretch/>
        </p:blipFill>
        <p:spPr>
          <a:xfrm rot="21411620">
            <a:off x="1992925" y="371859"/>
            <a:ext cx="1988820" cy="2395399"/>
          </a:xfrm>
          <a:prstGeom prst="rect">
            <a:avLst/>
          </a:prstGeom>
        </p:spPr>
      </p:pic>
      <p:sp>
        <p:nvSpPr>
          <p:cNvPr id="15" name="TextBox 14">
            <a:extLst>
              <a:ext uri="{FF2B5EF4-FFF2-40B4-BE49-F238E27FC236}">
                <a16:creationId xmlns:a16="http://schemas.microsoft.com/office/drawing/2014/main" id="{04D9FA82-BC2C-4C7E-A271-D0C510334E0B}"/>
              </a:ext>
            </a:extLst>
          </p:cNvPr>
          <p:cNvSpPr txBox="1"/>
          <p:nvPr/>
        </p:nvSpPr>
        <p:spPr>
          <a:xfrm>
            <a:off x="646430" y="2681809"/>
            <a:ext cx="5449570"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c. Chong </a:t>
            </a:r>
            <a:r>
              <a:rPr lang="en-US" sz="2800" dirty="0" err="1">
                <a:solidFill>
                  <a:srgbClr val="C00000"/>
                </a:solidFill>
                <a:latin typeface="Times New Roman" panose="02020603050405020304" pitchFamily="18" charset="0"/>
                <a:cs typeface="Times New Roman" panose="02020603050405020304" pitchFamily="18" charset="0"/>
              </a:rPr>
              <a:t>chóng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quay:</a:t>
            </a:r>
          </a:p>
        </p:txBody>
      </p:sp>
      <p:sp>
        <p:nvSpPr>
          <p:cNvPr id="16" name="TextBox 15">
            <a:extLst>
              <a:ext uri="{FF2B5EF4-FFF2-40B4-BE49-F238E27FC236}">
                <a16:creationId xmlns:a16="http://schemas.microsoft.com/office/drawing/2014/main" id="{65486DEB-4AC1-4E9E-B964-422AFBB55C53}"/>
              </a:ext>
            </a:extLst>
          </p:cNvPr>
          <p:cNvSpPr txBox="1"/>
          <p:nvPr/>
        </p:nvSpPr>
        <p:spPr>
          <a:xfrm>
            <a:off x="6616178" y="2558315"/>
            <a:ext cx="4871088"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d.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đom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đóm</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7" name="Picture 16" descr="A dragonfly on a leaf&#10;&#10;Description automatically generated with medium confidence">
            <a:extLst>
              <a:ext uri="{FF2B5EF4-FFF2-40B4-BE49-F238E27FC236}">
                <a16:creationId xmlns:a16="http://schemas.microsoft.com/office/drawing/2014/main" id="{C64F8FB2-CD1F-4013-8AF0-49048B7B109F}"/>
              </a:ext>
            </a:extLst>
          </p:cNvPr>
          <p:cNvPicPr>
            <a:picLocks noChangeAspect="1"/>
          </p:cNvPicPr>
          <p:nvPr/>
        </p:nvPicPr>
        <p:blipFill rotWithShape="1">
          <a:blip r:embed="rId4">
            <a:extLst>
              <a:ext uri="{28A0092B-C50C-407E-A947-70E740481C1C}">
                <a14:useLocalDpi xmlns:a14="http://schemas.microsoft.com/office/drawing/2010/main" val="0"/>
              </a:ext>
            </a:extLst>
          </a:blip>
          <a:srcRect l="43090" t="41468" r="23302" b="20966"/>
          <a:stretch/>
        </p:blipFill>
        <p:spPr>
          <a:xfrm>
            <a:off x="7634402" y="499303"/>
            <a:ext cx="2834640" cy="1866233"/>
          </a:xfrm>
          <a:prstGeom prst="cloud">
            <a:avLst/>
          </a:prstGeom>
        </p:spPr>
      </p:pic>
    </p:spTree>
    <p:extLst>
      <p:ext uri="{BB962C8B-B14F-4D97-AF65-F5344CB8AC3E}">
        <p14:creationId xmlns:p14="http://schemas.microsoft.com/office/powerpoint/2010/main" val="2203525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1.8|1|1.1"/>
</p:tagLst>
</file>

<file path=ppt/tags/tag6.xml><?xml version="1.0" encoding="utf-8"?>
<p:tagLst xmlns:a="http://schemas.openxmlformats.org/drawingml/2006/main" xmlns:r="http://schemas.openxmlformats.org/officeDocument/2006/relationships" xmlns:p="http://schemas.openxmlformats.org/presentationml/2006/main">
  <p:tag name="TIMING" val="|1.8|1|1.1"/>
</p:tagLst>
</file>

<file path=ppt/tags/tag7.xml><?xml version="1.0" encoding="utf-8"?>
<p:tagLst xmlns:a="http://schemas.openxmlformats.org/drawingml/2006/main" xmlns:r="http://schemas.openxmlformats.org/officeDocument/2006/relationships" xmlns:p="http://schemas.openxmlformats.org/presentationml/2006/main">
  <p:tag name="TIMING" val="|1.8|1|1.1"/>
</p:tagLst>
</file>

<file path=ppt/tags/tag8.xml><?xml version="1.0" encoding="utf-8"?>
<p:tagLst xmlns:a="http://schemas.openxmlformats.org/drawingml/2006/main" xmlns:r="http://schemas.openxmlformats.org/officeDocument/2006/relationships" xmlns:p="http://schemas.openxmlformats.org/presentationml/2006/main">
  <p:tag name="TIMING" val="|1.8|1|1.1"/>
</p:tagLst>
</file>

<file path=ppt/tags/tag9.xml><?xml version="1.0" encoding="utf-8"?>
<p:tagLst xmlns:a="http://schemas.openxmlformats.org/drawingml/2006/main" xmlns:r="http://schemas.openxmlformats.org/officeDocument/2006/relationships" xmlns:p="http://schemas.openxmlformats.org/presentationml/2006/main">
  <p:tag name="TIMING" val="|1.8|1|1.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299</TotalTime>
  <Words>1420</Words>
  <Application>Microsoft Office PowerPoint</Application>
  <PresentationFormat>Widescreen</PresentationFormat>
  <Paragraphs>218</Paragraphs>
  <Slides>37</Slides>
  <Notes>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Segoe UI</vt:lpstr>
      <vt:lpstr>Calibri Light</vt:lpstr>
      <vt:lpstr>#9Slide03 Kaleko 105 Round Bold</vt:lpstr>
      <vt:lpstr>Times New Roman</vt:lpstr>
      <vt:lpstr>Wingdings</vt:lpstr>
      <vt:lpstr>Calibri</vt:lpstr>
      <vt:lpstr>DengXian</vt:lpstr>
      <vt:lpstr>Arial</vt:lpstr>
      <vt:lpstr>Adobe 黑体 Std R</vt:lpstr>
      <vt:lpstr>宋体</vt:lpstr>
      <vt:lpstr>.黑体-日本语</vt:lpstr>
      <vt:lpstr>ZapfChancery-Medium</vt:lpstr>
      <vt:lpstr>新蒂小丸子</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TÊN BÀI HỌC</dc:title>
  <dc:creator>Tiên Trần</dc:creator>
  <cp:lastModifiedBy>ADMIN</cp:lastModifiedBy>
  <cp:revision>26</cp:revision>
  <dcterms:created xsi:type="dcterms:W3CDTF">2021-09-15T17:59:19Z</dcterms:created>
  <dcterms:modified xsi:type="dcterms:W3CDTF">2024-04-10T16:02:34Z</dcterms:modified>
</cp:coreProperties>
</file>