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0" r:id="rId4"/>
    <p:sldId id="262" r:id="rId5"/>
    <p:sldId id="263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2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3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5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1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8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3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63BE9-B23B-4AE3-9E1A-7EE9D6E02BAB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323770"/>
              </p:ext>
            </p:extLst>
          </p:nvPr>
        </p:nvGraphicFramePr>
        <p:xfrm>
          <a:off x="1074762" y="504967"/>
          <a:ext cx="7223076" cy="56032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7692">
                  <a:extLst>
                    <a:ext uri="{9D8B030D-6E8A-4147-A177-3AD203B41FA5}">
                      <a16:colId xmlns:a16="http://schemas.microsoft.com/office/drawing/2014/main" val="4075904814"/>
                    </a:ext>
                  </a:extLst>
                </a:gridCol>
                <a:gridCol w="2407692">
                  <a:extLst>
                    <a:ext uri="{9D8B030D-6E8A-4147-A177-3AD203B41FA5}">
                      <a16:colId xmlns:a16="http://schemas.microsoft.com/office/drawing/2014/main" val="166490597"/>
                    </a:ext>
                  </a:extLst>
                </a:gridCol>
                <a:gridCol w="2407692">
                  <a:extLst>
                    <a:ext uri="{9D8B030D-6E8A-4147-A177-3AD203B41FA5}">
                      <a16:colId xmlns:a16="http://schemas.microsoft.com/office/drawing/2014/main" val="1111481487"/>
                    </a:ext>
                  </a:extLst>
                </a:gridCol>
              </a:tblGrid>
              <a:tr h="707767">
                <a:tc>
                  <a:txBody>
                    <a:bodyPr/>
                    <a:lstStyle/>
                    <a:p>
                      <a:pPr algn="ctr"/>
                      <a:r>
                        <a:rPr lang="en-US" sz="2700" smtClean="0"/>
                        <a:t>K</a:t>
                      </a:r>
                      <a:endParaRPr lang="en-US" sz="2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smtClean="0"/>
                        <a:t>W</a:t>
                      </a:r>
                      <a:endParaRPr lang="en-US" sz="2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smtClean="0"/>
                        <a:t>L</a:t>
                      </a:r>
                      <a:endParaRPr lang="en-US" sz="27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7401831"/>
                  </a:ext>
                </a:extLst>
              </a:tr>
              <a:tr h="48954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301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827" y="1250388"/>
            <a:ext cx="4150738" cy="3963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687" y="1058890"/>
            <a:ext cx="467814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hộp thủy tinh hoặc nhựa cứng, </a:t>
            </a:r>
            <a:br>
              <a:rPr lang="en-US" sz="2400"/>
            </a:br>
            <a:r>
              <a:rPr lang="en-US" sz="2400"/>
              <a:t>trong suốt (1)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xe lăn (2)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tấm cản hình chữ nhật (3)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đường ray cho xe lăn chạy, </a:t>
            </a:r>
            <a:br>
              <a:rPr lang="en-US" sz="2400"/>
            </a:br>
            <a:r>
              <a:rPr lang="en-US" sz="2400"/>
              <a:t>có rãnh ở giữa để lắp tấm cản (4)</a:t>
            </a:r>
            <a:br>
              <a:rPr lang="en-US" sz="2400"/>
            </a:br>
            <a:r>
              <a:rPr lang="en-US" sz="2400"/>
              <a:t>1 ròng rọc cố định (5)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phễu rót nước (6)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đoạn dây mảnh (7)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lực kế lò xo có GHĐ 5N (8)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van xả nước (9)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1688" y="185143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+mj-lt"/>
              </a:rPr>
              <a:t>THÍ NGHIỆM 1</a:t>
            </a:r>
            <a:endParaRPr lang="en-US" sz="3600" b="1" u="sng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51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KẾT QUẢ THÍ NGHIỆM 1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06187"/>
              </p:ext>
            </p:extLst>
          </p:nvPr>
        </p:nvGraphicFramePr>
        <p:xfrm>
          <a:off x="1004801" y="1963644"/>
          <a:ext cx="7647879" cy="2785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3328">
                  <a:extLst>
                    <a:ext uri="{9D8B030D-6E8A-4147-A177-3AD203B41FA5}">
                      <a16:colId xmlns:a16="http://schemas.microsoft.com/office/drawing/2014/main" val="3077090700"/>
                    </a:ext>
                  </a:extLst>
                </a:gridCol>
                <a:gridCol w="3824551">
                  <a:extLst>
                    <a:ext uri="{9D8B030D-6E8A-4147-A177-3AD203B41FA5}">
                      <a16:colId xmlns:a16="http://schemas.microsoft.com/office/drawing/2014/main" val="1017616337"/>
                    </a:ext>
                  </a:extLst>
                </a:gridCol>
              </a:tblGrid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Trường hợp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Số chỉ của lực kế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0272751"/>
                  </a:ext>
                </a:extLst>
              </a:tr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Khi chưa đổ nước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r>
                        <a:rPr lang="en-US" sz="2800" smtClean="0">
                          <a:effectLst/>
                        </a:rPr>
                        <a:t>2.5 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076974"/>
                  </a:ext>
                </a:extLst>
              </a:tr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Sau khi đổ nước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r>
                        <a:rPr lang="en-US" sz="2800" smtClean="0">
                          <a:effectLst/>
                        </a:rPr>
                        <a:t>3 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5808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02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63" y="143189"/>
            <a:ext cx="7886700" cy="1325563"/>
          </a:xfrm>
        </p:spPr>
        <p:txBody>
          <a:bodyPr/>
          <a:lstStyle/>
          <a:p>
            <a:r>
              <a:rPr lang="en-US" b="1" u="sng" smtClean="0">
                <a:solidFill>
                  <a:srgbClr val="FF0000"/>
                </a:solidFill>
              </a:rPr>
              <a:t>THÍ NGHIỆM 2</a:t>
            </a:r>
            <a:endParaRPr lang="en-US" b="1" u="sng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76" y="1716664"/>
            <a:ext cx="4150738" cy="3963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787" y="1436250"/>
            <a:ext cx="4431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smtClean="0"/>
              <a:t>Các bước tiến hành: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Bước 1: Lắp tấm cản có kích thước nhỏ vào xe đẩy như hình bên (3).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Bước 2: Đọc số chỉ của lực kế khi kéo xe đẩy.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Bước 3: Thay tấm cản có kích thước nhỏ bằng tấm cản có kích thước lớn hơn.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Bước 4: Đọc số chỉ của lực kế khi kéo xe đẩy và so sánh với kết quả của bước 2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779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KẾT QUẢ THÍ NGHIỆM 2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301362"/>
              </p:ext>
            </p:extLst>
          </p:nvPr>
        </p:nvGraphicFramePr>
        <p:xfrm>
          <a:off x="450375" y="1594538"/>
          <a:ext cx="8297840" cy="4233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1018">
                  <a:extLst>
                    <a:ext uri="{9D8B030D-6E8A-4147-A177-3AD203B41FA5}">
                      <a16:colId xmlns:a16="http://schemas.microsoft.com/office/drawing/2014/main" val="4183246475"/>
                    </a:ext>
                  </a:extLst>
                </a:gridCol>
                <a:gridCol w="1633638">
                  <a:extLst>
                    <a:ext uri="{9D8B030D-6E8A-4147-A177-3AD203B41FA5}">
                      <a16:colId xmlns:a16="http://schemas.microsoft.com/office/drawing/2014/main" val="3240473542"/>
                    </a:ext>
                  </a:extLst>
                </a:gridCol>
                <a:gridCol w="1867015">
                  <a:extLst>
                    <a:ext uri="{9D8B030D-6E8A-4147-A177-3AD203B41FA5}">
                      <a16:colId xmlns:a16="http://schemas.microsoft.com/office/drawing/2014/main" val="3846957245"/>
                    </a:ext>
                  </a:extLst>
                </a:gridCol>
                <a:gridCol w="1531210">
                  <a:extLst>
                    <a:ext uri="{9D8B030D-6E8A-4147-A177-3AD203B41FA5}">
                      <a16:colId xmlns:a16="http://schemas.microsoft.com/office/drawing/2014/main" val="3191718033"/>
                    </a:ext>
                  </a:extLst>
                </a:gridCol>
                <a:gridCol w="1774959">
                  <a:extLst>
                    <a:ext uri="{9D8B030D-6E8A-4147-A177-3AD203B41FA5}">
                      <a16:colId xmlns:a16="http://schemas.microsoft.com/office/drawing/2014/main" val="1893500175"/>
                    </a:ext>
                  </a:extLst>
                </a:gridCol>
              </a:tblGrid>
              <a:tr h="1695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Chiều dài </a:t>
                      </a:r>
                      <a:r>
                        <a:rPr lang="en-US" sz="2800">
                          <a:effectLst/>
                        </a:rPr>
                        <a:t>(</a:t>
                      </a:r>
                      <a:r>
                        <a:rPr lang="en-US" sz="2800" smtClean="0">
                          <a:effectLst/>
                        </a:rPr>
                        <a:t>cm)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Chiều rộng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(</a:t>
                      </a:r>
                      <a:r>
                        <a:rPr lang="en-US" sz="2800" smtClean="0">
                          <a:effectLst/>
                        </a:rPr>
                        <a:t>cm)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Diện tích (cm</a:t>
                      </a:r>
                      <a:r>
                        <a:rPr lang="en-US" sz="2800" baseline="30000">
                          <a:effectLst/>
                        </a:rPr>
                        <a:t>2</a:t>
                      </a:r>
                      <a:r>
                        <a:rPr lang="en-US" sz="2800">
                          <a:effectLst/>
                        </a:rPr>
                        <a:t>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Số chỉ của lực kế (N)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97271"/>
                  </a:ext>
                </a:extLst>
              </a:tr>
              <a:tr h="1268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Tấm cản 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r>
                        <a:rPr lang="en-US" sz="2800" smtClean="0">
                          <a:effectLst/>
                        </a:rPr>
                        <a:t>6  cm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 cm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</a:rPr>
                        <a:t>18 </a:t>
                      </a:r>
                      <a:r>
                        <a:rPr lang="en-US" sz="2800" smtClean="0">
                          <a:effectLst/>
                        </a:rPr>
                        <a:t>cm</a:t>
                      </a:r>
                      <a:r>
                        <a:rPr lang="en-US" sz="2800" baseline="30000" smtClean="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r>
                        <a:rPr lang="en-US" sz="2800" smtClean="0">
                          <a:effectLst/>
                        </a:rPr>
                        <a:t>3 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0863017"/>
                  </a:ext>
                </a:extLst>
              </a:tr>
              <a:tr h="1268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Tấm cản 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r>
                        <a:rPr lang="en-US" sz="2800" smtClean="0">
                          <a:effectLst/>
                        </a:rPr>
                        <a:t>8  </a:t>
                      </a:r>
                      <a:r>
                        <a:rPr lang="en-US" sz="2800" smtClean="0">
                          <a:effectLst/>
                        </a:rPr>
                        <a:t>cm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</a:rPr>
                        <a:t>32 </a:t>
                      </a:r>
                      <a:r>
                        <a:rPr lang="en-US" sz="2800" smtClean="0">
                          <a:effectLst/>
                        </a:rPr>
                        <a:t>cm</a:t>
                      </a:r>
                      <a:r>
                        <a:rPr lang="en-US" sz="2800" baseline="30000" smtClean="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r>
                        <a:rPr lang="en-US" sz="2800" smtClean="0">
                          <a:effectLst/>
                        </a:rPr>
                        <a:t>4.5 </a:t>
                      </a:r>
                      <a:r>
                        <a:rPr lang="en-US" sz="2800" smtClean="0">
                          <a:effectLst/>
                        </a:rPr>
                        <a:t>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69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906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31555"/>
            <a:ext cx="4155482" cy="3116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94" y="131555"/>
            <a:ext cx="4472786" cy="3116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12" y="3510348"/>
            <a:ext cx="7200297" cy="30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8412" cy="3216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47315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161</Words>
  <Application>Microsoft Office PowerPoint</Application>
  <PresentationFormat>On-screen Show (4:3)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KẾT QUẢ THÍ NGHIỆM 1</vt:lpstr>
      <vt:lpstr>THÍ NGHIỆM 2</vt:lpstr>
      <vt:lpstr>KẾT QUẢ THÍ NGHIỆM 2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2021-06-02T05:30:50Z</dcterms:created>
  <dcterms:modified xsi:type="dcterms:W3CDTF">2021-06-07T06:12:37Z</dcterms:modified>
</cp:coreProperties>
</file>