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9" r:id="rId6"/>
    <p:sldId id="270" r:id="rId7"/>
    <p:sldId id="271" r:id="rId8"/>
    <p:sldId id="272" r:id="rId9"/>
    <p:sldId id="264" r:id="rId10"/>
    <p:sldId id="265" r:id="rId11"/>
    <p:sldId id="266" r:id="rId12"/>
    <p:sldId id="273" r:id="rId13"/>
    <p:sldId id="267" r:id="rId14"/>
    <p:sldId id="274" r:id="rId15"/>
    <p:sldId id="268" r:id="rId16"/>
  </p:sldIdLst>
  <p:sldSz cx="12192000" cy="6858000"/>
  <p:notesSz cx="6858000" cy="9144000"/>
  <p:embeddedFontLst>
    <p:embeddedFont>
      <p:font typeface=".VnTime" panose="020B7200000000000000" pitchFamily="34" charset="0"/>
      <p:regular r:id="rId17"/>
      <p:bold r:id="rId18"/>
      <p:italic r:id="rId19"/>
      <p:boldItalic r:id="rId20"/>
    </p:embeddedFont>
    <p:embeddedFont>
      <p:font typeface="A3.ArchivoBold-San" panose="020B0604020202020204" charset="0"/>
      <p:bold r:id="rId21"/>
    </p:embeddedFont>
    <p:embeddedFont>
      <p:font typeface="A3.BoosterNextFYBlackRegular-Sa" panose="020B0604020202020204" charset="0"/>
      <p:regular r:id="rId22"/>
    </p:embeddedFont>
    <p:embeddedFont>
      <p:font typeface="A3.NotoSans-San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VNI-Times" pitchFamily="2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FFFFFF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3.bin"/><Relationship Id="rId2" Type="http://schemas.microsoft.com/office/2007/relationships/media" Target="../media/media2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Al7XsgNU9-8&amp;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eg"/><Relationship Id="rId7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www.loxo.vn/index.php/vi/cong-ty-tnhh-vanhoa-san-xuat-lo-xo-chuyen-nghiep?page=shop.browse&amp;category_id=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BÀI </a:t>
            </a:r>
            <a:r>
              <a:rPr lang="vi-VN" sz="9600" dirty="0">
                <a:latin typeface="A3.ArchivoBold-San" panose="020B0803020202020B04" pitchFamily="34" charset="0"/>
              </a:rPr>
              <a:t>42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vi-VN" sz="9600" dirty="0">
                <a:latin typeface="A3.ArchivoBold-San" panose="020B0803020202020B04" pitchFamily="34" charset="0"/>
              </a:rPr>
              <a:t>BIẾN DẠNG L</a:t>
            </a:r>
            <a:r>
              <a:rPr lang="vi-VN" sz="9600" b="1" dirty="0">
                <a:latin typeface="A3.ArchivoBold-San" panose="020B0803020202020B04" pitchFamily="34" charset="0"/>
              </a:rPr>
              <a:t>Ò</a:t>
            </a:r>
            <a:r>
              <a:rPr lang="vi-VN" sz="9600" dirty="0">
                <a:latin typeface="A3.ArchivoBold-San" panose="020B0803020202020B04" pitchFamily="34" charset="0"/>
              </a:rPr>
              <a:t> XO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831B04-FB7A-4E51-A191-46F540370208}"/>
              </a:ext>
            </a:extLst>
          </p:cNvPr>
          <p:cNvSpPr txBox="1"/>
          <p:nvPr/>
        </p:nvSpPr>
        <p:spPr>
          <a:xfrm>
            <a:off x="6306107" y="5487301"/>
            <a:ext cx="702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A3.BoosterNextFYBlackRegular-Sa" panose="02000A03000000020004" pitchFamily="2" charset="0"/>
              </a:rPr>
              <a:t>Nhóm</a:t>
            </a:r>
            <a:r>
              <a:rPr lang="en-US" sz="3600" dirty="0">
                <a:solidFill>
                  <a:srgbClr val="C00000"/>
                </a:solidFill>
                <a:latin typeface="A3.BoosterNextFYBlackRegular-Sa" panose="02000A03000000020004" pitchFamily="2" charset="0"/>
              </a:rPr>
              <a:t>: V1</a:t>
            </a:r>
            <a:r>
              <a:rPr lang="vi-VN" sz="3600" dirty="0">
                <a:solidFill>
                  <a:srgbClr val="C00000"/>
                </a:solidFill>
                <a:latin typeface="A3.BoosterNextFYBlackRegular-Sa" panose="02000A03000000020004" pitchFamily="2" charset="0"/>
              </a:rPr>
              <a:t>.1</a:t>
            </a:r>
            <a:r>
              <a:rPr lang="en-US" sz="3600" dirty="0">
                <a:solidFill>
                  <a:srgbClr val="C00000"/>
                </a:solidFill>
                <a:latin typeface="A3.BoosterNextFYBlackRegular-Sa" panose="02000A03000000020004" pitchFamily="2" charset="0"/>
              </a:rPr>
              <a:t> - </a:t>
            </a:r>
            <a:r>
              <a:rPr lang="vi-VN" sz="3600" dirty="0">
                <a:solidFill>
                  <a:srgbClr val="C00000"/>
                </a:solidFill>
                <a:latin typeface="A3.BoosterNextFYBlackRegular-Sa" panose="02000A03000000020004" pitchFamily="2" charset="0"/>
              </a:rPr>
              <a:t>KHTN</a:t>
            </a:r>
            <a:endParaRPr lang="en-US" sz="3600" dirty="0">
              <a:solidFill>
                <a:srgbClr val="C00000"/>
              </a:solidFill>
              <a:latin typeface="A3.BoosterNextFYBlackRegular-Sa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TIẾN HÀNH 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986997" y="1841885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30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1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2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986997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880787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463" y="1160070"/>
            <a:ext cx="7640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1: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(l</a:t>
            </a:r>
            <a:r>
              <a:rPr lang="en-US" altLang="en-US" sz="2800" baseline="-25000" dirty="0"/>
              <a:t>0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(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chưa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).</a:t>
            </a: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-35102" y="2008214"/>
            <a:ext cx="77602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2: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/>
              <a:t>Móc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50g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đầu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dưới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(l)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khi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PHT. 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3314" y="4426651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4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Bỏ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so </a:t>
            </a:r>
            <a:r>
              <a:rPr lang="en-US" altLang="en-US" sz="2800" dirty="0" err="1"/>
              <a:t>sánh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nó</a:t>
            </a:r>
            <a:r>
              <a:rPr lang="en-US" altLang="en-US" sz="2800" dirty="0"/>
              <a:t>.</a:t>
            </a:r>
            <a:endParaRPr lang="en-US" altLang="en-US" sz="2800" dirty="0">
              <a:latin typeface=".VnTime" panose="020B7200000000000000" pitchFamily="34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69044" y="3410712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-54231" y="5429711"/>
            <a:ext cx="77602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5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tương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bước</a:t>
            </a:r>
            <a:r>
              <a:rPr lang="en-US" altLang="en-US" sz="2800" dirty="0"/>
              <a:t> 2, 3, 4 </a:t>
            </a:r>
            <a:r>
              <a:rPr lang="en-US" altLang="en-US" sz="2800" dirty="0" err="1"/>
              <a:t>nhưng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thay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bằng</a:t>
            </a:r>
            <a:r>
              <a:rPr lang="en-US" altLang="en-US" sz="2800" dirty="0"/>
              <a:t> 2, 3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giống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50g.</a:t>
            </a:r>
          </a:p>
          <a:p>
            <a:pPr algn="just"/>
            <a:endParaRPr lang="en-US" altLang="en-US" sz="2800" dirty="0">
              <a:latin typeface=".VnTime" panose="020B7200000000000000" pitchFamily="34" charset="0"/>
            </a:endParaRPr>
          </a:p>
        </p:txBody>
      </p:sp>
      <p:grpSp>
        <p:nvGrpSpPr>
          <p:cNvPr id="44" name="Group 33"/>
          <p:cNvGrpSpPr>
            <a:grpSpLocks/>
          </p:cNvGrpSpPr>
          <p:nvPr/>
        </p:nvGrpSpPr>
        <p:grpSpPr bwMode="auto">
          <a:xfrm>
            <a:off x="9712494" y="4620491"/>
            <a:ext cx="1600200" cy="2133600"/>
            <a:chOff x="1440" y="2736"/>
            <a:chExt cx="1308" cy="1632"/>
          </a:xfrm>
        </p:grpSpPr>
        <p:pic>
          <p:nvPicPr>
            <p:cNvPr id="45" name="Picture 34" descr="loxo+2quan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35"/>
            <p:cNvSpPr>
              <a:spLocks noChangeShapeType="1"/>
            </p:cNvSpPr>
            <p:nvPr/>
          </p:nvSpPr>
          <p:spPr bwMode="auto">
            <a:xfrm>
              <a:off x="1776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1776" y="339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2016" y="3120"/>
              <a:ext cx="33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2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>
              <a:off x="1968" y="3072"/>
              <a:ext cx="0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39"/>
          <p:cNvGrpSpPr>
            <a:grpSpLocks/>
          </p:cNvGrpSpPr>
          <p:nvPr/>
        </p:nvGrpSpPr>
        <p:grpSpPr bwMode="auto">
          <a:xfrm>
            <a:off x="8021069" y="4620491"/>
            <a:ext cx="1600200" cy="2133600"/>
            <a:chOff x="4452" y="2736"/>
            <a:chExt cx="1308" cy="1632"/>
          </a:xfrm>
        </p:grpSpPr>
        <p:pic>
          <p:nvPicPr>
            <p:cNvPr id="51" name="Picture 40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Line 41"/>
            <p:cNvSpPr>
              <a:spLocks noChangeShapeType="1"/>
            </p:cNvSpPr>
            <p:nvPr/>
          </p:nvSpPr>
          <p:spPr bwMode="auto">
            <a:xfrm>
              <a:off x="4752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>
              <a:off x="4752" y="324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4944" y="3072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44"/>
            <p:cNvSpPr txBox="1">
              <a:spLocks noChangeArrowheads="1"/>
            </p:cNvSpPr>
            <p:nvPr/>
          </p:nvSpPr>
          <p:spPr bwMode="auto">
            <a:xfrm>
              <a:off x="4992" y="3024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56" name="Text Box 46"/>
          <p:cNvSpPr txBox="1">
            <a:spLocks noChangeArrowheads="1"/>
          </p:cNvSpPr>
          <p:nvPr/>
        </p:nvSpPr>
        <p:spPr bwMode="auto">
          <a:xfrm>
            <a:off x="9883808" y="4168003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5</a:t>
            </a:r>
          </a:p>
        </p:txBody>
      </p: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8161094" y="4179908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  <p:bldP spid="42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475200"/>
              </p:ext>
            </p:extLst>
          </p:nvPr>
        </p:nvGraphicFramePr>
        <p:xfrm>
          <a:off x="11046831" y="2795415"/>
          <a:ext cx="4984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7" imgW="190440" imgH="177480" progId="Equation.3">
                  <p:embed/>
                </p:oleObj>
              </mc:Choice>
              <mc:Fallback>
                <p:oleObj name="Equation" r:id="rId7" imgW="190440" imgH="17748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6831" y="2795415"/>
                        <a:ext cx="498475" cy="465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tay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kéo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hai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đầu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bi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Nêu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xét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NHẬN BIẾT LỰC ĐÀN HỒI</a:t>
            </a: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174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899" y="831872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C1, C2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SGK.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VẬN DỤNG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939225"/>
              </p:ext>
            </p:extLst>
          </p:nvPr>
        </p:nvGraphicFramePr>
        <p:xfrm>
          <a:off x="4211392" y="3082251"/>
          <a:ext cx="3850784" cy="1651406"/>
        </p:xfrm>
        <a:graphic>
          <a:graphicData uri="http://schemas.openxmlformats.org/drawingml/2006/table">
            <a:tbl>
              <a:tblPr/>
              <a:tblGrid>
                <a:gridCol w="1089811">
                  <a:extLst>
                    <a:ext uri="{9D8B030D-6E8A-4147-A177-3AD203B41FA5}">
                      <a16:colId xmlns:a16="http://schemas.microsoft.com/office/drawing/2014/main" val="1465850318"/>
                    </a:ext>
                  </a:extLst>
                </a:gridCol>
                <a:gridCol w="906414">
                  <a:extLst>
                    <a:ext uri="{9D8B030D-6E8A-4147-A177-3AD203B41FA5}">
                      <a16:colId xmlns:a16="http://schemas.microsoft.com/office/drawing/2014/main" val="2590428559"/>
                    </a:ext>
                  </a:extLst>
                </a:gridCol>
                <a:gridCol w="862884">
                  <a:extLst>
                    <a:ext uri="{9D8B030D-6E8A-4147-A177-3AD203B41FA5}">
                      <a16:colId xmlns:a16="http://schemas.microsoft.com/office/drawing/2014/main" val="450197273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val="1733338082"/>
                    </a:ext>
                  </a:extLst>
                </a:gridCol>
              </a:tblGrid>
              <a:tr h="766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 (g)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289233"/>
                  </a:ext>
                </a:extLst>
              </a:tr>
              <a:tr h="884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 (cm)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26,5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30893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0020"/>
              </p:ext>
            </p:extLst>
          </p:nvPr>
        </p:nvGraphicFramePr>
        <p:xfrm>
          <a:off x="8062176" y="3082252"/>
          <a:ext cx="2760973" cy="1651405"/>
        </p:xfrm>
        <a:graphic>
          <a:graphicData uri="http://schemas.openxmlformats.org/drawingml/2006/table">
            <a:tbl>
              <a:tblPr/>
              <a:tblGrid>
                <a:gridCol w="850004">
                  <a:extLst>
                    <a:ext uri="{9D8B030D-6E8A-4147-A177-3AD203B41FA5}">
                      <a16:colId xmlns:a16="http://schemas.microsoft.com/office/drawing/2014/main" val="1570592722"/>
                    </a:ext>
                  </a:extLst>
                </a:gridCol>
                <a:gridCol w="919294">
                  <a:extLst>
                    <a:ext uri="{9D8B030D-6E8A-4147-A177-3AD203B41FA5}">
                      <a16:colId xmlns:a16="http://schemas.microsoft.com/office/drawing/2014/main" val="3911523304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val="445422720"/>
                    </a:ext>
                  </a:extLst>
                </a:gridCol>
              </a:tblGrid>
              <a:tr h="766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031834"/>
                  </a:ext>
                </a:extLst>
              </a:tr>
              <a:tr h="8847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3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5795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CÂN LÒ XO.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r>
              <a:rPr lang="en-US" dirty="0"/>
              <a:t>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www.youtube.com/watch?v=Al7XsgNU9-8&amp;t=8</a:t>
            </a:r>
            <a:r>
              <a:rPr lang="en-US" dirty="0">
                <a:solidFill>
                  <a:srgbClr val="0070C0"/>
                </a:solidFill>
              </a:rPr>
              <a:t>5s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biến dạng lò xo vào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ngẫu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còn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đỏ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đánh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dấu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xanh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827339" cy="505295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nào là biến dạng lò xo?</a:t>
            </a:r>
          </a:p>
          <a:p>
            <a:pPr marL="0" indent="0" algn="just">
              <a:buNone/>
            </a:pPr>
            <a:r>
              <a:rPr lang="vi-VN" sz="3200" b="1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H2.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Kể tên những vật có biến dạng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giống biến dạng lò xo mà em biết?</a:t>
            </a:r>
            <a:endParaRPr lang="vi-VN" sz="3200" b="1" dirty="0">
              <a:solidFill>
                <a:srgbClr val="C55A11"/>
              </a:solidFill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vi-VN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 thực tế là xo thường được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 từ vật liệu gì? Nó được sử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 trong dụng cụ, thiết bị, máy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móc nào?</a:t>
            </a:r>
            <a:r>
              <a:rPr lang="vi-VN" sz="3200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 VÀ 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1" y="996721"/>
            <a:ext cx="2999449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0" y="996722"/>
            <a:ext cx="2999450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22" name="Picture 21" descr="thep lo xo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4" y="3854890"/>
            <a:ext cx="3098416" cy="264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Picture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0" y="3773780"/>
            <a:ext cx="2999449" cy="272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55" y="996720"/>
            <a:ext cx="3468469" cy="257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1"/>
          <a:stretch/>
        </p:blipFill>
        <p:spPr>
          <a:xfrm>
            <a:off x="7801955" y="3854886"/>
            <a:ext cx="3468469" cy="2640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74" y="708315"/>
            <a:ext cx="3654459" cy="24505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22921" y="3095924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Thú nhún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3" y="781237"/>
            <a:ext cx="3636118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219476" y="3095925"/>
            <a:ext cx="178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Bút bi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72" y="3835075"/>
            <a:ext cx="3632269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478048" y="6273225"/>
            <a:ext cx="338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Giảm xóc xe máy</a:t>
            </a:r>
            <a:endParaRPr lang="en-US" sz="3200" dirty="0"/>
          </a:p>
        </p:txBody>
      </p:sp>
      <p:pic>
        <p:nvPicPr>
          <p:cNvPr id="24" name="Picture 23" descr="Nem Kymdan Delux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74" y="3821058"/>
            <a:ext cx="3654460" cy="2391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364271" y="6285923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Đệm cao su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9924274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H4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462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98600" y="1523215"/>
            <a:ext cx="6446584" cy="4401205"/>
            <a:chOff x="298600" y="1523215"/>
            <a:chExt cx="6446584" cy="440120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98600" y="1523215"/>
              <a:ext cx="6446584" cy="440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1: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Bố trí thí nghiệm như hình 42.2 SGK.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2: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Đo chiều dài tự nhiên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(khi chưa bị biến dạng).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algn="just"/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3: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Móc 1 quả nặng 50g vào đầu dưới của lò xo, đo chiều dài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khi bị biến dạng rồi ghi kết quả vào bảng trong phiếu học tập, xác định độ dãn của lò xo 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=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n-US" altLang="en-US" sz="2800" dirty="0"/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603302" y="4953712"/>
            <a:ext cx="508032" cy="50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Equation" r:id="rId3" imgW="215619" imgH="215619" progId="Equation.3">
                    <p:embed/>
                  </p:oleObj>
                </mc:Choice>
                <mc:Fallback>
                  <p:oleObj name="Equation" r:id="rId3" imgW="215619" imgH="215619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3302" y="4953712"/>
                          <a:ext cx="508032" cy="508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214266" y="1790369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192" cy="2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3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214266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1, 2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824709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9081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3200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	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698731"/>
              </p:ext>
            </p:extLst>
          </p:nvPr>
        </p:nvGraphicFramePr>
        <p:xfrm>
          <a:off x="4736558" y="2626744"/>
          <a:ext cx="564901" cy="56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7" imgW="215619" imgH="215619" progId="Equation.3">
                  <p:embed/>
                </p:oleObj>
              </mc:Choice>
              <mc:Fallback>
                <p:oleObj name="Equation" r:id="rId7" imgW="215619" imgH="21561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558" y="2626744"/>
                        <a:ext cx="564901" cy="564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735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H5, H6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867</Words>
  <Application>Microsoft Office PowerPoint</Application>
  <PresentationFormat>Widescreen</PresentationFormat>
  <Paragraphs>104</Paragraphs>
  <Slides>15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A3.NotoSans-San</vt:lpstr>
      <vt:lpstr>.VnTime</vt:lpstr>
      <vt:lpstr>Calibri</vt:lpstr>
      <vt:lpstr>Times New Roman</vt:lpstr>
      <vt:lpstr>Arial</vt:lpstr>
      <vt:lpstr>A3.ArchivoBold-San</vt:lpstr>
      <vt:lpstr>A3.BoosterNextFYBlackRegular-Sa</vt:lpstr>
      <vt:lpstr>Calibri Light</vt:lpstr>
      <vt:lpstr>VNI-Times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Windows User</cp:lastModifiedBy>
  <cp:revision>92</cp:revision>
  <dcterms:created xsi:type="dcterms:W3CDTF">2021-02-05T08:18:09Z</dcterms:created>
  <dcterms:modified xsi:type="dcterms:W3CDTF">2021-05-17T06:48:46Z</dcterms:modified>
</cp:coreProperties>
</file>