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4" r:id="rId2"/>
  </p:sldMasterIdLst>
  <p:notesMasterIdLst>
    <p:notesMasterId r:id="rId48"/>
  </p:notesMasterIdLst>
  <p:sldIdLst>
    <p:sldId id="583" r:id="rId3"/>
    <p:sldId id="291" r:id="rId4"/>
    <p:sldId id="590" r:id="rId5"/>
    <p:sldId id="585" r:id="rId6"/>
    <p:sldId id="356" r:id="rId7"/>
    <p:sldId id="357" r:id="rId8"/>
    <p:sldId id="258" r:id="rId9"/>
    <p:sldId id="591" r:id="rId10"/>
    <p:sldId id="586" r:id="rId11"/>
    <p:sldId id="349" r:id="rId12"/>
    <p:sldId id="353" r:id="rId13"/>
    <p:sldId id="354" r:id="rId14"/>
    <p:sldId id="352" r:id="rId15"/>
    <p:sldId id="355" r:id="rId16"/>
    <p:sldId id="572" r:id="rId17"/>
    <p:sldId id="571" r:id="rId18"/>
    <p:sldId id="573" r:id="rId19"/>
    <p:sldId id="328" r:id="rId20"/>
    <p:sldId id="365" r:id="rId21"/>
    <p:sldId id="317" r:id="rId22"/>
    <p:sldId id="319" r:id="rId23"/>
    <p:sldId id="563" r:id="rId24"/>
    <p:sldId id="331" r:id="rId25"/>
    <p:sldId id="565" r:id="rId26"/>
    <p:sldId id="592" r:id="rId27"/>
    <p:sldId id="566" r:id="rId28"/>
    <p:sldId id="340" r:id="rId29"/>
    <p:sldId id="334" r:id="rId30"/>
    <p:sldId id="371" r:id="rId31"/>
    <p:sldId id="378" r:id="rId32"/>
    <p:sldId id="569" r:id="rId33"/>
    <p:sldId id="370" r:id="rId34"/>
    <p:sldId id="580" r:id="rId35"/>
    <p:sldId id="581" r:id="rId36"/>
    <p:sldId id="593" r:id="rId37"/>
    <p:sldId id="336" r:id="rId38"/>
    <p:sldId id="337" r:id="rId39"/>
    <p:sldId id="339" r:id="rId40"/>
    <p:sldId id="582" r:id="rId41"/>
    <p:sldId id="576" r:id="rId42"/>
    <p:sldId id="595" r:id="rId43"/>
    <p:sldId id="329" r:id="rId44"/>
    <p:sldId id="388" r:id="rId45"/>
    <p:sldId id="389" r:id="rId46"/>
    <p:sldId id="28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5DB"/>
    <a:srgbClr val="FC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7" autoAdjust="0"/>
    <p:restoredTop sz="95126" autoAdjust="0"/>
  </p:normalViewPr>
  <p:slideViewPr>
    <p:cSldViewPr snapToGrid="0">
      <p:cViewPr varScale="1">
        <p:scale>
          <a:sx n="110" d="100"/>
          <a:sy n="110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D2903-977D-4499-8F56-7A7412785E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50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1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19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8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4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9634E4A-2E1A-45F0-A23D-5239A0A4E90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696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91275-FE67-45E0-8852-4F635A10A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317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D7EE-EEF9-4A78-9ACF-FC65E14993F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989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8D2E7-D193-4DE3-AC08-38B367AE38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46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12B13-7857-4670-89AA-FF484A242A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31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7CE75-80F0-4E45-9785-A401BDEBCDB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2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9A407-747A-4CC9-A89D-E14C8D3F2E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03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9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B384CFF-CDF5-4434-896A-39BD5F1F895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379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F11090EF-CC3F-485B-85BA-F03564ACBE7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2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96E63-5473-4F34-8EEA-D22B4F3176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071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80CC-F370-4364-B568-4A200DE8D24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20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8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3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5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1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394.jpeg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file:///C:\AppData\Local\Temp\FineReader11.00\media\image402.jpeg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7.png"/><Relationship Id="rId7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AppData\Local\Temp\FineReader11.00\media\image407.jpeg" TargetMode="Externa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3436" y="35590"/>
            <a:ext cx="12098564" cy="715971"/>
          </a:xfrm>
          <a:prstGeom prst="rect">
            <a:avLst/>
          </a:prstGeom>
          <a:solidFill>
            <a:srgbClr val="00B0F0"/>
          </a:solidFill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  <a:r>
              <a:rPr lang="en-US" altLang="en-US" sz="5800" b="1" dirty="0">
                <a:solidFill>
                  <a:schemeClr val="bg1"/>
                </a:solidFill>
              </a:rPr>
              <a:t>BÀI 34. THỰC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AutoShape 8">
            <a:extLst>
              <a:ext uri="{FF2B5EF4-FFF2-40B4-BE49-F238E27FC236}">
                <a16:creationId xmlns:a16="http://schemas.microsoft.com/office/drawing/2014/main" id="{08B5C2CB-D309-4511-B374-A5CC9F370B9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DB52331C-C589-4A94-812C-87CFAB14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4" y="641568"/>
            <a:ext cx="1205653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HS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1FB189-DC69-4CCB-B346-FF4FAC328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71046"/>
              </p:ext>
            </p:extLst>
          </p:nvPr>
        </p:nvGraphicFramePr>
        <p:xfrm>
          <a:off x="135468" y="2457451"/>
          <a:ext cx="11921067" cy="4495666"/>
        </p:xfrm>
        <a:graphic>
          <a:graphicData uri="http://schemas.openxmlformats.org/drawingml/2006/table">
            <a:tbl>
              <a:tblPr firstRow="1" firstCol="1" bandRow="1"/>
              <a:tblGrid>
                <a:gridCol w="2383687">
                  <a:extLst>
                    <a:ext uri="{9D8B030D-6E8A-4147-A177-3AD203B41FA5}">
                      <a16:colId xmlns:a16="http://schemas.microsoft.com/office/drawing/2014/main" val="5801495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3982390949"/>
                    </a:ext>
                  </a:extLst>
                </a:gridCol>
                <a:gridCol w="2383687">
                  <a:extLst>
                    <a:ext uri="{9D8B030D-6E8A-4147-A177-3AD203B41FA5}">
                      <a16:colId xmlns:a16="http://schemas.microsoft.com/office/drawing/2014/main" val="454647203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1441531782"/>
                    </a:ext>
                  </a:extLst>
                </a:gridCol>
                <a:gridCol w="2385003">
                  <a:extLst>
                    <a:ext uri="{9D8B030D-6E8A-4147-A177-3AD203B41FA5}">
                      <a16:colId xmlns:a16="http://schemas.microsoft.com/office/drawing/2014/main" val="578246731"/>
                    </a:ext>
                  </a:extLst>
                </a:gridCol>
              </a:tblGrid>
              <a:tr h="6346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 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06281"/>
                  </a:ext>
                </a:extLst>
              </a:tr>
              <a:tr h="7085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4040798"/>
                  </a:ext>
                </a:extLst>
              </a:tr>
              <a:tr h="30573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703932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CF1096A-2D5E-4E10-AF3A-9890A0FEF9A0}"/>
              </a:ext>
            </a:extLst>
          </p:cNvPr>
          <p:cNvSpPr/>
          <p:nvPr/>
        </p:nvSpPr>
        <p:spPr>
          <a:xfrm>
            <a:off x="3935874" y="-48995"/>
            <a:ext cx="3366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TRÒ CHƠI</a:t>
            </a: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4FA2714-1D26-4520-B246-80C3E8F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77" y="20069"/>
            <a:ext cx="3464118" cy="30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ED27AD1-59D1-4B65-9F3F-DBE7E85D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38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1A400-5D04-457E-935D-3968BC06262A}"/>
              </a:ext>
            </a:extLst>
          </p:cNvPr>
          <p:cNvGrpSpPr/>
          <p:nvPr/>
        </p:nvGrpSpPr>
        <p:grpSpPr>
          <a:xfrm>
            <a:off x="0" y="20066"/>
            <a:ext cx="2927658" cy="2982622"/>
            <a:chOff x="7729714" y="3623733"/>
            <a:chExt cx="4462286" cy="329236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BCC8DF6-8C59-4938-AF54-DD9ED4B72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14" y="3623733"/>
              <a:ext cx="4462286" cy="315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9FC73-1575-43A4-A82C-19481BF56CFD}"/>
                </a:ext>
              </a:extLst>
            </p:cNvPr>
            <p:cNvGrpSpPr/>
            <p:nvPr/>
          </p:nvGrpSpPr>
          <p:grpSpPr>
            <a:xfrm>
              <a:off x="10577689" y="5608287"/>
              <a:ext cx="1174044" cy="1307815"/>
              <a:chOff x="10577689" y="5608287"/>
              <a:chExt cx="1174044" cy="130781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D67184-5AB1-4A21-857E-38DEABBAF40F}"/>
                  </a:ext>
                </a:extLst>
              </p:cNvPr>
              <p:cNvSpPr txBox="1"/>
              <p:nvPr/>
            </p:nvSpPr>
            <p:spPr>
              <a:xfrm>
                <a:off x="10577689" y="5608287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Lá</a:t>
                </a:r>
                <a:endParaRPr lang="en-US" sz="20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E7DC2-047A-4A2A-A137-63D215307BED}"/>
                  </a:ext>
                </a:extLst>
              </p:cNvPr>
              <p:cNvSpPr txBox="1"/>
              <p:nvPr/>
            </p:nvSpPr>
            <p:spPr>
              <a:xfrm>
                <a:off x="10577689" y="6079070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Thân</a:t>
                </a:r>
                <a:endParaRPr lang="en-US" sz="2000" b="1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D068C7-F8B4-4F62-9FF2-D25A0E3FFAE7}"/>
                  </a:ext>
                </a:extLst>
              </p:cNvPr>
              <p:cNvSpPr txBox="1"/>
              <p:nvPr/>
            </p:nvSpPr>
            <p:spPr>
              <a:xfrm>
                <a:off x="10577689" y="6515992"/>
                <a:ext cx="11740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/>
                  <a:t>Rễ</a:t>
                </a:r>
                <a:endParaRPr lang="en-US" sz="2000" b="1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7D75F8D-4850-4FE9-82D3-E016A629518E}"/>
              </a:ext>
            </a:extLst>
          </p:cNvPr>
          <p:cNvSpPr/>
          <p:nvPr/>
        </p:nvSpPr>
        <p:spPr>
          <a:xfrm>
            <a:off x="6872814" y="2088973"/>
            <a:ext cx="5450939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mọc</a:t>
            </a:r>
            <a:r>
              <a:rPr lang="en-US" sz="2800" b="1" dirty="0">
                <a:solidFill>
                  <a:srgbClr val="FF0000"/>
                </a:solidFill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</a:rPr>
              <a:t>chân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tường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sân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bậc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thềm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gây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trơn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trượt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thẩm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mĩ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</a:rPr>
              <a:t>phải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gì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4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568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1" y="3545568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ÓA CHẤT DIỆT RÊU, TẢO HỒ BƠI A-TRINE">
            <a:extLst>
              <a:ext uri="{FF2B5EF4-FFF2-40B4-BE49-F238E27FC236}">
                <a16:creationId xmlns:a16="http://schemas.microsoft.com/office/drawing/2014/main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3646113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4FCF8-0972-4EEE-A231-82389E8E06C3}"/>
              </a:ext>
            </a:extLst>
          </p:cNvPr>
          <p:cNvSpPr txBox="1"/>
          <p:nvPr/>
        </p:nvSpPr>
        <p:spPr>
          <a:xfrm>
            <a:off x="200151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bậc</a:t>
            </a:r>
            <a:r>
              <a:rPr lang="en-US" b="1" dirty="0"/>
              <a:t> </a:t>
            </a:r>
            <a:r>
              <a:rPr lang="en-US" b="1" dirty="0" err="1"/>
              <a:t>thềm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8A7D-315C-4B50-84AA-60A2E0B6B3B2}"/>
              </a:ext>
            </a:extLst>
          </p:cNvPr>
          <p:cNvSpPr txBox="1"/>
          <p:nvPr/>
        </p:nvSpPr>
        <p:spPr>
          <a:xfrm>
            <a:off x="8478760" y="6217534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bể</a:t>
            </a:r>
            <a:r>
              <a:rPr lang="en-US" b="1" dirty="0"/>
              <a:t> </a:t>
            </a:r>
            <a:r>
              <a:rPr lang="en-US" b="1" dirty="0" err="1"/>
              <a:t>bơi</a:t>
            </a:r>
            <a:endParaRPr lang="en-US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4339455" y="6187398"/>
            <a:ext cx="306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Rêu</a:t>
            </a:r>
            <a:r>
              <a:rPr lang="en-US" b="1" dirty="0"/>
              <a:t> </a:t>
            </a:r>
            <a:r>
              <a:rPr lang="en-US" b="1" dirty="0" err="1"/>
              <a:t>mọc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bờ</a:t>
            </a:r>
            <a:r>
              <a:rPr lang="en-US" b="1" dirty="0"/>
              <a:t> </a:t>
            </a:r>
            <a:r>
              <a:rPr lang="en-US" b="1" dirty="0" err="1"/>
              <a:t>tường</a:t>
            </a:r>
            <a:endParaRPr lang="en-US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872814" y="257455"/>
            <a:ext cx="5257800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hạn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chiếu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được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không</a:t>
            </a:r>
            <a:r>
              <a:rPr lang="en-US" sz="2800" b="1" dirty="0">
                <a:solidFill>
                  <a:srgbClr val="FF0000"/>
                </a:solidFill>
              </a:rPr>
              <a:t>? </a:t>
            </a:r>
            <a:r>
              <a:rPr lang="en-US" sz="2800" b="1" dirty="0" err="1">
                <a:solidFill>
                  <a:srgbClr val="FF0000"/>
                </a:solidFill>
              </a:rPr>
              <a:t>Vì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sao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7081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ây Dương Xỉ -Cây trang trí, cây phong thủy và là cây thuốc dùng ...">
            <a:extLst>
              <a:ext uri="{FF2B5EF4-FFF2-40B4-BE49-F238E27FC236}">
                <a16:creationId xmlns:a16="http://schemas.microsoft.com/office/drawing/2014/main" id="{FB2361B2-497B-4937-BEF0-6B9339CF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7100586" cy="384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DA4612E-1354-4D8A-8C13-B98334DBB3DA}"/>
              </a:ext>
            </a:extLst>
          </p:cNvPr>
          <p:cNvSpPr/>
          <p:nvPr/>
        </p:nvSpPr>
        <p:spPr>
          <a:xfrm>
            <a:off x="1828800" y="4062713"/>
            <a:ext cx="8896350" cy="2187616"/>
          </a:xfrm>
          <a:prstGeom prst="wedgeEllipseCallou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biệt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thực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người</a:t>
            </a:r>
            <a:r>
              <a:rPr lang="en-US" sz="3200" dirty="0">
                <a:solidFill>
                  <a:srgbClr val="FF0000"/>
                </a:solidFill>
              </a:rPr>
              <a:t> ta </a:t>
            </a:r>
            <a:r>
              <a:rPr lang="en-US" sz="3200" dirty="0" err="1">
                <a:solidFill>
                  <a:srgbClr val="FF0000"/>
                </a:solidFill>
              </a:rPr>
              <a:t>thường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đựa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889F4D3-0FBC-4298-B7D3-85A29515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8" cy="3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A263-65A9-4620-AF2F-CD0278D9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74" y="2200310"/>
            <a:ext cx="3968926" cy="46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91EB16C-09AB-48C5-8600-A919A05C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5833" cy="3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60DA43F-D1CC-4F3E-B7E0-A3BCA08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53759"/>
            <a:ext cx="4461437" cy="2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1056628-2CF6-4AF5-91A3-3F132DFF2CFD}"/>
              </a:ext>
            </a:extLst>
          </p:cNvPr>
          <p:cNvSpPr/>
          <p:nvPr/>
        </p:nvSpPr>
        <p:spPr>
          <a:xfrm>
            <a:off x="894508" y="3590374"/>
            <a:ext cx="7820007" cy="321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3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1FF3C15-2650-4DF5-A171-6C48FF0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657D-CF4E-44C3-864F-DAD4D70D987C}"/>
              </a:ext>
            </a:extLst>
          </p:cNvPr>
          <p:cNvSpPr txBox="1"/>
          <p:nvPr/>
        </p:nvSpPr>
        <p:spPr>
          <a:xfrm>
            <a:off x="4062714" y="6470248"/>
            <a:ext cx="432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MỘT SỐ CÂY HẠT KÍN</a:t>
            </a:r>
          </a:p>
        </p:txBody>
      </p:sp>
      <p:pic>
        <p:nvPicPr>
          <p:cNvPr id="20484" name="Picture 4" descr="Cây mít gần trăm tuổi cho trăm quả của đại gia cây cảnh bậc nhất Hà Thành -  VietNamNet">
            <a:extLst>
              <a:ext uri="{FF2B5EF4-FFF2-40B4-BE49-F238E27FC236}">
                <a16:creationId xmlns:a16="http://schemas.microsoft.com/office/drawing/2014/main" id="{CDF02CE7-4577-4D03-8923-2BB10AF4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28932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ây Khế | Cây Trồng Ăn Trái Sân Vườn | Dữ Liệu Xanh">
            <a:extLst>
              <a:ext uri="{FF2B5EF4-FFF2-40B4-BE49-F238E27FC236}">
                <a16:creationId xmlns:a16="http://schemas.microsoft.com/office/drawing/2014/main" id="{43FD7C0F-357F-4F48-B1C6-0855AFD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3429000"/>
            <a:ext cx="3946968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ây Xoài - Công Ty TNHH THÀNH CHÀO">
            <a:extLst>
              <a:ext uri="{FF2B5EF4-FFF2-40B4-BE49-F238E27FC236}">
                <a16:creationId xmlns:a16="http://schemas.microsoft.com/office/drawing/2014/main" id="{801ECF33-404C-4742-916D-2DE57F97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92" y="3428998"/>
            <a:ext cx="3684607" cy="3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930894-A6EB-4B90-80AC-CCD6BFBA4CA9}"/>
              </a:ext>
            </a:extLst>
          </p:cNvPr>
          <p:cNvSpPr/>
          <p:nvPr/>
        </p:nvSpPr>
        <p:spPr>
          <a:xfrm>
            <a:off x="243068" y="11574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02043-9A0B-4F4F-84B9-411C4BF5D9EE}"/>
              </a:ext>
            </a:extLst>
          </p:cNvPr>
          <p:cNvSpPr/>
          <p:nvPr/>
        </p:nvSpPr>
        <p:spPr>
          <a:xfrm>
            <a:off x="0" y="591027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MÍT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7AAC1-E520-4403-B23A-543099D1F1B6}"/>
              </a:ext>
            </a:extLst>
          </p:cNvPr>
          <p:cNvSpPr/>
          <p:nvPr/>
        </p:nvSpPr>
        <p:spPr>
          <a:xfrm>
            <a:off x="8748531" y="75235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KHOAI TÂY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AF167-1BB0-467C-ADD7-CAB930A434C3}"/>
              </a:ext>
            </a:extLst>
          </p:cNvPr>
          <p:cNvSpPr/>
          <p:nvPr/>
        </p:nvSpPr>
        <p:spPr>
          <a:xfrm>
            <a:off x="4543063" y="752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NGÔ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5C7F-C985-4FFA-85F2-F69D96A25560}"/>
              </a:ext>
            </a:extLst>
          </p:cNvPr>
          <p:cNvSpPr/>
          <p:nvPr/>
        </p:nvSpPr>
        <p:spPr>
          <a:xfrm>
            <a:off x="4479401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KHẾ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0B69C-2C9A-44C8-AF5B-DEC5BC6BFBDD}"/>
              </a:ext>
            </a:extLst>
          </p:cNvPr>
          <p:cNvSpPr/>
          <p:nvPr/>
        </p:nvSpPr>
        <p:spPr>
          <a:xfrm>
            <a:off x="8507392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SOÀI</a:t>
            </a:r>
          </a:p>
        </p:txBody>
      </p:sp>
    </p:spTree>
    <p:extLst>
      <p:ext uri="{BB962C8B-B14F-4D97-AF65-F5344CB8AC3E}">
        <p14:creationId xmlns:p14="http://schemas.microsoft.com/office/powerpoint/2010/main" val="164791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0A6C50-319A-4191-99AC-27C7F2765EA9}"/>
              </a:ext>
            </a:extLst>
          </p:cNvPr>
          <p:cNvGrpSpPr/>
          <p:nvPr/>
        </p:nvGrpSpPr>
        <p:grpSpPr>
          <a:xfrm>
            <a:off x="156658" y="952501"/>
            <a:ext cx="8568242" cy="5505450"/>
            <a:chOff x="232858" y="697871"/>
            <a:chExt cx="9066212" cy="6350121"/>
          </a:xfrm>
        </p:grpSpPr>
        <p:grpSp>
          <p:nvGrpSpPr>
            <p:cNvPr id="11289" name="Group 25"/>
            <p:cNvGrpSpPr>
              <a:grpSpLocks/>
            </p:cNvGrpSpPr>
            <p:nvPr/>
          </p:nvGrpSpPr>
          <p:grpSpPr bwMode="auto">
            <a:xfrm>
              <a:off x="2363284" y="697871"/>
              <a:ext cx="6305704" cy="1321007"/>
              <a:chOff x="1008" y="144"/>
              <a:chExt cx="4514" cy="768"/>
            </a:xfrm>
          </p:grpSpPr>
          <p:sp>
            <p:nvSpPr>
              <p:cNvPr id="11303" name="Oval 26"/>
              <p:cNvSpPr>
                <a:spLocks noChangeArrowheads="1"/>
              </p:cNvSpPr>
              <p:nvPr/>
            </p:nvSpPr>
            <p:spPr bwMode="auto">
              <a:xfrm>
                <a:off x="1104" y="240"/>
                <a:ext cx="3552" cy="67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cacbonic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(CO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oxi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endPara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04" name="Oval 27"/>
              <p:cNvSpPr>
                <a:spLocks noChangeArrowheads="1"/>
              </p:cNvSpPr>
              <p:nvPr/>
            </p:nvSpPr>
            <p:spPr bwMode="auto">
              <a:xfrm>
                <a:off x="4082" y="253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5" name="Oval 28"/>
              <p:cNvSpPr>
                <a:spLocks noChangeArrowheads="1"/>
              </p:cNvSpPr>
              <p:nvPr/>
            </p:nvSpPr>
            <p:spPr bwMode="auto">
              <a:xfrm>
                <a:off x="1008" y="288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6" name="Oval 29"/>
              <p:cNvSpPr>
                <a:spLocks noChangeArrowheads="1"/>
              </p:cNvSpPr>
              <p:nvPr/>
            </p:nvSpPr>
            <p:spPr bwMode="auto">
              <a:xfrm>
                <a:off x="1296" y="192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7" name="Oval 30"/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11290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55" y="4761992"/>
              <a:ext cx="2362200" cy="2286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AC86B7-8CC6-4F03-9094-D6230B640123}"/>
                </a:ext>
              </a:extLst>
            </p:cNvPr>
            <p:cNvGrpSpPr/>
            <p:nvPr/>
          </p:nvGrpSpPr>
          <p:grpSpPr>
            <a:xfrm>
              <a:off x="232858" y="1326228"/>
              <a:ext cx="9066212" cy="5255299"/>
              <a:chOff x="1601788" y="603250"/>
              <a:chExt cx="9066212" cy="5626100"/>
            </a:xfrm>
          </p:grpSpPr>
          <p:pic>
            <p:nvPicPr>
              <p:cNvPr id="11269" name="Picture 2" descr="j030493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801" y="4114801"/>
                <a:ext cx="2276475" cy="166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39" name="Arc 3"/>
              <p:cNvSpPr>
                <a:spLocks/>
              </p:cNvSpPr>
              <p:nvPr/>
            </p:nvSpPr>
            <p:spPr bwMode="auto">
              <a:xfrm rot="3429509" flipH="1" flipV="1">
                <a:off x="2255044" y="1080294"/>
                <a:ext cx="2603500" cy="3910012"/>
              </a:xfrm>
              <a:custGeom>
                <a:avLst/>
                <a:gdLst>
                  <a:gd name="T0" fmla="*/ 87952859 w 21600"/>
                  <a:gd name="T1" fmla="*/ 0 h 25315"/>
                  <a:gd name="T2" fmla="*/ 306672894 w 21600"/>
                  <a:gd name="T3" fmla="*/ 603918382 h 25315"/>
                  <a:gd name="T4" fmla="*/ 0 w 21600"/>
                  <a:gd name="T5" fmla="*/ 494633431 h 253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315"/>
                  <a:gd name="T11" fmla="*/ 21600 w 21600"/>
                  <a:gd name="T12" fmla="*/ 25315 h 253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315" fill="none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</a:path>
                  <a:path w="21600" h="25315" stroke="0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  <a:lnTo>
                      <a:pt x="0" y="20734"/>
                    </a:lnTo>
                    <a:lnTo>
                      <a:pt x="6054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40" name="Arc 4"/>
              <p:cNvSpPr>
                <a:spLocks/>
              </p:cNvSpPr>
              <p:nvPr/>
            </p:nvSpPr>
            <p:spPr bwMode="auto">
              <a:xfrm rot="3916552" flipH="1" flipV="1">
                <a:off x="2730326" y="1635794"/>
                <a:ext cx="2509837" cy="3206750"/>
              </a:xfrm>
              <a:custGeom>
                <a:avLst/>
                <a:gdLst>
                  <a:gd name="T0" fmla="*/ 66022540 w 21600"/>
                  <a:gd name="T1" fmla="*/ 0 h 25620"/>
                  <a:gd name="T2" fmla="*/ 285004192 w 21600"/>
                  <a:gd name="T3" fmla="*/ 401375705 h 25620"/>
                  <a:gd name="T4" fmla="*/ 0 w 21600"/>
                  <a:gd name="T5" fmla="*/ 329607463 h 256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620"/>
                  <a:gd name="T11" fmla="*/ 21600 w 21600"/>
                  <a:gd name="T12" fmla="*/ 25620 h 256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620" fill="none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</a:path>
                  <a:path w="21600" h="25620" stroke="0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  <a:lnTo>
                      <a:pt x="0" y="21039"/>
                    </a:lnTo>
                    <a:lnTo>
                      <a:pt x="4890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66FF33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41" name="Oval 5"/>
              <p:cNvSpPr>
                <a:spLocks noChangeArrowheads="1"/>
              </p:cNvSpPr>
              <p:nvPr/>
            </p:nvSpPr>
            <p:spPr bwMode="auto">
              <a:xfrm>
                <a:off x="1741488" y="1981200"/>
                <a:ext cx="2667000" cy="9906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C0504D">
                        <a:lumMod val="75000"/>
                      </a:srgbClr>
                    </a:solidFill>
                    <a:latin typeface="VNI-Times" pitchFamily="2" charset="0"/>
                  </a:rPr>
                  <a:t>Quang hợp</a:t>
                </a:r>
              </a:p>
            </p:txBody>
          </p:sp>
          <p:sp>
            <p:nvSpPr>
              <p:cNvPr id="11275" name="Text Box 6"/>
              <p:cNvSpPr txBox="1">
                <a:spLocks noChangeArrowheads="1"/>
              </p:cNvSpPr>
              <p:nvPr/>
            </p:nvSpPr>
            <p:spPr bwMode="auto">
              <a:xfrm>
                <a:off x="2613026" y="1363663"/>
                <a:ext cx="815975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b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43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1290936"/>
                <a:ext cx="838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24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24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44" name="Text Box 8"/>
              <p:cNvSpPr txBox="1">
                <a:spLocks noChangeArrowheads="1"/>
              </p:cNvSpPr>
              <p:nvPr/>
            </p:nvSpPr>
            <p:spPr bwMode="auto">
              <a:xfrm>
                <a:off x="4329545" y="1691481"/>
                <a:ext cx="9144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339933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339933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339933"/>
                  </a:solidFill>
                  <a:latin typeface="Arial" charset="0"/>
                </a:endParaRPr>
              </a:p>
            </p:txBody>
          </p:sp>
          <p:sp>
            <p:nvSpPr>
              <p:cNvPr id="167945" name="Arc 9"/>
              <p:cNvSpPr>
                <a:spLocks/>
              </p:cNvSpPr>
              <p:nvPr/>
            </p:nvSpPr>
            <p:spPr bwMode="auto">
              <a:xfrm rot="-10445628" flipH="1" flipV="1">
                <a:off x="6367875" y="1185264"/>
                <a:ext cx="4167188" cy="2798763"/>
              </a:xfrm>
              <a:custGeom>
                <a:avLst/>
                <a:gdLst>
                  <a:gd name="T0" fmla="*/ 421556018 w 21600"/>
                  <a:gd name="T1" fmla="*/ 0 h 22973"/>
                  <a:gd name="T2" fmla="*/ 785681240 w 21600"/>
                  <a:gd name="T3" fmla="*/ 340968717 h 22973"/>
                  <a:gd name="T4" fmla="*/ 0 w 21600"/>
                  <a:gd name="T5" fmla="*/ 272976794 h 2297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973"/>
                  <a:gd name="T11" fmla="*/ 21600 w 21600"/>
                  <a:gd name="T12" fmla="*/ 22973 h 229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973" fill="none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</a:path>
                  <a:path w="21600" h="22973" stroke="0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  <a:lnTo>
                      <a:pt x="0" y="18392"/>
                    </a:lnTo>
                    <a:lnTo>
                      <a:pt x="11326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0070C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Calibri"/>
                </a:endParaRPr>
              </a:p>
            </p:txBody>
          </p:sp>
          <p:grpSp>
            <p:nvGrpSpPr>
              <p:cNvPr id="11279" name="Group 10"/>
              <p:cNvGrpSpPr>
                <a:grpSpLocks/>
              </p:cNvGrpSpPr>
              <p:nvPr/>
            </p:nvGrpSpPr>
            <p:grpSpPr bwMode="auto">
              <a:xfrm>
                <a:off x="4419600" y="3352800"/>
                <a:ext cx="5791200" cy="1143000"/>
                <a:chOff x="1824" y="2112"/>
                <a:chExt cx="3648" cy="720"/>
              </a:xfrm>
            </p:grpSpPr>
            <p:sp>
              <p:nvSpPr>
                <p:cNvPr id="113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24" y="2467"/>
                  <a:ext cx="528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  <p:sp>
              <p:nvSpPr>
                <p:cNvPr id="1131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56" y="2280"/>
                  <a:ext cx="67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  <p:sp>
              <p:nvSpPr>
                <p:cNvPr id="113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800" y="2112"/>
                  <a:ext cx="672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3" name="Group 14"/>
              <p:cNvGrpSpPr>
                <a:grpSpLocks/>
              </p:cNvGrpSpPr>
              <p:nvPr/>
            </p:nvGrpSpPr>
            <p:grpSpPr bwMode="auto">
              <a:xfrm>
                <a:off x="3316288" y="685801"/>
                <a:ext cx="4760912" cy="3629025"/>
                <a:chOff x="1104" y="480"/>
                <a:chExt cx="2999" cy="2286"/>
              </a:xfrm>
            </p:grpSpPr>
            <p:sp>
              <p:nvSpPr>
                <p:cNvPr id="11310" name="Arc 15"/>
                <p:cNvSpPr>
                  <a:spLocks/>
                </p:cNvSpPr>
                <p:nvPr/>
              </p:nvSpPr>
              <p:spPr bwMode="auto">
                <a:xfrm rot="-6509995" flipH="1" flipV="1">
                  <a:off x="1154" y="430"/>
                  <a:ext cx="2286" cy="2385"/>
                </a:xfrm>
                <a:custGeom>
                  <a:avLst/>
                  <a:gdLst>
                    <a:gd name="T0" fmla="*/ 150 w 21600"/>
                    <a:gd name="T1" fmla="*/ 0 h 21560"/>
                    <a:gd name="T2" fmla="*/ 236 w 21600"/>
                    <a:gd name="T3" fmla="*/ 264 h 21560"/>
                    <a:gd name="T4" fmla="*/ 0 w 21600"/>
                    <a:gd name="T5" fmla="*/ 208 h 2156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60"/>
                    <a:gd name="T11" fmla="*/ 21600 w 21600"/>
                    <a:gd name="T12" fmla="*/ 21560 h 215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60" fill="none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</a:path>
                    <a:path w="21600" h="21560" stroke="0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  <a:lnTo>
                        <a:pt x="0" y="16979"/>
                      </a:lnTo>
                      <a:lnTo>
                        <a:pt x="13351" y="0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11" name="Arc 16"/>
                <p:cNvSpPr>
                  <a:spLocks/>
                </p:cNvSpPr>
                <p:nvPr/>
              </p:nvSpPr>
              <p:spPr bwMode="auto">
                <a:xfrm rot="-9561398" flipH="1" flipV="1">
                  <a:off x="2600" y="1248"/>
                  <a:ext cx="1503" cy="1248"/>
                </a:xfrm>
                <a:custGeom>
                  <a:avLst/>
                  <a:gdLst>
                    <a:gd name="T0" fmla="*/ 0 w 23305"/>
                    <a:gd name="T1" fmla="*/ 0 h 26181"/>
                    <a:gd name="T2" fmla="*/ 95 w 23305"/>
                    <a:gd name="T3" fmla="*/ 59 h 26181"/>
                    <a:gd name="T4" fmla="*/ 7 w 23305"/>
                    <a:gd name="T5" fmla="*/ 49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3521076" y="603250"/>
                <a:ext cx="5089525" cy="4425950"/>
                <a:chOff x="1226" y="287"/>
                <a:chExt cx="3206" cy="2788"/>
              </a:xfrm>
            </p:grpSpPr>
            <p:sp>
              <p:nvSpPr>
                <p:cNvPr id="11308" name="Arc 18"/>
                <p:cNvSpPr>
                  <a:spLocks/>
                </p:cNvSpPr>
                <p:nvPr/>
              </p:nvSpPr>
              <p:spPr bwMode="auto">
                <a:xfrm rot="-9561398" flipH="1" flipV="1">
                  <a:off x="3004" y="1092"/>
                  <a:ext cx="1428" cy="1451"/>
                </a:xfrm>
                <a:custGeom>
                  <a:avLst/>
                  <a:gdLst>
                    <a:gd name="T0" fmla="*/ 0 w 23305"/>
                    <a:gd name="T1" fmla="*/ 0 h 26181"/>
                    <a:gd name="T2" fmla="*/ 86 w 23305"/>
                    <a:gd name="T3" fmla="*/ 80 h 26181"/>
                    <a:gd name="T4" fmla="*/ 6 w 23305"/>
                    <a:gd name="T5" fmla="*/ 66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09" name="Arc 19"/>
                <p:cNvSpPr>
                  <a:spLocks/>
                </p:cNvSpPr>
                <p:nvPr/>
              </p:nvSpPr>
              <p:spPr bwMode="auto">
                <a:xfrm rot="-6336226" flipH="1" flipV="1">
                  <a:off x="1221" y="292"/>
                  <a:ext cx="2788" cy="2778"/>
                </a:xfrm>
                <a:custGeom>
                  <a:avLst/>
                  <a:gdLst>
                    <a:gd name="T0" fmla="*/ 189 w 21600"/>
                    <a:gd name="T1" fmla="*/ 0 h 21785"/>
                    <a:gd name="T2" fmla="*/ 355 w 21600"/>
                    <a:gd name="T3" fmla="*/ 354 h 21785"/>
                    <a:gd name="T4" fmla="*/ 0 w 21600"/>
                    <a:gd name="T5" fmla="*/ 299 h 217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785"/>
                    <a:gd name="T11" fmla="*/ 21600 w 21600"/>
                    <a:gd name="T12" fmla="*/ 21785 h 217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785" fill="none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</a:path>
                    <a:path w="21600" h="21785" stroke="0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  <a:lnTo>
                        <a:pt x="0" y="18397"/>
                      </a:lnTo>
                      <a:lnTo>
                        <a:pt x="11318" y="-1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7956" name="Text Box 20"/>
              <p:cNvSpPr txBox="1">
                <a:spLocks noChangeArrowheads="1"/>
              </p:cNvSpPr>
              <p:nvPr/>
            </p:nvSpPr>
            <p:spPr bwMode="auto">
              <a:xfrm>
                <a:off x="7543800" y="1447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57" name="Oval 21"/>
              <p:cNvSpPr>
                <a:spLocks noChangeArrowheads="1"/>
              </p:cNvSpPr>
              <p:nvPr/>
            </p:nvSpPr>
            <p:spPr bwMode="auto">
              <a:xfrm>
                <a:off x="6582188" y="2362200"/>
                <a:ext cx="1876012" cy="838200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49001"/>
                    </a:schemeClr>
                  </a:gs>
                  <a:gs pos="50000">
                    <a:schemeClr val="bg1"/>
                  </a:gs>
                  <a:gs pos="100000">
                    <a:schemeClr val="tx1">
                      <a:alpha val="49001"/>
                    </a:schemeClr>
                  </a:gs>
                </a:gsLst>
                <a:lin ang="5400000" scaled="1"/>
              </a:gradFill>
              <a:ln w="12700" cap="sq">
                <a:solidFill>
                  <a:srgbClr val="FFFF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Hô hấp</a:t>
                </a:r>
              </a:p>
            </p:txBody>
          </p:sp>
          <p:sp>
            <p:nvSpPr>
              <p:cNvPr id="167958" name="Text Box 22"/>
              <p:cNvSpPr txBox="1">
                <a:spLocks noChangeArrowheads="1"/>
              </p:cNvSpPr>
              <p:nvPr/>
            </p:nvSpPr>
            <p:spPr bwMode="auto">
              <a:xfrm>
                <a:off x="9220200" y="9144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Arial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7959" name="Arc 23"/>
              <p:cNvSpPr>
                <a:spLocks/>
              </p:cNvSpPr>
              <p:nvPr/>
            </p:nvSpPr>
            <p:spPr bwMode="auto">
              <a:xfrm rot="-8878319" flipH="1" flipV="1">
                <a:off x="7391401" y="1905001"/>
                <a:ext cx="2943225" cy="1838325"/>
              </a:xfrm>
              <a:custGeom>
                <a:avLst/>
                <a:gdLst>
                  <a:gd name="T0" fmla="*/ 0 w 26677"/>
                  <a:gd name="T1" fmla="*/ 5504932 h 21600"/>
                  <a:gd name="T2" fmla="*/ 324720673 w 26677"/>
                  <a:gd name="T3" fmla="*/ 119775385 h 21600"/>
                  <a:gd name="T4" fmla="*/ 69126566 w 26677"/>
                  <a:gd name="T5" fmla="*/ 156455500 h 21600"/>
                  <a:gd name="T6" fmla="*/ 0 60000 65536"/>
                  <a:gd name="T7" fmla="*/ 0 60000 65536"/>
                  <a:gd name="T8" fmla="*/ 0 60000 65536"/>
                  <a:gd name="T9" fmla="*/ 0 w 26677"/>
                  <a:gd name="T10" fmla="*/ 0 h 21600"/>
                  <a:gd name="T11" fmla="*/ 26677 w 2667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677" h="21600" fill="none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</a:path>
                  <a:path w="26677" h="21600" stroke="0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  <a:lnTo>
                      <a:pt x="5679" y="21600"/>
                    </a:lnTo>
                    <a:lnTo>
                      <a:pt x="-1" y="759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60" name="Oval 24"/>
              <p:cNvSpPr>
                <a:spLocks noChangeArrowheads="1"/>
              </p:cNvSpPr>
              <p:nvPr/>
            </p:nvSpPr>
            <p:spPr bwMode="auto">
              <a:xfrm>
                <a:off x="8890722" y="2142765"/>
                <a:ext cx="1655459" cy="7620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79646">
                        <a:lumMod val="75000"/>
                      </a:srgbClr>
                    </a:solidFill>
                    <a:latin typeface="VNI-Times" pitchFamily="2" charset="0"/>
                  </a:rPr>
                  <a:t>   </a:t>
                </a:r>
                <a:r>
                  <a:rPr lang="en-US" sz="2800" b="1" dirty="0">
                    <a:solidFill>
                      <a:srgbClr val="F79646">
                        <a:lumMod val="75000"/>
                      </a:srgbClr>
                    </a:solidFill>
                    <a:latin typeface="Times New Roman" pitchFamily="18" charset="0"/>
                    <a:cs typeface="Times New Roman" pitchFamily="18" charset="0"/>
                  </a:rPr>
                  <a:t>Đốt cháy</a:t>
                </a:r>
              </a:p>
            </p:txBody>
          </p:sp>
          <p:sp>
            <p:nvSpPr>
              <p:cNvPr id="11291" name="Text Box 32"/>
              <p:cNvSpPr txBox="1">
                <a:spLocks noChangeArrowheads="1"/>
              </p:cNvSpPr>
              <p:nvPr/>
            </p:nvSpPr>
            <p:spPr bwMode="auto">
              <a:xfrm>
                <a:off x="3640138" y="5862638"/>
                <a:ext cx="184150" cy="366712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 algn="ctr"/>
                <a:endParaRPr lang="en-US">
                  <a:solidFill>
                    <a:srgbClr val="FF3300"/>
                  </a:solidFill>
                  <a:latin typeface="VNI-Times" pitchFamily="2" charset="0"/>
                </a:endParaRPr>
              </a:p>
            </p:txBody>
          </p:sp>
          <p:sp>
            <p:nvSpPr>
              <p:cNvPr id="11292" name="Line 33"/>
              <p:cNvSpPr>
                <a:spLocks noChangeShapeType="1"/>
              </p:cNvSpPr>
              <p:nvPr/>
            </p:nvSpPr>
            <p:spPr bwMode="auto">
              <a:xfrm flipV="1">
                <a:off x="2743200" y="5791200"/>
                <a:ext cx="7924800" cy="0"/>
              </a:xfrm>
              <a:prstGeom prst="line">
                <a:avLst/>
              </a:prstGeom>
              <a:noFill/>
              <a:ln w="38100" cap="sq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pic>
            <p:nvPicPr>
              <p:cNvPr id="11297" name="Picture 40" descr="khong khi"/>
              <p:cNvPicPr>
                <a:picLocks noChangeAspect="1" noChangeArrowheads="1"/>
              </p:cNvPicPr>
              <p:nvPr/>
            </p:nvPicPr>
            <p:blipFill>
              <a:blip r:embed="rId4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8100" y="3987800"/>
                <a:ext cx="1714500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78" name="Text Box 42"/>
              <p:cNvSpPr txBox="1">
                <a:spLocks noChangeArrowheads="1"/>
              </p:cNvSpPr>
              <p:nvPr/>
            </p:nvSpPr>
            <p:spPr bwMode="auto">
              <a:xfrm>
                <a:off x="4648200" y="3733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167979" name="Text Box 43"/>
              <p:cNvSpPr txBox="1">
                <a:spLocks noChangeArrowheads="1"/>
              </p:cNvSpPr>
              <p:nvPr/>
            </p:nvSpPr>
            <p:spPr bwMode="auto">
              <a:xfrm>
                <a:off x="7239000" y="33528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Arial" charset="0"/>
                </a:endParaRPr>
              </a:p>
            </p:txBody>
          </p:sp>
          <p:sp>
            <p:nvSpPr>
              <p:cNvPr id="167980" name="Text Box 44"/>
              <p:cNvSpPr txBox="1">
                <a:spLocks noChangeArrowheads="1"/>
              </p:cNvSpPr>
              <p:nvPr/>
            </p:nvSpPr>
            <p:spPr bwMode="auto">
              <a:xfrm>
                <a:off x="9296400" y="3200400"/>
                <a:ext cx="1066800" cy="579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009900"/>
                    </a:solidFill>
                    <a:latin typeface="Arial" charset="0"/>
                  </a:rPr>
                  <a:t>O</a:t>
                </a:r>
                <a:r>
                  <a:rPr lang="en-US" sz="3200" baseline="-25000">
                    <a:solidFill>
                      <a:srgbClr val="009900"/>
                    </a:solidFill>
                    <a:latin typeface="Arial" charset="0"/>
                  </a:rPr>
                  <a:t>2</a:t>
                </a:r>
                <a:endParaRPr lang="en-US" sz="3200">
                  <a:solidFill>
                    <a:srgbClr val="009900"/>
                  </a:solidFill>
                  <a:latin typeface="Arial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780247" y="6401739"/>
              <a:ext cx="3746500" cy="431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Sơ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đồ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trao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đổi</a:t>
              </a:r>
              <a:r>
                <a:rPr lang="en-US" sz="28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libri"/>
                </a:rPr>
                <a:t>khí</a:t>
              </a:r>
              <a:endParaRPr lang="en-US" sz="28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358B88F6-0424-49F2-B69E-353FBB76DD55}"/>
              </a:ext>
            </a:extLst>
          </p:cNvPr>
          <p:cNvSpPr txBox="1">
            <a:spLocks/>
          </p:cNvSpPr>
          <p:nvPr/>
        </p:nvSpPr>
        <p:spPr>
          <a:xfrm>
            <a:off x="0" y="178829"/>
            <a:ext cx="7459253" cy="644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31AE707-A87A-45F7-B5DD-629DC51FC13C}"/>
              </a:ext>
            </a:extLst>
          </p:cNvPr>
          <p:cNvSpPr/>
          <p:nvPr/>
        </p:nvSpPr>
        <p:spPr>
          <a:xfrm>
            <a:off x="8778580" y="-21079"/>
            <a:ext cx="3923642" cy="596903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6357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me tay cay bong mat • Sài Gòn Hoa">
            <a:extLst>
              <a:ext uri="{FF2B5EF4-FFF2-40B4-BE49-F238E27FC236}">
                <a16:creationId xmlns:a16="http://schemas.microsoft.com/office/drawing/2014/main" id="{E7F4019E-AD16-40E3-9AFB-B2A345A7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0" y="57150"/>
            <a:ext cx="5719948" cy="345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ây Thông Caribe - Mang lại không gian xanh, bầu không khí trong lành">
            <a:extLst>
              <a:ext uri="{FF2B5EF4-FFF2-40B4-BE49-F238E27FC236}">
                <a16:creationId xmlns:a16="http://schemas.microsoft.com/office/drawing/2014/main" id="{994C52D9-D2C7-43D0-B69E-D763297B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9" y="3625348"/>
            <a:ext cx="5825603" cy="31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DUOC LIEU HOC - BACH DAN">
            <a:extLst>
              <a:ext uri="{FF2B5EF4-FFF2-40B4-BE49-F238E27FC236}">
                <a16:creationId xmlns:a16="http://schemas.microsoft.com/office/drawing/2014/main" id="{5E4EE0BA-8F9C-4A9E-8AB8-95A2AA96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23" y="3446164"/>
            <a:ext cx="5681257" cy="308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Bên trong rừng tràm Trà Sư mùa nước nổi - VnExpress Du lịch">
            <a:extLst>
              <a:ext uri="{FF2B5EF4-FFF2-40B4-BE49-F238E27FC236}">
                <a16:creationId xmlns:a16="http://schemas.microsoft.com/office/drawing/2014/main" id="{67ED12C4-E846-4B95-9454-DCF078EE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2" y="10579"/>
            <a:ext cx="5702518" cy="34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CABDAE-C1E9-4039-9D3E-989A2948E95D}"/>
              </a:ext>
            </a:extLst>
          </p:cNvPr>
          <p:cNvSpPr/>
          <p:nvPr/>
        </p:nvSpPr>
        <p:spPr>
          <a:xfrm>
            <a:off x="571614" y="6317672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A4C7-7758-4D30-8271-A4861D0799A2}"/>
              </a:ext>
            </a:extLst>
          </p:cNvPr>
          <p:cNvSpPr/>
          <p:nvPr/>
        </p:nvSpPr>
        <p:spPr>
          <a:xfrm>
            <a:off x="7882436" y="6354324"/>
            <a:ext cx="2520769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bạch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81924-C649-44D8-8FC1-119663F78CD0}"/>
              </a:ext>
            </a:extLst>
          </p:cNvPr>
          <p:cNvSpPr/>
          <p:nvPr/>
        </p:nvSpPr>
        <p:spPr>
          <a:xfrm>
            <a:off x="7882436" y="3063498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tràm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0251-EC1F-4E2D-B282-D43822170D43}"/>
              </a:ext>
            </a:extLst>
          </p:cNvPr>
          <p:cNvSpPr/>
          <p:nvPr/>
        </p:nvSpPr>
        <p:spPr>
          <a:xfrm>
            <a:off x="571614" y="3023293"/>
            <a:ext cx="244829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mát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78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7229DC7-FEC8-4340-A7A9-29DE24D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3819092" cy="26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536ECA97-F6E2-463E-9001-C6C05316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1" y="147638"/>
            <a:ext cx="2933205" cy="24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0DFE85C-F0A1-4F6F-874D-08EB442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92" y="0"/>
            <a:ext cx="4242645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A4879EA-FFF1-475C-9921-7A76911C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86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11" name="Picture 11" descr="45+ Cây Trồng Trong Nhà Đẹp Hợp Phong Thủy">
            <a:extLst>
              <a:ext uri="{FF2B5EF4-FFF2-40B4-BE49-F238E27FC236}">
                <a16:creationId xmlns:a16="http://schemas.microsoft.com/office/drawing/2014/main" id="{DCB4F998-A5B7-4F77-A09E-A4106275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00456"/>
            <a:ext cx="3819092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Cây trồng trong nhà tốt nhất là cây gì? TOP 20 các loại cây trồng thanh lọc  không khí trong nhà hiệu quả - KHBVPTR">
            <a:extLst>
              <a:ext uri="{FF2B5EF4-FFF2-40B4-BE49-F238E27FC236}">
                <a16:creationId xmlns:a16="http://schemas.microsoft.com/office/drawing/2014/main" id="{98E75128-A7BE-4AD2-BF82-F2C41A60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2700455"/>
            <a:ext cx="4242645" cy="3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Những loại cây trồng trong nhà sang trọng, dễ trồng, thu hút tài lộc">
            <a:extLst>
              <a:ext uri="{FF2B5EF4-FFF2-40B4-BE49-F238E27FC236}">
                <a16:creationId xmlns:a16="http://schemas.microsoft.com/office/drawing/2014/main" id="{934724AA-DFDB-48B9-8C56-70D9B67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25" y="2700450"/>
            <a:ext cx="4132612" cy="35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B506A8-585C-40CB-9791-23AAAF776F0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MỘT SỐ CÂY TRỒNG TRONG NHÀ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15B61B5-A89B-4CA4-86FC-4E698845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3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8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35163"/>
            <a:ext cx="952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6" y="1935164"/>
            <a:ext cx="1873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53"/>
          <p:cNvSpPr txBox="1">
            <a:spLocks noChangeArrowheads="1"/>
          </p:cNvSpPr>
          <p:nvPr/>
        </p:nvSpPr>
        <p:spPr bwMode="auto">
          <a:xfrm>
            <a:off x="6416675" y="1474789"/>
            <a:ext cx="490538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Rơi xuống</a:t>
            </a:r>
          </a:p>
        </p:txBody>
      </p:sp>
      <p:sp>
        <p:nvSpPr>
          <p:cNvPr id="28677" name="Text Box 162"/>
          <p:cNvSpPr txBox="1">
            <a:spLocks noChangeArrowheads="1"/>
          </p:cNvSpPr>
          <p:nvPr/>
        </p:nvSpPr>
        <p:spPr bwMode="auto">
          <a:xfrm>
            <a:off x="3657600" y="1381126"/>
            <a:ext cx="1143000" cy="600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0,6m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678" name="Text Box 163"/>
          <p:cNvSpPr txBox="1">
            <a:spLocks noChangeArrowheads="1"/>
          </p:cNvSpPr>
          <p:nvPr/>
        </p:nvSpPr>
        <p:spPr bwMode="auto">
          <a:xfrm>
            <a:off x="8686800" y="1511300"/>
            <a:ext cx="1274762" cy="5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21m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cxnSp>
        <p:nvCxnSpPr>
          <p:cNvPr id="28679" name="AutoShape 118"/>
          <p:cNvCxnSpPr>
            <a:cxnSpLocks noChangeShapeType="1"/>
          </p:cNvCxnSpPr>
          <p:nvPr/>
        </p:nvCxnSpPr>
        <p:spPr bwMode="auto">
          <a:xfrm>
            <a:off x="4191000" y="2397125"/>
            <a:ext cx="4343400" cy="0"/>
          </a:xfrm>
          <a:prstGeom prst="straightConnector1">
            <a:avLst/>
          </a:pr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Arc 119"/>
          <p:cNvSpPr>
            <a:spLocks/>
          </p:cNvSpPr>
          <p:nvPr/>
        </p:nvSpPr>
        <p:spPr bwMode="auto">
          <a:xfrm rot="14245348" flipV="1">
            <a:off x="4662488" y="1576439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8681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019301"/>
            <a:ext cx="119062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5276851" y="2019301"/>
            <a:ext cx="1301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66939"/>
            <a:ext cx="128588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20901"/>
            <a:ext cx="1857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4" y="2168526"/>
            <a:ext cx="1857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68500"/>
            <a:ext cx="9683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68500"/>
            <a:ext cx="1206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9" y="2036763"/>
            <a:ext cx="92075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1154113"/>
            <a:ext cx="4730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3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9" y="1555750"/>
            <a:ext cx="21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271589"/>
            <a:ext cx="2873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3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1471614"/>
            <a:ext cx="214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93" name="AutoShape 152"/>
          <p:cNvCxnSpPr>
            <a:cxnSpLocks noChangeShapeType="1"/>
          </p:cNvCxnSpPr>
          <p:nvPr/>
        </p:nvCxnSpPr>
        <p:spPr bwMode="auto">
          <a:xfrm>
            <a:off x="6370639" y="1620839"/>
            <a:ext cx="15875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AutoShape 154"/>
          <p:cNvCxnSpPr>
            <a:cxnSpLocks noChangeShapeType="1"/>
          </p:cNvCxnSpPr>
          <p:nvPr/>
        </p:nvCxnSpPr>
        <p:spPr bwMode="auto">
          <a:xfrm>
            <a:off x="5175250" y="1620839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95" name="Picture 140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68263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41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68263"/>
            <a:ext cx="1824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7" name="Text Box 142"/>
          <p:cNvSpPr txBox="1">
            <a:spLocks noChangeArrowheads="1"/>
          </p:cNvSpPr>
          <p:nvPr/>
        </p:nvSpPr>
        <p:spPr bwMode="auto">
          <a:xfrm>
            <a:off x="5643564" y="96839"/>
            <a:ext cx="661987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sp>
        <p:nvSpPr>
          <p:cNvPr id="28698" name="Text Box 143"/>
          <p:cNvSpPr txBox="1">
            <a:spLocks noChangeArrowheads="1"/>
          </p:cNvSpPr>
          <p:nvPr/>
        </p:nvSpPr>
        <p:spPr bwMode="auto">
          <a:xfrm>
            <a:off x="7905750" y="73026"/>
            <a:ext cx="6604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cxnSp>
        <p:nvCxnSpPr>
          <p:cNvPr id="28699" name="AutoShape 144"/>
          <p:cNvCxnSpPr>
            <a:cxnSpLocks noChangeShapeType="1"/>
          </p:cNvCxnSpPr>
          <p:nvPr/>
        </p:nvCxnSpPr>
        <p:spPr bwMode="auto">
          <a:xfrm flipH="1">
            <a:off x="5353050" y="504826"/>
            <a:ext cx="223838" cy="720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AutoShape 145"/>
          <p:cNvCxnSpPr>
            <a:cxnSpLocks noChangeShapeType="1"/>
          </p:cNvCxnSpPr>
          <p:nvPr/>
        </p:nvCxnSpPr>
        <p:spPr bwMode="auto">
          <a:xfrm flipH="1">
            <a:off x="5534026" y="561975"/>
            <a:ext cx="207963" cy="7191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AutoShape 146"/>
          <p:cNvCxnSpPr>
            <a:cxnSpLocks noChangeShapeType="1"/>
          </p:cNvCxnSpPr>
          <p:nvPr/>
        </p:nvCxnSpPr>
        <p:spPr bwMode="auto">
          <a:xfrm flipH="1">
            <a:off x="5683250" y="504825"/>
            <a:ext cx="279400" cy="908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AutoShape 147"/>
          <p:cNvCxnSpPr>
            <a:cxnSpLocks noChangeShapeType="1"/>
          </p:cNvCxnSpPr>
          <p:nvPr/>
        </p:nvCxnSpPr>
        <p:spPr bwMode="auto">
          <a:xfrm flipH="1">
            <a:off x="5810250" y="393701"/>
            <a:ext cx="381000" cy="11160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3" name="AutoShape 148"/>
          <p:cNvCxnSpPr>
            <a:cxnSpLocks noChangeShapeType="1"/>
          </p:cNvCxnSpPr>
          <p:nvPr/>
        </p:nvCxnSpPr>
        <p:spPr bwMode="auto">
          <a:xfrm flipH="1">
            <a:off x="6115051" y="361951"/>
            <a:ext cx="269875" cy="9255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4" name="AutoShape 149"/>
          <p:cNvCxnSpPr>
            <a:cxnSpLocks noChangeShapeType="1"/>
          </p:cNvCxnSpPr>
          <p:nvPr/>
        </p:nvCxnSpPr>
        <p:spPr bwMode="auto">
          <a:xfrm flipH="1">
            <a:off x="6419851" y="161925"/>
            <a:ext cx="2063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5" name="AutoShape 150"/>
          <p:cNvCxnSpPr>
            <a:cxnSpLocks noChangeShapeType="1"/>
          </p:cNvCxnSpPr>
          <p:nvPr/>
        </p:nvCxnSpPr>
        <p:spPr bwMode="auto">
          <a:xfrm flipH="1">
            <a:off x="5200651" y="504825"/>
            <a:ext cx="231775" cy="7762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6" name="AutoShape 151"/>
          <p:cNvCxnSpPr>
            <a:cxnSpLocks noChangeShapeType="1"/>
          </p:cNvCxnSpPr>
          <p:nvPr/>
        </p:nvCxnSpPr>
        <p:spPr bwMode="auto">
          <a:xfrm flipH="1">
            <a:off x="4972051" y="409575"/>
            <a:ext cx="233363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7" name="AutoShape 155"/>
          <p:cNvCxnSpPr>
            <a:cxnSpLocks noChangeShapeType="1"/>
          </p:cNvCxnSpPr>
          <p:nvPr/>
        </p:nvCxnSpPr>
        <p:spPr bwMode="auto">
          <a:xfrm flipH="1">
            <a:off x="7129464" y="565151"/>
            <a:ext cx="346075" cy="9953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8" name="AutoShape 156"/>
          <p:cNvCxnSpPr>
            <a:cxnSpLocks noChangeShapeType="1"/>
          </p:cNvCxnSpPr>
          <p:nvPr/>
        </p:nvCxnSpPr>
        <p:spPr bwMode="auto">
          <a:xfrm flipH="1">
            <a:off x="7358064" y="666750"/>
            <a:ext cx="346075" cy="10731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AutoShape 157"/>
          <p:cNvCxnSpPr>
            <a:cxnSpLocks noChangeShapeType="1"/>
          </p:cNvCxnSpPr>
          <p:nvPr/>
        </p:nvCxnSpPr>
        <p:spPr bwMode="auto">
          <a:xfrm flipH="1">
            <a:off x="7604125" y="522289"/>
            <a:ext cx="363538" cy="10937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AutoShape 158"/>
          <p:cNvCxnSpPr>
            <a:cxnSpLocks noChangeShapeType="1"/>
          </p:cNvCxnSpPr>
          <p:nvPr/>
        </p:nvCxnSpPr>
        <p:spPr bwMode="auto">
          <a:xfrm flipH="1">
            <a:off x="7834313" y="746125"/>
            <a:ext cx="285750" cy="8143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AutoShape 159"/>
          <p:cNvCxnSpPr>
            <a:cxnSpLocks noChangeShapeType="1"/>
          </p:cNvCxnSpPr>
          <p:nvPr/>
        </p:nvCxnSpPr>
        <p:spPr bwMode="auto">
          <a:xfrm flipH="1">
            <a:off x="8094663" y="611188"/>
            <a:ext cx="330200" cy="900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AutoShape 160"/>
          <p:cNvCxnSpPr>
            <a:cxnSpLocks noChangeShapeType="1"/>
          </p:cNvCxnSpPr>
          <p:nvPr/>
        </p:nvCxnSpPr>
        <p:spPr bwMode="auto">
          <a:xfrm flipH="1">
            <a:off x="8304213" y="598489"/>
            <a:ext cx="349250" cy="9620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AutoShape 161"/>
          <p:cNvCxnSpPr>
            <a:cxnSpLocks noChangeShapeType="1"/>
          </p:cNvCxnSpPr>
          <p:nvPr/>
        </p:nvCxnSpPr>
        <p:spPr bwMode="auto">
          <a:xfrm flipH="1">
            <a:off x="8501063" y="458788"/>
            <a:ext cx="40005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14" name="Text Box 164"/>
          <p:cNvSpPr txBox="1">
            <a:spLocks noChangeArrowheads="1"/>
          </p:cNvSpPr>
          <p:nvPr/>
        </p:nvSpPr>
        <p:spPr bwMode="auto">
          <a:xfrm>
            <a:off x="6096001" y="2139950"/>
            <a:ext cx="155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</a:t>
            </a:r>
          </a:p>
        </p:txBody>
      </p:sp>
      <p:sp>
        <p:nvSpPr>
          <p:cNvPr id="28715" name="Text Box 165"/>
          <p:cNvSpPr txBox="1">
            <a:spLocks noChangeArrowheads="1"/>
          </p:cNvSpPr>
          <p:nvPr/>
        </p:nvSpPr>
        <p:spPr bwMode="auto">
          <a:xfrm>
            <a:off x="8229600" y="2120900"/>
            <a:ext cx="1539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</a:t>
            </a:r>
          </a:p>
        </p:txBody>
      </p:sp>
      <p:graphicFrame>
        <p:nvGraphicFramePr>
          <p:cNvPr id="28718" name="Group 46"/>
          <p:cNvGraphicFramePr>
            <a:graphicFrameLocks noGrp="1"/>
          </p:cNvGraphicFramePr>
          <p:nvPr>
            <p:ph idx="4294967295"/>
          </p:nvPr>
        </p:nvGraphicFramePr>
        <p:xfrm>
          <a:off x="0" y="4071938"/>
          <a:ext cx="11661569" cy="2619608"/>
        </p:xfrm>
        <a:graphic>
          <a:graphicData uri="http://schemas.openxmlformats.org/drawingml/2006/table">
            <a:tbl>
              <a:tblPr/>
              <a:tblGrid>
                <a:gridCol w="352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8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vi-V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đồi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dòng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6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Text Box 102"/>
          <p:cNvSpPr txBox="1">
            <a:spLocks noChangeArrowheads="1"/>
          </p:cNvSpPr>
          <p:nvPr/>
        </p:nvSpPr>
        <p:spPr bwMode="auto">
          <a:xfrm>
            <a:off x="3276600" y="2678668"/>
            <a:ext cx="6096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vi-VN" dirty="0">
                <a:solidFill>
                  <a:prstClr val="black"/>
                </a:solidFill>
                <a:latin typeface="Times New Roman" pitchFamily="18" charset="0"/>
              </a:rPr>
              <a:t>34.9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Lượng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chảy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dòng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2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nơi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endParaRPr kumimoji="0" lang="en-US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745" name="Rectangle 103"/>
          <p:cNvSpPr>
            <a:spLocks noChangeArrowheads="1"/>
          </p:cNvSpPr>
          <p:nvPr/>
        </p:nvSpPr>
        <p:spPr bwMode="auto">
          <a:xfrm>
            <a:off x="4724400" y="2330450"/>
            <a:ext cx="3709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A.Có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B.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endParaRPr kumimoji="0" lang="en-US" altLang="vi-V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0702" name="Rectangle 126"/>
          <p:cNvSpPr>
            <a:spLocks noChangeArrowheads="1"/>
          </p:cNvSpPr>
          <p:nvPr/>
        </p:nvSpPr>
        <p:spPr bwMode="auto">
          <a:xfrm>
            <a:off x="3733800" y="2362201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8756" name="Arc 119"/>
          <p:cNvSpPr>
            <a:spLocks/>
          </p:cNvSpPr>
          <p:nvPr/>
        </p:nvSpPr>
        <p:spPr bwMode="auto">
          <a:xfrm rot="14324243" flipV="1">
            <a:off x="7267285" y="1532094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8" name="Text Box 104"/>
          <p:cNvSpPr txBox="1">
            <a:spLocks noChangeArrowheads="1"/>
          </p:cNvSpPr>
          <p:nvPr/>
        </p:nvSpPr>
        <p:spPr bwMode="auto">
          <a:xfrm>
            <a:off x="249383" y="3124200"/>
            <a:ext cx="1166156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H34.9 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dõi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hoạt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nhóm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hoàn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so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điểm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giữa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vực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(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(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PHT</a:t>
            </a:r>
          </a:p>
        </p:txBody>
      </p:sp>
    </p:spTree>
    <p:extLst>
      <p:ext uri="{BB962C8B-B14F-4D97-AF65-F5344CB8AC3E}">
        <p14:creationId xmlns:p14="http://schemas.microsoft.com/office/powerpoint/2010/main" val="732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6339-276B-4416-BE1D-F3FB6830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1119"/>
            <a:ext cx="7576457" cy="307843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F904C-52EE-4870-83E3-FDDCD71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6" y="118752"/>
            <a:ext cx="4615543" cy="6739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8CA3DC-A5B7-404D-8AD4-31DD24C43678}"/>
              </a:ext>
            </a:extLst>
          </p:cNvPr>
          <p:cNvSpPr/>
          <p:nvPr/>
        </p:nvSpPr>
        <p:spPr>
          <a:xfrm>
            <a:off x="8611590" y="4914405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FF40B-B144-4B63-A178-08D4894DDB80}"/>
              </a:ext>
            </a:extLst>
          </p:cNvPr>
          <p:cNvSpPr/>
          <p:nvPr/>
        </p:nvSpPr>
        <p:spPr>
          <a:xfrm>
            <a:off x="10181113" y="4914406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DE54-F170-431F-95F2-94E50BF256C0}"/>
              </a:ext>
            </a:extLst>
          </p:cNvPr>
          <p:cNvSpPr txBox="1"/>
          <p:nvPr/>
        </p:nvSpPr>
        <p:spPr>
          <a:xfrm>
            <a:off x="159909" y="3760243"/>
            <a:ext cx="7436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9E1AB-17A9-4D24-92FE-11D9BA894EBE}"/>
              </a:ext>
            </a:extLst>
          </p:cNvPr>
          <p:cNvSpPr txBox="1"/>
          <p:nvPr/>
        </p:nvSpPr>
        <p:spPr>
          <a:xfrm>
            <a:off x="139471" y="5275724"/>
            <a:ext cx="6210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4100" name="Group 46">
            <a:extLst>
              <a:ext uri="{FF2B5EF4-FFF2-40B4-BE49-F238E27FC236}">
                <a16:creationId xmlns:a16="http://schemas.microsoft.com/office/drawing/2014/main" id="{81018D4B-BBBD-4EAD-96D6-FA092E1B5C28}"/>
              </a:ext>
            </a:extLst>
          </p:cNvPr>
          <p:cNvGrpSpPr>
            <a:grpSpLocks/>
          </p:cNvGrpSpPr>
          <p:nvPr/>
        </p:nvGrpSpPr>
        <p:grpSpPr bwMode="auto">
          <a:xfrm>
            <a:off x="943318" y="1546286"/>
            <a:ext cx="3166855" cy="1153352"/>
            <a:chOff x="1296" y="1824"/>
            <a:chExt cx="2976" cy="432"/>
          </a:xfrm>
        </p:grpSpPr>
        <p:sp>
          <p:nvSpPr>
            <p:cNvPr id="88111" name="AutoShape 47">
              <a:extLst>
                <a:ext uri="{FF2B5EF4-FFF2-40B4-BE49-F238E27FC236}">
                  <a16:creationId xmlns:a16="http://schemas.microsoft.com/office/drawing/2014/main" id="{D7407F0B-45C7-401D-9A50-D55996A3A14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112" name="AutoShape 48">
              <a:extLst>
                <a:ext uri="{FF2B5EF4-FFF2-40B4-BE49-F238E27FC236}">
                  <a16:creationId xmlns:a16="http://schemas.microsoft.com/office/drawing/2014/main" id="{74AE5A65-D48D-4C5B-8C38-E705F47642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4113" name="Text Box 49">
              <a:extLst>
                <a:ext uri="{FF2B5EF4-FFF2-40B4-BE49-F238E27FC236}">
                  <a16:creationId xmlns:a16="http://schemas.microsoft.com/office/drawing/2014/main" id="{407F52CD-1C9E-4ECD-A452-EA4AAE564D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513" cy="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Xem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video</a:t>
              </a:r>
            </a:p>
          </p:txBody>
        </p:sp>
        <p:sp>
          <p:nvSpPr>
            <p:cNvPr id="4114" name="Text Box 50">
              <a:extLst>
                <a:ext uri="{FF2B5EF4-FFF2-40B4-BE49-F238E27FC236}">
                  <a16:creationId xmlns:a16="http://schemas.microsoft.com/office/drawing/2014/main" id="{4D131BF6-4CCA-44B0-B835-F9E168BC4E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8" y="1886"/>
              <a:ext cx="41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6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6520721" y="1589002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3675"/>
            <a:ext cx="12098564" cy="14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1C4A253-4ACA-4154-B026-993F9DF08B7F}"/>
              </a:ext>
            </a:extLst>
          </p:cNvPr>
          <p:cNvSpPr/>
          <p:nvPr/>
        </p:nvSpPr>
        <p:spPr>
          <a:xfrm>
            <a:off x="4736892" y="1964982"/>
            <a:ext cx="1514006" cy="490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6935DCA2-9FF6-4769-BC51-65C9B540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025526"/>
            <a:ext cx="37052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87436" y="3363942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130" y="4168746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77" name="Picture 44" descr="Anh - 12">
            <a:extLst>
              <a:ext uri="{FF2B5EF4-FFF2-40B4-BE49-F238E27FC236}">
                <a16:creationId xmlns:a16="http://schemas.microsoft.com/office/drawing/2014/main" id="{8FC13986-16FF-4FAC-BAA9-3D0C0A29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1011239"/>
            <a:ext cx="39576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066800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97" name="Picture 53" descr="D:\BẢO HIỂM\re-cay-870x580.jpg">
            <a:extLst>
              <a:ext uri="{FF2B5EF4-FFF2-40B4-BE49-F238E27FC236}">
                <a16:creationId xmlns:a16="http://schemas.microsoft.com/office/drawing/2014/main" id="{B87A4DE4-EB07-401C-9250-B5E9ADD5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081213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1" name="Picture 57" descr="Related image">
            <a:extLst>
              <a:ext uri="{FF2B5EF4-FFF2-40B4-BE49-F238E27FC236}">
                <a16:creationId xmlns:a16="http://schemas.microsoft.com/office/drawing/2014/main" id="{558BDE6A-21D9-468D-B863-0B2B93A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6001"/>
            <a:ext cx="17526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7203518A-AC3D-47E0-96FD-7192D1CD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199"/>
            <a:ext cx="8686800" cy="321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816" y="6096000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74" y="5985323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9" y="5372168"/>
            <a:ext cx="2683828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325815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908A5BB-0074-4479-9798-5EF635651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10" y="5306241"/>
            <a:ext cx="3615705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D048E9C4-26F3-4AEA-A910-72968DB0E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DF027-1AB6-491B-9671-81F524625F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4" name="Picture 16" descr="LoDat">
            <a:extLst>
              <a:ext uri="{FF2B5EF4-FFF2-40B4-BE49-F238E27FC236}">
                <a16:creationId xmlns:a16="http://schemas.microsoft.com/office/drawing/2014/main" id="{EB995670-2202-4992-9747-CD788764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" y="0"/>
            <a:ext cx="597724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n-mat-dat-san-xuat-vi-nan-trom-cat-233729-1">
            <a:extLst>
              <a:ext uri="{FF2B5EF4-FFF2-40B4-BE49-F238E27FC236}">
                <a16:creationId xmlns:a16="http://schemas.microsoft.com/office/drawing/2014/main" id="{90107142-5572-492C-B74B-A311BF37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53" y="76200"/>
            <a:ext cx="5977247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596629-0074-461B-BCE9-7D3E1CA5E2D8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HIỆN TƯỢNG SẠT LỞ Ở CÁC BỜ SÔNG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6007556-47EF-4A81-9586-1BCC265A5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1" y="0"/>
            <a:ext cx="5583382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Quá trình hấp thu và vận chuyển chất dinh dưỡng trong cây trồng">
            <a:extLst>
              <a:ext uri="{FF2B5EF4-FFF2-40B4-BE49-F238E27FC236}">
                <a16:creationId xmlns:a16="http://schemas.microsoft.com/office/drawing/2014/main" id="{4CAFC059-1563-479A-9081-FA4A9AE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4" y="1"/>
            <a:ext cx="5913912" cy="66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hinh su dung GA dien tu\sinh 6\rễ cây rừng.jpg">
            <a:extLst>
              <a:ext uri="{FF2B5EF4-FFF2-40B4-BE49-F238E27FC236}">
                <a16:creationId xmlns:a16="http://schemas.microsoft.com/office/drawing/2014/main" id="{3797FF03-E2CA-4976-AACA-9F71E22A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3" y="0"/>
            <a:ext cx="5913911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2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sạt lở đất">
            <a:hlinkClick r:id="" action="ppaction://media"/>
            <a:extLst>
              <a:ext uri="{FF2B5EF4-FFF2-40B4-BE49-F238E27FC236}">
                <a16:creationId xmlns:a16="http://schemas.microsoft.com/office/drawing/2014/main" id="{2288B1C7-EF0C-44AC-B2CD-88B3374EA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78" y="201881"/>
            <a:ext cx="11839699" cy="551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5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0" y="6338888"/>
            <a:ext cx="3124200" cy="519113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>
            <a:off x="2738231" y="2676306"/>
            <a:ext cx="2204830" cy="981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7096539" y="2676306"/>
            <a:ext cx="1530626" cy="905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</a:p>
        </p:txBody>
      </p:sp>
      <p:pic>
        <p:nvPicPr>
          <p:cNvPr id="53268" name="Picture 20" descr="han%20h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81401"/>
            <a:ext cx="5658678" cy="27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7451035" y="6338888"/>
            <a:ext cx="2743200" cy="519112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6626" name="Picture 2" descr="Ngập lụt ở Hà Giang ngày 21/7. Ảnh: Lê Mạnh">
            <a:extLst>
              <a:ext uri="{FF2B5EF4-FFF2-40B4-BE49-F238E27FC236}">
                <a16:creationId xmlns:a16="http://schemas.microsoft.com/office/drawing/2014/main" id="{0DA38248-4C6B-4BB1-82A2-73678CAF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7" y="3581400"/>
            <a:ext cx="5418803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lip: Kinh hoàng núi lại sạt lở khi lực lượng tìm kiếm nạn nhân mất tích,  mọi người tháo chạy - Tuổi Trẻ Online">
            <a:extLst>
              <a:ext uri="{FF2B5EF4-FFF2-40B4-BE49-F238E27FC236}">
                <a16:creationId xmlns:a16="http://schemas.microsoft.com/office/drawing/2014/main" id="{BD8D497B-A2B2-4ED6-812E-08951B4C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26" y="55261"/>
            <a:ext cx="3267769" cy="28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2" grpId="0" animBg="1"/>
      <p:bldP spid="53253" grpId="0" animBg="1"/>
      <p:bldP spid="5327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CD304-9754-4AE2-BD76-4015D53FB9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flipV="1">
            <a:off x="3940768" y="1258702"/>
            <a:ext cx="1199083" cy="21189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 flipV="1">
            <a:off x="7201419" y="1021192"/>
            <a:ext cx="2180183" cy="44412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>
            <a:off x="7265922" y="1175450"/>
            <a:ext cx="2384079" cy="150439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480766" y="115134"/>
            <a:ext cx="3415426" cy="2308324"/>
          </a:xfrm>
          <a:prstGeom prst="rect">
            <a:avLst/>
          </a:prstGeom>
          <a:noFill/>
          <a:ln w="2857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còn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5194936" y="516272"/>
            <a:ext cx="200131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66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4018483" y="719562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9442530" y="154711"/>
            <a:ext cx="266164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9710929" y="1968214"/>
            <a:ext cx="241959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49" name="Text Box 57"/>
          <p:cNvSpPr txBox="1">
            <a:spLocks noChangeArrowheads="1"/>
          </p:cNvSpPr>
          <p:nvPr/>
        </p:nvSpPr>
        <p:spPr bwMode="auto">
          <a:xfrm>
            <a:off x="7757782" y="159012"/>
            <a:ext cx="1370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51" name="Text Box 59"/>
          <p:cNvSpPr txBox="1">
            <a:spLocks noChangeArrowheads="1"/>
          </p:cNvSpPr>
          <p:nvPr/>
        </p:nvSpPr>
        <p:spPr bwMode="auto">
          <a:xfrm rot="2009440">
            <a:off x="7616381" y="1899577"/>
            <a:ext cx="17510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8" name="TextBox 14"/>
          <p:cNvSpPr txBox="1">
            <a:spLocks noChangeArrowheads="1"/>
          </p:cNvSpPr>
          <p:nvPr/>
        </p:nvSpPr>
        <p:spPr bwMode="auto">
          <a:xfrm>
            <a:off x="2438400" y="2895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3057" y="356115"/>
            <a:ext cx="365248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ó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phủ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53051" y="450455"/>
            <a:ext cx="1927359" cy="11876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32517" y="575286"/>
            <a:ext cx="1848918" cy="11413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9503455" y="286011"/>
            <a:ext cx="2539791" cy="954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9503455" y="356973"/>
            <a:ext cx="2527186" cy="9693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9779757" y="2032301"/>
            <a:ext cx="2338918" cy="889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9775185" y="2088079"/>
            <a:ext cx="2330548" cy="997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6B1A090-868C-4C1E-A726-CB3390C4FED5}"/>
              </a:ext>
            </a:extLst>
          </p:cNvPr>
          <p:cNvGrpSpPr/>
          <p:nvPr/>
        </p:nvGrpSpPr>
        <p:grpSpPr>
          <a:xfrm>
            <a:off x="242713" y="3390900"/>
            <a:ext cx="5555649" cy="3467100"/>
            <a:chOff x="242713" y="3390900"/>
            <a:chExt cx="5555649" cy="3467100"/>
          </a:xfrm>
        </p:grpSpPr>
        <p:pic>
          <p:nvPicPr>
            <p:cNvPr id="17" name="Picture 16" descr="Nuoc nga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13" y="3390900"/>
              <a:ext cx="5555649" cy="346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9EB703-4DAC-40A1-A901-A6842869E0F1}"/>
                </a:ext>
              </a:extLst>
            </p:cNvPr>
            <p:cNvSpPr/>
            <p:nvPr/>
          </p:nvSpPr>
          <p:spPr>
            <a:xfrm>
              <a:off x="2481943" y="62908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NGẬP LỤT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90DB3F-9F52-487C-8172-0BE17E15E56F}"/>
              </a:ext>
            </a:extLst>
          </p:cNvPr>
          <p:cNvGrpSpPr/>
          <p:nvPr/>
        </p:nvGrpSpPr>
        <p:grpSpPr>
          <a:xfrm>
            <a:off x="6156976" y="3379719"/>
            <a:ext cx="5455251" cy="3259738"/>
            <a:chOff x="6550701" y="3496662"/>
            <a:chExt cx="5455251" cy="3259738"/>
          </a:xfrm>
        </p:grpSpPr>
        <p:pic>
          <p:nvPicPr>
            <p:cNvPr id="59459" name="Picture 67" descr="La Nina có thể gây khô hạn.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701" y="3496662"/>
              <a:ext cx="5455251" cy="325973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1FBB7A-AABC-4968-8CCD-A54CF61B542B}"/>
                </a:ext>
              </a:extLst>
            </p:cNvPr>
            <p:cNvSpPr/>
            <p:nvPr/>
          </p:nvSpPr>
          <p:spPr>
            <a:xfrm>
              <a:off x="7858261" y="61892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HẠN HÁN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7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0" grpId="0" animBg="1"/>
      <p:bldP spid="59411" grpId="0" animBg="1"/>
      <p:bldP spid="59412" grpId="0" animBg="1"/>
      <p:bldP spid="59416" grpId="0" animBg="1"/>
      <p:bldP spid="59420" grpId="0" animBg="1"/>
      <p:bldP spid="59421" grpId="0"/>
      <p:bldP spid="59422" grpId="0" animBg="1"/>
      <p:bldP spid="59423" grpId="0" animBg="1"/>
      <p:bldP spid="59449" grpId="0"/>
      <p:bldP spid="59451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" y="0"/>
            <a:ext cx="119584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1607161" y="1219200"/>
            <a:ext cx="886918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biết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nhóm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đã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phân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công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tìm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hiểu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trước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nội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dung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lên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trình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+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1,2: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hay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Nam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3,4: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địa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hay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Việt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Nam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0629" y="381000"/>
            <a:ext cx="6141304" cy="3373602"/>
            <a:chOff x="1371" y="480"/>
            <a:chExt cx="3171" cy="2068"/>
          </a:xfrm>
        </p:grpSpPr>
        <p:pic>
          <p:nvPicPr>
            <p:cNvPr id="23562" name="Picture 10" descr="2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36" y="480"/>
              <a:ext cx="2959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1371" y="2265"/>
              <a:ext cx="317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lũ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Quảng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Bình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23556" name="Picture 12" descr="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86" y="3754602"/>
            <a:ext cx="57694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lu-quet trôi du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363" y="350925"/>
            <a:ext cx="5730721" cy="29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6400800" y="3272136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  </a:t>
            </a:r>
          </a:p>
        </p:txBody>
      </p:sp>
      <p:sp>
        <p:nvSpPr>
          <p:cNvPr id="23559" name="Text Box 18"/>
          <p:cNvSpPr txBox="1">
            <a:spLocks noChangeArrowheads="1"/>
          </p:cNvSpPr>
          <p:nvPr/>
        </p:nvSpPr>
        <p:spPr bwMode="auto">
          <a:xfrm>
            <a:off x="2022662" y="6396336"/>
            <a:ext cx="39971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3560" name="Picture 20" descr="Lũ dữ nhấn chìm Quảng Bình, Hà Tĩnh, dân chuyển quan tài trong biển nướ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9" y="3729335"/>
            <a:ext cx="57307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21"/>
          <p:cNvSpPr txBox="1">
            <a:spLocks noChangeArrowheads="1"/>
          </p:cNvSpPr>
          <p:nvPr/>
        </p:nvSpPr>
        <p:spPr bwMode="auto">
          <a:xfrm>
            <a:off x="6553200" y="6396336"/>
            <a:ext cx="4038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Tĩnh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2388" y="-76200"/>
            <a:ext cx="642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3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ảnh lũ lụt ở Quảng Trị, miền Trung Việt Nam. Ảnh ngày 18/10/2020.">
            <a:extLst>
              <a:ext uri="{FF2B5EF4-FFF2-40B4-BE49-F238E27FC236}">
                <a16:creationId xmlns:a16="http://schemas.microsoft.com/office/drawing/2014/main" id="{5CD3B920-951F-434B-8E9C-4CBD2359B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AEE7F-4080-44E7-B742-64F131FF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48400" cy="369735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564D2F-A550-4C76-81B3-8B20566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4" y="3697357"/>
            <a:ext cx="6343650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ực lượng chức năng tỉnh Quảng Trị hỗ trợ di dời người dân đến nơi an toàn.">
            <a:extLst>
              <a:ext uri="{FF2B5EF4-FFF2-40B4-BE49-F238E27FC236}">
                <a16:creationId xmlns:a16="http://schemas.microsoft.com/office/drawing/2014/main" id="{1154320D-5F0A-4968-94FA-C811540E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0"/>
            <a:ext cx="5629276" cy="36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63EB486-6F57-439D-9268-9112EC10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13314"/>
            <a:ext cx="5629275" cy="30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F55073A-B611-4E31-A0F2-7A1AD42F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7" y="-1"/>
            <a:ext cx="6034295" cy="36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BAE330C-2489-41F1-AF6A-905936EE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049"/>
            <a:ext cx="6197462" cy="32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ú thích ảnh">
            <a:extLst>
              <a:ext uri="{FF2B5EF4-FFF2-40B4-BE49-F238E27FC236}">
                <a16:creationId xmlns:a16="http://schemas.microsoft.com/office/drawing/2014/main" id="{A198422F-C57B-4F3B-87C7-EBF7C24E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1"/>
            <a:ext cx="574730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ú thích ảnh">
            <a:extLst>
              <a:ext uri="{FF2B5EF4-FFF2-40B4-BE49-F238E27FC236}">
                <a16:creationId xmlns:a16="http://schemas.microsoft.com/office/drawing/2014/main" id="{1C19F3B3-9092-45CC-8317-0885DBC6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3670852"/>
            <a:ext cx="5747302" cy="3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72BFD7-5F9F-4E4E-ACB2-644415CD7CD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HẠN HÁN Ở BÌNH THUẬN</a:t>
            </a:r>
          </a:p>
        </p:txBody>
      </p:sp>
    </p:spTree>
    <p:extLst>
      <p:ext uri="{BB962C8B-B14F-4D97-AF65-F5344CB8AC3E}">
        <p14:creationId xmlns:p14="http://schemas.microsoft.com/office/powerpoint/2010/main" val="33813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>
            <a:extLst>
              <a:ext uri="{FF2B5EF4-FFF2-40B4-BE49-F238E27FC236}">
                <a16:creationId xmlns:a16="http://schemas.microsoft.com/office/drawing/2014/main" id="{1829E98C-8F33-4E16-BBAB-9673B72D7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525" y="722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B260A3-DC0C-4A5C-845A-793D517DDCC8}"/>
              </a:ext>
            </a:extLst>
          </p:cNvPr>
          <p:cNvGrpSpPr/>
          <p:nvPr/>
        </p:nvGrpSpPr>
        <p:grpSpPr>
          <a:xfrm>
            <a:off x="3184525" y="1192998"/>
            <a:ext cx="3657600" cy="1153351"/>
            <a:chOff x="6318503" y="824084"/>
            <a:chExt cx="2635080" cy="582612"/>
          </a:xfrm>
        </p:grpSpPr>
        <p:grpSp>
          <p:nvGrpSpPr>
            <p:cNvPr id="4101" name="Group 51">
              <a:extLst>
                <a:ext uri="{FF2B5EF4-FFF2-40B4-BE49-F238E27FC236}">
                  <a16:creationId xmlns:a16="http://schemas.microsoft.com/office/drawing/2014/main" id="{C99CF557-0B3C-4946-BCB8-F5D757D7B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44611" y="824084"/>
              <a:ext cx="2582863" cy="582612"/>
              <a:chOff x="1296" y="1824"/>
              <a:chExt cx="2976" cy="432"/>
            </a:xfrm>
          </p:grpSpPr>
          <p:sp>
            <p:nvSpPr>
              <p:cNvPr id="88116" name="AutoShape 52">
                <a:extLst>
                  <a:ext uri="{FF2B5EF4-FFF2-40B4-BE49-F238E27FC236}">
                    <a16:creationId xmlns:a16="http://schemas.microsoft.com/office/drawing/2014/main" id="{A37D4E2D-2F0E-4CE8-AB12-94398969BD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536" y="1899"/>
                <a:ext cx="2736" cy="28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accent1">
                      <a:gamma/>
                      <a:tint val="2117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12700" algn="ctr">
                <a:solidFill>
                  <a:schemeClr val="bg1"/>
                </a:solidFill>
                <a:round/>
                <a:headEnd/>
                <a:tailEnd/>
              </a:ln>
              <a:effectLst>
                <a:outerShdw dist="99190" dir="238833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08" name="AutoShape 53">
                <a:extLst>
                  <a:ext uri="{FF2B5EF4-FFF2-40B4-BE49-F238E27FC236}">
                    <a16:creationId xmlns:a16="http://schemas.microsoft.com/office/drawing/2014/main" id="{0528CE41-0883-4D8A-8E12-F6C5F35F35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1824"/>
                <a:ext cx="432" cy="432"/>
              </a:xfrm>
              <a:prstGeom prst="diamond">
                <a:avLst/>
              </a:prstGeom>
              <a:solidFill>
                <a:schemeClr val="accent1"/>
              </a:solidFill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63500" dir="2212194" algn="ctr" rotWithShape="0">
                  <a:srgbClr val="333333">
                    <a:alpha val="50000"/>
                  </a:srgbClr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109" name="Text Box 54">
                <a:extLst>
                  <a:ext uri="{FF2B5EF4-FFF2-40B4-BE49-F238E27FC236}">
                    <a16:creationId xmlns:a16="http://schemas.microsoft.com/office/drawing/2014/main" id="{46BCF8DD-0EE2-4975-A444-A2FBCBF2032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680" y="1934"/>
                <a:ext cx="2160" cy="2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10" name="Text Box 55">
                <a:extLst>
                  <a:ext uri="{FF2B5EF4-FFF2-40B4-BE49-F238E27FC236}">
                    <a16:creationId xmlns:a16="http://schemas.microsoft.com/office/drawing/2014/main" id="{1F7604BB-1F1D-4C1E-9B99-649DD435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308" y="1886"/>
                <a:ext cx="392" cy="2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2457" dir="9843276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1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3600" b="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4102" name="Rectangle 1">
              <a:extLst>
                <a:ext uri="{FF2B5EF4-FFF2-40B4-BE49-F238E27FC236}">
                  <a16:creationId xmlns:a16="http://schemas.microsoft.com/office/drawing/2014/main" id="{346C0366-DB5D-4C6F-AB98-E9BDA5297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8503" y="1014009"/>
              <a:ext cx="2635080" cy="26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Trả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lời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câu</a:t>
              </a:r>
              <a:r>
                <a:rPr lang="en-US" altLang="en-US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hỏi</a:t>
              </a:r>
              <a:endParaRPr lang="en-US" alt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03" name="Rectangle 3">
            <a:extLst>
              <a:ext uri="{FF2B5EF4-FFF2-40B4-BE49-F238E27FC236}">
                <a16:creationId xmlns:a16="http://schemas.microsoft.com/office/drawing/2014/main" id="{E181C500-7732-45C4-95B6-29D90250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" y="5656652"/>
            <a:ext cx="11209148" cy="6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7755583-00CB-446F-BAA1-AF9AACB11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86101"/>
            <a:ext cx="12098564" cy="199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+ 02 HS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TV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2" name="Line 52"/>
          <p:cNvSpPr>
            <a:spLocks noChangeShapeType="1"/>
          </p:cNvSpPr>
          <p:nvPr/>
        </p:nvSpPr>
        <p:spPr bwMode="auto">
          <a:xfrm>
            <a:off x="5994376" y="3806137"/>
            <a:ext cx="0" cy="527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3" name="Line 53"/>
          <p:cNvSpPr>
            <a:spLocks noChangeShapeType="1"/>
          </p:cNvSpPr>
          <p:nvPr/>
        </p:nvSpPr>
        <p:spPr bwMode="auto">
          <a:xfrm>
            <a:off x="5573504" y="5037138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4" name="Line 54"/>
          <p:cNvSpPr>
            <a:spLocks noChangeShapeType="1"/>
          </p:cNvSpPr>
          <p:nvPr/>
        </p:nvSpPr>
        <p:spPr bwMode="auto">
          <a:xfrm>
            <a:off x="5509594" y="3744119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5" name="Line 55"/>
          <p:cNvSpPr>
            <a:spLocks noChangeShapeType="1"/>
          </p:cNvSpPr>
          <p:nvPr/>
        </p:nvSpPr>
        <p:spPr bwMode="auto">
          <a:xfrm rot="10800000">
            <a:off x="3657601" y="5999164"/>
            <a:ext cx="855663" cy="20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6" name="Line 56"/>
          <p:cNvSpPr>
            <a:spLocks noChangeShapeType="1"/>
          </p:cNvSpPr>
          <p:nvPr/>
        </p:nvSpPr>
        <p:spPr bwMode="auto">
          <a:xfrm rot="10800000" flipV="1">
            <a:off x="6364288" y="5943601"/>
            <a:ext cx="874712" cy="15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57"/>
          <p:cNvSpPr txBox="1">
            <a:spLocks noChangeArrowheads="1"/>
          </p:cNvSpPr>
          <p:nvPr/>
        </p:nvSpPr>
        <p:spPr bwMode="auto">
          <a:xfrm>
            <a:off x="4495800" y="5791201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  <p:sp>
        <p:nvSpPr>
          <p:cNvPr id="21512" name="Text Box 58"/>
          <p:cNvSpPr txBox="1">
            <a:spLocks noChangeArrowheads="1"/>
          </p:cNvSpPr>
          <p:nvPr/>
        </p:nvSpPr>
        <p:spPr bwMode="auto">
          <a:xfrm>
            <a:off x="1676401" y="567055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suối…</a:t>
            </a:r>
          </a:p>
        </p:txBody>
      </p:sp>
      <p:cxnSp>
        <p:nvCxnSpPr>
          <p:cNvPr id="21513" name="AutoShape 118"/>
          <p:cNvCxnSpPr>
            <a:cxnSpLocks noChangeShapeType="1"/>
          </p:cNvCxnSpPr>
          <p:nvPr/>
        </p:nvCxnSpPr>
        <p:spPr bwMode="auto">
          <a:xfrm>
            <a:off x="3688504" y="4886325"/>
            <a:ext cx="4113213" cy="53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Arc 119"/>
          <p:cNvSpPr>
            <a:spLocks/>
          </p:cNvSpPr>
          <p:nvPr/>
        </p:nvSpPr>
        <p:spPr bwMode="auto">
          <a:xfrm rot="14054781" flipV="1">
            <a:off x="4374148" y="2974975"/>
            <a:ext cx="2398713" cy="3316288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lnTo>
                  <a:pt x="830" y="-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15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9" y="4719639"/>
            <a:ext cx="1619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416426"/>
            <a:ext cx="20478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8151"/>
            <a:ext cx="3238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4969721" y="3924302"/>
            <a:ext cx="2238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672013"/>
            <a:ext cx="222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1" y="4675189"/>
            <a:ext cx="3222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02" y="2604295"/>
            <a:ext cx="8191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83" y="3261519"/>
            <a:ext cx="36988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3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74" y="2555875"/>
            <a:ext cx="496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1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08" y="2935804"/>
            <a:ext cx="3698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140" descr="m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56" y="119084"/>
            <a:ext cx="470783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Text Box 142"/>
          <p:cNvSpPr txBox="1">
            <a:spLocks noChangeArrowheads="1"/>
          </p:cNvSpPr>
          <p:nvPr/>
        </p:nvSpPr>
        <p:spPr bwMode="auto">
          <a:xfrm>
            <a:off x="5579717" y="302091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81950" name="AutoShape 144"/>
          <p:cNvCxnSpPr>
            <a:cxnSpLocks noChangeShapeType="1"/>
          </p:cNvCxnSpPr>
          <p:nvPr/>
        </p:nvCxnSpPr>
        <p:spPr bwMode="auto">
          <a:xfrm flipH="1">
            <a:off x="5404565" y="1473110"/>
            <a:ext cx="2286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1" name="AutoShape 145"/>
          <p:cNvCxnSpPr>
            <a:cxnSpLocks noChangeShapeType="1"/>
          </p:cNvCxnSpPr>
          <p:nvPr/>
        </p:nvCxnSpPr>
        <p:spPr bwMode="auto">
          <a:xfrm flipH="1">
            <a:off x="5643470" y="1520889"/>
            <a:ext cx="304800" cy="990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2" name="AutoShape 146"/>
          <p:cNvCxnSpPr>
            <a:cxnSpLocks noChangeShapeType="1"/>
          </p:cNvCxnSpPr>
          <p:nvPr/>
        </p:nvCxnSpPr>
        <p:spPr bwMode="auto">
          <a:xfrm flipH="1">
            <a:off x="5709090" y="1565338"/>
            <a:ext cx="425450" cy="16002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3" name="AutoShape 147"/>
          <p:cNvCxnSpPr>
            <a:cxnSpLocks noChangeShapeType="1"/>
          </p:cNvCxnSpPr>
          <p:nvPr/>
        </p:nvCxnSpPr>
        <p:spPr bwMode="auto">
          <a:xfrm flipH="1">
            <a:off x="6041651" y="1341782"/>
            <a:ext cx="457200" cy="159226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4" name="AutoShape 148"/>
          <p:cNvCxnSpPr>
            <a:cxnSpLocks noChangeShapeType="1"/>
          </p:cNvCxnSpPr>
          <p:nvPr/>
        </p:nvCxnSpPr>
        <p:spPr bwMode="auto">
          <a:xfrm flipH="1">
            <a:off x="6634436" y="1432847"/>
            <a:ext cx="185737" cy="79851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5" name="AutoShape 149"/>
          <p:cNvCxnSpPr>
            <a:cxnSpLocks noChangeShapeType="1"/>
          </p:cNvCxnSpPr>
          <p:nvPr/>
        </p:nvCxnSpPr>
        <p:spPr bwMode="auto">
          <a:xfrm flipH="1">
            <a:off x="6972024" y="1292233"/>
            <a:ext cx="1524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6" name="AutoShape 150"/>
          <p:cNvCxnSpPr>
            <a:cxnSpLocks noChangeShapeType="1"/>
          </p:cNvCxnSpPr>
          <p:nvPr/>
        </p:nvCxnSpPr>
        <p:spPr bwMode="auto">
          <a:xfrm flipH="1">
            <a:off x="5086540" y="1439864"/>
            <a:ext cx="304800" cy="9144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151"/>
          <p:cNvCxnSpPr>
            <a:cxnSpLocks noChangeShapeType="1"/>
          </p:cNvCxnSpPr>
          <p:nvPr/>
        </p:nvCxnSpPr>
        <p:spPr bwMode="auto">
          <a:xfrm flipH="1">
            <a:off x="4537400" y="1295797"/>
            <a:ext cx="574675" cy="17653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8" name="AutoShape 152"/>
          <p:cNvCxnSpPr>
            <a:cxnSpLocks noChangeShapeType="1"/>
          </p:cNvCxnSpPr>
          <p:nvPr/>
        </p:nvCxnSpPr>
        <p:spPr bwMode="auto">
          <a:xfrm>
            <a:off x="6613525" y="3729039"/>
            <a:ext cx="2540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6" name="Text Box 153"/>
          <p:cNvSpPr txBox="1">
            <a:spLocks noChangeArrowheads="1"/>
          </p:cNvSpPr>
          <p:nvPr/>
        </p:nvSpPr>
        <p:spPr bwMode="auto">
          <a:xfrm>
            <a:off x="7181712" y="1611443"/>
            <a:ext cx="850900" cy="617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Rơi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xuống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81960" name="AutoShape 154"/>
          <p:cNvCxnSpPr>
            <a:cxnSpLocks noChangeShapeType="1"/>
          </p:cNvCxnSpPr>
          <p:nvPr/>
        </p:nvCxnSpPr>
        <p:spPr bwMode="auto">
          <a:xfrm>
            <a:off x="4619625" y="3729039"/>
            <a:ext cx="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8" name="Text Box 162"/>
          <p:cNvSpPr txBox="1">
            <a:spLocks noChangeArrowheads="1"/>
          </p:cNvSpPr>
          <p:nvPr/>
        </p:nvSpPr>
        <p:spPr bwMode="auto">
          <a:xfrm>
            <a:off x="2473779" y="2241155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chảy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0,6m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giây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39" name="Text Box 164"/>
          <p:cNvSpPr txBox="1">
            <a:spLocks noChangeArrowheads="1"/>
          </p:cNvSpPr>
          <p:nvPr/>
        </p:nvSpPr>
        <p:spPr bwMode="auto">
          <a:xfrm>
            <a:off x="6691313" y="4676775"/>
            <a:ext cx="26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9" name="Line 59"/>
          <p:cNvSpPr>
            <a:spLocks noChangeShapeType="1"/>
          </p:cNvSpPr>
          <p:nvPr/>
        </p:nvSpPr>
        <p:spPr bwMode="auto">
          <a:xfrm>
            <a:off x="6951457" y="4015582"/>
            <a:ext cx="0" cy="4540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41" name="Rectangle 65"/>
          <p:cNvSpPr>
            <a:spLocks noChangeArrowheads="1"/>
          </p:cNvSpPr>
          <p:nvPr/>
        </p:nvSpPr>
        <p:spPr bwMode="auto">
          <a:xfrm>
            <a:off x="4631013" y="4398168"/>
            <a:ext cx="197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89" name="Text Box 69"/>
          <p:cNvSpPr txBox="1">
            <a:spLocks noChangeArrowheads="1"/>
          </p:cNvSpPr>
          <p:nvPr/>
        </p:nvSpPr>
        <p:spPr bwMode="auto">
          <a:xfrm>
            <a:off x="1981200" y="62484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</a:p>
        </p:txBody>
      </p:sp>
      <p:sp>
        <p:nvSpPr>
          <p:cNvPr id="81990" name="Line 70"/>
          <p:cNvSpPr>
            <a:spLocks noChangeShapeType="1"/>
          </p:cNvSpPr>
          <p:nvPr/>
        </p:nvSpPr>
        <p:spPr bwMode="auto">
          <a:xfrm>
            <a:off x="2971800" y="65532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1" name="Line 71"/>
          <p:cNvSpPr>
            <a:spLocks noChangeShapeType="1"/>
          </p:cNvSpPr>
          <p:nvPr/>
        </p:nvSpPr>
        <p:spPr bwMode="auto">
          <a:xfrm>
            <a:off x="6248400" y="6553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3" name="Rectangle 73"/>
          <p:cNvSpPr>
            <a:spLocks noChangeArrowheads="1"/>
          </p:cNvSpPr>
          <p:nvPr/>
        </p:nvSpPr>
        <p:spPr bwMode="auto">
          <a:xfrm>
            <a:off x="3689351" y="6202363"/>
            <a:ext cx="2513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 xuống đất</a:t>
            </a:r>
          </a:p>
        </p:txBody>
      </p:sp>
      <p:sp>
        <p:nvSpPr>
          <p:cNvPr id="81994" name="Rectangle 74"/>
          <p:cNvSpPr>
            <a:spLocks noChangeArrowheads="1"/>
          </p:cNvSpPr>
          <p:nvPr/>
        </p:nvSpPr>
        <p:spPr bwMode="auto">
          <a:xfrm>
            <a:off x="6837364" y="6202363"/>
            <a:ext cx="2611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</p:spTree>
    <p:extLst>
      <p:ext uri="{BB962C8B-B14F-4D97-AF65-F5344CB8AC3E}">
        <p14:creationId xmlns:p14="http://schemas.microsoft.com/office/powerpoint/2010/main" val="42314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8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9" grpId="0"/>
      <p:bldP spid="81993" grpId="0"/>
      <p:bldP spid="8199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61666" y="3363220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495" y="4109530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334" y="1162735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316" y="6159537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34" y="6095317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51" y="5966928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075" y="6003236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46E430-188A-4F34-85CD-BA4140D3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6058564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38" name="Group 72">
            <a:extLst>
              <a:ext uri="{FF2B5EF4-FFF2-40B4-BE49-F238E27FC236}">
                <a16:creationId xmlns:a16="http://schemas.microsoft.com/office/drawing/2014/main" id="{46521C1D-5110-4056-9A3E-870F061E30A5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-35998"/>
            <a:ext cx="5534025" cy="3203220"/>
            <a:chOff x="162" y="994"/>
            <a:chExt cx="3486" cy="3030"/>
          </a:xfrm>
        </p:grpSpPr>
        <p:grpSp>
          <p:nvGrpSpPr>
            <p:cNvPr id="40" name="Group 116">
              <a:extLst>
                <a:ext uri="{FF2B5EF4-FFF2-40B4-BE49-F238E27FC236}">
                  <a16:creationId xmlns:a16="http://schemas.microsoft.com/office/drawing/2014/main" id="{48F59698-BDDB-4D29-B792-5A8E5B15E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636"/>
              <a:ext cx="2586" cy="1265"/>
              <a:chOff x="1560" y="12965"/>
              <a:chExt cx="8369" cy="3131"/>
            </a:xfrm>
          </p:grpSpPr>
          <p:grpSp>
            <p:nvGrpSpPr>
              <p:cNvPr id="96" name="Group 117">
                <a:extLst>
                  <a:ext uri="{FF2B5EF4-FFF2-40B4-BE49-F238E27FC236}">
                    <a16:creationId xmlns:a16="http://schemas.microsoft.com/office/drawing/2014/main" id="{0E248043-1846-4948-A3E5-5BA618627B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0" y="13140"/>
                <a:ext cx="8369" cy="2956"/>
                <a:chOff x="1560" y="13140"/>
                <a:chExt cx="8369" cy="2956"/>
              </a:xfrm>
            </p:grpSpPr>
            <p:cxnSp>
              <p:nvCxnSpPr>
                <p:cNvPr id="98" name="AutoShape 118">
                  <a:extLst>
                    <a:ext uri="{FF2B5EF4-FFF2-40B4-BE49-F238E27FC236}">
                      <a16:creationId xmlns:a16="http://schemas.microsoft.com/office/drawing/2014/main" id="{66FB5406-5F43-4524-B1C2-4546B165228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60" y="14595"/>
                  <a:ext cx="8369" cy="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9" name="Arc 119">
                  <a:extLst>
                    <a:ext uri="{FF2B5EF4-FFF2-40B4-BE49-F238E27FC236}">
                      <a16:creationId xmlns:a16="http://schemas.microsoft.com/office/drawing/2014/main" id="{B8F610F9-C40A-4D18-A500-97928CA6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054781" flipV="1">
                  <a:off x="2491" y="12664"/>
                  <a:ext cx="2956" cy="3907"/>
                </a:xfrm>
                <a:custGeom>
                  <a:avLst/>
                  <a:gdLst>
                    <a:gd name="T0" fmla="*/ 0 w 21600"/>
                    <a:gd name="T1" fmla="*/ 0 h 25634"/>
                    <a:gd name="T2" fmla="*/ 0 w 21600"/>
                    <a:gd name="T3" fmla="*/ 0 h 25634"/>
                    <a:gd name="T4" fmla="*/ 0 w 21600"/>
                    <a:gd name="T5" fmla="*/ 0 h 2563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5634"/>
                    <a:gd name="T11" fmla="*/ 21600 w 21600"/>
                    <a:gd name="T12" fmla="*/ 25634 h 256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5634" fill="none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</a:path>
                    <a:path w="21600" h="25634" stroke="0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  <a:lnTo>
                        <a:pt x="0" y="21584"/>
                      </a:lnTo>
                      <a:lnTo>
                        <a:pt x="830" y="-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Arc 120">
                <a:extLst>
                  <a:ext uri="{FF2B5EF4-FFF2-40B4-BE49-F238E27FC236}">
                    <a16:creationId xmlns:a16="http://schemas.microsoft.com/office/drawing/2014/main" id="{F8470494-5B90-4558-B638-260ABC6183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4054781" flipV="1">
                <a:off x="6303" y="12795"/>
                <a:ext cx="2950" cy="3290"/>
              </a:xfrm>
              <a:custGeom>
                <a:avLst/>
                <a:gdLst>
                  <a:gd name="T0" fmla="*/ 0 w 21557"/>
                  <a:gd name="T1" fmla="*/ 0 h 21584"/>
                  <a:gd name="T2" fmla="*/ 0 w 21557"/>
                  <a:gd name="T3" fmla="*/ 0 h 21584"/>
                  <a:gd name="T4" fmla="*/ 0 w 21557"/>
                  <a:gd name="T5" fmla="*/ 0 h 21584"/>
                  <a:gd name="T6" fmla="*/ 0 60000 65536"/>
                  <a:gd name="T7" fmla="*/ 0 60000 65536"/>
                  <a:gd name="T8" fmla="*/ 0 60000 65536"/>
                  <a:gd name="T9" fmla="*/ 0 w 21557"/>
                  <a:gd name="T10" fmla="*/ 0 h 21584"/>
                  <a:gd name="T11" fmla="*/ 21557 w 21557"/>
                  <a:gd name="T12" fmla="*/ 21584 h 215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57" h="21584" fill="none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</a:path>
                  <a:path w="21557" h="21584" stroke="0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  <a:lnTo>
                      <a:pt x="0" y="21584"/>
                    </a:lnTo>
                    <a:lnTo>
                      <a:pt x="830" y="-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121">
              <a:extLst>
                <a:ext uri="{FF2B5EF4-FFF2-40B4-BE49-F238E27FC236}">
                  <a16:creationId xmlns:a16="http://schemas.microsoft.com/office/drawing/2014/main" id="{618A51F7-F210-489C-9AE5-0B6AD1398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" y="2853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22">
              <a:extLst>
                <a:ext uri="{FF2B5EF4-FFF2-40B4-BE49-F238E27FC236}">
                  <a16:creationId xmlns:a16="http://schemas.microsoft.com/office/drawing/2014/main" id="{AF4F0EC3-F42B-42AC-B8FF-24E839E4B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" y="3117"/>
              <a:ext cx="6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3">
              <a:extLst>
                <a:ext uri="{FF2B5EF4-FFF2-40B4-BE49-F238E27FC236}">
                  <a16:creationId xmlns:a16="http://schemas.microsoft.com/office/drawing/2014/main" id="{109654C8-97B5-44D8-BED5-5CA92FA91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2967"/>
              <a:ext cx="75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4">
              <a:extLst>
                <a:ext uri="{FF2B5EF4-FFF2-40B4-BE49-F238E27FC236}">
                  <a16:creationId xmlns:a16="http://schemas.microsoft.com/office/drawing/2014/main" id="{FD860F80-A113-4F2D-A685-5B532B8BD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" y="2883"/>
              <a:ext cx="11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25">
              <a:extLst>
                <a:ext uri="{FF2B5EF4-FFF2-40B4-BE49-F238E27FC236}">
                  <a16:creationId xmlns:a16="http://schemas.microsoft.com/office/drawing/2014/main" id="{DF471A8F-AB6D-46D8-9555-E8B2147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77532">
              <a:off x="1164" y="2967"/>
              <a:ext cx="8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26">
              <a:extLst>
                <a:ext uri="{FF2B5EF4-FFF2-40B4-BE49-F238E27FC236}">
                  <a16:creationId xmlns:a16="http://schemas.microsoft.com/office/drawing/2014/main" id="{15A9A480-737F-4D7C-9A27-863C1429F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" y="3094"/>
              <a:ext cx="8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28">
              <a:extLst>
                <a:ext uri="{FF2B5EF4-FFF2-40B4-BE49-F238E27FC236}">
                  <a16:creationId xmlns:a16="http://schemas.microsoft.com/office/drawing/2014/main" id="{8788372D-27EC-46EF-A505-9C0B2F44D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" y="2967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29">
              <a:extLst>
                <a:ext uri="{FF2B5EF4-FFF2-40B4-BE49-F238E27FC236}">
                  <a16:creationId xmlns:a16="http://schemas.microsoft.com/office/drawing/2014/main" id="{B1C814F5-1076-4E5A-9888-64CB06F5E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" y="2865"/>
              <a:ext cx="9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30">
              <a:extLst>
                <a:ext uri="{FF2B5EF4-FFF2-40B4-BE49-F238E27FC236}">
                  <a16:creationId xmlns:a16="http://schemas.microsoft.com/office/drawing/2014/main" id="{58DDE9C5-4EF9-475E-AFCC-16AA502DB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" y="3095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31">
              <a:extLst>
                <a:ext uri="{FF2B5EF4-FFF2-40B4-BE49-F238E27FC236}">
                  <a16:creationId xmlns:a16="http://schemas.microsoft.com/office/drawing/2014/main" id="{8DDDA470-953C-4002-A0E6-DBAD5954F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" y="2826"/>
              <a:ext cx="6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32">
              <a:extLst>
                <a:ext uri="{FF2B5EF4-FFF2-40B4-BE49-F238E27FC236}">
                  <a16:creationId xmlns:a16="http://schemas.microsoft.com/office/drawing/2014/main" id="{F8BAD364-3820-4500-90CF-A5F0BB1A8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2846"/>
              <a:ext cx="9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33">
              <a:extLst>
                <a:ext uri="{FF2B5EF4-FFF2-40B4-BE49-F238E27FC236}">
                  <a16:creationId xmlns:a16="http://schemas.microsoft.com/office/drawing/2014/main" id="{45674C58-5574-46AD-817D-20805E447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" y="3011"/>
              <a:ext cx="76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34">
              <a:extLst>
                <a:ext uri="{FF2B5EF4-FFF2-40B4-BE49-F238E27FC236}">
                  <a16:creationId xmlns:a16="http://schemas.microsoft.com/office/drawing/2014/main" id="{15AACE89-8558-4C11-8CA5-556F8E776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3031"/>
              <a:ext cx="58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35">
              <a:extLst>
                <a:ext uri="{FF2B5EF4-FFF2-40B4-BE49-F238E27FC236}">
                  <a16:creationId xmlns:a16="http://schemas.microsoft.com/office/drawing/2014/main" id="{A4E2D868-C0CD-41DA-890F-1B45BCC3F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" y="3117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36">
              <a:extLst>
                <a:ext uri="{FF2B5EF4-FFF2-40B4-BE49-F238E27FC236}">
                  <a16:creationId xmlns:a16="http://schemas.microsoft.com/office/drawing/2014/main" id="{50CC3566-FE04-44A0-AC68-1C76325E3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2223"/>
              <a:ext cx="298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7">
              <a:extLst>
                <a:ext uri="{FF2B5EF4-FFF2-40B4-BE49-F238E27FC236}">
                  <a16:creationId xmlns:a16="http://schemas.microsoft.com/office/drawing/2014/main" id="{A3D81835-D11B-4382-82E4-B35DBAC2E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568"/>
              <a:ext cx="13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38">
              <a:extLst>
                <a:ext uri="{FF2B5EF4-FFF2-40B4-BE49-F238E27FC236}">
                  <a16:creationId xmlns:a16="http://schemas.microsoft.com/office/drawing/2014/main" id="{FD5EEE23-033A-44A4-A03B-A92F237C7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" y="2311"/>
              <a:ext cx="181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39">
              <a:extLst>
                <a:ext uri="{FF2B5EF4-FFF2-40B4-BE49-F238E27FC236}">
                  <a16:creationId xmlns:a16="http://schemas.microsoft.com/office/drawing/2014/main" id="{75CBCAC7-9733-4C3C-BD7D-D74510EB1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2496"/>
              <a:ext cx="135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40" descr="may">
              <a:extLst>
                <a:ext uri="{FF2B5EF4-FFF2-40B4-BE49-F238E27FC236}">
                  <a16:creationId xmlns:a16="http://schemas.microsoft.com/office/drawing/2014/main" id="{51C72520-F315-437B-AD07-22A88B140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994"/>
              <a:ext cx="1148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41" descr="may">
              <a:extLst>
                <a:ext uri="{FF2B5EF4-FFF2-40B4-BE49-F238E27FC236}">
                  <a16:creationId xmlns:a16="http://schemas.microsoft.com/office/drawing/2014/main" id="{A7CEE1AA-B66A-4098-ADEB-E5FE73E68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1283"/>
              <a:ext cx="1149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2">
              <a:extLst>
                <a:ext uri="{FF2B5EF4-FFF2-40B4-BE49-F238E27FC236}">
                  <a16:creationId xmlns:a16="http://schemas.microsoft.com/office/drawing/2014/main" id="{89370F02-D4BD-4A8C-BF24-C506086DC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248"/>
              <a:ext cx="417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sp>
          <p:nvSpPr>
            <p:cNvPr id="62" name="Text Box 143">
              <a:extLst>
                <a:ext uri="{FF2B5EF4-FFF2-40B4-BE49-F238E27FC236}">
                  <a16:creationId xmlns:a16="http://schemas.microsoft.com/office/drawing/2014/main" id="{A5F7B21D-66A2-4D6E-801C-48FA3F72D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488"/>
              <a:ext cx="416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cxnSp>
          <p:nvCxnSpPr>
            <p:cNvPr id="63" name="AutoShape 144">
              <a:extLst>
                <a:ext uri="{FF2B5EF4-FFF2-40B4-BE49-F238E27FC236}">
                  <a16:creationId xmlns:a16="http://schemas.microsoft.com/office/drawing/2014/main" id="{6600D04D-3784-4733-BE80-AB71FD05F5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4" y="1632"/>
              <a:ext cx="14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145">
              <a:extLst>
                <a:ext uri="{FF2B5EF4-FFF2-40B4-BE49-F238E27FC236}">
                  <a16:creationId xmlns:a16="http://schemas.microsoft.com/office/drawing/2014/main" id="{BFE8572D-ABD2-45F7-8632-1EDC0C024D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18" y="1680"/>
              <a:ext cx="13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146">
              <a:extLst>
                <a:ext uri="{FF2B5EF4-FFF2-40B4-BE49-F238E27FC236}">
                  <a16:creationId xmlns:a16="http://schemas.microsoft.com/office/drawing/2014/main" id="{C80123B6-08A9-47B2-9057-C6AAC8726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12" y="1632"/>
              <a:ext cx="176" cy="7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147">
              <a:extLst>
                <a:ext uri="{FF2B5EF4-FFF2-40B4-BE49-F238E27FC236}">
                  <a16:creationId xmlns:a16="http://schemas.microsoft.com/office/drawing/2014/main" id="{D6651C6A-BD76-41F0-8C6A-1FA4A87843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2" y="1536"/>
              <a:ext cx="240" cy="9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148">
              <a:extLst>
                <a:ext uri="{FF2B5EF4-FFF2-40B4-BE49-F238E27FC236}">
                  <a16:creationId xmlns:a16="http://schemas.microsoft.com/office/drawing/2014/main" id="{7CDC390F-FB9E-4A0C-AA09-12E592BC64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84" y="1509"/>
              <a:ext cx="170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149">
              <a:extLst>
                <a:ext uri="{FF2B5EF4-FFF2-40B4-BE49-F238E27FC236}">
                  <a16:creationId xmlns:a16="http://schemas.microsoft.com/office/drawing/2014/main" id="{DB275A15-F64A-4786-923C-1770AAE35E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76" y="1337"/>
              <a:ext cx="130" cy="7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150">
              <a:extLst>
                <a:ext uri="{FF2B5EF4-FFF2-40B4-BE49-F238E27FC236}">
                  <a16:creationId xmlns:a16="http://schemas.microsoft.com/office/drawing/2014/main" id="{B29CFBFE-D0D1-40AC-8BE9-F929E7A42F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08" y="1632"/>
              <a:ext cx="146" cy="6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151">
              <a:extLst>
                <a:ext uri="{FF2B5EF4-FFF2-40B4-BE49-F238E27FC236}">
                  <a16:creationId xmlns:a16="http://schemas.microsoft.com/office/drawing/2014/main" id="{8E650C9F-4595-41BD-A803-64D46C2296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64" y="1550"/>
              <a:ext cx="147" cy="7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152">
              <a:extLst>
                <a:ext uri="{FF2B5EF4-FFF2-40B4-BE49-F238E27FC236}">
                  <a16:creationId xmlns:a16="http://schemas.microsoft.com/office/drawing/2014/main" id="{D8F2B421-1EE0-446B-8DF1-49BD986BCA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26" y="2624"/>
              <a:ext cx="1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53">
              <a:extLst>
                <a:ext uri="{FF2B5EF4-FFF2-40B4-BE49-F238E27FC236}">
                  <a16:creationId xmlns:a16="http://schemas.microsoft.com/office/drawing/2014/main" id="{C3D91FB1-3FBB-4F15-96BA-6DDF7ED1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68"/>
              <a:ext cx="309" cy="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Rơi xuống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73" name="AutoShape 154">
              <a:extLst>
                <a:ext uri="{FF2B5EF4-FFF2-40B4-BE49-F238E27FC236}">
                  <a16:creationId xmlns:a16="http://schemas.microsoft.com/office/drawing/2014/main" id="{8E3FED96-5ADD-4D81-801A-F62CF16E3F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0" y="2624"/>
              <a:ext cx="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55">
              <a:extLst>
                <a:ext uri="{FF2B5EF4-FFF2-40B4-BE49-F238E27FC236}">
                  <a16:creationId xmlns:a16="http://schemas.microsoft.com/office/drawing/2014/main" id="{5C72D7FB-C644-46C2-9478-68D6140BB7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60" y="1880"/>
              <a:ext cx="218" cy="8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AutoShape 156">
              <a:extLst>
                <a:ext uri="{FF2B5EF4-FFF2-40B4-BE49-F238E27FC236}">
                  <a16:creationId xmlns:a16="http://schemas.microsoft.com/office/drawing/2014/main" id="{7176B54D-5D83-468D-A2F0-D160FC4D7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304" y="1968"/>
              <a:ext cx="218" cy="9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157">
              <a:extLst>
                <a:ext uri="{FF2B5EF4-FFF2-40B4-BE49-F238E27FC236}">
                  <a16:creationId xmlns:a16="http://schemas.microsoft.com/office/drawing/2014/main" id="{AD41E210-9356-4404-9DF2-96D9DA8173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59" y="1843"/>
              <a:ext cx="229" cy="94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158">
              <a:extLst>
                <a:ext uri="{FF2B5EF4-FFF2-40B4-BE49-F238E27FC236}">
                  <a16:creationId xmlns:a16="http://schemas.microsoft.com/office/drawing/2014/main" id="{11B29579-7F3C-4F5A-BF80-0C254B0641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04" y="2035"/>
              <a:ext cx="180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159">
              <a:extLst>
                <a:ext uri="{FF2B5EF4-FFF2-40B4-BE49-F238E27FC236}">
                  <a16:creationId xmlns:a16="http://schemas.microsoft.com/office/drawing/2014/main" id="{E6FB012C-E231-4C9E-AC8A-4FFDA91585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68" y="1920"/>
              <a:ext cx="208" cy="7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160">
              <a:extLst>
                <a:ext uri="{FF2B5EF4-FFF2-40B4-BE49-F238E27FC236}">
                  <a16:creationId xmlns:a16="http://schemas.microsoft.com/office/drawing/2014/main" id="{95DB818A-166C-4BA3-B486-51DEFC9B18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00" y="1908"/>
              <a:ext cx="220" cy="8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161">
              <a:extLst>
                <a:ext uri="{FF2B5EF4-FFF2-40B4-BE49-F238E27FC236}">
                  <a16:creationId xmlns:a16="http://schemas.microsoft.com/office/drawing/2014/main" id="{689C50A4-DC98-45C9-9310-D3A8B6ADCA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24" y="1788"/>
              <a:ext cx="252" cy="10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Text Box 162">
              <a:extLst>
                <a:ext uri="{FF2B5EF4-FFF2-40B4-BE49-F238E27FC236}">
                  <a16:creationId xmlns:a16="http://schemas.microsoft.com/office/drawing/2014/main" id="{C4D44A08-1499-4FA3-9478-E1F299D02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" y="2575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0,6m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" name="Text Box 163">
              <a:extLst>
                <a:ext uri="{FF2B5EF4-FFF2-40B4-BE49-F238E27FC236}">
                  <a16:creationId xmlns:a16="http://schemas.microsoft.com/office/drawing/2014/main" id="{92FFA57B-F78C-4C3D-9357-FE9423460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466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21m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" name="Text Box 164">
              <a:extLst>
                <a:ext uri="{FF2B5EF4-FFF2-40B4-BE49-F238E27FC236}">
                  <a16:creationId xmlns:a16="http://schemas.microsoft.com/office/drawing/2014/main" id="{A987F1A5-0A4C-4BA8-8F2F-374E78BC0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3105"/>
              <a:ext cx="9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" name="Text Box 165">
              <a:extLst>
                <a:ext uri="{FF2B5EF4-FFF2-40B4-BE49-F238E27FC236}">
                  <a16:creationId xmlns:a16="http://schemas.microsoft.com/office/drawing/2014/main" id="{9D4C7E61-7AB6-4BDC-AFC5-B6541FEC5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" y="3105"/>
              <a:ext cx="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6F120E6-E1BE-4AE0-9E27-0D8CD783AD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Line 57">
              <a:extLst>
                <a:ext uri="{FF2B5EF4-FFF2-40B4-BE49-F238E27FC236}">
                  <a16:creationId xmlns:a16="http://schemas.microsoft.com/office/drawing/2014/main" id="{9F77A6AD-A3B0-4BA2-9AC1-6086E5A4F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3113"/>
              <a:ext cx="0" cy="3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58">
              <a:extLst>
                <a:ext uri="{FF2B5EF4-FFF2-40B4-BE49-F238E27FC236}">
                  <a16:creationId xmlns:a16="http://schemas.microsoft.com/office/drawing/2014/main" id="{2481C223-F74C-4761-B9A0-413D86A7A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2950"/>
              <a:ext cx="0" cy="3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Line 59">
              <a:extLst>
                <a:ext uri="{FF2B5EF4-FFF2-40B4-BE49-F238E27FC236}">
                  <a16:creationId xmlns:a16="http://schemas.microsoft.com/office/drawing/2014/main" id="{581064E4-E690-4DD9-83E7-E856F1EFDE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149" y="3860"/>
              <a:ext cx="533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Line 60">
              <a:extLst>
                <a:ext uri="{FF2B5EF4-FFF2-40B4-BE49-F238E27FC236}">
                  <a16:creationId xmlns:a16="http://schemas.microsoft.com/office/drawing/2014/main" id="{7750D662-EF85-44B1-A072-74E1E02F3E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983" y="3860"/>
              <a:ext cx="5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 Box 61">
              <a:extLst>
                <a:ext uri="{FF2B5EF4-FFF2-40B4-BE49-F238E27FC236}">
                  <a16:creationId xmlns:a16="http://schemas.microsoft.com/office/drawing/2014/main" id="{FF2B155F-5CFD-4CAB-96DC-F6856ACDD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3715"/>
              <a:ext cx="12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Dòng chảy ngầm</a:t>
              </a:r>
            </a:p>
          </p:txBody>
        </p:sp>
        <p:sp>
          <p:nvSpPr>
            <p:cNvPr id="91" name="Text Box 62">
              <a:extLst>
                <a:ext uri="{FF2B5EF4-FFF2-40B4-BE49-F238E27FC236}">
                  <a16:creationId xmlns:a16="http://schemas.microsoft.com/office/drawing/2014/main" id="{94ACB866-D777-4494-B80F-2C4DAC118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" y="3733"/>
              <a:ext cx="11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Sông suối…</a:t>
              </a:r>
            </a:p>
          </p:txBody>
        </p:sp>
        <p:sp>
          <p:nvSpPr>
            <p:cNvPr id="92" name="Line 63">
              <a:extLst>
                <a:ext uri="{FF2B5EF4-FFF2-40B4-BE49-F238E27FC236}">
                  <a16:creationId xmlns:a16="http://schemas.microsoft.com/office/drawing/2014/main" id="{7661DE11-1FCB-45E8-B71A-D4BB7AFF8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8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Line 64">
              <a:extLst>
                <a:ext uri="{FF2B5EF4-FFF2-40B4-BE49-F238E27FC236}">
                  <a16:creationId xmlns:a16="http://schemas.microsoft.com/office/drawing/2014/main" id="{9C9E84B9-229E-4553-8066-FBD75381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0" y="2950"/>
              <a:ext cx="259" cy="3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Line 65">
              <a:extLst>
                <a:ext uri="{FF2B5EF4-FFF2-40B4-BE49-F238E27FC236}">
                  <a16:creationId xmlns:a16="http://schemas.microsoft.com/office/drawing/2014/main" id="{44E7B1C0-685A-476E-97C5-3212511CE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7" y="3193"/>
              <a:ext cx="74" cy="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8">
              <a:extLst>
                <a:ext uri="{FF2B5EF4-FFF2-40B4-BE49-F238E27FC236}">
                  <a16:creationId xmlns:a16="http://schemas.microsoft.com/office/drawing/2014/main" id="{9A68B8DF-9C92-4848-B28A-0E7C52CE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3424"/>
              <a:ext cx="12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Thấm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xuống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đất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0" name="Text Box 66">
            <a:extLst>
              <a:ext uri="{FF2B5EF4-FFF2-40B4-BE49-F238E27FC236}">
                <a16:creationId xmlns:a16="http://schemas.microsoft.com/office/drawing/2014/main" id="{95DB1A23-2831-44E8-BD5F-E7FD1AF4E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032" y="812377"/>
            <a:ext cx="342900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ngầm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270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8">
            <a:extLst>
              <a:ext uri="{FF2B5EF4-FFF2-40B4-BE49-F238E27FC236}">
                <a16:creationId xmlns:a16="http://schemas.microsoft.com/office/drawing/2014/main" id="{AAA74D35-DA6C-42A5-8C4B-ED162491471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148013"/>
            <a:ext cx="90963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47A04535-F994-4E05-B414-EE564B27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12192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1BBF0-E401-4D81-922A-DEDF417C0015}"/>
              </a:ext>
            </a:extLst>
          </p:cNvPr>
          <p:cNvSpPr/>
          <p:nvPr/>
        </p:nvSpPr>
        <p:spPr>
          <a:xfrm>
            <a:off x="3073711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VAI TRÒ CỦA THỰC VẬT ĐỐI VỚI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BF070-C981-4657-8FA1-D151CCB60E88}"/>
              </a:ext>
            </a:extLst>
          </p:cNvPr>
          <p:cNvSpPr txBox="1"/>
          <p:nvPr/>
        </p:nvSpPr>
        <p:spPr>
          <a:xfrm>
            <a:off x="25710" y="61913"/>
            <a:ext cx="10185089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BD7A275-78D4-4AE7-8821-1A138016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7" cy="3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AC9BCF41-B10E-4CD1-A18F-F91591E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4474"/>
            <a:ext cx="11946577" cy="263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14F046E-F20D-43D0-9FE7-F4BB180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2307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9DF122-DBEE-4C02-B330-062623797BFD}"/>
              </a:ext>
            </a:extLst>
          </p:cNvPr>
          <p:cNvSpPr/>
          <p:nvPr/>
        </p:nvSpPr>
        <p:spPr>
          <a:xfrm>
            <a:off x="3073711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VAI TRÒ CỦA THỰC VẬT ĐỐI VỚI CON NGƯỜI</a:t>
            </a:r>
          </a:p>
        </p:txBody>
      </p:sp>
    </p:spTree>
    <p:extLst>
      <p:ext uri="{BB962C8B-B14F-4D97-AF65-F5344CB8AC3E}">
        <p14:creationId xmlns:p14="http://schemas.microsoft.com/office/powerpoint/2010/main" val="2510820603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4567C7-BBA5-4E7A-BB12-7BAEE1BB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48"/>
            <a:ext cx="12192000" cy="322745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BA16A94-1A66-4B87-A2BC-B5FC607D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79" y="37037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D53A5-EAFA-45A5-83D5-88A7AA224859}"/>
              </a:ext>
            </a:extLst>
          </p:cNvPr>
          <p:cNvSpPr/>
          <p:nvPr/>
        </p:nvSpPr>
        <p:spPr>
          <a:xfrm>
            <a:off x="0" y="370372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TRÚC ĐÀO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92E97-4A58-4CC8-8FBD-C89CAB55EC1F}"/>
              </a:ext>
            </a:extLst>
          </p:cNvPr>
          <p:cNvSpPr/>
          <p:nvPr/>
        </p:nvSpPr>
        <p:spPr>
          <a:xfrm>
            <a:off x="4291584" y="3713736"/>
            <a:ext cx="36332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CÀ ĐỘC DƯỢC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C6361E-84FE-4A29-A24E-F1171F9BDAA1}"/>
              </a:ext>
            </a:extLst>
          </p:cNvPr>
          <p:cNvSpPr/>
          <p:nvPr/>
        </p:nvSpPr>
        <p:spPr>
          <a:xfrm>
            <a:off x="8016242" y="377995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CÂY THUỐC PHIỆN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EB5F603-C326-4CBB-973F-5861B24D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98" y="134615"/>
            <a:ext cx="10557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 err="1">
                <a:solidFill>
                  <a:srgbClr val="003366"/>
                </a:solidFill>
              </a:rPr>
              <a:t>Nêu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hiểu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biết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về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tác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hại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các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cây</a:t>
            </a:r>
            <a:r>
              <a:rPr lang="en-US" altLang="en-US" sz="2400" dirty="0">
                <a:solidFill>
                  <a:srgbClr val="003366"/>
                </a:solidFill>
              </a:rPr>
              <a:t> </a:t>
            </a:r>
            <a:r>
              <a:rPr lang="en-US" altLang="en-US" sz="2400" dirty="0" err="1">
                <a:solidFill>
                  <a:srgbClr val="003366"/>
                </a:solidFill>
              </a:rPr>
              <a:t>sau</a:t>
            </a:r>
            <a:r>
              <a:rPr lang="en-US" altLang="en-US" sz="2400" dirty="0">
                <a:solidFill>
                  <a:srgbClr val="003366"/>
                </a:solidFill>
              </a:rPr>
              <a:t>? </a:t>
            </a:r>
            <a:endParaRPr lang="en-US" altLang="en-US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E41BC60-3781-4974-B4D8-51B584D72AFB}"/>
              </a:ext>
            </a:extLst>
          </p:cNvPr>
          <p:cNvSpPr/>
          <p:nvPr/>
        </p:nvSpPr>
        <p:spPr>
          <a:xfrm>
            <a:off x="894508" y="4817252"/>
            <a:ext cx="10916492" cy="1986989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ơ đồ tư duy về vai trò của thực vật đối với thiên nhiên - Selfomy Hỏi Đáp">
            <a:extLst>
              <a:ext uri="{FF2B5EF4-FFF2-40B4-BE49-F238E27FC236}">
                <a16:creationId xmlns:a16="http://schemas.microsoft.com/office/drawing/2014/main" id="{99EF5E7E-2CF2-4683-BDA0-F83FB963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525"/>
            <a:ext cx="11441831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:\hinh su dung GA dien tu\sinh 6\trồng rừng.jpg">
            <a:extLst>
              <a:ext uri="{FF2B5EF4-FFF2-40B4-BE49-F238E27FC236}">
                <a16:creationId xmlns:a16="http://schemas.microsoft.com/office/drawing/2014/main" id="{5F6200B3-D930-4CA8-B189-030CECB3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0"/>
            <a:ext cx="559593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D:\hinh su dung GA dien tu\sinh 6\đồi chè.jpg">
            <a:extLst>
              <a:ext uri="{FF2B5EF4-FFF2-40B4-BE49-F238E27FC236}">
                <a16:creationId xmlns:a16="http://schemas.microsoft.com/office/drawing/2014/main" id="{52C19241-71A3-45C1-9488-218A553E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38193"/>
            <a:ext cx="5819773" cy="274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D:\hinh su dung GA dien tu\sinh 6\xói mòn.jpg">
            <a:extLst>
              <a:ext uri="{FF2B5EF4-FFF2-40B4-BE49-F238E27FC236}">
                <a16:creationId xmlns:a16="http://schemas.microsoft.com/office/drawing/2014/main" id="{A073620A-8412-4FBC-BDF4-8896CA38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1977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BE06CBB-A326-4DA9-874F-DE022486BF07}"/>
              </a:ext>
            </a:extLst>
          </p:cNvPr>
          <p:cNvSpPr/>
          <p:nvPr/>
        </p:nvSpPr>
        <p:spPr>
          <a:xfrm>
            <a:off x="5867401" y="2286000"/>
            <a:ext cx="652463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0A2ED38-E642-4BD1-B467-FCC1FF5B800F}"/>
              </a:ext>
            </a:extLst>
          </p:cNvPr>
          <p:cNvSpPr/>
          <p:nvPr/>
        </p:nvSpPr>
        <p:spPr>
          <a:xfrm>
            <a:off x="3867151" y="3428999"/>
            <a:ext cx="228599" cy="5953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C04B401-78E8-4C5B-8CD2-301B059283D9}"/>
              </a:ext>
            </a:extLst>
          </p:cNvPr>
          <p:cNvSpPr/>
          <p:nvPr/>
        </p:nvSpPr>
        <p:spPr>
          <a:xfrm rot="2579444">
            <a:off x="5501014" y="3718618"/>
            <a:ext cx="1189971" cy="2529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5FED6-B5B8-4A16-970F-19637DA08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024314"/>
            <a:ext cx="5595936" cy="279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4B5BF613-2A18-456C-8F8D-72BEFA1D3717}"/>
              </a:ext>
            </a:extLst>
          </p:cNvPr>
          <p:cNvGrpSpPr>
            <a:grpSpLocks/>
          </p:cNvGrpSpPr>
          <p:nvPr/>
        </p:nvGrpSpPr>
        <p:grpSpPr bwMode="auto">
          <a:xfrm>
            <a:off x="6366570" y="3599247"/>
            <a:ext cx="5533940" cy="2857462"/>
            <a:chOff x="533400" y="3581400"/>
            <a:chExt cx="3962400" cy="3171528"/>
          </a:xfrm>
        </p:grpSpPr>
        <p:pic>
          <p:nvPicPr>
            <p:cNvPr id="11276" name="Picture 4" descr="D:\hinh su dung GA dien tu\sinh 6\cây đước 2.jpg">
              <a:extLst>
                <a:ext uri="{FF2B5EF4-FFF2-40B4-BE49-F238E27FC236}">
                  <a16:creationId xmlns:a16="http://schemas.microsoft.com/office/drawing/2014/main" id="{4AD2E8AB-9A22-4D1E-92F6-BE2E957B3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581400"/>
              <a:ext cx="39624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TextBox 5">
              <a:extLst>
                <a:ext uri="{FF2B5EF4-FFF2-40B4-BE49-F238E27FC236}">
                  <a16:creationId xmlns:a16="http://schemas.microsoft.com/office/drawing/2014/main" id="{C8564133-5CD5-41E2-9FE9-3584506E3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048" y="6172200"/>
              <a:ext cx="3664840" cy="58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Rừng đước ven biển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8ED75917-1CB0-4387-9C97-102A4F3E96D3}"/>
              </a:ext>
            </a:extLst>
          </p:cNvPr>
          <p:cNvGrpSpPr>
            <a:grpSpLocks/>
          </p:cNvGrpSpPr>
          <p:nvPr/>
        </p:nvGrpSpPr>
        <p:grpSpPr bwMode="auto">
          <a:xfrm>
            <a:off x="291490" y="3406538"/>
            <a:ext cx="5950732" cy="3270287"/>
            <a:chOff x="4876800" y="3733800"/>
            <a:chExt cx="4463748" cy="3442853"/>
          </a:xfrm>
        </p:grpSpPr>
        <p:pic>
          <p:nvPicPr>
            <p:cNvPr id="11274" name="Picture 6" descr="D:\hinh su dung GA dien tu\sinh 6\trồng rừng ven biển Quãng Nam.jpg">
              <a:extLst>
                <a:ext uri="{FF2B5EF4-FFF2-40B4-BE49-F238E27FC236}">
                  <a16:creationId xmlns:a16="http://schemas.microsoft.com/office/drawing/2014/main" id="{4ECAE36A-39F8-4F4D-A1D9-F8CF47C43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733800"/>
              <a:ext cx="38100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Box 6">
              <a:extLst>
                <a:ext uri="{FF2B5EF4-FFF2-40B4-BE49-F238E27FC236}">
                  <a16:creationId xmlns:a16="http://schemas.microsoft.com/office/drawing/2014/main" id="{9AAEA566-67AC-44F4-8A9B-5A99BC2E9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6295" y="6172200"/>
              <a:ext cx="3994253" cy="100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Trồng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rừng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phi lao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Quãng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E6CA0245-B612-4719-A66A-40F760FA366E}"/>
              </a:ext>
            </a:extLst>
          </p:cNvPr>
          <p:cNvGrpSpPr>
            <a:grpSpLocks/>
          </p:cNvGrpSpPr>
          <p:nvPr/>
        </p:nvGrpSpPr>
        <p:grpSpPr bwMode="auto">
          <a:xfrm>
            <a:off x="-224807" y="175737"/>
            <a:ext cx="6840617" cy="3483974"/>
            <a:chOff x="335929" y="304800"/>
            <a:chExt cx="4635584" cy="3483285"/>
          </a:xfrm>
        </p:grpSpPr>
        <p:pic>
          <p:nvPicPr>
            <p:cNvPr id="11272" name="Picture 2" descr="D:\hinh su dung GA dien tu\sinh 6\kè li tâm chắn sóng, tạo bãi bồi ở Cà Mau.jpg">
              <a:extLst>
                <a:ext uri="{FF2B5EF4-FFF2-40B4-BE49-F238E27FC236}">
                  <a16:creationId xmlns:a16="http://schemas.microsoft.com/office/drawing/2014/main" id="{2B56247B-AD6E-4F07-8CEA-FFB370706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04800"/>
              <a:ext cx="3657600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Box 7">
              <a:extLst>
                <a:ext uri="{FF2B5EF4-FFF2-40B4-BE49-F238E27FC236}">
                  <a16:creationId xmlns:a16="http://schemas.microsoft.com/office/drawing/2014/main" id="{A059CD76-9336-4124-8EEF-864910781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29" y="2834167"/>
              <a:ext cx="4635584" cy="95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Làm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̀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chắn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sóng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Cà Mau</a:t>
              </a: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D5C8EB89-12AD-430A-94D8-606C773ADE2B}"/>
              </a:ext>
            </a:extLst>
          </p:cNvPr>
          <p:cNvGrpSpPr>
            <a:grpSpLocks/>
          </p:cNvGrpSpPr>
          <p:nvPr/>
        </p:nvGrpSpPr>
        <p:grpSpPr bwMode="auto">
          <a:xfrm>
            <a:off x="6547064" y="140452"/>
            <a:ext cx="5644935" cy="2962103"/>
            <a:chOff x="4785830" y="228600"/>
            <a:chExt cx="3677610" cy="3041890"/>
          </a:xfrm>
        </p:grpSpPr>
        <p:pic>
          <p:nvPicPr>
            <p:cNvPr id="11270" name="Picture 9" descr="D:\hinh su dung GA dien tu\sinh 6\trồng rừng ven biển.JPG">
              <a:extLst>
                <a:ext uri="{FF2B5EF4-FFF2-40B4-BE49-F238E27FC236}">
                  <a16:creationId xmlns:a16="http://schemas.microsoft.com/office/drawing/2014/main" id="{A8E56DE8-F9C1-40B1-BA3C-13ECF5E3D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600"/>
              <a:ext cx="3540125" cy="251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Box 8">
              <a:extLst>
                <a:ext uri="{FF2B5EF4-FFF2-40B4-BE49-F238E27FC236}">
                  <a16:creationId xmlns:a16="http://schemas.microsoft.com/office/drawing/2014/main" id="{6C92F84D-9E71-44EB-A9BF-C3C7D8DB7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5830" y="2733177"/>
              <a:ext cx="3677610" cy="53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Trồng rừng ven biển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A4FC4239-AB18-4340-8BC4-8C05F3FD5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19" y="0"/>
            <a:ext cx="9815945" cy="3076059"/>
          </a:xfr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0D0AF30-57E2-4F7F-986E-335242794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7" y="3469172"/>
            <a:ext cx="968531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90012-86F3-494A-A85C-64C6B1134E46}"/>
              </a:ext>
            </a:extLst>
          </p:cNvPr>
          <p:cNvSpPr txBox="1"/>
          <p:nvPr/>
        </p:nvSpPr>
        <p:spPr>
          <a:xfrm>
            <a:off x="2057400" y="6027738"/>
            <a:ext cx="80772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 đước không những bảo vệ bờ biển khỏi bị ăn lấn vào trong đất liền, mà còn mở rộng bờ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58D22-ACEE-4F95-9573-F71647BF325A}"/>
              </a:ext>
            </a:extLst>
          </p:cNvPr>
          <p:cNvSpPr txBox="1"/>
          <p:nvPr/>
        </p:nvSpPr>
        <p:spPr>
          <a:xfrm>
            <a:off x="2936174" y="2983913"/>
            <a:ext cx="5562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Rặng tre ven đê chắn 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42"/>
          <p:cNvSpPr txBox="1">
            <a:spLocks noChangeArrowheads="1"/>
          </p:cNvSpPr>
          <p:nvPr/>
        </p:nvSpPr>
        <p:spPr bwMode="auto">
          <a:xfrm>
            <a:off x="4953000" y="1482726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Text Box 162"/>
          <p:cNvSpPr txBox="1">
            <a:spLocks noChangeArrowheads="1"/>
          </p:cNvSpPr>
          <p:nvPr/>
        </p:nvSpPr>
        <p:spPr bwMode="auto">
          <a:xfrm>
            <a:off x="2819401" y="3657601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9529" name="Picture 25" descr="dai-hoc-long-an-sinh-vien-truong-trong-cay-bv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15" y="13251"/>
            <a:ext cx="5762554" cy="31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8A328-7209-432F-A2CD-59EEC5A4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249864" cy="3402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23453-BC0A-4D2F-815D-9D9E643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5" y="3455504"/>
            <a:ext cx="5614642" cy="3402496"/>
          </a:xfrm>
          <a:prstGeom prst="rect">
            <a:avLst/>
          </a:prstGeom>
        </p:spPr>
      </p:pic>
      <p:pic>
        <p:nvPicPr>
          <p:cNvPr id="11" name="Picture 8" descr="http://ireb.hueuni.edu.vn/uploads/2007/images/1307006718.nv.jpg">
            <a:extLst>
              <a:ext uri="{FF2B5EF4-FFF2-40B4-BE49-F238E27FC236}">
                <a16:creationId xmlns:a16="http://schemas.microsoft.com/office/drawing/2014/main" id="{E6D7A075-4200-4C35-8530-3CEF3550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3251"/>
            <a:ext cx="5249863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839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47746"/>
              </p:ext>
            </p:extLst>
          </p:nvPr>
        </p:nvGraphicFramePr>
        <p:xfrm>
          <a:off x="563980" y="884817"/>
          <a:ext cx="10652167" cy="3028402"/>
        </p:xfrm>
        <a:graphic>
          <a:graphicData uri="http://schemas.openxmlformats.org/drawingml/2006/table">
            <a:tbl>
              <a:tblPr/>
              <a:tblGrid>
                <a:gridCol w="5579300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5072867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04370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611507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Rêu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EB61F-9EDF-493A-A720-2822D3D5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87771"/>
              </p:ext>
            </p:extLst>
          </p:nvPr>
        </p:nvGraphicFramePr>
        <p:xfrm>
          <a:off x="2280264" y="4046361"/>
          <a:ext cx="8134597" cy="760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4597">
                  <a:extLst>
                    <a:ext uri="{9D8B030D-6E8A-4147-A177-3AD203B41FA5}">
                      <a16:colId xmlns:a16="http://schemas.microsoft.com/office/drawing/2014/main" val="2808530492"/>
                    </a:ext>
                  </a:extLst>
                </a:gridCol>
              </a:tblGrid>
              <a:tr h="25684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endParaRPr lang="en-US" sz="28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r>
                        <a:rPr lang="vi-VN" sz="2800" u="none" strike="noStrike" spc="0" dirty="0">
                          <a:effectLst/>
                        </a:rPr>
                        <a:t>Bảng số lượng các loài thực vật ở Việt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3045272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41393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28" y="81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4"/>
            <a:ext cx="456052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I. ĐA DẠNG THỰC VẬT</a:t>
            </a:r>
            <a:endParaRPr lang="en-US" alt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2437558" y="5111249"/>
            <a:ext cx="7820007" cy="172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73211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DD73D79-AC3C-481F-83A4-F7A1CACE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9881"/>
            <a:ext cx="10515600" cy="8694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95A7729-8C93-42AF-8000-751459B1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549"/>
            <a:ext cx="12191999" cy="59885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.Chọn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TV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Dương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c. Hạt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ngập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hán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ngầm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2800" dirty="0"/>
          </a:p>
          <a:p>
            <a:pPr marL="0" indent="0" algn="just">
              <a:buNone/>
              <a:defRPr/>
            </a:pPr>
            <a:endParaRPr lang="en-US" altLang="en-US" sz="2800" dirty="0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239F7BA8-B00A-44A1-951D-2A2FFEAD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477" y="2459557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E1F139-259C-47F0-A116-205F8AC3D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4" y="403959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D539A-19A8-459C-B9A3-4ACD2E7F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A89D4-F3A0-4434-8D63-168A60A32599}"/>
              </a:ext>
            </a:extLst>
          </p:cNvPr>
          <p:cNvSpPr txBox="1"/>
          <p:nvPr/>
        </p:nvSpPr>
        <p:spPr>
          <a:xfrm>
            <a:off x="225452" y="3241224"/>
            <a:ext cx="119671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Tham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9966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cường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Chặt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xuất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d.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CD01B-7E0E-4932-AD01-769AC8789425}"/>
              </a:ext>
            </a:extLst>
          </p:cNvPr>
          <p:cNvSpPr txBox="1"/>
          <p:nvPr/>
        </p:nvSpPr>
        <p:spPr>
          <a:xfrm>
            <a:off x="225452" y="378264"/>
            <a:ext cx="11497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3. 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ngoài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bão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  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rửa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C4F8647A-476A-43A4-9234-F45222F9A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52" y="4994912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AB0375-AF0C-45D7-9086-C9465850C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516" y="212843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22E1A470-0A57-478D-84E4-BA2A6D93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916F83E-3DCA-4761-ACA3-F3AE72DF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1412874"/>
            <a:ext cx="12091987" cy="283051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các từ: Rễ, ngọn, thân, mạch dẫn, lá, túi bào tử, bào tử. Sử dụng các từ đã cho để hoàn thành đoạn thông tin sau: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rêu gồm có: (1).........,...........(2), chưa có (3).............chính thức. Trong thân và lá rêu chưa có (4)............................ Rêu sinh sản bằng (5)...................được chứa trong (6)..........................., cơ quan này nằm ở (7)........................cây rêu.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476D7-11DF-4737-965C-D47174853D54}"/>
              </a:ext>
            </a:extLst>
          </p:cNvPr>
          <p:cNvSpPr/>
          <p:nvPr/>
        </p:nvSpPr>
        <p:spPr>
          <a:xfrm>
            <a:off x="4202262" y="3186839"/>
            <a:ext cx="1022888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480B1-21BB-4828-B9EC-F0AC28462C2E}"/>
              </a:ext>
            </a:extLst>
          </p:cNvPr>
          <p:cNvSpPr/>
          <p:nvPr/>
        </p:nvSpPr>
        <p:spPr>
          <a:xfrm>
            <a:off x="5522563" y="3186839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82D63-B3BC-483F-9539-2BFED3D64E38}"/>
              </a:ext>
            </a:extLst>
          </p:cNvPr>
          <p:cNvSpPr/>
          <p:nvPr/>
        </p:nvSpPr>
        <p:spPr>
          <a:xfrm>
            <a:off x="9776848" y="3155842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CAE80-7D34-4B20-A903-896DCA362ECA}"/>
              </a:ext>
            </a:extLst>
          </p:cNvPr>
          <p:cNvSpPr/>
          <p:nvPr/>
        </p:nvSpPr>
        <p:spPr>
          <a:xfrm>
            <a:off x="7477934" y="4001226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660A-75A5-4B1A-BC5F-AA926B1E092B}"/>
              </a:ext>
            </a:extLst>
          </p:cNvPr>
          <p:cNvSpPr/>
          <p:nvPr/>
        </p:nvSpPr>
        <p:spPr>
          <a:xfrm>
            <a:off x="2696705" y="4916191"/>
            <a:ext cx="1937289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2A351-6F0E-4802-91C8-9F534B0F6EFA}"/>
              </a:ext>
            </a:extLst>
          </p:cNvPr>
          <p:cNvSpPr/>
          <p:nvPr/>
        </p:nvSpPr>
        <p:spPr>
          <a:xfrm>
            <a:off x="8481449" y="4907070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87AC2-FFA9-4110-B489-A14A4D9F72F5}"/>
              </a:ext>
            </a:extLst>
          </p:cNvPr>
          <p:cNvSpPr/>
          <p:nvPr/>
        </p:nvSpPr>
        <p:spPr>
          <a:xfrm>
            <a:off x="3812584" y="5730578"/>
            <a:ext cx="2107770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BD49A39-C9BF-482C-9EFE-262DC1AB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274638"/>
            <a:ext cx="109728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BE3676-23D9-40E9-AA33-8FCF3BCAA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1870"/>
            <a:ext cx="45961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6" descr="Screenshot (24)">
            <a:extLst>
              <a:ext uri="{FF2B5EF4-FFF2-40B4-BE49-F238E27FC236}">
                <a16:creationId xmlns:a16="http://schemas.microsoft.com/office/drawing/2014/main" id="{3DF2B4FA-9011-4E12-94E5-312FEB9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2" y="2189162"/>
            <a:ext cx="7866791" cy="197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>
            <a:extLst>
              <a:ext uri="{FF2B5EF4-FFF2-40B4-BE49-F238E27FC236}">
                <a16:creationId xmlns:a16="http://schemas.microsoft.com/office/drawing/2014/main" id="{1BDB602D-DC86-4DFA-8E91-2C79BED50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4" y="4146199"/>
            <a:ext cx="112156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4691"/>
            <a:ext cx="10972800" cy="849602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7" y="863640"/>
            <a:ext cx="11901486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cầu học sinh lựa chọn loài thực vật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(06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ngoài giờ lên lớp.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Tổ chức cho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HS  báo cáo, trao đổi, chia sẻ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3366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79024"/>
            <a:ext cx="3646311" cy="44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1" y="1"/>
            <a:ext cx="3816689" cy="42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" y="167352"/>
            <a:ext cx="3951993" cy="4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91355" y="4443336"/>
            <a:ext cx="44467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Bèo 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(đường kính lá vài milimét</a:t>
            </a:r>
            <a:r>
              <a:rPr lang="en-US" sz="2000" b="0" i="0" u="none" strike="noStrike" spc="1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8545689" y="4267858"/>
            <a:ext cx="364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babap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khoảng</a:t>
            </a:r>
            <a:r>
              <a:rPr lang="en-US" sz="2400" dirty="0"/>
              <a:t> </a:t>
            </a:r>
            <a:r>
              <a:rPr lang="en-US" sz="2400" dirty="0" err="1"/>
              <a:t>vài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4757744" y="4146350"/>
            <a:ext cx="3397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nong</a:t>
            </a:r>
            <a:r>
              <a:rPr lang="en-US" sz="2400" dirty="0"/>
              <a:t> </a:t>
            </a:r>
            <a:r>
              <a:rPr lang="en-US" sz="2400" dirty="0" err="1"/>
              <a:t>tằm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 </a:t>
            </a:r>
            <a:r>
              <a:rPr lang="en-US" sz="2400" dirty="0" err="1"/>
              <a:t>mét</a:t>
            </a:r>
            <a:endParaRPr lang="en-US" sz="2400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78EB27B-F25C-4E28-9AF3-A402E429C046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2483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0E7CAF-D121-4AED-935E-4DD0A2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40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174511" y="4117631"/>
            <a:ext cx="336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cọ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đồi</a:t>
            </a:r>
            <a:r>
              <a:rPr lang="en-US" sz="2400" b="1" dirty="0"/>
              <a:t> </a:t>
            </a:r>
            <a:r>
              <a:rPr lang="en-US" sz="2400" b="1" dirty="0" err="1"/>
              <a:t>núi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268F-4AFA-43F2-B76E-1969479425BD}"/>
              </a:ext>
            </a:extLst>
          </p:cNvPr>
          <p:cNvSpPr txBox="1"/>
          <p:nvPr/>
        </p:nvSpPr>
        <p:spPr>
          <a:xfrm>
            <a:off x="3708349" y="4047344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xương</a:t>
            </a:r>
            <a:r>
              <a:rPr lang="en-US" sz="2400" b="1" dirty="0"/>
              <a:t> </a:t>
            </a:r>
            <a:r>
              <a:rPr lang="en-US" sz="2400" b="1" dirty="0" err="1"/>
              <a:t>rồng</a:t>
            </a:r>
            <a:r>
              <a:rPr lang="en-US" sz="2400" b="1" dirty="0"/>
              <a:t> </a:t>
            </a:r>
            <a:r>
              <a:rPr lang="en-US" sz="2400" b="1" dirty="0" err="1"/>
              <a:t>sống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sa</a:t>
            </a:r>
            <a:r>
              <a:rPr lang="en-US" sz="2400" b="1" dirty="0"/>
              <a:t> </a:t>
            </a:r>
            <a:r>
              <a:rPr lang="en-US" sz="2400" b="1" dirty="0" err="1"/>
              <a:t>mạc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F2D3-69D1-4FE4-9436-A8ECE1ED332B}"/>
              </a:ext>
            </a:extLst>
          </p:cNvPr>
          <p:cNvSpPr txBox="1"/>
          <p:nvPr/>
        </p:nvSpPr>
        <p:spPr>
          <a:xfrm>
            <a:off x="8066379" y="4152775"/>
            <a:ext cx="39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Cây</a:t>
            </a:r>
            <a:r>
              <a:rPr lang="en-US" sz="2400" b="1" dirty="0"/>
              <a:t> </a:t>
            </a:r>
            <a:r>
              <a:rPr lang="en-US" sz="2400" b="1" dirty="0" err="1"/>
              <a:t>đước</a:t>
            </a:r>
            <a:r>
              <a:rPr lang="en-US" sz="2400" b="1" dirty="0"/>
              <a:t> ở </a:t>
            </a:r>
            <a:r>
              <a:rPr lang="en-US" sz="2400" b="1" dirty="0" err="1"/>
              <a:t>vùng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r>
              <a:rPr lang="en-US" sz="2400" b="1" dirty="0"/>
              <a:t> </a:t>
            </a:r>
            <a:r>
              <a:rPr lang="en-US" sz="2400" b="1" dirty="0" err="1"/>
              <a:t>lợ</a:t>
            </a:r>
            <a:endParaRPr lang="en-US" sz="2400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2437558" y="5111249"/>
            <a:ext cx="9269760" cy="1723867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39288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19088-EB9D-4841-8BBA-2DF803084E4F}"/>
              </a:ext>
            </a:extLst>
          </p:cNvPr>
          <p:cNvGrpSpPr/>
          <p:nvPr/>
        </p:nvGrpSpPr>
        <p:grpSpPr>
          <a:xfrm>
            <a:off x="310244" y="149902"/>
            <a:ext cx="11746290" cy="6250903"/>
            <a:chOff x="310243" y="38088"/>
            <a:chExt cx="11881757" cy="636271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7598DD-7EBA-4BFC-B0D9-F9021C467C8B}"/>
                </a:ext>
              </a:extLst>
            </p:cNvPr>
            <p:cNvSpPr/>
            <p:nvPr/>
          </p:nvSpPr>
          <p:spPr>
            <a:xfrm>
              <a:off x="4800596" y="38088"/>
              <a:ext cx="2139043" cy="8817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GIỚI THỰC VẬT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8F1E4C-5544-40A2-A1BC-4C6ECA22F9C7}"/>
                </a:ext>
              </a:extLst>
            </p:cNvPr>
            <p:cNvGrpSpPr/>
            <p:nvPr/>
          </p:nvGrpSpPr>
          <p:grpSpPr>
            <a:xfrm>
              <a:off x="310243" y="919831"/>
              <a:ext cx="11881757" cy="5480975"/>
              <a:chOff x="310243" y="919831"/>
              <a:chExt cx="11881757" cy="54809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1B360-BFC8-47BA-8122-CB67E75AB0EC}"/>
                  </a:ext>
                </a:extLst>
              </p:cNvPr>
              <p:cNvSpPr/>
              <p:nvPr/>
            </p:nvSpPr>
            <p:spPr>
              <a:xfrm>
                <a:off x="310243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MẠCH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B7E967-0F7D-44E8-994D-391CA85B3EA9}"/>
                  </a:ext>
                </a:extLst>
              </p:cNvPr>
              <p:cNvSpPr/>
              <p:nvPr/>
            </p:nvSpPr>
            <p:spPr>
              <a:xfrm>
                <a:off x="3652156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NGÀNH DƯƠNG XỈ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A45D4-FA27-4D4E-9B70-95508F0B5C0B}"/>
                  </a:ext>
                </a:extLst>
              </p:cNvPr>
              <p:cNvSpPr/>
              <p:nvPr/>
            </p:nvSpPr>
            <p:spPr>
              <a:xfrm>
                <a:off x="7081157" y="1926770"/>
                <a:ext cx="2873829" cy="767443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MẠCH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F98B3D5-0E64-449A-999B-BFB2AC729FF1}"/>
                  </a:ext>
                </a:extLst>
              </p:cNvPr>
              <p:cNvSpPr/>
              <p:nvPr/>
            </p:nvSpPr>
            <p:spPr>
              <a:xfrm>
                <a:off x="5127170" y="3894365"/>
                <a:ext cx="2873829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KHÔNG CÓ HẠT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AD0D7-D810-45A0-9831-1B95BE1DB1FA}"/>
                  </a:ext>
                </a:extLst>
              </p:cNvPr>
              <p:cNvSpPr/>
              <p:nvPr/>
            </p:nvSpPr>
            <p:spPr>
              <a:xfrm>
                <a:off x="9786257" y="3935187"/>
                <a:ext cx="2405742" cy="76744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THỰC VẬT CÓ HẠT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D3FDF8-2C37-47F5-9822-05DD0B962B91}"/>
                  </a:ext>
                </a:extLst>
              </p:cNvPr>
              <p:cNvSpPr/>
              <p:nvPr/>
            </p:nvSpPr>
            <p:spPr>
              <a:xfrm>
                <a:off x="310244" y="5611597"/>
                <a:ext cx="28738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RÊU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9D4B96-494A-4648-AEE6-616D0CFAE911}"/>
                  </a:ext>
                </a:extLst>
              </p:cNvPr>
              <p:cNvSpPr/>
              <p:nvPr/>
            </p:nvSpPr>
            <p:spPr>
              <a:xfrm>
                <a:off x="6994068" y="5633361"/>
                <a:ext cx="2264229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TRẦN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83D2B0-C2C2-4B7C-9018-4D9BF22C140F}"/>
                  </a:ext>
                </a:extLst>
              </p:cNvPr>
              <p:cNvSpPr/>
              <p:nvPr/>
            </p:nvSpPr>
            <p:spPr>
              <a:xfrm>
                <a:off x="9786257" y="5633363"/>
                <a:ext cx="2405743" cy="767443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NGÀNH HẠT KÍN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FCEE378-BE6C-44DC-86B8-D4E387572D4A}"/>
                  </a:ext>
                </a:extLst>
              </p:cNvPr>
              <p:cNvCxnSpPr>
                <a:cxnSpLocks/>
                <a:stCxn id="2" idx="2"/>
                <a:endCxn id="4" idx="0"/>
              </p:cNvCxnSpPr>
              <p:nvPr/>
            </p:nvCxnSpPr>
            <p:spPr>
              <a:xfrm flipH="1">
                <a:off x="1747158" y="919831"/>
                <a:ext cx="4122960" cy="10069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B1E744-7B7E-491C-8B48-12C5145CC0FF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5870118" y="919831"/>
                <a:ext cx="2979968" cy="983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732592-81B7-4978-A5F3-411163FDFF2C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flipH="1">
                <a:off x="6368143" y="2694213"/>
                <a:ext cx="2149929" cy="12001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D5E2376-8DC4-497E-907F-8ADE705158D8}"/>
                  </a:ext>
                </a:extLst>
              </p:cNvPr>
              <p:cNvCxnSpPr>
                <a:stCxn id="6" idx="2"/>
                <a:endCxn id="8" idx="0"/>
              </p:cNvCxnSpPr>
              <p:nvPr/>
            </p:nvCxnSpPr>
            <p:spPr>
              <a:xfrm>
                <a:off x="8518072" y="2694213"/>
                <a:ext cx="2471056" cy="12409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D435A5-9214-4116-9D5B-3601E5559F10}"/>
                  </a:ext>
                </a:extLst>
              </p:cNvPr>
              <p:cNvCxnSpPr>
                <a:stCxn id="7" idx="2"/>
                <a:endCxn id="5" idx="0"/>
              </p:cNvCxnSpPr>
              <p:nvPr/>
            </p:nvCxnSpPr>
            <p:spPr>
              <a:xfrm flipH="1">
                <a:off x="5089071" y="4661808"/>
                <a:ext cx="1475014" cy="9497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4A8E0AD-4CF6-4061-92B6-169AD40A319A}"/>
                  </a:ext>
                </a:extLst>
              </p:cNvPr>
              <p:cNvCxnSpPr>
                <a:stCxn id="7" idx="2"/>
              </p:cNvCxnSpPr>
              <p:nvPr/>
            </p:nvCxnSpPr>
            <p:spPr>
              <a:xfrm>
                <a:off x="6564085" y="4661808"/>
                <a:ext cx="1436914" cy="9715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6EDE98-2282-4137-B3C9-38D07D11A00D}"/>
                  </a:ext>
                </a:extLst>
              </p:cNvPr>
              <p:cNvCxnSpPr>
                <a:stCxn id="8" idx="2"/>
                <a:endCxn id="11" idx="0"/>
              </p:cNvCxnSpPr>
              <p:nvPr/>
            </p:nvCxnSpPr>
            <p:spPr>
              <a:xfrm>
                <a:off x="10989128" y="4702630"/>
                <a:ext cx="1" cy="93073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DE0D0C9-5403-485B-90A1-3A0055B25A09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>
                <a:off x="1747158" y="2694213"/>
                <a:ext cx="1" cy="29173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65059803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209591-C16D-499D-97A6-944A3DD94C02}"/>
              </a:ext>
            </a:extLst>
          </p:cNvPr>
          <p:cNvSpPr txBox="1"/>
          <p:nvPr/>
        </p:nvSpPr>
        <p:spPr>
          <a:xfrm>
            <a:off x="152400" y="-52752"/>
            <a:ext cx="117912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34. 3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 34.7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nghiên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tin SGK/117,118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 PHT 1 (2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phút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Wingdings" panose="05000000000000000000" pitchFamily="2" charset="2"/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6D653B-A999-4611-B14E-B07F962A92CC}"/>
              </a:ext>
            </a:extLst>
          </p:cNvPr>
          <p:cNvSpPr/>
          <p:nvPr/>
        </p:nvSpPr>
        <p:spPr>
          <a:xfrm>
            <a:off x="1996633" y="98663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8AC949-5CB8-4EEA-BC15-ED9A025ACBAA}"/>
              </a:ext>
            </a:extLst>
          </p:cNvPr>
          <p:cNvSpPr/>
          <p:nvPr/>
        </p:nvSpPr>
        <p:spPr>
          <a:xfrm>
            <a:off x="8626283" y="954815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2E23E-FB2E-466B-914B-E9F57BCDB149}"/>
              </a:ext>
            </a:extLst>
          </p:cNvPr>
          <p:cNvSpPr/>
          <p:nvPr/>
        </p:nvSpPr>
        <p:spPr>
          <a:xfrm>
            <a:off x="1996633" y="3953018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4726AE-EE68-48BA-8114-94A8487395D5}"/>
              </a:ext>
            </a:extLst>
          </p:cNvPr>
          <p:cNvSpPr/>
          <p:nvPr/>
        </p:nvSpPr>
        <p:spPr>
          <a:xfrm>
            <a:off x="8626283" y="3916321"/>
            <a:ext cx="1284790" cy="3009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19F5085-272D-42DE-9672-ACF3E85FB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000155"/>
              </p:ext>
            </p:extLst>
          </p:nvPr>
        </p:nvGraphicFramePr>
        <p:xfrm>
          <a:off x="241427" y="1306777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Rêu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76E3E89-F884-4B94-A7FE-B4EBEC6A8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90511"/>
              </p:ext>
            </p:extLst>
          </p:nvPr>
        </p:nvGraphicFramePr>
        <p:xfrm>
          <a:off x="6096000" y="1279137"/>
          <a:ext cx="5986072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65009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21063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xỉ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2978EB-0AD9-4E79-A056-5E7C38114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626909"/>
              </p:ext>
            </p:extLst>
          </p:nvPr>
        </p:nvGraphicFramePr>
        <p:xfrm>
          <a:off x="6129188" y="4236637"/>
          <a:ext cx="5952884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346352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606532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E3052B-A150-41F2-804A-68ECB0AB98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05610"/>
              </p:ext>
            </p:extLst>
          </p:nvPr>
        </p:nvGraphicFramePr>
        <p:xfrm>
          <a:off x="274316" y="4253959"/>
          <a:ext cx="5677096" cy="2494918"/>
        </p:xfrm>
        <a:graphic>
          <a:graphicData uri="http://schemas.openxmlformats.org/drawingml/2006/table">
            <a:tbl>
              <a:tblPr firstRow="1" firstCol="1" bandRow="1"/>
              <a:tblGrid>
                <a:gridCol w="3191321">
                  <a:extLst>
                    <a:ext uri="{9D8B030D-6E8A-4147-A177-3AD203B41FA5}">
                      <a16:colId xmlns:a16="http://schemas.microsoft.com/office/drawing/2014/main" val="3256642842"/>
                    </a:ext>
                  </a:extLst>
                </a:gridCol>
                <a:gridCol w="2485775">
                  <a:extLst>
                    <a:ext uri="{9D8B030D-6E8A-4147-A177-3AD203B41FA5}">
                      <a16:colId xmlns:a16="http://schemas.microsoft.com/office/drawing/2014/main" val="3209767938"/>
                    </a:ext>
                  </a:extLst>
                </a:gridCol>
              </a:tblGrid>
              <a:tr h="3941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0777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21903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811752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625205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480934"/>
                  </a:ext>
                </a:extLst>
              </a:tr>
              <a:tr h="39414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550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79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DBDAD7-1A62-44D9-8C16-0A09B508A52E}"/>
              </a:ext>
            </a:extLst>
          </p:cNvPr>
          <p:cNvSpPr/>
          <p:nvPr/>
        </p:nvSpPr>
        <p:spPr>
          <a:xfrm>
            <a:off x="438411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BCCA4-FCB5-456B-A1F3-E3F55D35AED2}"/>
              </a:ext>
            </a:extLst>
          </p:cNvPr>
          <p:cNvSpPr/>
          <p:nvPr/>
        </p:nvSpPr>
        <p:spPr>
          <a:xfrm>
            <a:off x="402921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D40A4DB-737F-4506-BBBF-EC917F66263C}"/>
              </a:ext>
            </a:extLst>
          </p:cNvPr>
          <p:cNvSpPr/>
          <p:nvPr/>
        </p:nvSpPr>
        <p:spPr>
          <a:xfrm>
            <a:off x="402921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143AFA-ABFE-477F-B2BB-A7B89A5E3743}"/>
              </a:ext>
            </a:extLst>
          </p:cNvPr>
          <p:cNvSpPr/>
          <p:nvPr/>
        </p:nvSpPr>
        <p:spPr>
          <a:xfrm>
            <a:off x="438411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68F33AF-F36B-41E1-9825-56ADEB3DD3F5}"/>
              </a:ext>
            </a:extLst>
          </p:cNvPr>
          <p:cNvSpPr/>
          <p:nvPr/>
        </p:nvSpPr>
        <p:spPr>
          <a:xfrm>
            <a:off x="1198323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2B3031-6876-4C88-B0A2-612CDAFCE23C}"/>
              </a:ext>
            </a:extLst>
          </p:cNvPr>
          <p:cNvSpPr/>
          <p:nvPr/>
        </p:nvSpPr>
        <p:spPr>
          <a:xfrm>
            <a:off x="1162833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5925FC-DB5C-4438-90F3-443A422EDF83}"/>
              </a:ext>
            </a:extLst>
          </p:cNvPr>
          <p:cNvSpPr/>
          <p:nvPr/>
        </p:nvSpPr>
        <p:spPr>
          <a:xfrm>
            <a:off x="1162833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A8DEBE-C44E-4875-B451-5CE7915C3983}"/>
              </a:ext>
            </a:extLst>
          </p:cNvPr>
          <p:cNvSpPr/>
          <p:nvPr/>
        </p:nvSpPr>
        <p:spPr>
          <a:xfrm>
            <a:off x="1198323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470149-689F-4544-9AF5-B2A189A7C6F9}"/>
              </a:ext>
            </a:extLst>
          </p:cNvPr>
          <p:cNvSpPr/>
          <p:nvPr/>
        </p:nvSpPr>
        <p:spPr>
          <a:xfrm>
            <a:off x="3146121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7C9E23-6096-4CF4-A112-892550B04B16}"/>
              </a:ext>
            </a:extLst>
          </p:cNvPr>
          <p:cNvSpPr/>
          <p:nvPr/>
        </p:nvSpPr>
        <p:spPr>
          <a:xfrm>
            <a:off x="3110631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18B4CB-94AF-45B4-9F7A-CF08C830A63F}"/>
              </a:ext>
            </a:extLst>
          </p:cNvPr>
          <p:cNvSpPr/>
          <p:nvPr/>
        </p:nvSpPr>
        <p:spPr>
          <a:xfrm>
            <a:off x="3110631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9E22773-078A-4B69-AD6B-7F6C07A3E892}"/>
              </a:ext>
            </a:extLst>
          </p:cNvPr>
          <p:cNvSpPr/>
          <p:nvPr/>
        </p:nvSpPr>
        <p:spPr>
          <a:xfrm>
            <a:off x="3146121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A54D04-AD0B-4844-9F16-3DD493E41BD4}"/>
              </a:ext>
            </a:extLst>
          </p:cNvPr>
          <p:cNvSpPr/>
          <p:nvPr/>
        </p:nvSpPr>
        <p:spPr>
          <a:xfrm>
            <a:off x="390603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13FCCD-B052-48B3-98DC-28C5C7D66899}"/>
              </a:ext>
            </a:extLst>
          </p:cNvPr>
          <p:cNvSpPr/>
          <p:nvPr/>
        </p:nvSpPr>
        <p:spPr>
          <a:xfrm>
            <a:off x="387054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495D61-0771-4450-97F1-77A9E3068AB7}"/>
              </a:ext>
            </a:extLst>
          </p:cNvPr>
          <p:cNvSpPr/>
          <p:nvPr/>
        </p:nvSpPr>
        <p:spPr>
          <a:xfrm>
            <a:off x="387054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391B04-0A3C-48FF-8EE4-3C16C542E302}"/>
              </a:ext>
            </a:extLst>
          </p:cNvPr>
          <p:cNvSpPr/>
          <p:nvPr/>
        </p:nvSpPr>
        <p:spPr>
          <a:xfrm>
            <a:off x="3906033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86BAC2F-0557-4CD3-857A-134C069B5DF6}"/>
              </a:ext>
            </a:extLst>
          </p:cNvPr>
          <p:cNvSpPr/>
          <p:nvPr/>
        </p:nvSpPr>
        <p:spPr>
          <a:xfrm>
            <a:off x="6129403" y="83924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789B0E-49B9-4FAF-B254-2A14F0899AE0}"/>
              </a:ext>
            </a:extLst>
          </p:cNvPr>
          <p:cNvSpPr/>
          <p:nvPr/>
        </p:nvSpPr>
        <p:spPr>
          <a:xfrm>
            <a:off x="6093913" y="12505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9E2B3C9-1466-404F-97A0-C872BB0A4379}"/>
              </a:ext>
            </a:extLst>
          </p:cNvPr>
          <p:cNvSpPr/>
          <p:nvPr/>
        </p:nvSpPr>
        <p:spPr>
          <a:xfrm>
            <a:off x="6093913" y="221292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EAD66D-385C-498E-8C94-B01941A375EC}"/>
              </a:ext>
            </a:extLst>
          </p:cNvPr>
          <p:cNvSpPr/>
          <p:nvPr/>
        </p:nvSpPr>
        <p:spPr>
          <a:xfrm>
            <a:off x="6020752" y="17348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E02F1-F412-440E-A8F4-EDCCC60037DD}"/>
              </a:ext>
            </a:extLst>
          </p:cNvPr>
          <p:cNvSpPr/>
          <p:nvPr/>
        </p:nvSpPr>
        <p:spPr>
          <a:xfrm>
            <a:off x="6889315" y="81210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59921F-F094-45D7-BFE8-67C17DA0B891}"/>
              </a:ext>
            </a:extLst>
          </p:cNvPr>
          <p:cNvSpPr/>
          <p:nvPr/>
        </p:nvSpPr>
        <p:spPr>
          <a:xfrm>
            <a:off x="6853825" y="122337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C08558-FF9B-4538-A1F4-42BC0B795F8F}"/>
              </a:ext>
            </a:extLst>
          </p:cNvPr>
          <p:cNvSpPr/>
          <p:nvPr/>
        </p:nvSpPr>
        <p:spPr>
          <a:xfrm>
            <a:off x="6853825" y="218579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3A0F60-06A8-4D83-A9E8-54638D36CF11}"/>
              </a:ext>
            </a:extLst>
          </p:cNvPr>
          <p:cNvSpPr/>
          <p:nvPr/>
        </p:nvSpPr>
        <p:spPr>
          <a:xfrm>
            <a:off x="6889315" y="170771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46927C-FE28-4D8B-9E3F-CBF95815489A}"/>
              </a:ext>
            </a:extLst>
          </p:cNvPr>
          <p:cNvSpPr/>
          <p:nvPr/>
        </p:nvSpPr>
        <p:spPr>
          <a:xfrm>
            <a:off x="9450888" y="89352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682EF5-AA77-4297-B155-C3E451C4BD19}"/>
              </a:ext>
            </a:extLst>
          </p:cNvPr>
          <p:cNvSpPr/>
          <p:nvPr/>
        </p:nvSpPr>
        <p:spPr>
          <a:xfrm>
            <a:off x="9415398" y="13047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00ED1A0-CCB5-4C92-A669-A11A3D6D5C36}"/>
              </a:ext>
            </a:extLst>
          </p:cNvPr>
          <p:cNvSpPr/>
          <p:nvPr/>
        </p:nvSpPr>
        <p:spPr>
          <a:xfrm>
            <a:off x="9415398" y="226720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74AD50-C197-426E-A017-A3B0616CE8E6}"/>
              </a:ext>
            </a:extLst>
          </p:cNvPr>
          <p:cNvSpPr/>
          <p:nvPr/>
        </p:nvSpPr>
        <p:spPr>
          <a:xfrm>
            <a:off x="9450888" y="178913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1200D80-C655-43E3-B094-0D2D61507128}"/>
              </a:ext>
            </a:extLst>
          </p:cNvPr>
          <p:cNvSpPr/>
          <p:nvPr/>
        </p:nvSpPr>
        <p:spPr>
          <a:xfrm>
            <a:off x="10210800" y="86638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D8B3B2-E813-40FA-A6C2-8D70230B54E5}"/>
              </a:ext>
            </a:extLst>
          </p:cNvPr>
          <p:cNvSpPr/>
          <p:nvPr/>
        </p:nvSpPr>
        <p:spPr>
          <a:xfrm>
            <a:off x="10175310" y="127765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ED30462-57FA-484A-AD3A-A141094AF5B0}"/>
              </a:ext>
            </a:extLst>
          </p:cNvPr>
          <p:cNvSpPr/>
          <p:nvPr/>
        </p:nvSpPr>
        <p:spPr>
          <a:xfrm>
            <a:off x="10175310" y="224006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E45872-F44E-47BE-BC0C-2A8AB17A8209}"/>
              </a:ext>
            </a:extLst>
          </p:cNvPr>
          <p:cNvSpPr/>
          <p:nvPr/>
        </p:nvSpPr>
        <p:spPr>
          <a:xfrm>
            <a:off x="10210800" y="176199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C98F45-4C73-46C7-8150-2D6577894523}"/>
              </a:ext>
            </a:extLst>
          </p:cNvPr>
          <p:cNvSpPr/>
          <p:nvPr/>
        </p:nvSpPr>
        <p:spPr>
          <a:xfrm>
            <a:off x="475990" y="446135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18E3071-8982-4494-9F1A-B0BC23C8926E}"/>
              </a:ext>
            </a:extLst>
          </p:cNvPr>
          <p:cNvSpPr/>
          <p:nvPr/>
        </p:nvSpPr>
        <p:spPr>
          <a:xfrm>
            <a:off x="440500" y="48726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548EB9-1F89-4088-829E-CD87F49A3857}"/>
              </a:ext>
            </a:extLst>
          </p:cNvPr>
          <p:cNvSpPr/>
          <p:nvPr/>
        </p:nvSpPr>
        <p:spPr>
          <a:xfrm>
            <a:off x="440500" y="583503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80E44DF-CE4A-41EB-A788-F01A67AA5AB3}"/>
              </a:ext>
            </a:extLst>
          </p:cNvPr>
          <p:cNvSpPr/>
          <p:nvPr/>
        </p:nvSpPr>
        <p:spPr>
          <a:xfrm>
            <a:off x="475990" y="535696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208995E-383B-4F23-A1B3-8E2701C62563}"/>
              </a:ext>
            </a:extLst>
          </p:cNvPr>
          <p:cNvSpPr/>
          <p:nvPr/>
        </p:nvSpPr>
        <p:spPr>
          <a:xfrm>
            <a:off x="1235902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C587D0-3077-4C66-A5D9-8D4B98BFC241}"/>
              </a:ext>
            </a:extLst>
          </p:cNvPr>
          <p:cNvSpPr/>
          <p:nvPr/>
        </p:nvSpPr>
        <p:spPr>
          <a:xfrm>
            <a:off x="1200412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D9705C9-9C45-4FEF-A9BC-C1EDCD738E1E}"/>
              </a:ext>
            </a:extLst>
          </p:cNvPr>
          <p:cNvSpPr/>
          <p:nvPr/>
        </p:nvSpPr>
        <p:spPr>
          <a:xfrm>
            <a:off x="1200412" y="5807898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424B165-55AA-4E1D-B0CF-738EE0965EF8}"/>
              </a:ext>
            </a:extLst>
          </p:cNvPr>
          <p:cNvSpPr/>
          <p:nvPr/>
        </p:nvSpPr>
        <p:spPr>
          <a:xfrm>
            <a:off x="1235902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A8BAFBE-0B17-4047-8356-2F067D99513A}"/>
              </a:ext>
            </a:extLst>
          </p:cNvPr>
          <p:cNvSpPr/>
          <p:nvPr/>
        </p:nvSpPr>
        <p:spPr>
          <a:xfrm>
            <a:off x="3359076" y="4442560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63FD316-721F-4B51-88CD-75A64BE780AC}"/>
              </a:ext>
            </a:extLst>
          </p:cNvPr>
          <p:cNvSpPr/>
          <p:nvPr/>
        </p:nvSpPr>
        <p:spPr>
          <a:xfrm>
            <a:off x="3425875" y="48914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3DD1479-C4DE-4259-9423-4411B47D0F9C}"/>
              </a:ext>
            </a:extLst>
          </p:cNvPr>
          <p:cNvSpPr/>
          <p:nvPr/>
        </p:nvSpPr>
        <p:spPr>
          <a:xfrm>
            <a:off x="3425875" y="5853828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E4DDF02-B8CD-4355-AD87-4CA8D731D30E}"/>
              </a:ext>
            </a:extLst>
          </p:cNvPr>
          <p:cNvSpPr/>
          <p:nvPr/>
        </p:nvSpPr>
        <p:spPr>
          <a:xfrm>
            <a:off x="3461365" y="537575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60A826F-3FE6-433A-9806-C407D088645A}"/>
              </a:ext>
            </a:extLst>
          </p:cNvPr>
          <p:cNvSpPr/>
          <p:nvPr/>
        </p:nvSpPr>
        <p:spPr>
          <a:xfrm>
            <a:off x="4221277" y="4453003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E8A9FCC-EA88-41ED-9A4C-8498DC59EFF6}"/>
              </a:ext>
            </a:extLst>
          </p:cNvPr>
          <p:cNvSpPr/>
          <p:nvPr/>
        </p:nvSpPr>
        <p:spPr>
          <a:xfrm>
            <a:off x="4185787" y="4864275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5E90ABB-00C5-457C-B058-58343786517C}"/>
              </a:ext>
            </a:extLst>
          </p:cNvPr>
          <p:cNvSpPr/>
          <p:nvPr/>
        </p:nvSpPr>
        <p:spPr>
          <a:xfrm>
            <a:off x="4185787" y="5826689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5308D-EB8E-4A06-B2C2-F6EA0DC8F5BF}"/>
              </a:ext>
            </a:extLst>
          </p:cNvPr>
          <p:cNvSpPr/>
          <p:nvPr/>
        </p:nvSpPr>
        <p:spPr>
          <a:xfrm>
            <a:off x="4221277" y="5348614"/>
            <a:ext cx="939451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C09B8BB3-531D-4FC7-903C-4D40B2FAF73B}"/>
              </a:ext>
            </a:extLst>
          </p:cNvPr>
          <p:cNvSpPr/>
          <p:nvPr/>
        </p:nvSpPr>
        <p:spPr>
          <a:xfrm>
            <a:off x="6642973" y="4434212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9D67034-1D2A-4D2C-B176-905678955B52}"/>
              </a:ext>
            </a:extLst>
          </p:cNvPr>
          <p:cNvSpPr/>
          <p:nvPr/>
        </p:nvSpPr>
        <p:spPr>
          <a:xfrm>
            <a:off x="6607483" y="48454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18E810C-6395-4B2F-BA81-7035F9DD6DC0}"/>
              </a:ext>
            </a:extLst>
          </p:cNvPr>
          <p:cNvSpPr/>
          <p:nvPr/>
        </p:nvSpPr>
        <p:spPr>
          <a:xfrm>
            <a:off x="6697252" y="578075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B9CFD11-887F-40E0-A8B1-F7F94281DC2A}"/>
              </a:ext>
            </a:extLst>
          </p:cNvPr>
          <p:cNvSpPr/>
          <p:nvPr/>
        </p:nvSpPr>
        <p:spPr>
          <a:xfrm>
            <a:off x="6642973" y="532982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EA3001D-373D-42C2-AA8B-310F12E2929C}"/>
              </a:ext>
            </a:extLst>
          </p:cNvPr>
          <p:cNvSpPr/>
          <p:nvPr/>
        </p:nvSpPr>
        <p:spPr>
          <a:xfrm>
            <a:off x="7402885" y="4407073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933271C-DEA1-4050-8D23-DAB3DB507E5D}"/>
              </a:ext>
            </a:extLst>
          </p:cNvPr>
          <p:cNvSpPr/>
          <p:nvPr/>
        </p:nvSpPr>
        <p:spPr>
          <a:xfrm>
            <a:off x="7367395" y="48183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5BCF737-1331-481A-A289-B9828225FA7D}"/>
              </a:ext>
            </a:extLst>
          </p:cNvPr>
          <p:cNvSpPr/>
          <p:nvPr/>
        </p:nvSpPr>
        <p:spPr>
          <a:xfrm>
            <a:off x="7367395" y="5780759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12547F-BBF7-4CD1-BF3F-FF7D1E3E3C41}"/>
              </a:ext>
            </a:extLst>
          </p:cNvPr>
          <p:cNvSpPr/>
          <p:nvPr/>
        </p:nvSpPr>
        <p:spPr>
          <a:xfrm>
            <a:off x="7402885" y="530268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36822DF-44FC-4456-877B-85018546C251}"/>
              </a:ext>
            </a:extLst>
          </p:cNvPr>
          <p:cNvSpPr/>
          <p:nvPr/>
        </p:nvSpPr>
        <p:spPr>
          <a:xfrm>
            <a:off x="9751526" y="4379934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DD3564-837C-4535-A31C-4B21698F4605}"/>
              </a:ext>
            </a:extLst>
          </p:cNvPr>
          <p:cNvSpPr/>
          <p:nvPr/>
        </p:nvSpPr>
        <p:spPr>
          <a:xfrm>
            <a:off x="9716036" y="47912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EB6E85E-A8B7-4511-BB08-F86453185B61}"/>
              </a:ext>
            </a:extLst>
          </p:cNvPr>
          <p:cNvSpPr/>
          <p:nvPr/>
        </p:nvSpPr>
        <p:spPr>
          <a:xfrm>
            <a:off x="9716036" y="5753620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B8E9709-4D9D-4FE5-8ACC-EB75DF3E6282}"/>
              </a:ext>
            </a:extLst>
          </p:cNvPr>
          <p:cNvSpPr/>
          <p:nvPr/>
        </p:nvSpPr>
        <p:spPr>
          <a:xfrm>
            <a:off x="9751526" y="527554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75A8FE9F-5AAD-46C7-A81E-7551A00A1086}"/>
              </a:ext>
            </a:extLst>
          </p:cNvPr>
          <p:cNvSpPr/>
          <p:nvPr/>
        </p:nvSpPr>
        <p:spPr>
          <a:xfrm>
            <a:off x="10511438" y="4352795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C1F5C49-DA0E-4EAD-A809-C51A496A2338}"/>
              </a:ext>
            </a:extLst>
          </p:cNvPr>
          <p:cNvSpPr/>
          <p:nvPr/>
        </p:nvSpPr>
        <p:spPr>
          <a:xfrm>
            <a:off x="10475948" y="4764067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29B8B5-E63D-41DE-8D89-DDDFEBCDB144}"/>
              </a:ext>
            </a:extLst>
          </p:cNvPr>
          <p:cNvSpPr/>
          <p:nvPr/>
        </p:nvSpPr>
        <p:spPr>
          <a:xfrm>
            <a:off x="10475948" y="5726481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1AD9C55-24A8-44D9-BD5A-829565F2DC61}"/>
              </a:ext>
            </a:extLst>
          </p:cNvPr>
          <p:cNvSpPr/>
          <p:nvPr/>
        </p:nvSpPr>
        <p:spPr>
          <a:xfrm>
            <a:off x="10511438" y="5248406"/>
            <a:ext cx="701458" cy="43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ADE7031-84AD-467D-91EC-CD3623E911F3}"/>
              </a:ext>
            </a:extLst>
          </p:cNvPr>
          <p:cNvSpPr/>
          <p:nvPr/>
        </p:nvSpPr>
        <p:spPr>
          <a:xfrm>
            <a:off x="402921" y="6411237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2B59042-041B-4EA6-8A1B-BEF79B885161}"/>
              </a:ext>
            </a:extLst>
          </p:cNvPr>
          <p:cNvSpPr/>
          <p:nvPr/>
        </p:nvSpPr>
        <p:spPr>
          <a:xfrm>
            <a:off x="3311049" y="6356951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B598056-7870-4F0D-BE49-BFE0E427C412}"/>
              </a:ext>
            </a:extLst>
          </p:cNvPr>
          <p:cNvSpPr/>
          <p:nvPr/>
        </p:nvSpPr>
        <p:spPr>
          <a:xfrm>
            <a:off x="6507275" y="6388268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5579940-64D8-4C71-B547-619734B0D2F8}"/>
              </a:ext>
            </a:extLst>
          </p:cNvPr>
          <p:cNvSpPr/>
          <p:nvPr/>
        </p:nvSpPr>
        <p:spPr>
          <a:xfrm>
            <a:off x="9668021" y="634025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4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BBD4AB1-A2D5-4981-9462-0FCF7B877CC3}"/>
              </a:ext>
            </a:extLst>
          </p:cNvPr>
          <p:cNvSpPr/>
          <p:nvPr/>
        </p:nvSpPr>
        <p:spPr>
          <a:xfrm>
            <a:off x="9402873" y="75150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HẠT KÍN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DA3908-69D7-41AB-9A54-FC6C83B1CDDB}"/>
              </a:ext>
            </a:extLst>
          </p:cNvPr>
          <p:cNvSpPr/>
          <p:nvPr/>
        </p:nvSpPr>
        <p:spPr>
          <a:xfrm>
            <a:off x="5835046" y="55324"/>
            <a:ext cx="1918565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HẠT TRẦN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BB71331-E88E-449C-BF09-ABEBCFDEB797}"/>
              </a:ext>
            </a:extLst>
          </p:cNvPr>
          <p:cNvSpPr/>
          <p:nvPr/>
        </p:nvSpPr>
        <p:spPr>
          <a:xfrm>
            <a:off x="3002078" y="167013"/>
            <a:ext cx="181002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DƯƠNG XỈ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F4EB768-E880-4665-8E3F-19C2014DBB3A}"/>
              </a:ext>
            </a:extLst>
          </p:cNvPr>
          <p:cNvSpPr/>
          <p:nvPr/>
        </p:nvSpPr>
        <p:spPr>
          <a:xfrm>
            <a:off x="266185" y="132565"/>
            <a:ext cx="1615853" cy="446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NHÓM  RÊU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8092386-BDC5-4655-8A37-DDCF77A8374D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7014533" y="2598355"/>
            <a:ext cx="3087722" cy="1781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C16153B8-6EE0-4805-9CBE-15CF2E0AC6B5}"/>
              </a:ext>
            </a:extLst>
          </p:cNvPr>
          <p:cNvCxnSpPr>
            <a:cxnSpLocks/>
          </p:cNvCxnSpPr>
          <p:nvPr/>
        </p:nvCxnSpPr>
        <p:spPr>
          <a:xfrm>
            <a:off x="9948589" y="2503114"/>
            <a:ext cx="612940" cy="183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77C9E3B3-EF83-4A5A-B453-117B5292447F}"/>
              </a:ext>
            </a:extLst>
          </p:cNvPr>
          <p:cNvCxnSpPr>
            <a:cxnSpLocks/>
          </p:cNvCxnSpPr>
          <p:nvPr/>
        </p:nvCxnSpPr>
        <p:spPr>
          <a:xfrm>
            <a:off x="4308356" y="2503108"/>
            <a:ext cx="5526950" cy="1920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CBE333A-193D-42DB-A61B-786E8313C95D}"/>
              </a:ext>
            </a:extLst>
          </p:cNvPr>
          <p:cNvCxnSpPr>
            <a:cxnSpLocks/>
            <a:endCxn id="66" idx="2"/>
          </p:cNvCxnSpPr>
          <p:nvPr/>
        </p:nvCxnSpPr>
        <p:spPr>
          <a:xfrm>
            <a:off x="1527512" y="2585046"/>
            <a:ext cx="8224014" cy="201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Arrow: Curved Right 92">
            <a:extLst>
              <a:ext uri="{FF2B5EF4-FFF2-40B4-BE49-F238E27FC236}">
                <a16:creationId xmlns:a16="http://schemas.microsoft.com/office/drawing/2014/main" id="{48000A87-9B5D-4772-AFC4-5D885CBFFD9D}"/>
              </a:ext>
            </a:extLst>
          </p:cNvPr>
          <p:cNvSpPr/>
          <p:nvPr/>
        </p:nvSpPr>
        <p:spPr>
          <a:xfrm>
            <a:off x="0" y="1102290"/>
            <a:ext cx="475990" cy="36179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Arrow: Curved Left 94">
            <a:extLst>
              <a:ext uri="{FF2B5EF4-FFF2-40B4-BE49-F238E27FC236}">
                <a16:creationId xmlns:a16="http://schemas.microsoft.com/office/drawing/2014/main" id="{DE276D2A-E4A1-4CEE-A15C-89DF058452BC}"/>
              </a:ext>
            </a:extLst>
          </p:cNvPr>
          <p:cNvSpPr/>
          <p:nvPr/>
        </p:nvSpPr>
        <p:spPr>
          <a:xfrm flipH="1">
            <a:off x="2364284" y="1453019"/>
            <a:ext cx="1055320" cy="33381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Arrow: Curved Right 95">
            <a:extLst>
              <a:ext uri="{FF2B5EF4-FFF2-40B4-BE49-F238E27FC236}">
                <a16:creationId xmlns:a16="http://schemas.microsoft.com/office/drawing/2014/main" id="{7678DD56-D8AB-4978-818C-F8750BC01F1A}"/>
              </a:ext>
            </a:extLst>
          </p:cNvPr>
          <p:cNvSpPr/>
          <p:nvPr/>
        </p:nvSpPr>
        <p:spPr>
          <a:xfrm>
            <a:off x="5463268" y="1761993"/>
            <a:ext cx="826843" cy="39916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0298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1851</Words>
  <Application>Microsoft Office PowerPoint</Application>
  <PresentationFormat>Widescreen</PresentationFormat>
  <Paragraphs>416</Paragraphs>
  <Slides>45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.VnTime</vt:lpstr>
      <vt:lpstr>Arial</vt:lpstr>
      <vt:lpstr>Calibri</vt:lpstr>
      <vt:lpstr>Calibri Light</vt:lpstr>
      <vt:lpstr>Courier New</vt:lpstr>
      <vt:lpstr>Garamond</vt:lpstr>
      <vt:lpstr>Roboto Black</vt:lpstr>
      <vt:lpstr>Times New Roman</vt:lpstr>
      <vt:lpstr>Verdana</vt:lpstr>
      <vt:lpstr>VNI-Times</vt:lpstr>
      <vt:lpstr>Wingdings</vt:lpstr>
      <vt:lpstr>Office Theme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Thí Nghiệm  -Châu A: có cây( khu có rừng) - Chậu  B: Không có cây(Đồi trọc) Tạo 1 trận mưa giả bằng cách tưới vào 2 chậu 1 lượng nước như nhau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LUYỆN TẬP</vt:lpstr>
      <vt:lpstr>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82</cp:revision>
  <dcterms:created xsi:type="dcterms:W3CDTF">2021-04-09T09:25:24Z</dcterms:created>
  <dcterms:modified xsi:type="dcterms:W3CDTF">2024-03-19T15:04:42Z</dcterms:modified>
</cp:coreProperties>
</file>