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83" r:id="rId2"/>
    <p:sldId id="333" r:id="rId3"/>
    <p:sldId id="335" r:id="rId4"/>
    <p:sldId id="331" r:id="rId5"/>
    <p:sldId id="336" r:id="rId6"/>
    <p:sldId id="337" r:id="rId7"/>
    <p:sldId id="338" r:id="rId8"/>
    <p:sldId id="334" r:id="rId9"/>
    <p:sldId id="340" r:id="rId10"/>
    <p:sldId id="339" r:id="rId11"/>
    <p:sldId id="270" r:id="rId12"/>
  </p:sldIdLst>
  <p:sldSz cx="12192000" cy="6858000"/>
  <p:notesSz cx="6858000" cy="9144000"/>
  <p:embeddedFontLst>
    <p:embeddedFont>
      <p:font typeface=".VnArial Narrow" panose="020B7200000000000000"/>
      <p:regular r:id="rId13"/>
      <p:bold r:id="rId14"/>
      <p:italic r:id="rId15"/>
    </p:embeddedFont>
    <p:embeddedFont>
      <p:font typeface="Cambria Math" panose="02040503050406030204" pitchFamily="18" charset="0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VNI-Times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66"/>
    <a:srgbClr val="800080"/>
    <a:srgbClr val="CC0099"/>
    <a:srgbClr val="FF7707"/>
    <a:srgbClr val="02BE18"/>
    <a:srgbClr val="6600FF"/>
    <a:srgbClr val="CC66FF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A5136-F138-4850-9ACA-40925105D789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6999" y="-114300"/>
            <a:ext cx="12318999" cy="7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7DB8B9-21FA-41C2-9C9D-664E2B8E3C45}"/>
              </a:ext>
            </a:extLst>
          </p:cNvPr>
          <p:cNvSpPr/>
          <p:nvPr userDrawn="1"/>
        </p:nvSpPr>
        <p:spPr>
          <a:xfrm>
            <a:off x="10811485" y="12700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8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3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8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image" Target="../media/image270.png"/><Relationship Id="rId5" Type="http://schemas.openxmlformats.org/officeDocument/2006/relationships/image" Target="../media/image28.png"/><Relationship Id="rId15" Type="http://schemas.openxmlformats.org/officeDocument/2006/relationships/image" Target="../media/image23.wmf"/><Relationship Id="rId4" Type="http://schemas.openxmlformats.org/officeDocument/2006/relationships/image" Target="../media/image27.png"/><Relationship Id="rId9" Type="http://schemas.openxmlformats.org/officeDocument/2006/relationships/image" Target="../media/image260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7620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83052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thẳng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A059E-5313-4C90-8C3E-C5942623E2FB}"/>
              </a:ext>
            </a:extLst>
          </p:cNvPr>
          <p:cNvSpPr/>
          <p:nvPr/>
        </p:nvSpPr>
        <p:spPr>
          <a:xfrm>
            <a:off x="11019254" y="7225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61258" y="537030"/>
            <a:ext cx="3164113" cy="1001485"/>
            <a:chOff x="261258" y="566058"/>
            <a:chExt cx="3164113" cy="10014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8024" t="46974" r="58478" b="28621"/>
            <a:stretch/>
          </p:blipFill>
          <p:spPr>
            <a:xfrm>
              <a:off x="261258" y="566058"/>
              <a:ext cx="985201" cy="100148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64343" y="805190"/>
              <a:ext cx="2061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</a:rPr>
                <a:t>Luyện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tập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2231" y="1571621"/>
            <a:ext cx="11756571" cy="4859224"/>
            <a:chOff x="-11205065" y="147181"/>
            <a:chExt cx="20398596" cy="6239446"/>
          </a:xfrm>
        </p:grpSpPr>
        <p:sp>
          <p:nvSpPr>
            <p:cNvPr id="6" name="Text Box 98"/>
            <p:cNvSpPr txBox="1">
              <a:spLocks noChangeArrowheads="1"/>
            </p:cNvSpPr>
            <p:nvPr/>
          </p:nvSpPr>
          <p:spPr bwMode="auto">
            <a:xfrm>
              <a:off x="-11205065" y="147181"/>
              <a:ext cx="20398596" cy="201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CC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u="sng">
                  <a:solidFill>
                    <a:srgbClr val="CC0000"/>
                  </a:solidFill>
                  <a:latin typeface="+mn-lt"/>
                  <a:cs typeface="Arial" panose="020B0604020202020204" pitchFamily="34" charset="0"/>
                </a:rPr>
                <a:t>Bài 3</a:t>
              </a:r>
              <a:r>
                <a:rPr lang="en-US" altLang="en-US" sz="2400" u="sng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:</a:t>
              </a:r>
              <a:r>
                <a:rPr lang="en-US" altLang="en-US" sz="240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Gọi M là một điểm bất kì của  đoạn thẳng AB, điểm M nằm ở đâu 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Em hãy chọn câu trả lời đúng :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 u="sng">
                <a:solidFill>
                  <a:srgbClr val="0D0D0D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-10839627" y="1933739"/>
              <a:ext cx="8931863" cy="59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a)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M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A.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-10839627" y="2754090"/>
              <a:ext cx="11250183" cy="59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b)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M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nằm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giữa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hai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B.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-10880035" y="3534985"/>
              <a:ext cx="8930539" cy="59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c)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M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B.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-10880036" y="4371118"/>
              <a:ext cx="11250182" cy="201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d) 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M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hoặc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A,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hoặc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   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nằm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giữa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hai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B,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hoặc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   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điểm</a:t>
              </a:r>
              <a:r>
                <a:rPr lang="en-US" altLang="en-US" sz="2400" dirty="0">
                  <a:solidFill>
                    <a:srgbClr val="0D0D0D"/>
                  </a:solidFill>
                  <a:latin typeface="+mn-lt"/>
                  <a:cs typeface="Arial" panose="020B0604020202020204" pitchFamily="34" charset="0"/>
                </a:rPr>
                <a:t> B. </a:t>
              </a: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7079573" y="3549194"/>
            <a:ext cx="4500562" cy="979263"/>
            <a:chOff x="2214546" y="5000636"/>
            <a:chExt cx="4500594" cy="979270"/>
          </a:xfrm>
        </p:grpSpPr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2643174" y="5572140"/>
              <a:ext cx="3435597" cy="407766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143636" y="5500702"/>
              <a:ext cx="571504" cy="39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514350" indent="-514350" eaLnBrk="1" hangingPunct="1">
                <a:spcBef>
                  <a:spcPct val="50000"/>
                </a:spcBef>
                <a:defRPr/>
              </a:pPr>
              <a:r>
                <a:rPr lang="en-US" sz="19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B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14546" y="5000636"/>
              <a:ext cx="571504" cy="39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514350" indent="-514350" eaLnBrk="1" hangingPunct="1">
                <a:spcBef>
                  <a:spcPct val="50000"/>
                </a:spcBef>
                <a:defRPr/>
              </a:pPr>
              <a:r>
                <a:rPr lang="en-US" sz="19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A 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7293885" y="3492047"/>
            <a:ext cx="571500" cy="700088"/>
            <a:chOff x="3571868" y="4714884"/>
            <a:chExt cx="571504" cy="699520"/>
          </a:xfrm>
        </p:grpSpPr>
        <p:sp>
          <p:nvSpPr>
            <p:cNvPr id="20" name="Oval 19"/>
            <p:cNvSpPr/>
            <p:nvPr/>
          </p:nvSpPr>
          <p:spPr>
            <a:xfrm>
              <a:off x="3714744" y="5285920"/>
              <a:ext cx="128589" cy="128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9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71868" y="4714884"/>
              <a:ext cx="571504" cy="38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eaLnBrk="1" hangingPunct="1">
                <a:spcBef>
                  <a:spcPct val="50000"/>
                </a:spcBef>
                <a:defRPr/>
              </a:pPr>
              <a:r>
                <a:rPr lang="en-US" sz="19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M 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304801" y="4847773"/>
            <a:ext cx="566056" cy="566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8125 0.057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391887"/>
            <a:ext cx="5969726" cy="121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2400" b="1">
                <a:solidFill>
                  <a:srgbClr val="800080"/>
                </a:solidFill>
              </a:rPr>
              <a:t>HAI ĐOẠN THẲNG BẰNG NHAU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0099"/>
                </a:solidFill>
              </a:rPr>
              <a:t>1. Khái niệm đoạn thẳng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4" y="1716215"/>
            <a:ext cx="3127172" cy="234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04" y="2013224"/>
            <a:ext cx="2030908" cy="1798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97" y="3620264"/>
            <a:ext cx="2651464" cy="191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70" y="2018700"/>
            <a:ext cx="811144" cy="1798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822" y="1611713"/>
            <a:ext cx="3537318" cy="2854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114" y="2459685"/>
            <a:ext cx="820292" cy="1275284"/>
          </a:xfrm>
          <a:prstGeom prst="rect">
            <a:avLst/>
          </a:prstGeom>
        </p:spPr>
      </p:pic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8902501" y="2523651"/>
            <a:ext cx="332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+mn-lt"/>
                <a:sym typeface="Wingdings 2" panose="05020102010507070707" pitchFamily="18" charset="2"/>
              </a:rPr>
              <a:t>M</a:t>
            </a: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11124509" y="2519002"/>
            <a:ext cx="32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+mn-lt"/>
                <a:sym typeface="Wingdings 2" panose="05020102010507070707" pitchFamily="18" charset="2"/>
              </a:rPr>
              <a:t>N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9156093" y="3072723"/>
            <a:ext cx="2035552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8972395" y="2873376"/>
            <a:ext cx="374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5" name="Rectangle 66"/>
          <p:cNvSpPr>
            <a:spLocks noChangeArrowheads="1"/>
          </p:cNvSpPr>
          <p:nvPr/>
        </p:nvSpPr>
        <p:spPr bwMode="auto">
          <a:xfrm flipH="1">
            <a:off x="11157629" y="2873376"/>
            <a:ext cx="61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</a:t>
            </a: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96" y="3114252"/>
            <a:ext cx="3353447" cy="4929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78971" y="4466643"/>
            <a:ext cx="7765143" cy="2282499"/>
          </a:xfrm>
          <a:prstGeom prst="roundRect">
            <a:avLst/>
          </a:prstGeom>
          <a:noFill/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971314" y="3077372"/>
            <a:ext cx="0" cy="244531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endCxn id="32" idx="1"/>
          </p:cNvCxnSpPr>
          <p:nvPr/>
        </p:nvCxnSpPr>
        <p:spPr>
          <a:xfrm>
            <a:off x="8427812" y="6135914"/>
            <a:ext cx="728281" cy="1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156093" y="4056772"/>
            <a:ext cx="2970934" cy="2692371"/>
            <a:chOff x="9156093" y="4056772"/>
            <a:chExt cx="2970934" cy="2692371"/>
          </a:xfrm>
        </p:grpSpPr>
        <p:sp>
          <p:nvSpPr>
            <p:cNvPr id="32" name="Rounded Rectangle 31"/>
            <p:cNvSpPr/>
            <p:nvPr/>
          </p:nvSpPr>
          <p:spPr>
            <a:xfrm>
              <a:off x="9156093" y="5522686"/>
              <a:ext cx="2970934" cy="1226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ảnh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gọi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là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35980" r="85476" b="23700"/>
            <a:stretch/>
          </p:blipFill>
          <p:spPr>
            <a:xfrm>
              <a:off x="10430198" y="4056772"/>
              <a:ext cx="1122793" cy="131685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9817" y="1508612"/>
            <a:ext cx="190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Quan sát</a:t>
            </a:r>
          </a:p>
        </p:txBody>
      </p:sp>
    </p:spTree>
    <p:extLst>
      <p:ext uri="{BB962C8B-B14F-4D97-AF65-F5344CB8AC3E}">
        <p14:creationId xmlns:p14="http://schemas.microsoft.com/office/powerpoint/2010/main" val="350945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0143 0.393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115 L 0.13998 0.400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2578 0.381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0442 0.4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4" grpId="0" autoUpdateAnimBg="0"/>
      <p:bldP spid="25" grpId="0" autoUpdateAnimBg="0"/>
      <p:bldP spid="28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3408" r="3721" b="69885"/>
          <a:stretch/>
        </p:blipFill>
        <p:spPr>
          <a:xfrm>
            <a:off x="0" y="551543"/>
            <a:ext cx="12192000" cy="90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33561" r="28676" b="49025"/>
          <a:stretch/>
        </p:blipFill>
        <p:spPr>
          <a:xfrm>
            <a:off x="0" y="1654084"/>
            <a:ext cx="8855755" cy="586769"/>
          </a:xfrm>
          <a:prstGeom prst="rect">
            <a:avLst/>
          </a:prstGeom>
        </p:spPr>
      </p:pic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6667502" y="3805006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3000" b="0">
                <a:solidFill>
                  <a:srgbClr val="0000FF"/>
                </a:solidFill>
                <a:latin typeface="+mj-lt"/>
              </a:rPr>
              <a:t>A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9882422" y="3805005"/>
            <a:ext cx="800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3000" b="0">
                <a:solidFill>
                  <a:srgbClr val="0000FF"/>
                </a:solidFill>
                <a:latin typeface="+mj-lt"/>
              </a:rPr>
              <a:t>B</a:t>
            </a:r>
          </a:p>
        </p:txBody>
      </p:sp>
      <p:pic>
        <p:nvPicPr>
          <p:cNvPr id="94" name="Picture 16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602">
            <a:off x="6570310" y="2488745"/>
            <a:ext cx="2152820" cy="15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Line 11"/>
          <p:cNvSpPr>
            <a:spLocks noChangeShapeType="1"/>
          </p:cNvSpPr>
          <p:nvPr/>
        </p:nvSpPr>
        <p:spPr bwMode="auto">
          <a:xfrm>
            <a:off x="7141032" y="4484909"/>
            <a:ext cx="2741389" cy="5856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064605" y="4414153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9771517" y="4421413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98" y="4527054"/>
            <a:ext cx="6245715" cy="102446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t="55790" r="29471" b="2688"/>
          <a:stretch/>
        </p:blipFill>
        <p:spPr>
          <a:xfrm>
            <a:off x="462417" y="2507350"/>
            <a:ext cx="5138057" cy="1399102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0003" r="20179" b="20855"/>
          <a:stretch/>
        </p:blipFill>
        <p:spPr>
          <a:xfrm>
            <a:off x="0" y="4980775"/>
            <a:ext cx="7380515" cy="181573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17876" r="34642" b="26386"/>
          <a:stretch/>
        </p:blipFill>
        <p:spPr>
          <a:xfrm>
            <a:off x="7646720" y="5047685"/>
            <a:ext cx="3696789" cy="1711235"/>
          </a:xfrm>
          <a:prstGeom prst="rect">
            <a:avLst/>
          </a:prstGeom>
        </p:spPr>
      </p:pic>
      <p:sp>
        <p:nvSpPr>
          <p:cNvPr id="184" name="Oval 183"/>
          <p:cNvSpPr/>
          <p:nvPr/>
        </p:nvSpPr>
        <p:spPr>
          <a:xfrm>
            <a:off x="7920950" y="4414159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8443465" y="4428673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 Box 9"/>
          <p:cNvSpPr txBox="1">
            <a:spLocks noChangeArrowheads="1"/>
          </p:cNvSpPr>
          <p:nvPr/>
        </p:nvSpPr>
        <p:spPr bwMode="auto">
          <a:xfrm>
            <a:off x="7681475" y="3833249"/>
            <a:ext cx="674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2400" b="0">
                <a:solidFill>
                  <a:srgbClr val="0000FF"/>
                </a:solidFill>
                <a:latin typeface="+mj-lt"/>
              </a:rPr>
              <a:t>M</a:t>
            </a:r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8242191" y="3834033"/>
            <a:ext cx="674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2400" b="0">
                <a:solidFill>
                  <a:srgbClr val="0000FF"/>
                </a:solidFill>
                <a:latin typeface="+mj-lt"/>
              </a:rPr>
              <a:t>N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943758" y="3425250"/>
            <a:ext cx="352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Điểm M, N nằm giữa A và B</a:t>
            </a:r>
          </a:p>
        </p:txBody>
      </p:sp>
    </p:spTree>
    <p:extLst>
      <p:ext uri="{BB962C8B-B14F-4D97-AF65-F5344CB8AC3E}">
        <p14:creationId xmlns:p14="http://schemas.microsoft.com/office/powerpoint/2010/main" val="2363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44 L 0.21706 0.0159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178" grpId="0" animBg="1"/>
      <p:bldP spid="179" grpId="0" animBg="1"/>
      <p:bldP spid="184" grpId="0" animBg="1"/>
      <p:bldP spid="185" grpId="0" animBg="1"/>
      <p:bldP spid="186" grpId="0"/>
      <p:bldP spid="187" grpId="0"/>
      <p:bldP spid="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4047" r="22369" b="55384"/>
          <a:stretch/>
        </p:blipFill>
        <p:spPr>
          <a:xfrm>
            <a:off x="114664" y="442685"/>
            <a:ext cx="8125494" cy="2140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76328" r="19857" b="7102"/>
          <a:stretch/>
        </p:blipFill>
        <p:spPr>
          <a:xfrm>
            <a:off x="261257" y="4813300"/>
            <a:ext cx="8970662" cy="927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48935" r="20226" b="22991"/>
          <a:stretch/>
        </p:blipFill>
        <p:spPr>
          <a:xfrm>
            <a:off x="26079" y="2583543"/>
            <a:ext cx="8573635" cy="1480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058" y="5943248"/>
                <a:ext cx="33382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C00000"/>
                    </a:solidFill>
                  </a:rPr>
                  <a:t>Hay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8" y="5943248"/>
                <a:ext cx="3338285" cy="523220"/>
              </a:xfrm>
              <a:prstGeom prst="rect">
                <a:avLst/>
              </a:prstGeom>
              <a:blipFill>
                <a:blip r:embed="rId4"/>
                <a:stretch>
                  <a:fillRect l="-3839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5715" y="4116987"/>
                <a:ext cx="6066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C00000"/>
                    </a:solidFill>
                  </a:rPr>
                  <a:t>Hay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5" y="4116987"/>
                <a:ext cx="6066971" cy="523220"/>
              </a:xfrm>
              <a:prstGeom prst="rect">
                <a:avLst/>
              </a:prstGeom>
              <a:blipFill>
                <a:blip r:embed="rId5"/>
                <a:stretch>
                  <a:fillRect l="-201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87138"/>
              </p:ext>
            </p:extLst>
          </p:nvPr>
        </p:nvGraphicFramePr>
        <p:xfrm>
          <a:off x="1973943" y="6023783"/>
          <a:ext cx="220617" cy="44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3" y="6023783"/>
                        <a:ext cx="220617" cy="442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17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041" r="35179" b="5107"/>
          <a:stretch/>
        </p:blipFill>
        <p:spPr>
          <a:xfrm>
            <a:off x="3285508" y="3031486"/>
            <a:ext cx="4339771" cy="3650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25263" r="3810" b="17451"/>
          <a:stretch/>
        </p:blipFill>
        <p:spPr>
          <a:xfrm>
            <a:off x="95993" y="1124550"/>
            <a:ext cx="12160332" cy="1857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0F7FF"/>
              </a:clrFrom>
              <a:clrTo>
                <a:srgbClr val="E0F7FF">
                  <a:alpha val="0"/>
                </a:srgbClr>
              </a:clrTo>
            </a:clrChange>
          </a:blip>
          <a:srcRect l="12072" t="60069" r="73314" b="31796"/>
          <a:stretch/>
        </p:blipFill>
        <p:spPr>
          <a:xfrm>
            <a:off x="31668" y="428175"/>
            <a:ext cx="1901372" cy="595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99" y="2494601"/>
            <a:ext cx="105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Giải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3326" y="3878297"/>
                <a:ext cx="1789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MN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26" y="3878297"/>
                <a:ext cx="17898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14761"/>
              </p:ext>
            </p:extLst>
          </p:nvPr>
        </p:nvGraphicFramePr>
        <p:xfrm>
          <a:off x="1425042" y="3944287"/>
          <a:ext cx="261257" cy="44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042" y="3944287"/>
                        <a:ext cx="261257" cy="442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4743" y="3220093"/>
                <a:ext cx="1988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3" y="3220093"/>
                <a:ext cx="19884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014354" y="3220093"/>
            <a:ext cx="0" cy="3637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49393" y="3842834"/>
                <a:ext cx="34979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IK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IK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93" y="3842834"/>
                <a:ext cx="349794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953335" y="3293965"/>
            <a:ext cx="105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Giải</a:t>
            </a:r>
            <a:r>
              <a:rPr lang="en-US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56090" y="4500453"/>
            <a:ext cx="2639224" cy="537792"/>
            <a:chOff x="8856090" y="4500453"/>
            <a:chExt cx="2639224" cy="53779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8022447"/>
                    </p:ext>
                  </p:extLst>
                </p:nvPr>
              </p:nvGraphicFramePr>
              <p:xfrm>
                <a:off x="9175669" y="4595560"/>
                <a:ext cx="261257" cy="44268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91" name="Equation" r:id="rId12" imgW="139579" imgH="177646" progId="Equation.DSMT4">
                        <p:embed/>
                      </p:oleObj>
                    </mc:Choice>
                    <mc:Fallback>
                      <p:oleObj name="Equation" r:id="rId12" imgW="139579" imgH="177646" progId="Equation.DSMT4">
                        <p:embed/>
                        <p:pic>
                          <p:nvPicPr>
                            <p:cNvPr id="7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75669" y="4595560"/>
                              <a:ext cx="261257" cy="4426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8022447"/>
                    </p:ext>
                  </p:extLst>
                </p:nvPr>
              </p:nvGraphicFramePr>
              <p:xfrm>
                <a:off x="9175669" y="4595560"/>
                <a:ext cx="261257" cy="44268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65" name="Equation" r:id="rId14" imgW="139579" imgH="177646" progId="Equation.DSMT4">
                        <p:embed/>
                      </p:oleObj>
                    </mc:Choice>
                    <mc:Fallback>
                      <p:oleObj name="Equation" r:id="rId14" imgW="139579" imgH="177646" progId="Equation.DSMT4">
                        <p:embed/>
                        <p:pic>
                          <p:nvPicPr>
                            <p:cNvPr id="7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75669" y="4595560"/>
                              <a:ext cx="261257" cy="4426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856090" y="4500453"/>
                  <a:ext cx="26392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IK</m:t>
                      </m:r>
                    </m:oMath>
                  </a14:m>
                  <a:r>
                    <a:rPr lang="en-US" sz="2800">
                      <a:solidFill>
                        <a:schemeClr val="accent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IK</m:t>
                      </m:r>
                    </m:oMath>
                  </a14:m>
                  <a:endParaRPr lang="en-US" sz="280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090" y="4500453"/>
                  <a:ext cx="2639224" cy="523220"/>
                </a:xfrm>
                <a:prstGeom prst="rect">
                  <a:avLst/>
                </a:prstGeom>
                <a:blipFill>
                  <a:blip r:embed="rId16"/>
                  <a:stretch>
                    <a:fillRect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319657" y="4512829"/>
                  <a:ext cx="667656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>
                            <a:latin typeface="Cambria Math" panose="02040503050406030204" pitchFamily="18" charset="0"/>
                          </a:rPr>
                          <m:t>∉</m:t>
                        </m:r>
                      </m:oMath>
                    </m:oMathPara>
                  </a14:m>
                  <a:endParaRPr lang="en-US" sz="26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657" y="4512829"/>
                  <a:ext cx="667656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922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0F7FF"/>
              </a:clrFrom>
              <a:clrTo>
                <a:srgbClr val="E0F7FF">
                  <a:alpha val="0"/>
                </a:srgbClr>
              </a:clrTo>
            </a:clrChange>
          </a:blip>
          <a:srcRect l="12072" t="60069" r="73314" b="31796"/>
          <a:stretch/>
        </p:blipFill>
        <p:spPr>
          <a:xfrm>
            <a:off x="31668" y="428175"/>
            <a:ext cx="1901372" cy="595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5204" r="4524" b="38756"/>
          <a:stretch/>
        </p:blipFill>
        <p:spPr>
          <a:xfrm>
            <a:off x="101603" y="1161144"/>
            <a:ext cx="12090398" cy="870856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19845" y="389209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2800" b="0">
                <a:solidFill>
                  <a:srgbClr val="0000FF"/>
                </a:solidFill>
                <a:latin typeface="+mj-lt"/>
              </a:rPr>
              <a:t>P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34765" y="3892089"/>
            <a:ext cx="800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0">
                <a:solidFill>
                  <a:srgbClr val="000066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2800" b="0">
                <a:solidFill>
                  <a:srgbClr val="0000FF"/>
                </a:solidFill>
                <a:latin typeface="+mj-lt"/>
              </a:rPr>
              <a:t>Q</a:t>
            </a:r>
          </a:p>
        </p:txBody>
      </p:sp>
      <p:pic>
        <p:nvPicPr>
          <p:cNvPr id="6" name="Picture 16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602">
            <a:off x="822653" y="2546801"/>
            <a:ext cx="2152820" cy="15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393375" y="4571993"/>
            <a:ext cx="2741389" cy="5856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16948" y="4501237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3860" y="4508497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73293" y="4501243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33818" y="3920333"/>
            <a:ext cx="674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0">
                <a:solidFill>
                  <a:srgbClr val="000066"/>
                </a:solidFill>
                <a:latin typeface="+mj-lt"/>
              </a:rPr>
              <a:t> </a:t>
            </a:r>
            <a:r>
              <a:rPr lang="en-US" altLang="en-US" sz="2800" b="0">
                <a:solidFill>
                  <a:srgbClr val="0000FF"/>
                </a:solidFill>
                <a:latin typeface="+mj-lt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6100" y="3512334"/>
                <a:ext cx="6245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I </a:t>
                </a:r>
                <a:r>
                  <a:rPr lang="en-US" sz="24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PQ ( I</a:t>
                </a:r>
                <a:r>
                  <a:rPr lang="en-US" sz="2400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PQ)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00" y="3512334"/>
                <a:ext cx="6245715" cy="461665"/>
              </a:xfrm>
              <a:prstGeom prst="rect">
                <a:avLst/>
              </a:prstGeom>
              <a:blipFill>
                <a:blip r:embed="rId5"/>
                <a:stretch>
                  <a:fillRect l="-146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" y="4613609"/>
            <a:ext cx="6245715" cy="102446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2960548" y="5638075"/>
            <a:ext cx="125186" cy="125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26616" y="5559209"/>
            <a:ext cx="674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0">
                <a:solidFill>
                  <a:srgbClr val="000066"/>
                </a:solidFill>
                <a:latin typeface="+mj-lt"/>
              </a:rPr>
              <a:t> </a:t>
            </a:r>
            <a:r>
              <a:rPr lang="en-US" altLang="en-US" sz="2800" b="0">
                <a:solidFill>
                  <a:srgbClr val="0000FF"/>
                </a:solidFill>
                <a:latin typeface="+mj-lt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6099" y="6012526"/>
            <a:ext cx="583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cs typeface="Arial" panose="020B0604020202020204" pitchFamily="34" charset="0"/>
              </a:rPr>
              <a:t>Điểm K không thuộc đoạn thẳng PQ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01342" y="6012525"/>
                <a:ext cx="19888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PQ)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42" y="6012525"/>
                <a:ext cx="1988872" cy="461665"/>
              </a:xfrm>
              <a:prstGeom prst="rect">
                <a:avLst/>
              </a:prstGeom>
              <a:blipFill>
                <a:blip r:embed="rId7"/>
                <a:stretch>
                  <a:fillRect l="-2761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01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44 L 0.22279 0.0194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74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2" grpId="0"/>
      <p:bldP spid="14" grpId="0"/>
      <p:bldP spid="16" grpId="0" animBg="1"/>
      <p:bldP spid="17" grpId="0"/>
      <p:bldP spid="1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391887"/>
            <a:ext cx="596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2400" b="1" dirty="0">
                <a:solidFill>
                  <a:srgbClr val="800080"/>
                </a:solidFill>
              </a:rPr>
              <a:t>HAI ĐOẠN THẲNG BẰNG NHAU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000099"/>
                </a:solidFill>
              </a:rPr>
              <a:t>Khái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niệm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đoạn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thẳng</a:t>
            </a:r>
            <a:endParaRPr lang="en-US" sz="2400" b="1" dirty="0">
              <a:solidFill>
                <a:srgbClr val="000099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457" y="3123557"/>
            <a:ext cx="3316514" cy="505011"/>
            <a:chOff x="464457" y="2978417"/>
            <a:chExt cx="3316514" cy="505011"/>
          </a:xfrm>
        </p:grpSpPr>
        <p:sp>
          <p:nvSpPr>
            <p:cNvPr id="3" name="Oval 2"/>
            <p:cNvSpPr/>
            <p:nvPr/>
          </p:nvSpPr>
          <p:spPr>
            <a:xfrm>
              <a:off x="580574" y="3410857"/>
              <a:ext cx="72571" cy="72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272974" y="3389089"/>
              <a:ext cx="72571" cy="72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53145" y="3441955"/>
              <a:ext cx="2666740" cy="10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4457" y="2989943"/>
              <a:ext cx="58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399" y="2978417"/>
              <a:ext cx="58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2859" y="4332515"/>
            <a:ext cx="3365138" cy="570027"/>
            <a:chOff x="362859" y="4187375"/>
            <a:chExt cx="3365138" cy="570027"/>
          </a:xfrm>
        </p:grpSpPr>
        <p:sp>
          <p:nvSpPr>
            <p:cNvPr id="14" name="Oval 13"/>
            <p:cNvSpPr/>
            <p:nvPr/>
          </p:nvSpPr>
          <p:spPr>
            <a:xfrm>
              <a:off x="580574" y="4209143"/>
              <a:ext cx="72571" cy="72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72974" y="4187375"/>
              <a:ext cx="72571" cy="72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53145" y="4240241"/>
              <a:ext cx="2666740" cy="10374"/>
            </a:xfrm>
            <a:prstGeom prst="line">
              <a:avLst/>
            </a:prstGeom>
            <a:ln w="28575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2859" y="4361406"/>
              <a:ext cx="58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7425" y="4388070"/>
              <a:ext cx="58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9817" y="1413625"/>
            <a:ext cx="596972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</a:rPr>
              <a:t>2. Hai </a:t>
            </a:r>
            <a:r>
              <a:rPr lang="en-US" sz="2400" b="1" dirty="0" err="1">
                <a:solidFill>
                  <a:srgbClr val="000099"/>
                </a:solidFill>
              </a:rPr>
              <a:t>đoạn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thẳng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bằng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nhau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485" y="5205882"/>
            <a:ext cx="7061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C00000"/>
                </a:solidFill>
              </a:rPr>
              <a:t>Đoạn thẳng AB và CD bằng nhau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860" y="2173029"/>
            <a:ext cx="11150596" cy="1004561"/>
            <a:chOff x="489860" y="2173029"/>
            <a:chExt cx="11150596" cy="1004561"/>
          </a:xfrm>
        </p:grpSpPr>
        <p:sp>
          <p:nvSpPr>
            <p:cNvPr id="20" name="TextBox 19"/>
            <p:cNvSpPr txBox="1"/>
            <p:nvPr/>
          </p:nvSpPr>
          <p:spPr>
            <a:xfrm>
              <a:off x="1451429" y="2442667"/>
              <a:ext cx="101890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và</a:t>
              </a:r>
              <a:r>
                <a:rPr lang="en-US" sz="2600" dirty="0"/>
                <a:t> </a:t>
              </a:r>
              <a:r>
                <a:rPr lang="en-US" sz="2600" dirty="0" err="1"/>
                <a:t>nhận</a:t>
              </a:r>
              <a:r>
                <a:rPr lang="en-US" sz="2600" dirty="0"/>
                <a:t> </a:t>
              </a:r>
              <a:r>
                <a:rPr lang="en-US" sz="2600" dirty="0" err="1"/>
                <a:t>xét</a:t>
              </a:r>
              <a:r>
                <a:rPr lang="en-US" sz="2600" dirty="0"/>
                <a:t> </a:t>
              </a:r>
              <a:r>
                <a:rPr lang="en-US" sz="2600" dirty="0" err="1"/>
                <a:t>gì</a:t>
              </a:r>
              <a:r>
                <a:rPr lang="en-US" sz="2600" dirty="0"/>
                <a:t> </a:t>
              </a:r>
              <a:r>
                <a:rPr lang="en-US" sz="2600" dirty="0" err="1"/>
                <a:t>về</a:t>
              </a:r>
              <a:r>
                <a:rPr lang="en-US" sz="2600" dirty="0"/>
                <a:t> </a:t>
              </a:r>
              <a:r>
                <a:rPr lang="en-US" sz="2600" dirty="0" err="1"/>
                <a:t>hai</a:t>
              </a:r>
              <a:r>
                <a:rPr lang="en-US" sz="2600" dirty="0"/>
                <a:t> </a:t>
              </a:r>
              <a:r>
                <a:rPr lang="en-US" sz="2600" dirty="0" err="1"/>
                <a:t>đoạn</a:t>
              </a:r>
              <a:r>
                <a:rPr lang="en-US" sz="2600" dirty="0"/>
                <a:t> </a:t>
              </a:r>
              <a:r>
                <a:rPr lang="en-US" sz="2600" dirty="0" err="1"/>
                <a:t>thẳng</a:t>
              </a:r>
              <a:r>
                <a:rPr lang="en-US" sz="2600" dirty="0"/>
                <a:t> AB </a:t>
              </a:r>
              <a:r>
                <a:rPr lang="en-US" sz="2600" dirty="0" err="1"/>
                <a:t>và</a:t>
              </a:r>
              <a:r>
                <a:rPr lang="en-US" sz="2600" dirty="0"/>
                <a:t> CD?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35980" r="85476" b="23700"/>
            <a:stretch/>
          </p:blipFill>
          <p:spPr>
            <a:xfrm>
              <a:off x="489860" y="2173029"/>
              <a:ext cx="961569" cy="1004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66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0104 -0.11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5" t="1820" r="5119" b="44287"/>
          <a:stretch/>
        </p:blipFill>
        <p:spPr>
          <a:xfrm>
            <a:off x="7808687" y="1134704"/>
            <a:ext cx="3882570" cy="3685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75893" r="9643" b="2373"/>
          <a:stretch/>
        </p:blipFill>
        <p:spPr>
          <a:xfrm>
            <a:off x="732970" y="5093292"/>
            <a:ext cx="10232573" cy="142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5882" r="38214" b="56376"/>
          <a:stretch/>
        </p:blipFill>
        <p:spPr>
          <a:xfrm>
            <a:off x="50798" y="2311402"/>
            <a:ext cx="7213600" cy="116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44844" r="37262" b="29208"/>
          <a:stretch/>
        </p:blipFill>
        <p:spPr>
          <a:xfrm>
            <a:off x="50800" y="3472546"/>
            <a:ext cx="7300686" cy="1698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1466" r="38928" b="77001"/>
          <a:stretch/>
        </p:blipFill>
        <p:spPr>
          <a:xfrm>
            <a:off x="65314" y="1309916"/>
            <a:ext cx="7126514" cy="7547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600" y="511632"/>
            <a:ext cx="11589656" cy="551542"/>
            <a:chOff x="101600" y="511632"/>
            <a:chExt cx="11589656" cy="5515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t="1873" r="47678" b="89699"/>
            <a:stretch/>
          </p:blipFill>
          <p:spPr>
            <a:xfrm>
              <a:off x="101600" y="511632"/>
              <a:ext cx="5994400" cy="55154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95999" y="544293"/>
              <a:ext cx="55952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solidFill>
                    <a:srgbClr val="000099"/>
                  </a:solidFill>
                  <a:latin typeface="+mj-lt"/>
                </a:rPr>
                <a:t>(Cách vẽ hai đoạn thẳng bằng nhau)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59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24" t="46974" r="58478" b="28621"/>
          <a:stretch/>
        </p:blipFill>
        <p:spPr>
          <a:xfrm>
            <a:off x="261258" y="566058"/>
            <a:ext cx="985201" cy="1001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343" y="805190"/>
            <a:ext cx="206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2011590" y="5241025"/>
            <a:ext cx="583247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73504" y="1642046"/>
            <a:ext cx="7321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u="sng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en-US" altLang="en-US" sz="2400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1:</a:t>
            </a:r>
            <a:r>
              <a:rPr lang="en-US" altLang="en-US" sz="24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tên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thẳng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vẽ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3136446" y="5196575"/>
            <a:ext cx="71438" cy="71438"/>
          </a:xfrm>
          <a:prstGeom prst="ellipse">
            <a:avLst/>
          </a:prstGeom>
          <a:solidFill>
            <a:srgbClr val="CC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576309" y="5196575"/>
            <a:ext cx="71437" cy="71438"/>
          </a:xfrm>
          <a:prstGeom prst="ellipse">
            <a:avLst/>
          </a:prstGeom>
          <a:solidFill>
            <a:srgbClr val="CC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6376534" y="5196575"/>
            <a:ext cx="71437" cy="71438"/>
          </a:xfrm>
          <a:prstGeom prst="ellipse">
            <a:avLst/>
          </a:prstGeom>
          <a:solidFill>
            <a:srgbClr val="CC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991984" y="484415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232071" y="48441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4431846" y="48441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960859" y="51981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46075" y="5862637"/>
            <a:ext cx="197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99"/>
                </a:solidFill>
                <a:latin typeface="+mn-lt"/>
              </a:rPr>
              <a:t>Giải :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444057" y="5889624"/>
            <a:ext cx="6335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Có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3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đoạn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thẳng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: AB, BC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và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AC.</a:t>
            </a:r>
          </a:p>
        </p:txBody>
      </p:sp>
      <p:cxnSp>
        <p:nvCxnSpPr>
          <p:cNvPr id="37" name="Straight Connector 36"/>
          <p:cNvCxnSpPr>
            <a:cxnSpLocks noChangeShapeType="1"/>
            <a:stCxn id="31" idx="2"/>
            <a:endCxn id="33" idx="2"/>
          </p:cNvCxnSpPr>
          <p:nvPr/>
        </p:nvCxnSpPr>
        <p:spPr bwMode="auto">
          <a:xfrm rot="16200000" flipH="1">
            <a:off x="3891302" y="4521095"/>
            <a:ext cx="3175" cy="14398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4620759" y="5244200"/>
            <a:ext cx="1746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04" y="1034435"/>
            <a:ext cx="3737797" cy="3080391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26334" y="4188126"/>
            <a:ext cx="1193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u="sng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Bài 2:</a:t>
            </a:r>
            <a:r>
              <a:rPr lang="en-US" altLang="en-US" sz="240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+mn-lt"/>
                <a:cs typeface="Arial" panose="020B0604020202020204" pitchFamily="34" charset="0"/>
              </a:rPr>
              <a:t>Trên đường thẳng a lấy ba điểm A, B, C. Hỏi có mấy đoạn thẳng tất cả ? Kể tên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46075" y="2380857"/>
            <a:ext cx="197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99"/>
                </a:solidFill>
                <a:latin typeface="+mn-lt"/>
              </a:rPr>
              <a:t>Giải :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444056" y="2407844"/>
            <a:ext cx="6730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đoạn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thẳng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</a:rPr>
              <a:t>gồm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: AB, BC, CD, DA, AC.</a:t>
            </a:r>
          </a:p>
        </p:txBody>
      </p:sp>
    </p:spTree>
    <p:extLst>
      <p:ext uri="{BB962C8B-B14F-4D97-AF65-F5344CB8AC3E}">
        <p14:creationId xmlns:p14="http://schemas.microsoft.com/office/powerpoint/2010/main" val="93120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345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Wingdings</vt:lpstr>
      <vt:lpstr>Arial</vt:lpstr>
      <vt:lpstr>Cambria Math</vt:lpstr>
      <vt:lpstr>Times New Roman</vt:lpstr>
      <vt:lpstr>VNI-Times</vt:lpstr>
      <vt:lpstr>.VnArial Narrow</vt:lpstr>
      <vt:lpstr>UTM Avo</vt:lpstr>
      <vt:lpstr>Office Theme</vt:lpstr>
      <vt:lpstr>Equation</vt:lpstr>
      <vt:lpstr>Tuần 24 Bài 3: Đoạn thẳng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hung.nv2510hung.nv2510</cp:lastModifiedBy>
  <cp:revision>453</cp:revision>
  <dcterms:created xsi:type="dcterms:W3CDTF">2021-11-01T08:16:43Z</dcterms:created>
  <dcterms:modified xsi:type="dcterms:W3CDTF">2022-02-16T09:32:36Z</dcterms:modified>
</cp:coreProperties>
</file>