
<file path=[Content_Types].xml><?xml version="1.0" encoding="utf-8"?>
<Types xmlns="http://schemas.openxmlformats.org/package/2006/content-types">
  <Default Extension="png" ContentType="image/png"/>
  <Default Extension="mp3" ContentType="audio/mpe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83" r:id="rId2"/>
    <p:sldId id="277" r:id="rId3"/>
    <p:sldId id="312" r:id="rId4"/>
    <p:sldId id="313" r:id="rId5"/>
    <p:sldId id="256" r:id="rId6"/>
    <p:sldId id="257" r:id="rId7"/>
    <p:sldId id="258" r:id="rId8"/>
    <p:sldId id="265" r:id="rId9"/>
    <p:sldId id="264" r:id="rId10"/>
    <p:sldId id="263" r:id="rId11"/>
    <p:sldId id="262" r:id="rId12"/>
    <p:sldId id="261" r:id="rId13"/>
    <p:sldId id="260" r:id="rId14"/>
    <p:sldId id="584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UTM Avo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DC2CAE"/>
    <a:srgbClr val="FFFFFF"/>
    <a:srgbClr val="FF7707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B2B6-EF5C-4A95-BBCC-848547D0CB1E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6114-8A8F-4341-BB72-18F68570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8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6A5136-F138-4850-9ACA-40925105D789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3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7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87DB8B9-21FA-41C2-9C9D-664E2B8E3C45}"/>
              </a:ext>
            </a:extLst>
          </p:cNvPr>
          <p:cNvSpPr/>
          <p:nvPr userDrawn="1"/>
        </p:nvSpPr>
        <p:spPr>
          <a:xfrm>
            <a:off x="10709885" y="2298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5/31/2024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9C48C4-D4C8-4CDF-B610-604A7471652D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4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microsoft.com/office/2017/06/relationships/model3d" Target="../media/model3d2.glb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microsoft.com/office/2017/06/relationships/model3d" Target="../media/model3d3.glb"/><Relationship Id="rId20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gif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microsoft.com/office/2017/06/relationships/model3d" Target="../media/model3d1.glb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4"/><Relationship Id="rId7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video" Target="../media/media4.mp4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18" Type="http://schemas.openxmlformats.org/officeDocument/2006/relationships/slide" Target="slide11.xml"/><Relationship Id="rId26" Type="http://schemas.microsoft.com/office/2007/relationships/hdphoto" Target="../media/hdphoto9.wdp"/><Relationship Id="rId3" Type="http://schemas.openxmlformats.org/officeDocument/2006/relationships/slideLayout" Target="../slideLayouts/slideLayout2.xml"/><Relationship Id="rId21" Type="http://schemas.openxmlformats.org/officeDocument/2006/relationships/slide" Target="slide12.xml"/><Relationship Id="rId7" Type="http://schemas.openxmlformats.org/officeDocument/2006/relationships/image" Target="../media/image24.png"/><Relationship Id="rId12" Type="http://schemas.openxmlformats.org/officeDocument/2006/relationships/slide" Target="slide9.xml"/><Relationship Id="rId17" Type="http://schemas.microsoft.com/office/2007/relationships/hdphoto" Target="../media/hdphoto6.wdp"/><Relationship Id="rId25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microsoft.com/office/2007/relationships/hdphoto" Target="../media/hdphoto7.wdp"/><Relationship Id="rId29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slide" Target="slide7.xml"/><Relationship Id="rId11" Type="http://schemas.microsoft.com/office/2007/relationships/hdphoto" Target="../media/hdphoto4.wdp"/><Relationship Id="rId24" Type="http://schemas.openxmlformats.org/officeDocument/2006/relationships/slide" Target="slide13.xml"/><Relationship Id="rId5" Type="http://schemas.openxmlformats.org/officeDocument/2006/relationships/image" Target="../media/image23.png"/><Relationship Id="rId15" Type="http://schemas.openxmlformats.org/officeDocument/2006/relationships/slide" Target="slide10.xml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25.png"/><Relationship Id="rId19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slide" Target="slide8.xml"/><Relationship Id="rId14" Type="http://schemas.microsoft.com/office/2007/relationships/hdphoto" Target="../media/hdphoto5.wdp"/><Relationship Id="rId22" Type="http://schemas.openxmlformats.org/officeDocument/2006/relationships/image" Target="../media/image29.png"/><Relationship Id="rId27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23.png"/><Relationship Id="rId10" Type="http://schemas.microsoft.com/office/2007/relationships/hdphoto" Target="../media/hdphoto11.wdp"/><Relationship Id="rId4" Type="http://schemas.openxmlformats.org/officeDocument/2006/relationships/image" Target="../media/image22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22.jp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7620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6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52008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3: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Mô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suất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nghiệm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giản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FA059E-5313-4C90-8C3E-C5942623E2FB}"/>
              </a:ext>
            </a:extLst>
          </p:cNvPr>
          <p:cNvSpPr/>
          <p:nvPr/>
        </p:nvSpPr>
        <p:spPr>
          <a:xfrm>
            <a:off x="11153906" y="7225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9CB00E-9D1D-4ED1-AF65-E409DA80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71394" y="4936218"/>
            <a:ext cx="1422400" cy="18859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58ABEF-8F88-42F5-8BA6-EAC63F4D24F4}"/>
              </a:ext>
            </a:extLst>
          </p:cNvPr>
          <p:cNvSpPr/>
          <p:nvPr/>
        </p:nvSpPr>
        <p:spPr>
          <a:xfrm>
            <a:off x="6297064" y="3608722"/>
            <a:ext cx="4169148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1,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E3DF5D-3039-4E94-BFDB-7A8DB32C2A0B}"/>
              </a:ext>
            </a:extLst>
          </p:cNvPr>
          <p:cNvSpPr/>
          <p:nvPr/>
        </p:nvSpPr>
        <p:spPr>
          <a:xfrm>
            <a:off x="1662648" y="3599809"/>
            <a:ext cx="4157580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1,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5,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38CF82-64D9-40C0-9B28-8283A6C2D8F0}"/>
              </a:ext>
            </a:extLst>
          </p:cNvPr>
          <p:cNvSpPr/>
          <p:nvPr/>
        </p:nvSpPr>
        <p:spPr>
          <a:xfrm>
            <a:off x="1653134" y="4417098"/>
            <a:ext cx="4169148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5,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6910664-ED2D-48F2-9391-6B9DAF301A25}"/>
              </a:ext>
            </a:extLst>
          </p:cNvPr>
          <p:cNvSpPr/>
          <p:nvPr/>
        </p:nvSpPr>
        <p:spPr>
          <a:xfrm>
            <a:off x="6297064" y="4423369"/>
            <a:ext cx="4169148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4209F-0C0C-4278-8C2E-ED755F2A7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b="590"/>
          <a:stretch/>
        </p:blipFill>
        <p:spPr>
          <a:xfrm>
            <a:off x="1653134" y="511359"/>
            <a:ext cx="8964103" cy="2952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396D8-7741-4C45-BAAE-370C6E5165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4969293"/>
            <a:ext cx="2678355" cy="1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9B1BC-9F9A-414D-81D7-43A14E558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0750355" y="4887687"/>
            <a:ext cx="1341025" cy="184265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BB485D-5424-463D-9AC1-0E4E731321FD}"/>
              </a:ext>
            </a:extLst>
          </p:cNvPr>
          <p:cNvSpPr/>
          <p:nvPr/>
        </p:nvSpPr>
        <p:spPr>
          <a:xfrm>
            <a:off x="6598920" y="4329027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Không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F0391E-8A6C-4B8E-B5ED-949853AD1980}"/>
              </a:ext>
            </a:extLst>
          </p:cNvPr>
          <p:cNvSpPr/>
          <p:nvPr/>
        </p:nvSpPr>
        <p:spPr>
          <a:xfrm>
            <a:off x="2303711" y="4297719"/>
            <a:ext cx="3559094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Phải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DF637-1065-4BBA-BA33-FE98F28364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653726" y="435160"/>
            <a:ext cx="10884548" cy="3514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BEAA5-3F27-4E90-89F0-DA6A317ED1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4969293"/>
            <a:ext cx="2678355" cy="1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D7D915-245C-477D-A9FA-045D83EDE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635494" y="4976220"/>
            <a:ext cx="1547016" cy="1881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F92D0-F2B9-47D3-A18B-72513749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" b="680"/>
          <a:stretch/>
        </p:blipFill>
        <p:spPr>
          <a:xfrm>
            <a:off x="1442859" y="572646"/>
            <a:ext cx="10208365" cy="32891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226434-F179-49AD-A1AF-DA2D1B5BF527}"/>
              </a:ext>
            </a:extLst>
          </p:cNvPr>
          <p:cNvSpPr/>
          <p:nvPr/>
        </p:nvSpPr>
        <p:spPr>
          <a:xfrm>
            <a:off x="2032421" y="4020111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{1, 2, 3, 4, 5}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CB0C05-6168-431D-AD2F-7793F3D264D5}"/>
              </a:ext>
            </a:extLst>
          </p:cNvPr>
          <p:cNvSpPr/>
          <p:nvPr/>
        </p:nvSpPr>
        <p:spPr>
          <a:xfrm>
            <a:off x="6738257" y="4020111"/>
            <a:ext cx="3559094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{1, 2, 3, 4, 5, 6}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5B8C68-A9D3-462C-9AD4-CFDEF90758D5}"/>
              </a:ext>
            </a:extLst>
          </p:cNvPr>
          <p:cNvSpPr/>
          <p:nvPr/>
        </p:nvSpPr>
        <p:spPr>
          <a:xfrm>
            <a:off x="2032421" y="4895525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{7, 8, 9}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10E827-1840-4976-90D9-B537AD2A1D8D}"/>
              </a:ext>
            </a:extLst>
          </p:cNvPr>
          <p:cNvSpPr/>
          <p:nvPr/>
        </p:nvSpPr>
        <p:spPr>
          <a:xfrm>
            <a:off x="6738257" y="4892883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{2, 3, 4, 5, 6}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D0E661-8C1E-4C3B-AE46-6DDD7A588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5200690"/>
            <a:ext cx="2336379" cy="158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9CFF4C8-139A-433D-B4FC-557EF6CD4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0647219" y="4811627"/>
            <a:ext cx="1341583" cy="2012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054F66-9CC6-4F80-B5D1-2EAA7E355E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200" b="1751"/>
          <a:stretch/>
        </p:blipFill>
        <p:spPr>
          <a:xfrm>
            <a:off x="1270425" y="338356"/>
            <a:ext cx="10488707" cy="3043907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60B2D49-AF76-43A2-AA0C-B098C9DC3645}"/>
              </a:ext>
            </a:extLst>
          </p:cNvPr>
          <p:cNvSpPr/>
          <p:nvPr/>
        </p:nvSpPr>
        <p:spPr>
          <a:xfrm>
            <a:off x="2503287" y="4940218"/>
            <a:ext cx="6668424" cy="1672576"/>
          </a:xfrm>
          <a:prstGeom prst="cloudCallout">
            <a:avLst>
              <a:gd name="adj1" fmla="val 50674"/>
              <a:gd name="adj2" fmla="val 4280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- Quay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chiếc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đĩa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một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lần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;</a:t>
            </a:r>
          </a:p>
          <a:p>
            <a:pPr algn="just"/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- 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Tập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hợp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các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kết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có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thể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xảy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ra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đối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với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số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hình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quạt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mà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chiếc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kim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chỉ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vào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khi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đĩa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dừng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lại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dirty="0" err="1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là</a:t>
            </a:r>
            <a:r>
              <a:rPr lang="en-US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{1; 2; 3; 4; 5; 6}.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557A8A-78F0-417C-B3F8-A6DDA7DC1932}"/>
              </a:ext>
            </a:extLst>
          </p:cNvPr>
          <p:cNvSpPr/>
          <p:nvPr/>
        </p:nvSpPr>
        <p:spPr>
          <a:xfrm>
            <a:off x="6347727" y="3389096"/>
            <a:ext cx="3429000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B. Quay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đĩa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56CCA7-B78C-4836-8222-1FB7E4067BA4}"/>
              </a:ext>
            </a:extLst>
          </p:cNvPr>
          <p:cNvSpPr/>
          <p:nvPr/>
        </p:nvSpPr>
        <p:spPr>
          <a:xfrm>
            <a:off x="2189232" y="3379453"/>
            <a:ext cx="341948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A. Quay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đĩa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lần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F47FE3-D652-4390-8AD3-9EF3C525128F}"/>
              </a:ext>
            </a:extLst>
          </p:cNvPr>
          <p:cNvSpPr/>
          <p:nvPr/>
        </p:nvSpPr>
        <p:spPr>
          <a:xfrm>
            <a:off x="2189232" y="4341844"/>
            <a:ext cx="3429000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đĩa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0CEB44-C6B4-468B-9961-F2AA83636650}"/>
              </a:ext>
            </a:extLst>
          </p:cNvPr>
          <p:cNvSpPr/>
          <p:nvPr/>
        </p:nvSpPr>
        <p:spPr>
          <a:xfrm>
            <a:off x="6357241" y="4278734"/>
            <a:ext cx="341948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{1; 2; 3; 4; 5; 6}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090997-056F-4B76-BECA-5945FBE96718}"/>
              </a:ext>
            </a:extLst>
          </p:cNvPr>
          <p:cNvSpPr txBox="1"/>
          <p:nvPr/>
        </p:nvSpPr>
        <p:spPr>
          <a:xfrm>
            <a:off x="8996221" y="637310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+mj-lt"/>
              </a:rPr>
              <a:t>Hướng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</a:rPr>
              <a:t>dẫn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59FFAC-710D-4C24-9A0F-60F481C126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4969293"/>
            <a:ext cx="2678355" cy="1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80127B-A2A3-4E47-8B7C-81BF7B858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7" y="52754"/>
            <a:ext cx="39952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1CA4-69AB-4F27-A0D2-F1B8C140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94" y="5275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4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064034" y="1266590"/>
            <a:ext cx="6817280" cy="19577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Lấy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ngẫu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nhiên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một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bóng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trong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hộp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Những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kết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nào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có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thể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xảy</a:t>
            </a:r>
            <a:r>
              <a:rPr lang="en-US" sz="2000" b="1" dirty="0">
                <a:solidFill>
                  <a:schemeClr val="bg1"/>
                </a:solidFill>
              </a:rPr>
              <a:t> ra?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FC8BA7-DDCC-4157-AD3F-95DE07744AEF}"/>
              </a:ext>
            </a:extLst>
          </p:cNvPr>
          <p:cNvSpPr/>
          <p:nvPr/>
        </p:nvSpPr>
        <p:spPr>
          <a:xfrm>
            <a:off x="6095999" y="3601737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A. </a:t>
            </a:r>
            <a:r>
              <a:rPr lang="en-US" b="1" dirty="0" err="1">
                <a:solidFill>
                  <a:schemeClr val="tx1"/>
                </a:solidFill>
              </a:rPr>
              <a:t>Không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lấy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quả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nào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860EB6-FE09-40BE-88D2-35956DD7F5F0}"/>
              </a:ext>
            </a:extLst>
          </p:cNvPr>
          <p:cNvSpPr/>
          <p:nvPr/>
        </p:nvSpPr>
        <p:spPr>
          <a:xfrm>
            <a:off x="6095999" y="5187542"/>
            <a:ext cx="3559093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C. </a:t>
            </a:r>
            <a:r>
              <a:rPr lang="en-US" b="1" dirty="0" err="1">
                <a:solidFill>
                  <a:schemeClr val="tx1"/>
                </a:solidFill>
              </a:rPr>
              <a:t>Lấy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1 </a:t>
            </a:r>
            <a:r>
              <a:rPr lang="en-US" b="1" dirty="0" err="1">
                <a:solidFill>
                  <a:schemeClr val="tx1"/>
                </a:solidFill>
              </a:rPr>
              <a:t>quả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đỏ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Model 7" descr="Red Sphere">
                <a:extLst>
                  <a:ext uri="{FF2B5EF4-FFF2-40B4-BE49-F238E27FC236}">
                    <a16:creationId xmlns:a16="http://schemas.microsoft.com/office/drawing/2014/main" id="{2BD11029-2F33-4679-AB27-3E56E590D6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8623505"/>
                  </p:ext>
                </p:extLst>
              </p:nvPr>
            </p:nvGraphicFramePr>
            <p:xfrm>
              <a:off x="1501104" y="3628456"/>
              <a:ext cx="1072460" cy="1072459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072460" cy="107245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8942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Model 7" descr="Red Sphere">
                <a:extLst>
                  <a:ext uri="{FF2B5EF4-FFF2-40B4-BE49-F238E27FC236}">
                    <a16:creationId xmlns:a16="http://schemas.microsoft.com/office/drawing/2014/main" id="{2BD11029-2F33-4679-AB27-3E56E590D6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1104" y="3628456"/>
                <a:ext cx="1072460" cy="10724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 Model 10" descr="Sphere">
                <a:extLst>
                  <a:ext uri="{FF2B5EF4-FFF2-40B4-BE49-F238E27FC236}">
                    <a16:creationId xmlns:a16="http://schemas.microsoft.com/office/drawing/2014/main" id="{A1FDCE5D-A61D-4214-A12D-48B91DFF61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892927"/>
                  </p:ext>
                </p:extLst>
              </p:nvPr>
            </p:nvGraphicFramePr>
            <p:xfrm>
              <a:off x="664275" y="3401965"/>
              <a:ext cx="1127571" cy="1145613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27571" cy="114561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547613" ay="1777009" az="999404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9394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 Model 10" descr="Sphere">
                <a:extLst>
                  <a:ext uri="{FF2B5EF4-FFF2-40B4-BE49-F238E27FC236}">
                    <a16:creationId xmlns:a16="http://schemas.microsoft.com/office/drawing/2014/main" id="{A1FDCE5D-A61D-4214-A12D-48B91DFF61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4275" y="3401965"/>
                <a:ext cx="1127571" cy="1145613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1BB228A-8887-4A81-AE44-09146011BC1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6" y="3936682"/>
            <a:ext cx="1127571" cy="107246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3" name="3D Model 12" descr="Gift box">
                <a:extLst>
                  <a:ext uri="{FF2B5EF4-FFF2-40B4-BE49-F238E27FC236}">
                    <a16:creationId xmlns:a16="http://schemas.microsoft.com/office/drawing/2014/main" id="{09D1410A-0CC4-48EA-A42B-066185455D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1486064"/>
                  </p:ext>
                </p:extLst>
              </p:nvPr>
            </p:nvGraphicFramePr>
            <p:xfrm>
              <a:off x="102392" y="2895419"/>
              <a:ext cx="4973336" cy="2082525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4973336" cy="2082525"/>
                    </a:xfrm>
                    <a:prstGeom prst="rect">
                      <a:avLst/>
                    </a:prstGeom>
                  </am3d:spPr>
                  <am3d:camera>
                    <am3d:pos x="0" y="0" z="54651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995106" d="1000000"/>
                    <am3d:preTrans dx="0" dy="-5756765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952274" ay="-42763" az="-1216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53727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3" name="3D Model 12" descr="Gift box">
                <a:extLst>
                  <a:ext uri="{FF2B5EF4-FFF2-40B4-BE49-F238E27FC236}">
                    <a16:creationId xmlns:a16="http://schemas.microsoft.com/office/drawing/2014/main" id="{09D1410A-0CC4-48EA-A42B-066185455D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392" y="2895419"/>
                <a:ext cx="4973336" cy="2082525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370262E-4800-44FE-8F05-976C90372D42}"/>
              </a:ext>
            </a:extLst>
          </p:cNvPr>
          <p:cNvSpPr txBox="1"/>
          <p:nvPr/>
        </p:nvSpPr>
        <p:spPr>
          <a:xfrm>
            <a:off x="3157935" y="373783"/>
            <a:ext cx="872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;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5AD943-1812-4860-97F6-2D3E79DC28A4}"/>
              </a:ext>
            </a:extLst>
          </p:cNvPr>
          <p:cNvSpPr/>
          <p:nvPr/>
        </p:nvSpPr>
        <p:spPr>
          <a:xfrm>
            <a:off x="6105901" y="4394137"/>
            <a:ext cx="3559094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B. </a:t>
            </a:r>
            <a:r>
              <a:rPr lang="en-US" b="1" dirty="0" err="1">
                <a:solidFill>
                  <a:schemeClr val="tx1"/>
                </a:solidFill>
              </a:rPr>
              <a:t>Lấy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1 </a:t>
            </a:r>
            <a:r>
              <a:rPr lang="en-US" b="1" dirty="0" err="1">
                <a:solidFill>
                  <a:schemeClr val="tx1"/>
                </a:solidFill>
              </a:rPr>
              <a:t>quả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xanh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C7692A-598B-4D3D-BF31-5AD2F61BDB23}"/>
              </a:ext>
            </a:extLst>
          </p:cNvPr>
          <p:cNvSpPr/>
          <p:nvPr/>
        </p:nvSpPr>
        <p:spPr>
          <a:xfrm>
            <a:off x="1501104" y="5369851"/>
            <a:ext cx="1286605" cy="527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LẤY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51F756-5CD2-404C-A711-734D2E31A692}"/>
              </a:ext>
            </a:extLst>
          </p:cNvPr>
          <p:cNvSpPr/>
          <p:nvPr/>
        </p:nvSpPr>
        <p:spPr>
          <a:xfrm>
            <a:off x="6091047" y="5938293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D. </a:t>
            </a:r>
            <a:r>
              <a:rPr lang="en-US" b="1" dirty="0" err="1">
                <a:solidFill>
                  <a:schemeClr val="tx1"/>
                </a:solidFill>
              </a:rPr>
              <a:t>Được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cả</a:t>
            </a:r>
            <a:r>
              <a:rPr lang="en-US" b="1" dirty="0">
                <a:solidFill>
                  <a:schemeClr val="tx1"/>
                </a:solidFill>
              </a:rPr>
              <a:t> 2 </a:t>
            </a:r>
            <a:r>
              <a:rPr lang="en-US" b="1" dirty="0" err="1">
                <a:solidFill>
                  <a:schemeClr val="tx1"/>
                </a:solidFill>
              </a:rPr>
              <a:t>quả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mp3-output-ttsfree-dot-com">
            <a:hlinkClick r:id="" action="ppaction://media"/>
            <a:extLst>
              <a:ext uri="{FF2B5EF4-FFF2-40B4-BE49-F238E27FC236}">
                <a16:creationId xmlns:a16="http://schemas.microsoft.com/office/drawing/2014/main" id="{E870711F-4B65-46B6-BD49-5469E6BBC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6" name="ttsmaker-file-2024-5-31-12-12-25">
            <a:hlinkClick r:id="" action="ppaction://media"/>
            <a:extLst>
              <a:ext uri="{FF2B5EF4-FFF2-40B4-BE49-F238E27FC236}">
                <a16:creationId xmlns:a16="http://schemas.microsoft.com/office/drawing/2014/main" id="{1AC87AFB-A299-436C-85C5-5B431737CA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0326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0429 -0.353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00365 -0.3916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1133 -0.528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00794 -0.365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0" grpId="0" animBg="1"/>
      <p:bldP spid="40" grpId="1" animBg="1"/>
      <p:bldP spid="2" grpId="0" animBg="1"/>
      <p:bldP spid="2" grpId="1" animBg="1"/>
      <p:bldP spid="9" grpId="0" animBg="1"/>
      <p:bldP spid="14" grpId="0"/>
      <p:bldP spid="14" grpId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717D8F-82C6-48CD-B771-3145A11DEB35}"/>
              </a:ext>
            </a:extLst>
          </p:cNvPr>
          <p:cNvSpPr/>
          <p:nvPr/>
        </p:nvSpPr>
        <p:spPr>
          <a:xfrm>
            <a:off x="1892595" y="0"/>
            <a:ext cx="7495954" cy="446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I. MÔ HÌNH XÁC SUẤT TRONG TRÒ CHƠI TUNG ĐỒNG XU</a:t>
            </a:r>
          </a:p>
        </p:txBody>
      </p:sp>
      <p:pic>
        <p:nvPicPr>
          <p:cNvPr id="5" name="Picture 4" descr="A couple of gold coins&#10;&#10;Description automatically generated with medium confidence">
            <a:extLst>
              <a:ext uri="{FF2B5EF4-FFF2-40B4-BE49-F238E27FC236}">
                <a16:creationId xmlns:a16="http://schemas.microsoft.com/office/drawing/2014/main" id="{A5F34BF2-C0F6-4902-833C-819B20630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/>
          <a:stretch/>
        </p:blipFill>
        <p:spPr>
          <a:xfrm>
            <a:off x="1531647" y="531627"/>
            <a:ext cx="8952057" cy="359103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B828F8-C0BF-4DB1-892B-918AC5975FCA}"/>
              </a:ext>
            </a:extLst>
          </p:cNvPr>
          <p:cNvSpPr/>
          <p:nvPr/>
        </p:nvSpPr>
        <p:spPr>
          <a:xfrm>
            <a:off x="1531647" y="2530548"/>
            <a:ext cx="1619693" cy="422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Sấp</a:t>
            </a:r>
            <a:r>
              <a:rPr lang="en-US" dirty="0"/>
              <a:t> </a:t>
            </a:r>
            <a:r>
              <a:rPr lang="en-US" b="1" dirty="0"/>
              <a:t>(S)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478D4F-761E-47CE-B072-05EB67D8F5E2}"/>
              </a:ext>
            </a:extLst>
          </p:cNvPr>
          <p:cNvSpPr/>
          <p:nvPr/>
        </p:nvSpPr>
        <p:spPr>
          <a:xfrm>
            <a:off x="8399721" y="2530548"/>
            <a:ext cx="1552353" cy="400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Ngửa</a:t>
            </a:r>
            <a:r>
              <a:rPr lang="en-US" dirty="0"/>
              <a:t> </a:t>
            </a:r>
            <a:r>
              <a:rPr lang="en-US" b="1" dirty="0"/>
              <a:t>(N)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6D706-5ABD-422C-A681-A7C3E54BD34F}"/>
              </a:ext>
            </a:extLst>
          </p:cNvPr>
          <p:cNvSpPr/>
          <p:nvPr/>
        </p:nvSpPr>
        <p:spPr>
          <a:xfrm>
            <a:off x="2341493" y="4963595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A. </a:t>
            </a:r>
            <a:r>
              <a:rPr lang="en-US" b="1" dirty="0" err="1">
                <a:solidFill>
                  <a:schemeClr val="tx1"/>
                </a:solidFill>
              </a:rPr>
              <a:t>Xuất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hiện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mặt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B9A885-EA77-4675-9903-9FA8DBD799ED}"/>
              </a:ext>
            </a:extLst>
          </p:cNvPr>
          <p:cNvSpPr/>
          <p:nvPr/>
        </p:nvSpPr>
        <p:spPr>
          <a:xfrm>
            <a:off x="4408881" y="5780449"/>
            <a:ext cx="3559093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C. </a:t>
            </a:r>
            <a:r>
              <a:rPr lang="en-US" b="1" dirty="0" err="1">
                <a:solidFill>
                  <a:schemeClr val="tx1"/>
                </a:solidFill>
              </a:rPr>
              <a:t>Xuất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hiện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mặt</a:t>
            </a:r>
            <a:r>
              <a:rPr lang="en-US" b="1" dirty="0">
                <a:solidFill>
                  <a:schemeClr val="tx1"/>
                </a:solidFill>
              </a:rPr>
              <a:t> 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DFFB16-5403-4835-97EE-7F78AB5932F3}"/>
              </a:ext>
            </a:extLst>
          </p:cNvPr>
          <p:cNvSpPr/>
          <p:nvPr/>
        </p:nvSpPr>
        <p:spPr>
          <a:xfrm>
            <a:off x="6620174" y="4963595"/>
            <a:ext cx="3559094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B. </a:t>
            </a:r>
            <a:r>
              <a:rPr lang="en-US" b="1" dirty="0" err="1">
                <a:solidFill>
                  <a:schemeClr val="tx1"/>
                </a:solidFill>
              </a:rPr>
              <a:t>Xuất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hiện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mặt</a:t>
            </a:r>
            <a:r>
              <a:rPr lang="en-US" b="1" dirty="0">
                <a:solidFill>
                  <a:schemeClr val="tx1"/>
                </a:solidFill>
              </a:rPr>
              <a:t>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CFACC-3848-4C57-9865-EB1D85710BF9}"/>
              </a:ext>
            </a:extLst>
          </p:cNvPr>
          <p:cNvSpPr txBox="1"/>
          <p:nvPr/>
        </p:nvSpPr>
        <p:spPr>
          <a:xfrm>
            <a:off x="1289997" y="4207720"/>
            <a:ext cx="106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Tung </a:t>
            </a:r>
            <a:r>
              <a:rPr lang="en-US" dirty="0" err="1"/>
              <a:t>đồng</a:t>
            </a:r>
            <a:r>
              <a:rPr lang="en-US" dirty="0"/>
              <a:t> xu 1 </a:t>
            </a:r>
            <a:r>
              <a:rPr lang="en-US" dirty="0" err="1"/>
              <a:t>lần</a:t>
            </a:r>
            <a:r>
              <a:rPr lang="en-US" dirty="0"/>
              <a:t>.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xảy</a:t>
            </a:r>
            <a:r>
              <a:rPr lang="en-US" dirty="0"/>
              <a:t> ra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xu.</a:t>
            </a:r>
          </a:p>
        </p:txBody>
      </p:sp>
    </p:spTree>
    <p:extLst>
      <p:ext uri="{BB962C8B-B14F-4D97-AF65-F5344CB8AC3E}">
        <p14:creationId xmlns:p14="http://schemas.microsoft.com/office/powerpoint/2010/main" val="353954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A7117C7-1D4F-499C-ADC5-92CBBF1B3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53" b="57350" l="5606" r="90597">
                        <a14:foregroundMark x1="21616" y1="40244" x2="82188" y2="37681"/>
                        <a14:foregroundMark x1="19157" y1="40348" x2="21494" y2="40249"/>
                        <a14:foregroundMark x1="17663" y1="40411" x2="17865" y2="40402"/>
                        <a14:foregroundMark x1="8770" y1="40787" x2="13765" y2="40576"/>
                        <a14:foregroundMark x1="82188" y1="37681" x2="85262" y2="39545"/>
                        <a14:foregroundMark x1="5757" y1="38993" x2="5781" y2="43064"/>
                        <a14:foregroundMark x1="5696" y1="28778" x2="5715" y2="31937"/>
                        <a14:foregroundMark x1="9403" y1="51760" x2="9403" y2="51760"/>
                        <a14:foregroundMark x1="9403" y1="51760" x2="9403" y2="51760"/>
                        <a14:foregroundMark x1="12839" y1="51553" x2="12839" y2="51553"/>
                        <a14:foregroundMark x1="12839" y1="51553" x2="12839" y2="51553"/>
                        <a14:foregroundMark x1="15823" y1="45135" x2="15823" y2="45135"/>
                        <a14:foregroundMark x1="15823" y1="45135" x2="15823" y2="45135"/>
                        <a14:foregroundMark x1="21018" y1="34620" x2="52803" y2="27122"/>
                        <a14:foregroundMark x1="18985" y1="35100" x2="19170" y2="35056"/>
                        <a14:foregroundMark x1="52803" y1="27122" x2="67541" y2="31677"/>
                        <a14:foregroundMark x1="67541" y1="31677" x2="79124" y2="29025"/>
                        <a14:foregroundMark x1="84099" y1="32835" x2="84720" y2="33333"/>
                        <a14:foregroundMark x1="84720" y1="33333" x2="87884" y2="46791"/>
                        <a14:foregroundMark x1="87884" y1="46791" x2="83092" y2="51139"/>
                        <a14:foregroundMark x1="83092" y1="51139" x2="26763" y2="50518"/>
                        <a14:foregroundMark x1="26763" y1="50518" x2="21429" y2="46791"/>
                        <a14:foregroundMark x1="17889" y1="40276" x2="17783" y2="40080"/>
                        <a14:foregroundMark x1="21429" y1="46791" x2="19183" y2="42658"/>
                        <a14:foregroundMark x1="83901" y1="33450" x2="85624" y2="34161"/>
                        <a14:foregroundMark x1="88997" y1="38094" x2="89332" y2="38485"/>
                        <a14:foregroundMark x1="85624" y1="34161" x2="88821" y2="37888"/>
                        <a14:foregroundMark x1="88498" y1="46755" x2="87975" y2="48447"/>
                        <a14:foregroundMark x1="15732" y1="36025" x2="15732" y2="36025"/>
                        <a14:foregroundMark x1="15732" y1="36025" x2="15732" y2="36025"/>
                        <a14:foregroundMark x1="17179" y1="36025" x2="17179" y2="36025"/>
                        <a14:foregroundMark x1="17179" y1="36025" x2="17179" y2="36025"/>
                        <a14:foregroundMark x1="19439" y1="36025" x2="19439" y2="36025"/>
                        <a14:foregroundMark x1="19439" y1="36025" x2="19439" y2="36025"/>
                        <a14:foregroundMark x1="18264" y1="36025" x2="18264" y2="36025"/>
                        <a14:foregroundMark x1="18264" y1="36025" x2="18264" y2="36025"/>
                        <a14:foregroundMark x1="19078" y1="36853" x2="19078" y2="36853"/>
                        <a14:foregroundMark x1="19078" y1="36853" x2="19078" y2="36853"/>
                        <a14:foregroundMark x1="78662" y1="30021" x2="84810" y2="33954"/>
                        <a14:backgroundMark x1="14376" y1="36646" x2="17902" y2="39752"/>
                        <a14:backgroundMark x1="20121" y1="36025" x2="21067" y2="34369"/>
                        <a14:backgroundMark x1="19648" y1="36853" x2="20121" y2="36025"/>
                        <a14:backgroundMark x1="17993" y1="39752" x2="19648" y2="36853"/>
                        <a14:backgroundMark x1="17993" y1="40787" x2="17993" y2="40787"/>
                        <a14:backgroundMark x1="17993" y1="40787" x2="17993" y2="40787"/>
                        <a14:backgroundMark x1="17541" y1="40373" x2="17541" y2="40373"/>
                        <a14:backgroundMark x1="17541" y1="40373" x2="17089" y2="42236"/>
                        <a14:backgroundMark x1="5244" y1="35404" x2="4521" y2="34783"/>
                        <a14:backgroundMark x1="5515" y1="34990" x2="5515" y2="34990"/>
                        <a14:backgroundMark x1="5515" y1="34990" x2="5515" y2="34990"/>
                        <a14:backgroundMark x1="5515" y1="34990" x2="5515" y2="34990"/>
                        <a14:backgroundMark x1="5606" y1="43064" x2="5606" y2="43064"/>
                        <a14:backgroundMark x1="5606" y1="43064" x2="5606" y2="43064"/>
                        <a14:backgroundMark x1="5606" y1="43064" x2="5606" y2="43064"/>
                        <a14:backgroundMark x1="5606" y1="43064" x2="5967" y2="44513"/>
                        <a14:backgroundMark x1="5063" y1="33954" x2="6691" y2="34783"/>
                        <a14:backgroundMark x1="18807" y1="34576" x2="17902" y2="35197"/>
                        <a14:backgroundMark x1="21015" y1="36025" x2="20886" y2="32919"/>
                        <a14:backgroundMark x1="21067" y1="37267" x2="21015" y2="36025"/>
                        <a14:backgroundMark x1="90054" y1="36853" x2="90506" y2="48861"/>
                        <a14:backgroundMark x1="90416" y1="42857" x2="90145" y2="35611"/>
                        <a14:backgroundMark x1="89060" y1="36853" x2="89331" y2="36646"/>
                        <a14:backgroundMark x1="90054" y1="38302" x2="90235" y2="4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3" b="38260"/>
          <a:stretch/>
        </p:blipFill>
        <p:spPr>
          <a:xfrm>
            <a:off x="681994" y="588699"/>
            <a:ext cx="10828011" cy="2050685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2C5E2A4-89A5-4DFC-8165-55A4100B1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91" b="-834"/>
          <a:stretch/>
        </p:blipFill>
        <p:spPr>
          <a:xfrm>
            <a:off x="1534062" y="4902329"/>
            <a:ext cx="9716884" cy="17161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3336FE-4426-4E4C-862C-D4177858AA72}"/>
              </a:ext>
            </a:extLst>
          </p:cNvPr>
          <p:cNvSpPr/>
          <p:nvPr/>
        </p:nvSpPr>
        <p:spPr>
          <a:xfrm>
            <a:off x="2269388" y="2541182"/>
            <a:ext cx="7887139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Hai </a:t>
            </a:r>
            <a:r>
              <a:rPr lang="en-US" b="1" dirty="0" err="1"/>
              <a:t>điều</a:t>
            </a:r>
            <a:r>
              <a:rPr lang="en-US" b="1" dirty="0"/>
              <a:t> </a:t>
            </a:r>
            <a:r>
              <a:rPr lang="en-US" b="1" dirty="0" err="1"/>
              <a:t>cần</a:t>
            </a:r>
            <a:r>
              <a:rPr lang="en-US" b="1" dirty="0"/>
              <a:t> </a:t>
            </a:r>
            <a:r>
              <a:rPr lang="en-US" b="1" dirty="0" err="1"/>
              <a:t>chú</a:t>
            </a:r>
            <a:r>
              <a:rPr lang="en-US" b="1" dirty="0"/>
              <a:t> ý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mô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xác</a:t>
            </a:r>
            <a:r>
              <a:rPr lang="en-US" b="1" dirty="0"/>
              <a:t> </a:t>
            </a:r>
            <a:r>
              <a:rPr lang="en-US" b="1" dirty="0" err="1"/>
              <a:t>suất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B3DBFB-D6D2-4B24-804C-67DE155A0792}"/>
              </a:ext>
            </a:extLst>
          </p:cNvPr>
          <p:cNvSpPr/>
          <p:nvPr/>
        </p:nvSpPr>
        <p:spPr>
          <a:xfrm>
            <a:off x="2023730" y="3389477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A. Tung </a:t>
            </a:r>
            <a:r>
              <a:rPr lang="en-US" b="1" dirty="0" err="1">
                <a:solidFill>
                  <a:schemeClr val="tx1"/>
                </a:solidFill>
              </a:rPr>
              <a:t>đồng</a:t>
            </a:r>
            <a:r>
              <a:rPr lang="en-US" b="1" dirty="0">
                <a:solidFill>
                  <a:schemeClr val="tx1"/>
                </a:solidFill>
              </a:rPr>
              <a:t> xu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7E3298-9878-4F74-8F08-4E7D18B3712D}"/>
              </a:ext>
            </a:extLst>
          </p:cNvPr>
          <p:cNvSpPr/>
          <p:nvPr/>
        </p:nvSpPr>
        <p:spPr>
          <a:xfrm>
            <a:off x="6785908" y="3389477"/>
            <a:ext cx="3793487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B. Tung </a:t>
            </a:r>
            <a:r>
              <a:rPr lang="en-US" b="1" dirty="0" err="1">
                <a:solidFill>
                  <a:schemeClr val="tx1"/>
                </a:solidFill>
              </a:rPr>
              <a:t>đồng</a:t>
            </a:r>
            <a:r>
              <a:rPr lang="en-US" b="1" dirty="0">
                <a:solidFill>
                  <a:schemeClr val="tx1"/>
                </a:solidFill>
              </a:rPr>
              <a:t> xu </a:t>
            </a:r>
            <a:r>
              <a:rPr lang="en-US" b="1" dirty="0" err="1">
                <a:solidFill>
                  <a:schemeClr val="tx1"/>
                </a:solidFill>
              </a:rPr>
              <a:t>một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lần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3F76D2-C355-4768-85E2-BBADF2592570}"/>
              </a:ext>
            </a:extLst>
          </p:cNvPr>
          <p:cNvSpPr/>
          <p:nvPr/>
        </p:nvSpPr>
        <p:spPr>
          <a:xfrm>
            <a:off x="6785909" y="4262249"/>
            <a:ext cx="379348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D. </a:t>
            </a:r>
            <a:r>
              <a:rPr lang="en-US" b="1" dirty="0" err="1">
                <a:solidFill>
                  <a:schemeClr val="tx1"/>
                </a:solidFill>
              </a:rPr>
              <a:t>Tập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hợp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mặt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Sấp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xuất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hiện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FDD2C4-BAC2-4666-84E5-25E1F12EE6A8}"/>
              </a:ext>
            </a:extLst>
          </p:cNvPr>
          <p:cNvSpPr/>
          <p:nvPr/>
        </p:nvSpPr>
        <p:spPr>
          <a:xfrm>
            <a:off x="2023730" y="4215211"/>
            <a:ext cx="3559094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C. </a:t>
            </a:r>
            <a:r>
              <a:rPr lang="en-US" b="1" dirty="0" err="1">
                <a:solidFill>
                  <a:schemeClr val="tx1"/>
                </a:solidFill>
              </a:rPr>
              <a:t>Tập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hợp</a:t>
            </a:r>
            <a:r>
              <a:rPr lang="en-US" b="1" dirty="0">
                <a:solidFill>
                  <a:schemeClr val="tx1"/>
                </a:solidFill>
              </a:rPr>
              <a:t> {S; N}</a:t>
            </a:r>
          </a:p>
        </p:txBody>
      </p:sp>
    </p:spTree>
    <p:extLst>
      <p:ext uri="{BB962C8B-B14F-4D97-AF65-F5344CB8AC3E}">
        <p14:creationId xmlns:p14="http://schemas.microsoft.com/office/powerpoint/2010/main" val="359152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8" grpId="0" animBg="1"/>
      <p:bldP spid="8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8515" y="-431971"/>
            <a:ext cx="431971" cy="431971"/>
          </a:xfrm>
          <a:prstGeom prst="rect">
            <a:avLst/>
          </a:prstGeom>
        </p:spPr>
      </p:pic>
      <p:pic>
        <p:nvPicPr>
          <p:cNvPr id="4" name="mp3-output-ttsfree-dot-com-1- (1)">
            <a:hlinkClick r:id="" action="ppaction://media"/>
            <a:extLst>
              <a:ext uri="{FF2B5EF4-FFF2-40B4-BE49-F238E27FC236}">
                <a16:creationId xmlns:a16="http://schemas.microsoft.com/office/drawing/2014/main" id="{1CE2A820-A7A6-4AA1-8E65-B27817D94D5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963224-E013-4DFF-8795-AAFEA465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32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30565" y="1662545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70" y="15240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211287" y="1425172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839035" y="1369888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2569576" y="4337940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5778576" y="4298815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8651008" y="4168220"/>
            <a:ext cx="1341583" cy="2012375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33955571-1E2C-445C-BCEC-53F799476B82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591" y="5127767"/>
            <a:ext cx="2454144" cy="2454144"/>
          </a:xfrm>
          <a:prstGeom prst="rect">
            <a:avLst/>
          </a:prstGeom>
        </p:spPr>
      </p:pic>
      <p:pic>
        <p:nvPicPr>
          <p:cNvPr id="16" name="JingleBell-HoaTauGuitar_3dwuy.mp3">
            <a:hlinkClick r:id="" action="ppaction://media"/>
            <a:extLst>
              <a:ext uri="{FF2B5EF4-FFF2-40B4-BE49-F238E27FC236}">
                <a16:creationId xmlns:a16="http://schemas.microsoft.com/office/drawing/2014/main" id="{E3FAF74C-0E61-4242-AFCF-6AB0ADF0D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538515" y="-431971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022D4B1-3D75-40FF-ADB0-0CF287846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0336377" y="5217754"/>
            <a:ext cx="1855623" cy="162790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9E7BC-06F3-4014-A376-7E25C8CE6548}"/>
              </a:ext>
            </a:extLst>
          </p:cNvPr>
          <p:cNvSpPr/>
          <p:nvPr/>
        </p:nvSpPr>
        <p:spPr>
          <a:xfrm>
            <a:off x="3894084" y="3787323"/>
            <a:ext cx="1647908" cy="5459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Phải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97906D-175F-425A-A05A-F64F6DC1D052}"/>
              </a:ext>
            </a:extLst>
          </p:cNvPr>
          <p:cNvSpPr/>
          <p:nvPr/>
        </p:nvSpPr>
        <p:spPr>
          <a:xfrm>
            <a:off x="6552395" y="3766017"/>
            <a:ext cx="1647908" cy="5459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E40D37C-330A-4C1B-BD30-2161B00A5F8D}"/>
              </a:ext>
            </a:extLst>
          </p:cNvPr>
          <p:cNvSpPr/>
          <p:nvPr/>
        </p:nvSpPr>
        <p:spPr>
          <a:xfrm>
            <a:off x="4690402" y="4785615"/>
            <a:ext cx="4157330" cy="1627909"/>
          </a:xfrm>
          <a:prstGeom prst="cloudCallout">
            <a:avLst>
              <a:gd name="adj1" fmla="val -60982"/>
              <a:gd name="adj2" fmla="val 41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súc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sắc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có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6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trong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hình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vẽ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thiếu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07945-FC83-49C5-9BCB-2E01C223F8E1}"/>
              </a:ext>
            </a:extLst>
          </p:cNvPr>
          <p:cNvGrpSpPr/>
          <p:nvPr/>
        </p:nvGrpSpPr>
        <p:grpSpPr>
          <a:xfrm>
            <a:off x="3577838" y="4727239"/>
            <a:ext cx="838200" cy="838200"/>
            <a:chOff x="249291" y="2957460"/>
            <a:chExt cx="1051059" cy="105105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B1156E-D10D-4C2B-8E99-3AA69EF6CB41}"/>
                </a:ext>
              </a:extLst>
            </p:cNvPr>
            <p:cNvSpPr/>
            <p:nvPr/>
          </p:nvSpPr>
          <p:spPr>
            <a:xfrm>
              <a:off x="249291" y="2957460"/>
              <a:ext cx="1051059" cy="1051059"/>
            </a:xfrm>
            <a:prstGeom prst="rect">
              <a:avLst/>
            </a:prstGeom>
            <a:ln w="38100">
              <a:solidFill>
                <a:srgbClr val="40404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38EDFF-7965-4732-BB2D-D9571654D291}"/>
                </a:ext>
              </a:extLst>
            </p:cNvPr>
            <p:cNvSpPr/>
            <p:nvPr/>
          </p:nvSpPr>
          <p:spPr>
            <a:xfrm>
              <a:off x="703186" y="3429001"/>
              <a:ext cx="143539" cy="143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D3687A-3785-444F-BE14-4A2F077F6474}"/>
              </a:ext>
            </a:extLst>
          </p:cNvPr>
          <p:cNvSpPr/>
          <p:nvPr/>
        </p:nvSpPr>
        <p:spPr>
          <a:xfrm>
            <a:off x="3293286" y="6210463"/>
            <a:ext cx="823382" cy="538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prstClr val="white"/>
                </a:solidFill>
                <a:latin typeface="+mj-lt"/>
              </a:rPr>
              <a:t>Hướng</a:t>
            </a:r>
            <a:r>
              <a:rPr lang="en-US" sz="1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+mj-lt"/>
              </a:rPr>
              <a:t>dẫn</a:t>
            </a:r>
            <a:endParaRPr lang="en-US" sz="14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3400BF-0ABF-486B-9B06-01360E1F56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" r="575"/>
          <a:stretch/>
        </p:blipFill>
        <p:spPr>
          <a:xfrm>
            <a:off x="1665399" y="279458"/>
            <a:ext cx="9193215" cy="36045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79A338-D7A4-4FC0-A3CB-B9CCF7F9A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4969293"/>
            <a:ext cx="2678355" cy="1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3ABFF5-218A-49EC-910E-EB23FA934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694" y="4980481"/>
            <a:ext cx="1499306" cy="1905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87297F-BA69-4939-8D9F-B8F8078192D6}"/>
              </a:ext>
            </a:extLst>
          </p:cNvPr>
          <p:cNvSpPr/>
          <p:nvPr/>
        </p:nvSpPr>
        <p:spPr>
          <a:xfrm>
            <a:off x="3267189" y="3832473"/>
            <a:ext cx="2515261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{1, 2, 3, 4, 5}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29C0DC-8579-422D-B951-CD0380A97FFC}"/>
              </a:ext>
            </a:extLst>
          </p:cNvPr>
          <p:cNvSpPr/>
          <p:nvPr/>
        </p:nvSpPr>
        <p:spPr>
          <a:xfrm>
            <a:off x="6963229" y="3841506"/>
            <a:ext cx="2508283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{1, 2, 3, 4, 5, 6}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1FC95E-61CC-4F0B-ADAF-DEB68505D582}"/>
              </a:ext>
            </a:extLst>
          </p:cNvPr>
          <p:cNvSpPr/>
          <p:nvPr/>
        </p:nvSpPr>
        <p:spPr>
          <a:xfrm>
            <a:off x="3267189" y="4707887"/>
            <a:ext cx="2515261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{7, 8, 9}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5A5912-5223-47F6-A9D0-5AFB9F0F0BEB}"/>
              </a:ext>
            </a:extLst>
          </p:cNvPr>
          <p:cNvSpPr/>
          <p:nvPr/>
        </p:nvSpPr>
        <p:spPr>
          <a:xfrm>
            <a:off x="6963229" y="4696331"/>
            <a:ext cx="2515261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{2, 3, 4, 5, 6}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8F0278FC-FA6E-4E51-8408-FF9115E3B333}"/>
              </a:ext>
            </a:extLst>
          </p:cNvPr>
          <p:cNvSpPr/>
          <p:nvPr/>
        </p:nvSpPr>
        <p:spPr>
          <a:xfrm>
            <a:off x="1556337" y="410953"/>
            <a:ext cx="9706429" cy="339403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sáu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 1, 2, 3, 4, 5, 6.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Gieo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chấm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08CDCA-9E6D-4404-AD13-3A854BE4EA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4969293"/>
            <a:ext cx="2678355" cy="1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D245C2-7252-4164-A9A3-6FE803278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986"/>
            <a:ext cx="12192000" cy="6438014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0494817" y="4992010"/>
            <a:ext cx="1697183" cy="1775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5EA5B5-2FB9-4A43-A276-CFD48A27E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776" y="4612478"/>
            <a:ext cx="8397544" cy="156371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9A9D88-8EBB-46D9-B4F5-8880C64CD06B}"/>
              </a:ext>
            </a:extLst>
          </p:cNvPr>
          <p:cNvSpPr/>
          <p:nvPr/>
        </p:nvSpPr>
        <p:spPr>
          <a:xfrm>
            <a:off x="2133600" y="2913972"/>
            <a:ext cx="3568996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Gieo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xúc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xắc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4C03F2-DF3C-48F6-8AA4-C50967B72839}"/>
              </a:ext>
            </a:extLst>
          </p:cNvPr>
          <p:cNvSpPr/>
          <p:nvPr/>
        </p:nvSpPr>
        <p:spPr>
          <a:xfrm>
            <a:off x="6316658" y="2866934"/>
            <a:ext cx="3543622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Gieo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xúc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xắc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lần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F294ED-EAA4-4CFF-ACE5-5534328FD4BA}"/>
              </a:ext>
            </a:extLst>
          </p:cNvPr>
          <p:cNvSpPr/>
          <p:nvPr/>
        </p:nvSpPr>
        <p:spPr>
          <a:xfrm>
            <a:off x="6316659" y="3739706"/>
            <a:ext cx="3543621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mặt</a:t>
            </a:r>
            <a:endParaRPr 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FA52A0-B2C8-4807-BFCE-EBEDA34101F3}"/>
              </a:ext>
            </a:extLst>
          </p:cNvPr>
          <p:cNvSpPr/>
          <p:nvPr/>
        </p:nvSpPr>
        <p:spPr>
          <a:xfrm>
            <a:off x="2133600" y="3739706"/>
            <a:ext cx="3559094" cy="5459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{1; 2; 3; 4; 5; 6}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84F34-C996-48A0-9501-B31DAC6B5824}"/>
              </a:ext>
            </a:extLst>
          </p:cNvPr>
          <p:cNvSpPr txBox="1"/>
          <p:nvPr/>
        </p:nvSpPr>
        <p:spPr>
          <a:xfrm>
            <a:off x="6858000" y="639805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+mj-lt"/>
              </a:rPr>
              <a:t>Hướng</a:t>
            </a:r>
            <a:r>
              <a:rPr lang="en-US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+mj-lt"/>
              </a:rPr>
              <a:t>dẫn</a:t>
            </a:r>
            <a:endParaRPr lang="en-US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3A3EE6A-C7AD-4463-860C-C23221B1CE09}"/>
              </a:ext>
            </a:extLst>
          </p:cNvPr>
          <p:cNvSpPr/>
          <p:nvPr/>
        </p:nvSpPr>
        <p:spPr>
          <a:xfrm>
            <a:off x="1512429" y="399783"/>
            <a:ext cx="9608457" cy="2408129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sáu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chấm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 1, 2, 3, 4, 5, 6.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Gieo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chú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suất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1D4BB5-F2C9-44C7-9D6A-7C8F6B459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21" y="4969293"/>
            <a:ext cx="2678355" cy="1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639</Words>
  <Application>Microsoft Office PowerPoint</Application>
  <PresentationFormat>Widescreen</PresentationFormat>
  <Paragraphs>61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UTM Avo</vt:lpstr>
      <vt:lpstr>Cambria Math</vt:lpstr>
      <vt:lpstr>Arial</vt:lpstr>
      <vt:lpstr>Calibri</vt:lpstr>
      <vt:lpstr>Office Theme</vt:lpstr>
      <vt:lpstr> Bài 3: Mô hình xác suất trong một số trò chơi và thí nghiệm đơn giản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414</cp:revision>
  <dcterms:created xsi:type="dcterms:W3CDTF">2021-11-01T08:16:43Z</dcterms:created>
  <dcterms:modified xsi:type="dcterms:W3CDTF">2024-05-31T06:07:47Z</dcterms:modified>
</cp:coreProperties>
</file>