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52" r:id="rId2"/>
    <p:sldId id="349" r:id="rId3"/>
    <p:sldId id="256" r:id="rId4"/>
    <p:sldId id="302" r:id="rId5"/>
    <p:sldId id="358" r:id="rId6"/>
    <p:sldId id="357" r:id="rId7"/>
    <p:sldId id="315" r:id="rId8"/>
    <p:sldId id="316" r:id="rId9"/>
    <p:sldId id="340" r:id="rId10"/>
    <p:sldId id="341" r:id="rId11"/>
    <p:sldId id="353" r:id="rId12"/>
    <p:sldId id="359" r:id="rId13"/>
    <p:sldId id="348" r:id="rId14"/>
    <p:sldId id="347" r:id="rId15"/>
    <p:sldId id="337" r:id="rId16"/>
    <p:sldId id="298" r:id="rId17"/>
    <p:sldId id="318" r:id="rId18"/>
    <p:sldId id="331" r:id="rId19"/>
    <p:sldId id="313"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63" d="100"/>
          <a:sy n="63" d="100"/>
        </p:scale>
        <p:origin x="8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About natural disasters</a:t>
          </a:r>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pt>
    <dgm:pt modelId="{5472C35F-FB15-4BDC-AD4E-16C4B0484CCC}" type="pres">
      <dgm:prSet presAssocID="{EAF7E57C-151F-4B32-A2D6-EEA8D5E54C75}" presName="bgRectTx" presStyleLbl="bgShp" presStyleIdx="0" presStyleCnt="2">
        <dgm:presLayoutVars>
          <dgm:bulletEnabled val="1"/>
        </dgm:presLayoutVars>
      </dgm:prSet>
      <dgm:spPr/>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pt>
    <dgm:pt modelId="{C4FCDA8C-0193-4094-A70A-AEF77DD23C6F}" type="pres">
      <dgm:prSet presAssocID="{72FFDE77-F3BF-4EDF-B0CF-E38F076CA101}" presName="bgRectTx" presStyleLbl="bgShp" presStyleIdx="1" presStyleCnt="2">
        <dgm:presLayoutVars>
          <dgm:bulletEnabled val="1"/>
        </dgm:presLayoutVars>
      </dgm:prSet>
      <dgm:spPr/>
    </dgm:pt>
  </dgm:ptLst>
  <dgm:cxnLst>
    <dgm:cxn modelId="{2344C90C-0D6A-4B38-9786-766E29EFB2B6}" type="presOf" srcId="{BC4A45C7-BC6F-4CE6-A92B-F0210A9EE179}" destId="{E342C70F-7F9B-4E48-B1D0-F23735F2769C}" srcOrd="0" destOrd="0" presId="urn:microsoft.com/office/officeart/2005/8/layout/hierarchy6"/>
    <dgm:cxn modelId="{2CAA3B17-8A53-41CC-9EB9-B6E978AB06B6}" type="presOf" srcId="{66138440-8C7F-42A6-AFCE-20CD97ADA595}" destId="{900A6C8C-2B7C-4F16-8523-B2C8E70FE539}"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FBCCD35D-1140-43D8-A11A-19041DF6C999}" type="presOf" srcId="{22089469-5445-4D8B-99BD-E1622C43E548}" destId="{4F25D1CD-CD2D-4831-80B6-B15A0B4A4043}" srcOrd="0" destOrd="0" presId="urn:microsoft.com/office/officeart/2005/8/layout/hierarchy6"/>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8EF0B0FD-B369-4C4B-902F-A2C3C5176AF4}" srcId="{BC4A45C7-BC6F-4CE6-A92B-F0210A9EE179}" destId="{EAF7E57C-151F-4B32-A2D6-EEA8D5E54C75}" srcOrd="1" destOrd="0" parTransId="{FF62B74E-AC00-459C-A44D-520B263996E8}" sibTransId="{261669B4-91E3-4539-BDF7-CC9329C53401}"/>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About natural disasters</a:t>
          </a:r>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png"/><Relationship Id="rId5" Type="http://schemas.openxmlformats.org/officeDocument/2006/relationships/image" Target="../media/image13.jp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8.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13.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jp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765" y="1538104"/>
            <a:ext cx="6690796" cy="378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428432" y="2410698"/>
            <a:ext cx="5335139" cy="1059970"/>
          </a:xfrm>
          <a:prstGeom prst="rect">
            <a:avLst/>
          </a:prstGeom>
          <a:noFill/>
        </p:spPr>
        <p:txBody>
          <a:bodyPr wrap="square" rtlCol="0">
            <a:spAutoFit/>
          </a:bodyPr>
          <a:lstStyle/>
          <a:p>
            <a:pPr algn="ctr"/>
            <a:r>
              <a:rPr lang="en-US" sz="1765" dirty="0">
                <a:ln w="38100">
                  <a:noFill/>
                </a:ln>
                <a:solidFill>
                  <a:srgbClr val="FF0000"/>
                </a:solidFill>
                <a:cs typeface="Times New Roman" panose="02020603050405020304" pitchFamily="18" charset="0"/>
              </a:rPr>
              <a:t>BÀI GIẢNG ĐIỆN TỬ MÔN TIẾNG ANH 8</a:t>
            </a:r>
          </a:p>
          <a:p>
            <a:pPr algn="ctr"/>
            <a:endParaRPr lang="en-US" sz="993" dirty="0">
              <a:ln w="38100">
                <a:noFill/>
              </a:ln>
              <a:solidFill>
                <a:srgbClr val="FF0000"/>
              </a:solidFill>
              <a:cs typeface="Times New Roman" panose="02020603050405020304" pitchFamily="18" charset="0"/>
            </a:endParaRPr>
          </a:p>
          <a:p>
            <a:pPr algn="ctr"/>
            <a:r>
              <a:rPr lang="en-US" sz="1765" dirty="0">
                <a:ln w="38100">
                  <a:noFill/>
                </a:ln>
                <a:solidFill>
                  <a:srgbClr val="FFFF00"/>
                </a:solidFill>
                <a:cs typeface="Times New Roman" panose="02020603050405020304" pitchFamily="18" charset="0"/>
              </a:rPr>
              <a:t>UNIT 9 : NATURAL DISASTERS</a:t>
            </a:r>
          </a:p>
          <a:p>
            <a:pPr algn="ctr"/>
            <a:r>
              <a:rPr lang="en-US" sz="1765" dirty="0">
                <a:ln w="38100">
                  <a:noFill/>
                </a:ln>
                <a:solidFill>
                  <a:srgbClr val="FFFF00"/>
                </a:solidFill>
                <a:cs typeface="Times New Roman" panose="02020603050405020304" pitchFamily="18" charset="0"/>
              </a:rPr>
              <a:t>Lesson 1 :  Getting started</a:t>
            </a:r>
            <a:endParaRPr lang="en-VN" sz="1765" dirty="0">
              <a:ln w="38100">
                <a:noFill/>
              </a:ln>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943949" y="1670193"/>
            <a:ext cx="566784" cy="570908"/>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722392" y="3501826"/>
            <a:ext cx="2316981" cy="567591"/>
          </a:xfrm>
          <a:prstGeom prst="rect">
            <a:avLst/>
          </a:prstGeom>
          <a:noFill/>
        </p:spPr>
        <p:txBody>
          <a:bodyPr wrap="none" rtlCol="0">
            <a:spAutoFit/>
          </a:bodyPr>
          <a:lstStyle/>
          <a:p>
            <a:r>
              <a:rPr lang="en-US" sz="1544" dirty="0">
                <a:ln w="38100">
                  <a:noFill/>
                </a:ln>
                <a:solidFill>
                  <a:schemeClr val="accent5">
                    <a:lumMod val="20000"/>
                    <a:lumOff val="80000"/>
                  </a:schemeClr>
                </a:solidFill>
                <a:cs typeface="Times New Roman" panose="02020603050405020304" pitchFamily="18" charset="0"/>
              </a:rPr>
              <a:t>GV: </a:t>
            </a:r>
            <a:r>
              <a:rPr lang="en-US" sz="1544" dirty="0" err="1">
                <a:ln w="38100">
                  <a:noFill/>
                </a:ln>
                <a:solidFill>
                  <a:schemeClr val="accent5">
                    <a:lumMod val="20000"/>
                    <a:lumOff val="80000"/>
                  </a:schemeClr>
                </a:solidFill>
                <a:cs typeface="Times New Roman" panose="02020603050405020304" pitchFamily="18" charset="0"/>
              </a:rPr>
              <a:t>Nguyễn</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Thị</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Hiền</a:t>
            </a:r>
            <a:endParaRPr lang="en-US" sz="1544" dirty="0">
              <a:ln w="38100">
                <a:noFill/>
              </a:ln>
              <a:solidFill>
                <a:schemeClr val="accent5">
                  <a:lumMod val="20000"/>
                  <a:lumOff val="80000"/>
                </a:schemeClr>
              </a:solidFill>
              <a:cs typeface="Times New Roman" panose="02020603050405020304" pitchFamily="18" charset="0"/>
            </a:endParaRPr>
          </a:p>
          <a:p>
            <a:r>
              <a:rPr lang="en-US" sz="1544" dirty="0" err="1">
                <a:ln w="38100">
                  <a:noFill/>
                </a:ln>
                <a:solidFill>
                  <a:schemeClr val="accent5">
                    <a:lumMod val="20000"/>
                    <a:lumOff val="80000"/>
                  </a:schemeClr>
                </a:solidFill>
                <a:cs typeface="Times New Roman" panose="02020603050405020304" pitchFamily="18" charset="0"/>
              </a:rPr>
              <a:t>Tổ</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Ngoại</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Ngữ</a:t>
            </a:r>
            <a:r>
              <a:rPr lang="en-US" sz="1544" dirty="0">
                <a:ln w="38100">
                  <a:noFill/>
                </a:ln>
                <a:solidFill>
                  <a:schemeClr val="accent5">
                    <a:lumMod val="20000"/>
                    <a:lumOff val="80000"/>
                  </a:schemeClr>
                </a:solidFill>
                <a:cs typeface="Times New Roman" panose="02020603050405020304" pitchFamily="18" charset="0"/>
              </a:rPr>
              <a:t> - </a:t>
            </a:r>
            <a:r>
              <a:rPr lang="en-US" sz="1544" dirty="0" err="1">
                <a:ln w="38100">
                  <a:noFill/>
                </a:ln>
                <a:solidFill>
                  <a:schemeClr val="accent5">
                    <a:lumMod val="20000"/>
                    <a:lumOff val="80000"/>
                  </a:schemeClr>
                </a:solidFill>
                <a:cs typeface="Times New Roman" panose="02020603050405020304" pitchFamily="18" charset="0"/>
              </a:rPr>
              <a:t>Năng</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khiếu</a:t>
            </a:r>
            <a:endParaRPr lang="en-VN" sz="1544"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69139" y="1878051"/>
            <a:ext cx="2460802" cy="346890"/>
          </a:xfrm>
          <a:prstGeom prst="rect">
            <a:avLst/>
          </a:prstGeom>
          <a:noFill/>
        </p:spPr>
        <p:txBody>
          <a:bodyPr wrap="none" rtlCol="0">
            <a:spAutoFit/>
          </a:bodyPr>
          <a:lstStyle/>
          <a:p>
            <a:r>
              <a:rPr lang="en-US" sz="1654">
                <a:ln w="38100">
                  <a:noFill/>
                </a:ln>
                <a:solidFill>
                  <a:schemeClr val="bg1"/>
                </a:solidFill>
                <a:cs typeface="Times New Roman" panose="02020603050405020304" pitchFamily="18" charset="0"/>
              </a:rPr>
              <a:t>TRƯỜNG THCS LONG BIÊN</a:t>
            </a:r>
            <a:endParaRPr lang="en-VN" sz="1654"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pull up</a:t>
            </a:r>
            <a:endParaRPr lang="en-US" dirty="0"/>
          </a:p>
        </p:txBody>
      </p:sp>
      <p:sp>
        <p:nvSpPr>
          <p:cNvPr id="12" name="Rectangle 11"/>
          <p:cNvSpPr/>
          <p:nvPr/>
        </p:nvSpPr>
        <p:spPr>
          <a:xfrm>
            <a:off x="270124" y="4614370"/>
            <a:ext cx="5181599" cy="1569660"/>
          </a:xfrm>
          <a:prstGeom prst="rect">
            <a:avLst/>
          </a:prstGeom>
        </p:spPr>
        <p:txBody>
          <a:bodyPr wrap="square">
            <a:spAutoFit/>
          </a:bodyPr>
          <a:lstStyle/>
          <a:p>
            <a:pPr algn="ctr"/>
            <a:r>
              <a:rPr lang="en-US" sz="4800"/>
              <a:t>kéo lên, nhổ lên, </a:t>
            </a:r>
          </a:p>
          <a:p>
            <a:pPr algn="ctr"/>
            <a:r>
              <a:rPr lang="en-US" sz="480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landslide </a:t>
            </a:r>
            <a:r>
              <a:rPr lang="en-US" sz="6000"/>
              <a:t>(n)</a:t>
            </a:r>
            <a:r>
              <a:rPr lang="en-US"/>
              <a:t> </a:t>
            </a:r>
          </a:p>
          <a:p>
            <a:r>
              <a:rPr lang="en-US"/>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a:effectLst/>
                        </a:rPr>
                        <a:t>1. </a:t>
                      </a:r>
                      <a:r>
                        <a:rPr lang="en-US" sz="2500" kern="120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dæmɪdʒ</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a:effectLst/>
                        </a:rPr>
                        <a:t>2. </a:t>
                      </a:r>
                      <a:r>
                        <a:rPr lang="en-US" sz="2500" kern="120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a:solidFill>
                            <a:schemeClr val="dk1"/>
                          </a:solidFill>
                          <a:effectLst/>
                          <a:latin typeface="+mn-lt"/>
                          <a:ea typeface="+mn-ea"/>
                          <a:cs typeface="+mn-cs"/>
                        </a:rPr>
                        <a:t>ˈfʌnl</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a:effectLst/>
                        </a:rPr>
                        <a:t>3. </a:t>
                      </a:r>
                      <a:r>
                        <a:rPr lang="en-US" sz="2500" kern="120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tɔ</a:t>
                      </a:r>
                      <a:r>
                        <a:rPr lang="en-US" sz="2500" kern="1200" dirty="0">
                          <a:solidFill>
                            <a:schemeClr val="dk1"/>
                          </a:solidFill>
                          <a:effectLst/>
                          <a:latin typeface="+mn-lt"/>
                          <a:ea typeface="+mn-ea"/>
                          <a:cs typeface="+mn-cs"/>
                        </a:rPr>
                        <a:t>ːˈ</a:t>
                      </a:r>
                      <a:r>
                        <a:rPr lang="en-US" sz="2500" kern="1200" dirty="0" err="1">
                          <a:solidFill>
                            <a:schemeClr val="dk1"/>
                          </a:solidFill>
                          <a:effectLst/>
                          <a:latin typeface="+mn-lt"/>
                          <a:ea typeface="+mn-ea"/>
                          <a:cs typeface="+mn-cs"/>
                        </a:rPr>
                        <a:t>neɪdəʊ</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a:effectLst/>
                        </a:rPr>
                        <a:t>4. </a:t>
                      </a:r>
                      <a:r>
                        <a:rPr lang="en-US" sz="2500" kern="120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ɪ</a:t>
                      </a:r>
                      <a:r>
                        <a:rPr lang="en-US" sz="2500" kern="1200" err="1">
                          <a:solidFill>
                            <a:schemeClr val="dk1"/>
                          </a:solidFill>
                          <a:effectLst/>
                          <a:latin typeface="+mn-lt"/>
                          <a:ea typeface="+mn-ea"/>
                          <a:cs typeface="+mn-cs"/>
                        </a:rPr>
                        <a:t>ˈ</a:t>
                      </a:r>
                      <a:r>
                        <a:rPr lang="en-US" sz="2500" kern="1200">
                          <a:solidFill>
                            <a:schemeClr val="dk1"/>
                          </a:solidFill>
                          <a:effectLst/>
                          <a:latin typeface="+mn-lt"/>
                          <a:ea typeface="+mn-ea"/>
                          <a:cs typeface="+mn-cs"/>
                        </a:rPr>
                        <a:t>rʌpʃn</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a:effectLst/>
                        </a:rPr>
                        <a:t>5. </a:t>
                      </a:r>
                      <a:r>
                        <a:rPr lang="en-US" sz="2500" kern="120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pʊl</a:t>
                      </a:r>
                      <a:r>
                        <a:rPr lang="en-US" sz="2500" kern="1200" dirty="0">
                          <a:solidFill>
                            <a:schemeClr val="dk1"/>
                          </a:solidFill>
                          <a:effectLst/>
                          <a:latin typeface="+mn-lt"/>
                          <a:ea typeface="+mn-ea"/>
                          <a:cs typeface="+mn-cs"/>
                        </a:rPr>
                        <a:t> </a:t>
                      </a:r>
                      <a:r>
                        <a:rPr lang="en-US" sz="2500" kern="1200" dirty="0" err="1">
                          <a:solidFill>
                            <a:schemeClr val="dk1"/>
                          </a:solidFill>
                          <a:effectLst/>
                          <a:latin typeface="+mn-lt"/>
                          <a:ea typeface="+mn-ea"/>
                          <a:cs typeface="+mn-cs"/>
                        </a:rPr>
                        <a:t>ʌp</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a:effectLst/>
                        </a:rPr>
                        <a:t>6. </a:t>
                      </a:r>
                      <a:r>
                        <a:rPr lang="en-US" sz="2500" kern="120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lændslaɪd</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1894080569"/>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dirty="0">
                          <a:effectLst/>
                        </a:rPr>
                        <a:t>Form</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a:effectLst/>
                        </a:rPr>
                        <a:t>1. </a:t>
                      </a:r>
                      <a:r>
                        <a:rPr lang="en-US" sz="2800" kern="120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lốc xoáy</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a:effectLst/>
                        </a:rPr>
                        <a:t>2. </a:t>
                      </a:r>
                      <a:r>
                        <a:rPr lang="en-US" sz="2800" kern="120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sự phun trào</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a:effectLst/>
                        </a:rPr>
                        <a:t>3. </a:t>
                      </a:r>
                      <a:r>
                        <a:rPr lang="en-US" sz="2800" kern="120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thiệt hại, gây tổn hại</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a:effectLst/>
                        </a:rPr>
                        <a:t>4. </a:t>
                      </a:r>
                      <a:r>
                        <a:rPr lang="en-US" sz="2800" kern="120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a:effectLst/>
                        </a:rPr>
                        <a:t>5. </a:t>
                      </a:r>
                      <a:r>
                        <a:rPr lang="en-US" sz="2800" kern="120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vụ sạt lở</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a:effectLst/>
                        </a:rPr>
                        <a:t>6. </a:t>
                      </a:r>
                      <a:r>
                        <a:rPr lang="en-US" sz="2800" kern="120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kéo lên, nhổ lên, lôi lên</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p>
          <a:p>
            <a:r>
              <a:rPr lang="en-US" sz="2100" b="1" dirty="0" err="1">
                <a:solidFill>
                  <a:srgbClr val="0033CC"/>
                </a:solidFill>
              </a:rPr>
              <a:t>Mi</a:t>
            </a:r>
            <a:r>
              <a:rPr lang="en-US" sz="2100" dirty="0">
                <a:solidFill>
                  <a:srgbClr val="0033CC"/>
                </a:solidFill>
              </a:rPr>
              <a:t>: My uncle called us this morning. Our home town has been affected by a flood. It’s the second time this year. </a:t>
            </a:r>
          </a:p>
          <a:p>
            <a:r>
              <a:rPr lang="en-US" sz="2100" b="1" dirty="0">
                <a:solidFill>
                  <a:srgbClr val="C00000"/>
                </a:solidFill>
              </a:rPr>
              <a:t>Tom</a:t>
            </a:r>
            <a:r>
              <a:rPr lang="en-US" sz="2100" dirty="0">
                <a:solidFill>
                  <a:srgbClr val="C00000"/>
                </a:solidFill>
              </a:rPr>
              <a:t>: I’m sorry to hear that. How are things there now? </a:t>
            </a:r>
          </a:p>
          <a:p>
            <a:r>
              <a:rPr lang="en-US" sz="2100" b="1" dirty="0" err="1">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p>
          <a:p>
            <a:r>
              <a:rPr lang="en-US" sz="2100" b="1" dirty="0">
                <a:solidFill>
                  <a:srgbClr val="C00000"/>
                </a:solidFill>
              </a:rPr>
              <a:t>Tom</a:t>
            </a:r>
            <a:r>
              <a:rPr lang="en-US" sz="2100" dirty="0">
                <a:solidFill>
                  <a:srgbClr val="C00000"/>
                </a:solidFill>
              </a:rPr>
              <a:t>: Yes, we sometimes have tornadoes. </a:t>
            </a:r>
          </a:p>
          <a:p>
            <a:r>
              <a:rPr lang="en-US" sz="2100" b="1" dirty="0" err="1">
                <a:solidFill>
                  <a:srgbClr val="0033CC"/>
                </a:solidFill>
              </a:rPr>
              <a:t>Mi</a:t>
            </a:r>
            <a:r>
              <a:rPr lang="en-US" sz="2100" dirty="0">
                <a:solidFill>
                  <a:srgbClr val="0033CC"/>
                </a:solidFill>
              </a:rPr>
              <a:t>: Tornadoes? Sounds strange. What’s a tornado? </a:t>
            </a:r>
          </a:p>
          <a:p>
            <a:r>
              <a:rPr lang="en-US" sz="2100" b="1" dirty="0">
                <a:solidFill>
                  <a:srgbClr val="C00000"/>
                </a:solidFill>
              </a:rPr>
              <a:t>Tom</a:t>
            </a:r>
            <a:r>
              <a:rPr lang="en-US" sz="2100" dirty="0">
                <a:solidFill>
                  <a:srgbClr val="C00000"/>
                </a:solidFill>
              </a:rPr>
              <a:t>: It’s a violent storm that moves in a circle with very strong winds. I still remember the tornado we had last year.</a:t>
            </a:r>
          </a:p>
          <a:p>
            <a:r>
              <a:rPr lang="en-US" sz="2100" b="1" dirty="0" err="1">
                <a:solidFill>
                  <a:srgbClr val="0033CC"/>
                </a:solidFill>
              </a:rPr>
              <a:t>Mi</a:t>
            </a:r>
            <a:r>
              <a:rPr lang="en-US" sz="2100" dirty="0">
                <a:solidFill>
                  <a:srgbClr val="0033CC"/>
                </a:solidFill>
              </a:rPr>
              <a:t>: What happened? </a:t>
            </a:r>
          </a:p>
          <a:p>
            <a:r>
              <a:rPr lang="en-US" sz="2100" b="1" dirty="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p>
          <a:p>
            <a:r>
              <a:rPr lang="en-US" sz="2100" b="1" dirty="0" err="1">
                <a:solidFill>
                  <a:srgbClr val="0033CC"/>
                </a:solidFill>
              </a:rPr>
              <a:t>Mi</a:t>
            </a:r>
            <a:r>
              <a:rPr lang="en-US" sz="2100" dirty="0">
                <a:solidFill>
                  <a:srgbClr val="0033CC"/>
                </a:solidFill>
              </a:rPr>
              <a:t>: Did it cause any damage? </a:t>
            </a:r>
          </a:p>
          <a:p>
            <a:r>
              <a:rPr lang="en-US" sz="2100" b="1" dirty="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a:solidFill>
                  <a:srgbClr val="F7941E"/>
                </a:solidFill>
              </a:rPr>
              <a:t>1. </a:t>
            </a:r>
            <a:r>
              <a:rPr lang="en-US" sz="3200"/>
              <a:t>There </a:t>
            </a:r>
            <a:r>
              <a:rPr lang="en-US" sz="3200" dirty="0"/>
              <a:t>is a _____ in </a:t>
            </a:r>
            <a:r>
              <a:rPr lang="en-US" sz="3200" dirty="0" err="1"/>
              <a:t>Mi’s</a:t>
            </a:r>
            <a:r>
              <a:rPr lang="en-US" sz="3200" dirty="0"/>
              <a:t> home town</a:t>
            </a:r>
            <a:r>
              <a:rPr lang="en-US" sz="3200"/>
              <a:t>. </a:t>
            </a:r>
          </a:p>
          <a:p>
            <a:pPr algn="just"/>
            <a:endParaRPr lang="en-US" sz="1600" dirty="0"/>
          </a:p>
          <a:p>
            <a:pPr algn="just"/>
            <a:r>
              <a:rPr lang="en-US" sz="3200" b="1">
                <a:solidFill>
                  <a:srgbClr val="F7941E"/>
                </a:solidFill>
              </a:rPr>
              <a:t>2. </a:t>
            </a:r>
            <a:r>
              <a:rPr lang="en-US" sz="3200"/>
              <a:t>Her </a:t>
            </a:r>
            <a:r>
              <a:rPr lang="en-US" sz="3200" dirty="0"/>
              <a:t>uncle’s family had to move everything to the ___________ last night</a:t>
            </a:r>
            <a:r>
              <a:rPr lang="en-US" sz="3200"/>
              <a:t>. </a:t>
            </a:r>
          </a:p>
          <a:p>
            <a:pPr algn="just"/>
            <a:endParaRPr lang="en-US" sz="1600" dirty="0"/>
          </a:p>
          <a:p>
            <a:pPr algn="just"/>
            <a:r>
              <a:rPr lang="en-US" sz="3200" b="1">
                <a:solidFill>
                  <a:srgbClr val="F7941E"/>
                </a:solidFill>
              </a:rPr>
              <a:t>3. </a:t>
            </a:r>
            <a:r>
              <a:rPr lang="en-US" sz="3200"/>
              <a:t>A </a:t>
            </a:r>
            <a:r>
              <a:rPr lang="en-US" sz="3200" dirty="0"/>
              <a:t>tornado is an example of a </a:t>
            </a:r>
            <a:r>
              <a:rPr lang="en-US" sz="3200"/>
              <a:t>_______________. </a:t>
            </a:r>
          </a:p>
          <a:p>
            <a:pPr algn="just"/>
            <a:endParaRPr lang="en-US" sz="1600" dirty="0"/>
          </a:p>
          <a:p>
            <a:pPr algn="just"/>
            <a:r>
              <a:rPr lang="en-US" sz="3200" b="1">
                <a:solidFill>
                  <a:srgbClr val="F7941E"/>
                </a:solidFill>
              </a:rPr>
              <a:t>4. </a:t>
            </a:r>
            <a:r>
              <a:rPr lang="en-US" sz="3200"/>
              <a:t>Tom’s </a:t>
            </a:r>
            <a:r>
              <a:rPr lang="en-US" sz="3200" dirty="0"/>
              <a:t>family ___________ dinner when the tornado came</a:t>
            </a:r>
            <a:r>
              <a:rPr lang="en-US" sz="3200"/>
              <a:t>. </a:t>
            </a:r>
          </a:p>
          <a:p>
            <a:pPr algn="just"/>
            <a:endParaRPr lang="en-US" sz="1600" dirty="0"/>
          </a:p>
          <a:p>
            <a:pPr algn="just"/>
            <a:r>
              <a:rPr lang="en-US" sz="3200" b="1">
                <a:solidFill>
                  <a:srgbClr val="F7941E"/>
                </a:solidFill>
              </a:rPr>
              <a:t>5. </a:t>
            </a:r>
            <a:r>
              <a:rPr lang="en-US" sz="3200"/>
              <a:t>The </a:t>
            </a:r>
            <a:r>
              <a:rPr lang="en-US" sz="3200" dirty="0"/>
              <a:t>tornado damaged their roof and _______ 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floor</a:t>
            </a: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a:solidFill>
                  <a:srgbClr val="7030A0"/>
                </a:solidFill>
              </a:rPr>
              <a:t>landslide</a:t>
            </a: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a:solidFill>
                  <a:srgbClr val="0033CC"/>
                </a:solidFill>
              </a:rPr>
              <a:t>1</a:t>
            </a:r>
            <a:r>
              <a:rPr lang="en-US" sz="2800" dirty="0"/>
              <a:t>. ………………………....</a:t>
            </a:r>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a:t>. ………………………....</a:t>
            </a:r>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a:t>. ………………………....</a:t>
            </a:r>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a:t>. ………………………....</a:t>
            </a:r>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a:t>. …………………………..</a:t>
            </a:r>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a:solidFill>
                  <a:srgbClr val="F7941E"/>
                </a:solidFill>
              </a:rPr>
              <a:t>1</a:t>
            </a:r>
            <a:r>
              <a:rPr lang="en-US" sz="3000">
                <a:solidFill>
                  <a:srgbClr val="F7941E"/>
                </a:solidFill>
              </a:rPr>
              <a:t>.</a:t>
            </a:r>
            <a:r>
              <a:rPr lang="en-US" sz="300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p>
          <a:p>
            <a:pPr algn="just"/>
            <a:endParaRPr lang="en-US" sz="1000" dirty="0"/>
          </a:p>
          <a:p>
            <a:pPr algn="just"/>
            <a:r>
              <a:rPr lang="en-US" sz="3000" b="1" dirty="0">
                <a:solidFill>
                  <a:srgbClr val="F7941E"/>
                </a:solidFill>
              </a:rPr>
              <a:t>2</a:t>
            </a:r>
            <a:r>
              <a:rPr lang="en-US" sz="3000" dirty="0">
                <a:solidFill>
                  <a:srgbClr val="F7941E"/>
                </a:solidFill>
              </a:rPr>
              <a:t>.</a:t>
            </a:r>
            <a:r>
              <a:rPr lang="en-US" sz="3000" dirty="0"/>
              <a:t> Oh,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p>
          <a:p>
            <a:pPr algn="just"/>
            <a:endParaRPr lang="en-US" sz="1000" dirty="0"/>
          </a:p>
          <a:p>
            <a:pPr algn="just"/>
            <a:r>
              <a:rPr lang="en-US" sz="3000" b="1" dirty="0">
                <a:solidFill>
                  <a:srgbClr val="F7941E"/>
                </a:solidFill>
              </a:rPr>
              <a:t>3</a:t>
            </a:r>
            <a:r>
              <a:rPr lang="en-US" sz="3000" dirty="0">
                <a:solidFill>
                  <a:srgbClr val="F7941E"/>
                </a:solidFill>
              </a:rPr>
              <a:t>.</a:t>
            </a:r>
            <a:r>
              <a:rPr lang="en-US" sz="3000" dirty="0"/>
              <a:t> We 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p>
          <a:p>
            <a:pPr algn="just"/>
            <a:endParaRPr lang="en-US" sz="1000" dirty="0"/>
          </a:p>
          <a:p>
            <a:pPr algn="just"/>
            <a:r>
              <a:rPr lang="en-US" sz="3000" b="1" dirty="0">
                <a:solidFill>
                  <a:srgbClr val="F7941E"/>
                </a:solidFill>
              </a:rPr>
              <a:t>4</a:t>
            </a:r>
            <a:r>
              <a:rPr lang="en-US" sz="3000" dirty="0">
                <a:solidFill>
                  <a:srgbClr val="F7941E"/>
                </a:solidFill>
              </a:rPr>
              <a:t>.</a:t>
            </a:r>
            <a:r>
              <a:rPr lang="en-US" sz="3000" dirty="0"/>
              <a:t> Every 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p>
          <a:p>
            <a:pPr algn="just"/>
            <a:endParaRPr lang="en-US" sz="1000" dirty="0"/>
          </a:p>
          <a:p>
            <a:pPr algn="just"/>
            <a:r>
              <a:rPr lang="en-US" sz="3000" b="1" dirty="0">
                <a:solidFill>
                  <a:srgbClr val="F7941E"/>
                </a:solidFill>
              </a:rPr>
              <a:t>5</a:t>
            </a:r>
            <a:r>
              <a:rPr lang="en-US" sz="3000" dirty="0">
                <a:solidFill>
                  <a:srgbClr val="F7941E"/>
                </a:solidFill>
              </a:rPr>
              <a:t>.</a:t>
            </a:r>
            <a:r>
              <a:rPr lang="en-US" sz="3000" dirty="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hour.</a:t>
            </a:r>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a:t>- Learn </a:t>
            </a:r>
            <a:r>
              <a:rPr lang="en-US" sz="3200" dirty="0"/>
              <a:t>by heart all the words </a:t>
            </a:r>
            <a:r>
              <a:rPr lang="en-US" sz="3200"/>
              <a:t>that you </a:t>
            </a:r>
            <a:r>
              <a:rPr lang="en-US" sz="3200" dirty="0"/>
              <a:t>have just learnt.</a:t>
            </a:r>
          </a:p>
          <a:p>
            <a:r>
              <a:rPr lang="en-US" sz="3200" dirty="0"/>
              <a:t>- Do exercises in the workbook.</a:t>
            </a:r>
          </a:p>
          <a:p>
            <a:r>
              <a:rPr lang="en-US" sz="3200"/>
              <a:t>- Start preparing for the Project of the 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NATURAL DISASTERS</a:t>
            </a: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Questions &amp; answers about 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p>
          <a:p>
            <a:r>
              <a:rPr lang="en-US">
                <a:solidFill>
                  <a:schemeClr val="tx1"/>
                </a:solidFill>
              </a:rPr>
              <a:t>Task 2: </a:t>
            </a:r>
            <a:r>
              <a:rPr lang="en-GB" dirty="0">
                <a:solidFill>
                  <a:schemeClr val="tx1"/>
                </a:solidFill>
              </a:rPr>
              <a:t>Read the conversation again. Complete each sentence with no more than TWO words from it.</a:t>
            </a:r>
            <a:endParaRPr lang="en-US" dirty="0">
              <a:solidFill>
                <a:schemeClr val="tx1"/>
              </a:solidFill>
            </a:endParaRPr>
          </a:p>
          <a:p>
            <a:r>
              <a:rPr lang="en-US">
                <a:solidFill>
                  <a:schemeClr val="tx1"/>
                </a:solidFill>
              </a:rPr>
              <a:t>Task 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4: </a:t>
            </a:r>
            <a:r>
              <a:rPr lang="en-GB" dirty="0">
                <a:solidFill>
                  <a:schemeClr val="tx1"/>
                </a:solidFill>
              </a:rPr>
              <a:t>Choose the correct answer to complete each sentence.</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   LESSON 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5: </a:t>
            </a:r>
            <a:r>
              <a:rPr lang="en-US" dirty="0">
                <a:solidFill>
                  <a:schemeClr val="tx1"/>
                </a:solidFill>
              </a:rPr>
              <a:t>Work in groups. Complete the web with all of the words and phrases related to natural disasters you know.</a:t>
            </a:r>
          </a:p>
        </p:txBody>
      </p:sp>
      <p:cxnSp>
        <p:nvCxnSpPr>
          <p:cNvPr id="20" name="Curved Connector 19"/>
          <p:cNvCxnSpPr>
            <a:stCxn id="30" idx="1"/>
            <a:endCxn id="24" idx="0"/>
          </p:cNvCxnSpPr>
          <p:nvPr/>
        </p:nvCxnSpPr>
        <p:spPr>
          <a:xfrm rot="10800000" flipV="1">
            <a:off x="1497025" y="5185355"/>
            <a:ext cx="1959269" cy="53482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579067" y="572017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141540" y="2042879"/>
            <a:ext cx="7169609" cy="4616648"/>
          </a:xfrm>
          <a:prstGeom prst="rect">
            <a:avLst/>
          </a:prstGeom>
          <a:noFill/>
        </p:spPr>
        <p:txBody>
          <a:bodyPr wrap="square">
            <a:spAutoFit/>
          </a:bodyPr>
          <a:lstStyle/>
          <a:p>
            <a:pPr>
              <a:lnSpc>
                <a:spcPct val="150000"/>
              </a:lnSpc>
            </a:pPr>
            <a:r>
              <a:rPr lang="en-US" sz="2800"/>
              <a:t>1. Can you name some natural disasters in Viet Nam? </a:t>
            </a:r>
          </a:p>
          <a:p>
            <a:pPr>
              <a:lnSpc>
                <a:spcPct val="150000"/>
              </a:lnSpc>
            </a:pPr>
            <a:r>
              <a:rPr lang="en-US" sz="2800"/>
              <a:t>2. Are there often natural disasters in Viet Nam?</a:t>
            </a:r>
            <a:endParaRPr lang="en-US" sz="2800" dirty="0"/>
          </a:p>
          <a:p>
            <a:pPr>
              <a:lnSpc>
                <a:spcPct val="150000"/>
              </a:lnSpc>
            </a:pPr>
            <a:r>
              <a:rPr lang="en-US" sz="2800"/>
              <a:t>3. How can you know when there is an </a:t>
            </a:r>
            <a:br>
              <a:rPr lang="en-US" sz="2800"/>
            </a:br>
            <a:r>
              <a:rPr lang="en-US" sz="2800"/>
              <a:t>incoming natural disaster?</a:t>
            </a:r>
            <a:endParaRPr lang="en-US" sz="2800" dirty="0"/>
          </a:p>
          <a:p>
            <a:pPr>
              <a:lnSpc>
                <a:spcPct val="150000"/>
              </a:lnSpc>
            </a:pPr>
            <a:r>
              <a:rPr lang="en-US" sz="2800"/>
              <a:t>4. What would you do if you were notified of an incoming earthquake?</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a:t>hiệt hại, </a:t>
            </a:r>
          </a:p>
          <a:p>
            <a:pPr algn="ctr"/>
            <a:r>
              <a:rPr lang="en-US" sz="480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funnel </a:t>
            </a:r>
            <a:r>
              <a:rPr lang="en-US" sz="6000"/>
              <a:t>(n)</a:t>
            </a:r>
            <a:r>
              <a:rPr lang="en-US"/>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tornado </a:t>
            </a:r>
            <a:r>
              <a:rPr lang="en-US" sz="600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eruption </a:t>
            </a:r>
            <a:r>
              <a:rPr lang="en-US" sz="6000"/>
              <a:t>(n)</a:t>
            </a:r>
            <a:r>
              <a:rPr lang="en-US"/>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4021</TotalTime>
  <Words>1079</Words>
  <Application>Microsoft Office PowerPoint</Application>
  <PresentationFormat>Widescreen</PresentationFormat>
  <Paragraphs>198</Paragraphs>
  <Slides>22</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Thi Hien Nguyen Thi Hien</cp:lastModifiedBy>
  <cp:revision>449</cp:revision>
  <dcterms:created xsi:type="dcterms:W3CDTF">2020-12-09T02:04:09Z</dcterms:created>
  <dcterms:modified xsi:type="dcterms:W3CDTF">2024-07-11T11:35:36Z</dcterms:modified>
</cp:coreProperties>
</file>