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352" r:id="rId2"/>
    <p:sldId id="343" r:id="rId3"/>
    <p:sldId id="256" r:id="rId4"/>
    <p:sldId id="342" r:id="rId5"/>
    <p:sldId id="332" r:id="rId6"/>
    <p:sldId id="340" r:id="rId7"/>
    <p:sldId id="341" r:id="rId8"/>
    <p:sldId id="335" r:id="rId9"/>
    <p:sldId id="298" r:id="rId10"/>
    <p:sldId id="325" r:id="rId11"/>
    <p:sldId id="336" r:id="rId12"/>
    <p:sldId id="337" r:id="rId13"/>
    <p:sldId id="338" r:id="rId14"/>
    <p:sldId id="314" r:id="rId15"/>
    <p:sldId id="33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EF4B66"/>
    <a:srgbClr val="F37D91"/>
    <a:srgbClr val="F7A5A5"/>
    <a:srgbClr val="FBCDCD"/>
    <a:srgbClr val="7192A9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9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102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40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77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89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52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530" y="1538104"/>
            <a:ext cx="6690796" cy="378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3428432" y="2410698"/>
            <a:ext cx="5335139" cy="1059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65" dirty="0">
                <a:ln w="38100">
                  <a:noFill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BÀI GIẢNG ĐIỆN TỬ MÔN TIẾNG ANH 8</a:t>
            </a:r>
          </a:p>
          <a:p>
            <a:pPr algn="ctr"/>
            <a:endParaRPr lang="en-US" sz="993" dirty="0">
              <a:ln w="38100">
                <a:noFill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1765" dirty="0">
                <a:ln w="38100">
                  <a:noFill/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UNIT 8 : SHOPPING</a:t>
            </a:r>
          </a:p>
          <a:p>
            <a:pPr algn="ctr"/>
            <a:r>
              <a:rPr lang="en-US" sz="1765" dirty="0">
                <a:ln w="38100">
                  <a:noFill/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Lesson 3 :  A closer look 2</a:t>
            </a:r>
            <a:endParaRPr lang="en-VN" sz="1765" dirty="0">
              <a:ln w="38100">
                <a:noFill/>
              </a:ln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2943949" y="1670193"/>
            <a:ext cx="566784" cy="570908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722392" y="3501826"/>
            <a:ext cx="2316981" cy="567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GV: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Nguyễn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Thị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Hiền</a:t>
            </a:r>
            <a:endParaRPr lang="en-US" sz="1544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Tổ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Ngoại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Ngữ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-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Năng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khiếu</a:t>
            </a:r>
            <a:endParaRPr lang="en-VN" sz="1544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669139" y="1878051"/>
            <a:ext cx="2460802" cy="3468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4">
                <a:ln w="3810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TRƯỜNG THCS LONG BIÊN</a:t>
            </a:r>
            <a:endParaRPr lang="en-VN" sz="1654" dirty="0">
              <a:ln w="38100">
                <a:noFill/>
              </a:ln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848" y="1276530"/>
            <a:ext cx="7111146" cy="526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90" y="1122645"/>
            <a:ext cx="936642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next to a sentence if it relates to a timetable, schedule or plan, and B if it is an unplanned future action.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23412" y="117395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6197" y="107131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683496" y="2172481"/>
            <a:ext cx="9533166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>
                <a:solidFill>
                  <a:srgbClr val="E0702A"/>
                </a:solidFill>
              </a:rPr>
              <a:t>1.</a:t>
            </a:r>
            <a:r>
              <a:rPr lang="en-US"/>
              <a:t> We</a:t>
            </a:r>
            <a:r>
              <a:rPr lang="en-US" u="sng"/>
              <a:t>’ll </a:t>
            </a:r>
            <a:r>
              <a:rPr lang="en-US" u="sng" dirty="0"/>
              <a:t>go</a:t>
            </a:r>
            <a:r>
              <a:rPr lang="en-US" dirty="0"/>
              <a:t> to Costco to return this suitcase.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>
                <a:solidFill>
                  <a:srgbClr val="E0702A"/>
                </a:solidFill>
              </a:rPr>
              <a:t>2.</a:t>
            </a:r>
            <a:r>
              <a:rPr lang="en-US"/>
              <a:t> Look! We </a:t>
            </a:r>
            <a:r>
              <a:rPr lang="en-US" u="sng"/>
              <a:t>have</a:t>
            </a:r>
            <a:r>
              <a:rPr lang="en-US"/>
              <a:t> a whole afternoon for shopping on the second day of our tour.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>
                <a:solidFill>
                  <a:srgbClr val="E0702A"/>
                </a:solidFill>
              </a:rPr>
              <a:t>3.</a:t>
            </a:r>
            <a:r>
              <a:rPr lang="en-US"/>
              <a:t> The </a:t>
            </a:r>
            <a:r>
              <a:rPr lang="en-US" dirty="0"/>
              <a:t>summer sales </a:t>
            </a:r>
            <a:r>
              <a:rPr lang="en-US" u="sng" dirty="0"/>
              <a:t>end</a:t>
            </a:r>
            <a:r>
              <a:rPr lang="en-US" dirty="0"/>
              <a:t> next Sunday.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>
                <a:solidFill>
                  <a:srgbClr val="E0702A"/>
                </a:solidFill>
              </a:rPr>
              <a:t>4.</a:t>
            </a:r>
            <a:r>
              <a:rPr lang="en-US"/>
              <a:t> Listen </a:t>
            </a:r>
            <a:r>
              <a:rPr lang="en-US" dirty="0"/>
              <a:t>to the announcement. The train </a:t>
            </a:r>
            <a:r>
              <a:rPr lang="en-US" u="sng" dirty="0"/>
              <a:t>doesn’t leave</a:t>
            </a:r>
            <a:r>
              <a:rPr lang="en-US" dirty="0"/>
              <a:t> till 12:00.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>
                <a:solidFill>
                  <a:srgbClr val="E0702A"/>
                </a:solidFill>
              </a:rPr>
              <a:t>5.</a:t>
            </a:r>
            <a:r>
              <a:rPr lang="en-US"/>
              <a:t> I’m </a:t>
            </a:r>
            <a:r>
              <a:rPr lang="en-US" dirty="0"/>
              <a:t>too busy today, so we</a:t>
            </a:r>
            <a:r>
              <a:rPr lang="en-US" u="sng" dirty="0"/>
              <a:t>’ll go </a:t>
            </a:r>
            <a:r>
              <a:rPr lang="en-US" dirty="0"/>
              <a:t>shopping on Tuesday.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0290468" y="2733964"/>
            <a:ext cx="9144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276618" y="3440546"/>
            <a:ext cx="9144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336654" y="4784445"/>
            <a:ext cx="9144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0355124" y="5495644"/>
            <a:ext cx="9144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0373598" y="6206846"/>
            <a:ext cx="9144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498016" y="2172481"/>
            <a:ext cx="4716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499844" y="2910063"/>
            <a:ext cx="4956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546030" y="4256676"/>
            <a:ext cx="4956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529115" y="4957814"/>
            <a:ext cx="4956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558052" y="5665700"/>
            <a:ext cx="4716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613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6" grpId="0"/>
      <p:bldP spid="37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123981"/>
            <a:ext cx="709804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0693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66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517216" y="1873525"/>
            <a:ext cx="11150175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b="1">
                <a:solidFill>
                  <a:srgbClr val="E0702A"/>
                </a:solidFill>
              </a:rPr>
              <a:t>1. </a:t>
            </a:r>
            <a:r>
              <a:rPr lang="en-US" sz="3000"/>
              <a:t>The </a:t>
            </a:r>
            <a:r>
              <a:rPr lang="en-US" sz="3000" dirty="0"/>
              <a:t>supermarket in my </a:t>
            </a:r>
            <a:r>
              <a:rPr lang="en-US" sz="3000"/>
              <a:t>neighbourhood </a:t>
            </a:r>
            <a:r>
              <a:rPr lang="en-US" sz="3000" i="1">
                <a:solidFill>
                  <a:srgbClr val="7030A0"/>
                </a:solidFill>
              </a:rPr>
              <a:t>opens / </a:t>
            </a:r>
            <a:r>
              <a:rPr lang="en-US" sz="3000" i="1" dirty="0">
                <a:solidFill>
                  <a:srgbClr val="7030A0"/>
                </a:solidFill>
              </a:rPr>
              <a:t>will open </a:t>
            </a:r>
            <a:r>
              <a:rPr lang="en-US" sz="3000" dirty="0"/>
              <a:t>longer hours than the one in yours.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>
                <a:solidFill>
                  <a:srgbClr val="E0702A"/>
                </a:solidFill>
              </a:rPr>
              <a:t>2.</a:t>
            </a:r>
            <a:r>
              <a:rPr lang="en-US" sz="3000"/>
              <a:t> Don’t </a:t>
            </a:r>
            <a:r>
              <a:rPr lang="en-US" sz="3000" dirty="0"/>
              <a:t>worry. </a:t>
            </a:r>
            <a:r>
              <a:rPr lang="en-US" sz="3000"/>
              <a:t>I </a:t>
            </a:r>
            <a:r>
              <a:rPr lang="en-US" sz="3000" i="1">
                <a:solidFill>
                  <a:srgbClr val="7030A0"/>
                </a:solidFill>
              </a:rPr>
              <a:t>make / will </a:t>
            </a:r>
            <a:r>
              <a:rPr lang="en-US" sz="3000" i="1" dirty="0">
                <a:solidFill>
                  <a:srgbClr val="7030A0"/>
                </a:solidFill>
              </a:rPr>
              <a:t>make </a:t>
            </a:r>
            <a:r>
              <a:rPr lang="en-US" sz="3000" dirty="0"/>
              <a:t>a shopping list, and you just give it to the shop owner.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>
                <a:solidFill>
                  <a:srgbClr val="E0702A"/>
                </a:solidFill>
              </a:rPr>
              <a:t>3.</a:t>
            </a:r>
            <a:r>
              <a:rPr lang="en-US" sz="3000"/>
              <a:t> We </a:t>
            </a:r>
            <a:r>
              <a:rPr lang="en-US" sz="3000" i="1">
                <a:solidFill>
                  <a:srgbClr val="7030A0"/>
                </a:solidFill>
              </a:rPr>
              <a:t>don’t buy / </a:t>
            </a:r>
            <a:r>
              <a:rPr lang="en-US" sz="3000" i="1" dirty="0">
                <a:solidFill>
                  <a:srgbClr val="7030A0"/>
                </a:solidFill>
              </a:rPr>
              <a:t>won’t buy </a:t>
            </a:r>
            <a:r>
              <a:rPr lang="en-US" sz="3000" dirty="0"/>
              <a:t>a birthday cake this year. We can bake one at home.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>
                <a:solidFill>
                  <a:srgbClr val="E0702A"/>
                </a:solidFill>
              </a:rPr>
              <a:t>4.</a:t>
            </a:r>
            <a:r>
              <a:rPr lang="en-US" sz="3000"/>
              <a:t> The </a:t>
            </a:r>
            <a:r>
              <a:rPr lang="en-US" sz="3000" dirty="0"/>
              <a:t>bus schedule says that </a:t>
            </a:r>
            <a:r>
              <a:rPr lang="en-US" sz="3000"/>
              <a:t>there </a:t>
            </a:r>
            <a:r>
              <a:rPr lang="en-US" sz="3000" i="1">
                <a:solidFill>
                  <a:srgbClr val="7030A0"/>
                </a:solidFill>
              </a:rPr>
              <a:t>is / </a:t>
            </a:r>
            <a:r>
              <a:rPr lang="en-US" sz="3000" i="1" dirty="0">
                <a:solidFill>
                  <a:srgbClr val="7030A0"/>
                </a:solidFill>
              </a:rPr>
              <a:t>will be </a:t>
            </a:r>
            <a:r>
              <a:rPr lang="en-US" sz="3000" dirty="0"/>
              <a:t>a bus to Aeon at 10:05.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>
                <a:solidFill>
                  <a:srgbClr val="E0702A"/>
                </a:solidFill>
              </a:rPr>
              <a:t>5.</a:t>
            </a:r>
            <a:r>
              <a:rPr lang="en-US" sz="3000"/>
              <a:t> Look </a:t>
            </a:r>
            <a:r>
              <a:rPr lang="en-US" sz="3000" dirty="0"/>
              <a:t>at the advertisement</a:t>
            </a:r>
            <a:r>
              <a:rPr lang="en-US" sz="3000"/>
              <a:t>. </a:t>
            </a:r>
            <a:r>
              <a:rPr lang="en-US" sz="3000" i="1">
                <a:solidFill>
                  <a:srgbClr val="7030A0"/>
                </a:solidFill>
              </a:rPr>
              <a:t>Does / </a:t>
            </a:r>
            <a:r>
              <a:rPr lang="en-US" sz="3000" i="1" dirty="0">
                <a:solidFill>
                  <a:srgbClr val="7030A0"/>
                </a:solidFill>
              </a:rPr>
              <a:t>Will </a:t>
            </a:r>
            <a:r>
              <a:rPr lang="en-US" sz="3000" dirty="0"/>
              <a:t>the big sale start next Friday?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endParaRPr lang="en-US" sz="3000" dirty="0"/>
          </a:p>
          <a:p>
            <a:pPr marL="514350" indent="-514350">
              <a:buAutoNum type="arabicPeriod"/>
            </a:pPr>
            <a:endParaRPr lang="en-US" sz="3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109071" y="2359500"/>
            <a:ext cx="866529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349324" y="3366993"/>
            <a:ext cx="1385432" cy="1385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378690" y="4414213"/>
            <a:ext cx="1510810" cy="1510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085840" y="5468761"/>
            <a:ext cx="27686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197817" y="6031468"/>
            <a:ext cx="719406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69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-53512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13634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0084" y="988515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sk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answer to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check planned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events for the community fair next month.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10336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29206" y="2506431"/>
            <a:ext cx="56127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</a:rPr>
              <a:t>Example: </a:t>
            </a:r>
            <a:r>
              <a:rPr lang="en-US" sz="3200"/>
              <a:t>	</a:t>
            </a:r>
          </a:p>
          <a:p>
            <a:r>
              <a:rPr lang="en-US" sz="3200" b="1"/>
              <a:t>A</a:t>
            </a:r>
            <a:r>
              <a:rPr lang="en-US" sz="3200" dirty="0"/>
              <a:t>: When do we start preparing for the fair?</a:t>
            </a:r>
          </a:p>
          <a:p>
            <a:pPr>
              <a:lnSpc>
                <a:spcPct val="150000"/>
              </a:lnSpc>
            </a:pPr>
            <a:r>
              <a:rPr lang="en-US" sz="3200" b="1"/>
              <a:t>B</a:t>
            </a:r>
            <a:r>
              <a:rPr lang="en-US" sz="3200" b="1" dirty="0"/>
              <a:t>:</a:t>
            </a:r>
            <a:r>
              <a:rPr lang="en-US" sz="3200" dirty="0"/>
              <a:t> We start on the first of March.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889" t="2580" r="2347" b="2157"/>
          <a:stretch/>
        </p:blipFill>
        <p:spPr>
          <a:xfrm>
            <a:off x="381751" y="1864588"/>
            <a:ext cx="5712344" cy="474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7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923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28983" y="2576672"/>
            <a:ext cx="97702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/>
              <a:t>Recall </a:t>
            </a:r>
            <a:r>
              <a:rPr lang="en-US" sz="3600" dirty="0"/>
              <a:t>adverbs of frequency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Present simple for </a:t>
            </a:r>
            <a:r>
              <a:rPr lang="en-US" sz="3600"/>
              <a:t>future uses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306185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04" y="2092920"/>
            <a:ext cx="107883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/>
              <a:t>Learn the use of adverbs of frequency by heart.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/>
              <a:t>Make 5 sentences of the simple </a:t>
            </a:r>
            <a:r>
              <a:rPr lang="en-US" sz="3200"/>
              <a:t>present for future meaning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/>
              <a:t>Do the exercises in the Workbook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49" y="3785402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45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88178"/>
            <a:ext cx="603166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913" y="1438843"/>
            <a:ext cx="1450088" cy="132430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511001" y="1788178"/>
            <a:ext cx="507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LESSON 3</a:t>
            </a:r>
            <a:r>
              <a:rPr lang="en-US" sz="3600" b="1">
                <a:solidFill>
                  <a:schemeClr val="bg1"/>
                </a:solidFill>
              </a:rPr>
              <a:t>: A </a:t>
            </a:r>
            <a:r>
              <a:rPr lang="en-US" sz="3600" b="1" dirty="0">
                <a:solidFill>
                  <a:schemeClr val="bg1"/>
                </a:solidFill>
              </a:rPr>
              <a:t>closer look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SHOPPING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972" y="2593334"/>
            <a:ext cx="6093197" cy="4062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96286" y="2009549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398826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86589" y="4810865"/>
            <a:ext cx="2055309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144134"/>
            <a:ext cx="6012611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9949" y="2000407"/>
            <a:ext cx="6030388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- Adverbs of frequency</a:t>
            </a:r>
          </a:p>
          <a:p>
            <a:r>
              <a:rPr lang="en-GB">
                <a:solidFill>
                  <a:schemeClr val="tx1"/>
                </a:solidFill>
              </a:rPr>
              <a:t>- Present simple for future events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65638" y="2960227"/>
            <a:ext cx="6035811" cy="162300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Complete the sentences.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Underline the verbs. Answer the questions.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Write A: a timetable, schedule or plan; and B: unplanned future action.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Choose the correct answer.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309168" cy="60039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318352"/>
            <a:ext cx="1309168" cy="108047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505075" y="3699550"/>
            <a:ext cx="1309169" cy="111131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669161" y="5825346"/>
            <a:ext cx="1971297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654811" y="5111588"/>
            <a:ext cx="1131779" cy="71375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3295" y="5837218"/>
            <a:ext cx="601261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8" name="Rectangle 22">
            <a:extLst>
              <a:ext uri="{FF2B5EF4-FFF2-40B4-BE49-F238E27FC236}">
                <a16:creationId xmlns:a16="http://schemas.microsoft.com/office/drawing/2014/main" id="{2B296B37-31A1-E0D3-0223-6CF67DA34147}"/>
              </a:ext>
            </a:extLst>
          </p:cNvPr>
          <p:cNvSpPr/>
          <p:nvPr/>
        </p:nvSpPr>
        <p:spPr>
          <a:xfrm>
            <a:off x="5579949" y="4896601"/>
            <a:ext cx="6005956" cy="65291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 in pairs. Ask and answer to check planned events for the community fair next month.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41898" y="474711"/>
            <a:ext cx="3581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2147143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1091" y="1482104"/>
            <a:ext cx="59063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BRAINSTORMING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2781" y="2657796"/>
            <a:ext cx="1001405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/>
              <a:t>List as many adverbs of frequency as possible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4421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7543" y="2919045"/>
            <a:ext cx="481174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ADVERBS OF FREQUENCY</a:t>
            </a:r>
            <a:endParaRPr lang="en-US" sz="6600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" r="2647"/>
          <a:stretch/>
        </p:blipFill>
        <p:spPr>
          <a:xfrm>
            <a:off x="4959286" y="1165483"/>
            <a:ext cx="6822406" cy="542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29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62752" y="1542201"/>
            <a:ext cx="618629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SIMPLE PRESENT FOR FUTURE EVENTS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2354" b="12453"/>
          <a:stretch/>
        </p:blipFill>
        <p:spPr>
          <a:xfrm>
            <a:off x="326900" y="3382885"/>
            <a:ext cx="6858000" cy="2980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455159" y="1791478"/>
            <a:ext cx="4515357" cy="457200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968083" y="1807757"/>
            <a:ext cx="14895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.VnVogue" panose="020B7200000000000000" pitchFamily="34" charset="0"/>
              </a:rPr>
              <a:t>USES</a:t>
            </a:r>
            <a:endParaRPr lang="en-US" sz="44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.VnVogue" panose="020B72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25416" y="2851771"/>
            <a:ext cx="3974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.VnVogue" panose="020B7200000000000000" pitchFamily="34" charset="0"/>
              </a:rPr>
              <a:t>- Facts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25416" y="3480287"/>
            <a:ext cx="4637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.VnVogue" panose="020B7200000000000000" pitchFamily="34" charset="0"/>
              </a:rPr>
              <a:t>- Habitual actions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25416" y="4752391"/>
            <a:ext cx="3974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.VnVogue" panose="020B7200000000000000" pitchFamily="34" charset="0"/>
              </a:rPr>
              <a:t>- Future events</a:t>
            </a:r>
          </a:p>
        </p:txBody>
      </p:sp>
    </p:spTree>
    <p:extLst>
      <p:ext uri="{BB962C8B-B14F-4D97-AF65-F5344CB8AC3E}">
        <p14:creationId xmlns:p14="http://schemas.microsoft.com/office/powerpoint/2010/main" val="288363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05482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adverbs of frequency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0693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66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02326" y="1534962"/>
            <a:ext cx="9184337" cy="746421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291" y="1655029"/>
            <a:ext cx="1245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always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81330" y="1655029"/>
            <a:ext cx="1020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often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26458" y="1665036"/>
            <a:ext cx="1821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sometimes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39723" y="1646562"/>
            <a:ext cx="1053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rarely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019760" y="1656746"/>
            <a:ext cx="1065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never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79153" y="2590891"/>
            <a:ext cx="11077224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>
                <a:solidFill>
                  <a:srgbClr val="E0702A"/>
                </a:solidFill>
              </a:rPr>
              <a:t>1.</a:t>
            </a:r>
            <a:r>
              <a:rPr lang="en-US"/>
              <a:t> My </a:t>
            </a:r>
            <a:r>
              <a:rPr lang="en-US" err="1"/>
              <a:t>mother</a:t>
            </a:r>
            <a:r>
              <a:rPr lang="en-US"/>
              <a:t>________ shops </a:t>
            </a:r>
            <a:r>
              <a:rPr lang="en-US" dirty="0"/>
              <a:t>at the supermarket. She never shops anywhere else.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>
                <a:solidFill>
                  <a:srgbClr val="E0702A"/>
                </a:solidFill>
              </a:rPr>
              <a:t>2.</a:t>
            </a:r>
            <a:r>
              <a:rPr lang="en-US"/>
              <a:t> I ________ buy </a:t>
            </a:r>
            <a:r>
              <a:rPr lang="en-US" dirty="0"/>
              <a:t>things online, just once or twice a year. I prefer to shop at the shopping mall.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>
                <a:solidFill>
                  <a:srgbClr val="E0702A"/>
                </a:solidFill>
              </a:rPr>
              <a:t>3.</a:t>
            </a:r>
            <a:r>
              <a:rPr lang="en-US"/>
              <a:t> You can _______ </a:t>
            </a:r>
            <a:r>
              <a:rPr lang="en-US" dirty="0"/>
              <a:t>bargain at a supermarket because the prices are fixed.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>
                <a:solidFill>
                  <a:srgbClr val="E0702A"/>
                </a:solidFill>
              </a:rPr>
              <a:t>4.</a:t>
            </a:r>
            <a:r>
              <a:rPr lang="en-US"/>
              <a:t> How ______ </a:t>
            </a:r>
            <a:r>
              <a:rPr lang="en-US" dirty="0"/>
              <a:t>do you return things you buy online?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>
                <a:solidFill>
                  <a:srgbClr val="E0702A"/>
                </a:solidFill>
              </a:rPr>
              <a:t>5.</a:t>
            </a:r>
            <a:r>
              <a:rPr lang="en-US"/>
              <a:t> I </a:t>
            </a:r>
            <a:r>
              <a:rPr lang="en-US" dirty="0"/>
              <a:t>don’t often buy things at the dollar store. My mother only takes </a:t>
            </a:r>
            <a:r>
              <a:rPr lang="en-US"/>
              <a:t>me there __________. </a:t>
            </a:r>
            <a:endParaRPr lang="en-US" dirty="0"/>
          </a:p>
          <a:p>
            <a:pPr marL="514350" indent="-514350">
              <a:lnSpc>
                <a:spcPct val="100000"/>
              </a:lnSpc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11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0694 0.1398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4" y="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-0.51706 0.2807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59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-0.56927 0.4254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64" y="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15286 0.5064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3" y="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-0.32149 0.64745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3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4" grpId="0"/>
      <p:bldP spid="26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-53512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13634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7298" y="989605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schedule for the grade 8 field trip tomorrow, and underline the verbs in the sentences. Then answer the questions.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10336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075913"/>
              </p:ext>
            </p:extLst>
          </p:nvPr>
        </p:nvGraphicFramePr>
        <p:xfrm>
          <a:off x="657478" y="2586001"/>
          <a:ext cx="10961868" cy="3048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395">
                  <a:extLst>
                    <a:ext uri="{9D8B030D-6E8A-4147-A177-3AD203B41FA5}">
                      <a16:colId xmlns:a16="http://schemas.microsoft.com/office/drawing/2014/main" val="3124325429"/>
                    </a:ext>
                  </a:extLst>
                </a:gridCol>
                <a:gridCol w="8654473">
                  <a:extLst>
                    <a:ext uri="{9D8B030D-6E8A-4147-A177-3AD203B41FA5}">
                      <a16:colId xmlns:a16="http://schemas.microsoft.com/office/drawing/2014/main" val="2069901171"/>
                    </a:ext>
                  </a:extLst>
                </a:gridCol>
              </a:tblGrid>
              <a:tr h="609637">
                <a:tc>
                  <a:txBody>
                    <a:bodyPr/>
                    <a:lstStyle/>
                    <a:p>
                      <a:r>
                        <a:rPr lang="en-US" sz="2400" b="0">
                          <a:solidFill>
                            <a:schemeClr val="tx1"/>
                          </a:solidFill>
                        </a:rPr>
                        <a:t>9:00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The bus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leaves.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373814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10:00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Students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arrive at </a:t>
                      </a:r>
                      <a:r>
                        <a:rPr lang="en-US" sz="2400" baseline="0">
                          <a:solidFill>
                            <a:schemeClr val="tx1"/>
                          </a:solidFill>
                        </a:rPr>
                        <a:t>the factory.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040392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10:10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Students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watch a documentary introducing the factory.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215443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10:30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The tour of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the factory starts.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046812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12:10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Students return to school to write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the trip reports.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572738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206079"/>
              </p:ext>
            </p:extLst>
          </p:nvPr>
        </p:nvGraphicFramePr>
        <p:xfrm>
          <a:off x="657478" y="1767146"/>
          <a:ext cx="10961868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61868">
                  <a:extLst>
                    <a:ext uri="{9D8B030D-6E8A-4147-A177-3AD203B41FA5}">
                      <a16:colId xmlns:a16="http://schemas.microsoft.com/office/drawing/2014/main" val="4219744637"/>
                    </a:ext>
                  </a:extLst>
                </a:gridCol>
              </a:tblGrid>
              <a:tr h="772675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Field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</a:rPr>
                        <a:t> trip to the Double Dragon </a:t>
                      </a:r>
                      <a:r>
                        <a:rPr lang="en-US" sz="2400" b="1" baseline="0">
                          <a:solidFill>
                            <a:schemeClr val="bg1"/>
                          </a:solidFill>
                        </a:rPr>
                        <a:t>Chocolate Factory</a:t>
                      </a:r>
                      <a:endParaRPr lang="en-US" sz="2400" b="1" baseline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2400" b="0" baseline="0">
                          <a:solidFill>
                            <a:schemeClr val="bg1"/>
                          </a:solidFill>
                        </a:rPr>
                        <a:t>26 </a:t>
                      </a:r>
                      <a:r>
                        <a:rPr lang="en-US" sz="2400" b="0" baseline="0" dirty="0">
                          <a:solidFill>
                            <a:schemeClr val="bg1"/>
                          </a:solidFill>
                        </a:rPr>
                        <a:t>February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37D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67096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57478" y="5692416"/>
            <a:ext cx="10759420" cy="1102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What tense are the verbs in the sentences?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/>
              <a:t>Are the sentences about habits or future activities?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158762" y="2967135"/>
            <a:ext cx="758471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279196" y="3576735"/>
            <a:ext cx="699796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16544" y="4192556"/>
            <a:ext cx="699796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12025" y="4789715"/>
            <a:ext cx="699796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279196" y="5396203"/>
            <a:ext cx="681134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619825" y="5640423"/>
            <a:ext cx="267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Present simple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619825" y="6221873"/>
            <a:ext cx="267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Future activities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4106</TotalTime>
  <Words>702</Words>
  <Application>Microsoft Office PowerPoint</Application>
  <PresentationFormat>Widescreen</PresentationFormat>
  <Paragraphs>120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.VnVogue</vt:lpstr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Nguyen Thi Hien Nguyen Thi Hien</cp:lastModifiedBy>
  <cp:revision>251</cp:revision>
  <dcterms:created xsi:type="dcterms:W3CDTF">2020-12-09T02:04:09Z</dcterms:created>
  <dcterms:modified xsi:type="dcterms:W3CDTF">2024-07-11T11:30:13Z</dcterms:modified>
</cp:coreProperties>
</file>