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71" r:id="rId2"/>
    <p:sldId id="256" r:id="rId3"/>
    <p:sldId id="302" r:id="rId4"/>
    <p:sldId id="279" r:id="rId5"/>
    <p:sldId id="355" r:id="rId6"/>
    <p:sldId id="363" r:id="rId7"/>
    <p:sldId id="364" r:id="rId8"/>
    <p:sldId id="357" r:id="rId9"/>
    <p:sldId id="359" r:id="rId10"/>
    <p:sldId id="366" r:id="rId11"/>
    <p:sldId id="358" r:id="rId12"/>
    <p:sldId id="360" r:id="rId13"/>
    <p:sldId id="361" r:id="rId14"/>
    <p:sldId id="3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B66"/>
    <a:srgbClr val="FBCDCD"/>
    <a:srgbClr val="F37D91"/>
    <a:srgbClr val="F7A5A5"/>
    <a:srgbClr val="7192A9"/>
    <a:srgbClr val="F26649"/>
    <a:srgbClr val="F3F6F6"/>
    <a:srgbClr val="D8E5E5"/>
    <a:srgbClr val="3B87CD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09017B-D01B-A542-A6C2-02245B6E7DF1}" v="162" dt="2022-12-15T17:56:25.6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50"/>
  </p:normalViewPr>
  <p:slideViewPr>
    <p:cSldViewPr snapToGrid="0" showGuides="1">
      <p:cViewPr varScale="1">
        <p:scale>
          <a:sx n="59" d="100"/>
          <a:sy n="59" d="100"/>
        </p:scale>
        <p:origin x="85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#2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/>
      <dgm:spPr/>
      <dgm:t>
        <a:bodyPr/>
        <a:lstStyle/>
        <a:p>
          <a:r>
            <a:rPr lang="en-US" dirty="0"/>
            <a:t>Vocabulary review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/>
      <dgm:spPr/>
      <dgm:t>
        <a:bodyPr/>
        <a:lstStyle/>
        <a:p>
          <a:r>
            <a:rPr lang="en-US" dirty="0"/>
            <a:t>Grammar review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/>
      <dgm:spPr/>
      <dgm:t>
        <a:bodyPr/>
        <a:lstStyle/>
        <a:p>
          <a:r>
            <a:rPr lang="en-US" dirty="0"/>
            <a:t>Project</a:t>
          </a:r>
          <a:r>
            <a:rPr lang="en-US"/>
            <a:t>: Interesting lifestyle around the world</a:t>
          </a:r>
          <a:endParaRPr lang="en-US" dirty="0"/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35DA0401-374A-4588-B4E6-5A6FB0947E6C}" type="presOf" srcId="{BDC1493D-FBBD-4B1B-8D02-EF9346592A01}" destId="{7EE42D12-6FC0-432E-B13D-348FAA3019E8}" srcOrd="0" destOrd="0" presId="urn:microsoft.com/office/officeart/2008/layout/VerticalAccentList"/>
    <dgm:cxn modelId="{645A6326-417E-4B91-AF05-5F1D959A1A2B}" type="presOf" srcId="{4B3AF590-F5B3-4E50-983F-332FF45B0BF3}" destId="{CE9643F3-B266-43EE-939B-D2CA20AAA601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CFDB2F76-7A98-43EC-9FBE-D2FDA50F61CC}" type="presOf" srcId="{7C374F37-6E76-4D85-98D1-1E3389BE0E74}" destId="{58013576-29AF-479D-8A1F-0D285327867C}" srcOrd="0" destOrd="0" presId="urn:microsoft.com/office/officeart/2008/layout/VerticalAccentList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0203D78C-A9F8-4607-810C-6D073CDA2055}" type="presOf" srcId="{F359A7F1-BCE8-4CF0-887C-4286C958CB8E}" destId="{F55AF14A-86B0-4B67-A18B-AB596E826A68}" srcOrd="0" destOrd="0" presId="urn:microsoft.com/office/officeart/2008/layout/VerticalAccentList"/>
    <dgm:cxn modelId="{557D2EBF-7AF2-46E1-A49A-6FA829B7ED5B}" type="presOf" srcId="{ACAB3453-E635-455B-AFA7-F68631D0FCE5}" destId="{E846787F-960D-4743-AFC6-C0DAC4E32B1A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E42C34E3-2937-4ADC-950E-D9B1742E0445}" type="presOf" srcId="{D0361850-F820-4483-BE64-DB2A8B913F44}" destId="{87C1876D-D292-4260-AE19-EFE00827F60D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1D52BCFD-1933-48CF-BF06-654D4A0FC502}" type="presOf" srcId="{7E720DC9-A326-4280-AD54-230CB08BDB67}" destId="{68AF96BA-2B11-4470-B9C3-000D46886C52}" srcOrd="0" destOrd="0" presId="urn:microsoft.com/office/officeart/2008/layout/VerticalAccentList"/>
    <dgm:cxn modelId="{C97F9C49-54E0-47E5-BAA7-3D9F12C0089E}" type="presParOf" srcId="{E846787F-960D-4743-AFC6-C0DAC4E32B1A}" destId="{FBECC6BC-35C8-4D73-8C82-F6242B5D12A7}" srcOrd="0" destOrd="0" presId="urn:microsoft.com/office/officeart/2008/layout/VerticalAccentList"/>
    <dgm:cxn modelId="{DDD8CB1C-E22C-455E-A1A8-71424D26E22D}" type="presParOf" srcId="{FBECC6BC-35C8-4D73-8C82-F6242B5D12A7}" destId="{F55AF14A-86B0-4B67-A18B-AB596E826A68}" srcOrd="0" destOrd="0" presId="urn:microsoft.com/office/officeart/2008/layout/VerticalAccentList"/>
    <dgm:cxn modelId="{F4CAA60D-044A-42C6-907E-AF1DD1620C9B}" type="presParOf" srcId="{E846787F-960D-4743-AFC6-C0DAC4E32B1A}" destId="{68E1015F-0882-4FA8-8FDE-1AFB66FCD4DA}" srcOrd="1" destOrd="0" presId="urn:microsoft.com/office/officeart/2008/layout/VerticalAccentList"/>
    <dgm:cxn modelId="{D4225794-FFFD-4F44-9C07-AE5B35F45B07}" type="presParOf" srcId="{68E1015F-0882-4FA8-8FDE-1AFB66FCD4DA}" destId="{F097B7CF-60C7-4E50-9224-C78313D55970}" srcOrd="0" destOrd="0" presId="urn:microsoft.com/office/officeart/2008/layout/VerticalAccentList"/>
    <dgm:cxn modelId="{1AE73EE0-E283-4E9D-B3E4-18CFF24B73ED}" type="presParOf" srcId="{68E1015F-0882-4FA8-8FDE-1AFB66FCD4DA}" destId="{F3E8A5E3-98CD-438E-9484-0DEB08FEF9D4}" srcOrd="1" destOrd="0" presId="urn:microsoft.com/office/officeart/2008/layout/VerticalAccentList"/>
    <dgm:cxn modelId="{7DE78E80-A861-472C-A37A-E9D2BAB28989}" type="presParOf" srcId="{68E1015F-0882-4FA8-8FDE-1AFB66FCD4DA}" destId="{D4A5C8F4-EFE4-4167-A6FA-01CFC1C55E0D}" srcOrd="2" destOrd="0" presId="urn:microsoft.com/office/officeart/2008/layout/VerticalAccentList"/>
    <dgm:cxn modelId="{BCF1B451-144A-4586-9247-079DD7E4FF74}" type="presParOf" srcId="{68E1015F-0882-4FA8-8FDE-1AFB66FCD4DA}" destId="{6D302C33-5C2D-445A-B2A7-A423E9E4C411}" srcOrd="3" destOrd="0" presId="urn:microsoft.com/office/officeart/2008/layout/VerticalAccentList"/>
    <dgm:cxn modelId="{15BBAFFA-159B-4DE2-B032-8E4CA80FD1A8}" type="presParOf" srcId="{68E1015F-0882-4FA8-8FDE-1AFB66FCD4DA}" destId="{6B499179-454E-4A73-92FB-AF8A159DAAA9}" srcOrd="4" destOrd="0" presId="urn:microsoft.com/office/officeart/2008/layout/VerticalAccentList"/>
    <dgm:cxn modelId="{5172AD4A-7735-48F4-B107-001CC6A37D0E}" type="presParOf" srcId="{68E1015F-0882-4FA8-8FDE-1AFB66FCD4DA}" destId="{DDEB82FA-73D1-46AB-AB81-361DFACA0A4C}" srcOrd="5" destOrd="0" presId="urn:microsoft.com/office/officeart/2008/layout/VerticalAccentList"/>
    <dgm:cxn modelId="{F0D487FE-98B1-4F7B-AE6F-D96C346A07C4}" type="presParOf" srcId="{68E1015F-0882-4FA8-8FDE-1AFB66FCD4DA}" destId="{87CB067E-A715-4E4C-AE3F-03C2D0F2E46A}" srcOrd="6" destOrd="0" presId="urn:microsoft.com/office/officeart/2008/layout/VerticalAccentList"/>
    <dgm:cxn modelId="{6B40FDA8-0A29-4A21-9651-A945AB77A02B}" type="presParOf" srcId="{68E1015F-0882-4FA8-8FDE-1AFB66FCD4DA}" destId="{87C1876D-D292-4260-AE19-EFE00827F60D}" srcOrd="7" destOrd="0" presId="urn:microsoft.com/office/officeart/2008/layout/VerticalAccentList"/>
    <dgm:cxn modelId="{E4ED1AF8-53AB-4C3F-A170-BFA31EB23FC3}" type="presParOf" srcId="{E846787F-960D-4743-AFC6-C0DAC4E32B1A}" destId="{426BA95E-35A4-4EDD-AB7D-CBD3ACBF5FAC}" srcOrd="2" destOrd="0" presId="urn:microsoft.com/office/officeart/2008/layout/VerticalAccentList"/>
    <dgm:cxn modelId="{CF82D4F9-2966-4722-888D-07C82748AC16}" type="presParOf" srcId="{E846787F-960D-4743-AFC6-C0DAC4E32B1A}" destId="{253B6541-FA96-4E99-A6F4-E99E92EF007A}" srcOrd="3" destOrd="0" presId="urn:microsoft.com/office/officeart/2008/layout/VerticalAccentList"/>
    <dgm:cxn modelId="{CA7BBB66-BBE3-46B7-8B60-99CF19C26C0D}" type="presParOf" srcId="{253B6541-FA96-4E99-A6F4-E99E92EF007A}" destId="{CE9643F3-B266-43EE-939B-D2CA20AAA601}" srcOrd="0" destOrd="0" presId="urn:microsoft.com/office/officeart/2008/layout/VerticalAccentList"/>
    <dgm:cxn modelId="{B98EE7DC-213B-4C33-9B42-7BF848087F10}" type="presParOf" srcId="{E846787F-960D-4743-AFC6-C0DAC4E32B1A}" destId="{6B49BE83-BF86-4346-B4AA-D14E2D1EE8D3}" srcOrd="4" destOrd="0" presId="urn:microsoft.com/office/officeart/2008/layout/VerticalAccentList"/>
    <dgm:cxn modelId="{1E5E4825-AC16-4CD1-8079-7FE0DA2A9C88}" type="presParOf" srcId="{6B49BE83-BF86-4346-B4AA-D14E2D1EE8D3}" destId="{6932007E-BFF1-474A-AAEB-7AC2F683094E}" srcOrd="0" destOrd="0" presId="urn:microsoft.com/office/officeart/2008/layout/VerticalAccentList"/>
    <dgm:cxn modelId="{9E3CE932-C424-4F62-8A1B-D40894C72B71}" type="presParOf" srcId="{6B49BE83-BF86-4346-B4AA-D14E2D1EE8D3}" destId="{B44D1DF5-76B2-4FA5-A1B7-6513455CDC7C}" srcOrd="1" destOrd="0" presId="urn:microsoft.com/office/officeart/2008/layout/VerticalAccentList"/>
    <dgm:cxn modelId="{25C69561-DC69-49BD-AF48-C17182FC2F9E}" type="presParOf" srcId="{6B49BE83-BF86-4346-B4AA-D14E2D1EE8D3}" destId="{1890C6C4-FE54-458F-841C-1E6F98E93A81}" srcOrd="2" destOrd="0" presId="urn:microsoft.com/office/officeart/2008/layout/VerticalAccentList"/>
    <dgm:cxn modelId="{48A6F72B-B8DE-4404-875E-9079F40FA909}" type="presParOf" srcId="{6B49BE83-BF86-4346-B4AA-D14E2D1EE8D3}" destId="{DBF430FF-772F-4E76-A32B-4FDF2C3F4739}" srcOrd="3" destOrd="0" presId="urn:microsoft.com/office/officeart/2008/layout/VerticalAccentList"/>
    <dgm:cxn modelId="{F9D4F4D0-50B4-4790-A58D-7DE2C7923ADD}" type="presParOf" srcId="{6B49BE83-BF86-4346-B4AA-D14E2D1EE8D3}" destId="{5D3FB7F4-6951-4FA8-B484-78C45CCC6F69}" srcOrd="4" destOrd="0" presId="urn:microsoft.com/office/officeart/2008/layout/VerticalAccentList"/>
    <dgm:cxn modelId="{06BCD79C-93E7-43F6-A96D-D7DF91D698C1}" type="presParOf" srcId="{6B49BE83-BF86-4346-B4AA-D14E2D1EE8D3}" destId="{D3726249-2DC6-40D9-8E4D-818EFFC8A2D0}" srcOrd="5" destOrd="0" presId="urn:microsoft.com/office/officeart/2008/layout/VerticalAccentList"/>
    <dgm:cxn modelId="{933DE21F-E144-4D6B-9514-2D61C8E5DD31}" type="presParOf" srcId="{6B49BE83-BF86-4346-B4AA-D14E2D1EE8D3}" destId="{9609BAC6-C356-41DB-B1E7-93332BB75278}" srcOrd="6" destOrd="0" presId="urn:microsoft.com/office/officeart/2008/layout/VerticalAccentList"/>
    <dgm:cxn modelId="{E08BC9F3-2D62-4083-A6B3-B564356302D1}" type="presParOf" srcId="{6B49BE83-BF86-4346-B4AA-D14E2D1EE8D3}" destId="{7EE42D12-6FC0-432E-B13D-348FAA3019E8}" srcOrd="7" destOrd="0" presId="urn:microsoft.com/office/officeart/2008/layout/VerticalAccentList"/>
    <dgm:cxn modelId="{0246C0D9-A014-4C47-AA33-0F938FF7B810}" type="presParOf" srcId="{E846787F-960D-4743-AFC6-C0DAC4E32B1A}" destId="{BE9B0E33-941C-49DE-ACE8-C0B809929C89}" srcOrd="5" destOrd="0" presId="urn:microsoft.com/office/officeart/2008/layout/VerticalAccentList"/>
    <dgm:cxn modelId="{A588D0B0-EE98-4801-82B5-40CD34FC2F28}" type="presParOf" srcId="{E846787F-960D-4743-AFC6-C0DAC4E32B1A}" destId="{D9A248E0-174F-4A54-AB78-40BD213867F8}" srcOrd="6" destOrd="0" presId="urn:microsoft.com/office/officeart/2008/layout/VerticalAccentList"/>
    <dgm:cxn modelId="{8371D214-6751-4C9D-9EB8-DAD967EAEE8A}" type="presParOf" srcId="{D9A248E0-174F-4A54-AB78-40BD213867F8}" destId="{68AF96BA-2B11-4470-B9C3-000D46886C52}" srcOrd="0" destOrd="0" presId="urn:microsoft.com/office/officeart/2008/layout/VerticalAccentList"/>
    <dgm:cxn modelId="{2EC2A29B-0680-44A9-961D-2D58F2EA4C5E}" type="presParOf" srcId="{E846787F-960D-4743-AFC6-C0DAC4E32B1A}" destId="{414A5E32-3BD1-4A8E-9A3F-8E3DA3A90AC0}" srcOrd="7" destOrd="0" presId="urn:microsoft.com/office/officeart/2008/layout/VerticalAccentList"/>
    <dgm:cxn modelId="{548BB9BC-47B8-477F-B092-AA24671882E6}" type="presParOf" srcId="{414A5E32-3BD1-4A8E-9A3F-8E3DA3A90AC0}" destId="{B8FB2B6F-DBFF-4A1D-9DEB-91D3C5AA6CAF}" srcOrd="0" destOrd="0" presId="urn:microsoft.com/office/officeart/2008/layout/VerticalAccentList"/>
    <dgm:cxn modelId="{1B8127D3-1AF6-4CE1-9178-07DC20CD8B7D}" type="presParOf" srcId="{414A5E32-3BD1-4A8E-9A3F-8E3DA3A90AC0}" destId="{388A6533-04E5-4573-8CC4-8D5782C69BE7}" srcOrd="1" destOrd="0" presId="urn:microsoft.com/office/officeart/2008/layout/VerticalAccentList"/>
    <dgm:cxn modelId="{622A0B53-2C77-4351-B2B1-CC498284CD6E}" type="presParOf" srcId="{414A5E32-3BD1-4A8E-9A3F-8E3DA3A90AC0}" destId="{E8FE21CC-2A3F-4F7C-B09D-E8FEAD3765CF}" srcOrd="2" destOrd="0" presId="urn:microsoft.com/office/officeart/2008/layout/VerticalAccentList"/>
    <dgm:cxn modelId="{29E5B18E-4BDD-4DF0-9D2F-B16D8190A6E6}" type="presParOf" srcId="{414A5E32-3BD1-4A8E-9A3F-8E3DA3A90AC0}" destId="{22C713CD-67F8-4A7C-AB78-5D636FD64CE1}" srcOrd="3" destOrd="0" presId="urn:microsoft.com/office/officeart/2008/layout/VerticalAccentList"/>
    <dgm:cxn modelId="{46461A2F-3AA8-4EDF-B9F0-3CF3CB278CC5}" type="presParOf" srcId="{414A5E32-3BD1-4A8E-9A3F-8E3DA3A90AC0}" destId="{84623B81-9945-4B56-BC32-56587510BD00}" srcOrd="4" destOrd="0" presId="urn:microsoft.com/office/officeart/2008/layout/VerticalAccentList"/>
    <dgm:cxn modelId="{413C9A42-3DEE-4AE3-A7D4-B0506942D6D9}" type="presParOf" srcId="{414A5E32-3BD1-4A8E-9A3F-8E3DA3A90AC0}" destId="{2A910F6E-7F08-4C6E-9656-D0C6E3C12348}" srcOrd="5" destOrd="0" presId="urn:microsoft.com/office/officeart/2008/layout/VerticalAccentList"/>
    <dgm:cxn modelId="{E005139F-D459-4BAD-A810-13BFB965C56F}" type="presParOf" srcId="{414A5E32-3BD1-4A8E-9A3F-8E3DA3A90AC0}" destId="{9F583B51-3E4D-4E06-BC9A-6512E6BAF584}" srcOrd="6" destOrd="0" presId="urn:microsoft.com/office/officeart/2008/layout/VerticalAccentList"/>
    <dgm:cxn modelId="{FB9A64D8-B691-418F-8E11-097B3DD45D62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 bwMode="white">
        <a:xfrm>
          <a:off x="997053" y="1734"/>
          <a:ext cx="5418058" cy="492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997053" y="1734"/>
        <a:ext cx="5418058" cy="492550"/>
      </dsp:txXfrm>
    </dsp:sp>
    <dsp:sp modelId="{F097B7CF-60C7-4E50-9224-C78313D55970}">
      <dsp:nvSpPr>
        <dsp:cNvPr id="0" name=""/>
        <dsp:cNvSpPr/>
      </dsp:nvSpPr>
      <dsp:spPr>
        <a:xfrm>
          <a:off x="997053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58592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520732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282270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4044410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805949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568089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 bwMode="white">
        <a:xfrm>
          <a:off x="997053" y="594619"/>
          <a:ext cx="5488493" cy="802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Vocabulary review</a:t>
          </a:r>
        </a:p>
      </dsp:txBody>
      <dsp:txXfrm>
        <a:off x="997053" y="594619"/>
        <a:ext cx="5488493" cy="802675"/>
      </dsp:txXfrm>
    </dsp:sp>
    <dsp:sp modelId="{CE9643F3-B266-43EE-939B-D2CA20AAA601}">
      <dsp:nvSpPr>
        <dsp:cNvPr id="0" name=""/>
        <dsp:cNvSpPr/>
      </dsp:nvSpPr>
      <dsp:spPr bwMode="white">
        <a:xfrm>
          <a:off x="997053" y="1568852"/>
          <a:ext cx="5418058" cy="492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997053" y="1568852"/>
        <a:ext cx="5418058" cy="492550"/>
      </dsp:txXfrm>
    </dsp:sp>
    <dsp:sp modelId="{6932007E-BFF1-474A-AAEB-7AC2F683094E}">
      <dsp:nvSpPr>
        <dsp:cNvPr id="0" name=""/>
        <dsp:cNvSpPr/>
      </dsp:nvSpPr>
      <dsp:spPr>
        <a:xfrm>
          <a:off x="997053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58592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520732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282270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4044410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805949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568089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 bwMode="white">
        <a:xfrm>
          <a:off x="997053" y="2161737"/>
          <a:ext cx="5488493" cy="802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Grammar review</a:t>
          </a:r>
        </a:p>
      </dsp:txBody>
      <dsp:txXfrm>
        <a:off x="997053" y="2161737"/>
        <a:ext cx="5488493" cy="802675"/>
      </dsp:txXfrm>
    </dsp:sp>
    <dsp:sp modelId="{68AF96BA-2B11-4470-B9C3-000D46886C52}">
      <dsp:nvSpPr>
        <dsp:cNvPr id="0" name=""/>
        <dsp:cNvSpPr/>
      </dsp:nvSpPr>
      <dsp:spPr bwMode="white">
        <a:xfrm>
          <a:off x="997053" y="3135970"/>
          <a:ext cx="5418058" cy="492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997053" y="3135970"/>
        <a:ext cx="5418058" cy="492550"/>
      </dsp:txXfrm>
    </dsp:sp>
    <dsp:sp modelId="{B8FB2B6F-DBFF-4A1D-9DEB-91D3C5AA6CAF}">
      <dsp:nvSpPr>
        <dsp:cNvPr id="0" name=""/>
        <dsp:cNvSpPr/>
      </dsp:nvSpPr>
      <dsp:spPr>
        <a:xfrm>
          <a:off x="997053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58592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520732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282270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4044410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805949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568089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 bwMode="white">
        <a:xfrm>
          <a:off x="997053" y="3728856"/>
          <a:ext cx="5488493" cy="802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Project</a:t>
          </a:r>
          <a:r>
            <a:rPr lang="en-US" sz="2400" kern="1200"/>
            <a:t>: Interesting lifestyle around the world</a:t>
          </a:r>
          <a:endParaRPr lang="en-US" sz="2400" kern="1200" dirty="0"/>
        </a:p>
      </dsp:txBody>
      <dsp:txXfrm>
        <a:off x="997053" y="3728856"/>
        <a:ext cx="5488493" cy="802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1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36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66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53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40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80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3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52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7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070697"/>
            <a:ext cx="1100426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﻿Rewrite the following sentences, so that their meaning stays the same.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05616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3" name="Google Shape;213;p7"/>
          <p:cNvSpPr txBox="1"/>
          <p:nvPr/>
        </p:nvSpPr>
        <p:spPr>
          <a:xfrm>
            <a:off x="357346" y="2283492"/>
            <a:ext cx="11377454" cy="3739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If you don’t hurry up, you will be late.</a:t>
            </a:r>
          </a:p>
          <a:p>
            <a:pPr lvl="0"/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Unless ________________________.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Unless the teacher explains the lesson again, we won’t understand it very well.</a:t>
            </a:r>
            <a:endParaRPr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﻿If  ____________________________________</a:t>
            </a:r>
          </a:p>
          <a:p>
            <a:pPr lvl="0">
              <a:spcBef>
                <a:spcPts val="600"/>
              </a:spcBef>
            </a:pP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	__________________________.</a:t>
            </a:r>
          </a:p>
          <a:p>
            <a:pPr lvl="0">
              <a:spcBef>
                <a:spcPts val="600"/>
              </a:spcBef>
            </a:pPr>
            <a:endParaRPr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469C5C-D60B-45D2-5AE3-9D6F132215BE}"/>
              </a:ext>
            </a:extLst>
          </p:cNvPr>
          <p:cNvSpPr txBox="1"/>
          <p:nvPr/>
        </p:nvSpPr>
        <p:spPr>
          <a:xfrm>
            <a:off x="2063671" y="2752997"/>
            <a:ext cx="48839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>
                <a:solidFill>
                  <a:srgbClr val="0070C0"/>
                </a:solidFill>
                <a:cs typeface="Arial" panose="020B0604020202020204" pitchFamily="34" charset="0"/>
              </a:rPr>
              <a:t>you hurry up, you will be late</a:t>
            </a:r>
            <a:endParaRPr lang="en-VN" sz="3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469C5C-D60B-45D2-5AE3-9D6F132215BE}"/>
              </a:ext>
            </a:extLst>
          </p:cNvPr>
          <p:cNvSpPr txBox="1"/>
          <p:nvPr/>
        </p:nvSpPr>
        <p:spPr>
          <a:xfrm>
            <a:off x="1285506" y="5191350"/>
            <a:ext cx="545595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>
                <a:solidFill>
                  <a:srgbClr val="0070C0"/>
                </a:solidFill>
                <a:cs typeface="Arial" panose="020B0604020202020204" pitchFamily="34" charset="0"/>
              </a:rPr>
              <a:t>we won’t understand it very well</a:t>
            </a:r>
            <a:endParaRPr lang="en-VN" sz="3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469C5C-D60B-45D2-5AE3-9D6F132215BE}"/>
              </a:ext>
            </a:extLst>
          </p:cNvPr>
          <p:cNvSpPr txBox="1"/>
          <p:nvPr/>
        </p:nvSpPr>
        <p:spPr>
          <a:xfrm>
            <a:off x="1285506" y="4637352"/>
            <a:ext cx="728633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>
                <a:solidFill>
                  <a:srgbClr val="0070C0"/>
                </a:solidFill>
                <a:cs typeface="Arial" panose="020B0604020202020204" pitchFamily="34" charset="0"/>
              </a:rPr>
              <a:t>the teacher doesn’t explain the lesson again,</a:t>
            </a:r>
            <a:endParaRPr lang="en-VN" sz="3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80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783" t="2809" r="5224" b="2466"/>
          <a:stretch/>
        </p:blipFill>
        <p:spPr>
          <a:xfrm>
            <a:off x="487067" y="1099587"/>
            <a:ext cx="10691921" cy="57017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713" y="6048375"/>
            <a:ext cx="272415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10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5" y="1331913"/>
            <a:ext cx="177789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06997179"/>
              </p:ext>
            </p:extLst>
          </p:nvPr>
        </p:nvGraphicFramePr>
        <p:xfrm>
          <a:off x="2031999" y="1793577"/>
          <a:ext cx="7832969" cy="46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87066" y="199630"/>
            <a:ext cx="54301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477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5" y="1331913"/>
            <a:ext cx="177789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0162" y="2181159"/>
            <a:ext cx="70842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/>
              <a:t> Students’ workbook.</a:t>
            </a:r>
            <a:endParaRPr lang="en-US" sz="36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/>
              <a:t> Prepare </a:t>
            </a:r>
            <a:r>
              <a:rPr lang="en-US" sz="3600" dirty="0"/>
              <a:t>for the next lesson.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87066" y="199630"/>
            <a:ext cx="54301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935" y="3058322"/>
            <a:ext cx="3414917" cy="341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28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793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658009" y="1726624"/>
            <a:ext cx="4685225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913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025365" y="1839389"/>
            <a:ext cx="4178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LIFESTYLES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</a:p>
        </p:txBody>
      </p:sp>
      <p:pic>
        <p:nvPicPr>
          <p:cNvPr id="2" name="Picture 2" descr="Ministry2Kenya: &quot;Loving my Neighbor&quot;: Cultural Differences #2: Entering a  new and different culture as if you were a child">
            <a:extLst>
              <a:ext uri="{FF2B5EF4-FFF2-40B4-BE49-F238E27FC236}">
                <a16:creationId xmlns:a16="http://schemas.microsoft.com/office/drawing/2014/main" id="{106DD946-CE37-5729-A238-DBD611595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037" y="2942074"/>
            <a:ext cx="3781926" cy="317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GRAMMAR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31925" y="4721478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PROJECT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Warm-up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758577" cy="110227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</a:t>
            </a:r>
            <a:r>
              <a:rPr lang="en-US" dirty="0">
                <a:solidFill>
                  <a:schemeClr val="tx1"/>
                </a:solidFill>
              </a:rPr>
              <a:t>Match each word or phrase with its meaning.</a:t>
            </a:r>
          </a:p>
          <a:p>
            <a:r>
              <a:rPr lang="en-US" dirty="0">
                <a:solidFill>
                  <a:schemeClr val="tx1"/>
                </a:solidFill>
              </a:rPr>
              <a:t>Task 2: </a:t>
            </a:r>
            <a:r>
              <a:rPr lang="en-US">
                <a:solidFill>
                  <a:schemeClr val="tx1"/>
                </a:solidFill>
              </a:rPr>
              <a:t>﻿Complete </a:t>
            </a:r>
            <a:r>
              <a:rPr lang="en-US" dirty="0">
                <a:solidFill>
                  <a:schemeClr val="tx1"/>
                </a:solidFill>
              </a:rPr>
              <a:t>each sentence with a word or phrase from the box.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3317884"/>
            <a:ext cx="5755112" cy="1180386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﻿Task 3: Complete the sentences, using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correct tense of the verbs in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brackets.</a:t>
            </a:r>
          </a:p>
          <a:p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4: Rewrite the following sentences, so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their meaning stays the same.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4692258"/>
            <a:ext cx="5743692" cy="68064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Interesting lifestyles around the world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144807" cy="93323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96011" y="5757869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813969" y="5022201"/>
            <a:ext cx="917957" cy="73566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635719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6B2BA6-1309-AD7F-A25A-6ED29C9BE18A}"/>
              </a:ext>
            </a:extLst>
          </p:cNvPr>
          <p:cNvSpPr txBox="1"/>
          <p:nvPr/>
        </p:nvSpPr>
        <p:spPr>
          <a:xfrm>
            <a:off x="-296424" y="2564238"/>
            <a:ext cx="4661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AF1ED4-DB74-06AF-EB91-20300443BA87}"/>
              </a:ext>
            </a:extLst>
          </p:cNvPr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74" r="6188" b="66488"/>
          <a:stretch/>
        </p:blipFill>
        <p:spPr>
          <a:xfrm>
            <a:off x="5600699" y="1380707"/>
            <a:ext cx="6154179" cy="1177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908" y="3756694"/>
            <a:ext cx="3952875" cy="15335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1774" t="31678" r="6188" b="41055"/>
          <a:stretch/>
        </p:blipFill>
        <p:spPr>
          <a:xfrm>
            <a:off x="5600698" y="3159039"/>
            <a:ext cx="6154179" cy="95836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1774" t="57851" r="6188"/>
          <a:stretch/>
        </p:blipFill>
        <p:spPr>
          <a:xfrm>
            <a:off x="5600697" y="4717876"/>
            <a:ext cx="6154179" cy="148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3" y="1083280"/>
            <a:ext cx="80226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﻿Match each word or phrase with its meaning.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05616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65599" b="6491"/>
          <a:stretch/>
        </p:blipFill>
        <p:spPr>
          <a:xfrm>
            <a:off x="617432" y="1718716"/>
            <a:ext cx="1871141" cy="496782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34511" t="78032" r="1" b="2605"/>
          <a:stretch/>
        </p:blipFill>
        <p:spPr>
          <a:xfrm>
            <a:off x="7719719" y="5663113"/>
            <a:ext cx="3561955" cy="10287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l="34511" t="58810" r="1" b="23691"/>
          <a:stretch/>
        </p:blipFill>
        <p:spPr>
          <a:xfrm>
            <a:off x="7719720" y="4733473"/>
            <a:ext cx="3561955" cy="92964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34511" t="35527" r="1" b="42663"/>
          <a:stretch/>
        </p:blipFill>
        <p:spPr>
          <a:xfrm>
            <a:off x="7719721" y="3566114"/>
            <a:ext cx="3561955" cy="115872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l="34511" t="18076" r="1" b="64282"/>
          <a:stretch/>
        </p:blipFill>
        <p:spPr>
          <a:xfrm>
            <a:off x="7719724" y="2661943"/>
            <a:ext cx="3561955" cy="9372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34511" r="1" b="81413"/>
          <a:stretch/>
        </p:blipFill>
        <p:spPr>
          <a:xfrm>
            <a:off x="7719725" y="1710080"/>
            <a:ext cx="3561955" cy="98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5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L -0.35886 -0.280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43" y="-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-0.35521 -0.298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-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-0.35456 -0.296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95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-0.35521 0.455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-0.35378 0.4601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95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097104"/>
            <a:ext cx="1032336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﻿Complete each sentence with a word or phrase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05616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22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817565"/>
              </p:ext>
            </p:extLst>
          </p:nvPr>
        </p:nvGraphicFramePr>
        <p:xfrm>
          <a:off x="436921" y="1760539"/>
          <a:ext cx="11171605" cy="584835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010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0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8434">
                  <a:extLst>
                    <a:ext uri="{9D8B030D-6E8A-4147-A177-3AD203B41FA5}">
                      <a16:colId xmlns:a16="http://schemas.microsoft.com/office/drawing/2014/main" val="1270159115"/>
                    </a:ext>
                  </a:extLst>
                </a:gridCol>
                <a:gridCol w="2595155">
                  <a:extLst>
                    <a:ext uri="{9D8B030D-6E8A-4147-A177-3AD203B41FA5}">
                      <a16:colId xmlns:a16="http://schemas.microsoft.com/office/drawing/2014/main" val="1533294690"/>
                    </a:ext>
                  </a:extLst>
                </a:gridCol>
              </a:tblGrid>
              <a:tr h="5848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maintain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in the habit 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greeted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lifestyle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online lesson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36921" y="3160114"/>
            <a:ext cx="1165613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7941E"/>
                </a:solidFill>
              </a:rPr>
              <a:t>1. </a:t>
            </a:r>
            <a:r>
              <a:rPr lang="en-US" sz="3200"/>
              <a:t>My younger sister is _____________ listening to music while studying.</a:t>
            </a:r>
          </a:p>
          <a:p>
            <a:r>
              <a:rPr lang="en-US" sz="1500"/>
              <a:t>	</a:t>
            </a:r>
            <a:endParaRPr lang="en-US" sz="1500" dirty="0"/>
          </a:p>
          <a:p>
            <a:r>
              <a:rPr lang="en-US" sz="3200" b="1" dirty="0">
                <a:solidFill>
                  <a:srgbClr val="F7941E"/>
                </a:solidFill>
              </a:rPr>
              <a:t>2</a:t>
            </a:r>
            <a:r>
              <a:rPr lang="en-US" sz="3200" b="1">
                <a:solidFill>
                  <a:srgbClr val="F7941E"/>
                </a:solidFill>
              </a:rPr>
              <a:t>.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/>
              <a:t>The native people there ________ us warmly when we arrived.	</a:t>
            </a:r>
          </a:p>
          <a:p>
            <a:endParaRPr lang="en-US" sz="1500"/>
          </a:p>
          <a:p>
            <a:r>
              <a:rPr lang="en-US" sz="3200" b="1">
                <a:solidFill>
                  <a:srgbClr val="F7941E"/>
                </a:solidFill>
              </a:rPr>
              <a:t>3</a:t>
            </a:r>
            <a:r>
              <a:rPr lang="en-US" sz="3200">
                <a:solidFill>
                  <a:srgbClr val="F7941E"/>
                </a:solidFill>
              </a:rPr>
              <a:t>. </a:t>
            </a:r>
            <a:r>
              <a:rPr lang="en-US" sz="3200"/>
              <a:t>Many people are trying to adopt a healthy ________ these days.	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E636AD-127D-A1E4-E9DC-637D6CB7B877}"/>
              </a:ext>
            </a:extLst>
          </p:cNvPr>
          <p:cNvSpPr txBox="1"/>
          <p:nvPr/>
        </p:nvSpPr>
        <p:spPr>
          <a:xfrm>
            <a:off x="4334582" y="3166813"/>
            <a:ext cx="27113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3200" b="1" dirty="0">
                <a:solidFill>
                  <a:srgbClr val="0070C0"/>
                </a:solidFill>
                <a:cs typeface="Arial" panose="020B0604020202020204" pitchFamily="34" charset="0"/>
              </a:rPr>
              <a:t>﻿in the habit of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C4785D-E30E-3CF6-A8A6-77DA11AACD3D}"/>
              </a:ext>
            </a:extLst>
          </p:cNvPr>
          <p:cNvSpPr txBox="1"/>
          <p:nvPr/>
        </p:nvSpPr>
        <p:spPr>
          <a:xfrm>
            <a:off x="5012672" y="4375831"/>
            <a:ext cx="15824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3200" b="1" dirty="0">
                <a:solidFill>
                  <a:srgbClr val="0070C0"/>
                </a:solidFill>
                <a:cs typeface="Arial" panose="020B0604020202020204" pitchFamily="34" charset="0"/>
              </a:rPr>
              <a:t>greeted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5FC6F1-871A-193B-856A-3C89EBEB37B6}"/>
              </a:ext>
            </a:extLst>
          </p:cNvPr>
          <p:cNvSpPr txBox="1"/>
          <p:nvPr/>
        </p:nvSpPr>
        <p:spPr>
          <a:xfrm>
            <a:off x="8048273" y="5094235"/>
            <a:ext cx="15186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3200" b="1" dirty="0">
                <a:solidFill>
                  <a:srgbClr val="0070C0"/>
                </a:solidFill>
                <a:cs typeface="Arial" panose="020B0604020202020204" pitchFamily="34" charset="0"/>
              </a:rPr>
              <a:t>lifestyle</a:t>
            </a:r>
          </a:p>
        </p:txBody>
      </p:sp>
    </p:spTree>
    <p:extLst>
      <p:ext uri="{BB962C8B-B14F-4D97-AF65-F5344CB8AC3E}">
        <p14:creationId xmlns:p14="http://schemas.microsoft.com/office/powerpoint/2010/main" val="265115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097104"/>
            <a:ext cx="1032336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﻿Complete each sentence with a word or phrase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05616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22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817565"/>
              </p:ext>
            </p:extLst>
          </p:nvPr>
        </p:nvGraphicFramePr>
        <p:xfrm>
          <a:off x="436921" y="1760539"/>
          <a:ext cx="11171605" cy="584835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010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0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8434">
                  <a:extLst>
                    <a:ext uri="{9D8B030D-6E8A-4147-A177-3AD203B41FA5}">
                      <a16:colId xmlns:a16="http://schemas.microsoft.com/office/drawing/2014/main" val="1270159115"/>
                    </a:ext>
                  </a:extLst>
                </a:gridCol>
                <a:gridCol w="2595155">
                  <a:extLst>
                    <a:ext uri="{9D8B030D-6E8A-4147-A177-3AD203B41FA5}">
                      <a16:colId xmlns:a16="http://schemas.microsoft.com/office/drawing/2014/main" val="1533294690"/>
                    </a:ext>
                  </a:extLst>
                </a:gridCol>
              </a:tblGrid>
              <a:tr h="5848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maintain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in the habit 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greeted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lifestyle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online lesson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36921" y="3160114"/>
            <a:ext cx="1165613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7941E"/>
                </a:solidFill>
              </a:rPr>
              <a:t>4. </a:t>
            </a:r>
            <a:r>
              <a:rPr lang="en-US" sz="3200"/>
              <a:t>I believe that ____________ are not as interesting as offline lessons.</a:t>
            </a:r>
          </a:p>
          <a:p>
            <a:r>
              <a:rPr lang="en-US" sz="1500"/>
              <a:t>	</a:t>
            </a:r>
            <a:endParaRPr lang="en-US" sz="1500" dirty="0"/>
          </a:p>
          <a:p>
            <a:r>
              <a:rPr lang="en-US" sz="3200" b="1">
                <a:solidFill>
                  <a:srgbClr val="F7941E"/>
                </a:solidFill>
              </a:rPr>
              <a:t>5.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/>
              <a:t>The native people there __________ us warmly when we arrived.	</a:t>
            </a:r>
          </a:p>
          <a:p>
            <a:endParaRPr lang="en-US" sz="1500"/>
          </a:p>
          <a:p>
            <a:r>
              <a:rPr lang="en-US" sz="3200"/>
              <a:t>	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4FE628-6083-C44C-1E44-54A325ED537A}"/>
              </a:ext>
            </a:extLst>
          </p:cNvPr>
          <p:cNvSpPr txBox="1"/>
          <p:nvPr/>
        </p:nvSpPr>
        <p:spPr>
          <a:xfrm>
            <a:off x="3106307" y="3160114"/>
            <a:ext cx="25999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3200" b="1" dirty="0">
                <a:solidFill>
                  <a:srgbClr val="0070C0"/>
                </a:solidFill>
                <a:cs typeface="Arial" panose="020B0604020202020204" pitchFamily="34" charset="0"/>
              </a:rPr>
              <a:t>online lessons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2DF287-A2BD-4DA3-454C-FB8721873BE2}"/>
              </a:ext>
            </a:extLst>
          </p:cNvPr>
          <p:cNvSpPr txBox="1"/>
          <p:nvPr/>
        </p:nvSpPr>
        <p:spPr>
          <a:xfrm>
            <a:off x="5137224" y="4375831"/>
            <a:ext cx="17359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3200" b="1" dirty="0">
                <a:solidFill>
                  <a:srgbClr val="0070C0"/>
                </a:solidFill>
                <a:cs typeface="Arial" panose="020B0604020202020204" pitchFamily="34" charset="0"/>
              </a:rPr>
              <a:t>maintain</a:t>
            </a:r>
          </a:p>
        </p:txBody>
      </p:sp>
    </p:spTree>
    <p:extLst>
      <p:ext uri="{BB962C8B-B14F-4D97-AF65-F5344CB8AC3E}">
        <p14:creationId xmlns:p14="http://schemas.microsoft.com/office/powerpoint/2010/main" val="36516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5" y="1097104"/>
            <a:ext cx="1100426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﻿Complete the sentences, using the correct tense of the verbs in brackets.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05616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87067" y="1775991"/>
            <a:ext cx="1150746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>
                <a:solidFill>
                  <a:srgbClr val="F26548"/>
                </a:solidFill>
              </a:rPr>
              <a:t>1. </a:t>
            </a:r>
            <a:r>
              <a:rPr lang="en-US" sz="3000">
                <a:solidFill>
                  <a:srgbClr val="242021"/>
                </a:solidFill>
              </a:rPr>
              <a:t>No worries. The organisers (send) _________ us an invitation soon.</a:t>
            </a:r>
          </a:p>
          <a:p>
            <a:endParaRPr lang="en-US" sz="1500">
              <a:solidFill>
                <a:srgbClr val="242021"/>
              </a:solidFill>
            </a:endParaRPr>
          </a:p>
          <a:p>
            <a:r>
              <a:rPr lang="en-US" sz="3000" b="1">
                <a:solidFill>
                  <a:srgbClr val="F26548"/>
                </a:solidFill>
              </a:rPr>
              <a:t>2. </a:t>
            </a:r>
            <a:r>
              <a:rPr lang="en-US" sz="3000">
                <a:solidFill>
                  <a:srgbClr val="242021"/>
                </a:solidFill>
              </a:rPr>
              <a:t>Unless they behave, those children (not be) ________ welcome here.</a:t>
            </a:r>
          </a:p>
          <a:p>
            <a:endParaRPr lang="en-US" sz="1500" b="1">
              <a:solidFill>
                <a:srgbClr val="242021"/>
              </a:solidFill>
            </a:endParaRPr>
          </a:p>
          <a:p>
            <a:r>
              <a:rPr lang="en-US" sz="3000" b="1">
                <a:solidFill>
                  <a:srgbClr val="F26548"/>
                </a:solidFill>
              </a:rPr>
              <a:t>3</a:t>
            </a:r>
            <a:r>
              <a:rPr lang="en-US" sz="3000" b="1">
                <a:solidFill>
                  <a:srgbClr val="FF0000"/>
                </a:solidFill>
              </a:rPr>
              <a:t>. </a:t>
            </a:r>
            <a:r>
              <a:rPr lang="en-US" sz="3000">
                <a:cs typeface="ChronicaPro-Book" charset="0"/>
              </a:rPr>
              <a:t>Do you think online learning (become) ___________ the new mode of education?</a:t>
            </a:r>
          </a:p>
          <a:p>
            <a:endParaRPr lang="en-US" sz="1500">
              <a:cs typeface="ChronicaPro-Book" charset="0"/>
            </a:endParaRPr>
          </a:p>
          <a:p>
            <a:r>
              <a:rPr lang="en-US" sz="3000" b="1">
                <a:solidFill>
                  <a:srgbClr val="F26548"/>
                </a:solidFill>
              </a:rPr>
              <a:t>4. </a:t>
            </a:r>
            <a:r>
              <a:rPr lang="en-US" sz="3000">
                <a:solidFill>
                  <a:srgbClr val="242021"/>
                </a:solidFill>
              </a:rPr>
              <a:t>If I (win) ______ the competition, I will donate half of the prize money to charity.</a:t>
            </a:r>
          </a:p>
          <a:p>
            <a:endParaRPr lang="en-US" sz="1500" dirty="0">
              <a:solidFill>
                <a:srgbClr val="242021"/>
              </a:solidFill>
            </a:endParaRPr>
          </a:p>
          <a:p>
            <a:r>
              <a:rPr lang="en-US" sz="3000" b="1" dirty="0">
                <a:solidFill>
                  <a:srgbClr val="F26548"/>
                </a:solidFill>
              </a:rPr>
              <a:t>5</a:t>
            </a:r>
            <a:r>
              <a:rPr lang="en-US" sz="3000" b="1">
                <a:solidFill>
                  <a:srgbClr val="F26548"/>
                </a:solidFill>
              </a:rPr>
              <a:t>.</a:t>
            </a:r>
            <a:r>
              <a:rPr lang="en-US" sz="3000">
                <a:solidFill>
                  <a:srgbClr val="F26548"/>
                </a:solidFill>
              </a:rPr>
              <a:t> </a:t>
            </a:r>
            <a:r>
              <a:rPr lang="en-US" sz="3000">
                <a:cs typeface="ChronicaPro-Book" charset="0"/>
              </a:rPr>
              <a:t>______ we (have to) _______ keep to the left when we drive in Singapore next week? </a:t>
            </a:r>
            <a:endParaRPr lang="en-US" sz="3000" dirty="0">
              <a:solidFill>
                <a:schemeClr val="tx1"/>
              </a:solidFill>
              <a:cs typeface="ChronicaPro-Book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469C5C-D60B-45D2-5AE3-9D6F132215BE}"/>
              </a:ext>
            </a:extLst>
          </p:cNvPr>
          <p:cNvSpPr txBox="1"/>
          <p:nvPr/>
        </p:nvSpPr>
        <p:spPr>
          <a:xfrm>
            <a:off x="6240798" y="1784028"/>
            <a:ext cx="165859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sz="3000" b="1" dirty="0">
                <a:solidFill>
                  <a:srgbClr val="0070C0"/>
                </a:solidFill>
                <a:cs typeface="Arial" panose="020B0604020202020204" pitchFamily="34" charset="0"/>
              </a:rPr>
              <a:t>will send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258193-3573-6D1C-C7CB-EF1B94393773}"/>
              </a:ext>
            </a:extLst>
          </p:cNvPr>
          <p:cNvSpPr txBox="1"/>
          <p:nvPr/>
        </p:nvSpPr>
        <p:spPr>
          <a:xfrm>
            <a:off x="7601992" y="2499139"/>
            <a:ext cx="165859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sz="3000" b="1" dirty="0">
                <a:solidFill>
                  <a:srgbClr val="0070C0"/>
                </a:solidFill>
                <a:cs typeface="Arial" panose="020B0604020202020204" pitchFamily="34" charset="0"/>
              </a:rPr>
              <a:t>won’t be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DFE0C6-6240-A3B4-989B-F1A1C433D840}"/>
              </a:ext>
            </a:extLst>
          </p:cNvPr>
          <p:cNvSpPr txBox="1"/>
          <p:nvPr/>
        </p:nvSpPr>
        <p:spPr>
          <a:xfrm>
            <a:off x="6940978" y="3167719"/>
            <a:ext cx="212751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sz="3000" b="1" dirty="0">
                <a:solidFill>
                  <a:srgbClr val="0070C0"/>
                </a:solidFill>
                <a:cs typeface="Arial" panose="020B0604020202020204" pitchFamily="34" charset="0"/>
              </a:rPr>
              <a:t>will become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7A687D-3BCA-005B-B407-F6015B6AD556}"/>
              </a:ext>
            </a:extLst>
          </p:cNvPr>
          <p:cNvSpPr txBox="1"/>
          <p:nvPr/>
        </p:nvSpPr>
        <p:spPr>
          <a:xfrm>
            <a:off x="2387003" y="4310683"/>
            <a:ext cx="9913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sz="3000" b="1" dirty="0">
                <a:solidFill>
                  <a:srgbClr val="0070C0"/>
                </a:solidFill>
                <a:cs typeface="Arial" panose="020B0604020202020204" pitchFamily="34" charset="0"/>
              </a:rPr>
              <a:t>win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38E9F43-B9D3-6CFE-046E-C00515A1FB9F}"/>
              </a:ext>
            </a:extLst>
          </p:cNvPr>
          <p:cNvSpPr txBox="1"/>
          <p:nvPr/>
        </p:nvSpPr>
        <p:spPr>
          <a:xfrm>
            <a:off x="1011826" y="5428353"/>
            <a:ext cx="10171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sz="3000" b="1" dirty="0">
                <a:solidFill>
                  <a:srgbClr val="0070C0"/>
                </a:solidFill>
                <a:cs typeface="Arial" panose="020B0604020202020204" pitchFamily="34" charset="0"/>
              </a:rPr>
              <a:t>Will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1183AC-143F-709F-E2B6-29926E93D47D}"/>
              </a:ext>
            </a:extLst>
          </p:cNvPr>
          <p:cNvSpPr txBox="1"/>
          <p:nvPr/>
        </p:nvSpPr>
        <p:spPr>
          <a:xfrm>
            <a:off x="3988495" y="5428353"/>
            <a:ext cx="165859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sz="3000" b="1" dirty="0">
                <a:solidFill>
                  <a:srgbClr val="0070C0"/>
                </a:solidFill>
                <a:cs typeface="Arial" panose="020B0604020202020204" pitchFamily="34" charset="0"/>
              </a:rPr>
              <a:t>have to</a:t>
            </a:r>
          </a:p>
        </p:txBody>
      </p:sp>
    </p:spTree>
    <p:extLst>
      <p:ext uri="{BB962C8B-B14F-4D97-AF65-F5344CB8AC3E}">
        <p14:creationId xmlns:p14="http://schemas.microsoft.com/office/powerpoint/2010/main" val="57158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070697"/>
            <a:ext cx="1100426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﻿Rewrite the following sentences, so that their meaning stays the same.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05616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3" name="Google Shape;213;p7"/>
          <p:cNvSpPr txBox="1"/>
          <p:nvPr/>
        </p:nvSpPr>
        <p:spPr>
          <a:xfrm>
            <a:off x="347957" y="1718716"/>
            <a:ext cx="11645984" cy="4739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Don’t play computer games for too long. You will harm your eyes.</a:t>
            </a:r>
          </a:p>
          <a:p>
            <a:pPr lvl="0"/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If you play ___________________________________________.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Be careful with what you eat, or you will get overweight.</a:t>
            </a:r>
            <a:endParaRPr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﻿You will _____________________________________________.</a:t>
            </a:r>
          </a:p>
          <a:p>
            <a:pPr lvl="0">
              <a:spcBef>
                <a:spcPts val="600"/>
              </a:spcBef>
            </a:pPr>
            <a:endParaRPr sz="1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We’ll go to the beach unless it rains</a:t>
            </a:r>
          </a:p>
          <a:p>
            <a:pPr lvl="0">
              <a:spcBef>
                <a:spcPts val="600"/>
              </a:spcBef>
            </a:pP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﻿If _____________________________.</a:t>
            </a:r>
          </a:p>
          <a:p>
            <a:pPr lvl="0">
              <a:spcBef>
                <a:spcPts val="600"/>
              </a:spcBef>
            </a:pPr>
            <a:r>
              <a:rPr lang="en-GB" sz="3200">
                <a:latin typeface="Calibri" panose="020F0502020204030204" pitchFamily="34" charset="0"/>
                <a:cs typeface="Calibri" panose="020F0502020204030204" pitchFamily="34" charset="0"/>
              </a:rPr>
              <a:t>→ ﻿If _____________________________.</a:t>
            </a:r>
          </a:p>
          <a:p>
            <a:pPr lvl="0">
              <a:spcBef>
                <a:spcPts val="600"/>
              </a:spcBef>
            </a:pPr>
            <a:endParaRPr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469C5C-D60B-45D2-5AE3-9D6F132215BE}"/>
              </a:ext>
            </a:extLst>
          </p:cNvPr>
          <p:cNvSpPr txBox="1"/>
          <p:nvPr/>
        </p:nvSpPr>
        <p:spPr>
          <a:xfrm>
            <a:off x="2619058" y="2256417"/>
            <a:ext cx="889681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>
                <a:solidFill>
                  <a:srgbClr val="0070C0"/>
                </a:solidFill>
                <a:cs typeface="Arial" panose="020B0604020202020204" pitchFamily="34" charset="0"/>
              </a:rPr>
              <a:t>computer games for too long, you will harm your eyes</a:t>
            </a:r>
            <a:endParaRPr lang="en-VN" sz="3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469C5C-D60B-45D2-5AE3-9D6F132215BE}"/>
              </a:ext>
            </a:extLst>
          </p:cNvPr>
          <p:cNvSpPr txBox="1"/>
          <p:nvPr/>
        </p:nvSpPr>
        <p:spPr>
          <a:xfrm>
            <a:off x="2188752" y="3618762"/>
            <a:ext cx="914263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>
                <a:solidFill>
                  <a:srgbClr val="0070C0"/>
                </a:solidFill>
                <a:cs typeface="Arial" panose="020B0604020202020204" pitchFamily="34" charset="0"/>
              </a:rPr>
              <a:t>get overweight unless you are careful with what you eat</a:t>
            </a:r>
            <a:endParaRPr lang="en-VN" sz="3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2469C5C-D60B-45D2-5AE3-9D6F132215BE}"/>
              </a:ext>
            </a:extLst>
          </p:cNvPr>
          <p:cNvSpPr txBox="1"/>
          <p:nvPr/>
        </p:nvSpPr>
        <p:spPr>
          <a:xfrm>
            <a:off x="1179018" y="4963177"/>
            <a:ext cx="588844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>
                <a:solidFill>
                  <a:srgbClr val="0070C0"/>
                </a:solidFill>
                <a:cs typeface="Arial" panose="020B0604020202020204" pitchFamily="34" charset="0"/>
              </a:rPr>
              <a:t>it doesn’t rain, we’ll go to the beach</a:t>
            </a:r>
            <a:endParaRPr lang="en-VN" sz="3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469C5C-D60B-45D2-5AE3-9D6F132215BE}"/>
              </a:ext>
            </a:extLst>
          </p:cNvPr>
          <p:cNvSpPr txBox="1"/>
          <p:nvPr/>
        </p:nvSpPr>
        <p:spPr>
          <a:xfrm>
            <a:off x="1179018" y="5500878"/>
            <a:ext cx="588844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>
                <a:solidFill>
                  <a:srgbClr val="0070C0"/>
                </a:solidFill>
                <a:cs typeface="Arial" panose="020B0604020202020204" pitchFamily="34" charset="0"/>
              </a:rPr>
              <a:t>it rains, we won’t go to the beach</a:t>
            </a:r>
            <a:endParaRPr lang="en-VN" sz="3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38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3490</TotalTime>
  <Words>603</Words>
  <Application>Microsoft Office PowerPoint</Application>
  <PresentationFormat>Widescreen</PresentationFormat>
  <Paragraphs>126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Adobe Gothic Std B</vt:lpstr>
      <vt:lpstr>Arial</vt:lpstr>
      <vt:lpstr>Calibri</vt:lpstr>
      <vt:lpstr>Calibri Light</vt:lpstr>
      <vt:lpstr>ChronicaPro-Book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Nguyen Thi Hien Nguyen Thi Hien</cp:lastModifiedBy>
  <cp:revision>212</cp:revision>
  <dcterms:created xsi:type="dcterms:W3CDTF">2020-12-09T02:04:09Z</dcterms:created>
  <dcterms:modified xsi:type="dcterms:W3CDTF">2024-07-11T11:02:39Z</dcterms:modified>
</cp:coreProperties>
</file>