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71" r:id="rId2"/>
    <p:sldId id="352" r:id="rId3"/>
    <p:sldId id="256" r:id="rId4"/>
    <p:sldId id="302" r:id="rId5"/>
    <p:sldId id="389" r:id="rId6"/>
    <p:sldId id="390" r:id="rId7"/>
    <p:sldId id="391" r:id="rId8"/>
    <p:sldId id="392" r:id="rId9"/>
    <p:sldId id="393" r:id="rId10"/>
    <p:sldId id="316" r:id="rId11"/>
    <p:sldId id="364" r:id="rId12"/>
    <p:sldId id="365" r:id="rId13"/>
    <p:sldId id="366" r:id="rId14"/>
    <p:sldId id="367" r:id="rId15"/>
    <p:sldId id="368" r:id="rId16"/>
    <p:sldId id="369" r:id="rId17"/>
    <p:sldId id="283" r:id="rId18"/>
    <p:sldId id="394" r:id="rId19"/>
    <p:sldId id="276" r:id="rId20"/>
    <p:sldId id="395" r:id="rId21"/>
    <p:sldId id="298" r:id="rId22"/>
    <p:sldId id="327" r:id="rId23"/>
    <p:sldId id="325" r:id="rId24"/>
    <p:sldId id="313" r:id="rId25"/>
    <p:sldId id="387" r:id="rId26"/>
    <p:sldId id="388" r:id="rId27"/>
    <p:sldId id="330"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FBCDCD"/>
    <a:srgbClr val="F7A5A5"/>
    <a:srgbClr val="F37D91"/>
    <a:srgbClr val="F26649"/>
    <a:srgbClr val="F3F6F6"/>
    <a:srgbClr val="D8E5E5"/>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varScale="1">
        <p:scale>
          <a:sx n="59" d="100"/>
          <a:sy n="59" d="100"/>
        </p:scale>
        <p:origin x="1020" y="48"/>
      </p:cViewPr>
      <p:guideLst>
        <p:guide orient="horz" pos="214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26794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94816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3.jpe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openxmlformats.org/officeDocument/2006/relationships/image" Target="../media/image7.png"/><Relationship Id="rId2" Type="http://schemas.openxmlformats.org/officeDocument/2006/relationships/audio" Target="../media/media1.mp3"/><Relationship Id="rId16" Type="http://schemas.openxmlformats.org/officeDocument/2006/relationships/notesSlide" Target="../notesSlides/notesSlide9.xml"/><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openxmlformats.org/officeDocument/2006/relationships/slideLayout" Target="../slideLayouts/slideLayout4.xml"/><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8.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72403" y="114777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800" b="1" dirty="0">
                <a:solidFill>
                  <a:srgbClr val="AD4F0F"/>
                </a:solidFill>
              </a:rPr>
              <a:t>alien</a:t>
            </a:r>
            <a:r>
              <a:rPr lang="en-US" sz="6600" b="1" dirty="0">
                <a:solidFill>
                  <a:srgbClr val="AD4F0F"/>
                </a:solidFill>
              </a:rPr>
              <a:t> </a:t>
            </a:r>
            <a:r>
              <a:rPr lang="en-US" sz="6600" b="1" dirty="0">
                <a:solidFill>
                  <a:srgbClr val="AD4F0F"/>
                </a:solidFill>
                <a:cs typeface="Calibri" panose="020F0502020204030204" pitchFamily="34" charset="0"/>
              </a:rPr>
              <a:t>(n)</a:t>
            </a:r>
          </a:p>
        </p:txBody>
      </p:sp>
      <p:sp>
        <p:nvSpPr>
          <p:cNvPr id="12" name="Rectangle 11"/>
          <p:cNvSpPr/>
          <p:nvPr/>
        </p:nvSpPr>
        <p:spPr>
          <a:xfrm>
            <a:off x="740161" y="4336210"/>
            <a:ext cx="4050892" cy="1569660"/>
          </a:xfrm>
          <a:prstGeom prst="rect">
            <a:avLst/>
          </a:prstGeom>
        </p:spPr>
        <p:txBody>
          <a:bodyPr wrap="square">
            <a:spAutoFit/>
          </a:bodyPr>
          <a:lstStyle/>
          <a:p>
            <a:pPr lvl="0" algn="ctr"/>
            <a:r>
              <a:rPr lang="en-US" sz="4800" dirty="0" err="1"/>
              <a:t>người ngoài hành tinh</a:t>
            </a:r>
            <a:endParaRPr lang="en-US" sz="4800" dirty="0"/>
          </a:p>
        </p:txBody>
      </p:sp>
      <p:sp>
        <p:nvSpPr>
          <p:cNvPr id="2" name="Rectangle 1"/>
          <p:cNvSpPr/>
          <p:nvPr/>
        </p:nvSpPr>
        <p:spPr>
          <a:xfrm>
            <a:off x="1546280" y="3098573"/>
            <a:ext cx="2483373" cy="830997"/>
          </a:xfrm>
          <a:prstGeom prst="rect">
            <a:avLst/>
          </a:prstGeom>
        </p:spPr>
        <p:txBody>
          <a:bodyPr wrap="none">
            <a:spAutoFit/>
          </a:bodyPr>
          <a:lstStyle/>
          <a:p>
            <a:pPr algn="ctr"/>
            <a:r>
              <a:rPr lang="en-US" sz="4800" b="1">
                <a:solidFill>
                  <a:schemeClr val="accent5">
                    <a:lumMod val="50000"/>
                  </a:schemeClr>
                </a:solidFill>
              </a:rPr>
              <a:t>/ˈeɪliən/</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alien">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347627" y="3034330"/>
            <a:ext cx="959485" cy="959485"/>
          </a:xfrm>
          <a:prstGeom prst="rect">
            <a:avLst/>
          </a:prstGeom>
        </p:spPr>
      </p:pic>
      <p:pic>
        <p:nvPicPr>
          <p:cNvPr id="4" name="Picture 3"/>
          <p:cNvPicPr>
            <a:picLocks noChangeAspect="1"/>
          </p:cNvPicPr>
          <p:nvPr/>
        </p:nvPicPr>
        <p:blipFill rotWithShape="1">
          <a:blip r:embed="rId6"/>
          <a:srcRect l="3142" r="1093" b="2813"/>
          <a:stretch/>
        </p:blipFill>
        <p:spPr>
          <a:xfrm>
            <a:off x="5358810" y="1438315"/>
            <a:ext cx="6471239" cy="4943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1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8"/>
                </p:tgtEl>
              </p:cMediaNode>
            </p:audio>
          </p:childTnLst>
        </p:cTn>
      </p:par>
    </p:tnLst>
    <p:bldLst>
      <p:bldP spid="7" grpId="0"/>
      <p:bldP spid="12" grpId="0"/>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05134" y="1492878"/>
            <a:ext cx="71774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commander </a:t>
            </a:r>
            <a:r>
              <a:rPr lang="en-US" sz="6000" b="1" dirty="0">
                <a:solidFill>
                  <a:srgbClr val="AD4F0F"/>
                </a:solidFill>
              </a:rPr>
              <a:t>(n)</a:t>
            </a:r>
          </a:p>
        </p:txBody>
      </p:sp>
      <p:sp>
        <p:nvSpPr>
          <p:cNvPr id="12" name="Rectangle 11"/>
          <p:cNvSpPr/>
          <p:nvPr/>
        </p:nvSpPr>
        <p:spPr>
          <a:xfrm>
            <a:off x="1039480" y="4644390"/>
            <a:ext cx="4688205" cy="1569660"/>
          </a:xfrm>
          <a:prstGeom prst="rect">
            <a:avLst/>
          </a:prstGeom>
        </p:spPr>
        <p:txBody>
          <a:bodyPr wrap="square">
            <a:spAutoFit/>
          </a:bodyPr>
          <a:lstStyle/>
          <a:p>
            <a:pPr lvl="0" algn="ctr"/>
            <a:r>
              <a:rPr lang="en-US" sz="4800" dirty="0" err="1"/>
              <a:t>người </a:t>
            </a:r>
            <a:r>
              <a:rPr lang="en-US" sz="4800" err="1"/>
              <a:t>chỉ </a:t>
            </a:r>
            <a:r>
              <a:rPr lang="en-US" sz="4800"/>
              <a:t>huy, người cầm đầu</a:t>
            </a:r>
            <a:endParaRPr lang="en-US" sz="4800" dirty="0" err="1"/>
          </a:p>
        </p:txBody>
      </p:sp>
      <p:sp>
        <p:nvSpPr>
          <p:cNvPr id="2" name="Rectangle 1"/>
          <p:cNvSpPr/>
          <p:nvPr/>
        </p:nvSpPr>
        <p:spPr>
          <a:xfrm>
            <a:off x="1641197" y="3457366"/>
            <a:ext cx="3607078" cy="830997"/>
          </a:xfrm>
          <a:prstGeom prst="rect">
            <a:avLst/>
          </a:prstGeom>
        </p:spPr>
        <p:txBody>
          <a:bodyPr wrap="none">
            <a:spAutoFit/>
          </a:bodyPr>
          <a:lstStyle/>
          <a:p>
            <a:pPr algn="ctr"/>
            <a:r>
              <a:rPr lang="en-US" sz="4800" b="1">
                <a:solidFill>
                  <a:schemeClr val="accent5">
                    <a:lumMod val="50000"/>
                  </a:schemeClr>
                </a:solidFill>
              </a:rPr>
              <a:t>/kəˈmɑːndə/</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mmander">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6517" y="3389099"/>
            <a:ext cx="1010285" cy="1010285"/>
          </a:xfrm>
          <a:prstGeom prst="rect">
            <a:avLst/>
          </a:prstGeom>
        </p:spPr>
      </p:pic>
      <p:pic>
        <p:nvPicPr>
          <p:cNvPr id="5" name="Picture 4"/>
          <p:cNvPicPr>
            <a:picLocks noChangeAspect="1"/>
          </p:cNvPicPr>
          <p:nvPr/>
        </p:nvPicPr>
        <p:blipFill rotWithShape="1">
          <a:blip r:embed="rId6"/>
          <a:srcRect l="2558" r="5379"/>
          <a:stretch/>
        </p:blipFill>
        <p:spPr>
          <a:xfrm>
            <a:off x="6753225" y="1295400"/>
            <a:ext cx="4972050" cy="5353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98795" y="123565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creature</a:t>
            </a:r>
            <a:r>
              <a:rPr lang="en-US" sz="6000" b="1" dirty="0">
                <a:solidFill>
                  <a:srgbClr val="AD4F0F"/>
                </a:solidFill>
              </a:rPr>
              <a:t> (n)</a:t>
            </a:r>
          </a:p>
        </p:txBody>
      </p:sp>
      <p:sp>
        <p:nvSpPr>
          <p:cNvPr id="12" name="Rectangle 11"/>
          <p:cNvSpPr/>
          <p:nvPr/>
        </p:nvSpPr>
        <p:spPr>
          <a:xfrm>
            <a:off x="600780" y="4599989"/>
            <a:ext cx="4688205" cy="830997"/>
          </a:xfrm>
          <a:prstGeom prst="rect">
            <a:avLst/>
          </a:prstGeom>
        </p:spPr>
        <p:txBody>
          <a:bodyPr wrap="square">
            <a:spAutoFit/>
          </a:bodyPr>
          <a:lstStyle/>
          <a:p>
            <a:pPr lvl="0" algn="ctr"/>
            <a:r>
              <a:rPr lang="en-US" sz="4800" err="1"/>
              <a:t>sinh </a:t>
            </a:r>
            <a:r>
              <a:rPr lang="en-US" sz="4800"/>
              <a:t>vật</a:t>
            </a:r>
            <a:endParaRPr lang="en-US" sz="4800" dirty="0" err="1"/>
          </a:p>
        </p:txBody>
      </p:sp>
      <p:sp>
        <p:nvSpPr>
          <p:cNvPr id="2" name="Rectangle 1"/>
          <p:cNvSpPr/>
          <p:nvPr/>
        </p:nvSpPr>
        <p:spPr>
          <a:xfrm>
            <a:off x="1744873" y="3164899"/>
            <a:ext cx="2400017" cy="830997"/>
          </a:xfrm>
          <a:prstGeom prst="rect">
            <a:avLst/>
          </a:prstGeom>
        </p:spPr>
        <p:txBody>
          <a:bodyPr wrap="none">
            <a:spAutoFit/>
          </a:bodyPr>
          <a:lstStyle/>
          <a:p>
            <a:pPr algn="ctr"/>
            <a:r>
              <a:rPr lang="en-US" sz="4800" b="1">
                <a:solidFill>
                  <a:schemeClr val="accent5">
                    <a:lumMod val="50000"/>
                  </a:schemeClr>
                </a:solidFill>
              </a:rPr>
              <a:t>/ˈkriːtʃə/</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creatur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0780" y="2978626"/>
            <a:ext cx="1017270" cy="1017270"/>
          </a:xfrm>
          <a:prstGeom prst="rect">
            <a:avLst/>
          </a:prstGeom>
        </p:spPr>
      </p:pic>
      <p:pic>
        <p:nvPicPr>
          <p:cNvPr id="5" name="Picture 4"/>
          <p:cNvPicPr>
            <a:picLocks noChangeAspect="1"/>
          </p:cNvPicPr>
          <p:nvPr/>
        </p:nvPicPr>
        <p:blipFill>
          <a:blip r:embed="rId6"/>
          <a:stretch>
            <a:fillRect/>
          </a:stretch>
        </p:blipFill>
        <p:spPr>
          <a:xfrm>
            <a:off x="6211570" y="1239202"/>
            <a:ext cx="5800725" cy="526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87067" y="1293077"/>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destroy </a:t>
            </a:r>
            <a:r>
              <a:rPr lang="en-US" sz="6000" b="1" dirty="0">
                <a:solidFill>
                  <a:srgbClr val="AD4F0F"/>
                </a:solidFill>
              </a:rPr>
              <a:t>(v)</a:t>
            </a:r>
          </a:p>
        </p:txBody>
      </p:sp>
      <p:sp>
        <p:nvSpPr>
          <p:cNvPr id="12" name="Rectangle 11"/>
          <p:cNvSpPr/>
          <p:nvPr/>
        </p:nvSpPr>
        <p:spPr>
          <a:xfrm>
            <a:off x="665902" y="4496226"/>
            <a:ext cx="4688205" cy="830997"/>
          </a:xfrm>
          <a:prstGeom prst="rect">
            <a:avLst/>
          </a:prstGeom>
        </p:spPr>
        <p:txBody>
          <a:bodyPr wrap="square">
            <a:spAutoFit/>
          </a:bodyPr>
          <a:lstStyle/>
          <a:p>
            <a:pPr lvl="0" algn="ctr"/>
            <a:r>
              <a:rPr lang="en-US" sz="4800" dirty="0" err="1"/>
              <a:t>hủy diệt/ tàn phá</a:t>
            </a:r>
          </a:p>
        </p:txBody>
      </p:sp>
      <p:sp>
        <p:nvSpPr>
          <p:cNvPr id="2" name="Rectangle 1"/>
          <p:cNvSpPr/>
          <p:nvPr/>
        </p:nvSpPr>
        <p:spPr>
          <a:xfrm>
            <a:off x="1579668" y="3038793"/>
            <a:ext cx="2558201" cy="830997"/>
          </a:xfrm>
          <a:prstGeom prst="rect">
            <a:avLst/>
          </a:prstGeom>
        </p:spPr>
        <p:txBody>
          <a:bodyPr wrap="none">
            <a:spAutoFit/>
          </a:bodyPr>
          <a:lstStyle/>
          <a:p>
            <a:pPr algn="ctr"/>
            <a:r>
              <a:rPr lang="en-US" sz="4800" b="1">
                <a:solidFill>
                  <a:schemeClr val="accent5">
                    <a:lumMod val="50000"/>
                  </a:schemeClr>
                </a:solidFill>
              </a:rPr>
              <a:t>/dɪˈstrɔɪ/</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Content Placeholder 4" descr="960x0"/>
          <p:cNvPicPr>
            <a:picLocks noGrp="1" noChangeAspect="1"/>
          </p:cNvPicPr>
          <p:nvPr>
            <p:ph idx="1"/>
          </p:nvPr>
        </p:nvPicPr>
        <p:blipFill>
          <a:blip r:embed="rId5"/>
          <a:stretch>
            <a:fillRect/>
          </a:stretch>
        </p:blipFill>
        <p:spPr>
          <a:xfrm>
            <a:off x="6867525" y="1379258"/>
            <a:ext cx="4959985" cy="4981063"/>
          </a:xfrm>
          <a:prstGeom prst="rect">
            <a:avLst/>
          </a:prstGeom>
        </p:spPr>
      </p:pic>
      <p:pic>
        <p:nvPicPr>
          <p:cNvPr id="9" name="destroy">
            <a:hlinkClick r:id="" action="ppaction://media"/>
          </p:cNvPr>
          <p:cNvPicPr/>
          <p:nvPr>
            <a:audioFile r:link="rId2"/>
            <p:extLst>
              <p:ext uri="{DAA4B4D4-6D71-4841-9C94-3DE7FCFB9230}">
                <p14:media xmlns:p14="http://schemas.microsoft.com/office/powerpoint/2010/main" r:embed="rId1"/>
              </p:ext>
            </p:extLst>
          </p:nvPr>
        </p:nvPicPr>
        <p:blipFill>
          <a:blip r:embed="rId6">
            <a:grayscl/>
          </a:blip>
          <a:stretch>
            <a:fillRect/>
          </a:stretch>
        </p:blipFill>
        <p:spPr>
          <a:xfrm>
            <a:off x="620183" y="2974548"/>
            <a:ext cx="959485" cy="959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3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364808" y="1231001"/>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oppose</a:t>
            </a:r>
            <a:r>
              <a:rPr lang="en-US" sz="6000" b="1" dirty="0">
                <a:solidFill>
                  <a:srgbClr val="AD4F0F"/>
                </a:solidFill>
              </a:rPr>
              <a:t> (v)</a:t>
            </a:r>
          </a:p>
        </p:txBody>
      </p:sp>
      <p:sp>
        <p:nvSpPr>
          <p:cNvPr id="12" name="Rectangle 11"/>
          <p:cNvSpPr/>
          <p:nvPr/>
        </p:nvSpPr>
        <p:spPr>
          <a:xfrm>
            <a:off x="938529" y="4453890"/>
            <a:ext cx="3840480" cy="1569660"/>
          </a:xfrm>
          <a:prstGeom prst="rect">
            <a:avLst/>
          </a:prstGeom>
        </p:spPr>
        <p:txBody>
          <a:bodyPr wrap="square">
            <a:spAutoFit/>
          </a:bodyPr>
          <a:lstStyle/>
          <a:p>
            <a:pPr lvl="0" algn="ctr"/>
            <a:r>
              <a:rPr lang="en-US" sz="4800" dirty="0" err="1"/>
              <a:t>chiến đấu, đánh </a:t>
            </a:r>
            <a:r>
              <a:rPr lang="en-US" sz="4800" err="1"/>
              <a:t>lại </a:t>
            </a:r>
            <a:r>
              <a:rPr lang="en-US" sz="4800"/>
              <a:t>ai</a:t>
            </a:r>
            <a:endParaRPr lang="en-US" sz="4800" dirty="0" err="1"/>
          </a:p>
        </p:txBody>
      </p:sp>
      <p:sp>
        <p:nvSpPr>
          <p:cNvPr id="2" name="Rectangle 1"/>
          <p:cNvSpPr/>
          <p:nvPr/>
        </p:nvSpPr>
        <p:spPr>
          <a:xfrm>
            <a:off x="1636319" y="3230510"/>
            <a:ext cx="2444900" cy="830997"/>
          </a:xfrm>
          <a:prstGeom prst="rect">
            <a:avLst/>
          </a:prstGeom>
        </p:spPr>
        <p:txBody>
          <a:bodyPr wrap="none">
            <a:spAutoFit/>
          </a:bodyPr>
          <a:lstStyle/>
          <a:p>
            <a:pPr algn="ctr"/>
            <a:r>
              <a:rPr lang="en-US" sz="4800" b="1">
                <a:solidFill>
                  <a:schemeClr val="accent5">
                    <a:lumMod val="50000"/>
                  </a:schemeClr>
                </a:solidFill>
              </a:rPr>
              <a:t>/əˈpəʊz/</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oppose">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605434" y="3064984"/>
            <a:ext cx="894715" cy="828040"/>
          </a:xfrm>
          <a:prstGeom prst="rect">
            <a:avLst/>
          </a:prstGeom>
        </p:spPr>
      </p:pic>
      <p:pic>
        <p:nvPicPr>
          <p:cNvPr id="5" name="Picture 4"/>
          <p:cNvPicPr>
            <a:picLocks noChangeAspect="1"/>
          </p:cNvPicPr>
          <p:nvPr/>
        </p:nvPicPr>
        <p:blipFill rotWithShape="1">
          <a:blip r:embed="rId6"/>
          <a:srcRect l="8775" r="9603"/>
          <a:stretch/>
        </p:blipFill>
        <p:spPr>
          <a:xfrm>
            <a:off x="5214917" y="2696840"/>
            <a:ext cx="6644978" cy="3167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additive="base">
                                        <p:cTn id="18"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328266" y="1323970"/>
            <a:ext cx="6263034"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spaceship</a:t>
            </a:r>
            <a:r>
              <a:rPr lang="en-US" sz="6000" b="1" dirty="0">
                <a:solidFill>
                  <a:srgbClr val="AD4F0F"/>
                </a:solidFill>
              </a:rPr>
              <a:t> (n)</a:t>
            </a:r>
          </a:p>
        </p:txBody>
      </p:sp>
      <p:sp>
        <p:nvSpPr>
          <p:cNvPr id="12" name="Rectangle 11"/>
          <p:cNvSpPr/>
          <p:nvPr/>
        </p:nvSpPr>
        <p:spPr>
          <a:xfrm>
            <a:off x="706189" y="4533905"/>
            <a:ext cx="4688205" cy="830997"/>
          </a:xfrm>
          <a:prstGeom prst="rect">
            <a:avLst/>
          </a:prstGeom>
        </p:spPr>
        <p:txBody>
          <a:bodyPr wrap="square">
            <a:spAutoFit/>
          </a:bodyPr>
          <a:lstStyle/>
          <a:p>
            <a:pPr lvl="0" algn="ctr"/>
            <a:r>
              <a:rPr lang="en-US" sz="4800" dirty="0" err="1"/>
              <a:t>phi thuyền</a:t>
            </a:r>
          </a:p>
        </p:txBody>
      </p:sp>
      <p:sp>
        <p:nvSpPr>
          <p:cNvPr id="2" name="Rectangle 1"/>
          <p:cNvSpPr/>
          <p:nvPr/>
        </p:nvSpPr>
        <p:spPr>
          <a:xfrm>
            <a:off x="1714801" y="3257658"/>
            <a:ext cx="2904962" cy="830997"/>
          </a:xfrm>
          <a:prstGeom prst="rect">
            <a:avLst/>
          </a:prstGeom>
        </p:spPr>
        <p:txBody>
          <a:bodyPr wrap="none">
            <a:spAutoFit/>
          </a:bodyPr>
          <a:lstStyle/>
          <a:p>
            <a:pPr algn="ctr"/>
            <a:r>
              <a:rPr lang="en-US" sz="4800" b="1">
                <a:solidFill>
                  <a:schemeClr val="accent5">
                    <a:lumMod val="50000"/>
                  </a:schemeClr>
                </a:solidFill>
              </a:rPr>
              <a:t>/ˈspeɪsʃɪp/</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spaceship">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55653" y="3123881"/>
            <a:ext cx="1098550" cy="1098550"/>
          </a:xfrm>
          <a:prstGeom prst="rect">
            <a:avLst/>
          </a:prstGeom>
        </p:spPr>
      </p:pic>
      <p:pic>
        <p:nvPicPr>
          <p:cNvPr id="9" name="Content Placeholder 8" descr="istockphoto-1344443930-612x612"/>
          <p:cNvPicPr>
            <a:picLocks noGrp="1" noChangeAspect="1"/>
          </p:cNvPicPr>
          <p:nvPr>
            <p:ph idx="1"/>
          </p:nvPr>
        </p:nvPicPr>
        <p:blipFill>
          <a:blip r:embed="rId6"/>
          <a:stretch>
            <a:fillRect/>
          </a:stretch>
        </p:blipFill>
        <p:spPr>
          <a:xfrm>
            <a:off x="6169025" y="2642870"/>
            <a:ext cx="5701030" cy="3981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1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0" fill="hold" display="1">
                  <p:stCondLst>
                    <p:cond delay="indefinite"/>
                  </p:stCondLst>
                  <p:endCondLst>
                    <p:cond evt="onStopAudio" delay="0">
                      <p:tgtEl>
                        <p:sldTgt/>
                      </p:tgtEl>
                    </p:cond>
                  </p:endCondLst>
                </p:cTn>
                <p:tgtEl>
                  <p:spTgt spid="4"/>
                </p:tgtEl>
              </p:cMediaNode>
            </p:audio>
          </p:childTnLst>
        </p:cTn>
      </p:par>
    </p:tnLst>
    <p:bldLst>
      <p:bldP spid="7" grpId="0"/>
      <p:bldP spid="12" grpId="0"/>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627223" y="163824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thrilling</a:t>
            </a:r>
            <a:r>
              <a:rPr lang="en-US" sz="6000" b="1" dirty="0">
                <a:solidFill>
                  <a:srgbClr val="AD4F0F"/>
                </a:solidFill>
              </a:rPr>
              <a:t> (adj)</a:t>
            </a:r>
          </a:p>
        </p:txBody>
      </p:sp>
      <p:sp>
        <p:nvSpPr>
          <p:cNvPr id="12" name="Rectangle 11"/>
          <p:cNvSpPr/>
          <p:nvPr/>
        </p:nvSpPr>
        <p:spPr>
          <a:xfrm>
            <a:off x="558165" y="4890495"/>
            <a:ext cx="4688205" cy="830997"/>
          </a:xfrm>
          <a:prstGeom prst="rect">
            <a:avLst/>
          </a:prstGeom>
        </p:spPr>
        <p:txBody>
          <a:bodyPr wrap="square">
            <a:spAutoFit/>
          </a:bodyPr>
          <a:lstStyle/>
          <a:p>
            <a:pPr lvl="0" algn="ctr"/>
            <a:r>
              <a:rPr lang="en-US" sz="4800"/>
              <a:t>kịch </a:t>
            </a:r>
            <a:r>
              <a:rPr lang="en-US" sz="4800" dirty="0" err="1"/>
              <a:t>tính</a:t>
            </a:r>
          </a:p>
        </p:txBody>
      </p:sp>
      <p:sp>
        <p:nvSpPr>
          <p:cNvPr id="2" name="Rectangle 1"/>
          <p:cNvSpPr/>
          <p:nvPr/>
        </p:nvSpPr>
        <p:spPr>
          <a:xfrm>
            <a:off x="1736723" y="3593666"/>
            <a:ext cx="2331087" cy="830997"/>
          </a:xfrm>
          <a:prstGeom prst="rect">
            <a:avLst/>
          </a:prstGeom>
        </p:spPr>
        <p:txBody>
          <a:bodyPr wrap="none">
            <a:spAutoFit/>
          </a:bodyPr>
          <a:lstStyle/>
          <a:p>
            <a:pPr algn="ctr"/>
            <a:r>
              <a:rPr lang="en-US" sz="4800" b="1">
                <a:solidFill>
                  <a:schemeClr val="accent5">
                    <a:lumMod val="50000"/>
                  </a:schemeClr>
                </a:solidFill>
              </a:rPr>
              <a:t>/ˈθrɪlɪŋ/</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thrilling">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405843" y="3524393"/>
            <a:ext cx="1028700" cy="969542"/>
          </a:xfrm>
          <a:prstGeom prst="rect">
            <a:avLst/>
          </a:prstGeom>
        </p:spPr>
      </p:pic>
      <p:pic>
        <p:nvPicPr>
          <p:cNvPr id="3" name="Picture 2"/>
          <p:cNvPicPr>
            <a:picLocks noChangeAspect="1"/>
          </p:cNvPicPr>
          <p:nvPr/>
        </p:nvPicPr>
        <p:blipFill>
          <a:blip r:embed="rId6"/>
          <a:stretch>
            <a:fillRect/>
          </a:stretch>
        </p:blipFill>
        <p:spPr>
          <a:xfrm>
            <a:off x="6462712" y="1485900"/>
            <a:ext cx="5210175" cy="521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88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05" y="1905"/>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2897447839"/>
              </p:ext>
            </p:extLst>
          </p:nvPr>
        </p:nvGraphicFramePr>
        <p:xfrm>
          <a:off x="1333245" y="1085063"/>
          <a:ext cx="10458705" cy="5665697"/>
        </p:xfrm>
        <a:graphic>
          <a:graphicData uri="http://schemas.openxmlformats.org/drawingml/2006/table">
            <a:tbl>
              <a:tblPr firstRow="1" bandRow="1">
                <a:tableStyleId>{5DA37D80-6434-44D0-A028-1B22A696006F}</a:tableStyleId>
              </a:tblPr>
              <a:tblGrid>
                <a:gridCol w="3038730">
                  <a:extLst>
                    <a:ext uri="{9D8B030D-6E8A-4147-A177-3AD203B41FA5}">
                      <a16:colId xmlns:a16="http://schemas.microsoft.com/office/drawing/2014/main" val="20000"/>
                    </a:ext>
                  </a:extLst>
                </a:gridCol>
                <a:gridCol w="3533775">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690156">
                <a:tc>
                  <a:txBody>
                    <a:bodyPr/>
                    <a:lstStyle/>
                    <a:p>
                      <a:pPr algn="ctr"/>
                      <a:r>
                        <a:rPr lang="en-US" sz="2500" b="1" dirty="0">
                          <a:solidFill>
                            <a:srgbClr val="EF4B66"/>
                          </a:solidFill>
                        </a:rPr>
                        <a:t>New words</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val="10000"/>
                  </a:ext>
                </a:extLst>
              </a:tr>
              <a:tr h="664924">
                <a:tc>
                  <a:txBody>
                    <a:bodyPr/>
                    <a:lstStyle/>
                    <a:p>
                      <a:pPr marL="144145" marR="0" indent="-144145">
                        <a:lnSpc>
                          <a:spcPct val="107000"/>
                        </a:lnSpc>
                        <a:spcBef>
                          <a:spcPts val="0"/>
                        </a:spcBef>
                        <a:spcAft>
                          <a:spcPts val="0"/>
                        </a:spcAft>
                      </a:pPr>
                      <a:r>
                        <a:rPr lang="en-US" sz="2800" b="0" dirty="0">
                          <a:solidFill>
                            <a:srgbClr val="000000"/>
                          </a:solidFill>
                          <a:effectLst/>
                          <a:latin typeface="+mn-lt"/>
                          <a:ea typeface="Calibri" panose="020F0502020204030204" pitchFamily="34" charset="0"/>
                          <a:cs typeface="Calibri" panose="020F0502020204030204" pitchFamily="34" charset="0"/>
                        </a:rPr>
                        <a:t>1. alien (n)</a:t>
                      </a:r>
                      <a:endParaRPr lang="en-US" sz="2800" b="0" dirty="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chemeClr val="tx1"/>
                          </a:solidFill>
                          <a:latin typeface="+mn-lt"/>
                          <a:sym typeface="+mn-ea"/>
                        </a:rPr>
                        <a:t>/ˈeɪliən/</a:t>
                      </a:r>
                      <a:endParaRPr lang="en-US" sz="2800" b="0" dirty="0">
                        <a:solidFill>
                          <a:schemeClr val="tx1"/>
                        </a:solidFill>
                        <a:effectLst/>
                        <a:latin typeface="+mn-lt"/>
                        <a:ea typeface="Times New Roman" panose="02020603050405020304" pitchFamily="18" charset="0"/>
                        <a:cs typeface="Times New Roman" panose="02020603050405020304" pitchFamily="18" charset="0"/>
                        <a:sym typeface="+mn-ea"/>
                      </a:endParaRPr>
                    </a:p>
                  </a:txBody>
                  <a:tcPr marL="36195" marR="36195" marT="71755" marB="71755" anchor="ctr"/>
                </a:tc>
                <a:tc>
                  <a:txBody>
                    <a:bodyPr/>
                    <a:lstStyle/>
                    <a:p>
                      <a:pPr marL="0" marR="0" algn="ctr">
                        <a:lnSpc>
                          <a:spcPct val="107000"/>
                        </a:lnSpc>
                        <a:spcBef>
                          <a:spcPts val="0"/>
                        </a:spcBef>
                        <a:spcAft>
                          <a:spcPts val="0"/>
                        </a:spcAft>
                      </a:pPr>
                      <a:r>
                        <a:rPr lang="en-US" sz="2800" b="0" dirty="0" err="1">
                          <a:solidFill>
                            <a:srgbClr val="000000"/>
                          </a:solidFill>
                          <a:effectLst/>
                          <a:latin typeface="+mn-lt"/>
                          <a:ea typeface="Calibri" panose="020F0502020204030204" pitchFamily="34" charset="0"/>
                          <a:cs typeface="Calibri" panose="020F0502020204030204" pitchFamily="34" charset="0"/>
                        </a:rPr>
                        <a:t>người ngoài hành tinh</a:t>
                      </a:r>
                      <a:endParaRPr lang="en-US" sz="2800" b="0" dirty="0">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924">
                <a:tc>
                  <a:txBody>
                    <a:bodyPr/>
                    <a:lstStyle/>
                    <a:p>
                      <a:pPr marL="144145" marR="0" indent="-144145">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2. commander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/kəˈmɑːndə/</a:t>
                      </a:r>
                    </a:p>
                  </a:txBody>
                  <a:tcPr marL="36195" marR="36195" marT="71755" marB="71755" anchor="ctr"/>
                </a:tc>
                <a:tc>
                  <a:txBody>
                    <a:bodyPr/>
                    <a:lstStyle/>
                    <a:p>
                      <a:pPr marL="0" marR="0" algn="ctr">
                        <a:lnSpc>
                          <a:spcPct val="107000"/>
                        </a:lnSpc>
                        <a:spcBef>
                          <a:spcPts val="0"/>
                        </a:spcBef>
                        <a:spcAft>
                          <a:spcPts val="0"/>
                        </a:spcAft>
                      </a:pPr>
                      <a:r>
                        <a:rPr lang="en-US" sz="2800" b="0">
                          <a:solidFill>
                            <a:srgbClr val="000000"/>
                          </a:solidFill>
                          <a:effectLst/>
                          <a:latin typeface="+mn-lt"/>
                          <a:ea typeface="Calibri" panose="020F0502020204030204" pitchFamily="34" charset="0"/>
                          <a:cs typeface="Calibri" panose="020F0502020204030204" pitchFamily="34" charset="0"/>
                        </a:rPr>
                        <a:t>người chỉ huy, người</a:t>
                      </a:r>
                      <a:r>
                        <a:rPr lang="en-US" sz="2800" b="0" baseline="0">
                          <a:solidFill>
                            <a:srgbClr val="000000"/>
                          </a:solidFill>
                          <a:effectLst/>
                          <a:latin typeface="+mn-lt"/>
                          <a:ea typeface="Calibri" panose="020F0502020204030204" pitchFamily="34" charset="0"/>
                          <a:cs typeface="Calibri" panose="020F0502020204030204" pitchFamily="34" charset="0"/>
                        </a:rPr>
                        <a:t> cầm đầu</a:t>
                      </a:r>
                      <a:endParaRPr lang="en-US" sz="2800" b="0">
                        <a:solidFill>
                          <a:srgbClr val="000000"/>
                        </a:solidFill>
                        <a:effectLst/>
                        <a:latin typeface="+mn-lt"/>
                        <a:ea typeface="Calibri" panose="020F0502020204030204" pitchFamily="34" charset="0"/>
                        <a:cs typeface="Calibri" panose="020F0502020204030204" pitchFamily="34" charset="0"/>
                      </a:endParaRPr>
                    </a:p>
                  </a:txBody>
                  <a:tcPr marL="36195" marR="36195" marT="71755" marB="71755" anchor="ctr"/>
                </a:tc>
                <a:extLst>
                  <a:ext uri="{0D108BD9-81ED-4DB2-BD59-A6C34878D82A}">
                    <a16:rowId xmlns:a16="http://schemas.microsoft.com/office/drawing/2014/main" val="10002"/>
                  </a:ext>
                </a:extLst>
              </a:tr>
              <a:tr h="6591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3. creature (n)</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/ˈkriːtʃə/</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sinh vật</a:t>
                      </a:r>
                    </a:p>
                  </a:txBody>
                  <a:tcPr marL="36195" marR="36195" marT="71755" marB="71755" anchor="ctr"/>
                </a:tc>
                <a:extLst>
                  <a:ext uri="{0D108BD9-81ED-4DB2-BD59-A6C34878D82A}">
                    <a16:rowId xmlns:a16="http://schemas.microsoft.com/office/drawing/2014/main" val="10003"/>
                  </a:ext>
                </a:extLst>
              </a:tr>
              <a:tr h="367030">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4. destroy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/dɪˈstrɔɪ/</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hủy diệt/ tàn phá</a:t>
                      </a:r>
                    </a:p>
                  </a:txBody>
                  <a:tcPr marL="36195" marR="36195" marT="71755" marB="71755" anchor="ctr"/>
                </a:tc>
                <a:extLst>
                  <a:ext uri="{0D108BD9-81ED-4DB2-BD59-A6C34878D82A}">
                    <a16:rowId xmlns:a16="http://schemas.microsoft.com/office/drawing/2014/main" val="10004"/>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5. oppose (v)</a:t>
                      </a: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/əˈpəʊz/</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chiến đấu, đánh lại ai</a:t>
                      </a:r>
                    </a:p>
                  </a:txBody>
                  <a:tcPr marL="36195" marR="36195" marT="71755" marB="71755" anchor="ctr"/>
                </a:tc>
                <a:extLst>
                  <a:ext uri="{0D108BD9-81ED-4DB2-BD59-A6C34878D82A}">
                    <a16:rowId xmlns:a16="http://schemas.microsoft.com/office/drawing/2014/main" val="10005"/>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6. spaceship (n)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/ˈspeɪsʃɪp/</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phi thuyền</a:t>
                      </a:r>
                    </a:p>
                  </a:txBody>
                  <a:tcPr marL="36195" marR="36195" marT="71755" marB="71755" anchor="ctr"/>
                </a:tc>
                <a:extLst>
                  <a:ext uri="{0D108BD9-81ED-4DB2-BD59-A6C34878D82A}">
                    <a16:rowId xmlns:a16="http://schemas.microsoft.com/office/drawing/2014/main" val="10006"/>
                  </a:ext>
                </a:extLst>
              </a:tr>
              <a:tr h="664924">
                <a:tc>
                  <a:txBody>
                    <a:bodyPr/>
                    <a:lstStyle/>
                    <a:p>
                      <a:pPr marL="144145" marR="0" indent="-144145">
                        <a:lnSpc>
                          <a:spcPct val="107000"/>
                        </a:lnSpc>
                        <a:spcBef>
                          <a:spcPts val="0"/>
                        </a:spcBef>
                        <a:spcAft>
                          <a:spcPts val="0"/>
                        </a:spcAft>
                        <a:buNone/>
                      </a:pPr>
                      <a:r>
                        <a:rPr lang="en-US" sz="2800" b="0">
                          <a:solidFill>
                            <a:srgbClr val="000000"/>
                          </a:solidFill>
                          <a:effectLst/>
                          <a:latin typeface="+mn-lt"/>
                          <a:ea typeface="Calibri" panose="020F0502020204030204" pitchFamily="34" charset="0"/>
                          <a:cs typeface="Calibri" panose="020F0502020204030204" pitchFamily="34" charset="0"/>
                          <a:sym typeface="+mn-ea"/>
                        </a:rPr>
                        <a:t>7. thrilling (adj) </a:t>
                      </a:r>
                      <a:endParaRPr lang="en-US" sz="2800" b="0">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buNone/>
                      </a:pPr>
                      <a:r>
                        <a:rPr lang="en-US" sz="2800" b="0" dirty="0">
                          <a:effectLst/>
                          <a:latin typeface="+mn-lt"/>
                          <a:ea typeface="Times New Roman" panose="02020603050405020304" pitchFamily="18" charset="0"/>
                          <a:cs typeface="Times New Roman" panose="02020603050405020304" pitchFamily="18" charset="0"/>
                        </a:rPr>
                        <a:t>/ˈθrɪlɪŋ/</a:t>
                      </a:r>
                    </a:p>
                  </a:txBody>
                  <a:tcPr marL="36195" marR="36195" marT="71755" marB="71755" anchor="ctr"/>
                </a:tc>
                <a:tc>
                  <a:txBody>
                    <a:bodyPr/>
                    <a:lstStyle/>
                    <a:p>
                      <a:pPr marL="0" marR="0" algn="ctr">
                        <a:lnSpc>
                          <a:spcPct val="107000"/>
                        </a:lnSpc>
                        <a:spcBef>
                          <a:spcPts val="0"/>
                        </a:spcBef>
                        <a:spcAft>
                          <a:spcPts val="0"/>
                        </a:spcAft>
                        <a:buNone/>
                      </a:pPr>
                      <a:r>
                        <a:rPr lang="en-US" sz="2800" b="0">
                          <a:effectLst/>
                          <a:latin typeface="+mn-lt"/>
                          <a:ea typeface="Times New Roman" panose="02020603050405020304" pitchFamily="18" charset="0"/>
                          <a:cs typeface="Times New Roman" panose="02020603050405020304" pitchFamily="18" charset="0"/>
                        </a:rPr>
                        <a:t>kịch tính</a:t>
                      </a:r>
                    </a:p>
                  </a:txBody>
                  <a:tcPr marL="36195" marR="36195" marT="71755" marB="71755" anchor="ctr"/>
                </a:tc>
                <a:extLst>
                  <a:ext uri="{0D108BD9-81ED-4DB2-BD59-A6C34878D82A}">
                    <a16:rowId xmlns:a16="http://schemas.microsoft.com/office/drawing/2014/main" val="1000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8" name="alien">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7">
            <a:grayscl/>
          </a:blip>
          <a:stretch>
            <a:fillRect/>
          </a:stretch>
        </p:blipFill>
        <p:spPr>
          <a:xfrm>
            <a:off x="613979" y="1826896"/>
            <a:ext cx="697421" cy="697421"/>
          </a:xfrm>
          <a:prstGeom prst="rect">
            <a:avLst/>
          </a:prstGeom>
        </p:spPr>
      </p:pic>
      <p:pic>
        <p:nvPicPr>
          <p:cNvPr id="4" name="commander">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7">
            <a:grayscl/>
          </a:blip>
          <a:stretch>
            <a:fillRect/>
          </a:stretch>
        </p:blipFill>
        <p:spPr>
          <a:xfrm>
            <a:off x="598199" y="2599880"/>
            <a:ext cx="743396" cy="743396"/>
          </a:xfrm>
          <a:prstGeom prst="rect">
            <a:avLst/>
          </a:prstGeom>
        </p:spPr>
      </p:pic>
      <p:pic>
        <p:nvPicPr>
          <p:cNvPr id="5" name="creature">
            <a:hlinkClick r:id="" action="ppaction://media"/>
          </p:cNvPr>
          <p:cNvPicPr/>
          <p:nvPr>
            <a:audioFile r:link="rId6"/>
            <p:extLst>
              <p:ext uri="{DAA4B4D4-6D71-4841-9C94-3DE7FCFB9230}">
                <p14:media xmlns:p14="http://schemas.microsoft.com/office/powerpoint/2010/main" r:embed="rId5"/>
              </p:ext>
            </p:extLst>
          </p:nvPr>
        </p:nvPicPr>
        <p:blipFill>
          <a:blip r:embed="rId17">
            <a:grayscl/>
          </a:blip>
          <a:stretch>
            <a:fillRect/>
          </a:stretch>
        </p:blipFill>
        <p:spPr>
          <a:xfrm>
            <a:off x="606549" y="3519730"/>
            <a:ext cx="726696" cy="662455"/>
          </a:xfrm>
          <a:prstGeom prst="rect">
            <a:avLst/>
          </a:prstGeom>
        </p:spPr>
      </p:pic>
      <p:pic>
        <p:nvPicPr>
          <p:cNvPr id="9" name="destroy">
            <a:hlinkClick r:id="" action="ppaction://media"/>
          </p:cNvPr>
          <p:cNvPicPr/>
          <p:nvPr>
            <a:audioFile r:link="rId8"/>
            <p:extLst>
              <p:ext uri="{DAA4B4D4-6D71-4841-9C94-3DE7FCFB9230}">
                <p14:media xmlns:p14="http://schemas.microsoft.com/office/powerpoint/2010/main" r:embed="rId7"/>
              </p:ext>
            </p:extLst>
          </p:nvPr>
        </p:nvPicPr>
        <p:blipFill>
          <a:blip r:embed="rId17">
            <a:grayscl/>
          </a:blip>
          <a:stretch>
            <a:fillRect/>
          </a:stretch>
        </p:blipFill>
        <p:spPr>
          <a:xfrm>
            <a:off x="606549" y="4132300"/>
            <a:ext cx="726696" cy="670840"/>
          </a:xfrm>
          <a:prstGeom prst="rect">
            <a:avLst/>
          </a:prstGeom>
        </p:spPr>
      </p:pic>
      <p:pic>
        <p:nvPicPr>
          <p:cNvPr id="7" name="oppose">
            <a:hlinkClick r:id="" action="ppaction://media"/>
          </p:cNvPr>
          <p:cNvPicPr/>
          <p:nvPr>
            <a:audioFile r:link="rId10"/>
            <p:extLst>
              <p:ext uri="{DAA4B4D4-6D71-4841-9C94-3DE7FCFB9230}">
                <p14:media xmlns:p14="http://schemas.microsoft.com/office/powerpoint/2010/main" r:embed="rId9"/>
              </p:ext>
            </p:extLst>
          </p:nvPr>
        </p:nvPicPr>
        <p:blipFill>
          <a:blip r:embed="rId17">
            <a:grayscl/>
          </a:blip>
          <a:stretch>
            <a:fillRect/>
          </a:stretch>
        </p:blipFill>
        <p:spPr>
          <a:xfrm>
            <a:off x="613979" y="4807585"/>
            <a:ext cx="757366" cy="675080"/>
          </a:xfrm>
          <a:prstGeom prst="rect">
            <a:avLst/>
          </a:prstGeom>
        </p:spPr>
      </p:pic>
      <p:pic>
        <p:nvPicPr>
          <p:cNvPr id="12" name="spaceship">
            <a:hlinkClick r:id="" action="ppaction://media"/>
          </p:cNvPr>
          <p:cNvPicPr/>
          <p:nvPr>
            <a:audioFile r:link="rId12"/>
            <p:extLst>
              <p:ext uri="{DAA4B4D4-6D71-4841-9C94-3DE7FCFB9230}">
                <p14:media xmlns:p14="http://schemas.microsoft.com/office/powerpoint/2010/main" r:embed="rId11"/>
              </p:ext>
            </p:extLst>
          </p:nvPr>
        </p:nvPicPr>
        <p:blipFill>
          <a:blip r:embed="rId17">
            <a:grayscl/>
          </a:blip>
          <a:stretch>
            <a:fillRect/>
          </a:stretch>
        </p:blipFill>
        <p:spPr>
          <a:xfrm>
            <a:off x="653795" y="5428615"/>
            <a:ext cx="679450" cy="679450"/>
          </a:xfrm>
          <a:prstGeom prst="rect">
            <a:avLst/>
          </a:prstGeom>
        </p:spPr>
      </p:pic>
      <p:pic>
        <p:nvPicPr>
          <p:cNvPr id="13" name="thrilling">
            <a:hlinkClick r:id="" action="ppaction://media"/>
          </p:cNvPr>
          <p:cNvPicPr/>
          <p:nvPr>
            <a:audioFile r:link="rId14"/>
            <p:extLst>
              <p:ext uri="{DAA4B4D4-6D71-4841-9C94-3DE7FCFB9230}">
                <p14:media xmlns:p14="http://schemas.microsoft.com/office/powerpoint/2010/main" r:embed="rId13"/>
              </p:ext>
            </p:extLst>
          </p:nvPr>
        </p:nvPicPr>
        <p:blipFill>
          <a:blip r:embed="rId17">
            <a:grayscl/>
          </a:blip>
          <a:stretch>
            <a:fillRect/>
          </a:stretch>
        </p:blipFill>
        <p:spPr>
          <a:xfrm>
            <a:off x="641285" y="6108140"/>
            <a:ext cx="657225" cy="6426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1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056"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984"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1032"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080"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additive="base">
                                        <p:cTn id="26" dur="1104"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additive="base">
                                        <p:cTn id="30" dur="88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1">
                  <p:stCondLst>
                    <p:cond delay="indefinite"/>
                  </p:stCondLst>
                  <p:endCondLst>
                    <p:cond evt="onStopAudio" delay="0">
                      <p:tgtEl>
                        <p:sldTgt/>
                      </p:tgtEl>
                    </p:cond>
                  </p:endCondLst>
                </p:cTn>
                <p:tgtEl>
                  <p:spTgt spid="8"/>
                </p:tgtEl>
              </p:cMediaNode>
            </p:audio>
            <p:audio>
              <p:cMediaNode vol="100000">
                <p:cTn id="32" fill="hold" display="1">
                  <p:stCondLst>
                    <p:cond delay="indefinite"/>
                  </p:stCondLst>
                  <p:endCondLst>
                    <p:cond evt="onStopAudio" delay="0">
                      <p:tgtEl>
                        <p:sldTgt/>
                      </p:tgtEl>
                    </p:cond>
                  </p:endCondLst>
                </p:cTn>
                <p:tgtEl>
                  <p:spTgt spid="4"/>
                </p:tgtEl>
              </p:cMediaNode>
            </p:audio>
            <p:audio>
              <p:cMediaNode vol="100000">
                <p:cTn id="33" fill="hold" display="1">
                  <p:stCondLst>
                    <p:cond delay="indefinite"/>
                  </p:stCondLst>
                  <p:endCondLst>
                    <p:cond evt="onStopAudio" delay="0">
                      <p:tgtEl>
                        <p:sldTgt/>
                      </p:tgtEl>
                    </p:cond>
                  </p:endCondLst>
                </p:cTn>
                <p:tgtEl>
                  <p:spTgt spid="5"/>
                </p:tgtEl>
              </p:cMediaNode>
            </p:audio>
            <p:audio>
              <p:cMediaNode vol="100000">
                <p:cTn id="34" fill="hold" display="1">
                  <p:stCondLst>
                    <p:cond delay="indefinite"/>
                  </p:stCondLst>
                  <p:endCondLst>
                    <p:cond evt="onStopAudio" delay="0">
                      <p:tgtEl>
                        <p:sldTgt/>
                      </p:tgtEl>
                    </p:cond>
                  </p:endCondLst>
                </p:cTn>
                <p:tgtEl>
                  <p:spTgt spid="9"/>
                </p:tgtEl>
              </p:cMediaNode>
            </p:audio>
            <p:audio>
              <p:cMediaNode>
                <p:cTn id="35" fill="hold" display="1">
                  <p:stCondLst>
                    <p:cond delay="indefinite"/>
                  </p:stCondLst>
                  <p:endCondLst>
                    <p:cond evt="onStopAudio" delay="0">
                      <p:tgtEl>
                        <p:sldTgt/>
                      </p:tgtEl>
                    </p:cond>
                  </p:endCondLst>
                </p:cTn>
                <p:tgtEl>
                  <p:spTgt spid="7"/>
                </p:tgtEl>
              </p:cMediaNode>
            </p:audio>
            <p:audio>
              <p:cMediaNode vol="100000">
                <p:cTn id="36" fill="hold" display="1">
                  <p:stCondLst>
                    <p:cond delay="indefinite"/>
                  </p:stCondLst>
                  <p:endCondLst>
                    <p:cond evt="onStopAudio" delay="0">
                      <p:tgtEl>
                        <p:sldTgt/>
                      </p:tgtEl>
                    </p:cond>
                  </p:endCondLst>
                </p:cTn>
                <p:tgtEl>
                  <p:spTgt spid="12"/>
                </p:tgtEl>
              </p:cMediaNode>
            </p:audio>
            <p:audio>
              <p:cMediaNode>
                <p:cTn id="37" fill="hold" display="1">
                  <p:stCondLst>
                    <p:cond delay="indefinite"/>
                  </p:stCondLst>
                  <p:endCondLst>
                    <p:cond evt="onStopAudio" delay="0">
                      <p:tgtEl>
                        <p:sldTgt/>
                      </p:tgtEl>
                    </p:cond>
                  </p:endCondLst>
                </p:cTn>
                <p:tgtEl>
                  <p:spTgt spid="1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5" name="Group 4"/>
          <p:cNvGrpSpPr/>
          <p:nvPr/>
        </p:nvGrpSpPr>
        <p:grpSpPr>
          <a:xfrm>
            <a:off x="6052821" y="1132839"/>
            <a:ext cx="6137274" cy="5724525"/>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8585" y="1099587"/>
            <a:ext cx="8654811" cy="4369209"/>
          </a:xfrm>
          <a:prstGeom prst="rect">
            <a:avLst/>
          </a:prstGeom>
          <a:noFill/>
        </p:spPr>
        <p:txBody>
          <a:bodyPr wrap="square" rtlCol="0">
            <a:spAutoFit/>
          </a:bodyPr>
          <a:lstStyle/>
          <a:p>
            <a:pPr>
              <a:lnSpc>
                <a:spcPct val="200000"/>
              </a:lnSpc>
            </a:pPr>
            <a:r>
              <a:rPr lang="en-US" sz="3600">
                <a:latin typeface="Calibri" panose="020F0502020204030204" pitchFamily="34" charset="0"/>
                <a:cs typeface="Calibri" panose="020F0502020204030204" pitchFamily="34" charset="0"/>
              </a:rPr>
              <a:t>What are Nick and Mai talking about?</a:t>
            </a:r>
          </a:p>
          <a:p>
            <a:pPr>
              <a:lnSpc>
                <a:spcPct val="200000"/>
              </a:lnSpc>
            </a:pPr>
            <a:r>
              <a:rPr lang="en-US" sz="3600">
                <a:latin typeface="Calibri" panose="020F0502020204030204" pitchFamily="34" charset="0"/>
                <a:cs typeface="Calibri" panose="020F0502020204030204" pitchFamily="34" charset="0"/>
                <a:sym typeface="+mn-ea"/>
              </a:rPr>
              <a:t>Who do you think the men in black are?</a:t>
            </a:r>
          </a:p>
          <a:p>
            <a:pPr>
              <a:lnSpc>
                <a:spcPct val="200000"/>
              </a:lnSpc>
            </a:pPr>
            <a:r>
              <a:rPr lang="en-US" sz="3600">
                <a:latin typeface="Calibri" panose="020F0502020204030204" pitchFamily="34" charset="0"/>
                <a:cs typeface="Calibri" panose="020F0502020204030204" pitchFamily="34" charset="0"/>
                <a:sym typeface="+mn-ea"/>
              </a:rPr>
              <a:t>What are Nick and Mai talking about?</a:t>
            </a:r>
          </a:p>
          <a:p>
            <a:pPr>
              <a:lnSpc>
                <a:spcPct val="200000"/>
              </a:lnSpc>
            </a:pPr>
            <a:r>
              <a:rPr lang="en-US" sz="3600">
                <a:latin typeface="Calibri" panose="020F0502020204030204" pitchFamily="34" charset="0"/>
                <a:cs typeface="Calibri" panose="020F0502020204030204" pitchFamily="34" charset="0"/>
                <a:sym typeface="+mn-ea"/>
              </a:rPr>
              <a:t>Who do you think the men in black are?</a:t>
            </a:r>
            <a:endParaRPr lang="en-US" sz="3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695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94422" y="1141196"/>
            <a:ext cx="2239303" cy="46037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Listen and read.</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391817" y="114119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44602" y="103855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219075" y="1699784"/>
            <a:ext cx="11525250" cy="5170646"/>
          </a:xfrm>
          <a:prstGeom prst="rect">
            <a:avLst/>
          </a:prstGeom>
        </p:spPr>
        <p:txBody>
          <a:bodyPr wrap="square">
            <a:spAutoFit/>
          </a:bodyPr>
          <a:lstStyle/>
          <a:p>
            <a:r>
              <a:rPr lang="en-US" sz="2200" b="1" i="1">
                <a:solidFill>
                  <a:srgbClr val="231F20"/>
                </a:solidFill>
              </a:rPr>
              <a:t>Mai: </a:t>
            </a:r>
            <a:r>
              <a:rPr lang="en-US" sz="2200">
                <a:solidFill>
                  <a:srgbClr val="231F20"/>
                </a:solidFill>
              </a:rPr>
              <a:t>What book are you reading, Nick?</a:t>
            </a:r>
            <a:br>
              <a:rPr lang="en-US" sz="2200">
                <a:solidFill>
                  <a:srgbClr val="231F20"/>
                </a:solidFill>
              </a:rPr>
            </a:br>
            <a:r>
              <a:rPr lang="en-US" sz="2200" b="1" i="1">
                <a:solidFill>
                  <a:srgbClr val="231F20"/>
                </a:solidFill>
              </a:rPr>
              <a:t>Nick: </a:t>
            </a:r>
            <a:r>
              <a:rPr lang="en-US" sz="2200">
                <a:solidFill>
                  <a:srgbClr val="231F20"/>
                </a:solidFill>
              </a:rPr>
              <a:t>A journey back to Soduka. I’m on the last page.</a:t>
            </a:r>
            <a:br>
              <a:rPr lang="en-US" sz="2200">
                <a:solidFill>
                  <a:srgbClr val="231F20"/>
                </a:solidFill>
              </a:rPr>
            </a:br>
            <a:r>
              <a:rPr lang="en-US" sz="2200" b="1" i="1">
                <a:solidFill>
                  <a:srgbClr val="231F20"/>
                </a:solidFill>
              </a:rPr>
              <a:t>Mai: </a:t>
            </a:r>
            <a:r>
              <a:rPr lang="en-US" sz="2200">
                <a:solidFill>
                  <a:srgbClr val="231F20"/>
                </a:solidFill>
              </a:rPr>
              <a:t>That’s a science fiction book, isn’t it? What’s it about?</a:t>
            </a:r>
            <a:br>
              <a:rPr lang="en-US" sz="2200">
                <a:solidFill>
                  <a:srgbClr val="231F20"/>
                </a:solidFill>
              </a:rPr>
            </a:br>
            <a:r>
              <a:rPr lang="en-US" sz="2200" b="1" i="1">
                <a:solidFill>
                  <a:srgbClr val="231F20"/>
                </a:solidFill>
              </a:rPr>
              <a:t>Nick: </a:t>
            </a:r>
            <a:r>
              <a:rPr lang="en-US" sz="2200">
                <a:solidFill>
                  <a:srgbClr val="231F20"/>
                </a:solidFill>
              </a:rPr>
              <a:t>Yes, it is. It’s about four creatures Titu, Kaku, Hub, and Barb. They’re travelling back to Soduka, a planet like Earth. Along the way they have to land on Earth because their spaceship breaks down. They meet Tommy and become friends with him.</a:t>
            </a:r>
            <a:br>
              <a:rPr lang="en-US" sz="2200">
                <a:solidFill>
                  <a:srgbClr val="231F20"/>
                </a:solidFill>
              </a:rPr>
            </a:br>
            <a:r>
              <a:rPr lang="en-US" sz="2200" b="1" i="1">
                <a:solidFill>
                  <a:srgbClr val="231F20"/>
                </a:solidFill>
              </a:rPr>
              <a:t>Mai: </a:t>
            </a:r>
            <a:r>
              <a:rPr lang="en-US" sz="2200">
                <a:solidFill>
                  <a:srgbClr val="231F20"/>
                </a:solidFill>
              </a:rPr>
              <a:t>What happens next?</a:t>
            </a:r>
            <a:br>
              <a:rPr lang="en-US" sz="2200">
                <a:solidFill>
                  <a:srgbClr val="231F20"/>
                </a:solidFill>
              </a:rPr>
            </a:br>
            <a:r>
              <a:rPr lang="en-US" sz="2200" b="1" i="1">
                <a:solidFill>
                  <a:srgbClr val="231F20"/>
                </a:solidFill>
              </a:rPr>
              <a:t>Nick: </a:t>
            </a:r>
            <a:r>
              <a:rPr lang="en-US" sz="2200">
                <a:solidFill>
                  <a:srgbClr val="231F20"/>
                </a:solidFill>
              </a:rPr>
              <a:t>Tommy helps the four creatures repair their spaceship, so they can travel back to their home planet. But their commander forces them to return to Earth to destroy it. Tommy and the four creatures try to oppose the commander.</a:t>
            </a:r>
            <a:br>
              <a:rPr lang="en-US" sz="2200">
                <a:solidFill>
                  <a:srgbClr val="231F20"/>
                </a:solidFill>
              </a:rPr>
            </a:br>
            <a:r>
              <a:rPr lang="en-US" sz="2200" b="1" i="1">
                <a:solidFill>
                  <a:srgbClr val="231F20"/>
                </a:solidFill>
              </a:rPr>
              <a:t>Mai: </a:t>
            </a:r>
            <a:r>
              <a:rPr lang="en-US" sz="2200">
                <a:solidFill>
                  <a:srgbClr val="231F20"/>
                </a:solidFill>
              </a:rPr>
              <a:t>Sounds thrilling!</a:t>
            </a:r>
            <a:br>
              <a:rPr lang="en-US" sz="2200">
                <a:solidFill>
                  <a:srgbClr val="231F20"/>
                </a:solidFill>
              </a:rPr>
            </a:br>
            <a:r>
              <a:rPr lang="en-US" sz="2200" b="1" i="1">
                <a:solidFill>
                  <a:srgbClr val="231F20"/>
                </a:solidFill>
              </a:rPr>
              <a:t>Nick: </a:t>
            </a:r>
            <a:r>
              <a:rPr lang="en-US" sz="2200">
                <a:solidFill>
                  <a:srgbClr val="231F20"/>
                </a:solidFill>
              </a:rPr>
              <a:t>Tommy and the four creatures manage to stop the commander from destroying Earth.</a:t>
            </a:r>
            <a:br>
              <a:rPr lang="en-US" sz="2200">
                <a:solidFill>
                  <a:srgbClr val="231F20"/>
                </a:solidFill>
              </a:rPr>
            </a:br>
            <a:r>
              <a:rPr lang="en-US" sz="2200" b="1" i="1">
                <a:solidFill>
                  <a:srgbClr val="231F20"/>
                </a:solidFill>
              </a:rPr>
              <a:t>Mai: </a:t>
            </a:r>
            <a:r>
              <a:rPr lang="en-US" sz="2200">
                <a:solidFill>
                  <a:srgbClr val="231F20"/>
                </a:solidFill>
              </a:rPr>
              <a:t>So it has a happy ending! What do you think about the possibility of aliens attacking Earth?</a:t>
            </a:r>
            <a:br>
              <a:rPr lang="en-US" sz="2200">
                <a:solidFill>
                  <a:srgbClr val="231F20"/>
                </a:solidFill>
              </a:rPr>
            </a:br>
            <a:r>
              <a:rPr lang="en-US" sz="2200" b="1" i="1">
                <a:solidFill>
                  <a:srgbClr val="231F20"/>
                </a:solidFill>
              </a:rPr>
              <a:t>Nick: </a:t>
            </a:r>
            <a:r>
              <a:rPr lang="en-US" sz="2200">
                <a:solidFill>
                  <a:srgbClr val="231F20"/>
                </a:solidFill>
              </a:rPr>
              <a:t>I’m not sure about it. But I’m starting to think about it. I sometimes ask myself what we would do if aliens took over our planet.</a:t>
            </a:r>
            <a:r>
              <a:rPr lang="en-US" sz="2200"/>
              <a:t> </a:t>
            </a:r>
            <a:endParaRPr lang="en-GB" sz="2200"/>
          </a:p>
        </p:txBody>
      </p:sp>
      <p:pic>
        <p:nvPicPr>
          <p:cNvPr id="6" name="Track 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33725" y="108521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602" y="1538104"/>
            <a:ext cx="6690796" cy="3781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3428432" y="2410698"/>
            <a:ext cx="5335139" cy="1059970"/>
          </a:xfrm>
          <a:prstGeom prst="rect">
            <a:avLst/>
          </a:prstGeom>
          <a:noFill/>
        </p:spPr>
        <p:txBody>
          <a:bodyPr wrap="square" rtlCol="0">
            <a:spAutoFit/>
          </a:bodyPr>
          <a:lstStyle/>
          <a:p>
            <a:pPr algn="ctr"/>
            <a:r>
              <a:rPr lang="en-US" sz="1765" dirty="0">
                <a:ln w="38100">
                  <a:noFill/>
                </a:ln>
                <a:solidFill>
                  <a:srgbClr val="FF0000"/>
                </a:solidFill>
                <a:cs typeface="Times New Roman" panose="02020603050405020304" pitchFamily="18" charset="0"/>
              </a:rPr>
              <a:t>BÀI GIẢNG ĐIỆN TỬ MÔN TIẾNG ANH 8</a:t>
            </a:r>
          </a:p>
          <a:p>
            <a:pPr algn="ctr"/>
            <a:endParaRPr lang="en-US" sz="993" dirty="0">
              <a:ln w="38100">
                <a:noFill/>
              </a:ln>
              <a:solidFill>
                <a:srgbClr val="FF0000"/>
              </a:solidFill>
              <a:cs typeface="Times New Roman" panose="02020603050405020304" pitchFamily="18" charset="0"/>
            </a:endParaRPr>
          </a:p>
          <a:p>
            <a:pPr algn="ctr"/>
            <a:r>
              <a:rPr lang="en-US" sz="1765" dirty="0">
                <a:ln w="38100">
                  <a:noFill/>
                </a:ln>
                <a:solidFill>
                  <a:srgbClr val="FFFF00"/>
                </a:solidFill>
                <a:cs typeface="Times New Roman" panose="02020603050405020304" pitchFamily="18" charset="0"/>
              </a:rPr>
              <a:t>UNIT 12: LIFE ON OTHER PLANETS</a:t>
            </a:r>
          </a:p>
          <a:p>
            <a:pPr algn="ctr"/>
            <a:r>
              <a:rPr lang="en-US" sz="1765" dirty="0">
                <a:ln w="38100">
                  <a:noFill/>
                </a:ln>
                <a:solidFill>
                  <a:srgbClr val="FFFF00"/>
                </a:solidFill>
                <a:cs typeface="Times New Roman" panose="02020603050405020304" pitchFamily="18" charset="0"/>
              </a:rPr>
              <a:t>Lesson1:  Getting started</a:t>
            </a:r>
            <a:endParaRPr lang="en-VN" sz="1765" dirty="0">
              <a:ln w="38100">
                <a:noFill/>
              </a:ln>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943949" y="1670193"/>
            <a:ext cx="566784" cy="570908"/>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722392" y="3501826"/>
            <a:ext cx="2316981" cy="567591"/>
          </a:xfrm>
          <a:prstGeom prst="rect">
            <a:avLst/>
          </a:prstGeom>
          <a:noFill/>
        </p:spPr>
        <p:txBody>
          <a:bodyPr wrap="none" rtlCol="0">
            <a:spAutoFit/>
          </a:bodyPr>
          <a:lstStyle/>
          <a:p>
            <a:r>
              <a:rPr lang="en-US" sz="1544" dirty="0">
                <a:ln w="38100">
                  <a:noFill/>
                </a:ln>
                <a:solidFill>
                  <a:schemeClr val="accent5">
                    <a:lumMod val="20000"/>
                    <a:lumOff val="80000"/>
                  </a:schemeClr>
                </a:solidFill>
                <a:cs typeface="Times New Roman" panose="02020603050405020304" pitchFamily="18" charset="0"/>
              </a:rPr>
              <a:t>GV: </a:t>
            </a:r>
            <a:r>
              <a:rPr lang="en-US" sz="1544" dirty="0" err="1">
                <a:ln w="38100">
                  <a:noFill/>
                </a:ln>
                <a:solidFill>
                  <a:schemeClr val="accent5">
                    <a:lumMod val="20000"/>
                    <a:lumOff val="80000"/>
                  </a:schemeClr>
                </a:solidFill>
                <a:cs typeface="Times New Roman" panose="02020603050405020304" pitchFamily="18" charset="0"/>
              </a:rPr>
              <a:t>Nguyễn</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Thị</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Hiền</a:t>
            </a:r>
            <a:endParaRPr lang="en-US" sz="1544" dirty="0">
              <a:ln w="38100">
                <a:noFill/>
              </a:ln>
              <a:solidFill>
                <a:schemeClr val="accent5">
                  <a:lumMod val="20000"/>
                  <a:lumOff val="80000"/>
                </a:schemeClr>
              </a:solidFill>
              <a:cs typeface="Times New Roman" panose="02020603050405020304" pitchFamily="18" charset="0"/>
            </a:endParaRPr>
          </a:p>
          <a:p>
            <a:r>
              <a:rPr lang="en-US" sz="1544" dirty="0" err="1">
                <a:ln w="38100">
                  <a:noFill/>
                </a:ln>
                <a:solidFill>
                  <a:schemeClr val="accent5">
                    <a:lumMod val="20000"/>
                    <a:lumOff val="80000"/>
                  </a:schemeClr>
                </a:solidFill>
                <a:cs typeface="Times New Roman" panose="02020603050405020304" pitchFamily="18" charset="0"/>
              </a:rPr>
              <a:t>Tổ</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Ngoại</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Ngữ</a:t>
            </a:r>
            <a:r>
              <a:rPr lang="en-US" sz="1544" dirty="0">
                <a:ln w="38100">
                  <a:noFill/>
                </a:ln>
                <a:solidFill>
                  <a:schemeClr val="accent5">
                    <a:lumMod val="20000"/>
                    <a:lumOff val="80000"/>
                  </a:schemeClr>
                </a:solidFill>
                <a:cs typeface="Times New Roman" panose="02020603050405020304" pitchFamily="18" charset="0"/>
              </a:rPr>
              <a:t> - </a:t>
            </a:r>
            <a:r>
              <a:rPr lang="en-US" sz="1544" dirty="0" err="1">
                <a:ln w="38100">
                  <a:noFill/>
                </a:ln>
                <a:solidFill>
                  <a:schemeClr val="accent5">
                    <a:lumMod val="20000"/>
                    <a:lumOff val="80000"/>
                  </a:schemeClr>
                </a:solidFill>
                <a:cs typeface="Times New Roman" panose="02020603050405020304" pitchFamily="18" charset="0"/>
              </a:rPr>
              <a:t>Năng</a:t>
            </a:r>
            <a:r>
              <a:rPr lang="en-US" sz="1544" dirty="0">
                <a:ln w="38100">
                  <a:noFill/>
                </a:ln>
                <a:solidFill>
                  <a:schemeClr val="accent5">
                    <a:lumMod val="20000"/>
                    <a:lumOff val="80000"/>
                  </a:schemeClr>
                </a:solidFill>
                <a:cs typeface="Times New Roman" panose="02020603050405020304" pitchFamily="18" charset="0"/>
              </a:rPr>
              <a:t> </a:t>
            </a:r>
            <a:r>
              <a:rPr lang="en-US" sz="1544" dirty="0" err="1">
                <a:ln w="38100">
                  <a:noFill/>
                </a:ln>
                <a:solidFill>
                  <a:schemeClr val="accent5">
                    <a:lumMod val="20000"/>
                    <a:lumOff val="80000"/>
                  </a:schemeClr>
                </a:solidFill>
                <a:cs typeface="Times New Roman" panose="02020603050405020304" pitchFamily="18" charset="0"/>
              </a:rPr>
              <a:t>khiếu</a:t>
            </a:r>
            <a:endParaRPr lang="en-VN" sz="1544"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69139" y="1878051"/>
            <a:ext cx="2460802" cy="346890"/>
          </a:xfrm>
          <a:prstGeom prst="rect">
            <a:avLst/>
          </a:prstGeom>
          <a:noFill/>
        </p:spPr>
        <p:txBody>
          <a:bodyPr wrap="none" rtlCol="0">
            <a:spAutoFit/>
          </a:bodyPr>
          <a:lstStyle/>
          <a:p>
            <a:r>
              <a:rPr lang="en-US" sz="1654">
                <a:ln w="38100">
                  <a:noFill/>
                </a:ln>
                <a:solidFill>
                  <a:schemeClr val="bg1"/>
                </a:solidFill>
                <a:cs typeface="Times New Roman" panose="02020603050405020304" pitchFamily="18" charset="0"/>
              </a:rPr>
              <a:t>TRƯỜNG THCS LONG BIÊN</a:t>
            </a:r>
            <a:endParaRPr lang="en-VN" sz="1654"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grpSp>
        <p:nvGrpSpPr>
          <p:cNvPr id="5" name="Group 4"/>
          <p:cNvGrpSpPr/>
          <p:nvPr/>
        </p:nvGrpSpPr>
        <p:grpSpPr>
          <a:xfrm>
            <a:off x="6052821" y="1132839"/>
            <a:ext cx="6137274" cy="5724525"/>
            <a:chOff x="6052821" y="1132839"/>
            <a:chExt cx="6137274" cy="5724525"/>
          </a:xfrm>
        </p:grpSpPr>
        <p:pic>
          <p:nvPicPr>
            <p:cNvPr id="2" name="Picture 1"/>
            <p:cNvPicPr>
              <a:picLocks noChangeAspect="1"/>
            </p:cNvPicPr>
            <p:nvPr/>
          </p:nvPicPr>
          <p:blipFill>
            <a:blip r:embed="rId3"/>
            <a:stretch>
              <a:fillRect/>
            </a:stretch>
          </p:blipFill>
          <p:spPr>
            <a:xfrm>
              <a:off x="6070711" y="2715562"/>
              <a:ext cx="2692685" cy="4141802"/>
            </a:xfrm>
            <a:prstGeom prst="rect">
              <a:avLst/>
            </a:prstGeom>
          </p:spPr>
        </p:pic>
        <p:pic>
          <p:nvPicPr>
            <p:cNvPr id="3" name="Picture 2"/>
            <p:cNvPicPr>
              <a:picLocks noChangeAspect="1"/>
            </p:cNvPicPr>
            <p:nvPr/>
          </p:nvPicPr>
          <p:blipFill rotWithShape="1">
            <a:blip r:embed="rId4"/>
            <a:srcRect r="23124"/>
            <a:stretch/>
          </p:blipFill>
          <p:spPr>
            <a:xfrm>
              <a:off x="8765058" y="1132839"/>
              <a:ext cx="3425037" cy="5724525"/>
            </a:xfrm>
            <a:prstGeom prst="rect">
              <a:avLst/>
            </a:prstGeom>
          </p:spPr>
        </p:pic>
        <p:pic>
          <p:nvPicPr>
            <p:cNvPr id="4" name="Picture 3"/>
            <p:cNvPicPr>
              <a:picLocks noChangeAspect="1"/>
            </p:cNvPicPr>
            <p:nvPr/>
          </p:nvPicPr>
          <p:blipFill>
            <a:blip r:embed="rId5"/>
            <a:stretch>
              <a:fillRect/>
            </a:stretch>
          </p:blipFill>
          <p:spPr>
            <a:xfrm>
              <a:off x="6052821" y="2629205"/>
              <a:ext cx="1399540" cy="243536"/>
            </a:xfrm>
            <a:prstGeom prst="rect">
              <a:avLst/>
            </a:prstGeom>
          </p:spPr>
        </p:pic>
        <p:pic>
          <p:nvPicPr>
            <p:cNvPr id="11" name="Picture 10"/>
            <p:cNvPicPr>
              <a:picLocks noChangeAspect="1"/>
            </p:cNvPicPr>
            <p:nvPr/>
          </p:nvPicPr>
          <p:blipFill>
            <a:blip r:embed="rId5"/>
            <a:stretch>
              <a:fillRect/>
            </a:stretch>
          </p:blipFill>
          <p:spPr>
            <a:xfrm>
              <a:off x="6069049" y="2869399"/>
              <a:ext cx="910872" cy="243536"/>
            </a:xfrm>
            <a:prstGeom prst="rect">
              <a:avLst/>
            </a:prstGeom>
          </p:spPr>
        </p:pic>
        <p:pic>
          <p:nvPicPr>
            <p:cNvPr id="12" name="Picture 11"/>
            <p:cNvPicPr>
              <a:picLocks noChangeAspect="1"/>
            </p:cNvPicPr>
            <p:nvPr/>
          </p:nvPicPr>
          <p:blipFill>
            <a:blip r:embed="rId5"/>
            <a:stretch>
              <a:fillRect/>
            </a:stretch>
          </p:blipFill>
          <p:spPr>
            <a:xfrm>
              <a:off x="6069049" y="3353128"/>
              <a:ext cx="735611" cy="677851"/>
            </a:xfrm>
            <a:prstGeom prst="rect">
              <a:avLst/>
            </a:prstGeom>
          </p:spPr>
        </p:pic>
        <p:pic>
          <p:nvPicPr>
            <p:cNvPr id="13" name="Picture 12"/>
            <p:cNvPicPr>
              <a:picLocks noChangeAspect="1"/>
            </p:cNvPicPr>
            <p:nvPr/>
          </p:nvPicPr>
          <p:blipFill>
            <a:blip r:embed="rId5"/>
            <a:stretch>
              <a:fillRect/>
            </a:stretch>
          </p:blipFill>
          <p:spPr>
            <a:xfrm>
              <a:off x="6069048" y="4416401"/>
              <a:ext cx="1383313" cy="1123339"/>
            </a:xfrm>
            <a:prstGeom prst="rect">
              <a:avLst/>
            </a:prstGeom>
          </p:spPr>
        </p:pic>
      </p:grpSp>
      <p:sp>
        <p:nvSpPr>
          <p:cNvPr id="15" name="Text Box 5"/>
          <p:cNvSpPr txBox="1"/>
          <p:nvPr/>
        </p:nvSpPr>
        <p:spPr>
          <a:xfrm>
            <a:off x="108585" y="518794"/>
            <a:ext cx="8654811" cy="5632311"/>
          </a:xfrm>
          <a:prstGeom prst="rect">
            <a:avLst/>
          </a:prstGeom>
          <a:noFill/>
        </p:spPr>
        <p:txBody>
          <a:bodyPr wrap="square" rtlCol="0">
            <a:spAutoFit/>
          </a:bodyPr>
          <a:lstStyle/>
          <a:p>
            <a:pPr>
              <a:lnSpc>
                <a:spcPct val="250000"/>
              </a:lnSpc>
            </a:pPr>
            <a:r>
              <a:rPr lang="en-US" sz="3600">
                <a:latin typeface="Calibri" panose="020F0502020204030204" pitchFamily="34" charset="0"/>
                <a:cs typeface="Calibri" panose="020F0502020204030204" pitchFamily="34" charset="0"/>
              </a:rPr>
              <a:t>What are Nick and Mai talking about?</a:t>
            </a:r>
          </a:p>
          <a:p>
            <a:pPr>
              <a:lnSpc>
                <a:spcPct val="250000"/>
              </a:lnSpc>
            </a:pPr>
            <a:r>
              <a:rPr lang="en-US" sz="3600">
                <a:latin typeface="Calibri" panose="020F0502020204030204" pitchFamily="34" charset="0"/>
                <a:cs typeface="Calibri" panose="020F0502020204030204" pitchFamily="34" charset="0"/>
                <a:sym typeface="+mn-ea"/>
              </a:rPr>
              <a:t>Who do you think the men in black are?</a:t>
            </a:r>
          </a:p>
          <a:p>
            <a:pPr>
              <a:lnSpc>
                <a:spcPct val="250000"/>
              </a:lnSpc>
            </a:pPr>
            <a:r>
              <a:rPr lang="en-US" sz="3600">
                <a:latin typeface="Calibri" panose="020F0502020204030204" pitchFamily="34" charset="0"/>
                <a:cs typeface="Calibri" panose="020F0502020204030204" pitchFamily="34" charset="0"/>
                <a:sym typeface="+mn-ea"/>
              </a:rPr>
              <a:t>What are Nick and Mai talking about?</a:t>
            </a:r>
          </a:p>
          <a:p>
            <a:pPr>
              <a:lnSpc>
                <a:spcPct val="250000"/>
              </a:lnSpc>
            </a:pPr>
            <a:r>
              <a:rPr lang="en-US" sz="3600">
                <a:latin typeface="Calibri" panose="020F0502020204030204" pitchFamily="34" charset="0"/>
                <a:cs typeface="Calibri" panose="020F0502020204030204" pitchFamily="34" charset="0"/>
                <a:sym typeface="+mn-ea"/>
              </a:rPr>
              <a:t>Who do you think the men in black are?</a:t>
            </a:r>
            <a:endParaRPr lang="en-US" sz="3600">
              <a:latin typeface="Calibri" panose="020F0502020204030204" pitchFamily="34" charset="0"/>
              <a:cs typeface="Calibri" panose="020F0502020204030204" pitchFamily="34" charset="0"/>
            </a:endParaRPr>
          </a:p>
        </p:txBody>
      </p:sp>
      <p:sp>
        <p:nvSpPr>
          <p:cNvPr id="16" name="Text Box 6"/>
          <p:cNvSpPr txBox="1"/>
          <p:nvPr/>
        </p:nvSpPr>
        <p:spPr>
          <a:xfrm>
            <a:off x="108585" y="1557268"/>
            <a:ext cx="7663815" cy="1138773"/>
          </a:xfrm>
          <a:prstGeom prst="rect">
            <a:avLst/>
          </a:prstGeom>
          <a:noFill/>
        </p:spPr>
        <p:txBody>
          <a:bodyPr wrap="square" rtlCol="0">
            <a:spAutoFit/>
          </a:bodyPr>
          <a:lstStyle/>
          <a:p>
            <a:r>
              <a:rPr lang="en-US" sz="3400">
                <a:solidFill>
                  <a:srgbClr val="00B050"/>
                </a:solidFill>
              </a:rPr>
              <a:t>They are talking about aliens creatures from another planet. </a:t>
            </a:r>
          </a:p>
        </p:txBody>
      </p:sp>
      <p:sp>
        <p:nvSpPr>
          <p:cNvPr id="17" name="Text Box 9"/>
          <p:cNvSpPr txBox="1"/>
          <p:nvPr/>
        </p:nvSpPr>
        <p:spPr>
          <a:xfrm>
            <a:off x="106923" y="2955087"/>
            <a:ext cx="7092315" cy="1138773"/>
          </a:xfrm>
          <a:prstGeom prst="rect">
            <a:avLst/>
          </a:prstGeom>
          <a:noFill/>
        </p:spPr>
        <p:txBody>
          <a:bodyPr wrap="square" rtlCol="0">
            <a:spAutoFit/>
          </a:bodyPr>
          <a:lstStyle/>
          <a:p>
            <a:r>
              <a:rPr lang="en-US" sz="3400">
                <a:solidFill>
                  <a:srgbClr val="00B050"/>
                </a:solidFill>
              </a:rPr>
              <a:t>They are aliens / creatures from another planet. </a:t>
            </a:r>
          </a:p>
        </p:txBody>
      </p:sp>
      <p:sp>
        <p:nvSpPr>
          <p:cNvPr id="22" name="Text Box 6"/>
          <p:cNvSpPr txBox="1"/>
          <p:nvPr/>
        </p:nvSpPr>
        <p:spPr>
          <a:xfrm>
            <a:off x="106923" y="4557799"/>
            <a:ext cx="5284227" cy="615553"/>
          </a:xfrm>
          <a:prstGeom prst="rect">
            <a:avLst/>
          </a:prstGeom>
          <a:noFill/>
        </p:spPr>
        <p:txBody>
          <a:bodyPr wrap="square" rtlCol="0">
            <a:spAutoFit/>
          </a:bodyPr>
          <a:lstStyle/>
          <a:p>
            <a:r>
              <a:rPr lang="en-US" sz="3400">
                <a:solidFill>
                  <a:srgbClr val="00B050"/>
                </a:solidFill>
              </a:rPr>
              <a:t>He is from Earth. </a:t>
            </a:r>
          </a:p>
        </p:txBody>
      </p:sp>
      <p:sp>
        <p:nvSpPr>
          <p:cNvPr id="23" name="Text Box 9"/>
          <p:cNvSpPr txBox="1"/>
          <p:nvPr/>
        </p:nvSpPr>
        <p:spPr>
          <a:xfrm>
            <a:off x="106923" y="5862281"/>
            <a:ext cx="7208277" cy="615553"/>
          </a:xfrm>
          <a:prstGeom prst="rect">
            <a:avLst/>
          </a:prstGeom>
          <a:noFill/>
        </p:spPr>
        <p:txBody>
          <a:bodyPr wrap="square" rtlCol="0">
            <a:spAutoFit/>
          </a:bodyPr>
          <a:lstStyle/>
          <a:p>
            <a:r>
              <a:rPr lang="en-US" sz="3400">
                <a:solidFill>
                  <a:srgbClr val="00B050"/>
                </a:solidFill>
              </a:rPr>
              <a:t>It is a spaceship / flying saucer / UFO.</a:t>
            </a:r>
          </a:p>
        </p:txBody>
      </p:sp>
    </p:spTree>
    <p:extLst>
      <p:ext uri="{BB962C8B-B14F-4D97-AF65-F5344CB8AC3E}">
        <p14:creationId xmlns:p14="http://schemas.microsoft.com/office/powerpoint/2010/main" val="23016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22" grpId="0"/>
      <p:bldP spid="22" grpId="1"/>
      <p:bldP spid="23" grpId="0"/>
      <p:bldP spid="2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94365" y="109497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49757" y="1129722"/>
            <a:ext cx="10338245"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conversation again and </a:t>
            </a:r>
            <a:r>
              <a:rPr lang="en-US" sz="2400" b="1">
                <a:effectLst>
                  <a:glow rad="88900">
                    <a:schemeClr val="bg1"/>
                  </a:glow>
                </a:effectLst>
                <a:cs typeface="Arial" panose="020B0604020202020204" pitchFamily="34" charset="0"/>
              </a:rPr>
              <a:t>tick T </a:t>
            </a:r>
            <a:r>
              <a:rPr lang="en-US" sz="2400" b="1" dirty="0">
                <a:effectLst>
                  <a:glow rad="88900">
                    <a:schemeClr val="bg1"/>
                  </a:glow>
                </a:effectLst>
                <a:cs typeface="Arial" panose="020B0604020202020204" pitchFamily="34" charset="0"/>
              </a:rPr>
              <a:t>(True) or F (</a:t>
            </a:r>
            <a:r>
              <a:rPr lang="en-US" sz="2400" b="1">
                <a:effectLst>
                  <a:glow rad="88900">
                    <a:schemeClr val="bg1"/>
                  </a:glow>
                </a:effectLst>
                <a:cs typeface="Arial" panose="020B0604020202020204" pitchFamily="34" charset="0"/>
              </a:rPr>
              <a:t>False).</a:t>
            </a:r>
            <a:endParaRPr lang="en-US" sz="2400" b="1" dirty="0">
              <a:effectLst>
                <a:glow rad="88900">
                  <a:schemeClr val="bg1"/>
                </a:glow>
              </a:effectLst>
              <a:cs typeface="Arial" panose="020B0604020202020204" pitchFamily="34" charset="0"/>
            </a:endParaRPr>
          </a:p>
        </p:txBody>
      </p:sp>
      <p:sp>
        <p:nvSpPr>
          <p:cNvPr id="17" name="TextBox 16"/>
          <p:cNvSpPr txBox="1"/>
          <p:nvPr/>
        </p:nvSpPr>
        <p:spPr>
          <a:xfrm>
            <a:off x="647151" y="99233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graphicFrame>
        <p:nvGraphicFramePr>
          <p:cNvPr id="27" name="Table 26"/>
          <p:cNvGraphicFramePr>
            <a:graphicFrameLocks noGrp="1"/>
          </p:cNvGraphicFramePr>
          <p:nvPr>
            <p:extLst>
              <p:ext uri="{D42A27DB-BD31-4B8C-83A1-F6EECF244321}">
                <p14:modId xmlns:p14="http://schemas.microsoft.com/office/powerpoint/2010/main" val="1786226371"/>
              </p:ext>
            </p:extLst>
          </p:nvPr>
        </p:nvGraphicFramePr>
        <p:xfrm>
          <a:off x="147320" y="1742337"/>
          <a:ext cx="11715750" cy="4929666"/>
        </p:xfrm>
        <a:graphic>
          <a:graphicData uri="http://schemas.openxmlformats.org/drawingml/2006/table">
            <a:tbl>
              <a:tblPr firstRow="1" bandRow="1">
                <a:tableStyleId>{5C22544A-7EE6-4342-B048-85BDC9FD1C3A}</a:tableStyleId>
              </a:tblPr>
              <a:tblGrid>
                <a:gridCol w="10001250">
                  <a:extLst>
                    <a:ext uri="{9D8B030D-6E8A-4147-A177-3AD203B41FA5}">
                      <a16:colId xmlns:a16="http://schemas.microsoft.com/office/drawing/2014/main" val="1646579974"/>
                    </a:ext>
                  </a:extLst>
                </a:gridCol>
                <a:gridCol w="923925">
                  <a:extLst>
                    <a:ext uri="{9D8B030D-6E8A-4147-A177-3AD203B41FA5}">
                      <a16:colId xmlns:a16="http://schemas.microsoft.com/office/drawing/2014/main" val="1026297588"/>
                    </a:ext>
                  </a:extLst>
                </a:gridCol>
                <a:gridCol w="790575">
                  <a:extLst>
                    <a:ext uri="{9D8B030D-6E8A-4147-A177-3AD203B41FA5}">
                      <a16:colId xmlns:a16="http://schemas.microsoft.com/office/drawing/2014/main" val="3881161643"/>
                    </a:ext>
                  </a:extLst>
                </a:gridCol>
              </a:tblGrid>
              <a:tr h="527219">
                <a:tc>
                  <a:txBody>
                    <a:bodyPr/>
                    <a:lstStyle/>
                    <a:p>
                      <a:pPr algn="ctr"/>
                      <a:r>
                        <a:rPr lang="en-US" sz="280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a:solidFill>
                            <a:schemeClr val="tx1"/>
                          </a:solidFill>
                        </a:rPr>
                        <a:t>F</a:t>
                      </a:r>
                      <a:endParaRPr lang="en-US" sz="2800" dirty="0">
                        <a:solidFill>
                          <a:schemeClr val="tx1"/>
                        </a:solidFill>
                      </a:endParaRPr>
                    </a:p>
                  </a:txBody>
                  <a:tcPr>
                    <a:solidFill>
                      <a:srgbClr val="FBCDCD"/>
                    </a:solidFill>
                  </a:tcPr>
                </a:tc>
                <a:extLst>
                  <a:ext uri="{0D108BD9-81ED-4DB2-BD59-A6C34878D82A}">
                    <a16:rowId xmlns:a16="http://schemas.microsoft.com/office/drawing/2014/main" val="3296650774"/>
                  </a:ext>
                </a:extLst>
              </a:tr>
              <a:tr h="622927">
                <a:tc>
                  <a:txBody>
                    <a:bodyPr/>
                    <a:lstStyle/>
                    <a:p>
                      <a:r>
                        <a:rPr lang="en-US" sz="3200" b="1" dirty="0">
                          <a:solidFill>
                            <a:srgbClr val="F26649"/>
                          </a:solidFill>
                        </a:rPr>
                        <a:t>1</a:t>
                      </a:r>
                      <a:r>
                        <a:rPr lang="en-US" sz="3200" b="1">
                          <a:solidFill>
                            <a:srgbClr val="F26649"/>
                          </a:solidFill>
                        </a:rPr>
                        <a:t>.</a:t>
                      </a:r>
                      <a:r>
                        <a:rPr lang="en-US" sz="3200" b="1" baseline="0">
                          <a:solidFill>
                            <a:srgbClr val="F26649"/>
                          </a:solidFill>
                        </a:rPr>
                        <a:t> </a:t>
                      </a:r>
                      <a:r>
                        <a:rPr lang="en-US" sz="3200" baseline="0"/>
                        <a:t>Soduka is a planet that is very diﬀerent from Earth.</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456034722"/>
                  </a:ext>
                </a:extLst>
              </a:tr>
              <a:tr h="803779">
                <a:tc>
                  <a:txBody>
                    <a:bodyPr/>
                    <a:lstStyle/>
                    <a:p>
                      <a:r>
                        <a:rPr lang="en-US" sz="3200" b="1" dirty="0">
                          <a:solidFill>
                            <a:srgbClr val="F26649"/>
                          </a:solidFill>
                        </a:rPr>
                        <a:t>2</a:t>
                      </a:r>
                      <a:r>
                        <a:rPr lang="en-US" sz="3200" b="1">
                          <a:solidFill>
                            <a:srgbClr val="F26649"/>
                          </a:solidFill>
                        </a:rPr>
                        <a:t>. </a:t>
                      </a:r>
                      <a:r>
                        <a:rPr lang="en-US" sz="3200"/>
                        <a:t>Titu, Kaku, Hub, and Barb have to land on Earth because their spaceship breaks down.</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4269771902"/>
                  </a:ext>
                </a:extLst>
              </a:tr>
              <a:tr h="803779">
                <a:tc>
                  <a:txBody>
                    <a:bodyPr/>
                    <a:lstStyle/>
                    <a:p>
                      <a:r>
                        <a:rPr lang="en-US" sz="3200" b="1" dirty="0">
                          <a:solidFill>
                            <a:srgbClr val="F26649"/>
                          </a:solidFill>
                        </a:rPr>
                        <a:t>3</a:t>
                      </a:r>
                      <a:r>
                        <a:rPr lang="en-US" sz="3200" b="1">
                          <a:solidFill>
                            <a:srgbClr val="F26649"/>
                          </a:solidFill>
                        </a:rPr>
                        <a:t>. </a:t>
                      </a:r>
                      <a:r>
                        <a:rPr lang="en-US" sz="3200"/>
                        <a:t>Tommy helps the four creatures make a new spaceship so that they can return to Soduka.</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200526458"/>
                  </a:ext>
                </a:extLst>
              </a:tr>
              <a:tr h="562098">
                <a:tc>
                  <a:txBody>
                    <a:bodyPr/>
                    <a:lstStyle/>
                    <a:p>
                      <a:r>
                        <a:rPr lang="en-US" sz="3200" b="1" dirty="0">
                          <a:solidFill>
                            <a:srgbClr val="F26649"/>
                          </a:solidFill>
                        </a:rPr>
                        <a:t>4</a:t>
                      </a:r>
                      <a:r>
                        <a:rPr lang="en-US" sz="3200" b="1">
                          <a:solidFill>
                            <a:srgbClr val="F26649"/>
                          </a:solidFill>
                        </a:rPr>
                        <a:t>. </a:t>
                      </a:r>
                      <a:r>
                        <a:rPr lang="en-US" sz="3200"/>
                        <a:t>The four creatures travel to Earth again to visit Tommy.</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166979174"/>
                  </a:ext>
                </a:extLst>
              </a:tr>
              <a:tr h="803779">
                <a:tc>
                  <a:txBody>
                    <a:bodyPr/>
                    <a:lstStyle/>
                    <a:p>
                      <a:r>
                        <a:rPr lang="en-US" sz="3200" b="1" dirty="0">
                          <a:solidFill>
                            <a:srgbClr val="F26649"/>
                          </a:solidFill>
                        </a:rPr>
                        <a:t>5</a:t>
                      </a:r>
                      <a:r>
                        <a:rPr lang="en-US" sz="3200" b="1">
                          <a:solidFill>
                            <a:srgbClr val="F26649"/>
                          </a:solidFill>
                        </a:rPr>
                        <a:t>. </a:t>
                      </a:r>
                      <a:r>
                        <a:rPr lang="en-US" sz="3200"/>
                        <a:t>The novel makes Nick and Mai think about the possibility that Earth might be attacked by aliens.</a:t>
                      </a:r>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721472488"/>
                  </a:ext>
                </a:extLst>
              </a:tr>
            </a:tbl>
          </a:graphicData>
        </a:graphic>
      </p:graphicFrame>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7666" y="2247220"/>
            <a:ext cx="580672" cy="580672"/>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831" y="3176032"/>
            <a:ext cx="580672" cy="580672"/>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7666" y="4207170"/>
            <a:ext cx="580672" cy="580672"/>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7666" y="5018949"/>
            <a:ext cx="580672" cy="580672"/>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831" y="5791797"/>
            <a:ext cx="580672" cy="580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59753" y="1134607"/>
            <a:ext cx="6903147" cy="46037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Match the words (1 - 5) with their definitions (a - e).</a:t>
            </a:r>
          </a:p>
        </p:txBody>
      </p:sp>
      <p:sp>
        <p:nvSpPr>
          <p:cNvPr id="16" name="Rounded Rectangle 15"/>
          <p:cNvSpPr/>
          <p:nvPr/>
        </p:nvSpPr>
        <p:spPr>
          <a:xfrm>
            <a:off x="557148" y="114395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9933" y="104131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r="61360"/>
          <a:stretch/>
        </p:blipFill>
        <p:spPr>
          <a:xfrm>
            <a:off x="1193484" y="1594982"/>
            <a:ext cx="2321242" cy="5257567"/>
          </a:xfrm>
          <a:prstGeom prst="rect">
            <a:avLst/>
          </a:prstGeom>
        </p:spPr>
      </p:pic>
      <p:pic>
        <p:nvPicPr>
          <p:cNvPr id="20" name="Picture 19"/>
          <p:cNvPicPr>
            <a:picLocks noChangeAspect="1"/>
          </p:cNvPicPr>
          <p:nvPr/>
        </p:nvPicPr>
        <p:blipFill rotWithShape="1">
          <a:blip r:embed="rId3"/>
          <a:srcRect l="38792"/>
          <a:stretch/>
        </p:blipFill>
        <p:spPr>
          <a:xfrm>
            <a:off x="7067549" y="1594981"/>
            <a:ext cx="3677029" cy="5257567"/>
          </a:xfrm>
          <a:prstGeom prst="rect">
            <a:avLst/>
          </a:prstGeom>
        </p:spPr>
      </p:pic>
      <p:cxnSp>
        <p:nvCxnSpPr>
          <p:cNvPr id="7" name="Straight Arrow Connector 6"/>
          <p:cNvCxnSpPr/>
          <p:nvPr/>
        </p:nvCxnSpPr>
        <p:spPr>
          <a:xfrm>
            <a:off x="3514726" y="2000250"/>
            <a:ext cx="3552823" cy="18573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14726" y="1889046"/>
            <a:ext cx="3552823" cy="11589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14726" y="3857626"/>
            <a:ext cx="3552823" cy="24154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514724" y="2792771"/>
            <a:ext cx="3552824" cy="204914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514724" y="4543852"/>
            <a:ext cx="3552824" cy="175108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282" y="1819772"/>
            <a:ext cx="11506517" cy="4939814"/>
          </a:xfrm>
          <a:prstGeom prst="rect">
            <a:avLst/>
          </a:prstGeom>
        </p:spPr>
        <p:txBody>
          <a:bodyPr wrap="square">
            <a:spAutoFit/>
          </a:bodyPr>
          <a:lstStyle/>
          <a:p>
            <a:r>
              <a:rPr lang="en-US" sz="3500" b="1">
                <a:solidFill>
                  <a:srgbClr val="F26648"/>
                </a:solidFill>
              </a:rPr>
              <a:t>1. </a:t>
            </a:r>
            <a:r>
              <a:rPr lang="en-US" sz="3500">
                <a:solidFill>
                  <a:srgbClr val="231F20"/>
                </a:solidFill>
              </a:rPr>
              <a:t>There is a </a:t>
            </a:r>
            <a:r>
              <a:rPr lang="en-US" sz="3500">
                <a:solidFill>
                  <a:srgbClr val="939598"/>
                </a:solidFill>
              </a:rPr>
              <a:t>_________ </a:t>
            </a:r>
            <a:r>
              <a:rPr lang="en-US" sz="3500">
                <a:solidFill>
                  <a:srgbClr val="231F20"/>
                </a:solidFill>
              </a:rPr>
              <a:t>that we might visit Mars in the near future.</a:t>
            </a:r>
            <a:br>
              <a:rPr lang="en-US" sz="3500">
                <a:solidFill>
                  <a:srgbClr val="231F20"/>
                </a:solidFill>
              </a:rPr>
            </a:br>
            <a:r>
              <a:rPr lang="en-US" sz="3500" b="1">
                <a:solidFill>
                  <a:srgbClr val="F26648"/>
                </a:solidFill>
              </a:rPr>
              <a:t>2. </a:t>
            </a:r>
            <a:r>
              <a:rPr lang="en-US" sz="3500">
                <a:solidFill>
                  <a:srgbClr val="231F20"/>
                </a:solidFill>
              </a:rPr>
              <a:t>The main character in the film is a boy who makes friends with some </a:t>
            </a:r>
            <a:r>
              <a:rPr lang="en-US" sz="3500">
                <a:solidFill>
                  <a:srgbClr val="939598"/>
                </a:solidFill>
              </a:rPr>
              <a:t>_____ </a:t>
            </a:r>
            <a:r>
              <a:rPr lang="en-US" sz="3500">
                <a:solidFill>
                  <a:srgbClr val="231F20"/>
                </a:solidFill>
              </a:rPr>
              <a:t>from a planet.</a:t>
            </a:r>
            <a:br>
              <a:rPr lang="en-US" sz="3500">
                <a:solidFill>
                  <a:srgbClr val="231F20"/>
                </a:solidFill>
              </a:rPr>
            </a:br>
            <a:r>
              <a:rPr lang="en-US" sz="3500" b="1">
                <a:solidFill>
                  <a:srgbClr val="F26648"/>
                </a:solidFill>
              </a:rPr>
              <a:t>3. </a:t>
            </a:r>
            <a:r>
              <a:rPr lang="en-US" sz="3500">
                <a:solidFill>
                  <a:srgbClr val="231F20"/>
                </a:solidFill>
              </a:rPr>
              <a:t>Dogs are more social </a:t>
            </a:r>
            <a:r>
              <a:rPr lang="en-US" sz="3500">
                <a:solidFill>
                  <a:srgbClr val="939598"/>
                </a:solidFill>
              </a:rPr>
              <a:t>________ </a:t>
            </a:r>
            <a:r>
              <a:rPr lang="en-US" sz="3500">
                <a:solidFill>
                  <a:srgbClr val="231F20"/>
                </a:solidFill>
              </a:rPr>
              <a:t>than cats.</a:t>
            </a:r>
            <a:br>
              <a:rPr lang="en-US" sz="3500">
                <a:solidFill>
                  <a:srgbClr val="231F20"/>
                </a:solidFill>
              </a:rPr>
            </a:br>
            <a:r>
              <a:rPr lang="en-US" sz="3500" b="1">
                <a:solidFill>
                  <a:srgbClr val="F26648"/>
                </a:solidFill>
              </a:rPr>
              <a:t>4. </a:t>
            </a:r>
            <a:r>
              <a:rPr lang="en-US" sz="3500">
                <a:solidFill>
                  <a:srgbClr val="231F20"/>
                </a:solidFill>
              </a:rPr>
              <a:t>These soldiers were punished because they didn’t obey their </a:t>
            </a:r>
            <a:r>
              <a:rPr lang="en-US" sz="3500">
                <a:solidFill>
                  <a:srgbClr val="939598"/>
                </a:solidFill>
              </a:rPr>
              <a:t>__________</a:t>
            </a:r>
            <a:r>
              <a:rPr lang="en-US" sz="3500">
                <a:solidFill>
                  <a:srgbClr val="231F20"/>
                </a:solidFill>
              </a:rPr>
              <a:t>.</a:t>
            </a:r>
            <a:br>
              <a:rPr lang="en-US" sz="3500">
                <a:solidFill>
                  <a:srgbClr val="231F20"/>
                </a:solidFill>
              </a:rPr>
            </a:br>
            <a:r>
              <a:rPr lang="en-US" sz="3500" b="1">
                <a:solidFill>
                  <a:srgbClr val="F26648"/>
                </a:solidFill>
              </a:rPr>
              <a:t>5. </a:t>
            </a:r>
            <a:r>
              <a:rPr lang="en-US" sz="3500">
                <a:solidFill>
                  <a:srgbClr val="231F20"/>
                </a:solidFill>
              </a:rPr>
              <a:t>Some people </a:t>
            </a:r>
            <a:r>
              <a:rPr lang="en-US" sz="3500">
                <a:solidFill>
                  <a:srgbClr val="939598"/>
                </a:solidFill>
              </a:rPr>
              <a:t>_______ </a:t>
            </a:r>
            <a:r>
              <a:rPr lang="en-US" sz="3500">
                <a:solidFill>
                  <a:srgbClr val="231F20"/>
                </a:solidFill>
              </a:rPr>
              <a:t>sending spaceships to explore other planets.</a:t>
            </a:r>
            <a:r>
              <a:rPr lang="en-US" sz="3500"/>
              <a:t> </a:t>
            </a:r>
            <a:endParaRPr lang="en-GB" sz="3500"/>
          </a:p>
        </p:txBody>
      </p:sp>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2833" y="1163497"/>
            <a:ext cx="774016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words in </a:t>
            </a:r>
            <a:r>
              <a:rPr lang="en-US" sz="2800" b="1">
                <a:effectLst>
                  <a:glow rad="88900">
                    <a:schemeClr val="bg1"/>
                  </a:glow>
                </a:effectLst>
                <a:cs typeface="Arial" panose="020B0604020202020204" pitchFamily="34" charset="0"/>
              </a:rPr>
              <a:t>task 3.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04825" y="115801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57610" y="105537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7" name="Rectangle 11"/>
          <p:cNvSpPr/>
          <p:nvPr/>
        </p:nvSpPr>
        <p:spPr>
          <a:xfrm>
            <a:off x="2562941" y="1843143"/>
            <a:ext cx="2009060" cy="630942"/>
          </a:xfrm>
          <a:prstGeom prst="rect">
            <a:avLst/>
          </a:prstGeom>
        </p:spPr>
        <p:txBody>
          <a:bodyPr wrap="square">
            <a:spAutoFit/>
          </a:bodyPr>
          <a:lstStyle/>
          <a:p>
            <a:pPr lvl="0"/>
            <a:r>
              <a:rPr lang="en-US" sz="3500" dirty="0" err="1">
                <a:solidFill>
                  <a:srgbClr val="7030A0"/>
                </a:solidFill>
                <a:cs typeface="Arial" panose="020B0604020202020204" pitchFamily="34" charset="0"/>
              </a:rPr>
              <a:t>possibility</a:t>
            </a:r>
          </a:p>
        </p:txBody>
      </p:sp>
      <p:sp>
        <p:nvSpPr>
          <p:cNvPr id="8" name="Rectangle 11"/>
          <p:cNvSpPr/>
          <p:nvPr/>
        </p:nvSpPr>
        <p:spPr>
          <a:xfrm>
            <a:off x="2253021" y="3447539"/>
            <a:ext cx="1314450" cy="630942"/>
          </a:xfrm>
          <a:prstGeom prst="rect">
            <a:avLst/>
          </a:prstGeom>
        </p:spPr>
        <p:txBody>
          <a:bodyPr wrap="square">
            <a:spAutoFit/>
          </a:bodyPr>
          <a:lstStyle/>
          <a:p>
            <a:pPr lvl="0"/>
            <a:r>
              <a:rPr lang="en-US" sz="3500" dirty="0" err="1">
                <a:solidFill>
                  <a:srgbClr val="7030A0"/>
                </a:solidFill>
                <a:cs typeface="Arial" panose="020B0604020202020204" pitchFamily="34" charset="0"/>
              </a:rPr>
              <a:t>aliens</a:t>
            </a:r>
          </a:p>
        </p:txBody>
      </p:sp>
      <p:sp>
        <p:nvSpPr>
          <p:cNvPr id="10" name="Rectangle 11"/>
          <p:cNvSpPr/>
          <p:nvPr/>
        </p:nvSpPr>
        <p:spPr>
          <a:xfrm>
            <a:off x="4552951" y="3976368"/>
            <a:ext cx="1904365" cy="630942"/>
          </a:xfrm>
          <a:prstGeom prst="rect">
            <a:avLst/>
          </a:prstGeom>
        </p:spPr>
        <p:txBody>
          <a:bodyPr wrap="square">
            <a:spAutoFit/>
          </a:bodyPr>
          <a:lstStyle/>
          <a:p>
            <a:pPr lvl="0"/>
            <a:r>
              <a:rPr lang="en-US" sz="3500" dirty="0" err="1">
                <a:solidFill>
                  <a:srgbClr val="7030A0"/>
                </a:solidFill>
                <a:cs typeface="Arial" panose="020B0604020202020204" pitchFamily="34" charset="0"/>
              </a:rPr>
              <a:t>creatures</a:t>
            </a:r>
          </a:p>
        </p:txBody>
      </p:sp>
      <p:sp>
        <p:nvSpPr>
          <p:cNvPr id="20" name="Rectangle 11"/>
          <p:cNvSpPr/>
          <p:nvPr/>
        </p:nvSpPr>
        <p:spPr>
          <a:xfrm>
            <a:off x="1183087" y="5051935"/>
            <a:ext cx="2408555" cy="630942"/>
          </a:xfrm>
          <a:prstGeom prst="rect">
            <a:avLst/>
          </a:prstGeom>
        </p:spPr>
        <p:txBody>
          <a:bodyPr wrap="square">
            <a:spAutoFit/>
          </a:bodyPr>
          <a:lstStyle/>
          <a:p>
            <a:pPr lvl="0"/>
            <a:r>
              <a:rPr lang="en-US" sz="3500" dirty="0" err="1">
                <a:solidFill>
                  <a:srgbClr val="7030A0"/>
                </a:solidFill>
                <a:cs typeface="Arial" panose="020B0604020202020204" pitchFamily="34" charset="0"/>
              </a:rPr>
              <a:t>commander</a:t>
            </a:r>
          </a:p>
        </p:txBody>
      </p:sp>
      <p:sp>
        <p:nvSpPr>
          <p:cNvPr id="22" name="Rectangle 11"/>
          <p:cNvSpPr/>
          <p:nvPr/>
        </p:nvSpPr>
        <p:spPr>
          <a:xfrm>
            <a:off x="3204845" y="5590289"/>
            <a:ext cx="1633855" cy="630942"/>
          </a:xfrm>
          <a:prstGeom prst="rect">
            <a:avLst/>
          </a:prstGeom>
        </p:spPr>
        <p:txBody>
          <a:bodyPr wrap="square">
            <a:spAutoFit/>
          </a:bodyPr>
          <a:lstStyle/>
          <a:p>
            <a:pPr lvl="0"/>
            <a:r>
              <a:rPr lang="en-US" sz="3500" dirty="0" err="1">
                <a:solidFill>
                  <a:srgbClr val="7030A0"/>
                </a:solidFill>
                <a:cs typeface="Arial" panose="020B0604020202020204" pitchFamily="34" charset="0"/>
              </a:rPr>
              <a:t>oppose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20"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05" y="1905"/>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065706"/>
            <a:ext cx="10815315" cy="953135"/>
          </a:xfrm>
          <a:prstGeom prst="rect">
            <a:avLst/>
          </a:prstGeom>
          <a:noFill/>
          <a:effectLst/>
        </p:spPr>
        <p:txBody>
          <a:bodyPr wrap="square" rtlCol="0">
            <a:spAutoFit/>
          </a:bodyPr>
          <a:lstStyle/>
          <a:p>
            <a:r>
              <a:rPr lang="en-US" sz="2800" b="1" dirty="0"/>
              <a:t>Work in groups. Discuss the following questions. Then report your group’s answers to the class.</a:t>
            </a:r>
          </a:p>
        </p:txBody>
      </p:sp>
      <p:sp>
        <p:nvSpPr>
          <p:cNvPr id="16" name="Rounded Rectangle 15"/>
          <p:cNvSpPr/>
          <p:nvPr/>
        </p:nvSpPr>
        <p:spPr>
          <a:xfrm>
            <a:off x="593456" y="11760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46241" y="10733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PRODUCTION</a:t>
            </a:r>
          </a:p>
        </p:txBody>
      </p:sp>
      <p:sp>
        <p:nvSpPr>
          <p:cNvPr id="4" name="Text Box 3"/>
          <p:cNvSpPr txBox="1"/>
          <p:nvPr/>
        </p:nvSpPr>
        <p:spPr>
          <a:xfrm>
            <a:off x="487045" y="2360930"/>
            <a:ext cx="11525250" cy="583565"/>
          </a:xfrm>
          <a:prstGeom prst="rect">
            <a:avLst/>
          </a:prstGeom>
          <a:solidFill>
            <a:schemeClr val="accent4">
              <a:lumMod val="60000"/>
              <a:lumOff val="40000"/>
              <a:alpha val="50000"/>
            </a:schemeClr>
          </a:solidFill>
        </p:spPr>
        <p:txBody>
          <a:bodyPr wrap="square" rtlCol="0">
            <a:spAutoFit/>
          </a:bodyPr>
          <a:lstStyle/>
          <a:p>
            <a:r>
              <a:rPr lang="en-US" sz="3200" b="1"/>
              <a:t>Do you believe that there is life on other planets? Why / Why not?</a:t>
            </a:r>
          </a:p>
        </p:txBody>
      </p:sp>
      <p:pic>
        <p:nvPicPr>
          <p:cNvPr id="5" name="Content Placeholder 4" descr="istock_000021797874small-ae052da70450a047e74266649594a03895311250-s1100-c50"/>
          <p:cNvPicPr>
            <a:picLocks noGrp="1" noChangeAspect="1"/>
          </p:cNvPicPr>
          <p:nvPr>
            <p:ph idx="1"/>
          </p:nvPr>
        </p:nvPicPr>
        <p:blipFill>
          <a:blip r:embed="rId3"/>
          <a:stretch>
            <a:fillRect/>
          </a:stretch>
        </p:blipFill>
        <p:spPr>
          <a:xfrm>
            <a:off x="3855720" y="3034030"/>
            <a:ext cx="4787900" cy="35877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57174"/>
            <a:ext cx="2102547" cy="584775"/>
          </a:xfrm>
          <a:prstGeom prst="rect">
            <a:avLst/>
          </a:prstGeom>
          <a:noFill/>
          <a:effectLst/>
        </p:spPr>
        <p:txBody>
          <a:bodyPr wrap="square" rtlCol="0">
            <a:spAutoFit/>
          </a:bodyPr>
          <a:lstStyle/>
          <a:p>
            <a:r>
              <a:rPr lang="en-US" sz="3200" b="1">
                <a:effectLst>
                  <a:glow rad="88900">
                    <a:schemeClr val="bg1"/>
                  </a:glow>
                </a:effectLst>
                <a:cs typeface="Arial" panose="020B0604020202020204" pitchFamily="34" charset="0"/>
              </a:rPr>
              <a:t>Wrap-up</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487067" y="2100233"/>
            <a:ext cx="11525228" cy="3416320"/>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identify the topic of the unit</a:t>
            </a:r>
          </a:p>
          <a:p>
            <a:pPr marL="457200" indent="-457200">
              <a:lnSpc>
                <a:spcPct val="150000"/>
              </a:lnSpc>
              <a:buFont typeface="Wingdings" panose="05000000000000000000" pitchFamily="2" charset="2"/>
              <a:buChar char="ü"/>
            </a:pPr>
            <a:r>
              <a:rPr lang="en-US" sz="3600" dirty="0"/>
              <a:t>use lexical items related to outer space</a:t>
            </a:r>
          </a:p>
          <a:p>
            <a:pPr marL="457200" indent="-457200">
              <a:lnSpc>
                <a:spcPct val="150000"/>
              </a:lnSpc>
              <a:buFont typeface="Wingdings" panose="05000000000000000000" pitchFamily="2" charset="2"/>
              <a:buChar char="ü"/>
            </a:pPr>
            <a:r>
              <a:rPr lang="en-US" sz="3600" dirty="0"/>
              <a:t>identify the language features that are covered in </a:t>
            </a:r>
            <a:r>
              <a:rPr lang="en-US" sz="3600"/>
              <a:t>the unit</a:t>
            </a:r>
            <a:endParaRPr lang="en-US" sz="36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65751"/>
            <a:ext cx="10815315"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827500" y="2121766"/>
            <a:ext cx="9770226" cy="1014730"/>
          </a:xfrm>
          <a:prstGeom prst="rect">
            <a:avLst/>
          </a:prstGeom>
          <a:noFill/>
        </p:spPr>
        <p:txBody>
          <a:bodyPr wrap="square" rtlCol="0">
            <a:spAutoFit/>
          </a:bodyPr>
          <a:lstStyle/>
          <a:p>
            <a:pPr>
              <a:lnSpc>
                <a:spcPct val="150000"/>
              </a:lnSpc>
            </a:pPr>
            <a:r>
              <a:rPr lang="en-US" sz="4000" dirty="0"/>
              <a:t>Can you tell me some words in this lesson?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96980" y="1273078"/>
            <a:ext cx="10815315" cy="584775"/>
          </a:xfrm>
          <a:prstGeom prst="rect">
            <a:avLst/>
          </a:prstGeom>
          <a:noFill/>
          <a:effectLst/>
        </p:spPr>
        <p:txBody>
          <a:bodyPr wrap="square" rtlCol="0">
            <a:spAutoFit/>
          </a:bodyPr>
          <a:lstStyle/>
          <a:p>
            <a:r>
              <a:rPr lang="en-US" sz="3200" b="1">
                <a:effectLst>
                  <a:glow rad="88900">
                    <a:schemeClr val="bg1"/>
                  </a:glow>
                </a:effectLst>
                <a:cs typeface="Arial" panose="020B0604020202020204" pitchFamily="34" charset="0"/>
              </a:rPr>
              <a:t>Homework</a:t>
            </a:r>
            <a:endParaRPr lang="en-US" sz="32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14272" y="2587664"/>
            <a:ext cx="9625077" cy="2862322"/>
          </a:xfrm>
          <a:prstGeom prst="rect">
            <a:avLst/>
          </a:prstGeom>
          <a:noFill/>
        </p:spPr>
        <p:txBody>
          <a:bodyPr wrap="square" rtlCol="0">
            <a:spAutoFit/>
          </a:bodyPr>
          <a:lstStyle/>
          <a:p>
            <a:pPr>
              <a:lnSpc>
                <a:spcPct val="150000"/>
              </a:lnSpc>
            </a:pPr>
            <a:r>
              <a:rPr lang="en-US" sz="4000"/>
              <a:t>- Learn the new words by heart.</a:t>
            </a:r>
          </a:p>
          <a:p>
            <a:pPr>
              <a:lnSpc>
                <a:spcPct val="150000"/>
              </a:lnSpc>
            </a:pPr>
            <a:r>
              <a:rPr lang="en-US" sz="4000"/>
              <a:t>- Make sentences with new words.</a:t>
            </a:r>
          </a:p>
          <a:p>
            <a:pPr>
              <a:lnSpc>
                <a:spcPct val="150000"/>
              </a:lnSpc>
            </a:pPr>
            <a:r>
              <a:rPr lang="en-US" sz="4000"/>
              <a:t>- Start preparing for the Project of the unit.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811" y="1195393"/>
            <a:ext cx="3285075" cy="32850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facebook.com/tienganhglobalsuccess.vn/</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412797" y="1555314"/>
            <a:ext cx="5569278"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815701" y="1386918"/>
            <a:ext cx="964452" cy="916490"/>
          </a:xfrm>
          <a:prstGeom prst="rect">
            <a:avLst/>
          </a:prstGeom>
        </p:spPr>
      </p:pic>
      <p:sp>
        <p:nvSpPr>
          <p:cNvPr id="36" name="TextBox 35"/>
          <p:cNvSpPr txBox="1"/>
          <p:nvPr/>
        </p:nvSpPr>
        <p:spPr>
          <a:xfrm>
            <a:off x="3918265" y="1606524"/>
            <a:ext cx="4925697" cy="523220"/>
          </a:xfrm>
          <a:prstGeom prst="rect">
            <a:avLst/>
          </a:prstGeom>
          <a:noFill/>
        </p:spPr>
        <p:txBody>
          <a:bodyPr wrap="square" rtlCol="0">
            <a:spAutoFit/>
          </a:bodyPr>
          <a:lstStyle/>
          <a:p>
            <a:r>
              <a:rPr lang="en-US" sz="2800" b="1">
                <a:solidFill>
                  <a:schemeClr val="bg1"/>
                </a:solidFill>
              </a:rPr>
              <a:t>LESSON 1: GETTING STARTED</a:t>
            </a:r>
            <a:endParaRPr lang="en-US" sz="2800" b="1" dirty="0">
              <a:solidFill>
                <a:schemeClr val="bg1"/>
              </a:solidFill>
            </a:endParaRPr>
          </a:p>
        </p:txBody>
      </p:sp>
      <p:sp>
        <p:nvSpPr>
          <p:cNvPr id="40" name="TextBox 39"/>
          <p:cNvSpPr txBox="1"/>
          <p:nvPr/>
        </p:nvSpPr>
        <p:spPr>
          <a:xfrm>
            <a:off x="701675" y="132715"/>
            <a:ext cx="147891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43" name="TextBox 42"/>
          <p:cNvSpPr txBox="1"/>
          <p:nvPr/>
        </p:nvSpPr>
        <p:spPr>
          <a:xfrm>
            <a:off x="2363576" y="2421118"/>
            <a:ext cx="7302287" cy="646331"/>
          </a:xfrm>
          <a:prstGeom prst="rect">
            <a:avLst/>
          </a:prstGeom>
          <a:noFill/>
        </p:spPr>
        <p:txBody>
          <a:bodyPr wrap="square" rtlCol="0">
            <a:spAutoFit/>
          </a:bodyPr>
          <a:lstStyle/>
          <a:p>
            <a:pPr algn="ctr"/>
            <a:r>
              <a:rPr lang="en-US" sz="3600" b="1" dirty="0">
                <a:solidFill>
                  <a:srgbClr val="F26649"/>
                </a:solidFill>
              </a:rPr>
              <a:t>A Thrilling Science Fiction Novel</a:t>
            </a:r>
          </a:p>
        </p:txBody>
      </p:sp>
      <p:pic>
        <p:nvPicPr>
          <p:cNvPr id="3" name="Picture 2" descr="giphy"/>
          <p:cNvPicPr>
            <a:picLocks noChangeAspect="1"/>
          </p:cNvPicPr>
          <p:nvPr/>
        </p:nvPicPr>
        <p:blipFill>
          <a:blip r:embed="rId4"/>
          <a:stretch>
            <a:fillRect/>
          </a:stretch>
        </p:blipFill>
        <p:spPr>
          <a:xfrm>
            <a:off x="3727132" y="3185160"/>
            <a:ext cx="4752975" cy="3476625"/>
          </a:xfrm>
          <a:prstGeom prst="rect">
            <a:avLst/>
          </a:prstGeom>
        </p:spPr>
      </p:pic>
      <p:grpSp>
        <p:nvGrpSpPr>
          <p:cNvPr id="18" name="Group 17"/>
          <p:cNvGrpSpPr/>
          <p:nvPr/>
        </p:nvGrpSpPr>
        <p:grpSpPr>
          <a:xfrm>
            <a:off x="2261781" y="112190"/>
            <a:ext cx="712319" cy="709214"/>
            <a:chOff x="2180974" y="148629"/>
            <a:chExt cx="712319" cy="709214"/>
          </a:xfrm>
        </p:grpSpPr>
        <p:sp>
          <p:nvSpPr>
            <p:cNvPr id="19" name="Oval 18"/>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hord 19"/>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2204680" y="97497"/>
            <a:ext cx="823995" cy="707886"/>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98600" y="2029318"/>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669161" y="341403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798600" y="4645061"/>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5567084" y="1217894"/>
            <a:ext cx="574080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GB" dirty="0">
                <a:solidFill>
                  <a:schemeClr val="tx1"/>
                </a:solidFill>
              </a:rPr>
              <a:t>Option </a:t>
            </a:r>
            <a:r>
              <a:rPr lang="en-US" altLang="en-GB">
                <a:solidFill>
                  <a:schemeClr val="tx1"/>
                </a:solidFill>
              </a:rPr>
              <a:t>1: </a:t>
            </a:r>
            <a:r>
              <a:rPr lang="en-GB">
                <a:solidFill>
                  <a:schemeClr val="tx1"/>
                </a:solidFill>
              </a:rPr>
              <a:t>Brainstorming</a:t>
            </a:r>
            <a:endParaRPr lang="en-GB" dirty="0">
              <a:solidFill>
                <a:schemeClr val="tx1"/>
              </a:solidFill>
            </a:endParaRPr>
          </a:p>
          <a:p>
            <a:r>
              <a:rPr lang="en-US" altLang="en-GB" dirty="0">
                <a:solidFill>
                  <a:schemeClr val="tx1"/>
                </a:solidFill>
              </a:rPr>
              <a:t>Option 2: The one-word game</a:t>
            </a:r>
          </a:p>
        </p:txBody>
      </p:sp>
      <p:sp>
        <p:nvSpPr>
          <p:cNvPr id="21" name="Rectangle 20"/>
          <p:cNvSpPr/>
          <p:nvPr/>
        </p:nvSpPr>
        <p:spPr>
          <a:xfrm>
            <a:off x="5561917" y="2020176"/>
            <a:ext cx="5736822" cy="63589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Vocabulary</a:t>
            </a:r>
            <a:endParaRPr lang="en-GB" dirty="0">
              <a:solidFill>
                <a:schemeClr val="tx1"/>
              </a:solidFill>
            </a:endParaRPr>
          </a:p>
        </p:txBody>
      </p:sp>
      <p:sp>
        <p:nvSpPr>
          <p:cNvPr id="22" name="Rectangle 21"/>
          <p:cNvSpPr/>
          <p:nvPr/>
        </p:nvSpPr>
        <p:spPr>
          <a:xfrm>
            <a:off x="5552772" y="2861038"/>
            <a:ext cx="5755112" cy="154502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1: Listen and read.</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2: Read the conversation again and tick T (True) or F (False).</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3: Match the words (1 - 5) with their definitions (a - e).</a:t>
            </a:r>
          </a:p>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4: Complete the sentences with the words in 3.</a:t>
            </a:r>
          </a:p>
        </p:txBody>
      </p:sp>
      <p:sp>
        <p:nvSpPr>
          <p:cNvPr id="23" name="Rectangle 22"/>
          <p:cNvSpPr/>
          <p:nvPr/>
        </p:nvSpPr>
        <p:spPr>
          <a:xfrm>
            <a:off x="5558482" y="4645061"/>
            <a:ext cx="5743692" cy="64952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cs typeface="Calibri" panose="020F0502020204030204" pitchFamily="34" charset="0"/>
              </a:rPr>
              <a:t>Task 5: Work in groups. Discuss the following questions. Then report your group’s answers to the class.</a:t>
            </a:r>
            <a:endParaRPr lang="en-US" dirty="0">
              <a:solidFill>
                <a:schemeClr val="tx1"/>
              </a:solidFill>
              <a:latin typeface="Calibri" panose="020F0502020204030204" pitchFamily="34" charset="0"/>
              <a:cs typeface="Calibri" panose="020F0502020204030204" pitchFamily="34" charset="0"/>
            </a:endParaRPr>
          </a:p>
        </p:txBody>
      </p:sp>
      <p:cxnSp>
        <p:nvCxnSpPr>
          <p:cNvPr id="24" name="Curved Connector 23"/>
          <p:cNvCxnSpPr>
            <a:stCxn id="16" idx="3"/>
            <a:endCxn id="17" idx="0"/>
          </p:cNvCxnSpPr>
          <p:nvPr/>
        </p:nvCxnSpPr>
        <p:spPr>
          <a:xfrm>
            <a:off x="2505075" y="1409153"/>
            <a:ext cx="1211482" cy="62016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338122"/>
            <a:ext cx="1211482" cy="107591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14762"/>
            <a:ext cx="1211482" cy="930299"/>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644287"/>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8" y="4945785"/>
            <a:ext cx="1211482" cy="69850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67084" y="5603883"/>
            <a:ext cx="5740800"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3" name="TextBox 22"/>
          <p:cNvSpPr txBox="1"/>
          <p:nvPr/>
        </p:nvSpPr>
        <p:spPr>
          <a:xfrm>
            <a:off x="5375275" y="2164874"/>
            <a:ext cx="5810250" cy="2554545"/>
          </a:xfrm>
          <a:prstGeom prst="rect">
            <a:avLst/>
          </a:prstGeom>
          <a:noFill/>
        </p:spPr>
        <p:txBody>
          <a:bodyPr wrap="square" rtlCol="0">
            <a:spAutoFit/>
          </a:bodyPr>
          <a:lstStyle/>
          <a:p>
            <a:pPr algn="just"/>
            <a:r>
              <a:rPr lang="en-US" sz="4000" b="1" dirty="0">
                <a:solidFill>
                  <a:schemeClr val="bg1"/>
                </a:solidFill>
              </a:rPr>
              <a:t>Write on the board the list of future technology you expect to see in the future in 2 minutes.</a:t>
            </a:r>
          </a:p>
        </p:txBody>
      </p:sp>
      <p:sp>
        <p:nvSpPr>
          <p:cNvPr id="25" name="TextBox 24"/>
          <p:cNvSpPr txBox="1"/>
          <p:nvPr/>
        </p:nvSpPr>
        <p:spPr>
          <a:xfrm>
            <a:off x="198755" y="2610566"/>
            <a:ext cx="4349115" cy="1938992"/>
          </a:xfrm>
          <a:prstGeom prst="rect">
            <a:avLst/>
          </a:prstGeom>
          <a:noFill/>
        </p:spPr>
        <p:txBody>
          <a:bodyPr wrap="square" rtlCol="0">
            <a:spAutoFit/>
          </a:bodyPr>
          <a:lstStyle/>
          <a:p>
            <a:pPr algn="ctr"/>
            <a:r>
              <a:rPr lang="en-US" sz="6000" b="1" dirty="0">
                <a:solidFill>
                  <a:srgbClr val="C00000"/>
                </a:solidFill>
                <a:effectLst>
                  <a:outerShdw blurRad="38100" dist="38100" dir="2700000" algn="tl">
                    <a:srgbClr val="000000">
                      <a:alpha val="43137"/>
                    </a:srgbClr>
                  </a:outerShdw>
                </a:effectLst>
              </a:rPr>
              <a:t>Science and Technology </a:t>
            </a:r>
          </a:p>
        </p:txBody>
      </p:sp>
    </p:spTree>
    <p:extLst>
      <p:ext uri="{BB962C8B-B14F-4D97-AF65-F5344CB8AC3E}">
        <p14:creationId xmlns:p14="http://schemas.microsoft.com/office/powerpoint/2010/main" val="16628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1</a:t>
            </a: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95675" y="2370585"/>
            <a:ext cx="4349115" cy="286232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LIFE ON OTHER PLANETS </a:t>
            </a:r>
            <a:endParaRPr lang="en-US" sz="6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5112499" y="2078516"/>
            <a:ext cx="6787401" cy="4247317"/>
          </a:xfrm>
          <a:prstGeom prst="rect">
            <a:avLst/>
          </a:prstGeom>
          <a:noFill/>
        </p:spPr>
        <p:txBody>
          <a:bodyPr wrap="square">
            <a:spAutoFit/>
          </a:bodyPr>
          <a:lstStyle/>
          <a:p>
            <a:pPr>
              <a:lnSpc>
                <a:spcPct val="150000"/>
              </a:lnSpc>
            </a:pPr>
            <a:r>
              <a:rPr lang="en-US" sz="3600" dirty="0">
                <a:solidFill>
                  <a:schemeClr val="bg1"/>
                </a:solidFill>
              </a:rPr>
              <a:t>1. Where and How fast do you think we can travel with those new technologies?</a:t>
            </a:r>
          </a:p>
          <a:p>
            <a:pPr>
              <a:lnSpc>
                <a:spcPct val="150000"/>
              </a:lnSpc>
            </a:pPr>
            <a:r>
              <a:rPr lang="en-US" sz="3600" dirty="0">
                <a:solidFill>
                  <a:schemeClr val="bg1"/>
                </a:solidFill>
              </a:rPr>
              <a:t>2. Can we travel to other planets with those technologies?</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Tree>
    <p:extLst>
      <p:ext uri="{BB962C8B-B14F-4D97-AF65-F5344CB8AC3E}">
        <p14:creationId xmlns:p14="http://schemas.microsoft.com/office/powerpoint/2010/main" val="58031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40951" y="2877234"/>
            <a:ext cx="4916824" cy="193899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
        <p:nvSpPr>
          <p:cNvPr id="20" name="TextBox 19"/>
          <p:cNvSpPr txBox="1"/>
          <p:nvPr/>
        </p:nvSpPr>
        <p:spPr>
          <a:xfrm>
            <a:off x="4784764" y="2400994"/>
            <a:ext cx="7407236" cy="1569660"/>
          </a:xfrm>
          <a:prstGeom prst="rect">
            <a:avLst/>
          </a:prstGeom>
          <a:noFill/>
        </p:spPr>
        <p:txBody>
          <a:bodyPr wrap="square">
            <a:spAutoFit/>
          </a:bodyPr>
          <a:lstStyle/>
          <a:p>
            <a:r>
              <a:rPr lang="en-US" sz="4800" dirty="0">
                <a:solidFill>
                  <a:schemeClr val="bg1"/>
                </a:solidFill>
              </a:rPr>
              <a:t>1. What one word would </a:t>
            </a:r>
            <a:r>
              <a:rPr lang="en-US" sz="4800">
                <a:solidFill>
                  <a:schemeClr val="bg1"/>
                </a:solidFill>
              </a:rPr>
              <a:t>you use to </a:t>
            </a:r>
            <a:r>
              <a:rPr lang="en-US" sz="4800" dirty="0">
                <a:solidFill>
                  <a:schemeClr val="bg1"/>
                </a:solidFill>
              </a:rPr>
              <a:t>describe the Earth? </a:t>
            </a:r>
          </a:p>
        </p:txBody>
      </p:sp>
      <p:sp>
        <p:nvSpPr>
          <p:cNvPr id="21" name="Text Box 2"/>
          <p:cNvSpPr txBox="1"/>
          <p:nvPr/>
        </p:nvSpPr>
        <p:spPr>
          <a:xfrm>
            <a:off x="5014732" y="4136644"/>
            <a:ext cx="6791325" cy="1754326"/>
          </a:xfrm>
          <a:prstGeom prst="rect">
            <a:avLst/>
          </a:prstGeom>
          <a:noFill/>
        </p:spPr>
        <p:txBody>
          <a:bodyPr wrap="square" rtlCol="0">
            <a:spAutoFit/>
          </a:bodyPr>
          <a:lstStyle/>
          <a:p>
            <a:r>
              <a:rPr lang="en-US" sz="5400">
                <a:solidFill>
                  <a:srgbClr val="FFFF00"/>
                </a:solidFill>
                <a:sym typeface="+mn-ea"/>
              </a:rPr>
              <a:t>Love</a:t>
            </a:r>
            <a:r>
              <a:rPr lang="en-US" sz="5400" dirty="0">
                <a:solidFill>
                  <a:srgbClr val="FFFF00"/>
                </a:solidFill>
                <a:sym typeface="+mn-ea"/>
              </a:rPr>
              <a:t>, round, colorful, living, blue, </a:t>
            </a:r>
            <a:r>
              <a:rPr lang="en-US" sz="5400">
                <a:solidFill>
                  <a:srgbClr val="FFFF00"/>
                </a:solidFill>
                <a:sym typeface="+mn-ea"/>
              </a:rPr>
              <a:t>beautiful....</a:t>
            </a:r>
            <a:endParaRPr lang="en-US" sz="5400" dirty="0">
              <a:solidFill>
                <a:srgbClr val="FFFF00"/>
              </a:solidFill>
            </a:endParaRPr>
          </a:p>
        </p:txBody>
      </p:sp>
    </p:spTree>
    <p:extLst>
      <p:ext uri="{BB962C8B-B14F-4D97-AF65-F5344CB8AC3E}">
        <p14:creationId xmlns:p14="http://schemas.microsoft.com/office/powerpoint/2010/main" val="2931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40951" y="2877234"/>
            <a:ext cx="4916824" cy="193899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
        <p:nvSpPr>
          <p:cNvPr id="20" name="TextBox 19"/>
          <p:cNvSpPr txBox="1"/>
          <p:nvPr/>
        </p:nvSpPr>
        <p:spPr>
          <a:xfrm>
            <a:off x="4775873" y="2314636"/>
            <a:ext cx="7701777" cy="1569660"/>
          </a:xfrm>
          <a:prstGeom prst="rect">
            <a:avLst/>
          </a:prstGeom>
          <a:noFill/>
        </p:spPr>
        <p:txBody>
          <a:bodyPr wrap="square">
            <a:spAutoFit/>
          </a:bodyPr>
          <a:lstStyle/>
          <a:p>
            <a:r>
              <a:rPr lang="en-US" sz="4800">
                <a:solidFill>
                  <a:schemeClr val="bg1"/>
                </a:solidFill>
              </a:rPr>
              <a:t>2. What one word would you use to describe the space? </a:t>
            </a:r>
            <a:endParaRPr lang="en-US" sz="4800" dirty="0">
              <a:solidFill>
                <a:schemeClr val="bg1"/>
              </a:solidFill>
            </a:endParaRPr>
          </a:p>
        </p:txBody>
      </p:sp>
      <p:sp>
        <p:nvSpPr>
          <p:cNvPr id="21" name="Text Box 2"/>
          <p:cNvSpPr txBox="1"/>
          <p:nvPr/>
        </p:nvSpPr>
        <p:spPr>
          <a:xfrm>
            <a:off x="5023623" y="3808601"/>
            <a:ext cx="6791325" cy="2585323"/>
          </a:xfrm>
          <a:prstGeom prst="rect">
            <a:avLst/>
          </a:prstGeom>
          <a:noFill/>
        </p:spPr>
        <p:txBody>
          <a:bodyPr wrap="square" rtlCol="0">
            <a:spAutoFit/>
          </a:bodyPr>
          <a:lstStyle/>
          <a:p>
            <a:r>
              <a:rPr lang="en-US" sz="5400">
                <a:solidFill>
                  <a:srgbClr val="FFFF00"/>
                </a:solidFill>
                <a:sym typeface="+mn-ea"/>
              </a:rPr>
              <a:t>Enchanted, limitless, magical, immense, vast, dangerous...</a:t>
            </a:r>
          </a:p>
        </p:txBody>
      </p:sp>
    </p:spTree>
    <p:extLst>
      <p:ext uri="{BB962C8B-B14F-4D97-AF65-F5344CB8AC3E}">
        <p14:creationId xmlns:p14="http://schemas.microsoft.com/office/powerpoint/2010/main" val="104062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grpSp>
        <p:nvGrpSpPr>
          <p:cNvPr id="12" name="Group 11"/>
          <p:cNvGrpSpPr/>
          <p:nvPr/>
        </p:nvGrpSpPr>
        <p:grpSpPr>
          <a:xfrm>
            <a:off x="0" y="0"/>
            <a:ext cx="12192000" cy="1083309"/>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27072" y="17541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9" name="TextBox 14"/>
          <p:cNvSpPr txBox="1"/>
          <p:nvPr/>
        </p:nvSpPr>
        <p:spPr>
          <a:xfrm>
            <a:off x="7664472" y="17604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OPTION 2</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2" name="Content Placeholder 5" descr="hinh-nen-galaxy-wallpaper-fullhd-dep-nhat-1"/>
          <p:cNvPicPr>
            <a:picLocks noChangeAspect="1"/>
          </p:cNvPicPr>
          <p:nvPr/>
        </p:nvPicPr>
        <p:blipFill rotWithShape="1">
          <a:blip r:embed="rId2"/>
          <a:srcRect t="6439" b="8371"/>
          <a:stretch/>
        </p:blipFill>
        <p:spPr>
          <a:xfrm>
            <a:off x="0" y="1083309"/>
            <a:ext cx="12192000" cy="5774691"/>
          </a:xfrm>
          <a:prstGeom prst="rect">
            <a:avLst/>
          </a:prstGeom>
        </p:spPr>
      </p:pic>
      <p:sp>
        <p:nvSpPr>
          <p:cNvPr id="25" name="TextBox 24"/>
          <p:cNvSpPr txBox="1"/>
          <p:nvPr/>
        </p:nvSpPr>
        <p:spPr>
          <a:xfrm>
            <a:off x="-140951" y="2877234"/>
            <a:ext cx="4916824" cy="1938992"/>
          </a:xfrm>
          <a:prstGeom prst="rect">
            <a:avLst/>
          </a:prstGeom>
          <a:noFill/>
        </p:spPr>
        <p:txBody>
          <a:bodyPr wrap="square" rtlCol="0">
            <a:spAutoFit/>
          </a:bodyPr>
          <a:lstStyle/>
          <a:p>
            <a:pPr algn="ctr"/>
            <a:r>
              <a:rPr lang="en-US" sz="6000" b="1">
                <a:solidFill>
                  <a:srgbClr val="C00000"/>
                </a:solidFill>
                <a:effectLst>
                  <a:outerShdw blurRad="38100" dist="38100" dir="2700000" algn="tl">
                    <a:srgbClr val="000000">
                      <a:alpha val="43137"/>
                    </a:srgbClr>
                  </a:outerShdw>
                </a:effectLst>
              </a:rPr>
              <a:t> The one-word game </a:t>
            </a:r>
          </a:p>
        </p:txBody>
      </p:sp>
      <p:sp>
        <p:nvSpPr>
          <p:cNvPr id="17" name="TextBox 16"/>
          <p:cNvSpPr txBox="1"/>
          <p:nvPr/>
        </p:nvSpPr>
        <p:spPr>
          <a:xfrm>
            <a:off x="5114291" y="1400960"/>
            <a:ext cx="4848139" cy="646331"/>
          </a:xfrm>
          <a:prstGeom prst="rect">
            <a:avLst/>
          </a:prstGeom>
          <a:noFill/>
        </p:spPr>
        <p:txBody>
          <a:bodyPr wrap="square" rtlCol="0">
            <a:spAutoFit/>
          </a:bodyPr>
          <a:lstStyle/>
          <a:p>
            <a:r>
              <a:rPr lang="en-US" sz="3600" b="1" dirty="0">
                <a:solidFill>
                  <a:schemeClr val="bg1"/>
                </a:solidFill>
              </a:rPr>
              <a:t>Answer the questions:</a:t>
            </a:r>
          </a:p>
        </p:txBody>
      </p:sp>
      <p:sp>
        <p:nvSpPr>
          <p:cNvPr id="20" name="TextBox 19"/>
          <p:cNvSpPr txBox="1"/>
          <p:nvPr/>
        </p:nvSpPr>
        <p:spPr>
          <a:xfrm>
            <a:off x="4775873" y="2431292"/>
            <a:ext cx="7449682" cy="1569660"/>
          </a:xfrm>
          <a:prstGeom prst="rect">
            <a:avLst/>
          </a:prstGeom>
          <a:noFill/>
        </p:spPr>
        <p:txBody>
          <a:bodyPr wrap="square">
            <a:spAutoFit/>
          </a:bodyPr>
          <a:lstStyle/>
          <a:p>
            <a:r>
              <a:rPr lang="en-US" sz="4800">
                <a:solidFill>
                  <a:schemeClr val="bg1"/>
                </a:solidFill>
              </a:rPr>
              <a:t>3. What one word would you use to describe the alien?</a:t>
            </a:r>
          </a:p>
        </p:txBody>
      </p:sp>
      <p:sp>
        <p:nvSpPr>
          <p:cNvPr id="21" name="Text Box 2"/>
          <p:cNvSpPr txBox="1"/>
          <p:nvPr/>
        </p:nvSpPr>
        <p:spPr>
          <a:xfrm>
            <a:off x="5023623" y="3808601"/>
            <a:ext cx="6791325" cy="2585323"/>
          </a:xfrm>
          <a:prstGeom prst="rect">
            <a:avLst/>
          </a:prstGeom>
          <a:noFill/>
        </p:spPr>
        <p:txBody>
          <a:bodyPr wrap="square" rtlCol="0">
            <a:spAutoFit/>
          </a:bodyPr>
          <a:lstStyle/>
          <a:p>
            <a:r>
              <a:rPr lang="en-US" sz="5400">
                <a:solidFill>
                  <a:srgbClr val="FFFF00"/>
                </a:solidFill>
                <a:sym typeface="+mn-ea"/>
              </a:rPr>
              <a:t>Unreal, mysterious, exotic, friendly, threatening.</a:t>
            </a:r>
          </a:p>
        </p:txBody>
      </p:sp>
    </p:spTree>
    <p:extLst>
      <p:ext uri="{BB962C8B-B14F-4D97-AF65-F5344CB8AC3E}">
        <p14:creationId xmlns:p14="http://schemas.microsoft.com/office/powerpoint/2010/main" val="30569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circle(in)">
                                      <p:cBhvr>
                                        <p:cTn id="13" dur="20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21"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1227</Words>
  <Application>Microsoft Office PowerPoint</Application>
  <PresentationFormat>Widescreen</PresentationFormat>
  <Paragraphs>193</Paragraphs>
  <Slides>28</Slides>
  <Notes>19</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Thi Hien Nguyen Thi Hien</cp:lastModifiedBy>
  <cp:revision>227</cp:revision>
  <dcterms:created xsi:type="dcterms:W3CDTF">2020-12-09T02:04:00Z</dcterms:created>
  <dcterms:modified xsi:type="dcterms:W3CDTF">2024-07-11T11:43:23Z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