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352" r:id="rId2"/>
    <p:sldId id="271" r:id="rId3"/>
    <p:sldId id="256" r:id="rId4"/>
    <p:sldId id="302" r:id="rId5"/>
    <p:sldId id="342" r:id="rId6"/>
    <p:sldId id="343" r:id="rId7"/>
    <p:sldId id="341" r:id="rId8"/>
    <p:sldId id="316" r:id="rId9"/>
    <p:sldId id="331" r:id="rId10"/>
    <p:sldId id="332" r:id="rId11"/>
    <p:sldId id="333" r:id="rId12"/>
    <p:sldId id="334" r:id="rId13"/>
    <p:sldId id="335" r:id="rId14"/>
    <p:sldId id="283" r:id="rId15"/>
    <p:sldId id="338" r:id="rId16"/>
    <p:sldId id="276" r:id="rId17"/>
    <p:sldId id="298" r:id="rId18"/>
    <p:sldId id="327" r:id="rId19"/>
    <p:sldId id="344" r:id="rId20"/>
    <p:sldId id="345" r:id="rId21"/>
    <p:sldId id="325" r:id="rId22"/>
    <p:sldId id="346" r:id="rId23"/>
    <p:sldId id="347" r:id="rId24"/>
    <p:sldId id="348" r:id="rId25"/>
    <p:sldId id="349" r:id="rId26"/>
    <p:sldId id="350" r:id="rId27"/>
    <p:sldId id="314" r:id="rId28"/>
    <p:sldId id="330" r:id="rId29"/>
    <p:sldId id="27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649"/>
    <a:srgbClr val="7192A9"/>
    <a:srgbClr val="00CC99"/>
    <a:srgbClr val="FBCDCD"/>
    <a:srgbClr val="EF4B66"/>
    <a:srgbClr val="F3F6F6"/>
    <a:srgbClr val="D8E5E5"/>
    <a:srgbClr val="F7A5A5"/>
    <a:srgbClr val="F37D91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69" autoAdjust="0"/>
    <p:restoredTop sz="94660"/>
  </p:normalViewPr>
  <p:slideViewPr>
    <p:cSldViewPr snapToGrid="0" showGuides="1">
      <p:cViewPr varScale="1">
        <p:scale>
          <a:sx n="59" d="100"/>
          <a:sy n="59" d="100"/>
        </p:scale>
        <p:origin x="102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7765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4784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2897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5138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71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5992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2105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6959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0306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700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0206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6392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86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845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2406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646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4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4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4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notesSlide" Target="../notesSlides/notesSlide1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5.mp3"/><Relationship Id="rId11" Type="http://schemas.openxmlformats.org/officeDocument/2006/relationships/slideLayout" Target="../slideLayouts/slideLayout2.xml"/><Relationship Id="rId5" Type="http://schemas.microsoft.com/office/2007/relationships/media" Target="../media/media5.mp3"/><Relationship Id="rId10" Type="http://schemas.openxmlformats.org/officeDocument/2006/relationships/audio" Target="../media/media6.mp3"/><Relationship Id="rId4" Type="http://schemas.openxmlformats.org/officeDocument/2006/relationships/audio" Target="../media/media2.mp3"/><Relationship Id="rId9" Type="http://schemas.microsoft.com/office/2007/relationships/media" Target="../media/media6.mp3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làm Slide chào hỏi 10 - Kinh nghiệm dạy học">
            <a:extLst>
              <a:ext uri="{FF2B5EF4-FFF2-40B4-BE49-F238E27FC236}">
                <a16:creationId xmlns:a16="http://schemas.microsoft.com/office/drawing/2014/main" id="{894BBEDC-F54C-EE29-9D33-3E8854AF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602" y="1538104"/>
            <a:ext cx="6690796" cy="378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7DD1AF-1262-2A13-C784-A99C0C12842A}"/>
              </a:ext>
            </a:extLst>
          </p:cNvPr>
          <p:cNvSpPr txBox="1"/>
          <p:nvPr/>
        </p:nvSpPr>
        <p:spPr>
          <a:xfrm>
            <a:off x="3428432" y="2410698"/>
            <a:ext cx="5335139" cy="1059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65" dirty="0">
                <a:ln w="38100">
                  <a:noFill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BÀI GIẢNG ĐIỆN TỬ MÔN TIẾNG ANH 8</a:t>
            </a:r>
          </a:p>
          <a:p>
            <a:pPr algn="ctr"/>
            <a:endParaRPr lang="en-US" sz="993" dirty="0">
              <a:ln w="38100">
                <a:noFill/>
              </a:ln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en-US" sz="1765" dirty="0">
                <a:ln w="38100">
                  <a:noFill/>
                </a:ln>
                <a:solidFill>
                  <a:srgbClr val="FFFF00"/>
                </a:solidFill>
                <a:cs typeface="Times New Roman" panose="02020603050405020304" pitchFamily="18" charset="0"/>
              </a:rPr>
              <a:t>UNIT 11: SCIENCE AND TECHNOLOGY</a:t>
            </a:r>
          </a:p>
          <a:p>
            <a:pPr algn="ctr"/>
            <a:r>
              <a:rPr lang="en-US" sz="1765" dirty="0">
                <a:ln w="38100">
                  <a:noFill/>
                </a:ln>
                <a:solidFill>
                  <a:srgbClr val="FFFF00"/>
                </a:solidFill>
                <a:cs typeface="Times New Roman" panose="02020603050405020304" pitchFamily="18" charset="0"/>
              </a:rPr>
              <a:t>Lesson1:  Getting started</a:t>
            </a:r>
            <a:endParaRPr lang="en-VN" sz="1765" dirty="0">
              <a:ln w="38100">
                <a:noFill/>
              </a:ln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ED2715-3602-A60F-684E-951779432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23" t="7012" r="8375" b="3760"/>
          <a:stretch/>
        </p:blipFill>
        <p:spPr>
          <a:xfrm>
            <a:off x="2943949" y="1670193"/>
            <a:ext cx="566784" cy="570908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4722392" y="3501826"/>
            <a:ext cx="2316981" cy="567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44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GV: </a:t>
            </a:r>
            <a:r>
              <a:rPr lang="en-US" sz="1544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Nguyễn</a:t>
            </a:r>
            <a:r>
              <a:rPr lang="en-US" sz="1544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544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Thị</a:t>
            </a:r>
            <a:r>
              <a:rPr lang="en-US" sz="1544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544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Hiền</a:t>
            </a:r>
            <a:endParaRPr lang="en-US" sz="1544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cs typeface="Times New Roman" panose="02020603050405020304" pitchFamily="18" charset="0"/>
            </a:endParaRPr>
          </a:p>
          <a:p>
            <a:r>
              <a:rPr lang="en-US" sz="1544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Tổ</a:t>
            </a:r>
            <a:r>
              <a:rPr lang="en-US" sz="1544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544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Ngoại</a:t>
            </a:r>
            <a:r>
              <a:rPr lang="en-US" sz="1544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544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Ngữ</a:t>
            </a:r>
            <a:r>
              <a:rPr lang="en-US" sz="1544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 - </a:t>
            </a:r>
            <a:r>
              <a:rPr lang="en-US" sz="1544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Năng</a:t>
            </a:r>
            <a:r>
              <a:rPr lang="en-US" sz="1544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544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khiếu</a:t>
            </a:r>
            <a:endParaRPr lang="en-VN" sz="1544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4669139" y="1878051"/>
            <a:ext cx="2460802" cy="3468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54">
                <a:ln w="38100">
                  <a:noFill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TRƯỜNG THCS LONG BIÊN</a:t>
            </a:r>
            <a:endParaRPr lang="en-VN" sz="1654" dirty="0">
              <a:ln w="38100">
                <a:noFill/>
              </a:ln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96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244215" y="1165663"/>
            <a:ext cx="5760980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>
                <a:solidFill>
                  <a:srgbClr val="AD4F0F"/>
                </a:solidFill>
              </a:rPr>
              <a:t>epidemic</a:t>
            </a:r>
            <a:r>
              <a:rPr lang="en-US" sz="4000" b="1">
                <a:solidFill>
                  <a:srgbClr val="AD4F0F"/>
                </a:solidFill>
              </a:rPr>
              <a:t> </a:t>
            </a:r>
            <a:r>
              <a:rPr lang="en-US" sz="66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44409" y="4426366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đại</a:t>
            </a:r>
            <a:r>
              <a:rPr lang="en-US" sz="4800" dirty="0"/>
              <a:t> </a:t>
            </a:r>
            <a:r>
              <a:rPr lang="en-US" sz="4800" dirty="0" err="1"/>
              <a:t>dịch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195972" y="3129443"/>
            <a:ext cx="35477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/ˌ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epɪˈdemɪk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799" y="2404111"/>
            <a:ext cx="6373495" cy="4247934"/>
          </a:xfrm>
          <a:prstGeom prst="rect">
            <a:avLst/>
          </a:prstGeom>
        </p:spPr>
      </p:pic>
      <p:pic>
        <p:nvPicPr>
          <p:cNvPr id="3" name="epidemic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0911" y="3213332"/>
            <a:ext cx="663221" cy="66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98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3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42661" y="1178768"/>
            <a:ext cx="854848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>
                <a:solidFill>
                  <a:srgbClr val="AD4F0F"/>
                </a:solidFill>
              </a:rPr>
              <a:t>breakout room </a:t>
            </a:r>
            <a:r>
              <a:rPr lang="en-US" sz="6600" b="1">
                <a:solidFill>
                  <a:srgbClr val="AD4F0F"/>
                </a:solidFill>
              </a:rPr>
              <a:t>(n)</a:t>
            </a:r>
            <a:endParaRPr lang="en-US" sz="66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4364" y="4853768"/>
            <a:ext cx="52747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/>
              <a:t>phòng học chia nhỏ, chia nhóm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946285" y="3179248"/>
            <a:ext cx="44678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/ˈbreɪkaʊt rʊm 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4163" t="13228" r="5456" b="4531"/>
          <a:stretch/>
        </p:blipFill>
        <p:spPr>
          <a:xfrm>
            <a:off x="5459095" y="2746096"/>
            <a:ext cx="6648450" cy="4010025"/>
          </a:xfrm>
          <a:prstGeom prst="rect">
            <a:avLst/>
          </a:prstGeom>
        </p:spPr>
      </p:pic>
      <p:pic>
        <p:nvPicPr>
          <p:cNvPr id="3" name="breakout ro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7497" y="3223629"/>
            <a:ext cx="693868" cy="69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21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84455" y="982590"/>
            <a:ext cx="7231830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contact lens </a:t>
            </a:r>
            <a:r>
              <a:rPr lang="en-US" sz="66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45656" y="4640678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/>
              <a:t>kính áp tròng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083655" y="3221649"/>
            <a:ext cx="42062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/ˈkɒntækt lenz/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3321" y="2347586"/>
            <a:ext cx="6240789" cy="3895460"/>
          </a:xfrm>
          <a:prstGeom prst="rect">
            <a:avLst/>
          </a:prstGeom>
        </p:spPr>
      </p:pic>
      <p:pic>
        <p:nvPicPr>
          <p:cNvPr id="3" name="contact len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1756" y="3299544"/>
            <a:ext cx="675206" cy="67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5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5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128151" y="1207888"/>
            <a:ext cx="5760980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invention</a:t>
            </a:r>
            <a:r>
              <a:rPr lang="en-US" sz="4000" b="1" dirty="0">
                <a:solidFill>
                  <a:srgbClr val="AD4F0F"/>
                </a:solidFill>
              </a:rPr>
              <a:t> </a:t>
            </a:r>
            <a:r>
              <a:rPr lang="en-US" sz="66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38389" y="4541659"/>
            <a:ext cx="4050892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480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phát minh</a:t>
            </a:r>
            <a:endParaRPr lang="en-US" sz="4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49473" y="3156158"/>
            <a:ext cx="28287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/ɪnˈvenʃn/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0" y="2168273"/>
            <a:ext cx="6392545" cy="4203099"/>
          </a:xfrm>
          <a:prstGeom prst="rect">
            <a:avLst/>
          </a:prstGeom>
        </p:spPr>
      </p:pic>
      <p:pic>
        <p:nvPicPr>
          <p:cNvPr id="5" name="inven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06778" y="3240045"/>
            <a:ext cx="663221" cy="66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16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795653"/>
              </p:ext>
            </p:extLst>
          </p:nvPr>
        </p:nvGraphicFramePr>
        <p:xfrm>
          <a:off x="1318374" y="1467316"/>
          <a:ext cx="10587876" cy="4697133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4536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3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90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2727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740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technology (n)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tekˈnɒlədʒi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công</a:t>
                      </a:r>
                      <a:r>
                        <a:rPr lang="en-US" sz="28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nghệ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740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face-to-face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/ˌ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feɪs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tə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ˈ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feɪs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trực tiếp,</a:t>
                      </a:r>
                      <a:r>
                        <a:rPr lang="en-US" sz="28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mặt đối mặt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66740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sz="28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epidemic 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(n)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/ˌ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epɪˈdemɪk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đại dịch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563952006"/>
                  </a:ext>
                </a:extLst>
              </a:tr>
              <a:tr h="66740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 breakout room (n) 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280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breɪkaʊt</a:t>
                      </a: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ruːm/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sz="2800" baseline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học chia nhỏ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4023396592"/>
                  </a:ext>
                </a:extLst>
              </a:tr>
              <a:tr h="66740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 contact</a:t>
                      </a:r>
                      <a:r>
                        <a:rPr lang="en-US" sz="2800" b="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lens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(v) 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kɒntækt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lenz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kính</a:t>
                      </a:r>
                      <a:r>
                        <a:rPr lang="en-US" sz="2800" b="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áp tròng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3032310100"/>
                  </a:ext>
                </a:extLst>
              </a:tr>
              <a:tr h="66740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6. invention</a:t>
                      </a:r>
                      <a:r>
                        <a:rPr lang="en-US" sz="2800" b="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(n) 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ɪnˈvenʃn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phát</a:t>
                      </a:r>
                      <a:r>
                        <a:rPr lang="en-US" sz="2800" b="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minh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3673622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technolog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12107" y="2242069"/>
            <a:ext cx="487363" cy="487363"/>
          </a:xfrm>
          <a:prstGeom prst="rect">
            <a:avLst/>
          </a:prstGeom>
        </p:spPr>
      </p:pic>
      <p:pic>
        <p:nvPicPr>
          <p:cNvPr id="3" name="face to fac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12106" y="2904357"/>
            <a:ext cx="487363" cy="487363"/>
          </a:xfrm>
          <a:prstGeom prst="rect">
            <a:avLst/>
          </a:prstGeom>
        </p:spPr>
      </p:pic>
      <p:pic>
        <p:nvPicPr>
          <p:cNvPr id="4" name="contact lens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12105" y="3566645"/>
            <a:ext cx="487363" cy="487363"/>
          </a:xfrm>
          <a:prstGeom prst="rect">
            <a:avLst/>
          </a:prstGeom>
        </p:spPr>
      </p:pic>
      <p:pic>
        <p:nvPicPr>
          <p:cNvPr id="5" name="breakout room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47463" y="4228933"/>
            <a:ext cx="487363" cy="487363"/>
          </a:xfrm>
          <a:prstGeom prst="rect">
            <a:avLst/>
          </a:prstGeom>
        </p:spPr>
      </p:pic>
      <p:pic>
        <p:nvPicPr>
          <p:cNvPr id="7" name="contact lens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00027" y="4891221"/>
            <a:ext cx="487363" cy="487363"/>
          </a:xfrm>
          <a:prstGeom prst="rect">
            <a:avLst/>
          </a:prstGeom>
        </p:spPr>
      </p:pic>
      <p:pic>
        <p:nvPicPr>
          <p:cNvPr id="8" name="invention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03980" y="559519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5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53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1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028382" y="1619250"/>
            <a:ext cx="9569842" cy="5238750"/>
            <a:chOff x="1990407" y="2357969"/>
            <a:chExt cx="8220393" cy="4500031"/>
          </a:xfrm>
        </p:grpSpPr>
        <p:grpSp>
          <p:nvGrpSpPr>
            <p:cNvPr id="10" name="Group 9"/>
            <p:cNvGrpSpPr/>
            <p:nvPr/>
          </p:nvGrpSpPr>
          <p:grpSpPr>
            <a:xfrm>
              <a:off x="1990407" y="2381250"/>
              <a:ext cx="8107082" cy="4476750"/>
              <a:chOff x="790575" y="186930"/>
              <a:chExt cx="11677650" cy="6448425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0575" y="544431"/>
                <a:ext cx="6057900" cy="6086475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48475" y="186930"/>
                <a:ext cx="5619750" cy="6448425"/>
              </a:xfrm>
              <a:prstGeom prst="rect">
                <a:avLst/>
              </a:prstGeom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90407" y="2547837"/>
              <a:ext cx="3210243" cy="100498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90407" y="3820406"/>
              <a:ext cx="1267143" cy="92304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34212" y="2357969"/>
              <a:ext cx="3176588" cy="718605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421262" y="1180215"/>
            <a:ext cx="11768833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/>
              <a:t>1. Who are the girl and </a:t>
            </a:r>
            <a:r>
              <a:rPr lang="en-US" sz="2600" b="1"/>
              <a:t>the boy?			3. What  might they be talking about?  </a:t>
            </a:r>
            <a:endParaRPr lang="en-US" sz="2600" b="1" dirty="0"/>
          </a:p>
          <a:p>
            <a:pPr>
              <a:lnSpc>
                <a:spcPct val="150000"/>
              </a:lnSpc>
            </a:pPr>
            <a:r>
              <a:rPr lang="en-US" sz="2600" b="1" dirty="0"/>
              <a:t>2. </a:t>
            </a:r>
            <a:r>
              <a:rPr lang="en-US" sz="2600" b="1"/>
              <a:t>Where do you think </a:t>
            </a:r>
            <a:r>
              <a:rPr lang="en-US" sz="2600" b="1" dirty="0"/>
              <a:t>they  are</a:t>
            </a:r>
            <a:r>
              <a:rPr lang="en-US" sz="2600" b="1"/>
              <a:t>? 			4. What can you see in the bubble? </a:t>
            </a:r>
            <a:endParaRPr lang="en-US" sz="26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99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674" y="1173554"/>
            <a:ext cx="243416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14147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0388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295564" y="1661982"/>
            <a:ext cx="11716731" cy="5093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b="1" i="1">
                <a:solidFill>
                  <a:srgbClr val="242021"/>
                </a:solidFill>
                <a:latin typeface="ChronicaProMediumIt"/>
              </a:rPr>
              <a:t>Minh</a:t>
            </a:r>
            <a:r>
              <a:rPr lang="en-US" sz="2000">
                <a:solidFill>
                  <a:srgbClr val="242021"/>
                </a:solidFill>
                <a:latin typeface="ChronicaProMediumIt"/>
              </a:rPr>
              <a:t>:	I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really liked yesterday’s online lesson. What about you, Ann?</a:t>
            </a:r>
          </a:p>
          <a:p>
            <a:pPr>
              <a:lnSpc>
                <a:spcPts val="3000"/>
              </a:lnSpc>
            </a:pPr>
            <a:r>
              <a:rPr lang="en-US" sz="2000" b="1" i="1">
                <a:solidFill>
                  <a:srgbClr val="242021"/>
                </a:solidFill>
                <a:latin typeface="ChronicaProMediumIt"/>
              </a:rPr>
              <a:t>Ann</a:t>
            </a:r>
            <a:r>
              <a:rPr lang="en-US" sz="2000">
                <a:solidFill>
                  <a:srgbClr val="242021"/>
                </a:solidFill>
                <a:latin typeface="ChronicaProMediumIt"/>
              </a:rPr>
              <a:t>:	I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prefer having face-to-face classes. I like to interact with my classmates during the lessons.</a:t>
            </a:r>
          </a:p>
          <a:p>
            <a:pPr>
              <a:lnSpc>
                <a:spcPts val="3000"/>
              </a:lnSpc>
            </a:pPr>
            <a:r>
              <a:rPr lang="en-US" sz="2000" b="1" i="1">
                <a:solidFill>
                  <a:srgbClr val="242021"/>
                </a:solidFill>
                <a:latin typeface="ChronicaProMediumIt"/>
              </a:rPr>
              <a:t>Minh</a:t>
            </a:r>
            <a:r>
              <a:rPr lang="en-US" sz="2000">
                <a:solidFill>
                  <a:srgbClr val="242021"/>
                </a:solidFill>
                <a:latin typeface="ChronicaProMediumIt"/>
              </a:rPr>
              <a:t>:	I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think online classes are convenient during bad weather or epidemics. Also, students can </a:t>
            </a:r>
            <a:r>
              <a:rPr lang="en-US" sz="2000">
                <a:solidFill>
                  <a:srgbClr val="242021"/>
                </a:solidFill>
                <a:latin typeface="ChronicaProMediumIt"/>
              </a:rPr>
              <a:t>still 	interact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when they are in breakout rooms.</a:t>
            </a:r>
          </a:p>
          <a:p>
            <a:pPr>
              <a:lnSpc>
                <a:spcPts val="3000"/>
              </a:lnSpc>
            </a:pPr>
            <a:r>
              <a:rPr lang="en-US" sz="2000" b="1" i="1">
                <a:solidFill>
                  <a:srgbClr val="242021"/>
                </a:solidFill>
                <a:latin typeface="ChronicaProMediumIt"/>
              </a:rPr>
              <a:t>Ann</a:t>
            </a:r>
            <a:r>
              <a:rPr lang="en-US" sz="2000">
                <a:solidFill>
                  <a:srgbClr val="242021"/>
                </a:solidFill>
                <a:latin typeface="ChronicaProMediumIt"/>
              </a:rPr>
              <a:t>:	But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the Internet connection doesn’t always work well enough to learn online. And my eyes </a:t>
            </a:r>
            <a:r>
              <a:rPr lang="en-US" sz="2000">
                <a:solidFill>
                  <a:srgbClr val="242021"/>
                </a:solidFill>
                <a:latin typeface="ChronicaProMediumIt"/>
              </a:rPr>
              <a:t>get 	tired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when I work in front of the computer screen for a long time.</a:t>
            </a:r>
          </a:p>
          <a:p>
            <a:pPr>
              <a:lnSpc>
                <a:spcPts val="3000"/>
              </a:lnSpc>
            </a:pPr>
            <a:r>
              <a:rPr lang="en-US" sz="2000" b="1" i="1" dirty="0">
                <a:solidFill>
                  <a:srgbClr val="242021"/>
                </a:solidFill>
                <a:latin typeface="ChronicaProMediumIt"/>
              </a:rPr>
              <a:t>Minh</a:t>
            </a:r>
            <a:r>
              <a:rPr lang="en-US" sz="2000">
                <a:solidFill>
                  <a:srgbClr val="242021"/>
                </a:solidFill>
                <a:latin typeface="ChronicaProMediumIt"/>
              </a:rPr>
              <a:t>: 	I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know what you mean. But there’s some great news for us. 3D contact lenses will soon </a:t>
            </a:r>
            <a:r>
              <a:rPr lang="en-US" sz="2000">
                <a:solidFill>
                  <a:srgbClr val="242021"/>
                </a:solidFill>
                <a:latin typeface="ChronicaProMediumIt"/>
              </a:rPr>
              <a:t>be 	available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. With them, our eyes won’t get tired when looking at a computer screen all day long.</a:t>
            </a:r>
          </a:p>
          <a:p>
            <a:pPr>
              <a:lnSpc>
                <a:spcPts val="3000"/>
              </a:lnSpc>
            </a:pPr>
            <a:r>
              <a:rPr lang="en-US" sz="2000" b="1" i="1">
                <a:solidFill>
                  <a:srgbClr val="242021"/>
                </a:solidFill>
                <a:latin typeface="ChronicaProMediumIt"/>
              </a:rPr>
              <a:t>Ann</a:t>
            </a:r>
            <a:r>
              <a:rPr lang="en-US" sz="2000">
                <a:solidFill>
                  <a:srgbClr val="242021"/>
                </a:solidFill>
                <a:latin typeface="ChronicaProMediumIt"/>
              </a:rPr>
              <a:t>:	Wow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, that’s brilliant!</a:t>
            </a:r>
          </a:p>
          <a:p>
            <a:pPr>
              <a:lnSpc>
                <a:spcPts val="3000"/>
              </a:lnSpc>
            </a:pPr>
            <a:r>
              <a:rPr lang="en-US" sz="2000" b="1" i="1">
                <a:solidFill>
                  <a:srgbClr val="242021"/>
                </a:solidFill>
                <a:latin typeface="ChronicaProMediumIt"/>
              </a:rPr>
              <a:t>Minh</a:t>
            </a:r>
            <a:r>
              <a:rPr lang="en-US" sz="2000">
                <a:solidFill>
                  <a:srgbClr val="242021"/>
                </a:solidFill>
                <a:latin typeface="ChronicaProMediumIt"/>
              </a:rPr>
              <a:t>:	Another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helpful invention is robot teachers. They will teach us when our human teachers </a:t>
            </a:r>
            <a:r>
              <a:rPr lang="en-US" sz="2000">
                <a:solidFill>
                  <a:srgbClr val="242021"/>
                </a:solidFill>
                <a:latin typeface="ChronicaProMediumIt"/>
              </a:rPr>
              <a:t>are 	not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available or get ill. My uncle said the robots would be able to mark our work and give </a:t>
            </a:r>
            <a:r>
              <a:rPr lang="en-US" sz="2000">
                <a:solidFill>
                  <a:srgbClr val="242021"/>
                </a:solidFill>
                <a:latin typeface="ChronicaProMediumIt"/>
              </a:rPr>
              <a:t>us 	feedback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too.</a:t>
            </a:r>
          </a:p>
          <a:p>
            <a:pPr>
              <a:lnSpc>
                <a:spcPts val="3000"/>
              </a:lnSpc>
            </a:pPr>
            <a:r>
              <a:rPr lang="en-US" sz="2000" b="1" i="1">
                <a:solidFill>
                  <a:srgbClr val="242021"/>
                </a:solidFill>
                <a:latin typeface="ChronicaProMediumIt"/>
              </a:rPr>
              <a:t>Ann</a:t>
            </a:r>
            <a:r>
              <a:rPr lang="en-US" sz="2000">
                <a:solidFill>
                  <a:srgbClr val="242021"/>
                </a:solidFill>
                <a:latin typeface="ChronicaProMediumIt"/>
              </a:rPr>
              <a:t>:	Fantastic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! I can’t wait.</a:t>
            </a:r>
          </a:p>
        </p:txBody>
      </p:sp>
      <p:pic>
        <p:nvPicPr>
          <p:cNvPr id="2" name="Track 6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52825" y="11371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7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576117" y="118740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8723" y="1159404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 </a:t>
            </a:r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and tick T 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(True) or F (False).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8903" y="108476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962011"/>
              </p:ext>
            </p:extLst>
          </p:nvPr>
        </p:nvGraphicFramePr>
        <p:xfrm>
          <a:off x="590359" y="1894834"/>
          <a:ext cx="10924922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10397">
                  <a:extLst>
                    <a:ext uri="{9D8B030D-6E8A-4147-A177-3AD203B41FA5}">
                      <a16:colId xmlns:a16="http://schemas.microsoft.com/office/drawing/2014/main" val="605699159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val="3118911899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val="37782302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Statements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8307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1. Ann and Minh had a face-to-face</a:t>
                      </a:r>
                      <a:r>
                        <a:rPr lang="en-US" sz="2800" baseline="0" dirty="0"/>
                        <a:t> class yesterday.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8086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2. Ann likes face-to-face classes because she can interact with</a:t>
                      </a:r>
                      <a:r>
                        <a:rPr lang="en-US" sz="2800" baseline="0" dirty="0"/>
                        <a:t> her classmates.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18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3. Minh finds online</a:t>
                      </a:r>
                      <a:r>
                        <a:rPr lang="en-US" sz="2800" baseline="0" dirty="0"/>
                        <a:t> classes inconvenient.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932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4.</a:t>
                      </a:r>
                      <a:r>
                        <a:rPr lang="en-US" sz="2800" baseline="0" dirty="0"/>
                        <a:t> When students use 3D contact lenses, their eyes will not get tired.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5748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5. Robot teachers will</a:t>
                      </a:r>
                      <a:r>
                        <a:rPr lang="en-US" sz="2800" baseline="0" dirty="0"/>
                        <a:t> be able to mark papers and comment on students’ work.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6459958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455" y="2306658"/>
            <a:ext cx="609295" cy="60929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905" y="3049608"/>
            <a:ext cx="609295" cy="60929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455" y="3784746"/>
            <a:ext cx="609295" cy="60929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905" y="4509029"/>
            <a:ext cx="609295" cy="60929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904" y="5499629"/>
            <a:ext cx="609295" cy="60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220597" y="1160860"/>
            <a:ext cx="624076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Label each picture with a phrase from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82382" y="113145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5167" y="102881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283" t="5849" r="2314" b="7736"/>
          <a:stretch/>
        </p:blipFill>
        <p:spPr>
          <a:xfrm>
            <a:off x="2553415" y="1634063"/>
            <a:ext cx="5905500" cy="15420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r="53899"/>
          <a:stretch/>
        </p:blipFill>
        <p:spPr>
          <a:xfrm>
            <a:off x="933684" y="3309679"/>
            <a:ext cx="3514491" cy="242913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/>
          <a:srcRect l="47601"/>
          <a:stretch/>
        </p:blipFill>
        <p:spPr>
          <a:xfrm>
            <a:off x="7010397" y="3242324"/>
            <a:ext cx="3994627" cy="24291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33684" y="5580011"/>
            <a:ext cx="34628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chemeClr val="accent2"/>
                </a:solidFill>
              </a:rPr>
              <a:t>1. </a:t>
            </a:r>
            <a:r>
              <a:rPr lang="en-GB" sz="3200"/>
              <a:t>______________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76308" y="5580011"/>
            <a:ext cx="36728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chemeClr val="accent2"/>
                </a:solidFill>
              </a:rPr>
              <a:t>2. </a:t>
            </a:r>
            <a:r>
              <a:rPr lang="en-GB" sz="3200"/>
              <a:t>_______________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26836" y="5580010"/>
            <a:ext cx="30408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7030A0"/>
                </a:solidFill>
              </a:rPr>
              <a:t>computer screen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721947" y="5580010"/>
            <a:ext cx="31596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7030A0"/>
                </a:solidFill>
              </a:rPr>
              <a:t>3D contact lenses</a:t>
            </a: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220597" y="1160860"/>
            <a:ext cx="624076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Label each picture with a phrase from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82382" y="113145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5167" y="102881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283" t="5849" r="2314" b="7736"/>
          <a:stretch/>
        </p:blipFill>
        <p:spPr>
          <a:xfrm>
            <a:off x="2553415" y="1634063"/>
            <a:ext cx="5905500" cy="15420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33684" y="5580011"/>
            <a:ext cx="34628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chemeClr val="accent2"/>
                </a:solidFill>
              </a:rPr>
              <a:t>3. </a:t>
            </a:r>
            <a:r>
              <a:rPr lang="en-GB" sz="3200"/>
              <a:t>______________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76308" y="5580011"/>
            <a:ext cx="36728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chemeClr val="accent2"/>
                </a:solidFill>
              </a:rPr>
              <a:t>4. </a:t>
            </a:r>
            <a:r>
              <a:rPr lang="en-GB" sz="3200"/>
              <a:t>_______________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12235" y="5580010"/>
            <a:ext cx="21483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7030A0"/>
                </a:solidFill>
              </a:rPr>
              <a:t>online class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064847" y="5589109"/>
            <a:ext cx="2513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7030A0"/>
                </a:solidFill>
              </a:rPr>
              <a:t>robot teacher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r="53991"/>
          <a:stretch/>
        </p:blipFill>
        <p:spPr>
          <a:xfrm>
            <a:off x="1023912" y="3187630"/>
            <a:ext cx="3524993" cy="247308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47501"/>
          <a:stretch/>
        </p:blipFill>
        <p:spPr>
          <a:xfrm>
            <a:off x="7028513" y="3187630"/>
            <a:ext cx="3920595" cy="241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78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220597" y="1160860"/>
            <a:ext cx="624076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Label each picture with a phrase from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82382" y="113145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5167" y="102881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283" t="5849" r="2314" b="7736"/>
          <a:stretch/>
        </p:blipFill>
        <p:spPr>
          <a:xfrm>
            <a:off x="2553415" y="1634063"/>
            <a:ext cx="5905500" cy="15420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33684" y="5580011"/>
            <a:ext cx="34628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chemeClr val="accent2"/>
                </a:solidFill>
              </a:rPr>
              <a:t>5. </a:t>
            </a:r>
            <a:r>
              <a:rPr lang="en-GB" sz="3200"/>
              <a:t>______________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76308" y="5580011"/>
            <a:ext cx="40831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chemeClr val="accent2"/>
                </a:solidFill>
              </a:rPr>
              <a:t>6. </a:t>
            </a:r>
            <a:r>
              <a:rPr lang="en-GB" sz="3200"/>
              <a:t>_________________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38480" y="5580010"/>
            <a:ext cx="28965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7030A0"/>
                </a:solidFill>
              </a:rPr>
              <a:t>breakout rooms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763748" y="5589109"/>
            <a:ext cx="35518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7030A0"/>
                </a:solidFill>
              </a:rPr>
              <a:t>Internet connection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4016" t="11517" r="58663" b="6098"/>
          <a:stretch/>
        </p:blipFill>
        <p:spPr>
          <a:xfrm>
            <a:off x="1084643" y="3145316"/>
            <a:ext cx="3418001" cy="248581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l="53659" t="11517" r="12681" b="6098"/>
          <a:stretch/>
        </p:blipFill>
        <p:spPr>
          <a:xfrm>
            <a:off x="7654117" y="3145316"/>
            <a:ext cx="3008060" cy="242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6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98264" y="1251431"/>
            <a:ext cx="747901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sentences, using the phrases </a:t>
            </a:r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in </a:t>
            </a:r>
            <a:r>
              <a:rPr lang="en-US" sz="2800" b="1">
                <a:solidFill>
                  <a:srgbClr val="FFC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3.</a:t>
            </a:r>
            <a:endParaRPr lang="en-US" sz="2800" b="1" dirty="0">
              <a:solidFill>
                <a:srgbClr val="FFC000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95658" y="123909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9393" y="113645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ontent Placeholder 2"/>
          <p:cNvSpPr>
            <a:spLocks noGrp="1"/>
          </p:cNvSpPr>
          <p:nvPr>
            <p:ph idx="1"/>
          </p:nvPr>
        </p:nvSpPr>
        <p:spPr>
          <a:xfrm>
            <a:off x="462311" y="1943559"/>
            <a:ext cx="11358214" cy="431436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>
                <a:solidFill>
                  <a:srgbClr val="F26649"/>
                </a:solidFill>
              </a:rPr>
              <a:t>1. </a:t>
            </a:r>
            <a:r>
              <a:rPr lang="en-US" sz="3200"/>
              <a:t>I </a:t>
            </a:r>
            <a:r>
              <a:rPr lang="en-US" sz="3200" dirty="0"/>
              <a:t>can’t see the documents on the computer very clearly. I need a larger ______________.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>
                <a:solidFill>
                  <a:srgbClr val="F26649"/>
                </a:solidFill>
              </a:rPr>
              <a:t>2. </a:t>
            </a:r>
            <a:r>
              <a:rPr lang="en-US" sz="3200"/>
              <a:t>During </a:t>
            </a:r>
            <a:r>
              <a:rPr lang="en-US" sz="3200" dirty="0"/>
              <a:t>our lessons, our teacher puts us into ______________ for group discussions.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>
                <a:solidFill>
                  <a:srgbClr val="F26649"/>
                </a:solidFill>
              </a:rPr>
              <a:t>3. </a:t>
            </a:r>
            <a:r>
              <a:rPr lang="en-US" sz="3200"/>
              <a:t>A ____________ </a:t>
            </a:r>
            <a:r>
              <a:rPr lang="en-US" sz="3200" dirty="0"/>
              <a:t>in Korea teaches English to primary students.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>
                <a:solidFill>
                  <a:srgbClr val="F26649"/>
                </a:solidFill>
              </a:rPr>
              <a:t>4. </a:t>
            </a:r>
            <a:r>
              <a:rPr lang="en-US" sz="3200"/>
              <a:t>We </a:t>
            </a:r>
            <a:r>
              <a:rPr lang="en-US" sz="3200" dirty="0"/>
              <a:t>had </a:t>
            </a:r>
            <a:r>
              <a:rPr lang="en-US" sz="3200"/>
              <a:t>a(n) ____________ </a:t>
            </a:r>
            <a:r>
              <a:rPr lang="en-US" sz="3200" dirty="0"/>
              <a:t>yesterday with a teacher in the US.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>
                <a:solidFill>
                  <a:srgbClr val="F26649"/>
                </a:solidFill>
              </a:rPr>
              <a:t>5. </a:t>
            </a:r>
            <a:r>
              <a:rPr lang="en-US" sz="3200"/>
              <a:t>Can </a:t>
            </a:r>
            <a:r>
              <a:rPr lang="en-US" sz="3200" dirty="0"/>
              <a:t>I wear ________________ and watch a movie </a:t>
            </a:r>
            <a:r>
              <a:rPr lang="en-US" sz="3200"/>
              <a:t>too?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1507811" y="2459000"/>
            <a:ext cx="30408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7030A0"/>
                </a:solidFill>
              </a:rPr>
              <a:t>computer screen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156261" y="3067638"/>
            <a:ext cx="28965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7030A0"/>
                </a:solidFill>
              </a:rPr>
              <a:t>breakout rooms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235641" y="4163041"/>
            <a:ext cx="2513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7030A0"/>
                </a:solidFill>
              </a:rPr>
              <a:t>robot teacher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171102" y="4785061"/>
            <a:ext cx="21483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7030A0"/>
                </a:solidFill>
              </a:rPr>
              <a:t>online class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845547" y="5407081"/>
            <a:ext cx="31596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7030A0"/>
                </a:solidFill>
              </a:rPr>
              <a:t>3D contact lenses</a:t>
            </a:r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6" grpId="0"/>
      <p:bldP spid="31" grpId="0"/>
      <p:bldP spid="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-385" t="-997" r="385" b="13796"/>
          <a:stretch/>
        </p:blipFill>
        <p:spPr>
          <a:xfrm>
            <a:off x="3254561" y="1857820"/>
            <a:ext cx="4943475" cy="500018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416095" y="1318580"/>
            <a:ext cx="776184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400" b="1"/>
              <a:t>Do </a:t>
            </a:r>
            <a:r>
              <a:rPr lang="en-US" sz="2400" b="1" dirty="0"/>
              <a:t>you know what things were invented in these years</a:t>
            </a:r>
            <a:r>
              <a:rPr lang="en-US" sz="2400" b="1"/>
              <a:t>? </a:t>
            </a:r>
            <a:endParaRPr lang="en-US" sz="24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13" name="Google Shape;1881;p31"/>
          <p:cNvSpPr txBox="1">
            <a:spLocks/>
          </p:cNvSpPr>
          <p:nvPr/>
        </p:nvSpPr>
        <p:spPr>
          <a:xfrm>
            <a:off x="410936" y="1896217"/>
            <a:ext cx="4284958" cy="138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>
                <a:solidFill>
                  <a:srgbClr val="F26649"/>
                </a:solidFill>
              </a:rPr>
              <a:t>1. </a:t>
            </a:r>
            <a:r>
              <a:rPr lang="en-US" sz="3600" b="1">
                <a:solidFill>
                  <a:srgbClr val="7030A0"/>
                </a:solidFill>
              </a:rPr>
              <a:t>1822</a:t>
            </a:r>
            <a:r>
              <a:rPr lang="en-US" sz="3600" b="1" dirty="0">
                <a:solidFill>
                  <a:srgbClr val="7030A0"/>
                </a:solidFill>
              </a:rPr>
              <a:t>:</a:t>
            </a:r>
            <a:r>
              <a:rPr lang="en-US" sz="3600" dirty="0"/>
              <a:t> Charles Babbage invented it. Students use it to type essays and to learn online</a:t>
            </a:r>
            <a:r>
              <a:rPr lang="en-US" sz="3600"/>
              <a:t>. 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589" y="1346533"/>
            <a:ext cx="1231721" cy="38746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703497" y="2586557"/>
            <a:ext cx="5489772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The first computer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0173" y="3509887"/>
            <a:ext cx="1497528" cy="49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05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-385" t="-997" r="385" b="13796"/>
          <a:stretch/>
        </p:blipFill>
        <p:spPr>
          <a:xfrm>
            <a:off x="3254561" y="1857820"/>
            <a:ext cx="4943475" cy="500018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416095" y="1318580"/>
            <a:ext cx="776184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400" b="1"/>
              <a:t>Do </a:t>
            </a:r>
            <a:r>
              <a:rPr lang="en-US" sz="2400" b="1" dirty="0"/>
              <a:t>you know what things were invented in these years</a:t>
            </a:r>
            <a:r>
              <a:rPr lang="en-US" sz="2400" b="1"/>
              <a:t>? </a:t>
            </a:r>
            <a:endParaRPr lang="en-US" sz="24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13" name="Google Shape;1881;p31"/>
          <p:cNvSpPr txBox="1">
            <a:spLocks/>
          </p:cNvSpPr>
          <p:nvPr/>
        </p:nvSpPr>
        <p:spPr>
          <a:xfrm>
            <a:off x="410936" y="1896217"/>
            <a:ext cx="4284958" cy="138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>
                <a:solidFill>
                  <a:srgbClr val="F26649"/>
                </a:solidFill>
                <a:cs typeface="Calibri" panose="020F0502020204030204" pitchFamily="34" charset="0"/>
              </a:rPr>
              <a:t>2. </a:t>
            </a:r>
            <a:r>
              <a:rPr lang="en-US" sz="3600" b="1">
                <a:solidFill>
                  <a:srgbClr val="7030A0"/>
                </a:solidFill>
                <a:cs typeface="Calibri" panose="020F0502020204030204" pitchFamily="34" charset="0"/>
              </a:rPr>
              <a:t>1876:</a:t>
            </a:r>
            <a:r>
              <a:rPr lang="en-US" sz="360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en-US" sz="3600">
                <a:cs typeface="Calibri" panose="020F0502020204030204" pitchFamily="34" charset="0"/>
              </a:rPr>
              <a:t>Alexander Graham Bell invented it. We use it to communicate with our friends and families.</a:t>
            </a:r>
            <a:endParaRPr lang="en-US" sz="3600" dirty="0"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589" y="1346533"/>
            <a:ext cx="1231721" cy="38746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770171" y="2564996"/>
            <a:ext cx="5260671" cy="1443619"/>
            <a:chOff x="6964079" y="2800703"/>
            <a:chExt cx="6160276" cy="1644493"/>
          </a:xfrm>
        </p:grpSpPr>
        <p:sp>
          <p:nvSpPr>
            <p:cNvPr id="2" name="Rectangle 1"/>
            <p:cNvSpPr/>
            <p:nvPr/>
          </p:nvSpPr>
          <p:spPr>
            <a:xfrm>
              <a:off x="6964079" y="2800703"/>
              <a:ext cx="6160276" cy="126216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6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The telephone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64079" y="3877072"/>
              <a:ext cx="1753614" cy="5681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279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-385" t="-997" r="385" b="13796"/>
          <a:stretch/>
        </p:blipFill>
        <p:spPr>
          <a:xfrm>
            <a:off x="3254561" y="1857820"/>
            <a:ext cx="4943475" cy="500018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416095" y="1318580"/>
            <a:ext cx="776184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400" b="1"/>
              <a:t>Do </a:t>
            </a:r>
            <a:r>
              <a:rPr lang="en-US" sz="2400" b="1" dirty="0"/>
              <a:t>you know what things were invented in these years</a:t>
            </a:r>
            <a:r>
              <a:rPr lang="en-US" sz="2400" b="1"/>
              <a:t>? </a:t>
            </a:r>
            <a:endParaRPr lang="en-US" sz="24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13" name="Google Shape;1881;p31"/>
          <p:cNvSpPr txBox="1">
            <a:spLocks/>
          </p:cNvSpPr>
          <p:nvPr/>
        </p:nvSpPr>
        <p:spPr>
          <a:xfrm>
            <a:off x="410936" y="1887434"/>
            <a:ext cx="4284958" cy="138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>
                <a:solidFill>
                  <a:srgbClr val="F26649"/>
                </a:solidFill>
                <a:cs typeface="Calibri" panose="020F0502020204030204" pitchFamily="34" charset="0"/>
              </a:rPr>
              <a:t>3. </a:t>
            </a:r>
            <a:r>
              <a:rPr lang="en-US" sz="3600" b="1">
                <a:solidFill>
                  <a:srgbClr val="7030A0"/>
                </a:solidFill>
                <a:cs typeface="Calibri" panose="020F0502020204030204" pitchFamily="34" charset="0"/>
              </a:rPr>
              <a:t>1928:</a:t>
            </a:r>
            <a:r>
              <a:rPr lang="en-US" sz="360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en-US" sz="3600">
                <a:cs typeface="Calibri" panose="020F0502020204030204" pitchFamily="34" charset="0"/>
              </a:rPr>
              <a:t>Sir Alexander Fleming discovered it. It was the world’s first antibiotic.</a:t>
            </a:r>
            <a:endParaRPr lang="en-US" sz="3600" dirty="0"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589" y="1346533"/>
            <a:ext cx="1231721" cy="38746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779695" y="2679171"/>
            <a:ext cx="4018537" cy="3129668"/>
            <a:chOff x="6975233" y="2930766"/>
            <a:chExt cx="4705731" cy="3565150"/>
          </a:xfrm>
        </p:grpSpPr>
        <p:sp>
          <p:nvSpPr>
            <p:cNvPr id="2" name="Rectangle 1"/>
            <p:cNvSpPr/>
            <p:nvPr/>
          </p:nvSpPr>
          <p:spPr>
            <a:xfrm>
              <a:off x="6975233" y="2930766"/>
              <a:ext cx="4705731" cy="150759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80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Penicillin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05615" y="5927792"/>
              <a:ext cx="1753614" cy="5681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8361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-385" t="-997" r="385" b="13796"/>
          <a:stretch/>
        </p:blipFill>
        <p:spPr>
          <a:xfrm>
            <a:off x="3254561" y="1857820"/>
            <a:ext cx="4943475" cy="500018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416095" y="1318580"/>
            <a:ext cx="776184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400" b="1"/>
              <a:t>Do </a:t>
            </a:r>
            <a:r>
              <a:rPr lang="en-US" sz="2400" b="1" dirty="0"/>
              <a:t>you know what things were invented in these years</a:t>
            </a:r>
            <a:r>
              <a:rPr lang="en-US" sz="2400" b="1"/>
              <a:t>? </a:t>
            </a:r>
            <a:endParaRPr lang="en-US" sz="24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13" name="Google Shape;1881;p31"/>
          <p:cNvSpPr txBox="1">
            <a:spLocks/>
          </p:cNvSpPr>
          <p:nvPr/>
        </p:nvSpPr>
        <p:spPr>
          <a:xfrm>
            <a:off x="410936" y="1906484"/>
            <a:ext cx="4284958" cy="138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>
                <a:solidFill>
                  <a:srgbClr val="F26649"/>
                </a:solidFill>
                <a:cs typeface="Calibri" panose="020F0502020204030204" pitchFamily="34" charset="0"/>
              </a:rPr>
              <a:t>4. </a:t>
            </a:r>
            <a:r>
              <a:rPr lang="en-US" sz="3600" b="1">
                <a:solidFill>
                  <a:srgbClr val="7030A0"/>
                </a:solidFill>
                <a:cs typeface="Calibri" panose="020F0502020204030204" pitchFamily="34" charset="0"/>
              </a:rPr>
              <a:t>1989:</a:t>
            </a:r>
            <a:r>
              <a:rPr lang="en-US" sz="360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en-US" sz="3600">
                <a:cs typeface="Calibri" panose="020F0502020204030204" pitchFamily="34" charset="0"/>
              </a:rPr>
              <a:t>Tim Berner-Lee invented it. It links information sources so everyone can access them.</a:t>
            </a:r>
            <a:endParaRPr lang="en-US" sz="3600" dirty="0"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589" y="1346533"/>
            <a:ext cx="1231721" cy="38746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715204" y="2167565"/>
            <a:ext cx="5651098" cy="3641275"/>
            <a:chOff x="6899714" y="2347971"/>
            <a:chExt cx="6617470" cy="4147945"/>
          </a:xfrm>
        </p:grpSpPr>
        <p:sp>
          <p:nvSpPr>
            <p:cNvPr id="2" name="Rectangle 1"/>
            <p:cNvSpPr/>
            <p:nvPr/>
          </p:nvSpPr>
          <p:spPr>
            <a:xfrm>
              <a:off x="6899714" y="2347971"/>
              <a:ext cx="6617470" cy="220879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The WWW -</a:t>
              </a:r>
              <a:br>
                <a:rPr lang="en-US" sz="60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</a:br>
              <a:r>
                <a:rPr lang="en-US" sz="60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World Wide Web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05615" y="5927792"/>
              <a:ext cx="1753614" cy="5681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276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-385" t="-997" r="385" b="13796"/>
          <a:stretch/>
        </p:blipFill>
        <p:spPr>
          <a:xfrm>
            <a:off x="3254561" y="1857820"/>
            <a:ext cx="4943475" cy="500018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416095" y="1318580"/>
            <a:ext cx="776184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400" b="1"/>
              <a:t>Do </a:t>
            </a:r>
            <a:r>
              <a:rPr lang="en-US" sz="2400" b="1" dirty="0"/>
              <a:t>you know what things were invented in these years</a:t>
            </a:r>
            <a:r>
              <a:rPr lang="en-US" sz="2400" b="1"/>
              <a:t>? </a:t>
            </a:r>
            <a:endParaRPr lang="en-US" sz="24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13" name="Google Shape;1881;p31"/>
          <p:cNvSpPr txBox="1">
            <a:spLocks/>
          </p:cNvSpPr>
          <p:nvPr/>
        </p:nvSpPr>
        <p:spPr>
          <a:xfrm>
            <a:off x="410936" y="1906484"/>
            <a:ext cx="4284958" cy="138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>
                <a:solidFill>
                  <a:srgbClr val="F26649"/>
                </a:solidFill>
                <a:cs typeface="Calibri" panose="020F0502020204030204" pitchFamily="34" charset="0"/>
              </a:rPr>
              <a:t>5. </a:t>
            </a:r>
            <a:r>
              <a:rPr lang="en-US" sz="3600" b="1">
                <a:solidFill>
                  <a:srgbClr val="7030A0"/>
                </a:solidFill>
                <a:cs typeface="Calibri" panose="020F0502020204030204" pitchFamily="34" charset="0"/>
              </a:rPr>
              <a:t>2000:</a:t>
            </a:r>
            <a:r>
              <a:rPr lang="en-US" sz="360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en-US" sz="3600">
                <a:cs typeface="Calibri" panose="020F0502020204030204" pitchFamily="34" charset="0"/>
              </a:rPr>
              <a:t>Honda developed it. It can run, jump, and work as a bartender.</a:t>
            </a:r>
            <a:endParaRPr lang="en-US" sz="3600" dirty="0"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589" y="1346533"/>
            <a:ext cx="1231721" cy="38746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775084" y="2596824"/>
            <a:ext cx="5416916" cy="1527268"/>
            <a:chOff x="7015100" y="2347971"/>
            <a:chExt cx="6343243" cy="1739782"/>
          </a:xfrm>
        </p:grpSpPr>
        <p:sp>
          <p:nvSpPr>
            <p:cNvPr id="2" name="Rectangle 1"/>
            <p:cNvSpPr/>
            <p:nvPr/>
          </p:nvSpPr>
          <p:spPr>
            <a:xfrm>
              <a:off x="7058556" y="2347971"/>
              <a:ext cx="6299787" cy="136735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72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Robot ASIMO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15100" y="3519629"/>
              <a:ext cx="1753615" cy="5681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156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4" y="1267659"/>
            <a:ext cx="565537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366993" y="2315317"/>
            <a:ext cx="114542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identify the topic of the unit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use lexical items related to science and technology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identify the language features that are covered in the unit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289230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7634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67" y="1815453"/>
            <a:ext cx="81498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/>
              <a:t>- Name technologies and inventions they have learnt about in the lesson.</a:t>
            </a:r>
          </a:p>
          <a:p>
            <a:pPr>
              <a:lnSpc>
                <a:spcPct val="150000"/>
              </a:lnSpc>
            </a:pPr>
            <a:r>
              <a:rPr lang="en-US" sz="3600"/>
              <a:t>- Learn new words and phrases by heart.</a:t>
            </a:r>
          </a:p>
          <a:p>
            <a:pPr>
              <a:lnSpc>
                <a:spcPct val="150000"/>
              </a:lnSpc>
            </a:pPr>
            <a:r>
              <a:rPr lang="en-US" sz="3600"/>
              <a:t>- Do Exercise in the Workbook</a:t>
            </a:r>
          </a:p>
          <a:p>
            <a:pPr>
              <a:lnSpc>
                <a:spcPct val="150000"/>
              </a:lnSpc>
            </a:pPr>
            <a:r>
              <a:rPr lang="en-US" sz="3600"/>
              <a:t>- Start preparing for the Project of the unit</a:t>
            </a:r>
            <a:endParaRPr lang="en-US" sz="3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018" y="2456480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4445" y="-444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508047" y="1586602"/>
            <a:ext cx="5912178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951" y="1441177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008753" y="1642996"/>
            <a:ext cx="5068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1: GETTING STARTED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7813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SCIENCE AND TECHNOLOGY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07B7897-B16D-44E3-91AE-9D0FF2697117}"/>
              </a:ext>
            </a:extLst>
          </p:cNvPr>
          <p:cNvSpPr txBox="1"/>
          <p:nvPr/>
        </p:nvSpPr>
        <p:spPr>
          <a:xfrm>
            <a:off x="3508047" y="2357667"/>
            <a:ext cx="5370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26649"/>
                </a:solidFill>
              </a:rPr>
              <a:t>Great news for students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24655" y="109060"/>
            <a:ext cx="823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1378" y="3269416"/>
            <a:ext cx="7535714" cy="344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6" y="379976"/>
            <a:ext cx="4451679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11223" y="2024846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260088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99232" y="4656443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8" y="1234448"/>
            <a:ext cx="6165011" cy="594006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</a:rPr>
              <a:t>Game: Hidden words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8838" y="2029565"/>
            <a:ext cx="6167903" cy="608171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9411" y="2859808"/>
            <a:ext cx="6164438" cy="1402009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1: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Listen and read.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Read the conversation again and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tick T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(True)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F  (False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Label each picture with a phrase from the box.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Complete the sentences, using the phrases in 3.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8838" y="4483889"/>
            <a:ext cx="6167902" cy="774001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Quiz: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you know what things were invented in these years? Work in pairs and find out.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1024105" cy="615693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9" y="2333650"/>
            <a:ext cx="1024105" cy="926438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560812"/>
            <a:ext cx="1012114" cy="109563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476307"/>
            <a:ext cx="3937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LESSON 1: GETTING STARTED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61" y="5583823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118" y="4957167"/>
            <a:ext cx="1012114" cy="626656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543419"/>
            <a:ext cx="616501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768" y="221562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"/>
          <p:cNvSpPr/>
          <p:nvPr/>
        </p:nvSpPr>
        <p:spPr>
          <a:xfrm>
            <a:off x="362286" y="3757721"/>
            <a:ext cx="565751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My favourite bird is _ _ _ _ _ _ .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445" y="-444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2" name="Google Shape;152;p6"/>
          <p:cNvSpPr/>
          <p:nvPr/>
        </p:nvSpPr>
        <p:spPr>
          <a:xfrm>
            <a:off x="298238" y="5281796"/>
            <a:ext cx="695981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I don't have a Facebook _ _ _ _ _ _ _ .”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6"/>
          <p:cNvSpPr/>
          <p:nvPr/>
        </p:nvSpPr>
        <p:spPr>
          <a:xfrm>
            <a:off x="339480" y="1264577"/>
            <a:ext cx="304189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What is this?</a:t>
            </a: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6"/>
          <p:cNvSpPr/>
          <p:nvPr/>
        </p:nvSpPr>
        <p:spPr>
          <a:xfrm>
            <a:off x="298239" y="2088076"/>
            <a:ext cx="331851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MARTPHON</a:t>
            </a:r>
            <a:r>
              <a:rPr lang="en-US" sz="32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 sz="3200" b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6"/>
          <p:cNvSpPr/>
          <p:nvPr/>
        </p:nvSpPr>
        <p:spPr>
          <a:xfrm>
            <a:off x="310939" y="2195332"/>
            <a:ext cx="330581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 _ _ _ _ _ _ _ _ _</a:t>
            </a:r>
            <a:endParaRPr sz="2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6"/>
          <p:cNvSpPr/>
          <p:nvPr/>
        </p:nvSpPr>
        <p:spPr>
          <a:xfrm>
            <a:off x="3835653" y="3741878"/>
            <a:ext cx="197842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32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lang="en-US" sz="32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sz="32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sz="3200" b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6"/>
          <p:cNvSpPr/>
          <p:nvPr/>
        </p:nvSpPr>
        <p:spPr>
          <a:xfrm>
            <a:off x="4571697" y="5238827"/>
            <a:ext cx="234909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32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CC</a:t>
            </a:r>
            <a:r>
              <a:rPr lang="en-US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OUNT</a:t>
            </a:r>
            <a:endParaRPr sz="3200" b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5" name="Google Shape;165;p6"/>
          <p:cNvCxnSpPr>
            <a:stCxn id="155" idx="3"/>
          </p:cNvCxnSpPr>
          <p:nvPr/>
        </p:nvCxnSpPr>
        <p:spPr>
          <a:xfrm flipV="1">
            <a:off x="3381375" y="1533500"/>
            <a:ext cx="924225" cy="23445"/>
          </a:xfrm>
          <a:prstGeom prst="straightConnector1">
            <a:avLst/>
          </a:prstGeom>
          <a:noFill/>
          <a:ln w="57150" cap="flat" cmpd="sng">
            <a:solidFill>
              <a:srgbClr val="00A9A5"/>
            </a:solidFill>
            <a:prstDash val="solid"/>
            <a:miter lim="800000"/>
            <a:headEnd type="none" w="sm" len="sm"/>
            <a:tailEnd type="stealth" w="med" len="med"/>
          </a:ln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1357" y="1119035"/>
            <a:ext cx="1799249" cy="19451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5557" y="2517632"/>
            <a:ext cx="3304062" cy="22027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5864" y="4567832"/>
            <a:ext cx="3724275" cy="2094905"/>
          </a:xfrm>
          <a:prstGeom prst="rect">
            <a:avLst/>
          </a:prstGeom>
        </p:spPr>
      </p:pic>
      <p:sp>
        <p:nvSpPr>
          <p:cNvPr id="29" name="Google Shape;173;p7"/>
          <p:cNvSpPr/>
          <p:nvPr/>
        </p:nvSpPr>
        <p:spPr>
          <a:xfrm>
            <a:off x="7936602" y="1251609"/>
            <a:ext cx="359746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hidden word:</a:t>
            </a:r>
            <a:endParaRPr sz="32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175;p7"/>
          <p:cNvSpPr/>
          <p:nvPr/>
        </p:nvSpPr>
        <p:spPr>
          <a:xfrm>
            <a:off x="8417866" y="1937371"/>
            <a:ext cx="2842273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SEIENCC</a:t>
            </a:r>
            <a:endParaRPr sz="4400" b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3271" y="21491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70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"/>
          <p:cNvSpPr/>
          <p:nvPr/>
        </p:nvSpPr>
        <p:spPr>
          <a:xfrm>
            <a:off x="966976" y="1799581"/>
            <a:ext cx="288091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800" b="1" dirty="0">
                <a:latin typeface="Arial"/>
                <a:ea typeface="Arial"/>
                <a:cs typeface="Arial"/>
                <a:sym typeface="Arial"/>
              </a:rPr>
              <a:t>_ _ _ _ _ _</a:t>
            </a:r>
            <a:endParaRPr sz="2800" b="1" dirty="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445" y="-4445"/>
            <a:ext cx="12192000" cy="1083309"/>
            <a:chOff x="0" y="-3"/>
            <a:chExt cx="12192000" cy="1083309"/>
          </a:xfrm>
        </p:grpSpPr>
        <p:sp>
          <p:nvSpPr>
            <p:cNvPr id="27" name="Round Single Corner Rectangle 2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0461" y="4926463"/>
            <a:ext cx="1931537" cy="1931537"/>
          </a:xfrm>
          <a:prstGeom prst="rect">
            <a:avLst/>
          </a:prstGeom>
        </p:spPr>
      </p:pic>
      <p:sp>
        <p:nvSpPr>
          <p:cNvPr id="152" name="Google Shape;152;p6"/>
          <p:cNvSpPr/>
          <p:nvPr/>
        </p:nvSpPr>
        <p:spPr>
          <a:xfrm>
            <a:off x="339480" y="5088404"/>
            <a:ext cx="6386440" cy="1600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en-US" sz="2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6. </a:t>
            </a: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 _ _ _ _ _ _ _ _  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direct communication of thoughts or feelings from one person to another without using speech, writing, or any other normal method.</a:t>
            </a:r>
          </a:p>
        </p:txBody>
      </p:sp>
      <p:sp>
        <p:nvSpPr>
          <p:cNvPr id="155" name="Google Shape;155;p6"/>
          <p:cNvSpPr/>
          <p:nvPr/>
        </p:nvSpPr>
        <p:spPr>
          <a:xfrm>
            <a:off x="339480" y="1264577"/>
            <a:ext cx="366102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What are they?</a:t>
            </a: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6"/>
          <p:cNvSpPr/>
          <p:nvPr/>
        </p:nvSpPr>
        <p:spPr>
          <a:xfrm>
            <a:off x="1132835" y="1698908"/>
            <a:ext cx="203710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3600" b="1" dirty="0"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US" sz="36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sz="3600" b="1" dirty="0">
                <a:latin typeface="Arial"/>
                <a:ea typeface="Arial"/>
                <a:cs typeface="Arial"/>
                <a:sym typeface="Arial"/>
              </a:rPr>
              <a:t>JIS</a:t>
            </a:r>
            <a:endParaRPr sz="36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6"/>
          <p:cNvSpPr/>
          <p:nvPr/>
        </p:nvSpPr>
        <p:spPr>
          <a:xfrm>
            <a:off x="2703678" y="2516252"/>
            <a:ext cx="1978427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US" sz="3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</a:t>
            </a:r>
            <a:r>
              <a:rPr lang="en-US" sz="30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en-US" sz="3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ETS</a:t>
            </a:r>
            <a:endParaRPr sz="3000" b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6"/>
          <p:cNvSpPr/>
          <p:nvPr/>
        </p:nvSpPr>
        <p:spPr>
          <a:xfrm>
            <a:off x="339480" y="2576670"/>
            <a:ext cx="6638588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 I prefer using 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 _ _ _ _ _ _ to smartphones </a:t>
            </a:r>
            <a:r>
              <a:rPr lang="en-US" sz="2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6"/>
          <p:cNvSpPr/>
          <p:nvPr/>
        </p:nvSpPr>
        <p:spPr>
          <a:xfrm>
            <a:off x="744852" y="5028699"/>
            <a:ext cx="2444141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3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TELEPAT</a:t>
            </a:r>
            <a:r>
              <a:rPr lang="en-US" sz="30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HY</a:t>
            </a:r>
            <a:endParaRPr sz="3000" b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5" name="Google Shape;165;p6"/>
          <p:cNvCxnSpPr/>
          <p:nvPr/>
        </p:nvCxnSpPr>
        <p:spPr>
          <a:xfrm>
            <a:off x="3191856" y="1619304"/>
            <a:ext cx="1219501" cy="7333"/>
          </a:xfrm>
          <a:prstGeom prst="straightConnector1">
            <a:avLst/>
          </a:prstGeom>
          <a:noFill/>
          <a:ln w="57150" cap="flat" cmpd="sng">
            <a:solidFill>
              <a:srgbClr val="00A9A5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29" name="Google Shape;173;p7"/>
          <p:cNvSpPr/>
          <p:nvPr/>
        </p:nvSpPr>
        <p:spPr>
          <a:xfrm>
            <a:off x="4411357" y="166340"/>
            <a:ext cx="359746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hidden word:</a:t>
            </a:r>
            <a:endParaRPr sz="32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175;p7"/>
          <p:cNvSpPr/>
          <p:nvPr/>
        </p:nvSpPr>
        <p:spPr>
          <a:xfrm>
            <a:off x="7967142" y="99987"/>
            <a:ext cx="3858887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EOTLHYGNCO</a:t>
            </a:r>
            <a:endParaRPr sz="4000" b="1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7071" y="1144904"/>
            <a:ext cx="1404610" cy="14046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2400" y="3202537"/>
            <a:ext cx="3733830" cy="1723926"/>
          </a:xfrm>
          <a:prstGeom prst="rect">
            <a:avLst/>
          </a:prstGeom>
        </p:spPr>
      </p:pic>
      <p:sp>
        <p:nvSpPr>
          <p:cNvPr id="24" name="Google Shape;160;p6"/>
          <p:cNvSpPr/>
          <p:nvPr/>
        </p:nvSpPr>
        <p:spPr>
          <a:xfrm>
            <a:off x="7646344" y="1503207"/>
            <a:ext cx="2426352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Arial"/>
                <a:ea typeface="Arial"/>
                <a:cs typeface="Arial"/>
                <a:sym typeface="Arial"/>
              </a:rPr>
              <a:t>CHAR</a:t>
            </a:r>
            <a:r>
              <a:rPr lang="en-US" sz="30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lang="en-US" sz="3000" b="1" dirty="0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30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3000" b="1" dirty="0">
                <a:latin typeface="Arial"/>
                <a:ea typeface="Arial"/>
                <a:cs typeface="Arial"/>
                <a:sym typeface="Arial"/>
              </a:rPr>
              <a:t>G</a:t>
            </a:r>
            <a:endParaRPr sz="30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161;p6"/>
          <p:cNvSpPr/>
          <p:nvPr/>
        </p:nvSpPr>
        <p:spPr>
          <a:xfrm>
            <a:off x="7100989" y="1143685"/>
            <a:ext cx="5091009" cy="89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7. Don't unplug my phone.</a:t>
            </a:r>
          </a:p>
          <a:p>
            <a:pPr lvl="0"/>
            <a:r>
              <a:rPr lang="en-US" sz="2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It's 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 _ _ _ _ _ _ _ </a:t>
            </a:r>
            <a:r>
              <a:rPr lang="en-US" sz="2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161;p6"/>
          <p:cNvSpPr/>
          <p:nvPr/>
        </p:nvSpPr>
        <p:spPr>
          <a:xfrm>
            <a:off x="6938041" y="4382388"/>
            <a:ext cx="4887988" cy="129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8. What is this?</a:t>
            </a:r>
          </a:p>
          <a:p>
            <a:pPr lvl="0"/>
            <a:r>
              <a:rPr lang="en-US" sz="2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lvl="0"/>
            <a:r>
              <a:rPr lang="en-US" sz="2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It's a _ _ _ _ _ _ _ _ .</a:t>
            </a:r>
            <a:endParaRPr sz="2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6344" y="2081690"/>
            <a:ext cx="3301365" cy="2143744"/>
          </a:xfrm>
          <a:prstGeom prst="rect">
            <a:avLst/>
          </a:prstGeom>
        </p:spPr>
      </p:pic>
      <p:sp>
        <p:nvSpPr>
          <p:cNvPr id="32" name="Google Shape;162;p6"/>
          <p:cNvSpPr/>
          <p:nvPr/>
        </p:nvSpPr>
        <p:spPr>
          <a:xfrm>
            <a:off x="7695843" y="5121052"/>
            <a:ext cx="2444141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30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CO</a:t>
            </a:r>
            <a:r>
              <a:rPr lang="en-US" sz="3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MPUTER</a:t>
            </a:r>
            <a:endParaRPr sz="3000" b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" name="Google Shape;165;p6"/>
          <p:cNvCxnSpPr/>
          <p:nvPr/>
        </p:nvCxnSpPr>
        <p:spPr>
          <a:xfrm>
            <a:off x="9623136" y="4595028"/>
            <a:ext cx="1342993" cy="710649"/>
          </a:xfrm>
          <a:prstGeom prst="straightConnector1">
            <a:avLst/>
          </a:prstGeom>
          <a:noFill/>
          <a:ln w="57150" cap="flat" cmpd="sng">
            <a:solidFill>
              <a:srgbClr val="00A9A5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35" name="TextBox 34"/>
          <p:cNvSpPr txBox="1"/>
          <p:nvPr/>
        </p:nvSpPr>
        <p:spPr>
          <a:xfrm>
            <a:off x="473271" y="21491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21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445" y="-4445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3" name="Google Shape;173;p7"/>
          <p:cNvSpPr/>
          <p:nvPr/>
        </p:nvSpPr>
        <p:spPr>
          <a:xfrm>
            <a:off x="3881755" y="1224844"/>
            <a:ext cx="387495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hidden words:</a:t>
            </a:r>
            <a:endParaRPr sz="32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7"/>
          <p:cNvSpPr/>
          <p:nvPr/>
        </p:nvSpPr>
        <p:spPr>
          <a:xfrm>
            <a:off x="1565457" y="4679852"/>
            <a:ext cx="3870032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 _ _ _ _ _ _</a:t>
            </a:r>
            <a:endParaRPr sz="4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7"/>
          <p:cNvSpPr/>
          <p:nvPr/>
        </p:nvSpPr>
        <p:spPr>
          <a:xfrm>
            <a:off x="1607135" y="2539852"/>
            <a:ext cx="2898190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44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SEIENCC</a:t>
            </a:r>
          </a:p>
        </p:txBody>
      </p:sp>
      <p:sp>
        <p:nvSpPr>
          <p:cNvPr id="176" name="Google Shape;176;p7"/>
          <p:cNvSpPr/>
          <p:nvPr/>
        </p:nvSpPr>
        <p:spPr>
          <a:xfrm>
            <a:off x="1565457" y="4525964"/>
            <a:ext cx="4053638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00B2A5"/>
                </a:solidFill>
                <a:latin typeface="Arial"/>
                <a:ea typeface="Arial"/>
                <a:cs typeface="Arial"/>
                <a:sym typeface="Arial"/>
              </a:rPr>
              <a:t>SCIENCE</a:t>
            </a:r>
            <a:endParaRPr sz="5400" b="1" dirty="0">
              <a:solidFill>
                <a:srgbClr val="00B2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7" name="Google Shape;177;p7"/>
          <p:cNvCxnSpPr/>
          <p:nvPr/>
        </p:nvCxnSpPr>
        <p:spPr>
          <a:xfrm>
            <a:off x="2990003" y="3287937"/>
            <a:ext cx="0" cy="1173092"/>
          </a:xfrm>
          <a:prstGeom prst="straightConnector1">
            <a:avLst/>
          </a:prstGeom>
          <a:noFill/>
          <a:ln w="76200" cap="flat" cmpd="sng">
            <a:solidFill>
              <a:srgbClr val="00A9A5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3" name="Rectangle 2"/>
          <p:cNvSpPr/>
          <p:nvPr/>
        </p:nvSpPr>
        <p:spPr>
          <a:xfrm>
            <a:off x="6226140" y="2539812"/>
            <a:ext cx="53076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>EOTLHYGNCO</a:t>
            </a:r>
          </a:p>
        </p:txBody>
      </p:sp>
      <p:sp>
        <p:nvSpPr>
          <p:cNvPr id="11" name="Google Shape;176;p7"/>
          <p:cNvSpPr/>
          <p:nvPr/>
        </p:nvSpPr>
        <p:spPr>
          <a:xfrm>
            <a:off x="6041173" y="4528997"/>
            <a:ext cx="5393092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00B2A5"/>
                </a:solidFill>
                <a:latin typeface="Arial"/>
                <a:ea typeface="Arial"/>
                <a:cs typeface="Arial"/>
                <a:sym typeface="Arial"/>
              </a:rPr>
              <a:t>TECHNOLOGY</a:t>
            </a:r>
            <a:endParaRPr sz="5400" b="1" dirty="0">
              <a:solidFill>
                <a:srgbClr val="00B2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" name="Google Shape;177;p7"/>
          <p:cNvCxnSpPr/>
          <p:nvPr/>
        </p:nvCxnSpPr>
        <p:spPr>
          <a:xfrm>
            <a:off x="8157987" y="3287937"/>
            <a:ext cx="0" cy="1173092"/>
          </a:xfrm>
          <a:prstGeom prst="straightConnector1">
            <a:avLst/>
          </a:prstGeom>
          <a:noFill/>
          <a:ln w="76200" cap="flat" cmpd="sng">
            <a:solidFill>
              <a:srgbClr val="00A9A5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13" name="Google Shape;174;p7"/>
          <p:cNvSpPr/>
          <p:nvPr/>
        </p:nvSpPr>
        <p:spPr>
          <a:xfrm>
            <a:off x="6183400" y="4684683"/>
            <a:ext cx="5393092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 _ _ _ _ _ _ _ _ _</a:t>
            </a:r>
            <a:endParaRPr sz="4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3271" y="21491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00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84455" y="993607"/>
            <a:ext cx="7202805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technology</a:t>
            </a:r>
            <a:r>
              <a:rPr lang="en-US" sz="4000" b="1" dirty="0">
                <a:solidFill>
                  <a:srgbClr val="AD4F0F"/>
                </a:solidFill>
              </a:rPr>
              <a:t> </a:t>
            </a:r>
            <a:r>
              <a:rPr lang="en-US" sz="66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32176" y="4416173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công</a:t>
            </a:r>
            <a:r>
              <a:rPr lang="en-US" sz="4800" dirty="0"/>
              <a:t> </a:t>
            </a:r>
            <a:r>
              <a:rPr lang="en-US" sz="4800" dirty="0" err="1"/>
              <a:t>nghệ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365047" y="3019342"/>
            <a:ext cx="35851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tekˈnɒlədʒi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5491" r="5720"/>
          <a:stretch/>
        </p:blipFill>
        <p:spPr>
          <a:xfrm>
            <a:off x="5568314" y="2355158"/>
            <a:ext cx="6524626" cy="4122030"/>
          </a:xfrm>
          <a:prstGeom prst="rect">
            <a:avLst/>
          </a:prstGeom>
        </p:spPr>
      </p:pic>
      <p:pic>
        <p:nvPicPr>
          <p:cNvPr id="3" name="technolog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4577" y="3044033"/>
            <a:ext cx="806306" cy="80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146910" y="1217504"/>
            <a:ext cx="7320690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face to face </a:t>
            </a:r>
            <a:r>
              <a:rPr lang="en-US" sz="6600" b="1" dirty="0">
                <a:solidFill>
                  <a:srgbClr val="AD4F0F"/>
                </a:solidFill>
                <a:cs typeface="Calibri" panose="020F0502020204030204" pitchFamily="34" charset="0"/>
              </a:rPr>
              <a:t>(</a:t>
            </a:r>
            <a:r>
              <a:rPr lang="en-US" sz="6600" b="1" dirty="0" err="1">
                <a:solidFill>
                  <a:srgbClr val="AD4F0F"/>
                </a:solidFill>
                <a:cs typeface="Calibri" panose="020F0502020204030204" pitchFamily="34" charset="0"/>
              </a:rPr>
              <a:t>adj</a:t>
            </a:r>
            <a:r>
              <a:rPr lang="en-US" sz="6600" b="1" dirty="0">
                <a:solidFill>
                  <a:srgbClr val="AD4F0F"/>
                </a:solidFill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12199" y="4597816"/>
            <a:ext cx="40508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/>
              <a:t>trực tiếp, </a:t>
            </a:r>
          </a:p>
          <a:p>
            <a:pPr lvl="0" algn="ctr"/>
            <a:r>
              <a:rPr lang="en-US" sz="4800"/>
              <a:t>mặt đối mặt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592716" y="3165991"/>
            <a:ext cx="37537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/ˌfeɪs tə ˈfeɪs/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9744" y="2350839"/>
            <a:ext cx="6232525" cy="4256855"/>
          </a:xfrm>
          <a:prstGeom prst="rect">
            <a:avLst/>
          </a:prstGeom>
        </p:spPr>
      </p:pic>
      <p:pic>
        <p:nvPicPr>
          <p:cNvPr id="5" name="face to fac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7484" y="3239220"/>
            <a:ext cx="684537" cy="68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93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4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5352</TotalTime>
  <Words>1310</Words>
  <Application>Microsoft Office PowerPoint</Application>
  <PresentationFormat>Widescreen</PresentationFormat>
  <Paragraphs>235</Paragraphs>
  <Slides>29</Slides>
  <Notes>25</Notes>
  <HiddenSlides>0</HiddenSlides>
  <MMClips>13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Adobe Gothic Std B</vt:lpstr>
      <vt:lpstr>Arial</vt:lpstr>
      <vt:lpstr>Calibri</vt:lpstr>
      <vt:lpstr>Calibri Light</vt:lpstr>
      <vt:lpstr>ChronicaProMediumIt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Nguyen Thi Hien Nguyen Thi Hien</cp:lastModifiedBy>
  <cp:revision>280</cp:revision>
  <dcterms:created xsi:type="dcterms:W3CDTF">2020-12-09T02:04:09Z</dcterms:created>
  <dcterms:modified xsi:type="dcterms:W3CDTF">2024-07-11T10:38:21Z</dcterms:modified>
</cp:coreProperties>
</file>