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52" r:id="rId2"/>
    <p:sldId id="271" r:id="rId3"/>
    <p:sldId id="256" r:id="rId4"/>
    <p:sldId id="302" r:id="rId5"/>
    <p:sldId id="344" r:id="rId6"/>
    <p:sldId id="332" r:id="rId7"/>
    <p:sldId id="345" r:id="rId8"/>
    <p:sldId id="348" r:id="rId9"/>
    <p:sldId id="349" r:id="rId10"/>
    <p:sldId id="346" r:id="rId11"/>
    <p:sldId id="347" r:id="rId12"/>
    <p:sldId id="350" r:id="rId13"/>
    <p:sldId id="340" r:id="rId14"/>
    <p:sldId id="342" r:id="rId15"/>
    <p:sldId id="335" r:id="rId16"/>
    <p:sldId id="351" r:id="rId17"/>
    <p:sldId id="343" r:id="rId18"/>
    <p:sldId id="353" r:id="rId19"/>
    <p:sldId id="337" r:id="rId20"/>
    <p:sldId id="355" r:id="rId21"/>
    <p:sldId id="313" r:id="rId22"/>
    <p:sldId id="314" r:id="rId23"/>
    <p:sldId id="33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F7A5A5"/>
    <a:srgbClr val="F37D91"/>
    <a:srgbClr val="FBCDCD"/>
    <a:srgbClr val="EF4B66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24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6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3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8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5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0" y="1538104"/>
            <a:ext cx="6690796" cy="378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428432" y="2410698"/>
            <a:ext cx="5335139" cy="105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65" dirty="0">
                <a:ln w="38100">
                  <a:noFill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993" dirty="0">
              <a:ln w="38100">
                <a:noFill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UNIT 11: SCIENCE AND TECHNOLOGY</a:t>
            </a:r>
          </a:p>
          <a:p>
            <a:pPr algn="ctr"/>
            <a:r>
              <a:rPr lang="en-US" sz="1765" dirty="0">
                <a:ln w="38100">
                  <a:noFill/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Lesson 3 :  A closer look 2</a:t>
            </a:r>
            <a:endParaRPr lang="en-VN" sz="1765" dirty="0">
              <a:ln w="38100">
                <a:noFill/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943949" y="1670193"/>
            <a:ext cx="566784" cy="570908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22392" y="3501826"/>
            <a:ext cx="2316981" cy="567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GV: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Nguyễn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Thị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Hiền</a:t>
            </a:r>
            <a:endParaRPr lang="en-US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Ngoại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Ngữ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-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Năng</a:t>
            </a:r>
            <a:r>
              <a:rPr lang="en-US" sz="1544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544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cs typeface="Times New Roman" panose="02020603050405020304" pitchFamily="18" charset="0"/>
              </a:rPr>
              <a:t>khiếu</a:t>
            </a:r>
            <a:endParaRPr lang="en-VN" sz="1544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69139" y="1878051"/>
            <a:ext cx="2460802" cy="346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4">
                <a:ln w="3810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TRƯỜNG THCS LONG BIÊN</a:t>
            </a:r>
            <a:endParaRPr lang="en-VN" sz="1654" dirty="0">
              <a:ln w="38100">
                <a:noFill/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233001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46572" y="916306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463983" y="1311348"/>
            <a:ext cx="381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/>
              <a:t>He said that </a:t>
            </a:r>
            <a:br>
              <a:rPr lang="en-GB" sz="3600" b="1"/>
            </a:br>
            <a:r>
              <a:rPr lang="en-GB" sz="3600" b="1"/>
              <a:t>he wanted to play.</a:t>
            </a:r>
          </a:p>
        </p:txBody>
      </p:sp>
    </p:spTree>
    <p:extLst>
      <p:ext uri="{BB962C8B-B14F-4D97-AF65-F5344CB8AC3E}">
        <p14:creationId xmlns:p14="http://schemas.microsoft.com/office/powerpoint/2010/main" val="25847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6306"/>
            <a:ext cx="12136765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6478" y="2370693"/>
            <a:ext cx="192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63167" y="889831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352692" y="1228444"/>
            <a:ext cx="3784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/>
              <a:t>She said that </a:t>
            </a:r>
            <a:br>
              <a:rPr lang="en-GB" sz="4000" b="1"/>
            </a:br>
            <a:r>
              <a:rPr lang="en-GB" sz="4000" b="1"/>
              <a:t>she had an idea.</a:t>
            </a:r>
          </a:p>
        </p:txBody>
      </p:sp>
    </p:spTree>
    <p:extLst>
      <p:ext uri="{BB962C8B-B14F-4D97-AF65-F5344CB8AC3E}">
        <p14:creationId xmlns:p14="http://schemas.microsoft.com/office/powerpoint/2010/main" val="17038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65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804859" y="6065435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3010" y="246399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42666" y="756301"/>
            <a:ext cx="4269835" cy="2145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285749" y="1140560"/>
            <a:ext cx="3851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/>
              <a:t>She said that </a:t>
            </a:r>
            <a:br>
              <a:rPr lang="en-GB" sz="4000" b="1"/>
            </a:br>
            <a:r>
              <a:rPr lang="en-GB" sz="4000" b="1"/>
              <a:t>she liked English.</a:t>
            </a:r>
          </a:p>
        </p:txBody>
      </p:sp>
    </p:spTree>
    <p:extLst>
      <p:ext uri="{BB962C8B-B14F-4D97-AF65-F5344CB8AC3E}">
        <p14:creationId xmlns:p14="http://schemas.microsoft.com/office/powerpoint/2010/main" val="38223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24131" y="177656"/>
            <a:ext cx="78463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803" y="107147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part of the conversation in GETTING STARTED again. Then match Minh’s uncle’s direct speech with his reported speech.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095" y="1947673"/>
            <a:ext cx="10630677" cy="1097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Minh</a:t>
            </a:r>
            <a:r>
              <a:rPr lang="en-US" sz="3200" dirty="0"/>
              <a:t>: …My uncle said the robots would be able to mark our work and give us feedback too.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3882"/>
          <a:stretch/>
        </p:blipFill>
        <p:spPr>
          <a:xfrm>
            <a:off x="-1905" y="3206091"/>
            <a:ext cx="4735391" cy="3600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47631"/>
          <a:stretch/>
        </p:blipFill>
        <p:spPr>
          <a:xfrm>
            <a:off x="6635066" y="3141052"/>
            <a:ext cx="5377229" cy="360045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4396829" y="4238893"/>
            <a:ext cx="2461171" cy="12562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96829" y="4171046"/>
            <a:ext cx="2461171" cy="16142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05469" y="177656"/>
            <a:ext cx="78650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1053952">
            <a:off x="106243" y="1079885"/>
            <a:ext cx="2508800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REMEMBER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50367" y="1085214"/>
            <a:ext cx="936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Reported speech is used to report what someone said.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54809"/>
              </p:ext>
            </p:extLst>
          </p:nvPr>
        </p:nvGraphicFramePr>
        <p:xfrm>
          <a:off x="1360642" y="1668043"/>
          <a:ext cx="10651653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551">
                  <a:extLst>
                    <a:ext uri="{9D8B030D-6E8A-4147-A177-3AD203B41FA5}">
                      <a16:colId xmlns:a16="http://schemas.microsoft.com/office/drawing/2014/main" val="3912085108"/>
                    </a:ext>
                  </a:extLst>
                </a:gridCol>
                <a:gridCol w="3550551">
                  <a:extLst>
                    <a:ext uri="{9D8B030D-6E8A-4147-A177-3AD203B41FA5}">
                      <a16:colId xmlns:a16="http://schemas.microsoft.com/office/drawing/2014/main" val="2265218966"/>
                    </a:ext>
                  </a:extLst>
                </a:gridCol>
                <a:gridCol w="3550551">
                  <a:extLst>
                    <a:ext uri="{9D8B030D-6E8A-4147-A177-3AD203B41FA5}">
                      <a16:colId xmlns:a16="http://schemas.microsoft.com/office/drawing/2014/main" val="775495047"/>
                    </a:ext>
                  </a:extLst>
                </a:gridCol>
              </a:tblGrid>
              <a:tr h="4850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Change the verb form</a:t>
                      </a:r>
                    </a:p>
                    <a:p>
                      <a:pPr algn="l"/>
                      <a:endParaRPr lang="en-US" sz="2000" b="1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Present simple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Past simple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760592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Present continuous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Past continuous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12001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Will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would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53191"/>
                  </a:ext>
                </a:extLst>
              </a:tr>
              <a:tr h="485071">
                <a:tc rowSpan="4"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2. Change time and place expressions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now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Then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42381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Today/ this week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That day/ that week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7314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tomorrow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The following day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87985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here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There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742592"/>
                  </a:ext>
                </a:extLst>
              </a:tr>
              <a:tr h="485071"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3. Change pronouns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He/ She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135704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086616"/>
                  </a:ext>
                </a:extLst>
              </a:tr>
              <a:tr h="485071">
                <a:tc vMerge="1"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Him/her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5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643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using the correct verb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983" y="1941290"/>
            <a:ext cx="10975956" cy="42484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1. </a:t>
            </a:r>
            <a:r>
              <a:rPr lang="en-US" sz="3200"/>
              <a:t>“I </a:t>
            </a:r>
            <a:r>
              <a:rPr lang="en-US" sz="3200" dirty="0"/>
              <a:t>am a member of the IT club.”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/>
              <a:t> </a:t>
            </a:r>
            <a:r>
              <a:rPr lang="en-US" sz="3200" dirty="0"/>
              <a:t>Minh said that he _______ a member of the IT club.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9"/>
                </a:solidFill>
              </a:rPr>
              <a:t>2. </a:t>
            </a:r>
            <a:r>
              <a:rPr lang="en-US" sz="3200" dirty="0"/>
              <a:t>“Mai will take an online course to improve her speaking.”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/>
              <a:t> </a:t>
            </a:r>
            <a:r>
              <a:rPr lang="en-US" sz="3200" dirty="0"/>
              <a:t>Nam </a:t>
            </a:r>
            <a:r>
              <a:rPr lang="en-US" sz="3200"/>
              <a:t>said Mai ______ </a:t>
            </a:r>
            <a:r>
              <a:rPr lang="en-US" sz="3200" dirty="0"/>
              <a:t>take an online course to improve her speaking.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9"/>
                </a:solidFill>
              </a:rPr>
              <a:t>3.  </a:t>
            </a:r>
            <a:r>
              <a:rPr lang="en-US" sz="3200" dirty="0"/>
              <a:t>“I am talking to </a:t>
            </a:r>
            <a:r>
              <a:rPr lang="en-US" sz="3200" dirty="0" err="1"/>
              <a:t>Phong</a:t>
            </a:r>
            <a:r>
              <a:rPr lang="en-US" sz="3200" dirty="0"/>
              <a:t> on the phone.”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/>
              <a:t> Tom said he ___________ to Phong on the phone.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33475" y="2564843"/>
            <a:ext cx="12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0140" y="3792539"/>
            <a:ext cx="133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would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57461" y="5510460"/>
            <a:ext cx="2105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was talking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using the correct verb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983" y="2100691"/>
            <a:ext cx="10546040" cy="26295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4</a:t>
            </a:r>
            <a:r>
              <a:rPr lang="en-US" sz="3200" b="1" dirty="0">
                <a:solidFill>
                  <a:srgbClr val="F26649"/>
                </a:solidFill>
              </a:rPr>
              <a:t>. </a:t>
            </a:r>
            <a:r>
              <a:rPr lang="en-US" sz="3200" dirty="0"/>
              <a:t>“They are going to send me an email.”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/>
              <a:t> </a:t>
            </a: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/>
              <a:t> </a:t>
            </a:r>
            <a:r>
              <a:rPr lang="en-US" sz="3200" dirty="0"/>
              <a:t>He said they _________ to </a:t>
            </a:r>
            <a:r>
              <a:rPr lang="en-US" sz="3200"/>
              <a:t>send him </a:t>
            </a:r>
            <a:r>
              <a:rPr lang="en-US" sz="3200" dirty="0"/>
              <a:t>an email.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9"/>
                </a:solidFill>
              </a:rPr>
              <a:t>5. </a:t>
            </a:r>
            <a:r>
              <a:rPr lang="en-US" sz="3200" dirty="0"/>
              <a:t>“I don’t have an iPod to listen to music.”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 </a:t>
            </a:r>
            <a:r>
              <a:rPr lang="en-US" sz="3200"/>
              <a:t>She </a:t>
            </a:r>
            <a:r>
              <a:rPr lang="en-US" sz="3200" dirty="0"/>
              <a:t>said </a:t>
            </a:r>
            <a:r>
              <a:rPr lang="en-US" sz="3200"/>
              <a:t>that she ___________ an </a:t>
            </a:r>
            <a:r>
              <a:rPr lang="en-US" sz="3200" dirty="0"/>
              <a:t>iPod to listen to music</a:t>
            </a:r>
            <a:r>
              <a:rPr lang="en-US" sz="3200"/>
              <a:t>. </a:t>
            </a:r>
            <a:endParaRPr lang="en-US" sz="3200" dirty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364663" y="2737237"/>
            <a:ext cx="207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was going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90351" y="3958558"/>
            <a:ext cx="2539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didn’t have</a:t>
            </a:r>
          </a:p>
        </p:txBody>
      </p:sp>
    </p:spTree>
    <p:extLst>
      <p:ext uri="{BB962C8B-B14F-4D97-AF65-F5344CB8AC3E}">
        <p14:creationId xmlns:p14="http://schemas.microsoft.com/office/powerpoint/2010/main" val="37792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9684" y="1072546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2989" y="1710994"/>
            <a:ext cx="10606142" cy="50260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</a:rPr>
              <a:t>there		that year	      that day	           then		the next day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321026"/>
            <a:ext cx="11529637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1. </a:t>
            </a:r>
            <a:r>
              <a:rPr lang="en-US" sz="3200"/>
              <a:t>“I </a:t>
            </a:r>
            <a:r>
              <a:rPr lang="en-US" sz="3200" dirty="0"/>
              <a:t>am having a science test tomorrow,” Mary said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/>
              <a:t> </a:t>
            </a:r>
            <a:r>
              <a:rPr lang="en-US" sz="3200" dirty="0"/>
              <a:t>Minh said she was having a science test 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2. </a:t>
            </a:r>
            <a:r>
              <a:rPr lang="en-US" sz="3200"/>
              <a:t>“</a:t>
            </a:r>
            <a:r>
              <a:rPr lang="en-US" sz="3200" dirty="0"/>
              <a:t>The group is working on their project now,” Tom said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/>
              <a:t> Tom said the group was working on their project 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3. </a:t>
            </a:r>
            <a:r>
              <a:rPr lang="en-US" sz="3200"/>
              <a:t>“</a:t>
            </a:r>
            <a:r>
              <a:rPr lang="en-US" sz="3200" dirty="0"/>
              <a:t>Mai is reading about Thomas Edison today,” the teacher said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/>
              <a:t> </a:t>
            </a:r>
            <a:r>
              <a:rPr lang="en-US" sz="3200" dirty="0"/>
              <a:t>The teacher said that Mai was reading about Thomas </a:t>
            </a:r>
            <a:r>
              <a:rPr lang="en-US" sz="3200"/>
              <a:t>Edison ___________.</a:t>
            </a:r>
            <a:endParaRPr lang="en-US" sz="3200" dirty="0"/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3424" y="296272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the next day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3285" y="4189191"/>
            <a:ext cx="101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then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983" y="5886107"/>
            <a:ext cx="169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that day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9684" y="1072546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2989" y="1710994"/>
            <a:ext cx="10606142" cy="50260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chemeClr val="tx1"/>
                </a:solidFill>
              </a:rPr>
              <a:t>there		that year	      that day	           then		the next day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05586" y="2603108"/>
            <a:ext cx="11801959" cy="3156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4. </a:t>
            </a:r>
            <a:r>
              <a:rPr lang="en-US" sz="3200"/>
              <a:t>“They will invent a smart cooker this year, ” my mom said.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/>
              <a:t> My mum said that they would invent a smart cooker 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>
                <a:solidFill>
                  <a:srgbClr val="F26649"/>
                </a:solidFill>
              </a:rPr>
              <a:t>5. </a:t>
            </a:r>
            <a:r>
              <a:rPr lang="en-US" sz="3200"/>
              <a:t>“My teacher will park her car here,” said Mi</a:t>
            </a: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/>
              <a:t> Mi said her teacher would park her car ______.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60238" y="3236011"/>
            <a:ext cx="180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that year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4557" y="4452960"/>
            <a:ext cx="122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there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0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8930" y="1181756"/>
            <a:ext cx="110585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in each pair so that it means the same as the first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3539" y="11660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324" y="1063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87067" y="1707596"/>
            <a:ext cx="12107545" cy="4552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>
                <a:solidFill>
                  <a:srgbClr val="F26649"/>
                </a:solidFill>
              </a:rPr>
              <a:t>1. </a:t>
            </a:r>
            <a:r>
              <a:rPr lang="en-US" sz="3000"/>
              <a:t>“</a:t>
            </a:r>
            <a:r>
              <a:rPr lang="en-US" sz="3000" dirty="0"/>
              <a:t>We will live much longer in the future,” said the scientist.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/>
              <a:t>=&gt; The </a:t>
            </a:r>
            <a:r>
              <a:rPr lang="en-US" sz="3000" dirty="0"/>
              <a:t>scientist said </a:t>
            </a:r>
            <a:r>
              <a:rPr lang="en-US" sz="3000"/>
              <a:t>that _____________________________________.</a:t>
            </a:r>
            <a:endParaRPr lang="en-US" sz="3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9"/>
                </a:solidFill>
              </a:rPr>
              <a:t>2. </a:t>
            </a:r>
            <a:r>
              <a:rPr lang="en-US" sz="3000" dirty="0"/>
              <a:t>“Our school is going to have a new laboratory here, ”said our teacher.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=&gt; Our teacher said </a:t>
            </a:r>
            <a:r>
              <a:rPr lang="en-US" sz="3000"/>
              <a:t>that ____________________________</a:t>
            </a:r>
            <a:br>
              <a:rPr lang="en-US" sz="3000"/>
            </a:br>
            <a:r>
              <a:rPr lang="en-US" sz="3000"/>
              <a:t>_______________________.</a:t>
            </a:r>
            <a:endParaRPr lang="en-US" sz="3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9"/>
                </a:solidFill>
              </a:rPr>
              <a:t>3. </a:t>
            </a:r>
            <a:r>
              <a:rPr lang="en-US" sz="3000" dirty="0"/>
              <a:t>“They are developing technology to monitor students better</a:t>
            </a:r>
            <a:r>
              <a:rPr lang="en-US" sz="3000"/>
              <a:t>,”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/>
              <a:t>my </a:t>
            </a:r>
            <a:r>
              <a:rPr lang="en-US" sz="3000" dirty="0"/>
              <a:t>dad said.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=&gt; My dad said </a:t>
            </a:r>
            <a:r>
              <a:rPr lang="en-US" sz="3000"/>
              <a:t>that _________________________________</a:t>
            </a:r>
            <a:br>
              <a:rPr lang="en-US" sz="3000"/>
            </a:br>
            <a:r>
              <a:rPr lang="en-US" sz="3000"/>
              <a:t>_______________________.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4497801" y="2292698"/>
            <a:ext cx="6670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we would live much longer in </a:t>
            </a:r>
            <a:r>
              <a:rPr lang="en-US" sz="3000" b="1">
                <a:solidFill>
                  <a:srgbClr val="7030A0"/>
                </a:solidFill>
              </a:rPr>
              <a:t>the future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2777" y="3446608"/>
            <a:ext cx="4833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our school was going </a:t>
            </a:r>
            <a:r>
              <a:rPr lang="en-US" sz="3000" b="1">
                <a:solidFill>
                  <a:srgbClr val="7030A0"/>
                </a:solidFill>
              </a:rPr>
              <a:t>to have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841" y="6136393"/>
            <a:ext cx="448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to </a:t>
            </a:r>
            <a:r>
              <a:rPr lang="en-US" sz="3000" b="1" dirty="0">
                <a:solidFill>
                  <a:srgbClr val="7030A0"/>
                </a:solidFill>
              </a:rPr>
              <a:t>monitor </a:t>
            </a:r>
            <a:r>
              <a:rPr lang="en-US" sz="3000" b="1">
                <a:solidFill>
                  <a:srgbClr val="7030A0"/>
                </a:solidFill>
              </a:rPr>
              <a:t>students better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901" y="3907034"/>
            <a:ext cx="3853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a </a:t>
            </a:r>
            <a:r>
              <a:rPr lang="en-US" sz="3000" b="1" dirty="0">
                <a:solidFill>
                  <a:srgbClr val="7030A0"/>
                </a:solidFill>
              </a:rPr>
              <a:t>new </a:t>
            </a:r>
            <a:r>
              <a:rPr lang="en-US" sz="3000" b="1">
                <a:solidFill>
                  <a:srgbClr val="7030A0"/>
                </a:solidFill>
              </a:rPr>
              <a:t>laboratory there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9659" y="5666059"/>
            <a:ext cx="5501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they were </a:t>
            </a:r>
            <a:r>
              <a:rPr lang="en-US" sz="3000" b="1">
                <a:solidFill>
                  <a:srgbClr val="7030A0"/>
                </a:solidFill>
              </a:rPr>
              <a:t>developing technology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9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4" grpId="0"/>
      <p:bldP spid="20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8930" y="1181756"/>
            <a:ext cx="110585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in each pair so that it means the same as the first 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3539" y="11660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324" y="1063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6146" y="2140351"/>
            <a:ext cx="11196150" cy="4552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>
                <a:solidFill>
                  <a:srgbClr val="F26649"/>
                </a:solidFill>
              </a:rPr>
              <a:t>4. </a:t>
            </a:r>
            <a:r>
              <a:rPr lang="en-US" sz="3000"/>
              <a:t>“There are no classes tomorrow because our teacher is ill,” Tom said.</a:t>
            </a:r>
            <a:endParaRPr lang="en-US" sz="3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000"/>
              <a:t>=&gt; Tom said that ____________________________________</a:t>
            </a:r>
            <a:br>
              <a:rPr lang="en-US" sz="3000"/>
            </a:br>
            <a:r>
              <a:rPr lang="en-US" sz="3000"/>
              <a:t>__________________.</a:t>
            </a:r>
            <a:endParaRPr lang="en-US" sz="3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>
                <a:solidFill>
                  <a:srgbClr val="F26649"/>
                </a:solidFill>
              </a:rPr>
              <a:t>5. </a:t>
            </a:r>
            <a:r>
              <a:rPr lang="en-US" sz="3000"/>
              <a:t>“We want some students to join the science club next semester,” </a:t>
            </a:r>
            <a:br>
              <a:rPr lang="en-US" sz="3000"/>
            </a:br>
            <a:r>
              <a:rPr lang="en-US" sz="3000"/>
              <a:t>the teacher said.</a:t>
            </a:r>
            <a:endParaRPr lang="en-US" sz="3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000"/>
              <a:t>=&gt; The teacher said that ______________________________</a:t>
            </a:r>
            <a:br>
              <a:rPr lang="en-US" sz="3000"/>
            </a:br>
            <a:r>
              <a:rPr lang="en-US" sz="3000"/>
              <a:t>_____________________________.</a:t>
            </a:r>
            <a:endParaRPr lang="en-US" sz="3000" dirty="0"/>
          </a:p>
        </p:txBody>
      </p:sp>
      <p:sp>
        <p:nvSpPr>
          <p:cNvPr id="2" name="TextBox 1"/>
          <p:cNvSpPr txBox="1"/>
          <p:nvPr/>
        </p:nvSpPr>
        <p:spPr>
          <a:xfrm>
            <a:off x="3458245" y="2711630"/>
            <a:ext cx="7446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there were no classes the next day because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9763" y="4812852"/>
            <a:ext cx="5728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they wanted some students to join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930" y="3183374"/>
            <a:ext cx="3333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their teacher was ill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930" y="5242851"/>
            <a:ext cx="5729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the science club the next semester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26" t="10367" r="4574" b="8842"/>
          <a:stretch/>
        </p:blipFill>
        <p:spPr>
          <a:xfrm>
            <a:off x="4758732" y="1349822"/>
            <a:ext cx="7109144" cy="520016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16306" y="1171104"/>
            <a:ext cx="30253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He</a:t>
            </a:r>
            <a:r>
              <a:rPr lang="en-US" sz="2800" b="1" dirty="0"/>
              <a:t>/ She said that…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5286" y="115288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071" y="10315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067" y="1725895"/>
            <a:ext cx="4425592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Work in pairs</a:t>
            </a:r>
            <a:r>
              <a:rPr lang="en-US" sz="3200"/>
              <a:t>. </a:t>
            </a:r>
            <a:br>
              <a:rPr lang="en-US" sz="3200"/>
            </a:br>
            <a:r>
              <a:rPr lang="en-US" sz="3200"/>
              <a:t>One </a:t>
            </a:r>
            <a:r>
              <a:rPr lang="en-US" sz="3200" dirty="0"/>
              <a:t>student says a sentence and the other changes that sentence into reported speech. Then swap roles.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765" y="1174531"/>
            <a:ext cx="1466541" cy="48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96438"/>
            <a:ext cx="40320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422555"/>
            <a:ext cx="10602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What direct speech and reported speech are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Rules of changing direct speech to reported speech.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62" y="118833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638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204159"/>
            <a:ext cx="84064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/>
              <a:t>Learn the rules of changing direct speech into reported speech by heart.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/>
              <a:t>Do exercise in the workbook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66" y="3496820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7329" y="117852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9"/>
          <a:stretch/>
        </p:blipFill>
        <p:spPr>
          <a:xfrm>
            <a:off x="2355913" y="2769212"/>
            <a:ext cx="7317613" cy="352853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552092" y="1663480"/>
            <a:ext cx="509766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96" y="1495084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19447" y="1741077"/>
            <a:ext cx="4404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6" y="379976"/>
            <a:ext cx="4418707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11132" y="182588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1616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58494" y="526598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424014" cy="4167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134685"/>
            <a:ext cx="1424014" cy="13814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16893"/>
            <a:ext cx="1571376" cy="14490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479273"/>
            <a:ext cx="404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0" y="597974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566706"/>
            <a:ext cx="1571377" cy="41303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649264" y="1181153"/>
            <a:ext cx="5957461" cy="521481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Memorising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49262" y="2528466"/>
            <a:ext cx="5957461" cy="2576854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part of the conversation in GETTING STARTED again. Then match Minh’s uncle’s direct speech with his reported speech.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Complete the second sentences using the correct verb form.</a:t>
            </a:r>
            <a:endParaRPr lang="en-US" dirty="0">
              <a:solidFill>
                <a:schemeClr val="tx1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second sentences with the words and phrases from the box.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second sentence in each pair so that it means the same the first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49264" y="6028095"/>
            <a:ext cx="5957461" cy="55580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9262" y="5261679"/>
            <a:ext cx="5957461" cy="610057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GAME: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He/She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said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that…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49262" y="1869892"/>
            <a:ext cx="5957461" cy="521481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Reported speech (statements)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</a:t>
            </a:r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MEMORISING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5444" y="1544976"/>
            <a:ext cx="10943493" cy="3467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0000"/>
                </a:solidFill>
                <a:latin typeface=".VnCooper" panose="020B7200000000000000" pitchFamily="34" charset="0"/>
              </a:rPr>
              <a:t>RULE: </a:t>
            </a:r>
          </a:p>
          <a:p>
            <a:r>
              <a:rPr lang="en-US" sz="3600" dirty="0"/>
              <a:t>Work in 4 groups</a:t>
            </a:r>
          </a:p>
          <a:p>
            <a:r>
              <a:rPr lang="en-US" sz="3600" dirty="0"/>
              <a:t>Look at the pictures in 30 seconds and try to remember what each people said.</a:t>
            </a:r>
          </a:p>
          <a:p>
            <a:r>
              <a:rPr lang="en-US" sz="3600" dirty="0"/>
              <a:t>Write down on the posters what each of the people in the picture said.</a:t>
            </a:r>
          </a:p>
          <a:p>
            <a:r>
              <a:rPr lang="en-US" sz="3600" dirty="0"/>
              <a:t>The group with the most correct answers is the </a:t>
            </a:r>
            <a:r>
              <a:rPr lang="en-US" sz="3600"/>
              <a:t>winner.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72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904863"/>
            <a:ext cx="12192000" cy="5967510"/>
            <a:chOff x="0" y="897644"/>
            <a:chExt cx="12192000" cy="59675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97644"/>
              <a:ext cx="12192000" cy="5967510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9778482" y="6102220"/>
              <a:ext cx="2233813" cy="617965"/>
            </a:xfrm>
            <a:prstGeom prst="roundRect">
              <a:avLst/>
            </a:prstGeom>
            <a:solidFill>
              <a:srgbClr val="F7A5A5"/>
            </a:solidFill>
            <a:ln>
              <a:solidFill>
                <a:srgbClr val="F7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30 Seconds Timer - Đồng hồ đếm ngược 3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2034" y="0"/>
            <a:ext cx="1608646" cy="9048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6473" y="81898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2820" y="762295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37684" y="78390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50924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6464" y="3240718"/>
            <a:ext cx="225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9133" y="3455573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4766"/>
            <a:ext cx="12190095" cy="600323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963167" y="889831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642838" y="1186592"/>
            <a:ext cx="32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/>
              <a:t>He said that </a:t>
            </a:r>
            <a:br>
              <a:rPr lang="en-GB" sz="4000" b="1"/>
            </a:br>
            <a:r>
              <a:rPr lang="en-GB" sz="4000" b="1"/>
              <a:t>it was raining.</a:t>
            </a:r>
          </a:p>
        </p:txBody>
      </p:sp>
    </p:spTree>
    <p:extLst>
      <p:ext uri="{BB962C8B-B14F-4D97-AF65-F5344CB8AC3E}">
        <p14:creationId xmlns:p14="http://schemas.microsoft.com/office/powerpoint/2010/main" val="23016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2838" y="1186592"/>
            <a:ext cx="32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/>
              <a:t>He said that </a:t>
            </a:r>
            <a:br>
              <a:rPr lang="en-GB" sz="4000" b="1"/>
            </a:br>
            <a:r>
              <a:rPr lang="en-GB" sz="4000" b="1"/>
              <a:t>he was busy.</a:t>
            </a:r>
          </a:p>
        </p:txBody>
      </p:sp>
    </p:spTree>
    <p:extLst>
      <p:ext uri="{BB962C8B-B14F-4D97-AF65-F5344CB8AC3E}">
        <p14:creationId xmlns:p14="http://schemas.microsoft.com/office/powerpoint/2010/main" val="40602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25370" y="913040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642838" y="1243902"/>
            <a:ext cx="32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/>
              <a:t>She said that </a:t>
            </a:r>
            <a:br>
              <a:rPr lang="en-GB" sz="4000" b="1"/>
            </a:br>
            <a:r>
              <a:rPr lang="en-GB" sz="4000" b="1"/>
              <a:t>he was happy.</a:t>
            </a:r>
          </a:p>
        </p:txBody>
      </p:sp>
    </p:spTree>
    <p:extLst>
      <p:ext uri="{BB962C8B-B14F-4D97-AF65-F5344CB8AC3E}">
        <p14:creationId xmlns:p14="http://schemas.microsoft.com/office/powerpoint/2010/main" val="5052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4607</TotalTime>
  <Words>1100</Words>
  <Application>Microsoft Office PowerPoint</Application>
  <PresentationFormat>Widescreen</PresentationFormat>
  <Paragraphs>195</Paragraphs>
  <Slides>24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.VnCooper</vt:lpstr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284</cp:revision>
  <dcterms:created xsi:type="dcterms:W3CDTF">2020-12-09T02:04:09Z</dcterms:created>
  <dcterms:modified xsi:type="dcterms:W3CDTF">2024-07-11T10:34:21Z</dcterms:modified>
</cp:coreProperties>
</file>