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353" r:id="rId2"/>
    <p:sldId id="271" r:id="rId3"/>
    <p:sldId id="256" r:id="rId4"/>
    <p:sldId id="302" r:id="rId5"/>
    <p:sldId id="279" r:id="rId6"/>
    <p:sldId id="316" r:id="rId7"/>
    <p:sldId id="347" r:id="rId8"/>
    <p:sldId id="349" r:id="rId9"/>
    <p:sldId id="348" r:id="rId10"/>
    <p:sldId id="283" r:id="rId11"/>
    <p:sldId id="350" r:id="rId12"/>
    <p:sldId id="351" r:id="rId13"/>
    <p:sldId id="352" r:id="rId14"/>
    <p:sldId id="327" r:id="rId15"/>
    <p:sldId id="325" r:id="rId16"/>
    <p:sldId id="313" r:id="rId17"/>
    <p:sldId id="314" r:id="rId18"/>
    <p:sldId id="330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92A9"/>
    <a:srgbClr val="EF4B66"/>
    <a:srgbClr val="FBCDCD"/>
    <a:srgbClr val="F7A5A5"/>
    <a:srgbClr val="F37D91"/>
    <a:srgbClr val="F26649"/>
    <a:srgbClr val="F3F6F6"/>
    <a:srgbClr val="D8E5E5"/>
    <a:srgbClr val="3B87CD"/>
    <a:srgbClr val="E070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23" autoAdjust="0"/>
    <p:restoredTop sz="94650"/>
  </p:normalViewPr>
  <p:slideViewPr>
    <p:cSldViewPr snapToGrid="0" showGuides="1">
      <p:cViewPr varScale="1">
        <p:scale>
          <a:sx n="59" d="100"/>
          <a:sy n="59" d="100"/>
        </p:scale>
        <p:origin x="84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7586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222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22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3642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180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6.png"/><Relationship Id="rId5" Type="http://schemas.microsoft.com/office/2007/relationships/media" Target="../media/media3.mp3"/><Relationship Id="rId10" Type="http://schemas.openxmlformats.org/officeDocument/2006/relationships/notesSlide" Target="../notesSlides/notesSlide7.xml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làm Slide chào hỏi 10 - Kinh nghiệm dạy học">
            <a:extLst>
              <a:ext uri="{FF2B5EF4-FFF2-40B4-BE49-F238E27FC236}">
                <a16:creationId xmlns:a16="http://schemas.microsoft.com/office/drawing/2014/main" id="{894BBEDC-F54C-EE29-9D33-3E8854AFB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530" y="1538104"/>
            <a:ext cx="6690796" cy="378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7DD1AF-1262-2A13-C784-A99C0C12842A}"/>
              </a:ext>
            </a:extLst>
          </p:cNvPr>
          <p:cNvSpPr txBox="1"/>
          <p:nvPr/>
        </p:nvSpPr>
        <p:spPr>
          <a:xfrm>
            <a:off x="3428432" y="2410698"/>
            <a:ext cx="5335139" cy="1059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65" dirty="0">
                <a:ln w="38100">
                  <a:noFill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BÀI GIẢNG ĐIỆN TỬ MÔN TIẾNG ANH 8</a:t>
            </a:r>
          </a:p>
          <a:p>
            <a:pPr algn="ctr"/>
            <a:endParaRPr lang="en-US" sz="993" dirty="0">
              <a:ln w="38100">
                <a:noFill/>
              </a:ln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ctr"/>
            <a:r>
              <a:rPr lang="en-US" sz="1765" dirty="0">
                <a:ln w="38100">
                  <a:noFill/>
                </a:ln>
                <a:solidFill>
                  <a:srgbClr val="FFFF00"/>
                </a:solidFill>
                <a:cs typeface="Times New Roman" panose="02020603050405020304" pitchFamily="18" charset="0"/>
              </a:rPr>
              <a:t>UNIT 10: COMMUNICATION IN THE FUTURE</a:t>
            </a:r>
          </a:p>
          <a:p>
            <a:pPr algn="ctr"/>
            <a:r>
              <a:rPr lang="en-US" sz="1765" dirty="0">
                <a:ln w="38100">
                  <a:noFill/>
                </a:ln>
                <a:solidFill>
                  <a:srgbClr val="FFFF00"/>
                </a:solidFill>
                <a:cs typeface="Times New Roman" panose="02020603050405020304" pitchFamily="18" charset="0"/>
              </a:rPr>
              <a:t>Lesson 5 :  Skills 1</a:t>
            </a:r>
            <a:endParaRPr lang="en-VN" sz="1765" dirty="0">
              <a:ln w="38100">
                <a:noFill/>
              </a:ln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ED2715-3602-A60F-684E-951779432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23" t="7012" r="8375" b="3760"/>
          <a:stretch/>
        </p:blipFill>
        <p:spPr>
          <a:xfrm>
            <a:off x="2943949" y="1670193"/>
            <a:ext cx="566784" cy="570908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4722392" y="3501826"/>
            <a:ext cx="2316981" cy="567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44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GV: </a:t>
            </a:r>
            <a:r>
              <a:rPr lang="en-US" sz="1544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Nguyễn</a:t>
            </a:r>
            <a:r>
              <a:rPr lang="en-US" sz="1544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544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Thị</a:t>
            </a:r>
            <a:r>
              <a:rPr lang="en-US" sz="1544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544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Hiền</a:t>
            </a:r>
            <a:endParaRPr lang="en-US" sz="1544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cs typeface="Times New Roman" panose="02020603050405020304" pitchFamily="18" charset="0"/>
            </a:endParaRPr>
          </a:p>
          <a:p>
            <a:r>
              <a:rPr lang="en-US" sz="1544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Tổ</a:t>
            </a:r>
            <a:r>
              <a:rPr lang="en-US" sz="1544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544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Ngoại</a:t>
            </a:r>
            <a:r>
              <a:rPr lang="en-US" sz="1544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544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Ngữ</a:t>
            </a:r>
            <a:r>
              <a:rPr lang="en-US" sz="1544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 - </a:t>
            </a:r>
            <a:r>
              <a:rPr lang="en-US" sz="1544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Năng</a:t>
            </a:r>
            <a:r>
              <a:rPr lang="en-US" sz="1544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544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khiếu</a:t>
            </a:r>
            <a:endParaRPr lang="en-VN" sz="1544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4669139" y="1878051"/>
            <a:ext cx="2460802" cy="3468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54">
                <a:ln w="38100">
                  <a:noFill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TRƯỜNG THCS LONG BIÊN</a:t>
            </a:r>
            <a:endParaRPr lang="en-VN" sz="1654" dirty="0">
              <a:ln w="38100">
                <a:noFill/>
              </a:ln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96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2855004"/>
              </p:ext>
            </p:extLst>
          </p:nvPr>
        </p:nvGraphicFramePr>
        <p:xfrm>
          <a:off x="1183029" y="2037593"/>
          <a:ext cx="10417091" cy="334985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622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9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449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0156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EF4B66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EF4B66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EF4B66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telepathy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3200" b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təˈlepə</a:t>
                      </a:r>
                      <a:r>
                        <a:rPr lang="el-GR" sz="32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θ</a:t>
                      </a:r>
                      <a:r>
                        <a:rPr lang="en-US" sz="3200" b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32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endParaRPr lang="en-US" sz="32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giao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keep in contact (v)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3200" b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kiːp</a:t>
                      </a:r>
                      <a:r>
                        <a:rPr lang="en-US" sz="32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ɪn</a:t>
                      </a:r>
                      <a:r>
                        <a:rPr lang="en-US" sz="32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kənˈtækt</a:t>
                      </a:r>
                      <a:r>
                        <a:rPr lang="en-US" sz="32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endParaRPr lang="en-US" sz="32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giữ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liên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lạc</a:t>
                      </a:r>
                      <a:endParaRPr lang="en-US" sz="32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thought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l-GR" sz="32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θ</a:t>
                      </a:r>
                      <a:r>
                        <a:rPr lang="en-US" sz="3200" b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ɔːt</a:t>
                      </a:r>
                      <a:r>
                        <a:rPr lang="en-US" sz="32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endParaRPr lang="en-US" sz="32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suy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nghĩ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4098046939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tiny (a)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/ˈ</a:t>
                      </a:r>
                      <a:r>
                        <a:rPr lang="en-US" sz="3200" b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taɪni</a:t>
                      </a:r>
                      <a:r>
                        <a:rPr lang="en-US" sz="32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endParaRPr lang="en-US" sz="32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9260273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pic>
        <p:nvPicPr>
          <p:cNvPr id="2" name="telepathy__gb_1.mp3">
            <a:hlinkClick r:id="" action="ppaction://media"/>
            <a:extLst>
              <a:ext uri="{FF2B5EF4-FFF2-40B4-BE49-F238E27FC236}">
                <a16:creationId xmlns:a16="http://schemas.microsoft.com/office/drawing/2014/main" id="{9B9614A1-3557-3651-46C4-329A9988B3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95681" y="2616200"/>
            <a:ext cx="812800" cy="812800"/>
          </a:xfrm>
          <a:prstGeom prst="rect">
            <a:avLst/>
          </a:prstGeom>
        </p:spPr>
      </p:pic>
      <p:pic>
        <p:nvPicPr>
          <p:cNvPr id="3" name="keep in contact.mp3">
            <a:hlinkClick r:id="" action="ppaction://media"/>
            <a:extLst>
              <a:ext uri="{FF2B5EF4-FFF2-40B4-BE49-F238E27FC236}">
                <a16:creationId xmlns:a16="http://schemas.microsoft.com/office/drawing/2014/main" id="{F1132DA3-6A97-6E46-4315-646C88F9B83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95681" y="3306119"/>
            <a:ext cx="812800" cy="812800"/>
          </a:xfrm>
          <a:prstGeom prst="rect">
            <a:avLst/>
          </a:prstGeom>
        </p:spPr>
      </p:pic>
      <p:pic>
        <p:nvPicPr>
          <p:cNvPr id="4" name="thought__gb_2.mp3">
            <a:hlinkClick r:id="" action="ppaction://media"/>
            <a:extLst>
              <a:ext uri="{FF2B5EF4-FFF2-40B4-BE49-F238E27FC236}">
                <a16:creationId xmlns:a16="http://schemas.microsoft.com/office/drawing/2014/main" id="{6B2F035D-A69E-6D1C-75CC-CD9564A3920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95681" y="3996038"/>
            <a:ext cx="812800" cy="812800"/>
          </a:xfrm>
          <a:prstGeom prst="rect">
            <a:avLst/>
          </a:prstGeom>
        </p:spPr>
      </p:pic>
      <p:pic>
        <p:nvPicPr>
          <p:cNvPr id="5" name="tiny__gb_1.mp3">
            <a:hlinkClick r:id="" action="ppaction://media"/>
            <a:extLst>
              <a:ext uri="{FF2B5EF4-FFF2-40B4-BE49-F238E27FC236}">
                <a16:creationId xmlns:a16="http://schemas.microsoft.com/office/drawing/2014/main" id="{7DCD0328-7996-EAFB-6230-4A6D4C130991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95681" y="468595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04692" y="133953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07298" y="1218594"/>
            <a:ext cx="1033824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</a:rPr>
              <a:t>Read an interview with two students, Minh and Tom. Then tick the speaker of each sentence. 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657478" y="123689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B4D1B71-D0B7-0AE8-4848-12F8E0B189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380728"/>
              </p:ext>
            </p:extLst>
          </p:nvPr>
        </p:nvGraphicFramePr>
        <p:xfrm>
          <a:off x="360144" y="2152231"/>
          <a:ext cx="10840851" cy="4632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379819">
                  <a:extLst>
                    <a:ext uri="{9D8B030D-6E8A-4147-A177-3AD203B41FA5}">
                      <a16:colId xmlns:a16="http://schemas.microsoft.com/office/drawing/2014/main" val="3812372704"/>
                    </a:ext>
                  </a:extLst>
                </a:gridCol>
                <a:gridCol w="1233377">
                  <a:extLst>
                    <a:ext uri="{9D8B030D-6E8A-4147-A177-3AD203B41FA5}">
                      <a16:colId xmlns:a16="http://schemas.microsoft.com/office/drawing/2014/main" val="365485281"/>
                    </a:ext>
                  </a:extLst>
                </a:gridCol>
                <a:gridCol w="1227655">
                  <a:extLst>
                    <a:ext uri="{9D8B030D-6E8A-4147-A177-3AD203B41FA5}">
                      <a16:colId xmlns:a16="http://schemas.microsoft.com/office/drawing/2014/main" val="3365670671"/>
                    </a:ext>
                  </a:extLst>
                </a:gridCol>
              </a:tblGrid>
              <a:tr h="50933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W</a:t>
                      </a:r>
                      <a:r>
                        <a:rPr lang="en-VN" sz="2800" dirty="0">
                          <a:solidFill>
                            <a:schemeClr val="bg1"/>
                          </a:solidFill>
                        </a:rPr>
                        <a:t>ho says that…?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bg1"/>
                          </a:solidFill>
                        </a:rPr>
                        <a:t>Minh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bg1"/>
                          </a:solidFill>
                        </a:rPr>
                        <a:t>Tom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3034145"/>
                  </a:ext>
                </a:extLst>
              </a:tr>
              <a:tr h="5093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he sends voice messages to friends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VN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VN" sz="28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0582759"/>
                  </a:ext>
                </a:extLst>
              </a:tr>
              <a:tr h="5093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VN" sz="3000" b="0" dirty="0">
                          <a:solidFill>
                            <a:schemeClr val="tx1"/>
                          </a:solidFill>
                        </a:rPr>
                        <a:t>2. </a:t>
                      </a:r>
                      <a:r>
                        <a:rPr lang="en-US" sz="3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 calls his friends by using the Internet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VN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VN" sz="28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94470497"/>
                  </a:ext>
                </a:extLst>
              </a:tr>
              <a:tr h="5093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VN" sz="3000" b="0" dirty="0">
                          <a:solidFill>
                            <a:schemeClr val="tx1"/>
                          </a:solidFill>
                        </a:rPr>
                        <a:t>3. </a:t>
                      </a:r>
                      <a:r>
                        <a:rPr lang="en-US" sz="3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everyone will be able to use telepathy in the future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VN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VN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8360980"/>
                  </a:ext>
                </a:extLst>
              </a:tr>
              <a:tr h="5093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VN" sz="3000" b="0" dirty="0">
                          <a:solidFill>
                            <a:schemeClr val="tx1"/>
                          </a:solidFill>
                        </a:rPr>
                        <a:t>4. </a:t>
                      </a:r>
                      <a:r>
                        <a:rPr lang="en-US" sz="3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people need a small device to send their thoughts to others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VN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VN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193525"/>
                  </a:ext>
                </a:extLst>
              </a:tr>
              <a:tr h="5093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VN" sz="3000" b="0" dirty="0">
                          <a:solidFill>
                            <a:schemeClr val="tx1"/>
                          </a:solidFill>
                        </a:rPr>
                        <a:t>5. </a:t>
                      </a:r>
                      <a:r>
                        <a:rPr lang="en-US" sz="3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bad people can make use of telepathy to harm </a:t>
                      </a:r>
                      <a:r>
                        <a:rPr lang="en-VN" sz="3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others</a:t>
                      </a:r>
                      <a:endParaRPr lang="en-US" sz="3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VN" sz="28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VN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3457803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0F89546F-E3D0-7584-F30F-C1B6500989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274" y="2511154"/>
            <a:ext cx="778414" cy="6756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2B146F-FCEF-F697-3156-F1773FAAE5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916" y="3091168"/>
            <a:ext cx="778414" cy="6756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3F7739C-C131-48E8-38ED-F94B709375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377" y="3886973"/>
            <a:ext cx="778414" cy="6756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1D5F8F0-6F37-C9EB-E8E4-55D2382E65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274" y="4897066"/>
            <a:ext cx="778414" cy="67566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5849058-8CCB-71C8-0E23-C63FDAC7A1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916" y="5896527"/>
            <a:ext cx="778414" cy="67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68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168150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</a:rPr>
              <a:t>Read the interview again. Choose the correct answer A, B, or C. 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15266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05002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94819F-6048-F2BB-EE12-17D61417563A}"/>
              </a:ext>
            </a:extLst>
          </p:cNvPr>
          <p:cNvSpPr txBox="1"/>
          <p:nvPr/>
        </p:nvSpPr>
        <p:spPr>
          <a:xfrm>
            <a:off x="1131589" y="1712751"/>
            <a:ext cx="9879486" cy="5016758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  <a:effectLst/>
              </a:rPr>
              <a:t>1. </a:t>
            </a:r>
            <a:r>
              <a:rPr lang="en-US" sz="3200" dirty="0">
                <a:effectLst/>
              </a:rPr>
              <a:t>What is the interview mainly about? </a:t>
            </a:r>
          </a:p>
          <a:p>
            <a:r>
              <a:rPr lang="en-US" sz="3200" dirty="0">
                <a:solidFill>
                  <a:srgbClr val="00B0F0"/>
                </a:solidFill>
                <a:effectLst/>
              </a:rPr>
              <a:t>A.</a:t>
            </a:r>
            <a:r>
              <a:rPr lang="en-US" sz="3200" dirty="0">
                <a:effectLst/>
              </a:rPr>
              <a:t> One way of future communication. 	</a:t>
            </a:r>
          </a:p>
          <a:p>
            <a:r>
              <a:rPr lang="en-US" sz="3200" dirty="0">
                <a:solidFill>
                  <a:srgbClr val="00B0F0"/>
                </a:solidFill>
                <a:effectLst/>
              </a:rPr>
              <a:t>B. </a:t>
            </a:r>
            <a:r>
              <a:rPr lang="en-US" sz="3200" dirty="0">
                <a:effectLst/>
              </a:rPr>
              <a:t>Voice chats and online calls.	</a:t>
            </a:r>
          </a:p>
          <a:p>
            <a:r>
              <a:rPr lang="en-US" sz="3200" dirty="0">
                <a:solidFill>
                  <a:srgbClr val="00B0F0"/>
                </a:solidFill>
                <a:effectLst/>
              </a:rPr>
              <a:t>C. </a:t>
            </a:r>
            <a:r>
              <a:rPr lang="en-US" sz="3200" dirty="0">
                <a:effectLst/>
              </a:rPr>
              <a:t>Problems of telepathy. </a:t>
            </a:r>
          </a:p>
          <a:p>
            <a:endParaRPr lang="en-US" sz="3200" dirty="0">
              <a:effectLst/>
            </a:endParaRPr>
          </a:p>
          <a:p>
            <a:r>
              <a:rPr lang="en-US" sz="3200" b="1" dirty="0">
                <a:solidFill>
                  <a:schemeClr val="accent2"/>
                </a:solidFill>
                <a:effectLst/>
              </a:rPr>
              <a:t>2.</a:t>
            </a:r>
            <a:r>
              <a:rPr lang="en-US" sz="3200" dirty="0">
                <a:solidFill>
                  <a:schemeClr val="accent2"/>
                </a:solidFill>
                <a:effectLst/>
              </a:rPr>
              <a:t> </a:t>
            </a:r>
            <a:r>
              <a:rPr lang="en-US" sz="3200" dirty="0">
                <a:effectLst/>
              </a:rPr>
              <a:t>Which way of communication below is NOT mentioned in the interview? </a:t>
            </a:r>
          </a:p>
          <a:p>
            <a:r>
              <a:rPr lang="en-US" sz="3200" dirty="0">
                <a:solidFill>
                  <a:srgbClr val="00B0F0"/>
                </a:solidFill>
                <a:effectLst/>
              </a:rPr>
              <a:t>A. </a:t>
            </a:r>
            <a:r>
              <a:rPr lang="en-US" sz="3200" dirty="0">
                <a:effectLst/>
              </a:rPr>
              <a:t>Meeting face to face		 </a:t>
            </a:r>
          </a:p>
          <a:p>
            <a:r>
              <a:rPr lang="en-US" sz="3200" dirty="0">
                <a:solidFill>
                  <a:srgbClr val="00B0F0"/>
                </a:solidFill>
                <a:effectLst/>
              </a:rPr>
              <a:t>B. </a:t>
            </a:r>
            <a:r>
              <a:rPr lang="en-US" sz="3200" dirty="0">
                <a:effectLst/>
              </a:rPr>
              <a:t>Writing an email		</a:t>
            </a:r>
          </a:p>
          <a:p>
            <a:r>
              <a:rPr lang="en-US" sz="3200" dirty="0">
                <a:solidFill>
                  <a:srgbClr val="00B0F0"/>
                </a:solidFill>
                <a:effectLst/>
              </a:rPr>
              <a:t>C. </a:t>
            </a:r>
            <a:r>
              <a:rPr lang="en-US" sz="3200" dirty="0">
                <a:effectLst/>
              </a:rPr>
              <a:t>Telepathy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3D1AEE2-23A8-6990-B72C-3CD761FB3DD1}"/>
              </a:ext>
            </a:extLst>
          </p:cNvPr>
          <p:cNvSpPr/>
          <p:nvPr/>
        </p:nvSpPr>
        <p:spPr>
          <a:xfrm>
            <a:off x="1110323" y="2254102"/>
            <a:ext cx="525317" cy="52531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49C9E4A-6415-6E77-53C8-DE18984CA321}"/>
              </a:ext>
            </a:extLst>
          </p:cNvPr>
          <p:cNvSpPr/>
          <p:nvPr/>
        </p:nvSpPr>
        <p:spPr>
          <a:xfrm>
            <a:off x="1089058" y="5645888"/>
            <a:ext cx="525317" cy="52531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81667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168150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</a:rPr>
              <a:t>Read the interview again. Choose the correct answer A, B, or C. 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15266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05002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94819F-6048-F2BB-EE12-17D61417563A}"/>
              </a:ext>
            </a:extLst>
          </p:cNvPr>
          <p:cNvSpPr txBox="1"/>
          <p:nvPr/>
        </p:nvSpPr>
        <p:spPr>
          <a:xfrm>
            <a:off x="1078803" y="1842466"/>
            <a:ext cx="11436097" cy="4524315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  <a:effectLst/>
              </a:rPr>
              <a:t>3. </a:t>
            </a:r>
            <a:r>
              <a:rPr lang="en-US" sz="3200" dirty="0">
                <a:effectLst/>
              </a:rPr>
              <a:t>According to Tom, telepathy means ______. </a:t>
            </a:r>
          </a:p>
          <a:p>
            <a:r>
              <a:rPr lang="en-US" sz="3200" dirty="0">
                <a:solidFill>
                  <a:srgbClr val="00B0F0"/>
                </a:solidFill>
                <a:effectLst/>
              </a:rPr>
              <a:t>A. </a:t>
            </a:r>
            <a:r>
              <a:rPr lang="en-US" sz="3200" dirty="0">
                <a:effectLst/>
              </a:rPr>
              <a:t>making phone calls via the Internet 	</a:t>
            </a:r>
          </a:p>
          <a:p>
            <a:r>
              <a:rPr lang="en-US" sz="3200" dirty="0">
                <a:solidFill>
                  <a:srgbClr val="00B0F0"/>
                </a:solidFill>
                <a:effectLst/>
              </a:rPr>
              <a:t>B. </a:t>
            </a:r>
            <a:r>
              <a:rPr lang="en-US" sz="3200" dirty="0">
                <a:effectLst/>
              </a:rPr>
              <a:t>talking on tiny devices		</a:t>
            </a:r>
          </a:p>
          <a:p>
            <a:r>
              <a:rPr lang="en-US" sz="3200" dirty="0">
                <a:solidFill>
                  <a:srgbClr val="00B0F0"/>
                </a:solidFill>
                <a:effectLst/>
              </a:rPr>
              <a:t>C. </a:t>
            </a:r>
            <a:r>
              <a:rPr lang="en-US" sz="3200" dirty="0">
                <a:effectLst/>
              </a:rPr>
              <a:t>communicating by thoughts </a:t>
            </a:r>
          </a:p>
          <a:p>
            <a:endParaRPr lang="en-US" sz="3200" dirty="0"/>
          </a:p>
          <a:p>
            <a:r>
              <a:rPr lang="en-US" sz="3200" b="1" dirty="0">
                <a:solidFill>
                  <a:schemeClr val="accent2"/>
                </a:solidFill>
                <a:effectLst/>
              </a:rPr>
              <a:t>4. </a:t>
            </a:r>
            <a:r>
              <a:rPr lang="en-US" sz="3200" dirty="0">
                <a:effectLst/>
              </a:rPr>
              <a:t>The MC says that ______. </a:t>
            </a:r>
          </a:p>
          <a:p>
            <a:r>
              <a:rPr lang="en-US" sz="3200" dirty="0">
                <a:solidFill>
                  <a:srgbClr val="00B0F0"/>
                </a:solidFill>
                <a:effectLst/>
              </a:rPr>
              <a:t>A. </a:t>
            </a:r>
            <a:r>
              <a:rPr lang="en-US" sz="3200" dirty="0">
                <a:effectLst/>
              </a:rPr>
              <a:t>telepathy is perfect</a:t>
            </a:r>
          </a:p>
          <a:p>
            <a:r>
              <a:rPr lang="en-US" sz="3200" dirty="0">
                <a:solidFill>
                  <a:srgbClr val="00B0F0"/>
                </a:solidFill>
                <a:effectLst/>
              </a:rPr>
              <a:t>B. </a:t>
            </a:r>
            <a:r>
              <a:rPr lang="en-US" sz="3200" dirty="0">
                <a:effectLst/>
              </a:rPr>
              <a:t>not all people can do telepathy </a:t>
            </a:r>
          </a:p>
          <a:p>
            <a:r>
              <a:rPr lang="en-US" sz="3200" dirty="0">
                <a:solidFill>
                  <a:srgbClr val="00B0F0"/>
                </a:solidFill>
                <a:effectLst/>
              </a:rPr>
              <a:t>C. </a:t>
            </a:r>
            <a:r>
              <a:rPr lang="en-US" sz="3200" dirty="0">
                <a:effectLst/>
              </a:rPr>
              <a:t>she disagrees with Minh’s opinion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D924A33-3597-76F1-7710-4189FDAD9345}"/>
              </a:ext>
            </a:extLst>
          </p:cNvPr>
          <p:cNvSpPr/>
          <p:nvPr/>
        </p:nvSpPr>
        <p:spPr>
          <a:xfrm>
            <a:off x="1047284" y="3354571"/>
            <a:ext cx="525317" cy="52531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ED05587-1972-73FB-6FEB-88004603EAB6}"/>
              </a:ext>
            </a:extLst>
          </p:cNvPr>
          <p:cNvSpPr/>
          <p:nvPr/>
        </p:nvSpPr>
        <p:spPr>
          <a:xfrm>
            <a:off x="1035895" y="5263114"/>
            <a:ext cx="525317" cy="52531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19083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94819F-6048-F2BB-EE12-17D61417563A}"/>
              </a:ext>
            </a:extLst>
          </p:cNvPr>
          <p:cNvSpPr txBox="1"/>
          <p:nvPr/>
        </p:nvSpPr>
        <p:spPr>
          <a:xfrm>
            <a:off x="913995" y="1943657"/>
            <a:ext cx="10940717" cy="2970685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2"/>
                </a:solidFill>
                <a:effectLst/>
              </a:rPr>
              <a:t>5. </a:t>
            </a:r>
            <a:r>
              <a:rPr lang="en-US" sz="3200" dirty="0">
                <a:effectLst/>
              </a:rPr>
              <a:t>What does the MC think may be a problem with telepathy?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F0"/>
                </a:solidFill>
                <a:effectLst/>
              </a:rPr>
              <a:t>A. </a:t>
            </a:r>
            <a:r>
              <a:rPr lang="en-US" sz="3200" dirty="0">
                <a:effectLst/>
              </a:rPr>
              <a:t>People won’t want to meet each other.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F0"/>
                </a:solidFill>
                <a:effectLst/>
              </a:rPr>
              <a:t>B. </a:t>
            </a:r>
            <a:r>
              <a:rPr lang="en-US" sz="3200" dirty="0">
                <a:effectLst/>
              </a:rPr>
              <a:t>Telepathy devices can be expensive.</a:t>
            </a:r>
            <a:br>
              <a:rPr lang="en-US" sz="3200" dirty="0">
                <a:effectLst/>
              </a:rPr>
            </a:br>
            <a:r>
              <a:rPr lang="en-US" sz="3200" dirty="0">
                <a:solidFill>
                  <a:srgbClr val="00B0F0"/>
                </a:solidFill>
                <a:effectLst/>
              </a:rPr>
              <a:t>C. </a:t>
            </a:r>
            <a:r>
              <a:rPr lang="en-US" sz="3200" dirty="0">
                <a:effectLst/>
              </a:rPr>
              <a:t>Some people won’t want to talk anymore.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B31BDB-9E8D-FB01-8D6F-32CFC5144E2A}"/>
              </a:ext>
            </a:extLst>
          </p:cNvPr>
          <p:cNvSpPr txBox="1"/>
          <p:nvPr/>
        </p:nvSpPr>
        <p:spPr>
          <a:xfrm>
            <a:off x="1131589" y="1168150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</a:rPr>
              <a:t>Read the interview again. Choose the correct answer A, B, or C. </a:t>
            </a:r>
            <a:endParaRPr lang="en-US" sz="2400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B6FB7B-8AD6-C0D9-0984-3F52DEB0EB47}"/>
              </a:ext>
            </a:extLst>
          </p:cNvPr>
          <p:cNvSpPr/>
          <p:nvPr/>
        </p:nvSpPr>
        <p:spPr>
          <a:xfrm>
            <a:off x="576198" y="115266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ACAC88-32D7-BFAC-8167-46FAB9F38DDF}"/>
              </a:ext>
            </a:extLst>
          </p:cNvPr>
          <p:cNvSpPr txBox="1"/>
          <p:nvPr/>
        </p:nvSpPr>
        <p:spPr>
          <a:xfrm>
            <a:off x="628983" y="105002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4CD5CEA-0F47-D9FA-D836-B8B795D1021E}"/>
              </a:ext>
            </a:extLst>
          </p:cNvPr>
          <p:cNvSpPr/>
          <p:nvPr/>
        </p:nvSpPr>
        <p:spPr>
          <a:xfrm>
            <a:off x="868930" y="4378392"/>
            <a:ext cx="525317" cy="52531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129738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</a:rPr>
              <a:t>Work in pairs. Read the following ideas about online calls. Put the ideas in the correct column. 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7" y="122236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2" y="11197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0A69831-4219-F89D-86E5-DA65DEFC28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6993087"/>
              </p:ext>
            </p:extLst>
          </p:nvPr>
        </p:nvGraphicFramePr>
        <p:xfrm>
          <a:off x="5652868" y="2271636"/>
          <a:ext cx="6304922" cy="297298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52461">
                  <a:extLst>
                    <a:ext uri="{9D8B030D-6E8A-4147-A177-3AD203B41FA5}">
                      <a16:colId xmlns:a16="http://schemas.microsoft.com/office/drawing/2014/main" val="3725910287"/>
                    </a:ext>
                  </a:extLst>
                </a:gridCol>
                <a:gridCol w="3152461">
                  <a:extLst>
                    <a:ext uri="{9D8B030D-6E8A-4147-A177-3AD203B41FA5}">
                      <a16:colId xmlns:a16="http://schemas.microsoft.com/office/drawing/2014/main" val="990115311"/>
                    </a:ext>
                  </a:extLst>
                </a:gridCol>
              </a:tblGrid>
              <a:tr h="8659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Advantages </a:t>
                      </a:r>
                      <a:endParaRPr lang="en-VN" sz="32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Disadvantages </a:t>
                      </a:r>
                      <a:endParaRPr lang="en-VN" sz="32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0551458"/>
                  </a:ext>
                </a:extLst>
              </a:tr>
              <a:tr h="702356">
                <a:tc>
                  <a:txBody>
                    <a:bodyPr/>
                    <a:lstStyle/>
                    <a:p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8254865"/>
                  </a:ext>
                </a:extLst>
              </a:tr>
              <a:tr h="702356">
                <a:tc>
                  <a:txBody>
                    <a:bodyPr/>
                    <a:lstStyle/>
                    <a:p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8934151"/>
                  </a:ext>
                </a:extLst>
              </a:tr>
              <a:tr h="702356">
                <a:tc>
                  <a:txBody>
                    <a:bodyPr/>
                    <a:lstStyle/>
                    <a:p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0839588"/>
                  </a:ext>
                </a:extLst>
              </a:tr>
            </a:tbl>
          </a:graphicData>
        </a:graphic>
      </p:graphicFrame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1F2BA404-DEDA-79A2-2DAF-983E1D9D0ADE}"/>
              </a:ext>
            </a:extLst>
          </p:cNvPr>
          <p:cNvSpPr/>
          <p:nvPr/>
        </p:nvSpPr>
        <p:spPr>
          <a:xfrm>
            <a:off x="6804927" y="3282246"/>
            <a:ext cx="658149" cy="393700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000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8A6898E-9C7B-59E7-7DBD-2D7B1214C940}"/>
              </a:ext>
            </a:extLst>
          </p:cNvPr>
          <p:cNvSpPr/>
          <p:nvPr/>
        </p:nvSpPr>
        <p:spPr>
          <a:xfrm>
            <a:off x="9967449" y="3280869"/>
            <a:ext cx="658149" cy="393700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000" dirty="0">
                <a:solidFill>
                  <a:srgbClr val="C00000"/>
                </a:solidFill>
              </a:rPr>
              <a:t>b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07FC0B3-C186-D54A-71EE-10EF9CC0DF82}"/>
              </a:ext>
            </a:extLst>
          </p:cNvPr>
          <p:cNvSpPr/>
          <p:nvPr/>
        </p:nvSpPr>
        <p:spPr>
          <a:xfrm>
            <a:off x="6804925" y="3934956"/>
            <a:ext cx="658149" cy="393700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000" dirty="0">
                <a:solidFill>
                  <a:srgbClr val="C00000"/>
                </a:solidFill>
              </a:rPr>
              <a:t>c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6EBF4FF-2CB3-8F3D-CA63-947DF202519B}"/>
              </a:ext>
            </a:extLst>
          </p:cNvPr>
          <p:cNvSpPr/>
          <p:nvPr/>
        </p:nvSpPr>
        <p:spPr>
          <a:xfrm>
            <a:off x="9967448" y="4000908"/>
            <a:ext cx="658149" cy="393700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000" dirty="0">
                <a:solidFill>
                  <a:srgbClr val="C00000"/>
                </a:solidFill>
              </a:rPr>
              <a:t>d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8488673-DC6B-C9AC-0D73-1F4881AD8389}"/>
              </a:ext>
            </a:extLst>
          </p:cNvPr>
          <p:cNvSpPr/>
          <p:nvPr/>
        </p:nvSpPr>
        <p:spPr>
          <a:xfrm>
            <a:off x="6804926" y="4665518"/>
            <a:ext cx="658149" cy="393700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000" dirty="0">
                <a:solidFill>
                  <a:srgbClr val="C00000"/>
                </a:solidFill>
              </a:rPr>
              <a:t>e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E75F301-6EEC-A119-BB26-A42D5DB06619}"/>
              </a:ext>
            </a:extLst>
          </p:cNvPr>
          <p:cNvSpPr/>
          <p:nvPr/>
        </p:nvSpPr>
        <p:spPr>
          <a:xfrm>
            <a:off x="9967448" y="4705509"/>
            <a:ext cx="658149" cy="393700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000" dirty="0">
                <a:solidFill>
                  <a:srgbClr val="C00000"/>
                </a:solidFill>
              </a:rPr>
              <a:t>f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7196C0-3CE1-C79B-E114-2625CD46A0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48" y="2376716"/>
            <a:ext cx="5528420" cy="282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174937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</a:rPr>
              <a:t>Work in groups. Choose a way of communication and discuss its advantages and disadvantages. Then report your answers to the class. 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pic>
        <p:nvPicPr>
          <p:cNvPr id="7170" name="Picture 2" descr="Top 5 phần mềm thi thử IELTS Speaking Online - GLN">
            <a:extLst>
              <a:ext uri="{FF2B5EF4-FFF2-40B4-BE49-F238E27FC236}">
                <a16:creationId xmlns:a16="http://schemas.microsoft.com/office/drawing/2014/main" id="{E2C0AC8A-9C5D-6A12-F337-685665C93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034" y="2376750"/>
            <a:ext cx="4385084" cy="438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ộp Văn bản 4">
            <a:extLst>
              <a:ext uri="{FF2B5EF4-FFF2-40B4-BE49-F238E27FC236}">
                <a16:creationId xmlns:a16="http://schemas.microsoft.com/office/drawing/2014/main" id="{B050C2B4-6BE9-D7AB-ECE7-7A619D2CAEF2}"/>
              </a:ext>
            </a:extLst>
          </p:cNvPr>
          <p:cNvSpPr txBox="1"/>
          <p:nvPr/>
        </p:nvSpPr>
        <p:spPr>
          <a:xfrm>
            <a:off x="172572" y="2129044"/>
            <a:ext cx="8322841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effectLst/>
              </a:rPr>
              <a:t>- To start a talk about advantages and disadvantages: </a:t>
            </a:r>
          </a:p>
          <a:p>
            <a:r>
              <a:rPr lang="en-US" sz="2800" dirty="0">
                <a:effectLst/>
              </a:rPr>
              <a:t>+ I think there are both advantages and disadvantages of online calls. </a:t>
            </a:r>
          </a:p>
          <a:p>
            <a:endParaRPr lang="en-US" sz="2800" dirty="0">
              <a:effectLst/>
            </a:endParaRPr>
          </a:p>
          <a:p>
            <a:r>
              <a:rPr lang="en-US" sz="2800" dirty="0">
                <a:solidFill>
                  <a:schemeClr val="accent2"/>
                </a:solidFill>
                <a:effectLst/>
              </a:rPr>
              <a:t>- To introduce the advantages:</a:t>
            </a:r>
          </a:p>
          <a:p>
            <a:r>
              <a:rPr lang="en-US" sz="2800" dirty="0">
                <a:effectLst/>
              </a:rPr>
              <a:t>+ In terms of the advantages / good points, ...</a:t>
            </a:r>
          </a:p>
          <a:p>
            <a:r>
              <a:rPr lang="en-US" sz="2800" dirty="0">
                <a:effectLst/>
              </a:rPr>
              <a:t>+... can be beneficial in many ways. First, ...</a:t>
            </a:r>
          </a:p>
          <a:p>
            <a:br>
              <a:rPr lang="en-US" sz="2800" dirty="0">
                <a:effectLst/>
              </a:rPr>
            </a:br>
            <a:r>
              <a:rPr lang="en-US" sz="2800" dirty="0">
                <a:solidFill>
                  <a:schemeClr val="accent2"/>
                </a:solidFill>
                <a:effectLst/>
              </a:rPr>
              <a:t>- To introduce the disadvantages:</a:t>
            </a:r>
          </a:p>
          <a:p>
            <a:r>
              <a:rPr lang="en-US" sz="2800" dirty="0">
                <a:effectLst/>
              </a:rPr>
              <a:t>+ However, ... has some drawbacks. For example, ... </a:t>
            </a: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280664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87067" y="2564957"/>
            <a:ext cx="9770226" cy="2499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read about telepathy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talk about future communication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4" y="1280664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8804" y="2104496"/>
            <a:ext cx="8149852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Do exercise in the workbook.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601" y="3473121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 err="1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tienganhglobalsuccess.vn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083" y="1570260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401501" y="1839389"/>
            <a:ext cx="3226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 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0" y="88279"/>
            <a:ext cx="85845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COMMUNICATION IN THE FUTURE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06185" y="109060"/>
            <a:ext cx="7933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10</a:t>
            </a:r>
          </a:p>
        </p:txBody>
      </p:sp>
      <p:pic>
        <p:nvPicPr>
          <p:cNvPr id="1026" name="Picture 2" descr="2,853 Telepathy Stock Photos, Pictures &amp; Royalty-Free Images - iStock |  Telepathy vector, Telepathy icon">
            <a:extLst>
              <a:ext uri="{FF2B5EF4-FFF2-40B4-BE49-F238E27FC236}">
                <a16:creationId xmlns:a16="http://schemas.microsoft.com/office/drawing/2014/main" id="{0EE6A97E-28D5-931C-0661-CEDAB120F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245" y="2733665"/>
            <a:ext cx="5768950" cy="329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951320" y="2598349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READING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69161" y="4384217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SPEAKING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1062" y="1234448"/>
            <a:ext cx="5758577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1: Work in pairs. List as many ways of communication as you can.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80310" y="2124253"/>
            <a:ext cx="5755112" cy="1501107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vi-VN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r>
              <a:rPr lang="vi-VN" dirty="0">
                <a:solidFill>
                  <a:schemeClr val="tx1"/>
                </a:solidFill>
                <a:cs typeface="Calibri" panose="020F0502020204030204" pitchFamily="34" charset="0"/>
              </a:rPr>
              <a:t>Task 2:</a:t>
            </a:r>
            <a:r>
              <a:rPr lang="vi-VN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Read an interview with two students, Minh and Tom. Then tick the speaker of each sentence. </a:t>
            </a:r>
          </a:p>
          <a:p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3: Read the interview again. Choose the correct answer A, B, or C.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71062" y="3958371"/>
            <a:ext cx="5758577" cy="1453140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dirty="0">
                <a:solidFill>
                  <a:schemeClr val="tx1"/>
                </a:solidFill>
                <a:cs typeface="Calibri" panose="020F0502020204030204" pitchFamily="34" charset="0"/>
              </a:rPr>
              <a:t>Task 4:</a:t>
            </a: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 Work in pairs. Read the following ideas about online calls. Put the ideas in the correct column. </a:t>
            </a:r>
          </a:p>
          <a:p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5: Work in groups. Choose a way of communication and discuss its advantages and disadvantages. Then report your answers to the class. </a:t>
            </a:r>
          </a:p>
        </p:txBody>
      </p:sp>
      <p:cxnSp>
        <p:nvCxnSpPr>
          <p:cNvPr id="24" name="Curved Connector 23"/>
          <p:cNvCxnSpPr>
            <a:cxnSpLocks/>
            <a:stCxn id="16" idx="3"/>
            <a:endCxn id="18" idx="0"/>
          </p:cNvCxnSpPr>
          <p:nvPr/>
        </p:nvCxnSpPr>
        <p:spPr>
          <a:xfrm>
            <a:off x="2505075" y="1409153"/>
            <a:ext cx="1364202" cy="1189196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1"/>
            <a:endCxn id="19" idx="0"/>
          </p:cNvCxnSpPr>
          <p:nvPr/>
        </p:nvCxnSpPr>
        <p:spPr>
          <a:xfrm rot="10800000" flipV="1">
            <a:off x="1587118" y="2899073"/>
            <a:ext cx="1364202" cy="1485144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951320" y="5812223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9" idx="3"/>
            <a:endCxn id="27" idx="0"/>
          </p:cNvCxnSpPr>
          <p:nvPr/>
        </p:nvCxnSpPr>
        <p:spPr>
          <a:xfrm>
            <a:off x="2505075" y="4684941"/>
            <a:ext cx="1364202" cy="1127282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71061" y="5771819"/>
            <a:ext cx="5758577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-30760" y="3785281"/>
            <a:ext cx="5011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6D4762-4215-D7AF-0AD3-B7EEF99EA949}"/>
              </a:ext>
            </a:extLst>
          </p:cNvPr>
          <p:cNvSpPr txBox="1"/>
          <p:nvPr/>
        </p:nvSpPr>
        <p:spPr>
          <a:xfrm>
            <a:off x="5485940" y="1270058"/>
            <a:ext cx="5694632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effectLst/>
                <a:latin typeface="ChronicaPro"/>
              </a:rPr>
              <a:t>Work in pairs. List as many ways of communication as you can. </a:t>
            </a:r>
            <a:endParaRPr lang="en-US" sz="3200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CD5A2BF-2E65-F585-D414-59A453D41814}"/>
              </a:ext>
            </a:extLst>
          </p:cNvPr>
          <p:cNvSpPr/>
          <p:nvPr/>
        </p:nvSpPr>
        <p:spPr>
          <a:xfrm>
            <a:off x="4964680" y="136702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F16794-85F8-0827-A30B-32C2D212E162}"/>
              </a:ext>
            </a:extLst>
          </p:cNvPr>
          <p:cNvSpPr txBox="1"/>
          <p:nvPr/>
        </p:nvSpPr>
        <p:spPr>
          <a:xfrm>
            <a:off x="5017465" y="126438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89AD32-0E12-759C-80C3-37F094332529}"/>
              </a:ext>
            </a:extLst>
          </p:cNvPr>
          <p:cNvSpPr txBox="1"/>
          <p:nvPr/>
        </p:nvSpPr>
        <p:spPr>
          <a:xfrm>
            <a:off x="5467286" y="3074981"/>
            <a:ext cx="58724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 dirty="0">
                <a:solidFill>
                  <a:srgbClr val="4CAFFF"/>
                </a:solidFill>
                <a:effectLst/>
                <a:latin typeface="ChronicaPro"/>
              </a:rPr>
              <a:t>Example: </a:t>
            </a:r>
            <a:r>
              <a:rPr lang="en-US" sz="3600" dirty="0">
                <a:effectLst/>
                <a:latin typeface="ChronicaPro"/>
              </a:rPr>
              <a:t>meeting face to face, sending letters, chatting online, </a:t>
            </a:r>
            <a:r>
              <a:rPr lang="en-US" sz="3600" dirty="0" err="1">
                <a:effectLst/>
                <a:latin typeface="ChronicaPro"/>
              </a:rPr>
              <a:t>etc</a:t>
            </a:r>
            <a:r>
              <a:rPr lang="en-US" sz="3600" dirty="0">
                <a:effectLst/>
                <a:latin typeface="ChronicaPro"/>
              </a:rPr>
              <a:t>….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106292" y="1228153"/>
            <a:ext cx="6354665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telepathy</a:t>
            </a:r>
            <a:r>
              <a:rPr lang="en-US" sz="6000" b="1" dirty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82583" y="4999092"/>
            <a:ext cx="50020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thần</a:t>
            </a:r>
            <a:r>
              <a:rPr lang="en-US" sz="4800" dirty="0"/>
              <a:t> </a:t>
            </a:r>
            <a:r>
              <a:rPr lang="en-US" sz="4800" dirty="0" err="1"/>
              <a:t>giao</a:t>
            </a:r>
            <a:r>
              <a:rPr lang="en-US" sz="4800" dirty="0"/>
              <a:t> </a:t>
            </a:r>
            <a:r>
              <a:rPr lang="en-US" sz="4800" dirty="0" err="1"/>
              <a:t>cách</a:t>
            </a:r>
            <a:r>
              <a:rPr lang="en-US" sz="4800" dirty="0"/>
              <a:t> </a:t>
            </a:r>
            <a:r>
              <a:rPr lang="en-US" sz="4800" dirty="0" err="1"/>
              <a:t>cảm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620224" y="3429000"/>
            <a:ext cx="2999539" cy="8476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defRPr/>
            </a:pPr>
            <a:r>
              <a:rPr lang="en-US" sz="4800" b="1" kern="1200" dirty="0">
                <a:solidFill>
                  <a:srgbClr val="002060"/>
                </a:solidFill>
                <a:effectLst/>
                <a:cs typeface="Times New Roman" panose="02020603050405020304" pitchFamily="18" charset="0"/>
              </a:rPr>
              <a:t>/</a:t>
            </a:r>
            <a:r>
              <a:rPr lang="en-US" sz="4800" b="1" kern="1200" dirty="0" err="1">
                <a:solidFill>
                  <a:srgbClr val="002060"/>
                </a:solidFill>
                <a:effectLst/>
                <a:cs typeface="Times New Roman" panose="02020603050405020304" pitchFamily="18" charset="0"/>
              </a:rPr>
              <a:t>təˈlepə</a:t>
            </a:r>
            <a:r>
              <a:rPr lang="el-GR" sz="4800" b="1" kern="1200" dirty="0">
                <a:solidFill>
                  <a:srgbClr val="002060"/>
                </a:solidFill>
                <a:effectLst/>
                <a:cs typeface="Times New Roman" panose="02020603050405020304" pitchFamily="18" charset="0"/>
              </a:rPr>
              <a:t>θ</a:t>
            </a:r>
            <a:r>
              <a:rPr lang="en-US" sz="4800" b="1" kern="1200" dirty="0" err="1">
                <a:solidFill>
                  <a:srgbClr val="002060"/>
                </a:solidFill>
                <a:effectLst/>
                <a:cs typeface="Times New Roman" panose="02020603050405020304" pitchFamily="18" charset="0"/>
              </a:rPr>
              <a:t>i</a:t>
            </a:r>
            <a:r>
              <a:rPr lang="en-US" sz="4800" b="1" kern="1200" dirty="0">
                <a:solidFill>
                  <a:srgbClr val="002060"/>
                </a:solidFill>
                <a:effectLst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pic>
        <p:nvPicPr>
          <p:cNvPr id="3" name="Picture 2" descr="2,853 Telepathy Stock Photos, Pictures &amp; Royalty-Free Images - iStock |  Telepathy vector, Telepathy icon">
            <a:extLst>
              <a:ext uri="{FF2B5EF4-FFF2-40B4-BE49-F238E27FC236}">
                <a16:creationId xmlns:a16="http://schemas.microsoft.com/office/drawing/2014/main" id="{D94E8701-F219-257D-A74F-7B740C92F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239" y="2537372"/>
            <a:ext cx="5768950" cy="3299236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telepathy__gb_1.mp3">
            <a:hlinkClick r:id="" action="ppaction://media"/>
            <a:extLst>
              <a:ext uri="{FF2B5EF4-FFF2-40B4-BE49-F238E27FC236}">
                <a16:creationId xmlns:a16="http://schemas.microsoft.com/office/drawing/2014/main" id="{EA854B05-FCC5-8EDD-48A0-22BC774041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7067" y="34290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92766" y="1197741"/>
            <a:ext cx="8247937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keep in contact</a:t>
            </a:r>
            <a:r>
              <a:rPr lang="en-US" sz="8000" b="1" dirty="0"/>
              <a:t> </a:t>
            </a:r>
            <a:r>
              <a:rPr lang="en-US" sz="6000" b="1" dirty="0">
                <a:solidFill>
                  <a:srgbClr val="AD4F0F"/>
                </a:solidFill>
              </a:rPr>
              <a:t>(v)</a:t>
            </a:r>
            <a:endParaRPr lang="en-US" sz="48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72872" y="4986477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giữ</a:t>
            </a:r>
            <a:r>
              <a:rPr lang="en-US" sz="4800" dirty="0"/>
              <a:t> </a:t>
            </a:r>
            <a:r>
              <a:rPr lang="en-US" sz="4800" dirty="0" err="1"/>
              <a:t>liên</a:t>
            </a:r>
            <a:r>
              <a:rPr lang="en-US" sz="4800" dirty="0"/>
              <a:t> </a:t>
            </a:r>
            <a:r>
              <a:rPr lang="en-US" sz="4800" dirty="0" err="1"/>
              <a:t>lạc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002046" y="3306215"/>
            <a:ext cx="47746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kern="1200" dirty="0">
                <a:solidFill>
                  <a:srgbClr val="002060"/>
                </a:solidFill>
                <a:effectLst/>
                <a:cs typeface="Times New Roman" panose="02020603050405020304" pitchFamily="18" charset="0"/>
              </a:rPr>
              <a:t>/</a:t>
            </a:r>
            <a:r>
              <a:rPr lang="en-US" sz="4800" b="1" kern="1200" dirty="0" err="1">
                <a:solidFill>
                  <a:srgbClr val="002060"/>
                </a:solidFill>
                <a:effectLst/>
                <a:cs typeface="Times New Roman" panose="02020603050405020304" pitchFamily="18" charset="0"/>
              </a:rPr>
              <a:t>kiːp</a:t>
            </a:r>
            <a:r>
              <a:rPr lang="en-US" sz="4800" b="1" kern="1200" dirty="0">
                <a:solidFill>
                  <a:srgbClr val="002060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4800" b="1" kern="1200" dirty="0" err="1">
                <a:solidFill>
                  <a:srgbClr val="002060"/>
                </a:solidFill>
                <a:effectLst/>
                <a:cs typeface="Times New Roman" panose="02020603050405020304" pitchFamily="18" charset="0"/>
              </a:rPr>
              <a:t>ɪn</a:t>
            </a:r>
            <a:r>
              <a:rPr lang="en-US" sz="4800" b="1" kern="1200" dirty="0">
                <a:solidFill>
                  <a:srgbClr val="002060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4800" b="1" kern="1200" dirty="0" err="1">
                <a:solidFill>
                  <a:srgbClr val="002060"/>
                </a:solidFill>
                <a:effectLst/>
                <a:cs typeface="Times New Roman" panose="02020603050405020304" pitchFamily="18" charset="0"/>
              </a:rPr>
              <a:t>kənˈtækt</a:t>
            </a:r>
            <a:r>
              <a:rPr lang="en-US" sz="4800" b="1" kern="1200" dirty="0">
                <a:solidFill>
                  <a:srgbClr val="002060"/>
                </a:solidFill>
                <a:effectLst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pic>
        <p:nvPicPr>
          <p:cNvPr id="1026" name="Picture 2" descr="Keep in touch without touching by Harriet Leech on Dribbble">
            <a:extLst>
              <a:ext uri="{FF2B5EF4-FFF2-40B4-BE49-F238E27FC236}">
                <a16:creationId xmlns:a16="http://schemas.microsoft.com/office/drawing/2014/main" id="{56CA67BB-9D80-725C-4F65-DB1B76154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429" y="2041451"/>
            <a:ext cx="6370623" cy="4777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keep in contact.mp3">
            <a:hlinkClick r:id="" action="ppaction://media"/>
            <a:extLst>
              <a:ext uri="{FF2B5EF4-FFF2-40B4-BE49-F238E27FC236}">
                <a16:creationId xmlns:a16="http://schemas.microsoft.com/office/drawing/2014/main" id="{2F0E14CA-1222-2BF8-4E8F-04EB980E4D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1948" y="332441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4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862967" y="1413083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thought</a:t>
            </a:r>
            <a:r>
              <a:rPr lang="en-US" sz="6000" b="1" dirty="0">
                <a:solidFill>
                  <a:srgbClr val="AD4F0F"/>
                </a:solidFill>
              </a:rPr>
              <a:t> </a:t>
            </a:r>
            <a:r>
              <a:rPr lang="en-US" sz="6600" b="1" dirty="0">
                <a:solidFill>
                  <a:srgbClr val="AD4F0F"/>
                </a:solidFill>
              </a:rPr>
              <a:t>(n)</a:t>
            </a:r>
            <a:endParaRPr lang="en-US" sz="48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53085" y="5029418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suy</a:t>
            </a:r>
            <a:r>
              <a:rPr lang="en-US" sz="4800" dirty="0"/>
              <a:t> </a:t>
            </a:r>
            <a:r>
              <a:rPr lang="en-US" sz="4800" dirty="0" err="1"/>
              <a:t>nghĩ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2631183" y="3429000"/>
            <a:ext cx="1694696" cy="8476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1200" dirty="0">
                <a:solidFill>
                  <a:srgbClr val="002060"/>
                </a:solidFill>
                <a:effectLst/>
                <a:cs typeface="Times New Roman" panose="02020603050405020304" pitchFamily="18" charset="0"/>
              </a:rPr>
              <a:t>/</a:t>
            </a:r>
            <a:r>
              <a:rPr lang="el-GR" sz="4800" b="1" kern="1200" dirty="0">
                <a:solidFill>
                  <a:srgbClr val="002060"/>
                </a:solidFill>
                <a:effectLst/>
                <a:cs typeface="Times New Roman" panose="02020603050405020304" pitchFamily="18" charset="0"/>
              </a:rPr>
              <a:t>θ</a:t>
            </a:r>
            <a:r>
              <a:rPr lang="en-US" sz="4800" b="1" kern="1200" dirty="0" err="1">
                <a:solidFill>
                  <a:srgbClr val="002060"/>
                </a:solidFill>
                <a:effectLst/>
                <a:cs typeface="Times New Roman" panose="02020603050405020304" pitchFamily="18" charset="0"/>
              </a:rPr>
              <a:t>ɔːt</a:t>
            </a:r>
            <a:r>
              <a:rPr lang="en-US" sz="4800" b="1" kern="1200" dirty="0">
                <a:solidFill>
                  <a:srgbClr val="002060"/>
                </a:solidFill>
                <a:effectLst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703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pic>
        <p:nvPicPr>
          <p:cNvPr id="2050" name="Picture 2" descr="Page 5 | Little boy thinking Vectors &amp; Illustrations for Free Download |  Freepik">
            <a:extLst>
              <a:ext uri="{FF2B5EF4-FFF2-40B4-BE49-F238E27FC236}">
                <a16:creationId xmlns:a16="http://schemas.microsoft.com/office/drawing/2014/main" id="{731ACAFF-0A06-4C72-5C3B-8FFED89D1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1328323"/>
            <a:ext cx="3685661" cy="508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thought__gb_2.mp3">
            <a:hlinkClick r:id="" action="ppaction://media"/>
            <a:extLst>
              <a:ext uri="{FF2B5EF4-FFF2-40B4-BE49-F238E27FC236}">
                <a16:creationId xmlns:a16="http://schemas.microsoft.com/office/drawing/2014/main" id="{A8B236DC-0A89-2B52-1F81-5B73912102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3925" y="346380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45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862967" y="1426503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tiny</a:t>
            </a:r>
            <a:r>
              <a:rPr lang="en-US" sz="6000" b="1" dirty="0">
                <a:solidFill>
                  <a:srgbClr val="AD4F0F"/>
                </a:solidFill>
              </a:rPr>
              <a:t> (a)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90149" y="5230622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nhỏ</a:t>
            </a:r>
            <a:r>
              <a:rPr lang="en-US" sz="4800" dirty="0"/>
              <a:t> </a:t>
            </a:r>
            <a:r>
              <a:rPr lang="en-US" sz="4800" dirty="0" err="1"/>
              <a:t>bé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2272489" y="3539541"/>
            <a:ext cx="2086212" cy="8476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1200" dirty="0">
                <a:solidFill>
                  <a:srgbClr val="002060"/>
                </a:solidFill>
                <a:effectLst/>
                <a:cs typeface="Times New Roman" panose="02020603050405020304" pitchFamily="18" charset="0"/>
              </a:rPr>
              <a:t>/ˈ</a:t>
            </a:r>
            <a:r>
              <a:rPr lang="en-US" sz="4800" b="1" kern="1200" dirty="0" err="1">
                <a:solidFill>
                  <a:srgbClr val="002060"/>
                </a:solidFill>
                <a:effectLst/>
                <a:cs typeface="Times New Roman" panose="02020603050405020304" pitchFamily="18" charset="0"/>
              </a:rPr>
              <a:t>taɪni</a:t>
            </a:r>
            <a:r>
              <a:rPr lang="en-US" sz="4800" b="1" kern="1200" dirty="0">
                <a:solidFill>
                  <a:srgbClr val="002060"/>
                </a:solidFill>
                <a:effectLst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703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pic>
        <p:nvPicPr>
          <p:cNvPr id="3074" name="Picture 2" descr="Free About Cliparts, Download Free About Cliparts png images, Free ClipArts  on Clipart Library">
            <a:extLst>
              <a:ext uri="{FF2B5EF4-FFF2-40B4-BE49-F238E27FC236}">
                <a16:creationId xmlns:a16="http://schemas.microsoft.com/office/drawing/2014/main" id="{041E1E32-5C9E-D99C-981D-0B3F5F195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364" y="1615141"/>
            <a:ext cx="3359150" cy="4030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tiny__gb_1.mp3">
            <a:hlinkClick r:id="" action="ppaction://media"/>
            <a:extLst>
              <a:ext uri="{FF2B5EF4-FFF2-40B4-BE49-F238E27FC236}">
                <a16:creationId xmlns:a16="http://schemas.microsoft.com/office/drawing/2014/main" id="{94157D62-5C03-9F1D-FE56-424A602FCD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5070" y="357434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42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3663</TotalTime>
  <Words>805</Words>
  <Application>Microsoft Office PowerPoint</Application>
  <PresentationFormat>Widescreen</PresentationFormat>
  <Paragraphs>152</Paragraphs>
  <Slides>19</Slides>
  <Notes>15</Notes>
  <HiddenSlides>0</HiddenSlides>
  <MMClips>8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Adobe Gothic Std B</vt:lpstr>
      <vt:lpstr>Arial</vt:lpstr>
      <vt:lpstr>Calibri</vt:lpstr>
      <vt:lpstr>Calibri Light</vt:lpstr>
      <vt:lpstr>ChronicaPro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Nguyen Thi Hien Nguyen Thi Hien</cp:lastModifiedBy>
  <cp:revision>212</cp:revision>
  <dcterms:created xsi:type="dcterms:W3CDTF">2020-12-09T02:04:09Z</dcterms:created>
  <dcterms:modified xsi:type="dcterms:W3CDTF">2024-07-11T10:11:56Z</dcterms:modified>
</cp:coreProperties>
</file>