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sldIdLst>
    <p:sldId id="256" r:id="rId2"/>
    <p:sldId id="281" r:id="rId3"/>
    <p:sldId id="257" r:id="rId4"/>
    <p:sldId id="258" r:id="rId5"/>
    <p:sldId id="259" r:id="rId6"/>
    <p:sldId id="260" r:id="rId7"/>
    <p:sldId id="261" r:id="rId8"/>
    <p:sldId id="262" r:id="rId9"/>
    <p:sldId id="282" r:id="rId10"/>
    <p:sldId id="265" r:id="rId11"/>
    <p:sldId id="283" r:id="rId12"/>
    <p:sldId id="266" r:id="rId13"/>
    <p:sldId id="284" r:id="rId14"/>
    <p:sldId id="285" r:id="rId15"/>
    <p:sldId id="263" r:id="rId16"/>
    <p:sldId id="264" r:id="rId17"/>
    <p:sldId id="267" r:id="rId18"/>
    <p:sldId id="286" r:id="rId19"/>
    <p:sldId id="287" r:id="rId20"/>
    <p:sldId id="268" r:id="rId21"/>
    <p:sldId id="288" r:id="rId22"/>
    <p:sldId id="269" r:id="rId23"/>
    <p:sldId id="289" r:id="rId24"/>
    <p:sldId id="270" r:id="rId25"/>
    <p:sldId id="290" r:id="rId26"/>
    <p:sldId id="271" r:id="rId27"/>
    <p:sldId id="291" r:id="rId28"/>
    <p:sldId id="292" r:id="rId29"/>
    <p:sldId id="293" r:id="rId30"/>
    <p:sldId id="294" r:id="rId31"/>
    <p:sldId id="295" r:id="rId32"/>
    <p:sldId id="296" r:id="rId33"/>
    <p:sldId id="297" r:id="rId34"/>
    <p:sldId id="298" r:id="rId35"/>
    <p:sldId id="299" r:id="rId36"/>
    <p:sldId id="272" r:id="rId37"/>
    <p:sldId id="274" r:id="rId38"/>
    <p:sldId id="280" r:id="rId39"/>
  </p:sldIdLst>
  <p:sldSz cx="18288000" cy="10287000"/>
  <p:notesSz cx="6858000" cy="9144000"/>
  <p:embeddedFontLst>
    <p:embeddedFont>
      <p:font typeface="Fraunces Bold" charset="0"/>
      <p:regular r:id="rId41"/>
      <p:bold r:id="rId42"/>
    </p:embeddedFont>
    <p:embeddedFont>
      <p:font typeface="#9Slide05 Dear Saturday" charset="0"/>
      <p:regular r:id="rId43"/>
    </p:embeddedFont>
    <p:embeddedFont>
      <p:font typeface="Calibri" pitchFamily="34" charset="0"/>
      <p:regular r:id="rId44"/>
      <p:bold r:id="rId45"/>
      <p:italic r:id="rId46"/>
      <p:boldItalic r:id="rId47"/>
    </p:embeddedFont>
    <p:embeddedFont>
      <p:font typeface="Roboto Condensed Bold" charset="0"/>
      <p:bold r:id="rId48"/>
    </p:embeddedFont>
    <p:embeddedFont>
      <p:font typeface="#9Slide06 SVNWendi" charset="0"/>
      <p:regular r:id="rId49"/>
    </p:embeddedFont>
    <p:embeddedFont>
      <p:font typeface="Roboto Condensed"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07" autoAdjust="0"/>
    <p:restoredTop sz="94629" autoAdjust="0"/>
  </p:normalViewPr>
  <p:slideViewPr>
    <p:cSldViewPr>
      <p:cViewPr>
        <p:scale>
          <a:sx n="46" d="100"/>
          <a:sy n="46" d="100"/>
        </p:scale>
        <p:origin x="-810"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DD7DC-2D63-BA4D-BC20-5ADDB59DF11C}" type="datetimeFigureOut">
              <a:rPr lang="x-none" smtClean="0"/>
              <a:t>15/06/2024</a:t>
            </a:fld>
            <a:endParaRPr lang="x-non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x-non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x-non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E9DA9-BA38-644D-98EE-817F313549E9}" type="slidenum">
              <a:rPr lang="x-none" smtClean="0"/>
              <a:t>‹#›</a:t>
            </a:fld>
            <a:endParaRPr lang="x-none"/>
          </a:p>
        </p:txBody>
      </p:sp>
    </p:spTree>
    <p:extLst>
      <p:ext uri="{BB962C8B-B14F-4D97-AF65-F5344CB8AC3E}">
        <p14:creationId xmlns:p14="http://schemas.microsoft.com/office/powerpoint/2010/main" val="1211664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Tác</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giả</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tôi</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viết</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về</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chính</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người</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thân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của</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mình</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về</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quê</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hương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Quảng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Ngãi</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trong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những</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năm</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chiến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tranh</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nên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câu</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chuyện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chân</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thực</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và</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cảm</a:t>
            </a:r>
            <a:r>
              <a:rPr lang="de-DE" sz="1800" dirty="0">
                <a:solidFill>
                  <a:srgbClr val="000000"/>
                </a:solidFill>
                <a:effectLst/>
                <a:latin typeface="Times New Roman" panose="02020603050405020304" pitchFamily="18" charset="0"/>
                <a:ea typeface="Times New Roman" panose="02020603050405020304" pitchFamily="18" charset="0"/>
              </a:rPr>
              <a:t> </a:t>
            </a:r>
            <a:r>
              <a:rPr lang="de-DE" sz="1800" dirty="0" err="1">
                <a:solidFill>
                  <a:srgbClr val="000000"/>
                </a:solidFill>
                <a:effectLst/>
                <a:latin typeface="Times New Roman" panose="02020603050405020304" pitchFamily="18" charset="0"/>
                <a:ea typeface="Times New Roman" panose="02020603050405020304" pitchFamily="18" charset="0"/>
              </a:rPr>
              <a:t>động</a:t>
            </a:r>
            <a:r>
              <a:rPr lang="de-DE" sz="1800" dirty="0">
                <a:solidFill>
                  <a:srgbClr val="000000"/>
                </a:solidFill>
                <a:effectLst/>
                <a:latin typeface="Times New Roman" panose="02020603050405020304" pitchFamily="18" charset="0"/>
                <a:ea typeface="Times New Roman" panose="02020603050405020304" pitchFamily="18" charset="0"/>
              </a:rPr>
              <a:t>...</a:t>
            </a:r>
            <a:r>
              <a:rPr lang="x-none" dirty="0">
                <a:effectLst/>
              </a:rPr>
              <a:t> </a:t>
            </a:r>
            <a:endParaRPr lang="x-none" dirty="0"/>
          </a:p>
        </p:txBody>
      </p:sp>
      <p:sp>
        <p:nvSpPr>
          <p:cNvPr id="4" name="Slide Number Placeholder 3"/>
          <p:cNvSpPr>
            <a:spLocks noGrp="1"/>
          </p:cNvSpPr>
          <p:nvPr>
            <p:ph type="sldNum" sz="quarter" idx="5"/>
          </p:nvPr>
        </p:nvSpPr>
        <p:spPr/>
        <p:txBody>
          <a:bodyPr/>
          <a:lstStyle/>
          <a:p>
            <a:fld id="{5A9E9DA9-BA38-644D-98EE-817F313549E9}" type="slidenum">
              <a:rPr lang="x-none" smtClean="0"/>
              <a:t>8</a:t>
            </a:fld>
            <a:endParaRPr lang="x-none"/>
          </a:p>
        </p:txBody>
      </p:sp>
    </p:spTree>
    <p:extLst>
      <p:ext uri="{BB962C8B-B14F-4D97-AF65-F5344CB8AC3E}">
        <p14:creationId xmlns:p14="http://schemas.microsoft.com/office/powerpoint/2010/main" val="1438204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15/06/2024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15/06/2024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4.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3.sv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5.png"/><Relationship Id="rId7"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0.svg"/><Relationship Id="rId4" Type="http://schemas.openxmlformats.org/officeDocument/2006/relationships/image" Target="../media/image12.png"/><Relationship Id="rId9"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4.svg"/><Relationship Id="rId4" Type="http://schemas.openxmlformats.org/officeDocument/2006/relationships/image" Target="../media/image12.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21.png"/><Relationship Id="rId7" Type="http://schemas.openxmlformats.org/officeDocument/2006/relationships/image" Target="../media/image3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0.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image" Target="../media/image1.jpeg"/><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3.svg"/><Relationship Id="rId10" Type="http://schemas.openxmlformats.org/officeDocument/2006/relationships/image" Target="../media/image36.svg"/><Relationship Id="rId4" Type="http://schemas.openxmlformats.org/officeDocument/2006/relationships/image" Target="../media/image22.png"/><Relationship Id="rId9"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3.png"/><Relationship Id="rId10" Type="http://schemas.openxmlformats.org/officeDocument/2006/relationships/image" Target="../media/image43.svg"/><Relationship Id="rId4" Type="http://schemas.openxmlformats.org/officeDocument/2006/relationships/image" Target="../media/image32.png"/><Relationship Id="rId9" Type="http://schemas.openxmlformats.org/officeDocument/2006/relationships/image" Target="../media/image35.png"/></Relationships>
</file>

<file path=ppt/slides/_rels/slide24.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12.png"/><Relationship Id="rId7" Type="http://schemas.openxmlformats.org/officeDocument/2006/relationships/image" Target="../media/image37.pn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6.png"/><Relationship Id="rId10" Type="http://schemas.openxmlformats.org/officeDocument/2006/relationships/image" Target="../media/image23.svg"/><Relationship Id="rId4" Type="http://schemas.openxmlformats.org/officeDocument/2006/relationships/image" Target="../media/image3.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6.png"/><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1.png"/><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png"/><Relationship Id="rId7" Type="http://schemas.openxmlformats.org/officeDocument/2006/relationships/image" Target="../media/image46.sv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1.png"/><Relationship Id="rId4" Type="http://schemas.openxmlformats.org/officeDocument/2006/relationships/image" Target="../media/image36.png"/><Relationship Id="rId9" Type="http://schemas.openxmlformats.org/officeDocument/2006/relationships/image" Target="../media/image23.sv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12.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8768189">
            <a:off x="12368940" y="9378991"/>
            <a:ext cx="7659012" cy="3484850"/>
          </a:xfrm>
          <a:prstGeom prst="rect">
            <a:avLst/>
          </a:prstGeom>
        </p:spPr>
      </p:pic>
      <p:pic>
        <p:nvPicPr>
          <p:cNvPr id="4" name="Picture 4"/>
          <p:cNvPicPr>
            <a:picLocks noChangeAspect="1"/>
          </p:cNvPicPr>
          <p:nvPr/>
        </p:nvPicPr>
        <p:blipFill>
          <a:blip r:embed="rId6"/>
          <a:srcRect t="12182" r="27310" b="40902"/>
          <a:stretch>
            <a:fillRect/>
          </a:stretch>
        </p:blipFill>
        <p:spPr>
          <a:xfrm>
            <a:off x="1028700" y="1768266"/>
            <a:ext cx="16230600" cy="7490034"/>
          </a:xfrm>
          <a:prstGeom prst="rect">
            <a:avLst/>
          </a:prstGeom>
        </p:spPr>
      </p:pic>
      <p:pic>
        <p:nvPicPr>
          <p:cNvPr id="5" name="Picture 5"/>
          <p:cNvPicPr>
            <a:picLocks noChangeAspect="1"/>
          </p:cNvPicPr>
          <p:nvPr/>
        </p:nvPicPr>
        <p:blipFill>
          <a:blip r:embed="rId7"/>
          <a:srcRect t="21102" b="41030"/>
          <a:stretch>
            <a:fillRect/>
          </a:stretch>
        </p:blipFill>
        <p:spPr>
          <a:xfrm rot="-108631">
            <a:off x="6817914" y="1393926"/>
            <a:ext cx="4652173" cy="748680"/>
          </a:xfrm>
          <a:prstGeom prst="rect">
            <a:avLst/>
          </a:prstGeom>
        </p:spPr>
      </p:pic>
      <p:pic>
        <p:nvPicPr>
          <p:cNvPr id="6" name="Picture 6"/>
          <p:cNvPicPr>
            <a:picLocks noChangeAspect="1"/>
          </p:cNvPicPr>
          <p:nvPr/>
        </p:nvPicPr>
        <p:blipFill>
          <a:blip r:embed="rId8"/>
          <a:srcRect r="16321" b="7743"/>
          <a:stretch>
            <a:fillRect/>
          </a:stretch>
        </p:blipFill>
        <p:spPr>
          <a:xfrm>
            <a:off x="-7372359" y="-1725022"/>
            <a:ext cx="13581442" cy="4342400"/>
          </a:xfrm>
          <a:prstGeom prst="rect">
            <a:avLst/>
          </a:prstGeom>
        </p:spPr>
      </p:pic>
      <p:pic>
        <p:nvPicPr>
          <p:cNvPr id="7" name="Picture 7"/>
          <p:cNvPicPr>
            <a:picLocks noChangeAspect="1"/>
          </p:cNvPicPr>
          <p:nvPr/>
        </p:nvPicPr>
        <p:blipFill>
          <a:blip r:embed="rId9"/>
          <a:srcRect/>
          <a:stretch>
            <a:fillRect/>
          </a:stretch>
        </p:blipFill>
        <p:spPr>
          <a:xfrm rot="-472910">
            <a:off x="-26944" y="6270972"/>
            <a:ext cx="2450583" cy="3685087"/>
          </a:xfrm>
          <a:prstGeom prst="rect">
            <a:avLst/>
          </a:prstGeom>
        </p:spPr>
      </p:pic>
      <p:sp>
        <p:nvSpPr>
          <p:cNvPr id="9" name="Freeform 9"/>
          <p:cNvSpPr/>
          <p:nvPr/>
        </p:nvSpPr>
        <p:spPr>
          <a:xfrm>
            <a:off x="9800296" y="1135572"/>
            <a:ext cx="7459004" cy="8122728"/>
          </a:xfrm>
          <a:custGeom>
            <a:avLst/>
            <a:gdLst/>
            <a:ahLst/>
            <a:cxnLst/>
            <a:rect l="l" t="t" r="r" b="b"/>
            <a:pathLst>
              <a:path w="5994400" h="6527800">
                <a:moveTo>
                  <a:pt x="0" y="0"/>
                </a:moveTo>
                <a:lnTo>
                  <a:pt x="5994400" y="0"/>
                </a:lnTo>
                <a:lnTo>
                  <a:pt x="5994400" y="6527800"/>
                </a:lnTo>
                <a:lnTo>
                  <a:pt x="0" y="6527800"/>
                </a:lnTo>
                <a:close/>
              </a:path>
            </a:pathLst>
          </a:custGeom>
          <a:blipFill>
            <a:blip r:embed="rId10"/>
            <a:stretch>
              <a:fillRect/>
            </a:stretch>
          </a:blipFill>
        </p:spPr>
      </p:sp>
      <p:sp>
        <p:nvSpPr>
          <p:cNvPr id="11" name="TextBox 11"/>
          <p:cNvSpPr txBox="1"/>
          <p:nvPr/>
        </p:nvSpPr>
        <p:spPr>
          <a:xfrm>
            <a:off x="1324972" y="3987797"/>
            <a:ext cx="8294080" cy="3143252"/>
          </a:xfrm>
          <a:prstGeom prst="rect">
            <a:avLst/>
          </a:prstGeom>
        </p:spPr>
        <p:txBody>
          <a:bodyPr lIns="0" tIns="0" rIns="0" bIns="0" rtlCol="0" anchor="t">
            <a:spAutoFit/>
          </a:bodyPr>
          <a:lstStyle/>
          <a:p>
            <a:pPr algn="ctr">
              <a:lnSpc>
                <a:spcPts val="6299"/>
              </a:lnSpc>
            </a:pPr>
            <a:r>
              <a:rPr lang="en-US" sz="4499" dirty="0" err="1">
                <a:solidFill>
                  <a:srgbClr val="464D5A"/>
                </a:solidFill>
                <a:latin typeface="Roboto Condensed"/>
              </a:rPr>
              <a:t>Em</a:t>
            </a:r>
            <a:r>
              <a:rPr lang="en-US" sz="4499" dirty="0">
                <a:solidFill>
                  <a:srgbClr val="464D5A"/>
                </a:solidFill>
                <a:latin typeface="Roboto Condensed"/>
              </a:rPr>
              <a:t> </a:t>
            </a:r>
            <a:r>
              <a:rPr lang="en-US" sz="4499" dirty="0" err="1">
                <a:solidFill>
                  <a:srgbClr val="464D5A"/>
                </a:solidFill>
                <a:latin typeface="Roboto Condensed"/>
              </a:rPr>
              <a:t>có</a:t>
            </a:r>
            <a:r>
              <a:rPr lang="en-US" sz="4499" dirty="0">
                <a:solidFill>
                  <a:srgbClr val="464D5A"/>
                </a:solidFill>
                <a:latin typeface="Roboto Condensed"/>
              </a:rPr>
              <a:t> </a:t>
            </a:r>
            <a:r>
              <a:rPr lang="en-US" sz="4499" dirty="0" err="1">
                <a:solidFill>
                  <a:srgbClr val="464D5A"/>
                </a:solidFill>
                <a:latin typeface="Roboto Condensed"/>
              </a:rPr>
              <a:t>cảm</a:t>
            </a:r>
            <a:r>
              <a:rPr lang="en-US" sz="4499" dirty="0">
                <a:solidFill>
                  <a:srgbClr val="464D5A"/>
                </a:solidFill>
                <a:latin typeface="Roboto Condensed"/>
              </a:rPr>
              <a:t> </a:t>
            </a:r>
            <a:r>
              <a:rPr lang="en-US" sz="4499" dirty="0" err="1">
                <a:solidFill>
                  <a:srgbClr val="464D5A"/>
                </a:solidFill>
                <a:latin typeface="Roboto Condensed"/>
              </a:rPr>
              <a:t>nhận</a:t>
            </a:r>
            <a:r>
              <a:rPr lang="en-US" sz="4499" dirty="0">
                <a:solidFill>
                  <a:srgbClr val="464D5A"/>
                </a:solidFill>
                <a:latin typeface="Roboto Condensed"/>
              </a:rPr>
              <a:t> </a:t>
            </a:r>
            <a:r>
              <a:rPr lang="en-US" sz="4499" dirty="0" err="1">
                <a:solidFill>
                  <a:srgbClr val="464D5A"/>
                </a:solidFill>
                <a:latin typeface="Roboto Condensed"/>
              </a:rPr>
              <a:t>như</a:t>
            </a:r>
            <a:r>
              <a:rPr lang="en-US" sz="4499" dirty="0">
                <a:solidFill>
                  <a:srgbClr val="464D5A"/>
                </a:solidFill>
                <a:latin typeface="Roboto Condensed"/>
              </a:rPr>
              <a:t> </a:t>
            </a:r>
            <a:r>
              <a:rPr lang="en-US" sz="4499" dirty="0" err="1">
                <a:solidFill>
                  <a:srgbClr val="464D5A"/>
                </a:solidFill>
                <a:latin typeface="Roboto Condensed"/>
              </a:rPr>
              <a:t>thế</a:t>
            </a:r>
            <a:r>
              <a:rPr lang="en-US" sz="4499" dirty="0">
                <a:solidFill>
                  <a:srgbClr val="464D5A"/>
                </a:solidFill>
                <a:latin typeface="Roboto Condensed"/>
              </a:rPr>
              <a:t> </a:t>
            </a:r>
            <a:r>
              <a:rPr lang="en-US" sz="4499" dirty="0" err="1">
                <a:solidFill>
                  <a:srgbClr val="464D5A"/>
                </a:solidFill>
                <a:latin typeface="Roboto Condensed"/>
              </a:rPr>
              <a:t>nào</a:t>
            </a:r>
            <a:r>
              <a:rPr lang="en-US" sz="4499" dirty="0">
                <a:solidFill>
                  <a:srgbClr val="464D5A"/>
                </a:solidFill>
                <a:latin typeface="Roboto Condensed"/>
              </a:rPr>
              <a:t> </a:t>
            </a:r>
            <a:r>
              <a:rPr lang="en-US" sz="4499" dirty="0" err="1">
                <a:solidFill>
                  <a:srgbClr val="464D5A"/>
                </a:solidFill>
                <a:latin typeface="Roboto Condensed"/>
              </a:rPr>
              <a:t>về</a:t>
            </a:r>
            <a:r>
              <a:rPr lang="en-US" sz="4499" dirty="0">
                <a:solidFill>
                  <a:srgbClr val="464D5A"/>
                </a:solidFill>
                <a:latin typeface="Roboto Condensed"/>
              </a:rPr>
              <a:t> </a:t>
            </a:r>
          </a:p>
          <a:p>
            <a:pPr algn="ctr">
              <a:lnSpc>
                <a:spcPts val="6299"/>
              </a:lnSpc>
            </a:pPr>
            <a:r>
              <a:rPr lang="en-US" sz="4499" dirty="0" err="1">
                <a:solidFill>
                  <a:srgbClr val="464D5A"/>
                </a:solidFill>
                <a:latin typeface="Roboto Condensed"/>
              </a:rPr>
              <a:t>hình</a:t>
            </a:r>
            <a:r>
              <a:rPr lang="en-US" sz="4499" dirty="0">
                <a:solidFill>
                  <a:srgbClr val="464D5A"/>
                </a:solidFill>
                <a:latin typeface="Roboto Condensed"/>
              </a:rPr>
              <a:t> </a:t>
            </a:r>
            <a:r>
              <a:rPr lang="en-US" sz="4499" dirty="0" err="1">
                <a:solidFill>
                  <a:srgbClr val="464D5A"/>
                </a:solidFill>
                <a:latin typeface="Roboto Condensed"/>
              </a:rPr>
              <a:t>ảnh</a:t>
            </a:r>
            <a:r>
              <a:rPr lang="en-US" sz="4499" dirty="0">
                <a:solidFill>
                  <a:srgbClr val="464D5A"/>
                </a:solidFill>
                <a:latin typeface="Roboto Condensed"/>
              </a:rPr>
              <a:t> </a:t>
            </a:r>
            <a:r>
              <a:rPr lang="en-US" sz="4499" dirty="0" err="1">
                <a:solidFill>
                  <a:srgbClr val="464D5A"/>
                </a:solidFill>
                <a:latin typeface="Roboto Condensed"/>
              </a:rPr>
              <a:t>những</a:t>
            </a:r>
            <a:r>
              <a:rPr lang="en-US" sz="4499" dirty="0">
                <a:solidFill>
                  <a:srgbClr val="464D5A"/>
                </a:solidFill>
                <a:latin typeface="Roboto Condensed"/>
              </a:rPr>
              <a:t> </a:t>
            </a:r>
            <a:r>
              <a:rPr lang="en-US" sz="4499" dirty="0" err="1">
                <a:solidFill>
                  <a:srgbClr val="464D5A"/>
                </a:solidFill>
                <a:latin typeface="Roboto Condensed"/>
              </a:rPr>
              <a:t>người</a:t>
            </a:r>
            <a:r>
              <a:rPr lang="en-US" sz="4499" dirty="0">
                <a:solidFill>
                  <a:srgbClr val="464D5A"/>
                </a:solidFill>
                <a:latin typeface="Roboto Condensed"/>
              </a:rPr>
              <a:t> </a:t>
            </a:r>
            <a:r>
              <a:rPr lang="en-US" sz="4499" dirty="0" err="1">
                <a:solidFill>
                  <a:srgbClr val="464D5A"/>
                </a:solidFill>
                <a:latin typeface="Roboto Condensed"/>
              </a:rPr>
              <a:t>anh</a:t>
            </a:r>
            <a:r>
              <a:rPr lang="en-US" sz="4499" dirty="0">
                <a:solidFill>
                  <a:srgbClr val="464D5A"/>
                </a:solidFill>
                <a:latin typeface="Roboto Condensed"/>
              </a:rPr>
              <a:t> </a:t>
            </a:r>
            <a:r>
              <a:rPr lang="en-US" sz="4499" dirty="0" err="1">
                <a:solidFill>
                  <a:srgbClr val="464D5A"/>
                </a:solidFill>
                <a:latin typeface="Roboto Condensed"/>
              </a:rPr>
              <a:t>hùng</a:t>
            </a:r>
            <a:r>
              <a:rPr lang="en-US" sz="4499" dirty="0">
                <a:solidFill>
                  <a:srgbClr val="464D5A"/>
                </a:solidFill>
                <a:latin typeface="Roboto Condensed"/>
              </a:rPr>
              <a:t> </a:t>
            </a:r>
            <a:r>
              <a:rPr lang="en-US" sz="4499" dirty="0" err="1">
                <a:solidFill>
                  <a:srgbClr val="464D5A"/>
                </a:solidFill>
                <a:latin typeface="Roboto Condensed"/>
              </a:rPr>
              <a:t>trong</a:t>
            </a:r>
            <a:r>
              <a:rPr lang="en-US" sz="4499" dirty="0">
                <a:solidFill>
                  <a:srgbClr val="464D5A"/>
                </a:solidFill>
                <a:latin typeface="Roboto Condensed"/>
              </a:rPr>
              <a:t> video?</a:t>
            </a:r>
          </a:p>
          <a:p>
            <a:pPr algn="just">
              <a:lnSpc>
                <a:spcPts val="6299"/>
              </a:lnSpc>
            </a:pPr>
            <a:endParaRPr lang="en-US" sz="4499" dirty="0">
              <a:solidFill>
                <a:srgbClr val="464D5A"/>
              </a:solidFill>
              <a:latin typeface="Roboto Condensed"/>
            </a:endParaRPr>
          </a:p>
        </p:txBody>
      </p:sp>
      <p:sp>
        <p:nvSpPr>
          <p:cNvPr id="13" name="TextBox 13"/>
          <p:cNvSpPr txBox="1"/>
          <p:nvPr/>
        </p:nvSpPr>
        <p:spPr>
          <a:xfrm>
            <a:off x="727501" y="2472703"/>
            <a:ext cx="8677043" cy="1193803"/>
          </a:xfrm>
          <a:prstGeom prst="rect">
            <a:avLst/>
          </a:prstGeom>
        </p:spPr>
        <p:txBody>
          <a:bodyPr lIns="0" tIns="0" rIns="0" bIns="0" rtlCol="0" anchor="t">
            <a:spAutoFit/>
          </a:bodyPr>
          <a:lstStyle/>
          <a:p>
            <a:pPr marL="755636" lvl="1" algn="ctr">
              <a:lnSpc>
                <a:spcPts val="9799"/>
              </a:lnSpc>
            </a:pPr>
            <a:r>
              <a:rPr lang="vi-VN" sz="6999" dirty="0">
                <a:solidFill>
                  <a:srgbClr val="69210E"/>
                </a:solidFill>
                <a:latin typeface="Fraunces Bold"/>
              </a:rPr>
              <a:t>KHỞI ĐỘNG</a:t>
            </a:r>
            <a:endParaRPr lang="en-US" sz="6999" dirty="0">
              <a:solidFill>
                <a:srgbClr val="69210E"/>
              </a:solidFill>
              <a:latin typeface="Fraunces Bold"/>
            </a:endParaRPr>
          </a:p>
        </p:txBody>
      </p:sp>
      <p:pic>
        <p:nvPicPr>
          <p:cNvPr id="14" name="tổng hợp - những video cảm động về các anh hùng đã hi sinh thân mình cho tổ quốc">
            <a:hlinkClick r:id="" action="ppaction://media"/>
            <a:extLst>
              <a:ext uri="{FF2B5EF4-FFF2-40B4-BE49-F238E27FC236}">
                <a16:creationId xmlns:a16="http://schemas.microsoft.com/office/drawing/2014/main" xmlns="" id="{55187CDF-078B-97D8-F9FF-DF7F2FA3D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91800" y="-1104900"/>
            <a:ext cx="5791200" cy="10287000"/>
          </a:xfrm>
          <a:prstGeom prst="rect">
            <a:avLst/>
          </a:prstGeom>
        </p:spPr>
      </p:pic>
      <p:sp>
        <p:nvSpPr>
          <p:cNvPr id="15" name="TextBox 12">
            <a:extLst>
              <a:ext uri="{FF2B5EF4-FFF2-40B4-BE49-F238E27FC236}">
                <a16:creationId xmlns:a16="http://schemas.microsoft.com/office/drawing/2014/main" xmlns="" id="{101246B5-6754-C72B-233D-07F8E1723CDF}"/>
              </a:ext>
            </a:extLst>
          </p:cNvPr>
          <p:cNvSpPr txBox="1"/>
          <p:nvPr/>
        </p:nvSpPr>
        <p:spPr>
          <a:xfrm>
            <a:off x="9619051" y="135043"/>
            <a:ext cx="7652612" cy="1080773"/>
          </a:xfrm>
          <a:prstGeom prst="rect">
            <a:avLst/>
          </a:prstGeom>
        </p:spPr>
        <p:txBody>
          <a:bodyPr lIns="0" tIns="0" rIns="0" bIns="0" rtlCol="0" anchor="t">
            <a:spAutoFit/>
          </a:bodyPr>
          <a:lstStyle/>
          <a:p>
            <a:pPr algn="ctr">
              <a:lnSpc>
                <a:spcPts val="8679"/>
              </a:lnSpc>
            </a:pPr>
            <a:r>
              <a:rPr lang="en-US" sz="6199" dirty="0">
                <a:solidFill>
                  <a:srgbClr val="FFFFFF"/>
                </a:solidFill>
                <a:latin typeface="#9Slide06 SVNWendi Bold"/>
              </a:rPr>
              <a:t>KHỞI ĐỘNG</a:t>
            </a: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14"/>
                </p:tgtEl>
              </p:cMediaNode>
            </p:video>
          </p:childTnLst>
        </p:cTn>
      </p:par>
    </p:tnLst>
    <p:bldLst>
      <p:bldP spid="11"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5" name="Picture 5"/>
          <p:cNvPicPr>
            <a:picLocks noChangeAspect="1"/>
          </p:cNvPicPr>
          <p:nvPr/>
        </p:nvPicPr>
        <p:blipFill>
          <a:blip r:embed="rId4"/>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9" name="TextBox 9"/>
          <p:cNvSpPr txBox="1"/>
          <p:nvPr/>
        </p:nvSpPr>
        <p:spPr>
          <a:xfrm>
            <a:off x="2474009" y="2475490"/>
            <a:ext cx="8280691" cy="2462213"/>
          </a:xfrm>
          <a:prstGeom prst="rect">
            <a:avLst/>
          </a:prstGeom>
        </p:spPr>
        <p:txBody>
          <a:bodyPr wrap="square" lIns="0" tIns="0" rIns="0" bIns="0" rtlCol="0" anchor="t">
            <a:spAutoFit/>
          </a:bodyPr>
          <a:lstStyle/>
          <a:p>
            <a:pPr algn="ctr"/>
            <a:r>
              <a:rPr lang="en-US" sz="8000" b="1" dirty="0">
                <a:solidFill>
                  <a:schemeClr val="bg1"/>
                </a:solidFill>
                <a:latin typeface="Times New Roman" panose="02020603050405020304" pitchFamily="18" charset="0"/>
                <a:cs typeface="Times New Roman" panose="02020603050405020304" pitchFamily="18" charset="0"/>
              </a:rPr>
              <a:t>1. </a:t>
            </a:r>
            <a:r>
              <a:rPr lang="en-US" sz="8000" b="1" dirty="0" err="1">
                <a:solidFill>
                  <a:schemeClr val="bg1"/>
                </a:solidFill>
                <a:latin typeface="Times New Roman" panose="02020603050405020304" pitchFamily="18" charset="0"/>
                <a:cs typeface="Times New Roman" panose="02020603050405020304" pitchFamily="18" charset="0"/>
              </a:rPr>
              <a:t>Dì</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Bảy</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và</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câu</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chuyện</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cuộc</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đời</a:t>
            </a:r>
            <a:endParaRPr lang="en-US" sz="8000" b="1" dirty="0">
              <a:solidFill>
                <a:schemeClr val="bg1"/>
              </a:solidFill>
              <a:latin typeface="Times New Roman" panose="02020603050405020304" pitchFamily="18" charset="0"/>
              <a:cs typeface="Times New Roman" panose="02020603050405020304" pitchFamily="18" charset="0"/>
            </a:endParaRPr>
          </a:p>
        </p:txBody>
      </p:sp>
      <p:pic>
        <p:nvPicPr>
          <p:cNvPr id="11" name="Picture 11"/>
          <p:cNvPicPr>
            <a:picLocks noChangeAspect="1"/>
          </p:cNvPicPr>
          <p:nvPr/>
        </p:nvPicPr>
        <p:blipFill>
          <a:blip r:embed="rId5"/>
          <a:srcRect/>
          <a:stretch>
            <a:fillRect/>
          </a:stretch>
        </p:blipFill>
        <p:spPr>
          <a:xfrm rot="-472910">
            <a:off x="10643928" y="2041696"/>
            <a:ext cx="8184553" cy="1230759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F214263B-8F88-05C9-0F5A-7858472856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33" l="9607" r="89956">
                        <a14:foregroundMark x1="37118" y1="50667" x2="30568" y2="89667"/>
                        <a14:foregroundMark x1="22271" y1="57333" x2="18777" y2="60667"/>
                        <a14:foregroundMark x1="20961" y1="58000" x2="20961" y2="61667"/>
                        <a14:foregroundMark x1="51092" y1="45000" x2="45415" y2="49667"/>
                        <a14:foregroundMark x1="45415" y1="36000" x2="50218" y2="36667"/>
                        <a14:foregroundMark x1="27511" y1="94667" x2="29694" y2="95333"/>
                        <a14:foregroundMark x1="41048" y1="58667" x2="67686" y2="59667"/>
                        <a14:foregroundMark x1="67686" y1="59667" x2="76856" y2="63333"/>
                        <a14:foregroundMark x1="79913" y1="59000" x2="79913" y2="63333"/>
                        <a14:foregroundMark x1="72489" y1="76000" x2="73799" y2="79667"/>
                        <a14:foregroundMark x1="63319" y1="87667" x2="65939" y2="88000"/>
                        <a14:foregroundMark x1="62009" y1="85667" x2="68122" y2="86000"/>
                      </a14:backgroundRemoval>
                    </a14:imgEffect>
                  </a14:imgLayer>
                </a14:imgProps>
              </a:ext>
              <a:ext uri="{28A0092B-C50C-407E-A947-70E740481C1C}">
                <a14:useLocalDpi xmlns:a14="http://schemas.microsoft.com/office/drawing/2010/main" val="0"/>
              </a:ext>
            </a:extLst>
          </a:blip>
          <a:stretch>
            <a:fillRect/>
          </a:stretch>
        </p:blipFill>
        <p:spPr>
          <a:xfrm>
            <a:off x="-82547" y="2765009"/>
            <a:ext cx="5524560" cy="7237415"/>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4" name="Picture 4"/>
          <p:cNvPicPr>
            <a:picLocks noChangeAspect="1"/>
          </p:cNvPicPr>
          <p:nvPr/>
        </p:nvPicPr>
        <p:blipFill>
          <a:blip r:embed="rId4"/>
          <a:srcRect t="21829" r="51877" b="26712"/>
          <a:stretch>
            <a:fillRect/>
          </a:stretch>
        </p:blipFill>
        <p:spPr>
          <a:xfrm>
            <a:off x="5333884" y="1756423"/>
            <a:ext cx="4599165" cy="3756098"/>
          </a:xfrm>
          <a:prstGeom prst="rect">
            <a:avLst/>
          </a:prstGeom>
        </p:spPr>
      </p:pic>
      <p:pic>
        <p:nvPicPr>
          <p:cNvPr id="5" name="Picture 5"/>
          <p:cNvPicPr>
            <a:picLocks noChangeAspect="1"/>
          </p:cNvPicPr>
          <p:nvPr/>
        </p:nvPicPr>
        <p:blipFill>
          <a:blip r:embed="rId5"/>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8" name="TextBox 8"/>
          <p:cNvSpPr txBox="1"/>
          <p:nvPr/>
        </p:nvSpPr>
        <p:spPr>
          <a:xfrm>
            <a:off x="1028700" y="262375"/>
            <a:ext cx="9577031" cy="1009653"/>
          </a:xfrm>
          <a:prstGeom prst="rect">
            <a:avLst/>
          </a:prstGeom>
        </p:spPr>
        <p:txBody>
          <a:bodyPr lIns="0" tIns="0" rIns="0" bIns="0" rtlCol="0" anchor="t">
            <a:spAutoFit/>
          </a:bodyPr>
          <a:lstStyle/>
          <a:p>
            <a:pPr algn="ctr">
              <a:lnSpc>
                <a:spcPts val="8399"/>
              </a:lnSpc>
            </a:pPr>
            <a:r>
              <a:rPr lang="en-US" sz="5999" b="1" dirty="0">
                <a:solidFill>
                  <a:srgbClr val="FFFFFF"/>
                </a:solidFill>
                <a:latin typeface="Times New Roman" panose="02020603050405020304" pitchFamily="18" charset="0"/>
                <a:cs typeface="Times New Roman" panose="02020603050405020304" pitchFamily="18" charset="0"/>
              </a:rPr>
              <a:t>PHIẾU HỌC TẬP SỐ 1</a:t>
            </a:r>
          </a:p>
        </p:txBody>
      </p:sp>
      <p:pic>
        <p:nvPicPr>
          <p:cNvPr id="12" name="Picture 4">
            <a:extLst>
              <a:ext uri="{FF2B5EF4-FFF2-40B4-BE49-F238E27FC236}">
                <a16:creationId xmlns:a16="http://schemas.microsoft.com/office/drawing/2014/main" xmlns="" id="{853D2340-4718-9CE9-CB35-862B3A9E20E2}"/>
              </a:ext>
            </a:extLst>
          </p:cNvPr>
          <p:cNvPicPr>
            <a:picLocks noChangeAspect="1"/>
          </p:cNvPicPr>
          <p:nvPr/>
        </p:nvPicPr>
        <p:blipFill>
          <a:blip r:embed="rId4"/>
          <a:srcRect t="21829" r="51877" b="26712"/>
          <a:stretch>
            <a:fillRect/>
          </a:stretch>
        </p:blipFill>
        <p:spPr>
          <a:xfrm>
            <a:off x="5333883" y="5831717"/>
            <a:ext cx="4599165" cy="3756098"/>
          </a:xfrm>
          <a:prstGeom prst="rect">
            <a:avLst/>
          </a:prstGeom>
        </p:spPr>
      </p:pic>
      <p:sp>
        <p:nvSpPr>
          <p:cNvPr id="14" name="TextBox 13">
            <a:extLst>
              <a:ext uri="{FF2B5EF4-FFF2-40B4-BE49-F238E27FC236}">
                <a16:creationId xmlns:a16="http://schemas.microsoft.com/office/drawing/2014/main" xmlns="" id="{BFE4EEB8-2E6C-8685-3455-1FF30E2900C4}"/>
              </a:ext>
            </a:extLst>
          </p:cNvPr>
          <p:cNvSpPr txBox="1"/>
          <p:nvPr/>
        </p:nvSpPr>
        <p:spPr>
          <a:xfrm>
            <a:off x="1313227" y="2203311"/>
            <a:ext cx="3854155" cy="2862322"/>
          </a:xfrm>
          <a:prstGeom prst="rect">
            <a:avLst/>
          </a:prstGeom>
          <a:noFill/>
        </p:spPr>
        <p:txBody>
          <a:bodyPr wrap="square">
            <a:spAutoFit/>
          </a:bodyPr>
          <a:lstStyle/>
          <a:p>
            <a:pPr algn="just"/>
            <a:r>
              <a:rPr lang="vi-VN" sz="4500" b="1" dirty="0">
                <a:solidFill>
                  <a:schemeClr val="bg1"/>
                </a:solidFill>
                <a:effectLst/>
                <a:latin typeface="Times New Roman" panose="02020603050405020304" pitchFamily="18" charset="0"/>
                <a:ea typeface="Times New Roman" panose="02020603050405020304" pitchFamily="18" charset="0"/>
              </a:rPr>
              <a:t>1. Các sự kiện chính xảy ra trong cuộc đời dì Bảy.</a:t>
            </a:r>
            <a:r>
              <a:rPr lang="x-none" sz="4500" b="1" dirty="0">
                <a:solidFill>
                  <a:schemeClr val="bg1"/>
                </a:solidFill>
                <a:effectLst/>
              </a:rPr>
              <a:t> </a:t>
            </a:r>
            <a:endParaRPr lang="x-none" sz="4500" b="1" dirty="0">
              <a:solidFill>
                <a:schemeClr val="bg1"/>
              </a:solidFill>
            </a:endParaRPr>
          </a:p>
        </p:txBody>
      </p:sp>
      <p:sp>
        <p:nvSpPr>
          <p:cNvPr id="15" name="TextBox 14">
            <a:extLst>
              <a:ext uri="{FF2B5EF4-FFF2-40B4-BE49-F238E27FC236}">
                <a16:creationId xmlns:a16="http://schemas.microsoft.com/office/drawing/2014/main" xmlns="" id="{D265E764-8A51-2CE0-EFEC-AEFC016BDE8E}"/>
              </a:ext>
            </a:extLst>
          </p:cNvPr>
          <p:cNvSpPr txBox="1"/>
          <p:nvPr/>
        </p:nvSpPr>
        <p:spPr>
          <a:xfrm>
            <a:off x="1377982" y="5917139"/>
            <a:ext cx="3854155" cy="2862322"/>
          </a:xfrm>
          <a:prstGeom prst="rect">
            <a:avLst/>
          </a:prstGeom>
          <a:noFill/>
        </p:spPr>
        <p:txBody>
          <a:bodyPr wrap="square">
            <a:spAutoFit/>
          </a:bodyPr>
          <a:lstStyle/>
          <a:p>
            <a:pPr algn="just"/>
            <a:r>
              <a:rPr lang="vi-VN" sz="4500" b="1" dirty="0">
                <a:solidFill>
                  <a:schemeClr val="bg1"/>
                </a:solidFill>
                <a:effectLst/>
                <a:latin typeface="Times New Roman" panose="02020603050405020304" pitchFamily="18" charset="0"/>
                <a:ea typeface="Times New Roman" panose="02020603050405020304" pitchFamily="18" charset="0"/>
              </a:rPr>
              <a:t>2. </a:t>
            </a:r>
            <a:r>
              <a:rPr lang="vi-VN" sz="4500" b="1" dirty="0">
                <a:solidFill>
                  <a:schemeClr val="bg1"/>
                </a:solidFill>
                <a:latin typeface="Times New Roman" panose="02020603050405020304" pitchFamily="18" charset="0"/>
                <a:ea typeface="Times New Roman" panose="02020603050405020304" pitchFamily="18" charset="0"/>
              </a:rPr>
              <a:t>Nhận xét về cuộc đời và phẩm chất con người dì Bảy</a:t>
            </a:r>
            <a:endParaRPr lang="x-none" sz="4500" b="1" dirty="0">
              <a:solidFill>
                <a:schemeClr val="bg1"/>
              </a:solidFill>
            </a:endParaRPr>
          </a:p>
        </p:txBody>
      </p:sp>
      <p:pic>
        <p:nvPicPr>
          <p:cNvPr id="17" name="Picture 16" descr="A person standing in a doorway&#10;&#10;Description automatically generated with low confidence">
            <a:extLst>
              <a:ext uri="{FF2B5EF4-FFF2-40B4-BE49-F238E27FC236}">
                <a16:creationId xmlns:a16="http://schemas.microsoft.com/office/drawing/2014/main" xmlns="" id="{A8F2B6A6-3CEC-6B94-9B36-CB8AF94C3A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61218" y="756330"/>
            <a:ext cx="11504258" cy="8753240"/>
          </a:xfrm>
          <a:prstGeom prst="rect">
            <a:avLst/>
          </a:prstGeom>
        </p:spPr>
      </p:pic>
    </p:spTree>
    <p:extLst>
      <p:ext uri="{BB962C8B-B14F-4D97-AF65-F5344CB8AC3E}">
        <p14:creationId xmlns:p14="http://schemas.microsoft.com/office/powerpoint/2010/main" val="729383332"/>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460916" y="647700"/>
            <a:ext cx="15388683" cy="9321869"/>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553200" y="-226473"/>
            <a:ext cx="1509192" cy="1503704"/>
          </a:xfrm>
          <a:prstGeom prst="rect">
            <a:avLst/>
          </a:prstGeom>
        </p:spPr>
      </p:pic>
      <p:pic>
        <p:nvPicPr>
          <p:cNvPr id="5" name="Picture 5"/>
          <p:cNvPicPr>
            <a:picLocks noChangeAspect="1"/>
          </p:cNvPicPr>
          <p:nvPr/>
        </p:nvPicPr>
        <p:blipFill>
          <a:blip r:embed="rId6"/>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7"/>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8"/>
          <a:srcRect/>
          <a:stretch>
            <a:fillRect/>
          </a:stretch>
        </p:blipFill>
        <p:spPr>
          <a:xfrm>
            <a:off x="145658" y="6208799"/>
            <a:ext cx="2921711" cy="4766563"/>
          </a:xfrm>
          <a:prstGeom prst="rect">
            <a:avLst/>
          </a:prstGeom>
        </p:spPr>
      </p:pic>
      <p:sp>
        <p:nvSpPr>
          <p:cNvPr id="12" name="TextBox 11">
            <a:extLst>
              <a:ext uri="{FF2B5EF4-FFF2-40B4-BE49-F238E27FC236}">
                <a16:creationId xmlns:a16="http://schemas.microsoft.com/office/drawing/2014/main" xmlns="" id="{C86120D8-8829-2D92-5A86-144B6FDE0A06}"/>
              </a:ext>
            </a:extLst>
          </p:cNvPr>
          <p:cNvSpPr txBox="1"/>
          <p:nvPr/>
        </p:nvSpPr>
        <p:spPr>
          <a:xfrm>
            <a:off x="3067369" y="1184972"/>
            <a:ext cx="10971774" cy="8633133"/>
          </a:xfrm>
          <a:prstGeom prst="rect">
            <a:avLst/>
          </a:prstGeom>
          <a:noFill/>
        </p:spPr>
        <p:txBody>
          <a:bodyPr wrap="square">
            <a:spAutoFit/>
          </a:bodyPr>
          <a:lstStyle/>
          <a:p>
            <a:pPr algn="just">
              <a:spcBef>
                <a:spcPts val="600"/>
              </a:spcBef>
              <a:spcAft>
                <a:spcPts val="600"/>
              </a:spcAft>
            </a:pPr>
            <a:r>
              <a:rPr lang="vi-VN" sz="3000" b="1" i="1" dirty="0">
                <a:solidFill>
                  <a:srgbClr val="000000"/>
                </a:solidFill>
                <a:effectLst/>
                <a:latin typeface="Times New Roman" panose="02020603050405020304" pitchFamily="18" charset="0"/>
                <a:ea typeface="Times New Roman" panose="02020603050405020304" pitchFamily="18" charset="0"/>
              </a:rPr>
              <a:t>* Các sự việc xảy ra trong cuộc đời dì Bảy</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lấy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20 </a:t>
            </a:r>
            <a:r>
              <a:rPr lang="de-DE" sz="3000" dirty="0" err="1">
                <a:solidFill>
                  <a:srgbClr val="000000"/>
                </a:solidFill>
                <a:effectLst/>
                <a:latin typeface="Times New Roman" panose="02020603050405020304" pitchFamily="18" charset="0"/>
                <a:ea typeface="Times New Roman" panose="02020603050405020304" pitchFamily="18" charset="0"/>
              </a:rPr>
              <a:t>tuổi</a:t>
            </a:r>
            <a:r>
              <a:rPr lang="de-DE" sz="3000" dirty="0">
                <a:solidFill>
                  <a:srgbClr val="000000"/>
                </a:solidFill>
                <a:effectLst/>
                <a:latin typeface="Times New Roman" panose="02020603050405020304" pitchFamily="18" charset="0"/>
                <a:ea typeface="Times New Roman" panose="02020603050405020304" pitchFamily="18" charset="0"/>
              </a:rPr>
              <a:t>, sau </a:t>
            </a:r>
            <a:r>
              <a:rPr lang="de-DE" sz="3000" dirty="0" err="1">
                <a:solidFill>
                  <a:srgbClr val="000000"/>
                </a:solidFill>
                <a:effectLst/>
                <a:latin typeface="Times New Roman" panose="02020603050405020304" pitchFamily="18" charset="0"/>
                <a:ea typeface="Times New Roman" panose="02020603050405020304" pitchFamily="18" charset="0"/>
              </a:rPr>
              <a:t>đám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cưới</a:t>
            </a:r>
            <a:r>
              <a:rPr lang="de-DE" sz="3000" dirty="0">
                <a:solidFill>
                  <a:srgbClr val="000000"/>
                </a:solidFill>
                <a:effectLst/>
                <a:latin typeface="Times New Roman" panose="02020603050405020304" pitchFamily="18" charset="0"/>
                <a:ea typeface="Times New Roman" panose="02020603050405020304" pitchFamily="18" charset="0"/>
              </a:rPr>
              <a:t> 1 </a:t>
            </a:r>
            <a:r>
              <a:rPr lang="de-DE" sz="3000" dirty="0" err="1">
                <a:solidFill>
                  <a:srgbClr val="000000"/>
                </a:solidFill>
                <a:effectLst/>
                <a:latin typeface="Times New Roman" panose="02020603050405020304" pitchFamily="18" charset="0"/>
                <a:ea typeface="Times New Roman" panose="02020603050405020304" pitchFamily="18" charset="0"/>
              </a:rPr>
              <a:t>tháng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phải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xa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nhau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dượng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ra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Bắc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tập</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kết</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a:solidFill>
                  <a:srgbClr val="000000"/>
                </a:solidFill>
                <a:effectLst/>
                <a:latin typeface="Times New Roman" panose="02020603050405020304" pitchFamily="18" charset="0"/>
                <a:ea typeface="Times New Roman" panose="02020603050405020304" pitchFamily="18" charset="0"/>
              </a:rPr>
              <a:t>Bao </a:t>
            </a:r>
            <a:r>
              <a:rPr lang="de-DE" sz="3000" dirty="0" err="1">
                <a:solidFill>
                  <a:srgbClr val="000000"/>
                </a:solidFill>
                <a:effectLst/>
                <a:latin typeface="Times New Roman" panose="02020603050405020304" pitchFamily="18" charset="0"/>
                <a:ea typeface="Times New Roman" panose="02020603050405020304" pitchFamily="18" charset="0"/>
              </a:rPr>
              <a:t>nhiêu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chiến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đấu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dượng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rất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ít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có</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điều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kiện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liên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lạc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với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Suốt</a:t>
            </a:r>
            <a:r>
              <a:rPr lang="de-DE" sz="3000" dirty="0">
                <a:solidFill>
                  <a:srgbClr val="000000"/>
                </a:solidFill>
                <a:effectLst/>
                <a:latin typeface="Times New Roman" panose="02020603050405020304" pitchFamily="18" charset="0"/>
                <a:ea typeface="Times New Roman" panose="02020603050405020304" pitchFamily="18" charset="0"/>
              </a:rPr>
              <a:t> 20 </a:t>
            </a: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ở</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chờ</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đợi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trông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ngóng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tin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tức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một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lòng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hướng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về</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vọng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ngày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sẽ</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trở</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về</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1975,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nhận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được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giấy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báo</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tử</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của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dượng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nén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nỗi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đau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vào</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trong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cùng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đình</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lập</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bàn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thờ</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tìm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thông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tin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về</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phần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mộ</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của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chồng</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Ngày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hòa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bình</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đã</a:t>
            </a:r>
            <a:r>
              <a:rPr lang="de-DE" sz="3000" dirty="0">
                <a:solidFill>
                  <a:srgbClr val="000000"/>
                </a:solidFill>
                <a:effectLst/>
                <a:latin typeface="Times New Roman" panose="02020603050405020304" pitchFamily="18" charset="0"/>
                <a:ea typeface="Times New Roman" panose="02020603050405020304" pitchFamily="18" charset="0"/>
              </a:rPr>
              <a:t> qua </a:t>
            </a:r>
            <a:r>
              <a:rPr lang="de-DE" sz="3000" dirty="0" err="1">
                <a:solidFill>
                  <a:srgbClr val="000000"/>
                </a:solidFill>
                <a:effectLst/>
                <a:latin typeface="Times New Roman" panose="02020603050405020304" pitchFamily="18" charset="0"/>
                <a:ea typeface="Times New Roman" panose="02020603050405020304" pitchFamily="18" charset="0"/>
              </a:rPr>
              <a:t>tuổi</a:t>
            </a:r>
            <a:r>
              <a:rPr lang="de-DE" sz="3000" dirty="0">
                <a:solidFill>
                  <a:srgbClr val="000000"/>
                </a:solidFill>
                <a:effectLst/>
                <a:latin typeface="Times New Roman" panose="02020603050405020304" pitchFamily="18" charset="0"/>
                <a:ea typeface="Times New Roman" panose="02020603050405020304" pitchFamily="18" charset="0"/>
              </a:rPr>
              <a:t> 40 </a:t>
            </a:r>
            <a:r>
              <a:rPr lang="de-DE" sz="3000" dirty="0" err="1">
                <a:solidFill>
                  <a:srgbClr val="000000"/>
                </a:solidFill>
                <a:effectLst/>
                <a:latin typeface="Times New Roman" panose="02020603050405020304" pitchFamily="18" charset="0"/>
                <a:ea typeface="Times New Roman" panose="02020603050405020304" pitchFamily="18" charset="0"/>
              </a:rPr>
              <a:t>nhưng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không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bước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nữa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ở</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quê</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mẹ</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già</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Mẹ</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già</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mất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Bảy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sống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một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mình</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mỗi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buổi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chiều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lại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ra</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ngồi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trước</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hiên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nhà</a:t>
            </a:r>
            <a:r>
              <a:rPr lang="de-DE" sz="3000" dirty="0">
                <a:solidFill>
                  <a:srgbClr val="000000"/>
                </a:solidFill>
                <a:effectLst/>
                <a:latin typeface="Times New Roman" panose="02020603050405020304" pitchFamily="18" charset="0"/>
                <a:ea typeface="Times New Roman" panose="02020603050405020304" pitchFamily="18" charset="0"/>
              </a:rPr>
              <a:t>.</a:t>
            </a:r>
            <a:endParaRPr lang="x-none" sz="3000" dirty="0">
              <a:effectLst/>
              <a:latin typeface="Times New Roman" panose="02020603050405020304" pitchFamily="18" charset="0"/>
              <a:ea typeface="Times New Roman" panose="02020603050405020304" pitchFamily="18" charset="0"/>
            </a:endParaRPr>
          </a:p>
          <a:p>
            <a:pPr marL="457200" indent="-457200">
              <a:buFont typeface="Wingdings" pitchFamily="2" charset="2"/>
              <a:buChar char="§"/>
            </a:pPr>
            <a:r>
              <a:rPr lang="de-DE" sz="3000" dirty="0" err="1">
                <a:solidFill>
                  <a:srgbClr val="000000"/>
                </a:solidFill>
                <a:effectLst/>
                <a:latin typeface="Times New Roman" panose="02020603050405020304" pitchFamily="18" charset="0"/>
                <a:ea typeface="Times New Roman" panose="02020603050405020304" pitchFamily="18" charset="0"/>
              </a:rPr>
              <a:t>Năm</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nay</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dì</a:t>
            </a:r>
            <a:r>
              <a:rPr lang="de-DE" sz="3000" dirty="0">
                <a:solidFill>
                  <a:srgbClr val="000000"/>
                </a:solidFill>
                <a:effectLst/>
                <a:latin typeface="Times New Roman" panose="02020603050405020304" pitchFamily="18" charset="0"/>
                <a:ea typeface="Times New Roman" panose="02020603050405020304" pitchFamily="18" charset="0"/>
              </a:rPr>
              <a:t> 80 </a:t>
            </a:r>
            <a:r>
              <a:rPr lang="de-DE" sz="3000" dirty="0" err="1">
                <a:solidFill>
                  <a:srgbClr val="000000"/>
                </a:solidFill>
                <a:effectLst/>
                <a:latin typeface="Times New Roman" panose="02020603050405020304" pitchFamily="18" charset="0"/>
                <a:ea typeface="Times New Roman" panose="02020603050405020304" pitchFamily="18" charset="0"/>
              </a:rPr>
              <a:t>tuổi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đang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ngồi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đợi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Tết</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nguyện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cầu</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hồn</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thiêng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cho</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những</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người</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đã</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ngã</a:t>
            </a:r>
            <a:r>
              <a:rPr lang="de-DE" sz="3000" dirty="0">
                <a:solidFill>
                  <a:srgbClr val="000000"/>
                </a:solidFill>
                <a:effectLst/>
                <a:latin typeface="Times New Roman" panose="02020603050405020304" pitchFamily="18" charset="0"/>
                <a:ea typeface="Times New Roman" panose="02020603050405020304" pitchFamily="18" charset="0"/>
              </a:rPr>
              <a:t> </a:t>
            </a:r>
            <a:r>
              <a:rPr lang="de-DE" sz="3000" dirty="0" err="1">
                <a:solidFill>
                  <a:srgbClr val="000000"/>
                </a:solidFill>
                <a:effectLst/>
                <a:latin typeface="Times New Roman" panose="02020603050405020304" pitchFamily="18" charset="0"/>
                <a:ea typeface="Times New Roman" panose="02020603050405020304" pitchFamily="18" charset="0"/>
              </a:rPr>
              <a:t>xuống</a:t>
            </a:r>
            <a:r>
              <a:rPr lang="de-DE" sz="3000" dirty="0">
                <a:solidFill>
                  <a:srgbClr val="000000"/>
                </a:solidFill>
                <a:effectLst/>
                <a:latin typeface="Times New Roman" panose="02020603050405020304" pitchFamily="18" charset="0"/>
                <a:ea typeface="Times New Roman" panose="02020603050405020304" pitchFamily="18" charset="0"/>
              </a:rPr>
              <a:t>.</a:t>
            </a:r>
            <a:r>
              <a:rPr lang="x-none" sz="3000" dirty="0">
                <a:effectLst/>
              </a:rPr>
              <a:t> </a:t>
            </a:r>
            <a:endParaRPr lang="x-none" sz="3000" dirty="0"/>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linds(horizont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linds(horizont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linds(horizont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linds(horizontal)">
                                      <p:cBhvr>
                                        <p:cTn id="22" dur="500"/>
                                        <p:tgtEl>
                                          <p:spTgt spid="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animEffect transition="in" filter="blinds(horizontal)">
                                      <p:cBhvr>
                                        <p:cTn id="27" dur="500"/>
                                        <p:tgtEl>
                                          <p:spTgt spid="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2">
                                            <p:txEl>
                                              <p:pRg st="5" end="5"/>
                                            </p:txEl>
                                          </p:spTgt>
                                        </p:tgtEl>
                                        <p:attrNameLst>
                                          <p:attrName>style.visibility</p:attrName>
                                        </p:attrNameLst>
                                      </p:cBhvr>
                                      <p:to>
                                        <p:strVal val="visible"/>
                                      </p:to>
                                    </p:set>
                                    <p:animEffect transition="in" filter="blinds(horizontal)">
                                      <p:cBhvr>
                                        <p:cTn id="32" dur="500"/>
                                        <p:tgtEl>
                                          <p:spTgt spid="1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2">
                                            <p:txEl>
                                              <p:pRg st="6" end="6"/>
                                            </p:txEl>
                                          </p:spTgt>
                                        </p:tgtEl>
                                        <p:attrNameLst>
                                          <p:attrName>style.visibility</p:attrName>
                                        </p:attrNameLst>
                                      </p:cBhvr>
                                      <p:to>
                                        <p:strVal val="visible"/>
                                      </p:to>
                                    </p:set>
                                    <p:animEffect transition="in" filter="blinds(horizontal)">
                                      <p:cBhvr>
                                        <p:cTn id="37" dur="500"/>
                                        <p:tgtEl>
                                          <p:spTgt spid="12">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2">
                                            <p:txEl>
                                              <p:pRg st="7" end="7"/>
                                            </p:txEl>
                                          </p:spTgt>
                                        </p:tgtEl>
                                        <p:attrNameLst>
                                          <p:attrName>style.visibility</p:attrName>
                                        </p:attrNameLst>
                                      </p:cBhvr>
                                      <p:to>
                                        <p:strVal val="visible"/>
                                      </p:to>
                                    </p:set>
                                    <p:animEffect transition="in" filter="blinds(horizontal)">
                                      <p:cBhvr>
                                        <p:cTn id="42" dur="500"/>
                                        <p:tgtEl>
                                          <p:spTgt spid="12">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2">
                                            <p:txEl>
                                              <p:pRg st="8" end="8"/>
                                            </p:txEl>
                                          </p:spTgt>
                                        </p:tgtEl>
                                        <p:attrNameLst>
                                          <p:attrName>style.visibility</p:attrName>
                                        </p:attrNameLst>
                                      </p:cBhvr>
                                      <p:to>
                                        <p:strVal val="visible"/>
                                      </p:to>
                                    </p:set>
                                    <p:animEffect transition="in" filter="blinds(horizontal)">
                                      <p:cBhvr>
                                        <p:cTn id="47"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4" name="Picture 4"/>
          <p:cNvPicPr>
            <a:picLocks noChangeAspect="1"/>
          </p:cNvPicPr>
          <p:nvPr/>
        </p:nvPicPr>
        <p:blipFill>
          <a:blip r:embed="rId4"/>
          <a:srcRect t="21829" r="51877" b="26712"/>
          <a:stretch>
            <a:fillRect/>
          </a:stretch>
        </p:blipFill>
        <p:spPr>
          <a:xfrm>
            <a:off x="908374" y="2060927"/>
            <a:ext cx="7810500" cy="4596992"/>
          </a:xfrm>
          <a:prstGeom prst="rect">
            <a:avLst/>
          </a:prstGeom>
        </p:spPr>
      </p:pic>
      <p:pic>
        <p:nvPicPr>
          <p:cNvPr id="5" name="Picture 5"/>
          <p:cNvPicPr>
            <a:picLocks noChangeAspect="1"/>
          </p:cNvPicPr>
          <p:nvPr/>
        </p:nvPicPr>
        <p:blipFill>
          <a:blip r:embed="rId5"/>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8" name="TextBox 8"/>
          <p:cNvSpPr txBox="1"/>
          <p:nvPr/>
        </p:nvSpPr>
        <p:spPr>
          <a:xfrm>
            <a:off x="1028700" y="262375"/>
            <a:ext cx="9577031" cy="1009653"/>
          </a:xfrm>
          <a:prstGeom prst="rect">
            <a:avLst/>
          </a:prstGeom>
        </p:spPr>
        <p:txBody>
          <a:bodyPr lIns="0" tIns="0" rIns="0" bIns="0" rtlCol="0" anchor="t">
            <a:spAutoFit/>
          </a:bodyPr>
          <a:lstStyle/>
          <a:p>
            <a:pPr algn="ctr">
              <a:lnSpc>
                <a:spcPts val="8399"/>
              </a:lnSpc>
            </a:pPr>
            <a:r>
              <a:rPr lang="en-US" sz="5999" b="1" dirty="0">
                <a:solidFill>
                  <a:srgbClr val="FFFFFF"/>
                </a:solidFill>
                <a:latin typeface="Times New Roman" panose="02020603050405020304" pitchFamily="18" charset="0"/>
                <a:cs typeface="Times New Roman" panose="02020603050405020304" pitchFamily="18" charset="0"/>
              </a:rPr>
              <a:t>* </a:t>
            </a:r>
            <a:r>
              <a:rPr lang="en-US" sz="5999" b="1" dirty="0" err="1">
                <a:solidFill>
                  <a:srgbClr val="FFFFFF"/>
                </a:solidFill>
                <a:latin typeface="Times New Roman" panose="02020603050405020304" pitchFamily="18" charset="0"/>
                <a:cs typeface="Times New Roman" panose="02020603050405020304" pitchFamily="18" charset="0"/>
              </a:rPr>
              <a:t>Nhận</a:t>
            </a:r>
            <a:r>
              <a:rPr lang="en-US" sz="5999" b="1" dirty="0">
                <a:solidFill>
                  <a:srgbClr val="FFFFFF"/>
                </a:solidFill>
                <a:latin typeface="Times New Roman" panose="02020603050405020304" pitchFamily="18" charset="0"/>
                <a:cs typeface="Times New Roman" panose="02020603050405020304" pitchFamily="18" charset="0"/>
              </a:rPr>
              <a:t> </a:t>
            </a:r>
            <a:r>
              <a:rPr lang="en-US" sz="5999" b="1" dirty="0" err="1">
                <a:solidFill>
                  <a:srgbClr val="FFFFFF"/>
                </a:solidFill>
                <a:latin typeface="Times New Roman" panose="02020603050405020304" pitchFamily="18" charset="0"/>
                <a:cs typeface="Times New Roman" panose="02020603050405020304" pitchFamily="18" charset="0"/>
              </a:rPr>
              <a:t>xét</a:t>
            </a:r>
            <a:endParaRPr lang="en-US" sz="5999" b="1" dirty="0">
              <a:solidFill>
                <a:srgbClr val="FFFFFF"/>
              </a:solidFill>
              <a:latin typeface="Times New Roman" panose="02020603050405020304" pitchFamily="18" charset="0"/>
              <a:cs typeface="Times New Roman" panose="02020603050405020304" pitchFamily="18" charset="0"/>
            </a:endParaRPr>
          </a:p>
        </p:txBody>
      </p:sp>
      <p:pic>
        <p:nvPicPr>
          <p:cNvPr id="12" name="Picture 4">
            <a:extLst>
              <a:ext uri="{FF2B5EF4-FFF2-40B4-BE49-F238E27FC236}">
                <a16:creationId xmlns:a16="http://schemas.microsoft.com/office/drawing/2014/main" xmlns="" id="{BAE1EC8A-FF1A-E59F-9B64-FECF31D20478}"/>
              </a:ext>
            </a:extLst>
          </p:cNvPr>
          <p:cNvPicPr>
            <a:picLocks noChangeAspect="1"/>
          </p:cNvPicPr>
          <p:nvPr/>
        </p:nvPicPr>
        <p:blipFill>
          <a:blip r:embed="rId4"/>
          <a:srcRect t="21829" r="51877" b="26712"/>
          <a:stretch>
            <a:fillRect/>
          </a:stretch>
        </p:blipFill>
        <p:spPr>
          <a:xfrm>
            <a:off x="9144000" y="2060927"/>
            <a:ext cx="7810500" cy="4596992"/>
          </a:xfrm>
          <a:prstGeom prst="rect">
            <a:avLst/>
          </a:prstGeom>
        </p:spPr>
      </p:pic>
      <p:sp>
        <p:nvSpPr>
          <p:cNvPr id="14" name="TextBox 13">
            <a:extLst>
              <a:ext uri="{FF2B5EF4-FFF2-40B4-BE49-F238E27FC236}">
                <a16:creationId xmlns:a16="http://schemas.microsoft.com/office/drawing/2014/main" xmlns="" id="{FF560273-2BBA-F872-A12A-9C1E6D0D5BD8}"/>
              </a:ext>
            </a:extLst>
          </p:cNvPr>
          <p:cNvSpPr txBox="1"/>
          <p:nvPr/>
        </p:nvSpPr>
        <p:spPr>
          <a:xfrm>
            <a:off x="1526471" y="2442423"/>
            <a:ext cx="6820692" cy="4016484"/>
          </a:xfrm>
          <a:prstGeom prst="rect">
            <a:avLst/>
          </a:prstGeom>
          <a:noFill/>
        </p:spPr>
        <p:txBody>
          <a:bodyPr wrap="square">
            <a:spAutoFit/>
          </a:bodyPr>
          <a:lstStyle/>
          <a:p>
            <a:pPr marL="457200" indent="-457200" algn="just">
              <a:spcBef>
                <a:spcPts val="600"/>
              </a:spcBef>
              <a:spcAft>
                <a:spcPts val="600"/>
              </a:spcAft>
              <a:buFont typeface="Arial" panose="020B0604020202020204" pitchFamily="34" charset="0"/>
              <a:buChar char="•"/>
            </a:pPr>
            <a:r>
              <a:rPr lang="de-DE" sz="3500" dirty="0" err="1">
                <a:solidFill>
                  <a:srgbClr val="000000"/>
                </a:solidFill>
                <a:effectLst/>
                <a:latin typeface="Times New Roman" panose="02020603050405020304" pitchFamily="18" charset="0"/>
                <a:ea typeface="Times New Roman" panose="02020603050405020304" pitchFamily="18" charset="0"/>
              </a:rPr>
              <a:t>Dì</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Bảy</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không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được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hưởng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hạnh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phúc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lứa</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đôi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cuộc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sống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gia</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đình</a:t>
            </a:r>
            <a:r>
              <a:rPr lang="vi-VN"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chịu</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nhiều</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thiệt</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thòi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phải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hy</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sinh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hạnh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phúc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gia</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đình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khi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còn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rất</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trẻ</a:t>
            </a:r>
            <a:r>
              <a:rPr lang="de-DE" sz="3500"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Arial" panose="020B0604020202020204" pitchFamily="34" charset="0"/>
              <a:buChar char="•"/>
            </a:pPr>
            <a:r>
              <a:rPr lang="vi-VN" sz="3500" dirty="0">
                <a:solidFill>
                  <a:srgbClr val="000000"/>
                </a:solidFill>
                <a:effectLst/>
                <a:latin typeface="Times New Roman" panose="02020603050405020304" pitchFamily="18" charset="0"/>
                <a:ea typeface="Times New Roman" panose="02020603050405020304" pitchFamily="18" charset="0"/>
              </a:rPr>
              <a:t>Thuỷ</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chung</a:t>
            </a:r>
            <a:r>
              <a:rPr lang="vi-VN" sz="3500" dirty="0">
                <a:solidFill>
                  <a:srgbClr val="000000"/>
                </a:solidFill>
                <a:effectLst/>
                <a:latin typeface="Times New Roman" panose="02020603050405020304" pitchFamily="18" charset="0"/>
                <a:ea typeface="Times New Roman" panose="02020603050405020304" pitchFamily="18" charset="0"/>
              </a:rPr>
              <a:t>,</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bền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bỉ</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kiên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định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chờ</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đợi</a:t>
            </a:r>
            <a:r>
              <a:rPr lang="de-DE" sz="3500"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xmlns="" id="{B2BE3A56-BD34-3C7D-A111-79B378481CC5}"/>
              </a:ext>
            </a:extLst>
          </p:cNvPr>
          <p:cNvSpPr txBox="1"/>
          <p:nvPr/>
        </p:nvSpPr>
        <p:spPr>
          <a:xfrm>
            <a:off x="9589148" y="2403654"/>
            <a:ext cx="7327252" cy="3631763"/>
          </a:xfrm>
          <a:prstGeom prst="rect">
            <a:avLst/>
          </a:prstGeom>
          <a:noFill/>
        </p:spPr>
        <p:txBody>
          <a:bodyPr wrap="square">
            <a:spAutoFit/>
          </a:bodyPr>
          <a:lstStyle/>
          <a:p>
            <a:pPr marL="457200" indent="-457200" algn="just">
              <a:spcBef>
                <a:spcPts val="600"/>
              </a:spcBef>
              <a:spcAft>
                <a:spcPts val="600"/>
              </a:spcAft>
              <a:buFont typeface="Arial" panose="020B0604020202020204" pitchFamily="34" charset="0"/>
              <a:buChar char="•"/>
            </a:pPr>
            <a:r>
              <a:rPr lang="vi-VN" sz="3500" dirty="0">
                <a:solidFill>
                  <a:srgbClr val="000000"/>
                </a:solidFill>
                <a:effectLst/>
                <a:latin typeface="Times New Roman" panose="02020603050405020304" pitchFamily="18" charset="0"/>
                <a:ea typeface="Times New Roman" panose="02020603050405020304" pitchFamily="18" charset="0"/>
              </a:rPr>
              <a:t>Người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người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phụ</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nữ</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bản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lĩnh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có</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sức</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chịu</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đựng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to</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lớn</a:t>
            </a:r>
            <a:r>
              <a:rPr lang="de-DE" sz="3500"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Arial" panose="020B0604020202020204" pitchFamily="34" charset="0"/>
              <a:buChar char="•"/>
            </a:pPr>
            <a:r>
              <a:rPr lang="vi-VN" sz="3500" dirty="0">
                <a:solidFill>
                  <a:srgbClr val="000000"/>
                </a:solidFill>
                <a:effectLst/>
                <a:latin typeface="Times New Roman" panose="02020603050405020304" pitchFamily="18" charset="0"/>
                <a:ea typeface="Times New Roman" panose="02020603050405020304" pitchFamily="18" charset="0"/>
              </a:rPr>
              <a:t>G</a:t>
            </a:r>
            <a:r>
              <a:rPr lang="de-DE" sz="3500" dirty="0" err="1">
                <a:solidFill>
                  <a:srgbClr val="000000"/>
                </a:solidFill>
                <a:effectLst/>
                <a:latin typeface="Times New Roman" panose="02020603050405020304" pitchFamily="18" charset="0"/>
                <a:ea typeface="Times New Roman" panose="02020603050405020304" pitchFamily="18" charset="0"/>
              </a:rPr>
              <a:t>ắn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bó</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với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quê</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nhà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trong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nỗi</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nhớ</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thương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vô</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vọng</a:t>
            </a:r>
            <a:r>
              <a:rPr lang="de-DE" sz="3500" dirty="0">
                <a:solidFill>
                  <a:srgbClr val="000000"/>
                </a:solidFill>
                <a:effectLst/>
                <a:latin typeface="Times New Roman" panose="02020603050405020304" pitchFamily="18" charset="0"/>
                <a:ea typeface="Times New Roman" panose="02020603050405020304" pitchFamily="18" charset="0"/>
              </a:rPr>
              <a:t>. </a:t>
            </a:r>
            <a:endParaRPr lang="x-none" sz="3500" dirty="0">
              <a:effectLst/>
              <a:latin typeface="Times New Roman" panose="02020603050405020304" pitchFamily="18" charset="0"/>
              <a:ea typeface="Times New Roman" panose="02020603050405020304" pitchFamily="18" charset="0"/>
            </a:endParaRPr>
          </a:p>
          <a:p>
            <a:pPr marL="457200" indent="-457200" algn="just">
              <a:spcBef>
                <a:spcPts val="600"/>
              </a:spcBef>
              <a:spcAft>
                <a:spcPts val="600"/>
              </a:spcAft>
              <a:buFont typeface="Arial" panose="020B0604020202020204" pitchFamily="34" charset="0"/>
              <a:buChar char="•"/>
            </a:pPr>
            <a:r>
              <a:rPr lang="de-DE" sz="3500" dirty="0" err="1">
                <a:solidFill>
                  <a:srgbClr val="000000"/>
                </a:solidFill>
                <a:effectLst/>
                <a:latin typeface="Times New Roman" panose="02020603050405020304" pitchFamily="18" charset="0"/>
                <a:ea typeface="Times New Roman" panose="02020603050405020304" pitchFamily="18" charset="0"/>
              </a:rPr>
              <a:t>Đức</a:t>
            </a:r>
            <a:r>
              <a:rPr lang="de-DE" sz="3500" dirty="0">
                <a:solidFill>
                  <a:srgbClr val="000000"/>
                </a:solidFill>
                <a:effectLst/>
                <a:latin typeface="Times New Roman" panose="02020603050405020304" pitchFamily="18" charset="0"/>
                <a:ea typeface="Times New Roman" panose="02020603050405020304" pitchFamily="18" charset="0"/>
              </a:rPr>
              <a:t> hi </a:t>
            </a:r>
            <a:r>
              <a:rPr lang="de-DE" sz="3500" dirty="0" err="1">
                <a:solidFill>
                  <a:srgbClr val="000000"/>
                </a:solidFill>
                <a:effectLst/>
                <a:latin typeface="Times New Roman" panose="02020603050405020304" pitchFamily="18" charset="0"/>
                <a:ea typeface="Times New Roman" panose="02020603050405020304" pitchFamily="18" charset="0"/>
              </a:rPr>
              <a:t>sinh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âm</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thầm</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lòng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thủy</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chung</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bền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bỉ</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và</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sự</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kiên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định</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lớn</a:t>
            </a:r>
            <a:r>
              <a:rPr lang="de-DE" sz="3500" dirty="0">
                <a:solidFill>
                  <a:srgbClr val="000000"/>
                </a:solidFill>
                <a:effectLst/>
                <a:latin typeface="Times New Roman" panose="02020603050405020304" pitchFamily="18" charset="0"/>
                <a:ea typeface="Times New Roman" panose="02020603050405020304" pitchFamily="18" charset="0"/>
              </a:rPr>
              <a:t> </a:t>
            </a:r>
            <a:r>
              <a:rPr lang="de-DE" sz="3500" dirty="0" err="1">
                <a:solidFill>
                  <a:srgbClr val="000000"/>
                </a:solidFill>
                <a:effectLst/>
                <a:latin typeface="Times New Roman" panose="02020603050405020304" pitchFamily="18" charset="0"/>
                <a:ea typeface="Times New Roman" panose="02020603050405020304" pitchFamily="18" charset="0"/>
              </a:rPr>
              <a:t>lao</a:t>
            </a:r>
            <a:r>
              <a:rPr lang="de-DE" sz="3500" dirty="0">
                <a:solidFill>
                  <a:srgbClr val="000000"/>
                </a:solidFill>
                <a:effectLst/>
                <a:latin typeface="Times New Roman" panose="02020603050405020304" pitchFamily="18" charset="0"/>
                <a:ea typeface="Times New Roman" panose="02020603050405020304" pitchFamily="18" charset="0"/>
              </a:rPr>
              <a:t>.</a:t>
            </a:r>
            <a:endParaRPr lang="x-none" sz="3500" dirty="0">
              <a:effectLst/>
              <a:latin typeface="Times New Roman" panose="02020603050405020304" pitchFamily="18" charset="0"/>
              <a:ea typeface="Times New Roman" panose="02020603050405020304" pitchFamily="18" charset="0"/>
            </a:endParaRPr>
          </a:p>
        </p:txBody>
      </p:sp>
      <p:sp>
        <p:nvSpPr>
          <p:cNvPr id="18" name="TextBox 17">
            <a:extLst>
              <a:ext uri="{FF2B5EF4-FFF2-40B4-BE49-F238E27FC236}">
                <a16:creationId xmlns:a16="http://schemas.microsoft.com/office/drawing/2014/main" xmlns="" id="{4BDFC161-C0D1-35C5-F678-A193112E84F3}"/>
              </a:ext>
            </a:extLst>
          </p:cNvPr>
          <p:cNvSpPr txBox="1"/>
          <p:nvPr/>
        </p:nvSpPr>
        <p:spPr>
          <a:xfrm>
            <a:off x="1435572" y="7161405"/>
            <a:ext cx="14566604" cy="1708160"/>
          </a:xfrm>
          <a:prstGeom prst="rect">
            <a:avLst/>
          </a:prstGeom>
          <a:noFill/>
        </p:spPr>
        <p:txBody>
          <a:bodyPr wrap="square">
            <a:spAutoFit/>
          </a:bodyPr>
          <a:lstStyle/>
          <a:p>
            <a:r>
              <a:rPr lang="de-DE" sz="3500" b="1" dirty="0">
                <a:solidFill>
                  <a:schemeClr val="bg1"/>
                </a:solidFill>
                <a:effectLst/>
                <a:latin typeface="Times New Roman" panose="02020603050405020304" pitchFamily="18" charset="0"/>
                <a:ea typeface="Times New Roman" panose="02020603050405020304" pitchFamily="18" charset="0"/>
              </a:rPr>
              <a:t>=&gt; </a:t>
            </a:r>
            <a:r>
              <a:rPr lang="de-DE" sz="3500" b="1" dirty="0" err="1">
                <a:solidFill>
                  <a:schemeClr val="bg1"/>
                </a:solidFill>
                <a:effectLst/>
                <a:latin typeface="Times New Roman" panose="02020603050405020304" pitchFamily="18" charset="0"/>
                <a:ea typeface="Times New Roman" panose="02020603050405020304" pitchFamily="18" charset="0"/>
              </a:rPr>
              <a:t>Câu</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chuyện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cuộc</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đời</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dì</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Bảy</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giúp</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hiểu</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hơn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về</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hi </a:t>
            </a:r>
            <a:r>
              <a:rPr lang="de-DE" sz="3500" b="1" dirty="0" err="1">
                <a:solidFill>
                  <a:schemeClr val="bg1"/>
                </a:solidFill>
                <a:effectLst/>
                <a:latin typeface="Times New Roman" panose="02020603050405020304" pitchFamily="18" charset="0"/>
                <a:ea typeface="Times New Roman" panose="02020603050405020304" pitchFamily="18" charset="0"/>
              </a:rPr>
              <a:t>sinh</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mất</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mát</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to</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lớn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trong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chiến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tranh</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của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người</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phụ</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nữ</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Từ</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đó</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thấy</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cần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trân</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trọng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những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giá</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trị</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của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cuộc</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sống</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hòa</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bình</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hôm</a:t>
            </a:r>
            <a:r>
              <a:rPr lang="de-DE" sz="3500" b="1" dirty="0">
                <a:solidFill>
                  <a:schemeClr val="bg1"/>
                </a:solidFill>
                <a:effectLst/>
                <a:latin typeface="Times New Roman" panose="02020603050405020304" pitchFamily="18" charset="0"/>
                <a:ea typeface="Times New Roman" panose="02020603050405020304" pitchFamily="18" charset="0"/>
              </a:rPr>
              <a:t> </a:t>
            </a:r>
            <a:r>
              <a:rPr lang="de-DE" sz="3500" b="1" dirty="0" err="1">
                <a:solidFill>
                  <a:schemeClr val="bg1"/>
                </a:solidFill>
                <a:effectLst/>
                <a:latin typeface="Times New Roman" panose="02020603050405020304" pitchFamily="18" charset="0"/>
                <a:ea typeface="Times New Roman" panose="02020603050405020304" pitchFamily="18" charset="0"/>
              </a:rPr>
              <a:t>nay</a:t>
            </a:r>
            <a:r>
              <a:rPr lang="de-DE" sz="3500" b="1" dirty="0">
                <a:solidFill>
                  <a:schemeClr val="bg1"/>
                </a:solidFill>
                <a:effectLst/>
                <a:latin typeface="Times New Roman" panose="02020603050405020304" pitchFamily="18" charset="0"/>
                <a:ea typeface="Times New Roman" panose="02020603050405020304" pitchFamily="18" charset="0"/>
              </a:rPr>
              <a:t>.</a:t>
            </a:r>
            <a:r>
              <a:rPr lang="x-none" sz="3500" b="1" dirty="0">
                <a:solidFill>
                  <a:schemeClr val="bg1"/>
                </a:solidFill>
                <a:effectLst/>
              </a:rPr>
              <a:t> </a:t>
            </a:r>
            <a:endParaRPr lang="x-none" sz="3500" b="1" dirty="0">
              <a:solidFill>
                <a:schemeClr val="bg1"/>
              </a:solidFill>
            </a:endParaRPr>
          </a:p>
        </p:txBody>
      </p:sp>
    </p:spTree>
    <p:extLst>
      <p:ext uri="{BB962C8B-B14F-4D97-AF65-F5344CB8AC3E}">
        <p14:creationId xmlns:p14="http://schemas.microsoft.com/office/powerpoint/2010/main" val="3039019399"/>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barn(inVertical)">
                                      <p:cBhvr>
                                        <p:cTn id="7" dur="5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barn(inVertical)">
                                      <p:cBhvr>
                                        <p:cTn id="12" dur="5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animEffect transition="in" filter="barn(inVertical)">
                                      <p:cBhvr>
                                        <p:cTn id="17" dur="500"/>
                                        <p:tgtEl>
                                          <p:spTgt spid="1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6">
                                            <p:txEl>
                                              <p:pRg st="1" end="1"/>
                                            </p:txEl>
                                          </p:spTgt>
                                        </p:tgtEl>
                                        <p:attrNameLst>
                                          <p:attrName>style.visibility</p:attrName>
                                        </p:attrNameLst>
                                      </p:cBhvr>
                                      <p:to>
                                        <p:strVal val="visible"/>
                                      </p:to>
                                    </p:set>
                                    <p:animEffect transition="in" filter="barn(inVertical)">
                                      <p:cBhvr>
                                        <p:cTn id="22" dur="500"/>
                                        <p:tgtEl>
                                          <p:spTgt spid="1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6">
                                            <p:txEl>
                                              <p:pRg st="2" end="2"/>
                                            </p:txEl>
                                          </p:spTgt>
                                        </p:tgtEl>
                                        <p:attrNameLst>
                                          <p:attrName>style.visibility</p:attrName>
                                        </p:attrNameLst>
                                      </p:cBhvr>
                                      <p:to>
                                        <p:strVal val="visible"/>
                                      </p:to>
                                    </p:set>
                                    <p:animEffect transition="in" filter="barn(inVertical)">
                                      <p:cBhvr>
                                        <p:cTn id="27" dur="500"/>
                                        <p:tgtEl>
                                          <p:spTgt spid="1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xEl>
                                              <p:pRg st="0" end="0"/>
                                            </p:txEl>
                                          </p:spTgt>
                                        </p:tgtEl>
                                        <p:attrNameLst>
                                          <p:attrName>style.visibility</p:attrName>
                                        </p:attrNameLst>
                                      </p:cBhvr>
                                      <p:to>
                                        <p:strVal val="visible"/>
                                      </p:to>
                                    </p:set>
                                    <p:anim calcmode="lin" valueType="num">
                                      <p:cBhvr>
                                        <p:cTn id="32"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33"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34"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l="48658" t="40379" r="5585"/>
          <a:stretch>
            <a:fillRect/>
          </a:stretch>
        </p:blipFill>
        <p:spPr>
          <a:xfrm rot="-9334208">
            <a:off x="-1208752" y="7920162"/>
            <a:ext cx="8614985" cy="4055220"/>
          </a:xfrm>
          <a:prstGeom prst="rect">
            <a:avLst/>
          </a:prstGeom>
        </p:spPr>
      </p:pic>
      <p:pic>
        <p:nvPicPr>
          <p:cNvPr id="5" name="Picture 5"/>
          <p:cNvPicPr>
            <a:picLocks noChangeAspect="1"/>
          </p:cNvPicPr>
          <p:nvPr/>
        </p:nvPicPr>
        <p:blipFill>
          <a:blip r:embed="rId4"/>
          <a:srcRect t="31037" b="9577"/>
          <a:stretch>
            <a:fillRect/>
          </a:stretch>
        </p:blipFill>
        <p:spPr>
          <a:xfrm rot="-1805195">
            <a:off x="14723728" y="8809403"/>
            <a:ext cx="3040085" cy="767275"/>
          </a:xfrm>
          <a:prstGeom prst="rect">
            <a:avLst/>
          </a:prstGeom>
        </p:spPr>
      </p:pic>
      <p:pic>
        <p:nvPicPr>
          <p:cNvPr id="6" name="Picture 6"/>
          <p:cNvPicPr>
            <a:picLocks noChangeAspect="1"/>
          </p:cNvPicPr>
          <p:nvPr/>
        </p:nvPicPr>
        <p:blipFill>
          <a:blip r:embed="rId3"/>
          <a:srcRect t="20976" r="33873"/>
          <a:stretch>
            <a:fillRect/>
          </a:stretch>
        </p:blipFill>
        <p:spPr>
          <a:xfrm rot="859101">
            <a:off x="7085620" y="-1843141"/>
            <a:ext cx="12450556" cy="5374989"/>
          </a:xfrm>
          <a:prstGeom prst="rect">
            <a:avLst/>
          </a:prstGeom>
        </p:spPr>
      </p:pic>
      <p:sp>
        <p:nvSpPr>
          <p:cNvPr id="9" name="TextBox 9"/>
          <p:cNvSpPr txBox="1"/>
          <p:nvPr/>
        </p:nvSpPr>
        <p:spPr>
          <a:xfrm>
            <a:off x="2474009" y="2475490"/>
            <a:ext cx="8280691" cy="3693319"/>
          </a:xfrm>
          <a:prstGeom prst="rect">
            <a:avLst/>
          </a:prstGeom>
        </p:spPr>
        <p:txBody>
          <a:bodyPr wrap="square" lIns="0" tIns="0" rIns="0" bIns="0" rtlCol="0" anchor="t">
            <a:spAutoFit/>
          </a:bodyPr>
          <a:lstStyle/>
          <a:p>
            <a:pPr algn="ctr"/>
            <a:r>
              <a:rPr lang="en-US" sz="8000" b="1" dirty="0">
                <a:solidFill>
                  <a:schemeClr val="bg1"/>
                </a:solidFill>
                <a:latin typeface="Times New Roman" panose="02020603050405020304" pitchFamily="18" charset="0"/>
                <a:cs typeface="Times New Roman" panose="02020603050405020304" pitchFamily="18" charset="0"/>
              </a:rPr>
              <a:t>2. </a:t>
            </a:r>
            <a:r>
              <a:rPr lang="en-US" sz="8000" b="1" dirty="0" err="1">
                <a:solidFill>
                  <a:schemeClr val="bg1"/>
                </a:solidFill>
                <a:latin typeface="Times New Roman" panose="02020603050405020304" pitchFamily="18" charset="0"/>
                <a:cs typeface="Times New Roman" panose="02020603050405020304" pitchFamily="18" charset="0"/>
              </a:rPr>
              <a:t>Một</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số</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yếu</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tố</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hình</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thức</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nổi</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bật</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của</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bài</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tản</a:t>
            </a:r>
            <a:r>
              <a:rPr lang="en-US" sz="8000" b="1" dirty="0">
                <a:solidFill>
                  <a:schemeClr val="bg1"/>
                </a:solidFill>
                <a:latin typeface="Times New Roman" panose="02020603050405020304" pitchFamily="18" charset="0"/>
                <a:cs typeface="Times New Roman" panose="02020603050405020304" pitchFamily="18" charset="0"/>
              </a:rPr>
              <a:t> </a:t>
            </a:r>
            <a:r>
              <a:rPr lang="en-US" sz="8000" b="1" dirty="0" err="1">
                <a:solidFill>
                  <a:schemeClr val="bg1"/>
                </a:solidFill>
                <a:latin typeface="Times New Roman" panose="02020603050405020304" pitchFamily="18" charset="0"/>
                <a:cs typeface="Times New Roman" panose="02020603050405020304" pitchFamily="18" charset="0"/>
              </a:rPr>
              <a:t>văn</a:t>
            </a:r>
            <a:endParaRPr lang="en-US" sz="8000" b="1" dirty="0">
              <a:solidFill>
                <a:schemeClr val="bg1"/>
              </a:solidFill>
              <a:latin typeface="Times New Roman" panose="02020603050405020304" pitchFamily="18" charset="0"/>
              <a:cs typeface="Times New Roman" panose="02020603050405020304" pitchFamily="18" charset="0"/>
            </a:endParaRPr>
          </a:p>
        </p:txBody>
      </p:sp>
      <p:pic>
        <p:nvPicPr>
          <p:cNvPr id="11" name="Picture 11"/>
          <p:cNvPicPr>
            <a:picLocks noChangeAspect="1"/>
          </p:cNvPicPr>
          <p:nvPr/>
        </p:nvPicPr>
        <p:blipFill>
          <a:blip r:embed="rId5"/>
          <a:srcRect/>
          <a:stretch>
            <a:fillRect/>
          </a:stretch>
        </p:blipFill>
        <p:spPr>
          <a:xfrm rot="-472910">
            <a:off x="10643928" y="2041696"/>
            <a:ext cx="8184553" cy="12307598"/>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xmlns="" id="{F214263B-8F88-05C9-0F5A-7858472856D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5333" l="9607" r="89956">
                        <a14:foregroundMark x1="37118" y1="50667" x2="30568" y2="89667"/>
                        <a14:foregroundMark x1="22271" y1="57333" x2="18777" y2="60667"/>
                        <a14:foregroundMark x1="20961" y1="58000" x2="20961" y2="61667"/>
                        <a14:foregroundMark x1="51092" y1="45000" x2="45415" y2="49667"/>
                        <a14:foregroundMark x1="45415" y1="36000" x2="50218" y2="36667"/>
                        <a14:foregroundMark x1="27511" y1="94667" x2="29694" y2="95333"/>
                        <a14:foregroundMark x1="41048" y1="58667" x2="67686" y2="59667"/>
                        <a14:foregroundMark x1="67686" y1="59667" x2="76856" y2="63333"/>
                        <a14:foregroundMark x1="79913" y1="59000" x2="79913" y2="63333"/>
                        <a14:foregroundMark x1="72489" y1="76000" x2="73799" y2="79667"/>
                        <a14:foregroundMark x1="63319" y1="87667" x2="65939" y2="88000"/>
                        <a14:foregroundMark x1="62009" y1="85667" x2="68122" y2="86000"/>
                      </a14:backgroundRemoval>
                    </a14:imgEffect>
                  </a14:imgLayer>
                </a14:imgProps>
              </a:ext>
              <a:ext uri="{28A0092B-C50C-407E-A947-70E740481C1C}">
                <a14:useLocalDpi xmlns:a14="http://schemas.microsoft.com/office/drawing/2010/main" val="0"/>
              </a:ext>
            </a:extLst>
          </a:blip>
          <a:stretch>
            <a:fillRect/>
          </a:stretch>
        </p:blipFill>
        <p:spPr>
          <a:xfrm>
            <a:off x="-82547" y="2765009"/>
            <a:ext cx="5524560" cy="7237415"/>
          </a:xfrm>
          <a:prstGeom prst="rect">
            <a:avLst/>
          </a:prstGeom>
        </p:spPr>
      </p:pic>
    </p:spTree>
    <p:extLst>
      <p:ext uri="{BB962C8B-B14F-4D97-AF65-F5344CB8AC3E}">
        <p14:creationId xmlns:p14="http://schemas.microsoft.com/office/powerpoint/2010/main" val="3043497691"/>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427" r="39615" b="36763"/>
          <a:stretch>
            <a:fillRect/>
          </a:stretch>
        </p:blipFill>
        <p:spPr>
          <a:xfrm>
            <a:off x="327345" y="1792236"/>
            <a:ext cx="5798650" cy="5063901"/>
          </a:xfrm>
          <a:prstGeom prst="rect">
            <a:avLst/>
          </a:prstGeom>
        </p:spPr>
      </p:pic>
      <p:pic>
        <p:nvPicPr>
          <p:cNvPr id="4" name="Picture 4"/>
          <p:cNvPicPr>
            <a:picLocks noChangeAspect="1"/>
          </p:cNvPicPr>
          <p:nvPr/>
        </p:nvPicPr>
        <p:blipFill>
          <a:blip r:embed="rId4"/>
          <a:srcRect l="48658" t="40379" r="5585"/>
          <a:stretch>
            <a:fillRect/>
          </a:stretch>
        </p:blipFill>
        <p:spPr>
          <a:xfrm rot="-9334208">
            <a:off x="11607291" y="-2200514"/>
            <a:ext cx="8614985" cy="4055220"/>
          </a:xfrm>
          <a:prstGeom prst="rect">
            <a:avLst/>
          </a:prstGeom>
        </p:spPr>
      </p:pic>
      <p:pic>
        <p:nvPicPr>
          <p:cNvPr id="5" name="Picture 5"/>
          <p:cNvPicPr>
            <a:picLocks noChangeAspect="1"/>
          </p:cNvPicPr>
          <p:nvPr/>
        </p:nvPicPr>
        <p:blipFill>
          <a:blip r:embed="rId5"/>
          <a:srcRect l="31891" t="27887" r="16321" b="7743"/>
          <a:stretch>
            <a:fillRect/>
          </a:stretch>
        </p:blipFill>
        <p:spPr>
          <a:xfrm>
            <a:off x="-1079510" y="-1230380"/>
            <a:ext cx="8405218" cy="3029764"/>
          </a:xfrm>
          <a:prstGeom prst="rect">
            <a:avLst/>
          </a:prstGeom>
        </p:spPr>
      </p:pic>
      <p:pic>
        <p:nvPicPr>
          <p:cNvPr id="6" name="Picture 6"/>
          <p:cNvPicPr>
            <a:picLocks noChangeAspect="1"/>
          </p:cNvPicPr>
          <p:nvPr/>
        </p:nvPicPr>
        <p:blipFill>
          <a:blip r:embed="rId6"/>
          <a:srcRect t="21102" b="41030"/>
          <a:stretch>
            <a:fillRect/>
          </a:stretch>
        </p:blipFill>
        <p:spPr>
          <a:xfrm rot="-108631">
            <a:off x="1324121" y="1512282"/>
            <a:ext cx="3805098" cy="612360"/>
          </a:xfrm>
          <a:prstGeom prst="rect">
            <a:avLst/>
          </a:prstGeom>
        </p:spPr>
      </p:pic>
      <p:pic>
        <p:nvPicPr>
          <p:cNvPr id="7" name="Picture 7"/>
          <p:cNvPicPr>
            <a:picLocks noChangeAspect="1"/>
          </p:cNvPicPr>
          <p:nvPr/>
        </p:nvPicPr>
        <p:blipFill>
          <a:blip r:embed="rId3"/>
          <a:srcRect t="12427" r="6031" b="28911"/>
          <a:stretch>
            <a:fillRect/>
          </a:stretch>
        </p:blipFill>
        <p:spPr>
          <a:xfrm>
            <a:off x="6306340" y="5350480"/>
            <a:ext cx="5798650" cy="4690616"/>
          </a:xfrm>
          <a:prstGeom prst="rect">
            <a:avLst/>
          </a:prstGeom>
        </p:spPr>
      </p:pic>
      <p:pic>
        <p:nvPicPr>
          <p:cNvPr id="8" name="Picture 8"/>
          <p:cNvPicPr>
            <a:picLocks noChangeAspect="1"/>
          </p:cNvPicPr>
          <p:nvPr/>
        </p:nvPicPr>
        <p:blipFill>
          <a:blip r:embed="rId6"/>
          <a:srcRect t="21102" b="41030"/>
          <a:stretch>
            <a:fillRect/>
          </a:stretch>
        </p:blipFill>
        <p:spPr>
          <a:xfrm rot="-108631">
            <a:off x="7267474" y="4952510"/>
            <a:ext cx="3805098" cy="6123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622880" y="218520"/>
            <a:ext cx="1207580" cy="1207580"/>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621124" y="3776763"/>
            <a:ext cx="1207580" cy="1207580"/>
          </a:xfrm>
          <a:prstGeom prst="rect">
            <a:avLst/>
          </a:prstGeom>
        </p:spPr>
      </p:pic>
      <p:sp>
        <p:nvSpPr>
          <p:cNvPr id="11" name="TextBox 11"/>
          <p:cNvSpPr txBox="1"/>
          <p:nvPr/>
        </p:nvSpPr>
        <p:spPr>
          <a:xfrm>
            <a:off x="327345" y="2108398"/>
            <a:ext cx="5272663" cy="4308295"/>
          </a:xfrm>
          <a:prstGeom prst="rect">
            <a:avLst/>
          </a:prstGeom>
        </p:spPr>
        <p:txBody>
          <a:bodyPr lIns="0" tIns="0" rIns="0" bIns="0" rtlCol="0" anchor="t">
            <a:spAutoFit/>
          </a:bodyPr>
          <a:lstStyle/>
          <a:p>
            <a:pPr marL="442587" lvl="1" algn="just">
              <a:lnSpc>
                <a:spcPts val="5739"/>
              </a:lnSpc>
            </a:pPr>
            <a:r>
              <a:rPr lang="vi-VN" sz="3500" dirty="0">
                <a:latin typeface="Times New Roman" panose="02020603050405020304" pitchFamily="18" charset="0"/>
                <a:cs typeface="Times New Roman" panose="02020603050405020304" pitchFamily="18" charset="0"/>
              </a:rPr>
              <a:t>Nhóm 1,2: Tìm các câu văn thể hiện sự </a:t>
            </a:r>
            <a:r>
              <a:rPr lang="x-none" sz="3500" dirty="0">
                <a:latin typeface="Times New Roman" panose="02020603050405020304" pitchFamily="18" charset="0"/>
                <a:cs typeface="Times New Roman" panose="02020603050405020304" pitchFamily="18" charset="0"/>
              </a:rPr>
              <a:t>kết hợp của phương thức tự sự với các phương thức biểu cảm, miêu tả.</a:t>
            </a:r>
            <a:r>
              <a:rPr lang="vi-VN" sz="3500" dirty="0">
                <a:latin typeface="Times New Roman" panose="02020603050405020304" pitchFamily="18" charset="0"/>
                <a:cs typeface="Times New Roman" panose="02020603050405020304" pitchFamily="18" charset="0"/>
              </a:rPr>
              <a:t> Nhận xét về tác dụng của việc kết hợp đó. </a:t>
            </a:r>
            <a:endParaRPr lang="x-none" sz="35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6411175" y="5576147"/>
            <a:ext cx="5284650" cy="4308295"/>
          </a:xfrm>
          <a:prstGeom prst="rect">
            <a:avLst/>
          </a:prstGeom>
        </p:spPr>
        <p:txBody>
          <a:bodyPr wrap="square" lIns="0" tIns="0" rIns="0" bIns="0" rtlCol="0" anchor="t">
            <a:spAutoFit/>
          </a:bodyPr>
          <a:lstStyle/>
          <a:p>
            <a:pPr marL="442587" lvl="1" algn="just">
              <a:lnSpc>
                <a:spcPts val="5739"/>
              </a:lnSpc>
            </a:pPr>
            <a:r>
              <a:rPr lang="vi-VN" sz="3500" dirty="0">
                <a:latin typeface="Times New Roman" panose="02020603050405020304" pitchFamily="18" charset="0"/>
                <a:cs typeface="Times New Roman" panose="02020603050405020304" pitchFamily="18" charset="0"/>
              </a:rPr>
              <a:t>Nhóm 3,4: Tìm các câu văn thể hiện c</a:t>
            </a:r>
            <a:r>
              <a:rPr lang="x-none" sz="3500" dirty="0">
                <a:latin typeface="Times New Roman" panose="02020603050405020304" pitchFamily="18" charset="0"/>
                <a:cs typeface="Times New Roman" panose="02020603050405020304" pitchFamily="18" charset="0"/>
              </a:rPr>
              <a:t>hất trữ tình và  cái "tôi" của người viết</a:t>
            </a:r>
            <a:r>
              <a:rPr lang="vi-VN" sz="3500" dirty="0">
                <a:latin typeface="Times New Roman" panose="02020603050405020304" pitchFamily="18" charset="0"/>
                <a:cs typeface="Times New Roman" panose="02020603050405020304" pitchFamily="18" charset="0"/>
              </a:rPr>
              <a:t>. </a:t>
            </a:r>
            <a:r>
              <a:rPr lang="x-none" sz="3500" dirty="0">
                <a:latin typeface="Times New Roman" panose="02020603050405020304" pitchFamily="18" charset="0"/>
                <a:cs typeface="Times New Roman" panose="02020603050405020304" pitchFamily="18" charset="0"/>
              </a:rPr>
              <a:t>Những câu văn bộc lộ cảm xúc, suy nghĩ của tác giả có tác dụng gì?</a:t>
            </a:r>
          </a:p>
        </p:txBody>
      </p:sp>
      <p:pic>
        <p:nvPicPr>
          <p:cNvPr id="13" name="Picture 13"/>
          <p:cNvPicPr>
            <a:picLocks noChangeAspect="1"/>
          </p:cNvPicPr>
          <p:nvPr/>
        </p:nvPicPr>
        <p:blipFill>
          <a:blip r:embed="rId11"/>
          <a:srcRect/>
          <a:stretch>
            <a:fillRect/>
          </a:stretch>
        </p:blipFill>
        <p:spPr>
          <a:xfrm rot="-472910">
            <a:off x="15536589" y="6331530"/>
            <a:ext cx="2691225" cy="4046955"/>
          </a:xfrm>
          <a:prstGeom prst="rect">
            <a:avLst/>
          </a:prstGeom>
        </p:spPr>
      </p:pic>
      <p:pic>
        <p:nvPicPr>
          <p:cNvPr id="14" name="Picture 7">
            <a:extLst>
              <a:ext uri="{FF2B5EF4-FFF2-40B4-BE49-F238E27FC236}">
                <a16:creationId xmlns:a16="http://schemas.microsoft.com/office/drawing/2014/main" xmlns="" id="{1E4E0F52-551C-DF07-F6E0-357A17913DFE}"/>
              </a:ext>
            </a:extLst>
          </p:cNvPr>
          <p:cNvPicPr>
            <a:picLocks noChangeAspect="1"/>
          </p:cNvPicPr>
          <p:nvPr/>
        </p:nvPicPr>
        <p:blipFill>
          <a:blip r:embed="rId3"/>
          <a:srcRect t="12427" r="6031" b="28911"/>
          <a:stretch>
            <a:fillRect/>
          </a:stretch>
        </p:blipFill>
        <p:spPr>
          <a:xfrm>
            <a:off x="12277885" y="1475504"/>
            <a:ext cx="5798650" cy="5063901"/>
          </a:xfrm>
          <a:prstGeom prst="rect">
            <a:avLst/>
          </a:prstGeom>
        </p:spPr>
      </p:pic>
      <p:pic>
        <p:nvPicPr>
          <p:cNvPr id="15" name="Picture 8">
            <a:extLst>
              <a:ext uri="{FF2B5EF4-FFF2-40B4-BE49-F238E27FC236}">
                <a16:creationId xmlns:a16="http://schemas.microsoft.com/office/drawing/2014/main" xmlns="" id="{25909E0F-C936-E563-79BD-F0AEF885D592}"/>
              </a:ext>
            </a:extLst>
          </p:cNvPr>
          <p:cNvPicPr>
            <a:picLocks noChangeAspect="1"/>
          </p:cNvPicPr>
          <p:nvPr/>
        </p:nvPicPr>
        <p:blipFill>
          <a:blip r:embed="rId6"/>
          <a:srcRect t="21102" b="41030"/>
          <a:stretch>
            <a:fillRect/>
          </a:stretch>
        </p:blipFill>
        <p:spPr>
          <a:xfrm rot="-108631">
            <a:off x="13239019" y="1077535"/>
            <a:ext cx="3805098" cy="612360"/>
          </a:xfrm>
          <a:prstGeom prst="rect">
            <a:avLst/>
          </a:prstGeom>
        </p:spPr>
      </p:pic>
      <p:pic>
        <p:nvPicPr>
          <p:cNvPr id="16" name="Picture 10">
            <a:extLst>
              <a:ext uri="{FF2B5EF4-FFF2-40B4-BE49-F238E27FC236}">
                <a16:creationId xmlns:a16="http://schemas.microsoft.com/office/drawing/2014/main" xmlns="" id="{0FDD95CD-FCB1-D731-1398-402CD5A6375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592669" y="-98212"/>
            <a:ext cx="1207580" cy="1207580"/>
          </a:xfrm>
          <a:prstGeom prst="rect">
            <a:avLst/>
          </a:prstGeom>
        </p:spPr>
      </p:pic>
      <p:sp>
        <p:nvSpPr>
          <p:cNvPr id="17" name="TextBox 12">
            <a:extLst>
              <a:ext uri="{FF2B5EF4-FFF2-40B4-BE49-F238E27FC236}">
                <a16:creationId xmlns:a16="http://schemas.microsoft.com/office/drawing/2014/main" xmlns="" id="{62CF4D79-331A-390E-9FDB-2BB73B171E4D}"/>
              </a:ext>
            </a:extLst>
          </p:cNvPr>
          <p:cNvSpPr txBox="1"/>
          <p:nvPr/>
        </p:nvSpPr>
        <p:spPr>
          <a:xfrm>
            <a:off x="12382719" y="1701172"/>
            <a:ext cx="5577935" cy="4750724"/>
          </a:xfrm>
          <a:prstGeom prst="rect">
            <a:avLst/>
          </a:prstGeom>
        </p:spPr>
        <p:txBody>
          <a:bodyPr wrap="square" lIns="0" tIns="0" rIns="0" bIns="0" rtlCol="0" anchor="t">
            <a:spAutoFit/>
          </a:bodyPr>
          <a:lstStyle/>
          <a:p>
            <a:pPr algn="ctr">
              <a:lnSpc>
                <a:spcPct val="150000"/>
              </a:lnSpc>
            </a:pPr>
            <a:r>
              <a:rPr lang="vi-VN" sz="3500" dirty="0">
                <a:latin typeface="Times New Roman" panose="02020603050405020304" pitchFamily="18" charset="0"/>
                <a:cs typeface="Times New Roman" panose="02020603050405020304" pitchFamily="18" charset="0"/>
              </a:rPr>
              <a:t>Nhóm 5,6: Tìm các câu văn thể hiện tính xác thực của văn bản. </a:t>
            </a:r>
            <a:r>
              <a:rPr lang="x-none" sz="3500" dirty="0">
                <a:latin typeface="Times New Roman" panose="02020603050405020304" pitchFamily="18" charset="0"/>
                <a:cs typeface="Times New Roman" panose="02020603050405020304" pitchFamily="18" charset="0"/>
              </a:rPr>
              <a:t>Việc sử dụng các mốc thời gian, địa điểm cụ thể có tác dụng gì cho những sự việc trong câu chuyện?</a:t>
            </a: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down)">
                                      <p:cBhvr>
                                        <p:cTn id="35" dur="500"/>
                                        <p:tgtEl>
                                          <p:spTgt spid="16"/>
                                        </p:tgtEl>
                                      </p:cBhvr>
                                    </p:animEffect>
                                  </p:childTnLst>
                                </p:cTn>
                              </p:par>
                              <p:par>
                                <p:cTn id="36" presetID="22" presetClass="entr" presetSubtype="4" fill="hold"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00"/>
                                        <p:tgtEl>
                                          <p:spTgt spid="15"/>
                                        </p:tgtEl>
                                      </p:cBhvr>
                                    </p:animEffect>
                                  </p:childTnLst>
                                </p:cTn>
                              </p:par>
                              <p:par>
                                <p:cTn id="39" presetID="22" presetClass="entr" presetSubtype="4" fill="hold"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down)">
                                      <p:cBhvr>
                                        <p:cTn id="41" dur="500"/>
                                        <p:tgtEl>
                                          <p:spTgt spid="14"/>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wipe(down)">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4241" r="2084" b="38576"/>
          <a:stretch>
            <a:fillRect/>
          </a:stretch>
        </p:blipFill>
        <p:spPr>
          <a:xfrm>
            <a:off x="1028700" y="2890646"/>
            <a:ext cx="10125672" cy="6367654"/>
          </a:xfrm>
          <a:prstGeom prst="rect">
            <a:avLst/>
          </a:prstGeom>
        </p:spPr>
      </p:pic>
      <p:pic>
        <p:nvPicPr>
          <p:cNvPr id="4" name="Picture 4"/>
          <p:cNvPicPr>
            <a:picLocks noChangeAspect="1"/>
          </p:cNvPicPr>
          <p:nvPr/>
        </p:nvPicPr>
        <p:blipFill>
          <a:blip r:embed="rId4"/>
          <a:srcRect l="48658" t="40379" r="5585"/>
          <a:stretch>
            <a:fillRect/>
          </a:stretch>
        </p:blipFill>
        <p:spPr>
          <a:xfrm rot="-9334208">
            <a:off x="11607291" y="-2200514"/>
            <a:ext cx="8614985" cy="4055220"/>
          </a:xfrm>
          <a:prstGeom prst="rect">
            <a:avLst/>
          </a:prstGeom>
        </p:spPr>
      </p:pic>
      <p:pic>
        <p:nvPicPr>
          <p:cNvPr id="5" name="Picture 5"/>
          <p:cNvPicPr>
            <a:picLocks noChangeAspect="1"/>
          </p:cNvPicPr>
          <p:nvPr/>
        </p:nvPicPr>
        <p:blipFill>
          <a:blip r:embed="rId5"/>
          <a:srcRect l="31891" t="27887" r="16321" b="7743"/>
          <a:stretch>
            <a:fillRect/>
          </a:stretch>
        </p:blipFill>
        <p:spPr>
          <a:xfrm>
            <a:off x="-1079510" y="-1230380"/>
            <a:ext cx="8405218" cy="3029764"/>
          </a:xfrm>
          <a:prstGeom prst="rect">
            <a:avLst/>
          </a:prstGeom>
        </p:spPr>
      </p:pic>
      <p:pic>
        <p:nvPicPr>
          <p:cNvPr id="6" name="Picture 6"/>
          <p:cNvPicPr>
            <a:picLocks noChangeAspect="1"/>
          </p:cNvPicPr>
          <p:nvPr/>
        </p:nvPicPr>
        <p:blipFill>
          <a:blip r:embed="rId6"/>
          <a:srcRect t="21102" b="41030"/>
          <a:stretch>
            <a:fillRect/>
          </a:stretch>
        </p:blipFill>
        <p:spPr>
          <a:xfrm rot="-108631">
            <a:off x="4060481" y="2584467"/>
            <a:ext cx="3805098" cy="612360"/>
          </a:xfrm>
          <a:prstGeom prst="rect">
            <a:avLst/>
          </a:prstGeom>
        </p:spPr>
      </p:pic>
      <p:pic>
        <p:nvPicPr>
          <p:cNvPr id="7" name="Picture 7"/>
          <p:cNvPicPr>
            <a:picLocks noChangeAspect="1"/>
          </p:cNvPicPr>
          <p:nvPr/>
        </p:nvPicPr>
        <p:blipFill>
          <a:blip r:embed="rId3"/>
          <a:srcRect l="32398" t="12427" r="6031" b="36763"/>
          <a:stretch>
            <a:fillRect/>
          </a:stretch>
        </p:blipFill>
        <p:spPr>
          <a:xfrm>
            <a:off x="11758747" y="2165521"/>
            <a:ext cx="5912476" cy="6367654"/>
          </a:xfrm>
          <a:prstGeom prst="rect">
            <a:avLst/>
          </a:prstGeom>
        </p:spPr>
      </p:pic>
      <p:pic>
        <p:nvPicPr>
          <p:cNvPr id="8" name="Picture 8"/>
          <p:cNvPicPr>
            <a:picLocks noChangeAspect="1"/>
          </p:cNvPicPr>
          <p:nvPr/>
        </p:nvPicPr>
        <p:blipFill>
          <a:blip r:embed="rId6"/>
          <a:srcRect t="21102" b="41030"/>
          <a:stretch>
            <a:fillRect/>
          </a:stretch>
        </p:blipFill>
        <p:spPr>
          <a:xfrm rot="-108631">
            <a:off x="12812435" y="1859341"/>
            <a:ext cx="3805098" cy="612360"/>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5277862" y="1028700"/>
            <a:ext cx="1370337" cy="1370337"/>
          </a:xfrm>
          <a:prstGeom prst="rect">
            <a:avLst/>
          </a:prstGeom>
        </p:spPr>
      </p:pic>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029816" y="343532"/>
            <a:ext cx="1370337" cy="1370337"/>
          </a:xfrm>
          <a:prstGeom prst="rect">
            <a:avLst/>
          </a:prstGeom>
        </p:spPr>
      </p:pic>
      <p:sp>
        <p:nvSpPr>
          <p:cNvPr id="11" name="TextBox 11"/>
          <p:cNvSpPr txBox="1"/>
          <p:nvPr/>
        </p:nvSpPr>
        <p:spPr>
          <a:xfrm>
            <a:off x="1497406" y="3490464"/>
            <a:ext cx="8931249" cy="5039362"/>
          </a:xfrm>
          <a:prstGeom prst="rect">
            <a:avLst/>
          </a:prstGeom>
        </p:spPr>
        <p:txBody>
          <a:bodyPr lIns="0" tIns="0" rIns="0" bIns="0" rtlCol="0" anchor="t">
            <a:spAutoFit/>
          </a:bodyPr>
          <a:lstStyle/>
          <a:p>
            <a:pPr marL="885174" lvl="1" indent="-442587" algn="just">
              <a:lnSpc>
                <a:spcPts val="5739"/>
              </a:lnSpc>
              <a:buFont typeface="Arial"/>
              <a:buChar char="•"/>
            </a:pPr>
            <a:r>
              <a:rPr lang="en-US" sz="4099">
                <a:solidFill>
                  <a:srgbClr val="000000"/>
                </a:solidFill>
                <a:latin typeface="Roboto Condensed"/>
              </a:rPr>
              <a:t>Bài tản văn dùng ngôi kể thứ mấy? Theo em việc dàng ngôi kể đó có tác dụng gì trong việc thể hiện đặc trưng thể loại tản văn?</a:t>
            </a:r>
          </a:p>
          <a:p>
            <a:pPr marL="885174" lvl="1" indent="-442587" algn="just">
              <a:lnSpc>
                <a:spcPts val="5739"/>
              </a:lnSpc>
              <a:buFont typeface="Arial"/>
              <a:buChar char="•"/>
            </a:pPr>
            <a:r>
              <a:rPr lang="en-US" sz="4099">
                <a:solidFill>
                  <a:srgbClr val="000000"/>
                </a:solidFill>
                <a:latin typeface="Roboto Condensed"/>
              </a:rPr>
              <a:t>Tìm những từ ngữ, câu văn thể hiện tình cảm, cảm xúc của nhân vật người cháu về hình ảnh dì Bảy.</a:t>
            </a:r>
          </a:p>
        </p:txBody>
      </p:sp>
      <p:sp>
        <p:nvSpPr>
          <p:cNvPr id="12" name="TextBox 12"/>
          <p:cNvSpPr txBox="1"/>
          <p:nvPr/>
        </p:nvSpPr>
        <p:spPr>
          <a:xfrm>
            <a:off x="12576060" y="3180583"/>
            <a:ext cx="4683240" cy="3591562"/>
          </a:xfrm>
          <a:prstGeom prst="rect">
            <a:avLst/>
          </a:prstGeom>
        </p:spPr>
        <p:txBody>
          <a:bodyPr lIns="0" tIns="0" rIns="0" bIns="0" rtlCol="0" anchor="t">
            <a:spAutoFit/>
          </a:bodyPr>
          <a:lstStyle/>
          <a:p>
            <a:pPr algn="just">
              <a:lnSpc>
                <a:spcPts val="5739"/>
              </a:lnSpc>
            </a:pPr>
            <a:r>
              <a:rPr lang="en-US" sz="4099">
                <a:solidFill>
                  <a:srgbClr val="000000"/>
                </a:solidFill>
                <a:latin typeface="Roboto Condensed"/>
              </a:rPr>
              <a:t>Hãy chứng minh văn bản “Người ngồi đợi trước hiên nhà” mang đặc trưng ngôn ngữ của thể loại tản văn.</a:t>
            </a:r>
          </a:p>
        </p:txBody>
      </p:sp>
      <p:pic>
        <p:nvPicPr>
          <p:cNvPr id="13" name="Picture 13"/>
          <p:cNvPicPr>
            <a:picLocks noChangeAspect="1"/>
          </p:cNvPicPr>
          <p:nvPr/>
        </p:nvPicPr>
        <p:blipFill>
          <a:blip r:embed="rId11"/>
          <a:srcRect/>
          <a:stretch>
            <a:fillRect/>
          </a:stretch>
        </p:blipFill>
        <p:spPr>
          <a:xfrm rot="-472910">
            <a:off x="9591518" y="6866875"/>
            <a:ext cx="4548766" cy="6840250"/>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2448031"/>
            <a:ext cx="13521546" cy="7521537"/>
          </a:xfrm>
          <a:prstGeom prst="rect">
            <a:avLst/>
          </a:prstGeom>
        </p:spPr>
      </p:pic>
      <p:pic>
        <p:nvPicPr>
          <p:cNvPr id="5" name="Picture 5"/>
          <p:cNvPicPr>
            <a:picLocks noChangeAspect="1"/>
          </p:cNvPicPr>
          <p:nvPr/>
        </p:nvPicPr>
        <p:blipFill>
          <a:blip r:embed="rId4"/>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5"/>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6"/>
          <a:srcRect/>
          <a:stretch>
            <a:fillRect/>
          </a:stretch>
        </p:blipFill>
        <p:spPr>
          <a:xfrm>
            <a:off x="145658" y="6208799"/>
            <a:ext cx="2921711" cy="4766563"/>
          </a:xfrm>
          <a:prstGeom prst="rect">
            <a:avLst/>
          </a:prstGeom>
        </p:spPr>
      </p:pic>
      <p:sp>
        <p:nvSpPr>
          <p:cNvPr id="10" name="TextBox 10"/>
          <p:cNvSpPr txBox="1"/>
          <p:nvPr/>
        </p:nvSpPr>
        <p:spPr>
          <a:xfrm>
            <a:off x="860672" y="566966"/>
            <a:ext cx="10645528" cy="1231106"/>
          </a:xfrm>
          <a:prstGeom prst="rect">
            <a:avLst/>
          </a:prstGeom>
        </p:spPr>
        <p:txBody>
          <a:bodyPr wrap="square" lIns="0" tIns="0" rIns="0" bIns="0" rtlCol="0" anchor="t">
            <a:spAutoFit/>
          </a:bodyPr>
          <a:lstStyle/>
          <a:p>
            <a:pPr algn="just">
              <a:spcBef>
                <a:spcPts val="600"/>
              </a:spcBef>
              <a:spcAft>
                <a:spcPts val="600"/>
              </a:spcAft>
            </a:pPr>
            <a:r>
              <a:rPr lang="vi-VN" sz="4000" b="1" i="1" dirty="0">
                <a:solidFill>
                  <a:schemeClr val="bg1"/>
                </a:solidFill>
                <a:effectLst/>
                <a:latin typeface="Times New Roman" panose="02020603050405020304" pitchFamily="18" charset="0"/>
                <a:ea typeface="Times New Roman" panose="02020603050405020304" pitchFamily="18" charset="0"/>
              </a:rPr>
              <a:t>* Sự </a:t>
            </a:r>
            <a:r>
              <a:rPr lang="x-none" sz="4000" b="1" i="1" dirty="0">
                <a:solidFill>
                  <a:schemeClr val="bg1"/>
                </a:solidFill>
                <a:effectLst/>
                <a:latin typeface="Times New Roman" panose="02020603050405020304" pitchFamily="18" charset="0"/>
                <a:ea typeface="Times New Roman" panose="02020603050405020304" pitchFamily="18" charset="0"/>
              </a:rPr>
              <a:t>kết hợp của phương thức tự sự với các phương thức biểu cảm, miêu tả</a:t>
            </a:r>
            <a:r>
              <a:rPr lang="vi-VN" sz="4000" b="1" i="1" dirty="0">
                <a:solidFill>
                  <a:schemeClr val="bg1"/>
                </a:solidFill>
                <a:effectLst/>
                <a:latin typeface="Times New Roman" panose="02020603050405020304" pitchFamily="18" charset="0"/>
                <a:ea typeface="Times New Roman" panose="02020603050405020304" pitchFamily="18" charset="0"/>
              </a:rPr>
              <a:t>: </a:t>
            </a:r>
            <a:endParaRPr lang="x-none" sz="4000" b="1" dirty="0">
              <a:solidFill>
                <a:schemeClr val="bg1"/>
              </a:solidFill>
              <a:effectLst/>
              <a:latin typeface="Times New Roman" panose="02020603050405020304" pitchFamily="18" charset="0"/>
              <a:ea typeface="Times New Roman" panose="02020603050405020304" pitchFamily="18" charset="0"/>
            </a:endParaRPr>
          </a:p>
        </p:txBody>
      </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888463" y="7238294"/>
            <a:ext cx="922611" cy="657799"/>
          </a:xfrm>
          <a:prstGeom prst="rect">
            <a:avLst/>
          </a:prstGeom>
        </p:spPr>
      </p:pic>
      <p:sp>
        <p:nvSpPr>
          <p:cNvPr id="14" name="TextBox 13">
            <a:extLst>
              <a:ext uri="{FF2B5EF4-FFF2-40B4-BE49-F238E27FC236}">
                <a16:creationId xmlns:a16="http://schemas.microsoft.com/office/drawing/2014/main" xmlns="" id="{8FF49153-E3C8-94FD-4FCE-7DEB7DD194A3}"/>
              </a:ext>
            </a:extLst>
          </p:cNvPr>
          <p:cNvSpPr txBox="1"/>
          <p:nvPr/>
        </p:nvSpPr>
        <p:spPr>
          <a:xfrm>
            <a:off x="2133600" y="3014997"/>
            <a:ext cx="11244399" cy="3631763"/>
          </a:xfrm>
          <a:prstGeom prst="rect">
            <a:avLst/>
          </a:prstGeom>
          <a:noFill/>
        </p:spPr>
        <p:txBody>
          <a:bodyPr wrap="square">
            <a:spAutoFit/>
          </a:bodyPr>
          <a:lstStyle/>
          <a:p>
            <a:pPr algn="just">
              <a:spcBef>
                <a:spcPts val="600"/>
              </a:spcBef>
              <a:spcAft>
                <a:spcPts val="600"/>
              </a:spcAft>
            </a:pPr>
            <a:r>
              <a:rPr lang="x-none" sz="3000" dirty="0">
                <a:solidFill>
                  <a:srgbClr val="000000"/>
                </a:solidFill>
                <a:effectLst/>
                <a:latin typeface="Times New Roman" panose="02020603050405020304" pitchFamily="18" charset="0"/>
                <a:ea typeface="Times New Roman" panose="02020603050405020304" pitchFamily="18" charset="0"/>
              </a:rPr>
              <a:t>- Không khí làng quê chùng xuống vì tình cảnh kẻ Bắc người Nam. Những người đàn bà tiễn chồng, tiễn con ra đi, mắt đẫm lệ, hẹn hai năm trở về mà lòng còn ghi ngại.</a:t>
            </a:r>
            <a:endParaRPr lang="x-none" sz="3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000" dirty="0">
                <a:solidFill>
                  <a:srgbClr val="000000"/>
                </a:solidFill>
                <a:effectLst/>
                <a:latin typeface="Times New Roman" panose="02020603050405020304" pitchFamily="18" charset="0"/>
                <a:ea typeface="Times New Roman" panose="02020603050405020304" pitchFamily="18" charset="0"/>
              </a:rPr>
              <a:t>- Vào mỗi buổi chiều muộn, dì lại ra ngồi trước hiên nhà nhìn con đường kéo dài như nỗi chờ mong trong vô vọng.</a:t>
            </a:r>
            <a:endParaRPr lang="x-none" sz="3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000" dirty="0">
                <a:solidFill>
                  <a:srgbClr val="000000"/>
                </a:solidFill>
                <a:effectLst/>
                <a:latin typeface="Times New Roman" panose="02020603050405020304" pitchFamily="18" charset="0"/>
                <a:ea typeface="Times New Roman" panose="02020603050405020304" pitchFamily="18" charset="0"/>
              </a:rPr>
              <a:t>- Đêm đêm, ngọn đèn dầu trên gian thờ lập lòe theo tiếng kêu của thạch sùng, có cảm giác như thời gian ngưng đọng đã từ lâu lắm.</a:t>
            </a:r>
            <a:endParaRPr lang="x-none" sz="3000" dirty="0">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xmlns="" id="{90137ABE-3C51-5088-1358-4BCDA44254F5}"/>
              </a:ext>
            </a:extLst>
          </p:cNvPr>
          <p:cNvSpPr txBox="1"/>
          <p:nvPr/>
        </p:nvSpPr>
        <p:spPr>
          <a:xfrm>
            <a:off x="4088236" y="7163056"/>
            <a:ext cx="9289763" cy="2554545"/>
          </a:xfrm>
          <a:prstGeom prst="rect">
            <a:avLst/>
          </a:prstGeom>
          <a:noFill/>
        </p:spPr>
        <p:txBody>
          <a:bodyPr wrap="square">
            <a:spAutoFit/>
          </a:bodyPr>
          <a:lstStyle/>
          <a:p>
            <a:pPr algn="just">
              <a:spcBef>
                <a:spcPts val="600"/>
              </a:spcBef>
              <a:spcAft>
                <a:spcPts val="600"/>
              </a:spcAft>
            </a:pPr>
            <a:r>
              <a:rPr lang="vi-VN" sz="3000" dirty="0">
                <a:solidFill>
                  <a:srgbClr val="000000"/>
                </a:solidFill>
                <a:effectLst/>
                <a:latin typeface="Times New Roman" panose="02020603050405020304" pitchFamily="18" charset="0"/>
                <a:ea typeface="Times New Roman" panose="02020603050405020304" pitchFamily="18" charset="0"/>
              </a:rPr>
              <a:t>=&gt; Tác dụng:</a:t>
            </a:r>
            <a:endParaRPr lang="x-none" sz="3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x-none" sz="3000" dirty="0">
                <a:solidFill>
                  <a:srgbClr val="000000"/>
                </a:solidFill>
                <a:effectLst/>
                <a:latin typeface="Times New Roman" panose="02020603050405020304" pitchFamily="18" charset="0"/>
                <a:ea typeface="Times New Roman" panose="02020603050405020304" pitchFamily="18" charset="0"/>
              </a:rPr>
              <a:t>Lời người kể chuyện luôn nhỏ nhẹ, như thì thầm với người đọc. Từ đó, thể hiện được tình cảm và thái độ quý trọng, kính cẩn, thiêng liêng của người cháu; vừa tái hiện được những hi sinh thầm lặng, sự chịu đựng bền bỉ của người dì.</a:t>
            </a:r>
            <a:endParaRPr lang="x-none" sz="3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ircle(in)">
                                      <p:cBhvr>
                                        <p:cTn id="17" dur="2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1749485"/>
            <a:ext cx="13521546" cy="8220083"/>
          </a:xfrm>
          <a:prstGeom prst="rect">
            <a:avLst/>
          </a:prstGeom>
        </p:spPr>
      </p:pic>
      <p:pic>
        <p:nvPicPr>
          <p:cNvPr id="5" name="Picture 5"/>
          <p:cNvPicPr>
            <a:picLocks noChangeAspect="1"/>
          </p:cNvPicPr>
          <p:nvPr/>
        </p:nvPicPr>
        <p:blipFill>
          <a:blip r:embed="rId4"/>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5"/>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6"/>
          <a:srcRect/>
          <a:stretch>
            <a:fillRect/>
          </a:stretch>
        </p:blipFill>
        <p:spPr>
          <a:xfrm>
            <a:off x="145658" y="6208799"/>
            <a:ext cx="2921711" cy="4766563"/>
          </a:xfrm>
          <a:prstGeom prst="rect">
            <a:avLst/>
          </a:prstGeom>
        </p:spPr>
      </p:pic>
      <p:sp>
        <p:nvSpPr>
          <p:cNvPr id="10" name="TextBox 10"/>
          <p:cNvSpPr txBox="1"/>
          <p:nvPr/>
        </p:nvSpPr>
        <p:spPr>
          <a:xfrm>
            <a:off x="860672" y="566966"/>
            <a:ext cx="10645528" cy="615553"/>
          </a:xfrm>
          <a:prstGeom prst="rect">
            <a:avLst/>
          </a:prstGeom>
        </p:spPr>
        <p:txBody>
          <a:bodyPr wrap="square" lIns="0" tIns="0" rIns="0" bIns="0" rtlCol="0" anchor="t">
            <a:spAutoFit/>
          </a:bodyPr>
          <a:lstStyle/>
          <a:p>
            <a:pPr algn="just">
              <a:spcBef>
                <a:spcPts val="600"/>
              </a:spcBef>
              <a:spcAft>
                <a:spcPts val="600"/>
              </a:spcAft>
            </a:pPr>
            <a:r>
              <a:rPr lang="vi-VN" sz="4000" b="1" i="1" dirty="0">
                <a:solidFill>
                  <a:schemeClr val="bg1"/>
                </a:solidFill>
                <a:effectLst/>
                <a:latin typeface="Times New Roman" panose="02020603050405020304" pitchFamily="18" charset="0"/>
                <a:ea typeface="Times New Roman" panose="02020603050405020304" pitchFamily="18" charset="0"/>
              </a:rPr>
              <a:t>* Chất trữ tình và cái “tôi” của người viết:</a:t>
            </a:r>
            <a:endParaRPr lang="x-none" sz="4000" b="1" dirty="0">
              <a:solidFill>
                <a:schemeClr val="bg1"/>
              </a:solidFill>
              <a:effectLst/>
              <a:latin typeface="Times New Roman" panose="02020603050405020304" pitchFamily="18" charset="0"/>
              <a:ea typeface="Times New Roman" panose="02020603050405020304" pitchFamily="18" charset="0"/>
            </a:endParaRPr>
          </a:p>
        </p:txBody>
      </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888463" y="7238294"/>
            <a:ext cx="922611" cy="657799"/>
          </a:xfrm>
          <a:prstGeom prst="rect">
            <a:avLst/>
          </a:prstGeom>
        </p:spPr>
      </p:pic>
      <p:sp>
        <p:nvSpPr>
          <p:cNvPr id="14" name="TextBox 13">
            <a:extLst>
              <a:ext uri="{FF2B5EF4-FFF2-40B4-BE49-F238E27FC236}">
                <a16:creationId xmlns:a16="http://schemas.microsoft.com/office/drawing/2014/main" xmlns="" id="{8FF49153-E3C8-94FD-4FCE-7DEB7DD194A3}"/>
              </a:ext>
            </a:extLst>
          </p:cNvPr>
          <p:cNvSpPr txBox="1"/>
          <p:nvPr/>
        </p:nvSpPr>
        <p:spPr>
          <a:xfrm>
            <a:off x="2560444" y="1872215"/>
            <a:ext cx="11244399" cy="5170646"/>
          </a:xfrm>
          <a:prstGeom prst="rect">
            <a:avLst/>
          </a:prstGeom>
          <a:noFill/>
        </p:spPr>
        <p:txBody>
          <a:bodyPr wrap="square">
            <a:spAutoFit/>
          </a:bodyPr>
          <a:lstStyle/>
          <a:p>
            <a:r>
              <a:rPr lang="x-none" sz="3000" dirty="0">
                <a:latin typeface="Times New Roman" panose="02020603050405020304" pitchFamily="18" charset="0"/>
                <a:cs typeface="Times New Roman" panose="02020603050405020304" pitchFamily="18" charset="0"/>
              </a:rPr>
              <a:t>- Như trong một câu chuyện cổ, người kị sĩ ra đi trên lưng chiến mã, nhưng ngày chiến thắng chỉ có chiến mã trở về mà không có bóng dáng người trên lưng ngựa.</a:t>
            </a:r>
          </a:p>
          <a:p>
            <a:r>
              <a:rPr lang="x-none" sz="3000" dirty="0">
                <a:latin typeface="Times New Roman" panose="02020603050405020304" pitchFamily="18" charset="0"/>
                <a:cs typeface="Times New Roman" panose="02020603050405020304" pitchFamily="18" charset="0"/>
              </a:rPr>
              <a:t>- Mỗi lần về thăm, ngồi bên mâm cơm đạm bạc với dì, tôi chợt nghĩ nếu ngày đó dì đi bước nữa, thì liệu bây giờ dì có được hưởng hạnh phúc hay không.</a:t>
            </a:r>
          </a:p>
          <a:p>
            <a:r>
              <a:rPr lang="x-none" sz="3000" dirty="0">
                <a:latin typeface="Times New Roman" panose="02020603050405020304" pitchFamily="18" charset="0"/>
                <a:cs typeface="Times New Roman" panose="02020603050405020304" pitchFamily="18" charset="0"/>
              </a:rPr>
              <a:t>- Những ngày này, dì tôi, bà Lê Thị Thỏa , một trong bao người phụ nữ bình dị đã đi qua chiến tranh, năm nay tròn 80 tuổi đang ngồi một mình đợi Tết ở ngôi nhà gần Cầu Vĩnh Phú thuộc thị trấn Mộ Đức, tỉnh Quảng Ngãi. Nguyện cầu hồn thiêng những người đã ngã xuống độ trì cho dì bình an, trường thọ.</a:t>
            </a:r>
          </a:p>
        </p:txBody>
      </p:sp>
      <p:sp>
        <p:nvSpPr>
          <p:cNvPr id="16" name="TextBox 15">
            <a:extLst>
              <a:ext uri="{FF2B5EF4-FFF2-40B4-BE49-F238E27FC236}">
                <a16:creationId xmlns:a16="http://schemas.microsoft.com/office/drawing/2014/main" xmlns="" id="{90137ABE-3C51-5088-1358-4BCDA44254F5}"/>
              </a:ext>
            </a:extLst>
          </p:cNvPr>
          <p:cNvSpPr txBox="1"/>
          <p:nvPr/>
        </p:nvSpPr>
        <p:spPr>
          <a:xfrm>
            <a:off x="4088236" y="7163056"/>
            <a:ext cx="9289763" cy="1569660"/>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=&gt; Nhận xét:</a:t>
            </a:r>
            <a:r>
              <a:rPr lang="x-none" sz="3200" dirty="0">
                <a:solidFill>
                  <a:srgbClr val="000000"/>
                </a:solidFill>
                <a:effectLst/>
                <a:latin typeface="Times New Roman" panose="02020603050405020304" pitchFamily="18" charset="0"/>
                <a:ea typeface="Times New Roman" panose="02020603050405020304" pitchFamily="18" charset="0"/>
              </a:rPr>
              <a:t> Tạo hình ảnh biểu cảm cho câu văn; giúp trực tiếp bộc lộ suy nghĩ, quan điểm của tác giả trước sự việc được kể, từ đó tạo sự đồng cảm cho người đọc.</a:t>
            </a:r>
            <a:endParaRPr lang="x-none"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04585400"/>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ircle(in)">
                                      <p:cBhvr>
                                        <p:cTn id="17" dur="2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1749485"/>
            <a:ext cx="13521546" cy="8220083"/>
          </a:xfrm>
          <a:prstGeom prst="rect">
            <a:avLst/>
          </a:prstGeom>
        </p:spPr>
      </p:pic>
      <p:pic>
        <p:nvPicPr>
          <p:cNvPr id="5" name="Picture 5"/>
          <p:cNvPicPr>
            <a:picLocks noChangeAspect="1"/>
          </p:cNvPicPr>
          <p:nvPr/>
        </p:nvPicPr>
        <p:blipFill>
          <a:blip r:embed="rId4"/>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5"/>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6"/>
          <a:srcRect/>
          <a:stretch>
            <a:fillRect/>
          </a:stretch>
        </p:blipFill>
        <p:spPr>
          <a:xfrm>
            <a:off x="145658" y="6208799"/>
            <a:ext cx="2921711" cy="4766563"/>
          </a:xfrm>
          <a:prstGeom prst="rect">
            <a:avLst/>
          </a:prstGeom>
        </p:spPr>
      </p:pic>
      <p:sp>
        <p:nvSpPr>
          <p:cNvPr id="10" name="TextBox 10"/>
          <p:cNvSpPr txBox="1"/>
          <p:nvPr/>
        </p:nvSpPr>
        <p:spPr>
          <a:xfrm>
            <a:off x="1606513" y="635363"/>
            <a:ext cx="10645528" cy="615553"/>
          </a:xfrm>
          <a:prstGeom prst="rect">
            <a:avLst/>
          </a:prstGeom>
        </p:spPr>
        <p:txBody>
          <a:bodyPr wrap="square" lIns="0" tIns="0" rIns="0" bIns="0" rtlCol="0" anchor="t">
            <a:spAutoFit/>
          </a:bodyPr>
          <a:lstStyle/>
          <a:p>
            <a:pPr algn="just">
              <a:spcBef>
                <a:spcPts val="600"/>
              </a:spcBef>
              <a:spcAft>
                <a:spcPts val="600"/>
              </a:spcAft>
            </a:pPr>
            <a:r>
              <a:rPr lang="vi-VN" sz="4000" b="1" i="1" dirty="0">
                <a:solidFill>
                  <a:schemeClr val="bg1"/>
                </a:solidFill>
                <a:effectLst/>
                <a:latin typeface="Times New Roman" panose="02020603050405020304" pitchFamily="18" charset="0"/>
                <a:ea typeface="Times New Roman" panose="02020603050405020304" pitchFamily="18" charset="0"/>
              </a:rPr>
              <a:t>* Tính xác thực</a:t>
            </a:r>
            <a:endParaRPr lang="x-none" sz="4000" b="1" dirty="0">
              <a:solidFill>
                <a:schemeClr val="bg1"/>
              </a:solidFill>
              <a:effectLst/>
              <a:latin typeface="Times New Roman" panose="02020603050405020304" pitchFamily="18" charset="0"/>
              <a:ea typeface="Times New Roman" panose="02020603050405020304" pitchFamily="18" charset="0"/>
            </a:endParaRPr>
          </a:p>
        </p:txBody>
      </p:sp>
      <p:pic>
        <p:nvPicPr>
          <p:cNvPr id="12" name="Picture 12"/>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2888463" y="7238294"/>
            <a:ext cx="922611" cy="657799"/>
          </a:xfrm>
          <a:prstGeom prst="rect">
            <a:avLst/>
          </a:prstGeom>
        </p:spPr>
      </p:pic>
      <p:sp>
        <p:nvSpPr>
          <p:cNvPr id="14" name="TextBox 13">
            <a:extLst>
              <a:ext uri="{FF2B5EF4-FFF2-40B4-BE49-F238E27FC236}">
                <a16:creationId xmlns:a16="http://schemas.microsoft.com/office/drawing/2014/main" xmlns="" id="{8FF49153-E3C8-94FD-4FCE-7DEB7DD194A3}"/>
              </a:ext>
            </a:extLst>
          </p:cNvPr>
          <p:cNvSpPr txBox="1"/>
          <p:nvPr/>
        </p:nvSpPr>
        <p:spPr>
          <a:xfrm>
            <a:off x="2560444" y="1872215"/>
            <a:ext cx="11244399" cy="5016758"/>
          </a:xfrm>
          <a:prstGeom prst="rect">
            <a:avLst/>
          </a:prstGeom>
          <a:noFill/>
        </p:spPr>
        <p:txBody>
          <a:bodyPr wrap="square">
            <a:spAutoFit/>
          </a:bodyPr>
          <a:lstStyle/>
          <a:p>
            <a:r>
              <a:rPr lang="x-none" sz="3200" dirty="0">
                <a:latin typeface="Times New Roman" panose="02020603050405020304" pitchFamily="18" charset="0"/>
                <a:cs typeface="Times New Roman" panose="02020603050405020304" pitchFamily="18" charset="0"/>
              </a:rPr>
              <a:t>- Sau hiệp định Giơ-ne-vơ được ký kết cuối năm 1954, đầu năm 1955, ở quê tôi gần một nửa số gia đình có người thân đi tập kết ra miền Bắc.</a:t>
            </a:r>
          </a:p>
          <a:p>
            <a:r>
              <a:rPr lang="x-none" sz="3200" dirty="0">
                <a:latin typeface="Times New Roman" panose="02020603050405020304" pitchFamily="18" charset="0"/>
                <a:cs typeface="Times New Roman" panose="02020603050405020304" pitchFamily="18" charset="0"/>
              </a:rPr>
              <a:t>- Gia đình dò hỏi các nơi mãi đến cuối năm 1975 mới nhận giấy báo tử: dượng ngã xuống trong trận đánh ở Xuân Lộc, cửa ngõ phía đông bắc Sài Gòn, chỉ mươi ngày trước khi chiến tranh ngưng tiếng súng.</a:t>
            </a:r>
          </a:p>
          <a:p>
            <a:r>
              <a:rPr lang="x-none" sz="3200" dirty="0">
                <a:latin typeface="Times New Roman" panose="02020603050405020304" pitchFamily="18" charset="0"/>
                <a:cs typeface="Times New Roman" panose="02020603050405020304" pitchFamily="18" charset="0"/>
              </a:rPr>
              <a:t>- Tôi đã nhờ người về tận xã Tam Thanh, huyện Tam Kỳ, tỉnh Quảng Nam tìm gia đình dượng nhưng không ai còn nhớ tên người lính cũ Nguyễn Ngọc Linh. </a:t>
            </a:r>
          </a:p>
        </p:txBody>
      </p:sp>
      <p:sp>
        <p:nvSpPr>
          <p:cNvPr id="16" name="TextBox 15">
            <a:extLst>
              <a:ext uri="{FF2B5EF4-FFF2-40B4-BE49-F238E27FC236}">
                <a16:creationId xmlns:a16="http://schemas.microsoft.com/office/drawing/2014/main" xmlns="" id="{90137ABE-3C51-5088-1358-4BCDA44254F5}"/>
              </a:ext>
            </a:extLst>
          </p:cNvPr>
          <p:cNvSpPr txBox="1"/>
          <p:nvPr/>
        </p:nvSpPr>
        <p:spPr>
          <a:xfrm>
            <a:off x="4088236" y="7163056"/>
            <a:ext cx="9289763" cy="1569660"/>
          </a:xfrm>
          <a:prstGeom prst="rect">
            <a:avLst/>
          </a:prstGeom>
          <a:noFill/>
        </p:spPr>
        <p:txBody>
          <a:bodyPr wrap="square">
            <a:spAutoFit/>
          </a:bodyPr>
          <a:lstStyle/>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=&gt; Nhận xét: </a:t>
            </a:r>
            <a:r>
              <a:rPr lang="x-none" sz="3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các mốc thời gian, những địa điểm cụ thể khiến các sự việc được kể trong câu chuyện thêm chân thực, đáng tin cậy.</a:t>
            </a:r>
            <a:r>
              <a:rPr lang="x-none" sz="3200" dirty="0">
                <a:effectLst/>
                <a:latin typeface="Times New Roman" panose="02020603050405020304" pitchFamily="18" charset="0"/>
                <a:cs typeface="Times New Roman" panose="02020603050405020304" pitchFamily="18" charset="0"/>
              </a:rPr>
              <a:t> </a:t>
            </a:r>
            <a:endParaRPr lang="x-none"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29361979"/>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circle(in)">
                                      <p:cBhvr>
                                        <p:cTn id="7" dur="2000"/>
                                        <p:tgtEl>
                                          <p:spTgt spid="1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circle(in)">
                                      <p:cBhvr>
                                        <p:cTn id="12" dur="2000"/>
                                        <p:tgtEl>
                                          <p:spTgt spid="1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xEl>
                                              <p:pRg st="2" end="2"/>
                                            </p:txEl>
                                          </p:spTgt>
                                        </p:tgtEl>
                                        <p:attrNameLst>
                                          <p:attrName>style.visibility</p:attrName>
                                        </p:attrNameLst>
                                      </p:cBhvr>
                                      <p:to>
                                        <p:strVal val="visible"/>
                                      </p:to>
                                    </p:set>
                                    <p:animEffect transition="in" filter="circle(in)">
                                      <p:cBhvr>
                                        <p:cTn id="17" dur="2000"/>
                                        <p:tgtEl>
                                          <p:spTgt spid="1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5"/>
          <a:srcRect/>
          <a:stretch>
            <a:fillRect/>
          </a:stretch>
        </p:blipFill>
        <p:spPr>
          <a:xfrm rot="8768189">
            <a:off x="12368940" y="9378991"/>
            <a:ext cx="7659012" cy="3484850"/>
          </a:xfrm>
          <a:prstGeom prst="rect">
            <a:avLst/>
          </a:prstGeom>
        </p:spPr>
      </p:pic>
      <p:pic>
        <p:nvPicPr>
          <p:cNvPr id="4" name="Picture 4"/>
          <p:cNvPicPr>
            <a:picLocks noChangeAspect="1"/>
          </p:cNvPicPr>
          <p:nvPr/>
        </p:nvPicPr>
        <p:blipFill>
          <a:blip r:embed="rId6"/>
          <a:srcRect t="12182" r="27310" b="40902"/>
          <a:stretch>
            <a:fillRect/>
          </a:stretch>
        </p:blipFill>
        <p:spPr>
          <a:xfrm>
            <a:off x="1028700" y="1768266"/>
            <a:ext cx="16230600" cy="7490034"/>
          </a:xfrm>
          <a:prstGeom prst="rect">
            <a:avLst/>
          </a:prstGeom>
        </p:spPr>
      </p:pic>
      <p:pic>
        <p:nvPicPr>
          <p:cNvPr id="5" name="Picture 5"/>
          <p:cNvPicPr>
            <a:picLocks noChangeAspect="1"/>
          </p:cNvPicPr>
          <p:nvPr/>
        </p:nvPicPr>
        <p:blipFill>
          <a:blip r:embed="rId7"/>
          <a:srcRect t="21102" b="41030"/>
          <a:stretch>
            <a:fillRect/>
          </a:stretch>
        </p:blipFill>
        <p:spPr>
          <a:xfrm rot="-108631">
            <a:off x="6817914" y="1393926"/>
            <a:ext cx="4652173" cy="748680"/>
          </a:xfrm>
          <a:prstGeom prst="rect">
            <a:avLst/>
          </a:prstGeom>
        </p:spPr>
      </p:pic>
      <p:pic>
        <p:nvPicPr>
          <p:cNvPr id="6" name="Picture 6"/>
          <p:cNvPicPr>
            <a:picLocks noChangeAspect="1"/>
          </p:cNvPicPr>
          <p:nvPr/>
        </p:nvPicPr>
        <p:blipFill>
          <a:blip r:embed="rId8"/>
          <a:srcRect r="16321" b="7743"/>
          <a:stretch>
            <a:fillRect/>
          </a:stretch>
        </p:blipFill>
        <p:spPr>
          <a:xfrm>
            <a:off x="-7372359" y="-1725022"/>
            <a:ext cx="13581442" cy="4342400"/>
          </a:xfrm>
          <a:prstGeom prst="rect">
            <a:avLst/>
          </a:prstGeom>
        </p:spPr>
      </p:pic>
      <p:pic>
        <p:nvPicPr>
          <p:cNvPr id="7" name="Picture 7"/>
          <p:cNvPicPr>
            <a:picLocks noChangeAspect="1"/>
          </p:cNvPicPr>
          <p:nvPr/>
        </p:nvPicPr>
        <p:blipFill>
          <a:blip r:embed="rId9"/>
          <a:srcRect/>
          <a:stretch>
            <a:fillRect/>
          </a:stretch>
        </p:blipFill>
        <p:spPr>
          <a:xfrm rot="-472910">
            <a:off x="-26944" y="6270972"/>
            <a:ext cx="2450583" cy="3685087"/>
          </a:xfrm>
          <a:prstGeom prst="rect">
            <a:avLst/>
          </a:prstGeom>
        </p:spPr>
      </p:pic>
      <p:sp>
        <p:nvSpPr>
          <p:cNvPr id="9" name="Freeform 9"/>
          <p:cNvSpPr/>
          <p:nvPr/>
        </p:nvSpPr>
        <p:spPr>
          <a:xfrm>
            <a:off x="9800296" y="1135572"/>
            <a:ext cx="7459004" cy="8122728"/>
          </a:xfrm>
          <a:custGeom>
            <a:avLst/>
            <a:gdLst/>
            <a:ahLst/>
            <a:cxnLst/>
            <a:rect l="l" t="t" r="r" b="b"/>
            <a:pathLst>
              <a:path w="5994400" h="6527800">
                <a:moveTo>
                  <a:pt x="0" y="0"/>
                </a:moveTo>
                <a:lnTo>
                  <a:pt x="5994400" y="0"/>
                </a:lnTo>
                <a:lnTo>
                  <a:pt x="5994400" y="6527800"/>
                </a:lnTo>
                <a:lnTo>
                  <a:pt x="0" y="6527800"/>
                </a:lnTo>
                <a:close/>
              </a:path>
            </a:pathLst>
          </a:custGeom>
          <a:blipFill>
            <a:blip r:embed="rId10"/>
            <a:stretch>
              <a:fillRect/>
            </a:stretch>
          </a:blipFill>
        </p:spPr>
      </p:sp>
      <p:pic>
        <p:nvPicPr>
          <p:cNvPr id="14" name="tổng hợp - những video cảm động về các anh hùng đã hi sinh thân mình cho tổ quốc">
            <a:hlinkClick r:id="" action="ppaction://media"/>
            <a:extLst>
              <a:ext uri="{FF2B5EF4-FFF2-40B4-BE49-F238E27FC236}">
                <a16:creationId xmlns:a16="http://schemas.microsoft.com/office/drawing/2014/main" xmlns="" id="{55187CDF-078B-97D8-F9FF-DF7F2FA3DE03}"/>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0591800" y="-1104900"/>
            <a:ext cx="5791200" cy="10287000"/>
          </a:xfrm>
          <a:prstGeom prst="rect">
            <a:avLst/>
          </a:prstGeom>
        </p:spPr>
      </p:pic>
      <p:sp>
        <p:nvSpPr>
          <p:cNvPr id="15" name="TextBox 12">
            <a:extLst>
              <a:ext uri="{FF2B5EF4-FFF2-40B4-BE49-F238E27FC236}">
                <a16:creationId xmlns:a16="http://schemas.microsoft.com/office/drawing/2014/main" xmlns="" id="{101246B5-6754-C72B-233D-07F8E1723CDF}"/>
              </a:ext>
            </a:extLst>
          </p:cNvPr>
          <p:cNvSpPr txBox="1"/>
          <p:nvPr/>
        </p:nvSpPr>
        <p:spPr>
          <a:xfrm>
            <a:off x="9619051" y="135043"/>
            <a:ext cx="7652612" cy="1080773"/>
          </a:xfrm>
          <a:prstGeom prst="rect">
            <a:avLst/>
          </a:prstGeom>
        </p:spPr>
        <p:txBody>
          <a:bodyPr lIns="0" tIns="0" rIns="0" bIns="0" rtlCol="0" anchor="t">
            <a:spAutoFit/>
          </a:bodyPr>
          <a:lstStyle/>
          <a:p>
            <a:pPr algn="ctr">
              <a:lnSpc>
                <a:spcPts val="8679"/>
              </a:lnSpc>
            </a:pPr>
            <a:r>
              <a:rPr lang="en-US" sz="6199" dirty="0">
                <a:solidFill>
                  <a:srgbClr val="FFFFFF"/>
                </a:solidFill>
                <a:latin typeface="#9Slide06 SVNWendi Bold"/>
              </a:rPr>
              <a:t>KHỞI ĐỘNG</a:t>
            </a:r>
          </a:p>
        </p:txBody>
      </p:sp>
      <p:sp>
        <p:nvSpPr>
          <p:cNvPr id="10" name="TextBox 9">
            <a:extLst>
              <a:ext uri="{FF2B5EF4-FFF2-40B4-BE49-F238E27FC236}">
                <a16:creationId xmlns:a16="http://schemas.microsoft.com/office/drawing/2014/main" xmlns="" id="{3C44D657-E93F-148B-F208-B4859DF4319A}"/>
              </a:ext>
            </a:extLst>
          </p:cNvPr>
          <p:cNvSpPr txBox="1"/>
          <p:nvPr/>
        </p:nvSpPr>
        <p:spPr>
          <a:xfrm>
            <a:off x="2340814" y="2443971"/>
            <a:ext cx="6898367" cy="6247864"/>
          </a:xfrm>
          <a:prstGeom prst="rect">
            <a:avLst/>
          </a:prstGeom>
          <a:noFill/>
        </p:spPr>
        <p:txBody>
          <a:bodyPr wrap="square">
            <a:spAutoFit/>
          </a:bodyPr>
          <a:lstStyle/>
          <a:p>
            <a:pPr indent="457200" algn="just">
              <a:spcBef>
                <a:spcPts val="600"/>
              </a:spcBef>
              <a:spcAft>
                <a:spcPts val="600"/>
              </a:spcAft>
            </a:pPr>
            <a:r>
              <a:rPr lang="vi-VN" sz="4000" i="1" dirty="0">
                <a:solidFill>
                  <a:srgbClr val="000000"/>
                </a:solidFill>
                <a:effectLst/>
                <a:latin typeface="Times New Roman" panose="02020603050405020304" pitchFamily="18" charset="0"/>
                <a:ea typeface="Times New Roman" panose="02020603050405020304" pitchFamily="18" charset="0"/>
              </a:rPr>
              <a:t>Chiến tranh đã gây ra những hậu quả như thế nào? Em có hiểu biết gì về những hi sinh, mất mát của dân tộc và nhân dân ta trong các cuộc kháng chiến chống giặc ngoại xâm? Hãy nêu lên một ví dụ về sự hi sinh, mất mát đối với người phụ nữ trong các cuộc kháng chiến mà em cho là mất mát lớn nhất.</a:t>
            </a:r>
            <a:r>
              <a:rPr lang="vi-VN" sz="4000" dirty="0">
                <a:solidFill>
                  <a:srgbClr val="000000"/>
                </a:solidFill>
                <a:effectLst/>
                <a:latin typeface="Times New Roman" panose="02020603050405020304" pitchFamily="18" charset="0"/>
                <a:ea typeface="Times New Roman" panose="02020603050405020304" pitchFamily="18" charset="0"/>
              </a:rPr>
              <a:t> </a:t>
            </a:r>
            <a:endParaRPr lang="x-none"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4123174"/>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14"/>
                </p:tgtEl>
              </p:cMediaNode>
            </p:video>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30034" b="35685"/>
          <a:stretch>
            <a:fillRect/>
          </a:stretch>
        </p:blipFill>
        <p:spPr>
          <a:xfrm>
            <a:off x="1606513" y="2448031"/>
            <a:ext cx="13521546" cy="752153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024818" y="1810778"/>
            <a:ext cx="1509192" cy="1503704"/>
          </a:xfrm>
          <a:prstGeom prst="rect">
            <a:avLst/>
          </a:prstGeom>
        </p:spPr>
      </p:pic>
      <p:pic>
        <p:nvPicPr>
          <p:cNvPr id="5" name="Picture 5"/>
          <p:cNvPicPr>
            <a:picLocks noChangeAspect="1"/>
          </p:cNvPicPr>
          <p:nvPr/>
        </p:nvPicPr>
        <p:blipFill>
          <a:blip r:embed="rId6"/>
          <a:srcRect t="3497" b="3497"/>
          <a:stretch>
            <a:fillRect/>
          </a:stretch>
        </p:blipFill>
        <p:spPr>
          <a:xfrm>
            <a:off x="13823131" y="2562630"/>
            <a:ext cx="8929738" cy="9351328"/>
          </a:xfrm>
          <a:prstGeom prst="rect">
            <a:avLst/>
          </a:prstGeom>
        </p:spPr>
      </p:pic>
      <p:pic>
        <p:nvPicPr>
          <p:cNvPr id="6" name="Picture 6"/>
          <p:cNvPicPr>
            <a:picLocks noChangeAspect="1"/>
          </p:cNvPicPr>
          <p:nvPr/>
        </p:nvPicPr>
        <p:blipFill>
          <a:blip r:embed="rId7"/>
          <a:srcRect/>
          <a:stretch>
            <a:fillRect/>
          </a:stretch>
        </p:blipFill>
        <p:spPr>
          <a:xfrm>
            <a:off x="8641857" y="-1102413"/>
            <a:ext cx="16230600" cy="3550444"/>
          </a:xfrm>
          <a:prstGeom prst="rect">
            <a:avLst/>
          </a:prstGeom>
        </p:spPr>
      </p:pic>
      <p:pic>
        <p:nvPicPr>
          <p:cNvPr id="7" name="Picture 7"/>
          <p:cNvPicPr>
            <a:picLocks noChangeAspect="1"/>
          </p:cNvPicPr>
          <p:nvPr/>
        </p:nvPicPr>
        <p:blipFill>
          <a:blip r:embed="rId8"/>
          <a:srcRect/>
          <a:stretch>
            <a:fillRect/>
          </a:stretch>
        </p:blipFill>
        <p:spPr>
          <a:xfrm>
            <a:off x="-690615" y="6208799"/>
            <a:ext cx="2921711" cy="4766563"/>
          </a:xfrm>
          <a:prstGeom prst="rect">
            <a:avLst/>
          </a:prstGeom>
        </p:spPr>
      </p:pic>
      <p:sp>
        <p:nvSpPr>
          <p:cNvPr id="8" name="TextBox 8"/>
          <p:cNvSpPr txBox="1"/>
          <p:nvPr/>
        </p:nvSpPr>
        <p:spPr>
          <a:xfrm>
            <a:off x="2426186" y="2005965"/>
            <a:ext cx="11396945" cy="8281035"/>
          </a:xfrm>
          <a:prstGeom prst="rect">
            <a:avLst/>
          </a:prstGeom>
        </p:spPr>
        <p:txBody>
          <a:bodyPr lIns="0" tIns="0" rIns="0" bIns="0" rtlCol="0" anchor="t">
            <a:spAutoFit/>
          </a:bodyPr>
          <a:lstStyle/>
          <a:p>
            <a:pPr algn="just">
              <a:lnSpc>
                <a:spcPts val="5039"/>
              </a:lnSpc>
            </a:pPr>
            <a:endParaRPr dirty="0"/>
          </a:p>
          <a:p>
            <a:pPr marL="777238" lvl="1" indent="-388619" algn="just">
              <a:lnSpc>
                <a:spcPts val="5039"/>
              </a:lnSpc>
              <a:buFont typeface="Arial"/>
              <a:buChar char="•"/>
            </a:pPr>
            <a:r>
              <a:rPr lang="en-US" sz="3599" dirty="0" err="1">
                <a:solidFill>
                  <a:srgbClr val="69210E"/>
                </a:solidFill>
                <a:latin typeface="Roboto Condensed"/>
              </a:rPr>
              <a:t>Thủy</a:t>
            </a:r>
            <a:r>
              <a:rPr lang="en-US" sz="3599" dirty="0">
                <a:solidFill>
                  <a:srgbClr val="69210E"/>
                </a:solidFill>
                <a:latin typeface="Roboto Condensed"/>
              </a:rPr>
              <a:t> </a:t>
            </a:r>
            <a:r>
              <a:rPr lang="en-US" sz="3599" dirty="0" err="1">
                <a:solidFill>
                  <a:srgbClr val="69210E"/>
                </a:solidFill>
                <a:latin typeface="Roboto Condensed"/>
              </a:rPr>
              <a:t>chung</a:t>
            </a:r>
            <a:r>
              <a:rPr lang="en-US" sz="3599" dirty="0">
                <a:solidFill>
                  <a:srgbClr val="69210E"/>
                </a:solidFill>
                <a:latin typeface="Roboto Condensed"/>
              </a:rPr>
              <a:t>, </a:t>
            </a:r>
            <a:r>
              <a:rPr lang="en-US" sz="3599" dirty="0" err="1">
                <a:solidFill>
                  <a:srgbClr val="69210E"/>
                </a:solidFill>
                <a:latin typeface="Roboto Condensed"/>
              </a:rPr>
              <a:t>tình</a:t>
            </a:r>
            <a:r>
              <a:rPr lang="en-US" sz="3599" dirty="0">
                <a:solidFill>
                  <a:srgbClr val="69210E"/>
                </a:solidFill>
                <a:latin typeface="Roboto Condensed"/>
              </a:rPr>
              <a:t> </a:t>
            </a:r>
            <a:r>
              <a:rPr lang="en-US" sz="3599" dirty="0" err="1">
                <a:solidFill>
                  <a:srgbClr val="69210E"/>
                </a:solidFill>
                <a:latin typeface="Roboto Condensed"/>
              </a:rPr>
              <a:t>nghĩa</a:t>
            </a:r>
            <a:endParaRPr lang="en-US" sz="3599" dirty="0">
              <a:solidFill>
                <a:srgbClr val="69210E"/>
              </a:solidFill>
              <a:latin typeface="Roboto Condensed"/>
            </a:endParaRPr>
          </a:p>
          <a:p>
            <a:pPr algn="just">
              <a:lnSpc>
                <a:spcPts val="5039"/>
              </a:lnSpc>
            </a:pPr>
            <a:r>
              <a:rPr lang="en-US" sz="3599" dirty="0">
                <a:solidFill>
                  <a:srgbClr val="69210E"/>
                </a:solidFill>
                <a:latin typeface="Roboto Condensed"/>
              </a:rPr>
              <a:t>        </a:t>
            </a:r>
            <a:r>
              <a:rPr lang="en-US" sz="3599" dirty="0" err="1">
                <a:solidFill>
                  <a:srgbClr val="69210E"/>
                </a:solidFill>
                <a:latin typeface="Roboto Condensed"/>
              </a:rPr>
              <a:t>Năm</a:t>
            </a:r>
            <a:r>
              <a:rPr lang="en-US" sz="3599" dirty="0">
                <a:solidFill>
                  <a:srgbClr val="69210E"/>
                </a:solidFill>
                <a:latin typeface="Roboto Condensed"/>
              </a:rPr>
              <a:t> </a:t>
            </a:r>
            <a:r>
              <a:rPr lang="en-US" sz="3599" dirty="0" err="1">
                <a:solidFill>
                  <a:srgbClr val="69210E"/>
                </a:solidFill>
                <a:latin typeface="Roboto Condensed"/>
              </a:rPr>
              <a:t>dượng</a:t>
            </a:r>
            <a:r>
              <a:rPr lang="en-US" sz="3599" dirty="0">
                <a:solidFill>
                  <a:srgbClr val="69210E"/>
                </a:solidFill>
                <a:latin typeface="Roboto Condensed"/>
              </a:rPr>
              <a:t> </a:t>
            </a:r>
            <a:r>
              <a:rPr lang="en-US" sz="3599" dirty="0" err="1">
                <a:solidFill>
                  <a:srgbClr val="69210E"/>
                </a:solidFill>
                <a:latin typeface="Roboto Condensed"/>
              </a:rPr>
              <a:t>đi</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tròn</a:t>
            </a:r>
            <a:r>
              <a:rPr lang="en-US" sz="3599" dirty="0">
                <a:solidFill>
                  <a:srgbClr val="69210E"/>
                </a:solidFill>
                <a:latin typeface="Roboto Condensed"/>
              </a:rPr>
              <a:t> 20 </a:t>
            </a:r>
            <a:r>
              <a:rPr lang="en-US" sz="3599" dirty="0" err="1">
                <a:solidFill>
                  <a:srgbClr val="69210E"/>
                </a:solidFill>
                <a:latin typeface="Roboto Condensed"/>
              </a:rPr>
              <a:t>tuổi</a:t>
            </a:r>
            <a:r>
              <a:rPr lang="en-US" sz="3599" dirty="0">
                <a:solidFill>
                  <a:srgbClr val="69210E"/>
                </a:solidFill>
                <a:latin typeface="Roboto Condensed"/>
              </a:rPr>
              <a:t>. </a:t>
            </a:r>
            <a:r>
              <a:rPr lang="en-US" sz="3599" dirty="0" err="1">
                <a:solidFill>
                  <a:srgbClr val="69210E"/>
                </a:solidFill>
                <a:latin typeface="Roboto Condensed"/>
              </a:rPr>
              <a:t>Suốt</a:t>
            </a:r>
            <a:r>
              <a:rPr lang="en-US" sz="3599" dirty="0">
                <a:solidFill>
                  <a:srgbClr val="69210E"/>
                </a:solidFill>
                <a:latin typeface="Roboto Condensed"/>
              </a:rPr>
              <a:t> 20 </a:t>
            </a:r>
            <a:r>
              <a:rPr lang="en-US" sz="3599" dirty="0" err="1">
                <a:solidFill>
                  <a:srgbClr val="69210E"/>
                </a:solidFill>
                <a:latin typeface="Roboto Condensed"/>
              </a:rPr>
              <a:t>năm</a:t>
            </a:r>
            <a:r>
              <a:rPr lang="en-US" sz="3599" dirty="0">
                <a:solidFill>
                  <a:srgbClr val="69210E"/>
                </a:solidFill>
                <a:latin typeface="Roboto Condensed"/>
              </a:rPr>
              <a:t> </a:t>
            </a:r>
            <a:r>
              <a:rPr lang="en-US" sz="3599" dirty="0" err="1">
                <a:solidFill>
                  <a:srgbClr val="69210E"/>
                </a:solidFill>
                <a:latin typeface="Roboto Condensed"/>
              </a:rPr>
              <a:t>sau</a:t>
            </a:r>
            <a:r>
              <a:rPr lang="en-US" sz="3599" dirty="0">
                <a:solidFill>
                  <a:srgbClr val="69210E"/>
                </a:solidFill>
                <a:latin typeface="Roboto Condensed"/>
              </a:rPr>
              <a:t> </a:t>
            </a:r>
            <a:r>
              <a:rPr lang="en-US" sz="3599" dirty="0" err="1">
                <a:solidFill>
                  <a:srgbClr val="69210E"/>
                </a:solidFill>
                <a:latin typeface="Roboto Condensed"/>
              </a:rPr>
              <a:t>đó</a:t>
            </a:r>
            <a:r>
              <a:rPr lang="en-US" sz="3599" dirty="0">
                <a:solidFill>
                  <a:srgbClr val="69210E"/>
                </a:solidFill>
                <a:latin typeface="Roboto Condensed"/>
              </a:rPr>
              <a:t>, </a:t>
            </a:r>
            <a:r>
              <a:rPr lang="en-US" sz="3599" dirty="0" err="1">
                <a:solidFill>
                  <a:srgbClr val="69210E"/>
                </a:solidFill>
                <a:latin typeface="Roboto Condensed"/>
              </a:rPr>
              <a:t>có</a:t>
            </a:r>
            <a:r>
              <a:rPr lang="en-US" sz="3599" dirty="0">
                <a:solidFill>
                  <a:srgbClr val="69210E"/>
                </a:solidFill>
                <a:latin typeface="Roboto Condensed"/>
              </a:rPr>
              <a:t> </a:t>
            </a:r>
            <a:r>
              <a:rPr lang="en-US" sz="3599" dirty="0" err="1">
                <a:solidFill>
                  <a:srgbClr val="69210E"/>
                </a:solidFill>
                <a:latin typeface="Roboto Condensed"/>
              </a:rPr>
              <a:t>những</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ngỏ</a:t>
            </a:r>
            <a:r>
              <a:rPr lang="en-US" sz="3599" dirty="0">
                <a:solidFill>
                  <a:srgbClr val="69210E"/>
                </a:solidFill>
                <a:latin typeface="Roboto Condensed"/>
              </a:rPr>
              <a:t> ý, </a:t>
            </a:r>
            <a:r>
              <a:rPr lang="en-US" sz="3599" dirty="0" err="1">
                <a:solidFill>
                  <a:srgbClr val="69210E"/>
                </a:solidFill>
                <a:latin typeface="Roboto Condensed"/>
              </a:rPr>
              <a:t>dạm</a:t>
            </a:r>
            <a:r>
              <a:rPr lang="en-US" sz="3599" dirty="0">
                <a:solidFill>
                  <a:srgbClr val="69210E"/>
                </a:solidFill>
                <a:latin typeface="Roboto Condensed"/>
              </a:rPr>
              <a:t> </a:t>
            </a:r>
            <a:r>
              <a:rPr lang="en-US" sz="3599" dirty="0" err="1">
                <a:solidFill>
                  <a:srgbClr val="69210E"/>
                </a:solidFill>
                <a:latin typeface="Roboto Condensed"/>
              </a:rPr>
              <a:t>hỏi</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vẫn</a:t>
            </a:r>
            <a:r>
              <a:rPr lang="en-US" sz="3599" dirty="0">
                <a:solidFill>
                  <a:srgbClr val="69210E"/>
                </a:solidFill>
                <a:latin typeface="Roboto Condensed"/>
              </a:rPr>
              <a:t> </a:t>
            </a:r>
            <a:r>
              <a:rPr lang="en-US" sz="3599" dirty="0" err="1">
                <a:solidFill>
                  <a:srgbClr val="69210E"/>
                </a:solidFill>
                <a:latin typeface="Roboto Condensed"/>
              </a:rPr>
              <a:t>không</a:t>
            </a:r>
            <a:r>
              <a:rPr lang="en-US" sz="3599" dirty="0">
                <a:solidFill>
                  <a:srgbClr val="69210E"/>
                </a:solidFill>
                <a:latin typeface="Roboto Condensed"/>
              </a:rPr>
              <a:t> lung </a:t>
            </a:r>
            <a:r>
              <a:rPr lang="en-US" sz="3599" dirty="0" err="1">
                <a:solidFill>
                  <a:srgbClr val="69210E"/>
                </a:solidFill>
                <a:latin typeface="Roboto Condensed"/>
              </a:rPr>
              <a:t>lạc</a:t>
            </a:r>
            <a:r>
              <a:rPr lang="en-US" sz="3599" dirty="0">
                <a:solidFill>
                  <a:srgbClr val="69210E"/>
                </a:solidFill>
                <a:latin typeface="Roboto Condensed"/>
              </a:rPr>
              <a:t>, </a:t>
            </a:r>
            <a:r>
              <a:rPr lang="en-US" sz="3599" dirty="0" err="1">
                <a:solidFill>
                  <a:srgbClr val="69210E"/>
                </a:solidFill>
                <a:latin typeface="Roboto Condensed"/>
              </a:rPr>
              <a:t>với</a:t>
            </a:r>
            <a:r>
              <a:rPr lang="en-US" sz="3599" dirty="0">
                <a:solidFill>
                  <a:srgbClr val="69210E"/>
                </a:solidFill>
                <a:latin typeface="Roboto Condensed"/>
              </a:rPr>
              <a:t> </a:t>
            </a:r>
            <a:r>
              <a:rPr lang="en-US" sz="3599" dirty="0" err="1">
                <a:solidFill>
                  <a:srgbClr val="69210E"/>
                </a:solidFill>
                <a:latin typeface="Roboto Condensed"/>
              </a:rPr>
              <a:t>niềm</a:t>
            </a:r>
            <a:r>
              <a:rPr lang="en-US" sz="3599" dirty="0">
                <a:solidFill>
                  <a:srgbClr val="69210E"/>
                </a:solidFill>
                <a:latin typeface="Roboto Condensed"/>
              </a:rPr>
              <a:t> tin </a:t>
            </a:r>
            <a:r>
              <a:rPr lang="en-US" sz="3599" dirty="0" err="1">
                <a:solidFill>
                  <a:srgbClr val="69210E"/>
                </a:solidFill>
                <a:latin typeface="Roboto Condensed"/>
              </a:rPr>
              <a:t>sẽ</a:t>
            </a:r>
            <a:r>
              <a:rPr lang="en-US" sz="3599" dirty="0">
                <a:solidFill>
                  <a:srgbClr val="69210E"/>
                </a:solidFill>
                <a:latin typeface="Roboto Condensed"/>
              </a:rPr>
              <a:t> </a:t>
            </a:r>
            <a:r>
              <a:rPr lang="en-US" sz="3599" dirty="0" err="1">
                <a:solidFill>
                  <a:srgbClr val="69210E"/>
                </a:solidFill>
                <a:latin typeface="Roboto Condensed"/>
              </a:rPr>
              <a:t>có</a:t>
            </a:r>
            <a:r>
              <a:rPr lang="en-US" sz="3599" dirty="0">
                <a:solidFill>
                  <a:srgbClr val="69210E"/>
                </a:solidFill>
                <a:latin typeface="Roboto Condensed"/>
              </a:rPr>
              <a:t> </a:t>
            </a:r>
            <a:r>
              <a:rPr lang="en-US" sz="3599" dirty="0" err="1">
                <a:solidFill>
                  <a:srgbClr val="69210E"/>
                </a:solidFill>
                <a:latin typeface="Roboto Condensed"/>
              </a:rPr>
              <a:t>ngày</a:t>
            </a:r>
            <a:r>
              <a:rPr lang="en-US" sz="3599" dirty="0">
                <a:solidFill>
                  <a:srgbClr val="69210E"/>
                </a:solidFill>
                <a:latin typeface="Roboto Condensed"/>
              </a:rPr>
              <a:t> </a:t>
            </a:r>
            <a:r>
              <a:rPr lang="en-US" sz="3599" dirty="0" err="1">
                <a:solidFill>
                  <a:srgbClr val="69210E"/>
                </a:solidFill>
                <a:latin typeface="Roboto Condensed"/>
              </a:rPr>
              <a:t>dượng</a:t>
            </a:r>
            <a:r>
              <a:rPr lang="en-US" sz="3599" dirty="0">
                <a:solidFill>
                  <a:srgbClr val="69210E"/>
                </a:solidFill>
                <a:latin typeface="Roboto Condensed"/>
              </a:rPr>
              <a:t> </a:t>
            </a:r>
            <a:r>
              <a:rPr lang="en-US" sz="3599" dirty="0" err="1">
                <a:solidFill>
                  <a:srgbClr val="69210E"/>
                </a:solidFill>
                <a:latin typeface="Roboto Condensed"/>
              </a:rPr>
              <a:t>trở</a:t>
            </a:r>
            <a:r>
              <a:rPr lang="en-US" sz="3599" dirty="0">
                <a:solidFill>
                  <a:srgbClr val="69210E"/>
                </a:solidFill>
                <a:latin typeface="Roboto Condensed"/>
              </a:rPr>
              <a:t> </a:t>
            </a:r>
            <a:r>
              <a:rPr lang="en-US" sz="3599" dirty="0" err="1">
                <a:solidFill>
                  <a:srgbClr val="69210E"/>
                </a:solidFill>
                <a:latin typeface="Roboto Condensed"/>
              </a:rPr>
              <a:t>về</a:t>
            </a:r>
            <a:r>
              <a:rPr lang="en-US" sz="3599" dirty="0">
                <a:solidFill>
                  <a:srgbClr val="69210E"/>
                </a:solidFill>
                <a:latin typeface="Roboto Condensed"/>
              </a:rPr>
              <a:t>.</a:t>
            </a:r>
          </a:p>
          <a:p>
            <a:pPr algn="just">
              <a:lnSpc>
                <a:spcPts val="5039"/>
              </a:lnSpc>
            </a:pPr>
            <a:r>
              <a:rPr lang="en-US" sz="3599" dirty="0">
                <a:solidFill>
                  <a:srgbClr val="69210E"/>
                </a:solidFill>
                <a:latin typeface="Roboto Condensed"/>
              </a:rPr>
              <a:t>·      </a:t>
            </a:r>
            <a:r>
              <a:rPr lang="vi-VN" sz="3599" dirty="0">
                <a:solidFill>
                  <a:srgbClr val="69210E"/>
                </a:solidFill>
                <a:latin typeface="Roboto Condensed"/>
              </a:rPr>
              <a:t> </a:t>
            </a:r>
            <a:r>
              <a:rPr lang="en-US" sz="3599" dirty="0" err="1">
                <a:solidFill>
                  <a:srgbClr val="69210E"/>
                </a:solidFill>
                <a:latin typeface="Roboto Condensed"/>
              </a:rPr>
              <a:t>Ngày</a:t>
            </a:r>
            <a:r>
              <a:rPr lang="en-US" sz="3599" dirty="0">
                <a:solidFill>
                  <a:srgbClr val="69210E"/>
                </a:solidFill>
                <a:latin typeface="Roboto Condensed"/>
              </a:rPr>
              <a:t> </a:t>
            </a:r>
            <a:r>
              <a:rPr lang="en-US" sz="3599" dirty="0" err="1">
                <a:solidFill>
                  <a:srgbClr val="69210E"/>
                </a:solidFill>
                <a:latin typeface="Roboto Condensed"/>
              </a:rPr>
              <a:t>hòa</a:t>
            </a:r>
            <a:r>
              <a:rPr lang="en-US" sz="3599" dirty="0">
                <a:solidFill>
                  <a:srgbClr val="69210E"/>
                </a:solidFill>
                <a:latin typeface="Roboto Condensed"/>
              </a:rPr>
              <a:t> </a:t>
            </a:r>
            <a:r>
              <a:rPr lang="en-US" sz="3599" dirty="0" err="1">
                <a:solidFill>
                  <a:srgbClr val="69210E"/>
                </a:solidFill>
                <a:latin typeface="Roboto Condensed"/>
              </a:rPr>
              <a:t>bình</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tôi</a:t>
            </a:r>
            <a:r>
              <a:rPr lang="en-US" sz="3599" dirty="0">
                <a:solidFill>
                  <a:srgbClr val="69210E"/>
                </a:solidFill>
                <a:latin typeface="Roboto Condensed"/>
              </a:rPr>
              <a:t> </a:t>
            </a:r>
            <a:r>
              <a:rPr lang="en-US" sz="3599" dirty="0" err="1">
                <a:solidFill>
                  <a:srgbClr val="69210E"/>
                </a:solidFill>
                <a:latin typeface="Roboto Condensed"/>
              </a:rPr>
              <a:t>đã</a:t>
            </a:r>
            <a:r>
              <a:rPr lang="en-US" sz="3599" dirty="0">
                <a:solidFill>
                  <a:srgbClr val="69210E"/>
                </a:solidFill>
                <a:latin typeface="Roboto Condensed"/>
              </a:rPr>
              <a:t> qua </a:t>
            </a:r>
            <a:r>
              <a:rPr lang="en-US" sz="3599" dirty="0" err="1">
                <a:solidFill>
                  <a:srgbClr val="69210E"/>
                </a:solidFill>
                <a:latin typeface="Roboto Condensed"/>
              </a:rPr>
              <a:t>tuổi</a:t>
            </a:r>
            <a:r>
              <a:rPr lang="en-US" sz="3599" dirty="0">
                <a:solidFill>
                  <a:srgbClr val="69210E"/>
                </a:solidFill>
                <a:latin typeface="Roboto Condensed"/>
              </a:rPr>
              <a:t> 40. </a:t>
            </a:r>
            <a:r>
              <a:rPr lang="en-US" sz="3599" dirty="0" err="1">
                <a:solidFill>
                  <a:srgbClr val="69210E"/>
                </a:solidFill>
                <a:latin typeface="Roboto Condensed"/>
              </a:rPr>
              <a:t>Vẫn</a:t>
            </a:r>
            <a:r>
              <a:rPr lang="en-US" sz="3599" dirty="0">
                <a:solidFill>
                  <a:srgbClr val="69210E"/>
                </a:solidFill>
                <a:latin typeface="Roboto Condensed"/>
              </a:rPr>
              <a:t> </a:t>
            </a:r>
            <a:r>
              <a:rPr lang="en-US" sz="3599" dirty="0" err="1">
                <a:solidFill>
                  <a:srgbClr val="69210E"/>
                </a:solidFill>
                <a:latin typeface="Roboto Condensed"/>
              </a:rPr>
              <a:t>có</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đàn</a:t>
            </a:r>
            <a:r>
              <a:rPr lang="en-US" sz="3599" dirty="0">
                <a:solidFill>
                  <a:srgbClr val="69210E"/>
                </a:solidFill>
                <a:latin typeface="Roboto Condensed"/>
              </a:rPr>
              <a:t> </a:t>
            </a:r>
            <a:r>
              <a:rPr lang="en-US" sz="3599" dirty="0" err="1">
                <a:solidFill>
                  <a:srgbClr val="69210E"/>
                </a:solidFill>
                <a:latin typeface="Roboto Condensed"/>
              </a:rPr>
              <a:t>ông</a:t>
            </a:r>
            <a:r>
              <a:rPr lang="en-US" sz="3599" dirty="0">
                <a:solidFill>
                  <a:srgbClr val="69210E"/>
                </a:solidFill>
                <a:latin typeface="Roboto Condensed"/>
              </a:rPr>
              <a:t> </a:t>
            </a:r>
            <a:r>
              <a:rPr lang="en-US" sz="3599" dirty="0" err="1">
                <a:solidFill>
                  <a:srgbClr val="69210E"/>
                </a:solidFill>
                <a:latin typeface="Roboto Condensed"/>
              </a:rPr>
              <a:t>để</a:t>
            </a:r>
            <a:r>
              <a:rPr lang="en-US" sz="3599" dirty="0">
                <a:solidFill>
                  <a:srgbClr val="69210E"/>
                </a:solidFill>
                <a:latin typeface="Roboto Condensed"/>
              </a:rPr>
              <a:t> ý </a:t>
            </a:r>
            <a:r>
              <a:rPr lang="en-US" sz="3599" dirty="0" err="1">
                <a:solidFill>
                  <a:srgbClr val="69210E"/>
                </a:solidFill>
                <a:latin typeface="Roboto Condensed"/>
              </a:rPr>
              <a:t>đến</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nhưng</a:t>
            </a:r>
            <a:r>
              <a:rPr lang="en-US" sz="3599" dirty="0">
                <a:solidFill>
                  <a:srgbClr val="69210E"/>
                </a:solidFill>
                <a:latin typeface="Roboto Condensed"/>
              </a:rPr>
              <a:t> </a:t>
            </a:r>
            <a:r>
              <a:rPr lang="en-US" sz="3599" dirty="0" err="1">
                <a:solidFill>
                  <a:srgbClr val="69210E"/>
                </a:solidFill>
                <a:latin typeface="Roboto Condensed"/>
              </a:rPr>
              <a:t>lòng</a:t>
            </a:r>
            <a:r>
              <a:rPr lang="en-US" sz="3599" dirty="0">
                <a:solidFill>
                  <a:srgbClr val="69210E"/>
                </a:solidFill>
                <a:latin typeface="Roboto Condensed"/>
              </a:rPr>
              <a: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đã</a:t>
            </a:r>
            <a:r>
              <a:rPr lang="en-US" sz="3599" dirty="0">
                <a:solidFill>
                  <a:srgbClr val="69210E"/>
                </a:solidFill>
                <a:latin typeface="Roboto Condensed"/>
              </a:rPr>
              <a:t> </a:t>
            </a:r>
            <a:r>
              <a:rPr lang="en-US" sz="3599" dirty="0" err="1">
                <a:solidFill>
                  <a:srgbClr val="69210E"/>
                </a:solidFill>
                <a:latin typeface="Roboto Condensed"/>
              </a:rPr>
              <a:t>không</a:t>
            </a:r>
            <a:r>
              <a:rPr lang="en-US" sz="3599" dirty="0">
                <a:solidFill>
                  <a:srgbClr val="69210E"/>
                </a:solidFill>
                <a:latin typeface="Roboto Condensed"/>
              </a:rPr>
              <a:t> </a:t>
            </a:r>
            <a:r>
              <a:rPr lang="en-US" sz="3599" dirty="0" err="1">
                <a:solidFill>
                  <a:srgbClr val="69210E"/>
                </a:solidFill>
                <a:latin typeface="Roboto Condensed"/>
              </a:rPr>
              <a:t>còn</a:t>
            </a:r>
            <a:r>
              <a:rPr lang="en-US" sz="3599" dirty="0">
                <a:solidFill>
                  <a:srgbClr val="69210E"/>
                </a:solidFill>
                <a:latin typeface="Roboto Condensed"/>
              </a:rPr>
              <a:t> rung </a:t>
            </a:r>
            <a:r>
              <a:rPr lang="en-US" sz="3599" dirty="0" err="1">
                <a:solidFill>
                  <a:srgbClr val="69210E"/>
                </a:solidFill>
                <a:latin typeface="Roboto Condensed"/>
              </a:rPr>
              <a:t>động</a:t>
            </a:r>
            <a:r>
              <a:rPr lang="en-US" sz="3599" dirty="0">
                <a:solidFill>
                  <a:srgbClr val="69210E"/>
                </a:solidFill>
                <a:latin typeface="Roboto Condensed"/>
              </a:rPr>
              <a:t>.</a:t>
            </a:r>
          </a:p>
          <a:p>
            <a:pPr algn="just">
              <a:lnSpc>
                <a:spcPts val="5039"/>
              </a:lnSpc>
            </a:pPr>
            <a:endParaRPr lang="en-US" sz="3599" dirty="0">
              <a:solidFill>
                <a:srgbClr val="69210E"/>
              </a:solidFill>
              <a:latin typeface="Roboto Condensed"/>
            </a:endParaRPr>
          </a:p>
          <a:p>
            <a:pPr algn="just">
              <a:lnSpc>
                <a:spcPts val="5039"/>
              </a:lnSpc>
            </a:pPr>
            <a:r>
              <a:rPr lang="en-US" sz="3599" dirty="0">
                <a:solidFill>
                  <a:srgbClr val="69210E"/>
                </a:solidFill>
                <a:latin typeface="Roboto Condensed"/>
              </a:rPr>
              <a:t>=&gt; </a:t>
            </a:r>
            <a:r>
              <a:rPr lang="en-US" sz="3599" dirty="0" err="1">
                <a:solidFill>
                  <a:srgbClr val="69210E"/>
                </a:solidFill>
                <a:latin typeface="Roboto Condensed"/>
              </a:rPr>
              <a:t>Dì</a:t>
            </a:r>
            <a:r>
              <a:rPr lang="en-US" sz="3599" dirty="0">
                <a:solidFill>
                  <a:srgbClr val="69210E"/>
                </a:solidFill>
                <a:latin typeface="Roboto Condensed"/>
              </a:rPr>
              <a:t> </a:t>
            </a:r>
            <a:r>
              <a:rPr lang="en-US" sz="3599" dirty="0" err="1">
                <a:solidFill>
                  <a:srgbClr val="69210E"/>
                </a:solidFill>
                <a:latin typeface="Roboto Condensed"/>
              </a:rPr>
              <a:t>Bảy</a:t>
            </a:r>
            <a:r>
              <a:rPr lang="en-US" sz="3599" dirty="0">
                <a:solidFill>
                  <a:srgbClr val="69210E"/>
                </a:solidFill>
                <a:latin typeface="Roboto Condensed"/>
              </a:rPr>
              <a:t> </a:t>
            </a:r>
            <a:r>
              <a:rPr lang="en-US" sz="3599" dirty="0" err="1">
                <a:solidFill>
                  <a:srgbClr val="69210E"/>
                </a:solidFill>
                <a:latin typeface="Roboto Condensed"/>
              </a:rPr>
              <a:t>là</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phụ</a:t>
            </a:r>
            <a:r>
              <a:rPr lang="en-US" sz="3599" dirty="0">
                <a:solidFill>
                  <a:srgbClr val="69210E"/>
                </a:solidFill>
                <a:latin typeface="Roboto Condensed"/>
              </a:rPr>
              <a:t> </a:t>
            </a:r>
            <a:r>
              <a:rPr lang="en-US" sz="3599" dirty="0" err="1">
                <a:solidFill>
                  <a:srgbClr val="69210E"/>
                </a:solidFill>
                <a:latin typeface="Roboto Condensed"/>
              </a:rPr>
              <a:t>nữ</a:t>
            </a:r>
            <a:r>
              <a:rPr lang="en-US" sz="3599" dirty="0">
                <a:solidFill>
                  <a:srgbClr val="69210E"/>
                </a:solidFill>
                <a:latin typeface="Roboto Condensed"/>
              </a:rPr>
              <a:t> </a:t>
            </a:r>
            <a:r>
              <a:rPr lang="en-US" sz="3599" dirty="0" err="1">
                <a:solidFill>
                  <a:srgbClr val="69210E"/>
                </a:solidFill>
                <a:latin typeface="Roboto Condensed"/>
              </a:rPr>
              <a:t>đức</a:t>
            </a:r>
            <a:r>
              <a:rPr lang="en-US" sz="3599" dirty="0">
                <a:solidFill>
                  <a:srgbClr val="69210E"/>
                </a:solidFill>
                <a:latin typeface="Roboto Condensed"/>
              </a:rPr>
              <a:t> </a:t>
            </a:r>
            <a:r>
              <a:rPr lang="en-US" sz="3599" dirty="0" err="1">
                <a:solidFill>
                  <a:srgbClr val="69210E"/>
                </a:solidFill>
                <a:latin typeface="Roboto Condensed"/>
              </a:rPr>
              <a:t>hạnh</a:t>
            </a:r>
            <a:r>
              <a:rPr lang="en-US" sz="3599" dirty="0">
                <a:solidFill>
                  <a:srgbClr val="69210E"/>
                </a:solidFill>
                <a:latin typeface="Roboto Condensed"/>
              </a:rPr>
              <a:t>, </a:t>
            </a:r>
            <a:r>
              <a:rPr lang="en-US" sz="3599" dirty="0" err="1">
                <a:solidFill>
                  <a:srgbClr val="69210E"/>
                </a:solidFill>
                <a:latin typeface="Roboto Condensed"/>
              </a:rPr>
              <a:t>đại</a:t>
            </a:r>
            <a:r>
              <a:rPr lang="en-US" sz="3599" dirty="0">
                <a:solidFill>
                  <a:srgbClr val="69210E"/>
                </a:solidFill>
                <a:latin typeface="Roboto Condensed"/>
              </a:rPr>
              <a:t> </a:t>
            </a:r>
            <a:r>
              <a:rPr lang="en-US" sz="3599" dirty="0" err="1">
                <a:solidFill>
                  <a:srgbClr val="69210E"/>
                </a:solidFill>
                <a:latin typeface="Roboto Condensed"/>
              </a:rPr>
              <a:t>diện</a:t>
            </a:r>
            <a:r>
              <a:rPr lang="en-US" sz="3599" dirty="0">
                <a:solidFill>
                  <a:srgbClr val="69210E"/>
                </a:solidFill>
                <a:latin typeface="Roboto Condensed"/>
              </a:rPr>
              <a:t> </a:t>
            </a:r>
            <a:r>
              <a:rPr lang="en-US" sz="3599" dirty="0" err="1">
                <a:solidFill>
                  <a:srgbClr val="69210E"/>
                </a:solidFill>
                <a:latin typeface="Roboto Condensed"/>
              </a:rPr>
              <a:t>cho</a:t>
            </a:r>
            <a:r>
              <a:rPr lang="en-US" sz="3599" dirty="0">
                <a:solidFill>
                  <a:srgbClr val="69210E"/>
                </a:solidFill>
                <a:latin typeface="Roboto Condensed"/>
              </a:rPr>
              <a:t> </a:t>
            </a:r>
            <a:r>
              <a:rPr lang="en-US" sz="3599" dirty="0" err="1">
                <a:solidFill>
                  <a:srgbClr val="69210E"/>
                </a:solidFill>
                <a:latin typeface="Roboto Condensed"/>
              </a:rPr>
              <a:t>phẩm</a:t>
            </a:r>
            <a:r>
              <a:rPr lang="en-US" sz="3599" dirty="0">
                <a:solidFill>
                  <a:srgbClr val="69210E"/>
                </a:solidFill>
                <a:latin typeface="Roboto Condensed"/>
              </a:rPr>
              <a:t> </a:t>
            </a:r>
            <a:r>
              <a:rPr lang="en-US" sz="3599" dirty="0" err="1">
                <a:solidFill>
                  <a:srgbClr val="69210E"/>
                </a:solidFill>
                <a:latin typeface="Roboto Condensed"/>
              </a:rPr>
              <a:t>chất</a:t>
            </a:r>
            <a:r>
              <a:rPr lang="en-US" sz="3599" dirty="0">
                <a:solidFill>
                  <a:srgbClr val="69210E"/>
                </a:solidFill>
                <a:latin typeface="Roboto Condensed"/>
              </a:rPr>
              <a:t> </a:t>
            </a:r>
            <a:r>
              <a:rPr lang="en-US" sz="3599" dirty="0" err="1">
                <a:solidFill>
                  <a:srgbClr val="69210E"/>
                </a:solidFill>
                <a:latin typeface="Roboto Condensed"/>
              </a:rPr>
              <a:t>của</a:t>
            </a:r>
            <a:r>
              <a:rPr lang="en-US" sz="3599" dirty="0">
                <a:solidFill>
                  <a:srgbClr val="69210E"/>
                </a:solidFill>
                <a:latin typeface="Roboto Condensed"/>
              </a:rPr>
              <a:t> </a:t>
            </a:r>
            <a:r>
              <a:rPr lang="en-US" sz="3599" dirty="0" err="1">
                <a:solidFill>
                  <a:srgbClr val="69210E"/>
                </a:solidFill>
                <a:latin typeface="Roboto Condensed"/>
              </a:rPr>
              <a:t>những</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mẹ</a:t>
            </a:r>
            <a:r>
              <a:rPr lang="en-US" sz="3599" dirty="0">
                <a:solidFill>
                  <a:srgbClr val="69210E"/>
                </a:solidFill>
                <a:latin typeface="Roboto Condensed"/>
              </a:rPr>
              <a:t>, </a:t>
            </a:r>
            <a:r>
              <a:rPr lang="en-US" sz="3599" dirty="0" err="1">
                <a:solidFill>
                  <a:srgbClr val="69210E"/>
                </a:solidFill>
                <a:latin typeface="Roboto Condensed"/>
              </a:rPr>
              <a:t>người</a:t>
            </a:r>
            <a:r>
              <a:rPr lang="en-US" sz="3599" dirty="0">
                <a:solidFill>
                  <a:srgbClr val="69210E"/>
                </a:solidFill>
                <a:latin typeface="Roboto Condensed"/>
              </a:rPr>
              <a:t> </a:t>
            </a:r>
            <a:r>
              <a:rPr lang="en-US" sz="3599" dirty="0" err="1">
                <a:solidFill>
                  <a:srgbClr val="69210E"/>
                </a:solidFill>
                <a:latin typeface="Roboto Condensed"/>
              </a:rPr>
              <a:t>vợ</a:t>
            </a:r>
            <a:r>
              <a:rPr lang="en-US" sz="3599" dirty="0">
                <a:solidFill>
                  <a:srgbClr val="69210E"/>
                </a:solidFill>
                <a:latin typeface="Roboto Condensed"/>
              </a:rPr>
              <a:t> Việt Nam </a:t>
            </a:r>
            <a:r>
              <a:rPr lang="en-US" sz="3599" dirty="0" err="1">
                <a:solidFill>
                  <a:srgbClr val="69210E"/>
                </a:solidFill>
                <a:latin typeface="Roboto Condensed"/>
              </a:rPr>
              <a:t>anh</a:t>
            </a:r>
            <a:r>
              <a:rPr lang="en-US" sz="3599" dirty="0">
                <a:solidFill>
                  <a:srgbClr val="69210E"/>
                </a:solidFill>
                <a:latin typeface="Roboto Condensed"/>
              </a:rPr>
              <a:t> </a:t>
            </a:r>
            <a:r>
              <a:rPr lang="en-US" sz="3599" dirty="0" err="1">
                <a:solidFill>
                  <a:srgbClr val="69210E"/>
                </a:solidFill>
                <a:latin typeface="Roboto Condensed"/>
              </a:rPr>
              <a:t>hùng</a:t>
            </a:r>
            <a:r>
              <a:rPr lang="en-US" sz="3599" dirty="0">
                <a:solidFill>
                  <a:srgbClr val="69210E"/>
                </a:solidFill>
                <a:latin typeface="Roboto Condensed"/>
              </a:rPr>
              <a:t>: </a:t>
            </a:r>
            <a:r>
              <a:rPr lang="en-US" sz="3599" dirty="0" err="1">
                <a:solidFill>
                  <a:srgbClr val="69210E"/>
                </a:solidFill>
                <a:latin typeface="Roboto Condensed"/>
              </a:rPr>
              <a:t>thủy</a:t>
            </a:r>
            <a:r>
              <a:rPr lang="en-US" sz="3599" dirty="0">
                <a:solidFill>
                  <a:srgbClr val="69210E"/>
                </a:solidFill>
                <a:latin typeface="Roboto Condensed"/>
              </a:rPr>
              <a:t> </a:t>
            </a:r>
            <a:r>
              <a:rPr lang="en-US" sz="3599" dirty="0" err="1">
                <a:solidFill>
                  <a:srgbClr val="69210E"/>
                </a:solidFill>
                <a:latin typeface="Roboto Condensed"/>
              </a:rPr>
              <a:t>chung</a:t>
            </a:r>
            <a:r>
              <a:rPr lang="en-US" sz="3599" dirty="0">
                <a:solidFill>
                  <a:srgbClr val="69210E"/>
                </a:solidFill>
                <a:latin typeface="Roboto Condensed"/>
              </a:rPr>
              <a:t> son </a:t>
            </a:r>
            <a:r>
              <a:rPr lang="en-US" sz="3599" dirty="0" err="1">
                <a:solidFill>
                  <a:srgbClr val="69210E"/>
                </a:solidFill>
                <a:latin typeface="Roboto Condensed"/>
              </a:rPr>
              <a:t>sắt</a:t>
            </a:r>
            <a:r>
              <a:rPr lang="en-US" sz="3599" dirty="0">
                <a:solidFill>
                  <a:srgbClr val="69210E"/>
                </a:solidFill>
                <a:latin typeface="Roboto Condensed"/>
              </a:rPr>
              <a:t>, hi </a:t>
            </a:r>
            <a:r>
              <a:rPr lang="en-US" sz="3599" dirty="0" err="1">
                <a:solidFill>
                  <a:srgbClr val="69210E"/>
                </a:solidFill>
                <a:latin typeface="Roboto Condensed"/>
              </a:rPr>
              <a:t>sinh</a:t>
            </a:r>
            <a:r>
              <a:rPr lang="en-US" sz="3599" dirty="0">
                <a:solidFill>
                  <a:srgbClr val="69210E"/>
                </a:solidFill>
                <a:latin typeface="Roboto Condensed"/>
              </a:rPr>
              <a:t> </a:t>
            </a:r>
            <a:r>
              <a:rPr lang="en-US" sz="3599" dirty="0" err="1">
                <a:solidFill>
                  <a:srgbClr val="69210E"/>
                </a:solidFill>
                <a:latin typeface="Roboto Condensed"/>
              </a:rPr>
              <a:t>hạnh</a:t>
            </a:r>
            <a:r>
              <a:rPr lang="en-US" sz="3599" dirty="0">
                <a:solidFill>
                  <a:srgbClr val="69210E"/>
                </a:solidFill>
                <a:latin typeface="Roboto Condensed"/>
              </a:rPr>
              <a:t> </a:t>
            </a:r>
            <a:r>
              <a:rPr lang="en-US" sz="3599" dirty="0" err="1">
                <a:solidFill>
                  <a:srgbClr val="69210E"/>
                </a:solidFill>
                <a:latin typeface="Roboto Condensed"/>
              </a:rPr>
              <a:t>phúc</a:t>
            </a:r>
            <a:r>
              <a:rPr lang="en-US" sz="3599" dirty="0">
                <a:solidFill>
                  <a:srgbClr val="69210E"/>
                </a:solidFill>
                <a:latin typeface="Roboto Condensed"/>
              </a:rPr>
              <a:t> </a:t>
            </a:r>
            <a:r>
              <a:rPr lang="en-US" sz="3599" dirty="0" err="1">
                <a:solidFill>
                  <a:srgbClr val="69210E"/>
                </a:solidFill>
                <a:latin typeface="Roboto Condensed"/>
              </a:rPr>
              <a:t>cá</a:t>
            </a:r>
            <a:r>
              <a:rPr lang="en-US" sz="3599" dirty="0">
                <a:solidFill>
                  <a:srgbClr val="69210E"/>
                </a:solidFill>
                <a:latin typeface="Roboto Condensed"/>
              </a:rPr>
              <a:t> </a:t>
            </a:r>
            <a:r>
              <a:rPr lang="en-US" sz="3599" dirty="0" err="1">
                <a:solidFill>
                  <a:srgbClr val="69210E"/>
                </a:solidFill>
                <a:latin typeface="Roboto Condensed"/>
              </a:rPr>
              <a:t>nhân</a:t>
            </a:r>
            <a:r>
              <a:rPr lang="en-US" sz="3599" dirty="0">
                <a:solidFill>
                  <a:srgbClr val="69210E"/>
                </a:solidFill>
                <a:latin typeface="Roboto Condensed"/>
              </a:rPr>
              <a:t> </a:t>
            </a:r>
            <a:r>
              <a:rPr lang="en-US" sz="3599" dirty="0" err="1">
                <a:solidFill>
                  <a:srgbClr val="69210E"/>
                </a:solidFill>
                <a:latin typeface="Roboto Condensed"/>
              </a:rPr>
              <a:t>vì</a:t>
            </a:r>
            <a:r>
              <a:rPr lang="en-US" sz="3599" dirty="0">
                <a:solidFill>
                  <a:srgbClr val="69210E"/>
                </a:solidFill>
                <a:latin typeface="Roboto Condensed"/>
              </a:rPr>
              <a:t> </a:t>
            </a:r>
            <a:r>
              <a:rPr lang="en-US" sz="3599" dirty="0" err="1">
                <a:solidFill>
                  <a:srgbClr val="69210E"/>
                </a:solidFill>
                <a:latin typeface="Roboto Condensed"/>
              </a:rPr>
              <a:t>vận</a:t>
            </a:r>
            <a:r>
              <a:rPr lang="en-US" sz="3599" dirty="0">
                <a:solidFill>
                  <a:srgbClr val="69210E"/>
                </a:solidFill>
                <a:latin typeface="Roboto Condensed"/>
              </a:rPr>
              <a:t> </a:t>
            </a:r>
            <a:r>
              <a:rPr lang="en-US" sz="3599" dirty="0" err="1">
                <a:solidFill>
                  <a:srgbClr val="69210E"/>
                </a:solidFill>
                <a:latin typeface="Roboto Condensed"/>
              </a:rPr>
              <a:t>mệnh</a:t>
            </a:r>
            <a:r>
              <a:rPr lang="en-US" sz="3599" dirty="0">
                <a:solidFill>
                  <a:srgbClr val="69210E"/>
                </a:solidFill>
                <a:latin typeface="Roboto Condensed"/>
              </a:rPr>
              <a:t> </a:t>
            </a:r>
            <a:r>
              <a:rPr lang="en-US" sz="3599" dirty="0" err="1">
                <a:solidFill>
                  <a:srgbClr val="69210E"/>
                </a:solidFill>
                <a:latin typeface="Roboto Condensed"/>
              </a:rPr>
              <a:t>chung</a:t>
            </a:r>
            <a:r>
              <a:rPr lang="en-US" sz="3599" dirty="0">
                <a:solidFill>
                  <a:srgbClr val="69210E"/>
                </a:solidFill>
                <a:latin typeface="Roboto Condensed"/>
              </a:rPr>
              <a:t> </a:t>
            </a:r>
            <a:r>
              <a:rPr lang="en-US" sz="3599" dirty="0" err="1">
                <a:solidFill>
                  <a:srgbClr val="69210E"/>
                </a:solidFill>
                <a:latin typeface="Roboto Condensed"/>
              </a:rPr>
              <a:t>của</a:t>
            </a:r>
            <a:r>
              <a:rPr lang="en-US" sz="3599" dirty="0">
                <a:solidFill>
                  <a:srgbClr val="69210E"/>
                </a:solidFill>
                <a:latin typeface="Roboto Condensed"/>
              </a:rPr>
              <a:t> </a:t>
            </a:r>
            <a:r>
              <a:rPr lang="en-US" sz="3599" dirty="0" err="1">
                <a:solidFill>
                  <a:srgbClr val="69210E"/>
                </a:solidFill>
                <a:latin typeface="Roboto Condensed"/>
              </a:rPr>
              <a:t>đất</a:t>
            </a:r>
            <a:r>
              <a:rPr lang="en-US" sz="3599" dirty="0">
                <a:solidFill>
                  <a:srgbClr val="69210E"/>
                </a:solidFill>
                <a:latin typeface="Roboto Condensed"/>
              </a:rPr>
              <a:t> </a:t>
            </a:r>
            <a:r>
              <a:rPr lang="en-US" sz="3599" dirty="0" err="1">
                <a:solidFill>
                  <a:srgbClr val="69210E"/>
                </a:solidFill>
                <a:latin typeface="Roboto Condensed"/>
              </a:rPr>
              <a:t>nước</a:t>
            </a:r>
            <a:r>
              <a:rPr lang="en-US" sz="3599" dirty="0">
                <a:solidFill>
                  <a:srgbClr val="69210E"/>
                </a:solidFill>
                <a:latin typeface="Roboto Condensed"/>
              </a:rPr>
              <a:t>.</a:t>
            </a:r>
          </a:p>
          <a:p>
            <a:pPr algn="just">
              <a:lnSpc>
                <a:spcPts val="5039"/>
              </a:lnSpc>
            </a:pPr>
            <a:endParaRPr lang="en-US" sz="3599" dirty="0">
              <a:solidFill>
                <a:srgbClr val="69210E"/>
              </a:solidFill>
              <a:latin typeface="Roboto Condensed"/>
            </a:endParaRPr>
          </a:p>
        </p:txBody>
      </p:sp>
      <p:sp>
        <p:nvSpPr>
          <p:cNvPr id="9" name="TextBox 9"/>
          <p:cNvSpPr txBox="1"/>
          <p:nvPr/>
        </p:nvSpPr>
        <p:spPr>
          <a:xfrm>
            <a:off x="2003223" y="1386915"/>
            <a:ext cx="5083377" cy="762001"/>
          </a:xfrm>
          <a:prstGeom prst="rect">
            <a:avLst/>
          </a:prstGeom>
        </p:spPr>
        <p:txBody>
          <a:bodyPr wrap="square" lIns="0" tIns="0" rIns="0" bIns="0" rtlCol="0" anchor="t">
            <a:spAutoFit/>
          </a:bodyPr>
          <a:lstStyle/>
          <a:p>
            <a:pPr algn="ctr">
              <a:lnSpc>
                <a:spcPts val="6299"/>
              </a:lnSpc>
            </a:pPr>
            <a:r>
              <a:rPr lang="en-US" sz="4499" dirty="0">
                <a:solidFill>
                  <a:srgbClr val="69210E"/>
                </a:solidFill>
                <a:latin typeface="#9Slide07 SVNUT Triumph Press Bold"/>
              </a:rPr>
              <a:t>a. </a:t>
            </a:r>
            <a:r>
              <a:rPr lang="en-US" sz="4499" dirty="0" err="1">
                <a:solidFill>
                  <a:srgbClr val="69210E"/>
                </a:solidFill>
                <a:latin typeface="#9Slide07 SVNUT Triumph Press Bold"/>
              </a:rPr>
              <a:t>Chất</a:t>
            </a:r>
            <a:r>
              <a:rPr lang="en-US" sz="4499" dirty="0">
                <a:solidFill>
                  <a:srgbClr val="69210E"/>
                </a:solidFill>
                <a:latin typeface="#9Slide07 SVNUT Triumph Press Bold"/>
              </a:rPr>
              <a:t> </a:t>
            </a:r>
            <a:r>
              <a:rPr lang="en-US" sz="4499" dirty="0" err="1">
                <a:solidFill>
                  <a:srgbClr val="69210E"/>
                </a:solidFill>
                <a:latin typeface="#9Slide07 SVNUT Triumph Press Bold"/>
              </a:rPr>
              <a:t>trữ</a:t>
            </a:r>
            <a:r>
              <a:rPr lang="en-US" sz="4499" dirty="0">
                <a:solidFill>
                  <a:srgbClr val="69210E"/>
                </a:solidFill>
                <a:latin typeface="#9Slide07 SVNUT Triumph Press Bold"/>
              </a:rPr>
              <a:t> </a:t>
            </a:r>
            <a:r>
              <a:rPr lang="en-US" sz="4499" dirty="0" err="1">
                <a:solidFill>
                  <a:srgbClr val="69210E"/>
                </a:solidFill>
                <a:latin typeface="#9Slide07 SVNUT Triumph Press Bold"/>
              </a:rPr>
              <a:t>tình</a:t>
            </a:r>
            <a:endParaRPr lang="en-US" sz="4499" dirty="0">
              <a:solidFill>
                <a:srgbClr val="69210E"/>
              </a:solidFill>
              <a:latin typeface="#9Slide07 SVNUT Triumph Press Bold"/>
            </a:endParaRPr>
          </a:p>
        </p:txBody>
      </p:sp>
      <p:sp>
        <p:nvSpPr>
          <p:cNvPr id="10" name="TextBox 10"/>
          <p:cNvSpPr txBox="1"/>
          <p:nvPr/>
        </p:nvSpPr>
        <p:spPr>
          <a:xfrm>
            <a:off x="2003223" y="370913"/>
            <a:ext cx="5594152" cy="854077"/>
          </a:xfrm>
          <a:prstGeom prst="rect">
            <a:avLst/>
          </a:prstGeom>
        </p:spPr>
        <p:txBody>
          <a:bodyPr lIns="0" tIns="0" rIns="0" bIns="0" rtlCol="0" anchor="t">
            <a:spAutoFit/>
          </a:bodyPr>
          <a:lstStyle/>
          <a:p>
            <a:pPr algn="ctr">
              <a:lnSpc>
                <a:spcPts val="6999"/>
              </a:lnSpc>
            </a:pPr>
            <a:r>
              <a:rPr lang="en-US" sz="4999">
                <a:solidFill>
                  <a:srgbClr val="5E3021"/>
                </a:solidFill>
                <a:latin typeface="Roboto Condensed Bold"/>
              </a:rPr>
              <a:t>3.2 Khám phá văn bản</a:t>
            </a:r>
          </a:p>
        </p:txBody>
      </p:sp>
      <p:pic>
        <p:nvPicPr>
          <p:cNvPr id="11" name="Picture 11"/>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237330" y="3290261"/>
            <a:ext cx="922611" cy="657799"/>
          </a:xfrm>
          <a:prstGeom prst="rect">
            <a:avLst/>
          </a:prstGeom>
        </p:spPr>
      </p:pic>
      <p:pic>
        <p:nvPicPr>
          <p:cNvPr id="12" name="Picture 1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315516" y="5171101"/>
            <a:ext cx="922611" cy="657799"/>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1000"/>
                                        <p:tgtEl>
                                          <p:spTgt spid="8">
                                            <p:txEl>
                                              <p:pRg st="1" end="1"/>
                                            </p:txEl>
                                          </p:spTgt>
                                        </p:tgtEl>
                                      </p:cBhvr>
                                    </p:animEffect>
                                    <p:anim calcmode="lin" valueType="num">
                                      <p:cBhvr>
                                        <p:cTn id="8"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barn(inVertical)">
                                      <p:cBhvr>
                                        <p:cTn id="26" dur="500"/>
                                        <p:tgtEl>
                                          <p:spTgt spid="8">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barn(inVertical)">
                                      <p:cBhvr>
                                        <p:cTn id="31" dur="500"/>
                                        <p:tgtEl>
                                          <p:spTgt spid="8">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xEl>
                                              <p:pRg st="5" end="5"/>
                                            </p:txEl>
                                          </p:spTgt>
                                        </p:tgtEl>
                                        <p:attrNameLst>
                                          <p:attrName>style.visibility</p:attrName>
                                        </p:attrNameLst>
                                      </p:cBhvr>
                                      <p:to>
                                        <p:strVal val="visible"/>
                                      </p:to>
                                    </p:set>
                                    <p:animEffect transition="in" filter="fade">
                                      <p:cBhvr>
                                        <p:cTn id="36" dur="1000"/>
                                        <p:tgtEl>
                                          <p:spTgt spid="8">
                                            <p:txEl>
                                              <p:pRg st="5" end="5"/>
                                            </p:txEl>
                                          </p:spTgt>
                                        </p:tgtEl>
                                      </p:cBhvr>
                                    </p:animEffect>
                                    <p:anim calcmode="lin" valueType="num">
                                      <p:cBhvr>
                                        <p:cTn id="37"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3120635"/>
            <a:ext cx="11920420" cy="3077766"/>
          </a:xfrm>
          <a:prstGeom prst="rect">
            <a:avLst/>
          </a:prstGeom>
        </p:spPr>
        <p:txBody>
          <a:bodyPr lIns="0" tIns="0" rIns="0" bIns="0" rtlCol="0" anchor="t">
            <a:spAutoFit/>
          </a:bodyPr>
          <a:lstStyle/>
          <a:p>
            <a:pPr algn="ctr"/>
            <a:r>
              <a:rPr lang="en-US" sz="10000" dirty="0">
                <a:solidFill>
                  <a:srgbClr val="FFFFFF"/>
                </a:solidFill>
                <a:latin typeface="Roboto Condensed Bold"/>
              </a:rPr>
              <a:t>III.</a:t>
            </a:r>
          </a:p>
          <a:p>
            <a:pPr algn="ctr"/>
            <a:r>
              <a:rPr lang="en-US" sz="10000" dirty="0">
                <a:solidFill>
                  <a:srgbClr val="FFFFFF"/>
                </a:solidFill>
                <a:latin typeface="Roboto Condensed Bold"/>
              </a:rPr>
              <a:t>TỔNG KẾT</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extLst>
      <p:ext uri="{BB962C8B-B14F-4D97-AF65-F5344CB8AC3E}">
        <p14:creationId xmlns:p14="http://schemas.microsoft.com/office/powerpoint/2010/main" val="3214887320"/>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6983" r="6983"/>
          <a:stretch>
            <a:fillRect/>
          </a:stretch>
        </p:blipFill>
        <p:spPr>
          <a:xfrm rot="986403">
            <a:off x="16400120" y="3309011"/>
            <a:ext cx="1718360" cy="5548166"/>
          </a:xfrm>
          <a:prstGeom prst="rect">
            <a:avLst/>
          </a:prstGeom>
        </p:spPr>
      </p:pic>
      <p:pic>
        <p:nvPicPr>
          <p:cNvPr id="4" name="Picture 4"/>
          <p:cNvPicPr>
            <a:picLocks noChangeAspect="1"/>
          </p:cNvPicPr>
          <p:nvPr/>
        </p:nvPicPr>
        <p:blipFill>
          <a:blip r:embed="rId4"/>
          <a:srcRect/>
          <a:stretch>
            <a:fillRect/>
          </a:stretch>
        </p:blipFill>
        <p:spPr>
          <a:xfrm rot="-609219">
            <a:off x="15708977" y="7255594"/>
            <a:ext cx="2582193" cy="282593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1732" y="1775736"/>
            <a:ext cx="6662236" cy="671104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521720" y="2505313"/>
            <a:ext cx="7466318" cy="7521016"/>
          </a:xfrm>
          <a:prstGeom prst="rect">
            <a:avLst/>
          </a:prstGeom>
        </p:spPr>
      </p:pic>
      <p:pic>
        <p:nvPicPr>
          <p:cNvPr id="7" name="Picture 7"/>
          <p:cNvPicPr>
            <a:picLocks noChangeAspect="1"/>
          </p:cNvPicPr>
          <p:nvPr/>
        </p:nvPicPr>
        <p:blipFill>
          <a:blip r:embed="rId7"/>
          <a:srcRect l="10242" t="49673"/>
          <a:stretch>
            <a:fillRect/>
          </a:stretch>
        </p:blipFill>
        <p:spPr>
          <a:xfrm>
            <a:off x="0" y="0"/>
            <a:ext cx="9505701" cy="1499002"/>
          </a:xfrm>
          <a:prstGeom prst="rect">
            <a:avLst/>
          </a:prstGeom>
        </p:spPr>
      </p:pic>
      <p:pic>
        <p:nvPicPr>
          <p:cNvPr id="8" name="Picture 8"/>
          <p:cNvPicPr>
            <a:picLocks noChangeAspect="1"/>
          </p:cNvPicPr>
          <p:nvPr/>
        </p:nvPicPr>
        <p:blipFill>
          <a:blip r:embed="rId8"/>
          <a:srcRect b="26774"/>
          <a:stretch>
            <a:fillRect/>
          </a:stretch>
        </p:blipFill>
        <p:spPr>
          <a:xfrm>
            <a:off x="7271276" y="395012"/>
            <a:ext cx="8208832" cy="150024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84736" y="4291009"/>
            <a:ext cx="2710466" cy="6340271"/>
          </a:xfrm>
          <a:prstGeom prst="rect">
            <a:avLst/>
          </a:prstGeom>
        </p:spPr>
      </p:pic>
      <p:sp>
        <p:nvSpPr>
          <p:cNvPr id="10" name="TextBox 10"/>
          <p:cNvSpPr txBox="1"/>
          <p:nvPr/>
        </p:nvSpPr>
        <p:spPr>
          <a:xfrm>
            <a:off x="2299963" y="3400015"/>
            <a:ext cx="4905773" cy="3462486"/>
          </a:xfrm>
          <a:prstGeom prst="rect">
            <a:avLst/>
          </a:prstGeom>
        </p:spPr>
        <p:txBody>
          <a:bodyPr wrap="square" lIns="0" tIns="0" rIns="0" bIns="0" rtlCol="0" anchor="t">
            <a:spAutoFit/>
          </a:bodyPr>
          <a:lstStyle/>
          <a:p>
            <a:pPr algn="ctr"/>
            <a:r>
              <a:rPr lang="vi-VN" sz="4500" dirty="0">
                <a:latin typeface="Times New Roman" panose="02020603050405020304" pitchFamily="18" charset="0"/>
                <a:cs typeface="Times New Roman" panose="02020603050405020304" pitchFamily="18" charset="0"/>
              </a:rPr>
              <a:t>G</a:t>
            </a:r>
            <a:r>
              <a:rPr lang="x-none" sz="4500" dirty="0">
                <a:latin typeface="Times New Roman" panose="02020603050405020304" pitchFamily="18" charset="0"/>
                <a:cs typeface="Times New Roman" panose="02020603050405020304" pitchFamily="18" charset="0"/>
              </a:rPr>
              <a:t>iọng văn nhỏ nhẹ, tâm tình, chất chứa đầy cảm xúc, suy tư và sự thành kính của người viế</a:t>
            </a:r>
            <a:r>
              <a:rPr lang="vi-VN" sz="4500" dirty="0">
                <a:latin typeface="Times New Roman" panose="02020603050405020304" pitchFamily="18" charset="0"/>
                <a:cs typeface="Times New Roman" panose="02020603050405020304" pitchFamily="18" charset="0"/>
              </a:rPr>
              <a:t>t</a:t>
            </a:r>
            <a:endParaRPr lang="x-none" sz="4500" dirty="0">
              <a:latin typeface="Times New Roman" panose="02020603050405020304" pitchFamily="18" charset="0"/>
              <a:cs typeface="Times New Roman" panose="02020603050405020304" pitchFamily="18" charset="0"/>
            </a:endParaRPr>
          </a:p>
        </p:txBody>
      </p:sp>
      <p:sp>
        <p:nvSpPr>
          <p:cNvPr id="11" name="TextBox 11"/>
          <p:cNvSpPr txBox="1"/>
          <p:nvPr/>
        </p:nvSpPr>
        <p:spPr>
          <a:xfrm>
            <a:off x="9991332" y="4962273"/>
            <a:ext cx="4342832" cy="3462486"/>
          </a:xfrm>
          <a:prstGeom prst="rect">
            <a:avLst/>
          </a:prstGeom>
        </p:spPr>
        <p:txBody>
          <a:bodyPr wrap="square" lIns="0" tIns="0" rIns="0" bIns="0" rtlCol="0" anchor="t">
            <a:spAutoFit/>
          </a:bodyPr>
          <a:lstStyle/>
          <a:p>
            <a:pPr algn="ctr"/>
            <a:r>
              <a:rPr lang="vi-VN" sz="4500" dirty="0">
                <a:latin typeface="Times New Roman" panose="02020603050405020304" pitchFamily="18" charset="0"/>
                <a:cs typeface="Times New Roman" panose="02020603050405020304" pitchFamily="18" charset="0"/>
              </a:rPr>
              <a:t>Thể hiện tính chất xác thực của thể kí nói chung và cái "tôi" rất riêng của tác giả.</a:t>
            </a:r>
            <a:endParaRPr lang="x-none" sz="45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7767530" y="737540"/>
            <a:ext cx="7424380" cy="933589"/>
          </a:xfrm>
          <a:prstGeom prst="rect">
            <a:avLst/>
          </a:prstGeom>
        </p:spPr>
        <p:txBody>
          <a:bodyPr lIns="0" tIns="0" rIns="0" bIns="0" rtlCol="0" anchor="t">
            <a:spAutoFit/>
          </a:bodyPr>
          <a:lstStyle/>
          <a:p>
            <a:pPr algn="ctr">
              <a:lnSpc>
                <a:spcPts val="7699"/>
              </a:lnSpc>
              <a:spcBef>
                <a:spcPct val="0"/>
              </a:spcBef>
            </a:pPr>
            <a:r>
              <a:rPr lang="en-US" sz="5499" b="1" dirty="0">
                <a:solidFill>
                  <a:srgbClr val="915350"/>
                </a:solidFill>
                <a:latin typeface="Times New Roman" panose="02020603050405020304" pitchFamily="18" charset="0"/>
                <a:cs typeface="Times New Roman" panose="02020603050405020304" pitchFamily="18" charset="0"/>
              </a:rPr>
              <a:t>1. </a:t>
            </a:r>
            <a:r>
              <a:rPr lang="en-US" sz="5499" b="1" dirty="0" err="1">
                <a:solidFill>
                  <a:srgbClr val="915350"/>
                </a:solidFill>
                <a:latin typeface="Times New Roman" panose="02020603050405020304" pitchFamily="18" charset="0"/>
                <a:cs typeface="Times New Roman" panose="02020603050405020304" pitchFamily="18" charset="0"/>
              </a:rPr>
              <a:t>Nghệ</a:t>
            </a:r>
            <a:r>
              <a:rPr lang="en-US" sz="5499" b="1" dirty="0">
                <a:solidFill>
                  <a:srgbClr val="915350"/>
                </a:solidFill>
                <a:latin typeface="Times New Roman" panose="02020603050405020304" pitchFamily="18" charset="0"/>
                <a:cs typeface="Times New Roman" panose="02020603050405020304" pitchFamily="18" charset="0"/>
              </a:rPr>
              <a:t> </a:t>
            </a:r>
            <a:r>
              <a:rPr lang="en-US" sz="5499" b="1" dirty="0" err="1">
                <a:solidFill>
                  <a:srgbClr val="915350"/>
                </a:solidFill>
                <a:latin typeface="Times New Roman" panose="02020603050405020304" pitchFamily="18" charset="0"/>
                <a:cs typeface="Times New Roman" panose="02020603050405020304" pitchFamily="18" charset="0"/>
              </a:rPr>
              <a:t>thuật</a:t>
            </a:r>
            <a:endParaRPr lang="en-US" sz="5499" b="1" dirty="0">
              <a:solidFill>
                <a:srgbClr val="91535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down)">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6983" r="6983"/>
          <a:stretch>
            <a:fillRect/>
          </a:stretch>
        </p:blipFill>
        <p:spPr>
          <a:xfrm rot="986403">
            <a:off x="16400120" y="3309011"/>
            <a:ext cx="1718360" cy="5548166"/>
          </a:xfrm>
          <a:prstGeom prst="rect">
            <a:avLst/>
          </a:prstGeom>
        </p:spPr>
      </p:pic>
      <p:pic>
        <p:nvPicPr>
          <p:cNvPr id="4" name="Picture 4"/>
          <p:cNvPicPr>
            <a:picLocks noChangeAspect="1"/>
          </p:cNvPicPr>
          <p:nvPr/>
        </p:nvPicPr>
        <p:blipFill>
          <a:blip r:embed="rId4"/>
          <a:srcRect/>
          <a:stretch>
            <a:fillRect/>
          </a:stretch>
        </p:blipFill>
        <p:spPr>
          <a:xfrm rot="-609219">
            <a:off x="15708977" y="7255594"/>
            <a:ext cx="2582193" cy="2825930"/>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421731" y="1775735"/>
            <a:ext cx="7424379" cy="7478771"/>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693876" y="4291009"/>
            <a:ext cx="6294161" cy="5735320"/>
          </a:xfrm>
          <a:prstGeom prst="rect">
            <a:avLst/>
          </a:prstGeom>
        </p:spPr>
      </p:pic>
      <p:pic>
        <p:nvPicPr>
          <p:cNvPr id="7" name="Picture 7"/>
          <p:cNvPicPr>
            <a:picLocks noChangeAspect="1"/>
          </p:cNvPicPr>
          <p:nvPr/>
        </p:nvPicPr>
        <p:blipFill>
          <a:blip r:embed="rId7"/>
          <a:srcRect l="10242" t="49673"/>
          <a:stretch>
            <a:fillRect/>
          </a:stretch>
        </p:blipFill>
        <p:spPr>
          <a:xfrm>
            <a:off x="0" y="0"/>
            <a:ext cx="9505701" cy="1499002"/>
          </a:xfrm>
          <a:prstGeom prst="rect">
            <a:avLst/>
          </a:prstGeom>
        </p:spPr>
      </p:pic>
      <p:pic>
        <p:nvPicPr>
          <p:cNvPr id="8" name="Picture 8"/>
          <p:cNvPicPr>
            <a:picLocks noChangeAspect="1"/>
          </p:cNvPicPr>
          <p:nvPr/>
        </p:nvPicPr>
        <p:blipFill>
          <a:blip r:embed="rId8"/>
          <a:srcRect b="26774"/>
          <a:stretch>
            <a:fillRect/>
          </a:stretch>
        </p:blipFill>
        <p:spPr>
          <a:xfrm>
            <a:off x="8657437" y="1386416"/>
            <a:ext cx="8208832" cy="1500243"/>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284736" y="4291009"/>
            <a:ext cx="2710466" cy="6340271"/>
          </a:xfrm>
          <a:prstGeom prst="rect">
            <a:avLst/>
          </a:prstGeom>
        </p:spPr>
      </p:pic>
      <p:sp>
        <p:nvSpPr>
          <p:cNvPr id="10" name="TextBox 10"/>
          <p:cNvSpPr txBox="1"/>
          <p:nvPr/>
        </p:nvSpPr>
        <p:spPr>
          <a:xfrm>
            <a:off x="2475445" y="3179267"/>
            <a:ext cx="5473664" cy="4924425"/>
          </a:xfrm>
          <a:prstGeom prst="rect">
            <a:avLst/>
          </a:prstGeom>
        </p:spPr>
        <p:txBody>
          <a:bodyPr wrap="square" lIns="0" tIns="0" rIns="0" bIns="0" rtlCol="0" anchor="t">
            <a:spAutoFit/>
          </a:bodyPr>
          <a:lstStyle/>
          <a:p>
            <a:pPr algn="ctr"/>
            <a:r>
              <a:rPr lang="vi-VN" sz="4000" dirty="0">
                <a:latin typeface="Times New Roman" panose="02020603050405020304" pitchFamily="18" charset="0"/>
                <a:cs typeface="Times New Roman" panose="02020603050405020304" pitchFamily="18" charset="0"/>
              </a:rPr>
              <a:t>Câu chuyện cuộc đời dì Bảy - người phụ nữ đã đi qua cuộc chiến tranh với những đợi chờ, hi vọng, mất mát, đau đớn... và những hi sinh thầm lặng mà lớn lao của người phụ nữ Việt Nam.</a:t>
            </a:r>
            <a:r>
              <a:rPr lang="x-none" sz="4000" dirty="0">
                <a:latin typeface="Times New Roman" panose="02020603050405020304" pitchFamily="18" charset="0"/>
                <a:cs typeface="Times New Roman" panose="02020603050405020304" pitchFamily="18" charset="0"/>
              </a:rPr>
              <a:t> </a:t>
            </a:r>
          </a:p>
        </p:txBody>
      </p:sp>
      <p:sp>
        <p:nvSpPr>
          <p:cNvPr id="11" name="TextBox 11"/>
          <p:cNvSpPr txBox="1"/>
          <p:nvPr/>
        </p:nvSpPr>
        <p:spPr>
          <a:xfrm>
            <a:off x="10669540" y="6271534"/>
            <a:ext cx="4342832" cy="1231106"/>
          </a:xfrm>
          <a:prstGeom prst="rect">
            <a:avLst/>
          </a:prstGeom>
        </p:spPr>
        <p:txBody>
          <a:bodyPr wrap="square" lIns="0" tIns="0" rIns="0" bIns="0" rtlCol="0" anchor="t">
            <a:spAutoFit/>
          </a:bodyPr>
          <a:lstStyle/>
          <a:p>
            <a:pPr algn="ctr"/>
            <a:r>
              <a:rPr lang="vi-VN" sz="4000" dirty="0">
                <a:latin typeface="Times New Roman" panose="02020603050405020304" pitchFamily="18" charset="0"/>
                <a:cs typeface="Times New Roman" panose="02020603050405020304" pitchFamily="18" charset="0"/>
              </a:rPr>
              <a:t>Tấm lòng đồng cảm, biết ơn của tác giả. </a:t>
            </a:r>
            <a:endParaRPr lang="x-none" sz="4000" dirty="0">
              <a:latin typeface="Times New Roman" panose="02020603050405020304" pitchFamily="18" charset="0"/>
              <a:cs typeface="Times New Roman" panose="02020603050405020304" pitchFamily="18" charset="0"/>
            </a:endParaRPr>
          </a:p>
        </p:txBody>
      </p:sp>
      <p:sp>
        <p:nvSpPr>
          <p:cNvPr id="12" name="TextBox 12"/>
          <p:cNvSpPr txBox="1"/>
          <p:nvPr/>
        </p:nvSpPr>
        <p:spPr>
          <a:xfrm>
            <a:off x="9153691" y="1728944"/>
            <a:ext cx="7424380" cy="933589"/>
          </a:xfrm>
          <a:prstGeom prst="rect">
            <a:avLst/>
          </a:prstGeom>
        </p:spPr>
        <p:txBody>
          <a:bodyPr lIns="0" tIns="0" rIns="0" bIns="0" rtlCol="0" anchor="t">
            <a:spAutoFit/>
          </a:bodyPr>
          <a:lstStyle/>
          <a:p>
            <a:pPr algn="ctr">
              <a:lnSpc>
                <a:spcPts val="7699"/>
              </a:lnSpc>
              <a:spcBef>
                <a:spcPct val="0"/>
              </a:spcBef>
            </a:pPr>
            <a:r>
              <a:rPr lang="en-US" sz="5499" b="1" dirty="0">
                <a:solidFill>
                  <a:srgbClr val="915350"/>
                </a:solidFill>
                <a:latin typeface="Times New Roman" panose="02020603050405020304" pitchFamily="18" charset="0"/>
                <a:cs typeface="Times New Roman" panose="02020603050405020304" pitchFamily="18" charset="0"/>
              </a:rPr>
              <a:t>2. </a:t>
            </a:r>
            <a:r>
              <a:rPr lang="en-US" sz="5499" b="1" dirty="0" err="1">
                <a:solidFill>
                  <a:srgbClr val="915350"/>
                </a:solidFill>
                <a:latin typeface="Times New Roman" panose="02020603050405020304" pitchFamily="18" charset="0"/>
                <a:cs typeface="Times New Roman" panose="02020603050405020304" pitchFamily="18" charset="0"/>
              </a:rPr>
              <a:t>Nội</a:t>
            </a:r>
            <a:r>
              <a:rPr lang="en-US" sz="5499" b="1" dirty="0">
                <a:solidFill>
                  <a:srgbClr val="915350"/>
                </a:solidFill>
                <a:latin typeface="Times New Roman" panose="02020603050405020304" pitchFamily="18" charset="0"/>
                <a:cs typeface="Times New Roman" panose="02020603050405020304" pitchFamily="18" charset="0"/>
              </a:rPr>
              <a:t> dung</a:t>
            </a:r>
          </a:p>
        </p:txBody>
      </p:sp>
    </p:spTree>
    <p:extLst>
      <p:ext uri="{BB962C8B-B14F-4D97-AF65-F5344CB8AC3E}">
        <p14:creationId xmlns:p14="http://schemas.microsoft.com/office/powerpoint/2010/main" val="1107431223"/>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wipe(down)">
                                      <p:cBhvr>
                                        <p:cTn id="23"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20976" r="33873"/>
          <a:stretch>
            <a:fillRect/>
          </a:stretch>
        </p:blipFill>
        <p:spPr>
          <a:xfrm rot="859101">
            <a:off x="7162127" y="-2263929"/>
            <a:ext cx="12450556" cy="5374989"/>
          </a:xfrm>
          <a:prstGeom prst="rect">
            <a:avLst/>
          </a:prstGeom>
        </p:spPr>
      </p:pic>
      <p:pic>
        <p:nvPicPr>
          <p:cNvPr id="4" name="Picture 4"/>
          <p:cNvPicPr>
            <a:picLocks noChangeAspect="1"/>
          </p:cNvPicPr>
          <p:nvPr/>
        </p:nvPicPr>
        <p:blipFill>
          <a:blip r:embed="rId4"/>
          <a:srcRect t="12165" r="50724" b="53410"/>
          <a:stretch>
            <a:fillRect/>
          </a:stretch>
        </p:blipFill>
        <p:spPr>
          <a:xfrm>
            <a:off x="805748" y="2251417"/>
            <a:ext cx="16453552" cy="8218751"/>
          </a:xfrm>
          <a:prstGeom prst="rect">
            <a:avLst/>
          </a:prstGeom>
        </p:spPr>
      </p:pic>
      <p:pic>
        <p:nvPicPr>
          <p:cNvPr id="5" name="Picture 5"/>
          <p:cNvPicPr>
            <a:picLocks noChangeAspect="1"/>
          </p:cNvPicPr>
          <p:nvPr/>
        </p:nvPicPr>
        <p:blipFill>
          <a:blip r:embed="rId5"/>
          <a:srcRect l="6983" r="6983"/>
          <a:stretch>
            <a:fillRect/>
          </a:stretch>
        </p:blipFill>
        <p:spPr>
          <a:xfrm rot="-1141381">
            <a:off x="138685" y="3789505"/>
            <a:ext cx="1718360" cy="5548166"/>
          </a:xfrm>
          <a:prstGeom prst="rect">
            <a:avLst/>
          </a:prstGeom>
        </p:spPr>
      </p:pic>
      <p:pic>
        <p:nvPicPr>
          <p:cNvPr id="6" name="Picture 6"/>
          <p:cNvPicPr>
            <a:picLocks noChangeAspect="1"/>
          </p:cNvPicPr>
          <p:nvPr/>
        </p:nvPicPr>
        <p:blipFill>
          <a:blip r:embed="rId6"/>
          <a:srcRect l="6983" r="6983"/>
          <a:stretch>
            <a:fillRect/>
          </a:stretch>
        </p:blipFill>
        <p:spPr>
          <a:xfrm rot="986403">
            <a:off x="17295647" y="3801091"/>
            <a:ext cx="1718360" cy="5548166"/>
          </a:xfrm>
          <a:prstGeom prst="rect">
            <a:avLst/>
          </a:prstGeom>
        </p:spPr>
      </p:pic>
      <p:pic>
        <p:nvPicPr>
          <p:cNvPr id="8" name="Picture 8"/>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0" y="7887197"/>
            <a:ext cx="2714331" cy="2057956"/>
          </a:xfrm>
          <a:prstGeom prst="rect">
            <a:avLst/>
          </a:prstGeom>
        </p:spPr>
      </p:pic>
      <p:pic>
        <p:nvPicPr>
          <p:cNvPr id="9" name="Picture 9"/>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8332579" y="1492543"/>
            <a:ext cx="1399889" cy="1394799"/>
          </a:xfrm>
          <a:prstGeom prst="rect">
            <a:avLst/>
          </a:prstGeom>
        </p:spPr>
      </p:pic>
      <p:sp>
        <p:nvSpPr>
          <p:cNvPr id="11" name="TextBox 10">
            <a:extLst>
              <a:ext uri="{FF2B5EF4-FFF2-40B4-BE49-F238E27FC236}">
                <a16:creationId xmlns:a16="http://schemas.microsoft.com/office/drawing/2014/main" xmlns="" id="{27568CDC-78FC-E32A-1863-4353E8DC53CD}"/>
              </a:ext>
            </a:extLst>
          </p:cNvPr>
          <p:cNvSpPr txBox="1"/>
          <p:nvPr/>
        </p:nvSpPr>
        <p:spPr>
          <a:xfrm>
            <a:off x="2971801" y="3293790"/>
            <a:ext cx="13573872" cy="6170920"/>
          </a:xfrm>
          <a:prstGeom prst="rect">
            <a:avLst/>
          </a:prstGeom>
          <a:noFill/>
        </p:spPr>
        <p:txBody>
          <a:bodyPr wrap="square">
            <a:spAutoFit/>
          </a:bodyPr>
          <a:lstStyle/>
          <a:p>
            <a:pPr algn="just">
              <a:spcBef>
                <a:spcPts val="600"/>
              </a:spcBef>
              <a:spcAft>
                <a:spcPts val="600"/>
              </a:spcAft>
            </a:pPr>
            <a:r>
              <a:rPr lang="vi-VN" sz="4500" b="1" i="1" dirty="0">
                <a:solidFill>
                  <a:srgbClr val="000000"/>
                </a:solidFill>
                <a:effectLst/>
                <a:latin typeface="Times New Roman" panose="02020603050405020304" pitchFamily="18" charset="0"/>
                <a:ea typeface="Times New Roman" panose="02020603050405020304" pitchFamily="18" charset="0"/>
              </a:rPr>
              <a:t>3. Kĩ năng đọc bài tản văn</a:t>
            </a:r>
            <a:endParaRPr lang="x-none" sz="4500" dirty="0">
              <a:effectLst/>
              <a:latin typeface="Times New Roman" panose="02020603050405020304" pitchFamily="18" charset="0"/>
              <a:ea typeface="Times New Roman" panose="02020603050405020304" pitchFamily="18" charset="0"/>
            </a:endParaRPr>
          </a:p>
          <a:p>
            <a:pPr marL="685800" marR="28575" indent="-685800" algn="just">
              <a:spcBef>
                <a:spcPts val="600"/>
              </a:spcBef>
              <a:spcAft>
                <a:spcPts val="600"/>
              </a:spcAft>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Cần xác định bài tản văn viết về ai, viết về sự việc gì?</a:t>
            </a:r>
            <a:endParaRPr lang="x-none" sz="4500" dirty="0">
              <a:effectLst/>
              <a:latin typeface="Times New Roman" panose="02020603050405020304" pitchFamily="18" charset="0"/>
              <a:ea typeface="Times New Roman" panose="02020603050405020304" pitchFamily="18" charset="0"/>
            </a:endParaRPr>
          </a:p>
          <a:p>
            <a:pPr marL="685800" marR="28575" indent="-685800" algn="just">
              <a:spcBef>
                <a:spcPts val="600"/>
              </a:spcBef>
              <a:spcAft>
                <a:spcPts val="600"/>
              </a:spcAft>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Chỉ ra và nêu tác dụng của phương thức biểu đạt trong bài tản văn.</a:t>
            </a:r>
            <a:endParaRPr lang="x-none" sz="4500" dirty="0">
              <a:effectLst/>
              <a:latin typeface="Times New Roman" panose="02020603050405020304" pitchFamily="18" charset="0"/>
              <a:ea typeface="Times New Roman" panose="02020603050405020304" pitchFamily="18" charset="0"/>
            </a:endParaRPr>
          </a:p>
          <a:p>
            <a:pPr marL="685800" marR="28575" indent="-685800" algn="just">
              <a:spcBef>
                <a:spcPts val="600"/>
              </a:spcBef>
              <a:spcAft>
                <a:spcPts val="600"/>
              </a:spcAft>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Nhận biết yếu tố trữ tình, cái "tôi", việc sử dụng ngôn ngữ...trong bài tản văn.</a:t>
            </a:r>
            <a:endParaRPr lang="x-none" sz="4500" dirty="0">
              <a:effectLst/>
              <a:latin typeface="Times New Roman" panose="02020603050405020304" pitchFamily="18" charset="0"/>
              <a:ea typeface="Times New Roman" panose="02020603050405020304" pitchFamily="18" charset="0"/>
            </a:endParaRPr>
          </a:p>
          <a:p>
            <a:pPr marL="685800" indent="-685800">
              <a:buFont typeface="Wingdings" pitchFamily="2" charset="2"/>
              <a:buChar char="§"/>
            </a:pPr>
            <a:r>
              <a:rPr lang="vi-VN" sz="4500" dirty="0">
                <a:solidFill>
                  <a:srgbClr val="000000"/>
                </a:solidFill>
                <a:effectLst/>
                <a:latin typeface="Times New Roman" panose="02020603050405020304" pitchFamily="18" charset="0"/>
                <a:ea typeface="Times New Roman" panose="02020603050405020304" pitchFamily="18" charset="0"/>
              </a:rPr>
              <a:t>Hiểu được ý nghĩa xã hội của vấn đề tác giả nêu lên trong bài tản văn.</a:t>
            </a:r>
            <a:r>
              <a:rPr lang="x-none" sz="4500" dirty="0">
                <a:effectLst/>
              </a:rPr>
              <a:t> </a:t>
            </a:r>
            <a:endParaRPr lang="x-none" sz="4500" dirty="0"/>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barn(inVertical)">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barn(inVertical)">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3120635"/>
            <a:ext cx="11920420" cy="3077766"/>
          </a:xfrm>
          <a:prstGeom prst="rect">
            <a:avLst/>
          </a:prstGeom>
        </p:spPr>
        <p:txBody>
          <a:bodyPr lIns="0" tIns="0" rIns="0" bIns="0" rtlCol="0" anchor="t">
            <a:spAutoFit/>
          </a:bodyPr>
          <a:lstStyle/>
          <a:p>
            <a:pPr algn="ctr"/>
            <a:r>
              <a:rPr lang="en-US" sz="10000" dirty="0">
                <a:solidFill>
                  <a:srgbClr val="FFFFFF"/>
                </a:solidFill>
                <a:latin typeface="Roboto Condensed Bold"/>
              </a:rPr>
              <a:t>IV.</a:t>
            </a:r>
          </a:p>
          <a:p>
            <a:pPr algn="ctr"/>
            <a:r>
              <a:rPr lang="en-US" sz="10000" dirty="0">
                <a:solidFill>
                  <a:srgbClr val="FFFFFF"/>
                </a:solidFill>
                <a:latin typeface="Roboto Condensed Bold"/>
              </a:rPr>
              <a:t>LUYỆN TẬP</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extLst>
      <p:ext uri="{BB962C8B-B14F-4D97-AF65-F5344CB8AC3E}">
        <p14:creationId xmlns:p14="http://schemas.microsoft.com/office/powerpoint/2010/main" val="3559761174"/>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5"/>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6"/>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3473724" y="3306316"/>
            <a:ext cx="10497312" cy="4862870"/>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1.</a:t>
            </a:r>
            <a:r>
              <a:rPr lang="vi-VN" sz="4500" dirty="0">
                <a:solidFill>
                  <a:srgbClr val="000000"/>
                </a:solidFill>
                <a:effectLst/>
                <a:latin typeface="Times New Roman" panose="02020603050405020304" pitchFamily="18" charset="0"/>
                <a:ea typeface="Times New Roman" panose="02020603050405020304" pitchFamily="18" charset="0"/>
              </a:rPr>
              <a:t> Ai là “người ngồi đợi trước hiên nhà” trong văn bản?</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Dượng Bảy</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Dì Bảy</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Nhân vật “tôi”</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Bà ngoại</a:t>
            </a:r>
            <a:endParaRPr lang="x-none" sz="4500" dirty="0">
              <a:effectLst/>
              <a:latin typeface="Times New Roman" panose="02020603050405020304" pitchFamily="18" charset="0"/>
              <a:ea typeface="Times New Roman" panose="02020603050405020304" pitchFamily="18" charset="0"/>
            </a:endParaRPr>
          </a:p>
        </p:txBody>
      </p:sp>
      <p:sp>
        <p:nvSpPr>
          <p:cNvPr id="12" name="Oval 11">
            <a:extLst>
              <a:ext uri="{FF2B5EF4-FFF2-40B4-BE49-F238E27FC236}">
                <a16:creationId xmlns:a16="http://schemas.microsoft.com/office/drawing/2014/main" xmlns="" id="{A9C2FC2E-D6AD-9CC9-B6B7-6954978D53E1}"/>
              </a:ext>
            </a:extLst>
          </p:cNvPr>
          <p:cNvSpPr/>
          <p:nvPr/>
        </p:nvSpPr>
        <p:spPr>
          <a:xfrm>
            <a:off x="3124200" y="5571394"/>
            <a:ext cx="1142804" cy="1019906"/>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3473724" y="3306316"/>
            <a:ext cx="10497312" cy="4170372"/>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2.</a:t>
            </a:r>
            <a:r>
              <a:rPr lang="vi-VN" sz="4500" dirty="0">
                <a:solidFill>
                  <a:srgbClr val="000000"/>
                </a:solidFill>
                <a:effectLst/>
                <a:latin typeface="Times New Roman" panose="02020603050405020304" pitchFamily="18" charset="0"/>
                <a:ea typeface="Times New Roman" panose="02020603050405020304" pitchFamily="18" charset="0"/>
              </a:rPr>
              <a:t> Ai là người kể trong bài tản văn này?</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Nhân vật “tôi”</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Bà ngoại</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Ông ngoại</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Dì Bảy</a:t>
            </a:r>
            <a:endParaRPr lang="x-none"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67113112"/>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60964" y="3617171"/>
            <a:ext cx="15366071" cy="4401205"/>
          </a:xfrm>
          <a:prstGeom prst="rect">
            <a:avLst/>
          </a:prstGeom>
          <a:noFill/>
        </p:spPr>
        <p:txBody>
          <a:bodyPr wrap="square">
            <a:spAutoFit/>
          </a:bodyPr>
          <a:lstStyle/>
          <a:p>
            <a:pPr algn="just">
              <a:spcBef>
                <a:spcPts val="600"/>
              </a:spcBef>
              <a:spcAft>
                <a:spcPts val="600"/>
              </a:spcAft>
            </a:pPr>
            <a:r>
              <a:rPr lang="vi-VN" sz="4000" b="1" dirty="0">
                <a:solidFill>
                  <a:srgbClr val="000000"/>
                </a:solidFill>
                <a:effectLst/>
                <a:latin typeface="Times New Roman" panose="02020603050405020304" pitchFamily="18" charset="0"/>
                <a:ea typeface="Times New Roman" panose="02020603050405020304" pitchFamily="18" charset="0"/>
              </a:rPr>
              <a:t>Câu 3.</a:t>
            </a:r>
            <a:r>
              <a:rPr lang="vi-VN" sz="4000" dirty="0">
                <a:solidFill>
                  <a:srgbClr val="000000"/>
                </a:solidFill>
                <a:effectLst/>
                <a:latin typeface="Times New Roman" panose="02020603050405020304" pitchFamily="18" charset="0"/>
                <a:ea typeface="Times New Roman" panose="02020603050405020304" pitchFamily="18" charset="0"/>
              </a:rPr>
              <a:t> Câu chuyện chính được ghi lại trong văn bản là gì?</a:t>
            </a:r>
            <a:endParaRPr lang="x-none"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A. Cảnh chia li của gia đình nhân vật “tôi” sau Hiệp định Giơ-ne-vơ 1954.</a:t>
            </a:r>
            <a:endParaRPr lang="x-none"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B. Đám cưới và cuộc sống vợ chồng hạnh phúc của dì Bảy và dượng Bảy.</a:t>
            </a:r>
            <a:endParaRPr lang="x-none"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C. Sự chờ đợi của dì Bảy với chồng của mình khi dượng đi chiến đấu.</a:t>
            </a:r>
            <a:endParaRPr lang="x-none" sz="4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000" dirty="0">
                <a:solidFill>
                  <a:srgbClr val="000000"/>
                </a:solidFill>
                <a:effectLst/>
                <a:latin typeface="Times New Roman" panose="02020603050405020304" pitchFamily="18" charset="0"/>
                <a:ea typeface="Times New Roman" panose="02020603050405020304" pitchFamily="18" charset="0"/>
              </a:rPr>
              <a:t>D. Dì Bảy từ chối nhiều người ngỏ ý muốn lấy dì trong khoảng 20 năm sau.</a:t>
            </a:r>
            <a:endParaRPr lang="x-none" sz="40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832241139"/>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60964" y="2693842"/>
            <a:ext cx="15366071" cy="6247864"/>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4.</a:t>
            </a:r>
            <a:r>
              <a:rPr lang="vi-VN" sz="4500" dirty="0">
                <a:solidFill>
                  <a:srgbClr val="000000"/>
                </a:solidFill>
                <a:effectLst/>
                <a:latin typeface="Times New Roman" panose="02020603050405020304" pitchFamily="18" charset="0"/>
                <a:ea typeface="Times New Roman" panose="02020603050405020304" pitchFamily="18" charset="0"/>
              </a:rPr>
              <a:t> Trong câu chuyện, hình ảnh nào được lặp đi lặp lại và gây ám ảnh với người đọc nhất?</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Lá thư gói trong bọc ni lông bé tí chuyển đến nhà giữa đêm khuya.</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Bộ phản gõ ngoài hiên gần con ngõ, nơi ngày xưa dượng đến trú quân.</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Những người đàn bà tiễn chồng ra đi, mắt đẫm lệ.</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Dì Bảy ngồi trước hiên nhà, mỏi mắt nhìn ra đường.</a:t>
            </a:r>
            <a:endParaRPr lang="x-none"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40050979"/>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48774" b="51317"/>
          <a:stretch>
            <a:fillRect/>
          </a:stretch>
        </p:blipFill>
        <p:spPr>
          <a:xfrm>
            <a:off x="2282056" y="1751745"/>
            <a:ext cx="14266905" cy="7272027"/>
          </a:xfrm>
          <a:prstGeom prst="rect">
            <a:avLst/>
          </a:prstGeom>
        </p:spPr>
      </p:pic>
      <p:pic>
        <p:nvPicPr>
          <p:cNvPr id="4" name="Picture 4"/>
          <p:cNvPicPr>
            <a:picLocks noChangeAspect="1"/>
          </p:cNvPicPr>
          <p:nvPr/>
        </p:nvPicPr>
        <p:blipFill>
          <a:blip r:embed="rId4"/>
          <a:srcRect t="21102" b="41030"/>
          <a:stretch>
            <a:fillRect/>
          </a:stretch>
        </p:blipFill>
        <p:spPr>
          <a:xfrm rot="-108631">
            <a:off x="6817914" y="1377405"/>
            <a:ext cx="4652173" cy="748680"/>
          </a:xfrm>
          <a:prstGeom prst="rect">
            <a:avLst/>
          </a:prstGeom>
        </p:spPr>
      </p:pic>
      <p:pic>
        <p:nvPicPr>
          <p:cNvPr id="5" name="Picture 5"/>
          <p:cNvPicPr>
            <a:picLocks noChangeAspect="1"/>
          </p:cNvPicPr>
          <p:nvPr/>
        </p:nvPicPr>
        <p:blipFill>
          <a:blip r:embed="rId5"/>
          <a:srcRect r="16321" b="7743"/>
          <a:stretch>
            <a:fillRect/>
          </a:stretch>
        </p:blipFill>
        <p:spPr>
          <a:xfrm>
            <a:off x="-7372359" y="-1725022"/>
            <a:ext cx="13581442" cy="4342400"/>
          </a:xfrm>
          <a:prstGeom prst="rect">
            <a:avLst/>
          </a:prstGeom>
        </p:spPr>
      </p:pic>
      <p:pic>
        <p:nvPicPr>
          <p:cNvPr id="6" name="Picture 6"/>
          <p:cNvPicPr>
            <a:picLocks noChangeAspect="1"/>
          </p:cNvPicPr>
          <p:nvPr/>
        </p:nvPicPr>
        <p:blipFill>
          <a:blip r:embed="rId6"/>
          <a:srcRect/>
          <a:stretch>
            <a:fillRect/>
          </a:stretch>
        </p:blipFill>
        <p:spPr>
          <a:xfrm>
            <a:off x="14267771" y="5876513"/>
            <a:ext cx="3728914" cy="5059013"/>
          </a:xfrm>
          <a:prstGeom prst="rect">
            <a:avLst/>
          </a:prstGeom>
        </p:spPr>
      </p:pic>
      <p:sp>
        <p:nvSpPr>
          <p:cNvPr id="7" name="TextBox 7"/>
          <p:cNvSpPr txBox="1"/>
          <p:nvPr/>
        </p:nvSpPr>
        <p:spPr>
          <a:xfrm>
            <a:off x="3141369" y="2677662"/>
            <a:ext cx="13723888" cy="1094740"/>
          </a:xfrm>
          <a:prstGeom prst="rect">
            <a:avLst/>
          </a:prstGeom>
        </p:spPr>
        <p:txBody>
          <a:bodyPr lIns="0" tIns="0" rIns="0" bIns="0" rtlCol="0" anchor="t">
            <a:spAutoFit/>
          </a:bodyPr>
          <a:lstStyle/>
          <a:p>
            <a:pPr algn="ctr">
              <a:lnSpc>
                <a:spcPts val="8959"/>
              </a:lnSpc>
            </a:pPr>
            <a:r>
              <a:rPr lang="en-US" sz="6399" dirty="0">
                <a:solidFill>
                  <a:srgbClr val="915350"/>
                </a:solidFill>
                <a:latin typeface="Fraunces Bold"/>
              </a:rPr>
              <a:t>BÀI 9: TÙY BÚT VÀ TẢN VĂN</a:t>
            </a:r>
          </a:p>
        </p:txBody>
      </p:sp>
      <p:sp>
        <p:nvSpPr>
          <p:cNvPr id="8" name="TextBox 8"/>
          <p:cNvSpPr txBox="1"/>
          <p:nvPr/>
        </p:nvSpPr>
        <p:spPr>
          <a:xfrm>
            <a:off x="2825074" y="4086727"/>
            <a:ext cx="13723888" cy="3766837"/>
          </a:xfrm>
          <a:prstGeom prst="rect">
            <a:avLst/>
          </a:prstGeom>
        </p:spPr>
        <p:txBody>
          <a:bodyPr lIns="0" tIns="0" rIns="0" bIns="0" rtlCol="0" anchor="t">
            <a:spAutoFit/>
          </a:bodyPr>
          <a:lstStyle/>
          <a:p>
            <a:pPr algn="ctr">
              <a:lnSpc>
                <a:spcPts val="14979"/>
              </a:lnSpc>
            </a:pPr>
            <a:r>
              <a:rPr lang="en-US" sz="10699" dirty="0">
                <a:solidFill>
                  <a:srgbClr val="69210E"/>
                </a:solidFill>
                <a:latin typeface="#9Slide06 SVNWendi"/>
              </a:rPr>
              <a:t>NGƯỜI NGỒI ĐỢI </a:t>
            </a:r>
          </a:p>
          <a:p>
            <a:pPr algn="ctr">
              <a:lnSpc>
                <a:spcPts val="14979"/>
              </a:lnSpc>
            </a:pPr>
            <a:r>
              <a:rPr lang="en-US" sz="10699" dirty="0">
                <a:solidFill>
                  <a:srgbClr val="69210E"/>
                </a:solidFill>
                <a:latin typeface="#9Slide06 SVNWendi"/>
              </a:rPr>
              <a:t>TRƯỚC HIÊN NHÀ </a:t>
            </a:r>
          </a:p>
        </p:txBody>
      </p:sp>
      <p:pic>
        <p:nvPicPr>
          <p:cNvPr id="9" name="Picture 9"/>
          <p:cNvPicPr>
            <a:picLocks noChangeAspect="1"/>
          </p:cNvPicPr>
          <p:nvPr/>
        </p:nvPicPr>
        <p:blipFill>
          <a:blip r:embed="rId7"/>
          <a:srcRect/>
          <a:stretch>
            <a:fillRect/>
          </a:stretch>
        </p:blipFill>
        <p:spPr>
          <a:xfrm rot="-472910">
            <a:off x="-439355" y="3889831"/>
            <a:ext cx="5442821" cy="8184694"/>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60964" y="2693842"/>
            <a:ext cx="15366071" cy="6247864"/>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5. </a:t>
            </a:r>
            <a:r>
              <a:rPr lang="vi-VN" sz="4500" dirty="0">
                <a:solidFill>
                  <a:srgbClr val="000000"/>
                </a:solidFill>
                <a:effectLst/>
                <a:latin typeface="Times New Roman" panose="02020603050405020304" pitchFamily="18" charset="0"/>
                <a:ea typeface="Times New Roman" panose="02020603050405020304" pitchFamily="18" charset="0"/>
              </a:rPr>
              <a:t>Qua lời kể của nhân vật “tôi”, nỗi đau lớn mà dì Bảy phải chịu đựng là gì?</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Nỗi đau phải sống một mình, không còn người thân thích.</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Nỗi đau mất chồng khi ngày chiến thắng, đoàn tụ đã cận kề. </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Nỗi đau khi ông ngoại ra đi, còn bà ngoại ngày một già yếu và rồi cũng mất</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Nỗi đau không tìm thấy gia đình chồng dù đã về tận quê gốc ở xã Tam Thanh.</a:t>
            </a:r>
            <a:endParaRPr lang="x-none"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88246169"/>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07678" y="2452700"/>
            <a:ext cx="15366071" cy="6632585"/>
          </a:xfrm>
          <a:prstGeom prst="rect">
            <a:avLst/>
          </a:prstGeom>
          <a:noFill/>
        </p:spPr>
        <p:txBody>
          <a:bodyPr wrap="square">
            <a:spAutoFit/>
          </a:bodyPr>
          <a:lstStyle/>
          <a:p>
            <a:pPr algn="just">
              <a:spcBef>
                <a:spcPts val="600"/>
              </a:spcBef>
              <a:spcAft>
                <a:spcPts val="600"/>
              </a:spcAft>
            </a:pPr>
            <a:r>
              <a:rPr lang="vi-VN" sz="3500" b="1" dirty="0">
                <a:solidFill>
                  <a:srgbClr val="000000"/>
                </a:solidFill>
                <a:effectLst/>
                <a:latin typeface="Times New Roman" panose="02020603050405020304" pitchFamily="18" charset="0"/>
                <a:ea typeface="Times New Roman" panose="02020603050405020304" pitchFamily="18" charset="0"/>
              </a:rPr>
              <a:t>Câu 6.</a:t>
            </a:r>
            <a:r>
              <a:rPr lang="vi-VN" sz="3500" dirty="0">
                <a:solidFill>
                  <a:srgbClr val="000000"/>
                </a:solidFill>
                <a:effectLst/>
                <a:latin typeface="Times New Roman" panose="02020603050405020304" pitchFamily="18" charset="0"/>
                <a:ea typeface="Times New Roman" panose="02020603050405020304" pitchFamily="18" charset="0"/>
              </a:rPr>
              <a:t> Nỗi đau đó được tác giả miêu tả một cách sống động qua hình ảnh so sánh nào?</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A. </a:t>
            </a:r>
            <a:r>
              <a:rPr lang="vi-VN" sz="3500" i="1" dirty="0">
                <a:solidFill>
                  <a:srgbClr val="000000"/>
                </a:solidFill>
                <a:effectLst/>
                <a:latin typeface="Times New Roman" panose="02020603050405020304" pitchFamily="18" charset="0"/>
                <a:ea typeface="Times New Roman" panose="02020603050405020304" pitchFamily="18" charset="0"/>
              </a:rPr>
              <a:t>… Dì vào Thành phố Hồ Chí Minh sống với em, nhưng được ít lâu, nhớ quê, lại về sống một mình trong ngôi nhà cũ. Dì lại tiếp tục những bữa cơm vắng lặng như mấy mươi năm trước.</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B.</a:t>
            </a:r>
            <a:r>
              <a:rPr lang="vi-VN" sz="3500" i="1" dirty="0">
                <a:solidFill>
                  <a:srgbClr val="000000"/>
                </a:solidFill>
                <a:effectLst/>
                <a:latin typeface="Times New Roman" panose="02020603050405020304" pitchFamily="18" charset="0"/>
                <a:ea typeface="Times New Roman" panose="02020603050405020304" pitchFamily="18" charset="0"/>
              </a:rPr>
              <a:t> Và mỗi buổi chiều muộn, dì lại ra ngồi trước hiên nhà nhìn con đường kéo dài như nỗi chờ mong trong vô vọng.</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C.</a:t>
            </a:r>
            <a:r>
              <a:rPr lang="vi-VN" sz="3500" i="1" dirty="0">
                <a:solidFill>
                  <a:srgbClr val="000000"/>
                </a:solidFill>
                <a:effectLst/>
                <a:latin typeface="Times New Roman" panose="02020603050405020304" pitchFamily="18" charset="0"/>
                <a:ea typeface="Times New Roman" panose="02020603050405020304" pitchFamily="18" charset="0"/>
              </a:rPr>
              <a:t> Như trong một câu chuyện cổ, người kị sĩ ra đi trên lưng chiến mã, nhưng ngày chiến thắng chỉ có chiến mã trở về mà không có bóng dáng người trên lưng ngựa.</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D.</a:t>
            </a:r>
            <a:r>
              <a:rPr lang="vi-VN" sz="3500" i="1" dirty="0">
                <a:solidFill>
                  <a:srgbClr val="000000"/>
                </a:solidFill>
                <a:effectLst/>
                <a:latin typeface="Times New Roman" panose="02020603050405020304" pitchFamily="18" charset="0"/>
                <a:ea typeface="Times New Roman" panose="02020603050405020304" pitchFamily="18" charset="0"/>
              </a:rPr>
              <a:t> …Ngọn đèn dầu trên gian thờ lập loè theo tiếng kêu của thạch sùng, có cảm giác như thời gian ngưng đọng đã từ lâu lắm.</a:t>
            </a:r>
            <a:endParaRPr lang="x-none"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77083591"/>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07678" y="2452700"/>
            <a:ext cx="15366071" cy="6247864"/>
          </a:xfrm>
          <a:prstGeom prst="rect">
            <a:avLst/>
          </a:prstGeom>
          <a:noFill/>
        </p:spPr>
        <p:txBody>
          <a:bodyPr wrap="square">
            <a:spAutoFit/>
          </a:bodyPr>
          <a:lstStyle/>
          <a:p>
            <a:pPr algn="just">
              <a:spcBef>
                <a:spcPts val="600"/>
              </a:spcBef>
              <a:spcAft>
                <a:spcPts val="600"/>
              </a:spcAft>
            </a:pPr>
            <a:r>
              <a:rPr lang="vi-VN" sz="3500" b="1" dirty="0">
                <a:solidFill>
                  <a:srgbClr val="000000"/>
                </a:solidFill>
                <a:effectLst/>
                <a:latin typeface="Times New Roman" panose="02020603050405020304" pitchFamily="18" charset="0"/>
                <a:ea typeface="Times New Roman" panose="02020603050405020304" pitchFamily="18" charset="0"/>
              </a:rPr>
              <a:t>Câu 7.</a:t>
            </a:r>
            <a:r>
              <a:rPr lang="vi-VN" sz="3500" dirty="0">
                <a:solidFill>
                  <a:srgbClr val="000000"/>
                </a:solidFill>
                <a:effectLst/>
                <a:latin typeface="Times New Roman" panose="02020603050405020304" pitchFamily="18" charset="0"/>
                <a:ea typeface="Times New Roman" panose="02020603050405020304" pitchFamily="18" charset="0"/>
              </a:rPr>
              <a:t> Đoạn văn sau không cho thấy tình cảm nào của dì Bảy trong những năm cuối đời?</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i="1" dirty="0">
                <a:solidFill>
                  <a:srgbClr val="000000"/>
                </a:solidFill>
                <a:effectLst/>
                <a:latin typeface="Times New Roman" panose="02020603050405020304" pitchFamily="18" charset="0"/>
                <a:ea typeface="Times New Roman" panose="02020603050405020304" pitchFamily="18" charset="0"/>
              </a:rPr>
              <a:t>	Bà ngoại mất, mấy năm trước, dì vào Thành phố Hồ Chí Minh sống với em, nhưng được ít lâu, nhớ quê, lại về sống một mình trong ngôi nhà cũ. Dì lại tiếp tục những bữa cơm vắng lặng như mấy mươi năm trước. Và mỗi buổi chiều muộn, dì lại ra ngồi trước hiên nhà nhìn con đường kéo dài như nỗi chờ mong trong vô vọng.</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A. Cô độc</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B. Vất vưởng</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C. Đáng thương</a:t>
            </a:r>
            <a:endParaRPr lang="x-none" sz="3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500" dirty="0">
                <a:solidFill>
                  <a:srgbClr val="000000"/>
                </a:solidFill>
                <a:effectLst/>
                <a:latin typeface="Times New Roman" panose="02020603050405020304" pitchFamily="18" charset="0"/>
                <a:ea typeface="Times New Roman" panose="02020603050405020304" pitchFamily="18" charset="0"/>
              </a:rPr>
              <a:t>D. Chờ trông vô vọng</a:t>
            </a:r>
            <a:endParaRPr lang="x-none" sz="3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80595844"/>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07678" y="3300719"/>
            <a:ext cx="15366071" cy="4862870"/>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8.</a:t>
            </a:r>
            <a:r>
              <a:rPr lang="vi-VN" sz="4500" dirty="0">
                <a:solidFill>
                  <a:srgbClr val="000000"/>
                </a:solidFill>
                <a:effectLst/>
                <a:latin typeface="Times New Roman" panose="02020603050405020304" pitchFamily="18" charset="0"/>
                <a:ea typeface="Times New Roman" panose="02020603050405020304" pitchFamily="18" charset="0"/>
              </a:rPr>
              <a:t> Từ “lại” xuất hiện nhiều lần trong đoạn văn trên (câu 7) có tác dụng gì nổi bật?</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Tái hiện cảnh sống của dì Bảy ở thành phố và ở quê.</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Thể hiện gia cảnh vắng người thân thích ruột thịt của dì Bảy</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Miêu tả các việc làm hằng ngày của dì Bảy khi ở quê</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Khắc hoạ cảnh sống đáng thương lặp đi lặp lại của dì Bảy</a:t>
            </a:r>
            <a:endParaRPr lang="x-none"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679025322"/>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11" name="TextBox 10">
            <a:extLst>
              <a:ext uri="{FF2B5EF4-FFF2-40B4-BE49-F238E27FC236}">
                <a16:creationId xmlns:a16="http://schemas.microsoft.com/office/drawing/2014/main" xmlns="" id="{993CA4CF-0B9D-F753-13C0-6FEC0083F38F}"/>
              </a:ext>
            </a:extLst>
          </p:cNvPr>
          <p:cNvSpPr txBox="1"/>
          <p:nvPr/>
        </p:nvSpPr>
        <p:spPr>
          <a:xfrm>
            <a:off x="1407678" y="3300719"/>
            <a:ext cx="15366071" cy="4862870"/>
          </a:xfrm>
          <a:prstGeom prst="rect">
            <a:avLst/>
          </a:prstGeom>
          <a:noFill/>
        </p:spPr>
        <p:txBody>
          <a:bodyPr wrap="square">
            <a:spAutoFit/>
          </a:bodyPr>
          <a:lstStyle/>
          <a:p>
            <a:pPr algn="just">
              <a:spcBef>
                <a:spcPts val="600"/>
              </a:spcBef>
              <a:spcAft>
                <a:spcPts val="600"/>
              </a:spcAft>
            </a:pPr>
            <a:r>
              <a:rPr lang="vi-VN" sz="4500" b="1" dirty="0">
                <a:solidFill>
                  <a:srgbClr val="000000"/>
                </a:solidFill>
                <a:effectLst/>
                <a:latin typeface="Times New Roman" panose="02020603050405020304" pitchFamily="18" charset="0"/>
                <a:ea typeface="Times New Roman" panose="02020603050405020304" pitchFamily="18" charset="0"/>
              </a:rPr>
              <a:t>Câu 9.</a:t>
            </a:r>
            <a:r>
              <a:rPr lang="vi-VN" sz="4500" dirty="0">
                <a:solidFill>
                  <a:srgbClr val="000000"/>
                </a:solidFill>
                <a:effectLst/>
                <a:latin typeface="Times New Roman" panose="02020603050405020304" pitchFamily="18" charset="0"/>
                <a:ea typeface="Times New Roman" panose="02020603050405020304" pitchFamily="18" charset="0"/>
              </a:rPr>
              <a:t> Từ ngữ nào thích hợp nhất để điền vào chỗ trống trong nhận định sau: Bài văn có một giọng kể… và ….?</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Nhanh – tha thiết</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Tươi vui – háo hức</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Chậm rãi - buồn thương da diết</a:t>
            </a:r>
            <a:endParaRPr lang="x-none" sz="45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Đầy yêu thương – hi vọng</a:t>
            </a:r>
            <a:endParaRPr lang="x-none" sz="45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52005417"/>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609991" y="-324008"/>
            <a:ext cx="9753991" cy="3515946"/>
          </a:xfrm>
          <a:prstGeom prst="rect">
            <a:avLst/>
          </a:prstGeom>
        </p:spPr>
      </p:pic>
      <p:grpSp>
        <p:nvGrpSpPr>
          <p:cNvPr id="4" name="Group 4"/>
          <p:cNvGrpSpPr/>
          <p:nvPr/>
        </p:nvGrpSpPr>
        <p:grpSpPr>
          <a:xfrm>
            <a:off x="1028700" y="2379456"/>
            <a:ext cx="16230600" cy="6705829"/>
            <a:chOff x="0" y="0"/>
            <a:chExt cx="5920967" cy="2446305"/>
          </a:xfrm>
        </p:grpSpPr>
        <p:sp>
          <p:nvSpPr>
            <p:cNvPr id="5" name="Freeform 5"/>
            <p:cNvSpPr/>
            <p:nvPr/>
          </p:nvSpPr>
          <p:spPr>
            <a:xfrm>
              <a:off x="0" y="0"/>
              <a:ext cx="5920967" cy="2446305"/>
            </a:xfrm>
            <a:custGeom>
              <a:avLst/>
              <a:gdLst/>
              <a:ahLst/>
              <a:cxnLst/>
              <a:rect l="l" t="t" r="r" b="b"/>
              <a:pathLst>
                <a:path w="5920967" h="2446305">
                  <a:moveTo>
                    <a:pt x="5796507" y="2446305"/>
                  </a:moveTo>
                  <a:lnTo>
                    <a:pt x="124460" y="2446305"/>
                  </a:lnTo>
                  <a:cubicBezTo>
                    <a:pt x="55880" y="2446305"/>
                    <a:pt x="0" y="2390425"/>
                    <a:pt x="0" y="2321845"/>
                  </a:cubicBezTo>
                  <a:lnTo>
                    <a:pt x="0" y="124460"/>
                  </a:lnTo>
                  <a:cubicBezTo>
                    <a:pt x="0" y="55880"/>
                    <a:pt x="55880" y="0"/>
                    <a:pt x="124460" y="0"/>
                  </a:cubicBezTo>
                  <a:lnTo>
                    <a:pt x="5796507" y="0"/>
                  </a:lnTo>
                  <a:cubicBezTo>
                    <a:pt x="5865087" y="0"/>
                    <a:pt x="5920967" y="55880"/>
                    <a:pt x="5920967" y="124460"/>
                  </a:cubicBezTo>
                  <a:lnTo>
                    <a:pt x="5920967" y="2321845"/>
                  </a:lnTo>
                  <a:cubicBezTo>
                    <a:pt x="5920967" y="2390425"/>
                    <a:pt x="5865087" y="2446305"/>
                    <a:pt x="5796507" y="2446305"/>
                  </a:cubicBezTo>
                  <a:close/>
                </a:path>
              </a:pathLst>
            </a:custGeom>
            <a:solidFill>
              <a:srgbClr val="FCF4EA"/>
            </a:solidFill>
            <a:ln>
              <a:noFill/>
            </a:ln>
          </p:spPr>
        </p:sp>
      </p:grpSp>
      <p:pic>
        <p:nvPicPr>
          <p:cNvPr id="6" name="Picture 6"/>
          <p:cNvPicPr>
            <a:picLocks noChangeAspect="1"/>
          </p:cNvPicPr>
          <p:nvPr/>
        </p:nvPicPr>
        <p:blipFill>
          <a:blip r:embed="rId4"/>
          <a:srcRect/>
          <a:stretch>
            <a:fillRect/>
          </a:stretch>
        </p:blipFill>
        <p:spPr>
          <a:xfrm rot="8768189">
            <a:off x="12368940" y="9378991"/>
            <a:ext cx="7659012" cy="3484850"/>
          </a:xfrm>
          <a:prstGeom prst="rect">
            <a:avLst/>
          </a:prstGeom>
        </p:spPr>
      </p:pic>
      <p:pic>
        <p:nvPicPr>
          <p:cNvPr id="7" name="Picture 7"/>
          <p:cNvPicPr>
            <a:picLocks noChangeAspect="1"/>
          </p:cNvPicPr>
          <p:nvPr/>
        </p:nvPicPr>
        <p:blipFill>
          <a:blip r:embed="rId5"/>
          <a:srcRect l="10200" r="10200"/>
          <a:stretch>
            <a:fillRect/>
          </a:stretch>
        </p:blipFill>
        <p:spPr>
          <a:xfrm rot="-1647300">
            <a:off x="16400120" y="-838043"/>
            <a:ext cx="1718360" cy="5996516"/>
          </a:xfrm>
          <a:prstGeom prst="rect">
            <a:avLst/>
          </a:prstGeom>
        </p:spPr>
      </p:pic>
      <p:sp>
        <p:nvSpPr>
          <p:cNvPr id="9" name="TextBox 8">
            <a:extLst>
              <a:ext uri="{FF2B5EF4-FFF2-40B4-BE49-F238E27FC236}">
                <a16:creationId xmlns:a16="http://schemas.microsoft.com/office/drawing/2014/main" xmlns="" id="{7E44C106-7856-B076-552C-B6B4DCB65808}"/>
              </a:ext>
            </a:extLst>
          </p:cNvPr>
          <p:cNvSpPr txBox="1"/>
          <p:nvPr/>
        </p:nvSpPr>
        <p:spPr>
          <a:xfrm>
            <a:off x="1421067" y="2478810"/>
            <a:ext cx="15360645" cy="5816977"/>
          </a:xfrm>
          <a:prstGeom prst="rect">
            <a:avLst/>
          </a:prstGeom>
          <a:noFill/>
        </p:spPr>
        <p:txBody>
          <a:bodyPr wrap="square">
            <a:spAutoFit/>
          </a:bodyPr>
          <a:lstStyle/>
          <a:p>
            <a:pPr algn="just">
              <a:spcBef>
                <a:spcPts val="600"/>
              </a:spcBef>
              <a:spcAft>
                <a:spcPts val="600"/>
              </a:spcAft>
            </a:pPr>
            <a:r>
              <a:rPr lang="vi-VN" sz="3200" b="1" dirty="0">
                <a:solidFill>
                  <a:srgbClr val="000000"/>
                </a:solidFill>
                <a:effectLst/>
                <a:latin typeface="Times New Roman" panose="02020603050405020304" pitchFamily="18" charset="0"/>
                <a:ea typeface="Times New Roman" panose="02020603050405020304" pitchFamily="18" charset="0"/>
              </a:rPr>
              <a:t>Câu 10.</a:t>
            </a:r>
            <a:r>
              <a:rPr lang="vi-VN" sz="3200" dirty="0">
                <a:solidFill>
                  <a:srgbClr val="000000"/>
                </a:solidFill>
                <a:effectLst/>
                <a:latin typeface="Times New Roman" panose="02020603050405020304" pitchFamily="18" charset="0"/>
                <a:ea typeface="Times New Roman" panose="02020603050405020304" pitchFamily="18" charset="0"/>
              </a:rPr>
              <a:t> Phương án nào thể hiện đúng và đầy đủ nhất sự kết hợp giữa các phương thức biểu đạt trong đoạn văn sau?</a:t>
            </a:r>
            <a:endParaRPr lang="x-none" sz="3200" dirty="0">
              <a:effectLst/>
              <a:latin typeface="Times New Roman" panose="02020603050405020304" pitchFamily="18" charset="0"/>
              <a:ea typeface="Times New Roman" panose="02020603050405020304" pitchFamily="18" charset="0"/>
            </a:endParaRPr>
          </a:p>
          <a:p>
            <a:pPr>
              <a:spcBef>
                <a:spcPts val="600"/>
              </a:spcBef>
              <a:spcAft>
                <a:spcPts val="600"/>
              </a:spcAft>
            </a:pPr>
            <a:r>
              <a:rPr lang="vi-VN" sz="3200" i="1" dirty="0">
                <a:solidFill>
                  <a:srgbClr val="000000"/>
                </a:solidFill>
                <a:effectLst/>
                <a:latin typeface="Times New Roman" panose="02020603050405020304" pitchFamily="18" charset="0"/>
                <a:ea typeface="Times New Roman" panose="02020603050405020304" pitchFamily="18" charset="0"/>
              </a:rPr>
              <a:t>	Mùa lụt năm ngoái, sau những trận mưa dữ dội, vùng quê tôi nước tràn trắng trời trắng đất. Nhà ngoại tôi nước ngập ngang cửa sổ, gần bằng trận lụt năm Giáp Thìn (1964). Nhớ hồi đó, tôi còn nhỏ, nhà tôi đông người, thôn xóm cho ghe đến tận nhà chuyển người và gia súc lên vùng đồi cao. Lần này, chỉ có dì Bảy với người cháu gái, nửa đêm nước dâng vào nhà bất thần, may có vài người bà con ở gần đến giúp đỡ kê bàn ghế để có chỗ nằm cao hơn mặt nước, chờ đất trời thu nước xuống.</a:t>
            </a:r>
            <a:r>
              <a:rPr lang="vi-VN" sz="3200" dirty="0">
                <a:solidFill>
                  <a:srgbClr val="000000"/>
                </a:solidFill>
                <a:effectLst/>
                <a:latin typeface="Times New Roman" panose="02020603050405020304" pitchFamily="18" charset="0"/>
                <a:ea typeface="Times New Roman" panose="02020603050405020304" pitchFamily="18" charset="0"/>
              </a:rPr>
              <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(1) Tự sự</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(2) Biểu cảm</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(3) Nghị luận</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(4) Thuyết minh</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(5) Nhật dụng</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(6) Miêu tả </a:t>
            </a:r>
            <a:br>
              <a:rPr lang="vi-VN" sz="3200" dirty="0">
                <a:solidFill>
                  <a:srgbClr val="000000"/>
                </a:solidFill>
                <a:effectLst/>
                <a:latin typeface="Times New Roman" panose="02020603050405020304" pitchFamily="18" charset="0"/>
                <a:ea typeface="Times New Roman" panose="02020603050405020304" pitchFamily="18" charset="0"/>
              </a:rPr>
            </a:br>
            <a:r>
              <a:rPr lang="vi-VN" sz="3200" dirty="0">
                <a:solidFill>
                  <a:srgbClr val="000000"/>
                </a:solidFill>
                <a:effectLst/>
                <a:latin typeface="Times New Roman" panose="02020603050405020304" pitchFamily="18" charset="0"/>
                <a:ea typeface="Times New Roman" panose="02020603050405020304" pitchFamily="18" charset="0"/>
              </a:rPr>
              <a:t>A. (1) – (2) – (6) </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B. (1) – (3) – (5)</a:t>
            </a:r>
            <a:endParaRPr lang="x-none" sz="32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vi-VN" sz="3200" dirty="0">
                <a:solidFill>
                  <a:srgbClr val="000000"/>
                </a:solidFill>
                <a:effectLst/>
                <a:latin typeface="Times New Roman" panose="02020603050405020304" pitchFamily="18" charset="0"/>
                <a:ea typeface="Times New Roman" panose="02020603050405020304" pitchFamily="18" charset="0"/>
              </a:rPr>
              <a:t>C. (2) – (4) – (6)</a:t>
            </a:r>
            <a:r>
              <a:rPr lang="x-none" sz="3200" dirty="0">
                <a:latin typeface="Times New Roman" panose="02020603050405020304" pitchFamily="18" charset="0"/>
                <a:ea typeface="Times New Roman" panose="02020603050405020304" pitchFamily="18" charset="0"/>
              </a:rPr>
              <a:t>				</a:t>
            </a:r>
            <a:r>
              <a:rPr lang="vi-VN" sz="3200" dirty="0">
                <a:solidFill>
                  <a:srgbClr val="000000"/>
                </a:solidFill>
                <a:effectLst/>
                <a:latin typeface="Times New Roman" panose="02020603050405020304" pitchFamily="18" charset="0"/>
                <a:ea typeface="Times New Roman" panose="02020603050405020304" pitchFamily="18" charset="0"/>
              </a:rPr>
              <a:t>D. (3) – (4) – (5)</a:t>
            </a:r>
            <a:endParaRPr lang="x-none" sz="3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5011770"/>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415697" y="-909598"/>
            <a:ext cx="9559697" cy="11389066"/>
          </a:xfrm>
          <a:prstGeom prst="rect">
            <a:avLst/>
          </a:prstGeom>
        </p:spPr>
      </p:pic>
      <p:pic>
        <p:nvPicPr>
          <p:cNvPr id="4" name="Picture 4"/>
          <p:cNvPicPr>
            <a:picLocks noChangeAspect="1"/>
          </p:cNvPicPr>
          <p:nvPr/>
        </p:nvPicPr>
        <p:blipFill>
          <a:blip r:embed="rId4"/>
          <a:srcRect l="9852" t="12165" r="50724" b="43031"/>
          <a:stretch>
            <a:fillRect/>
          </a:stretch>
        </p:blipFill>
        <p:spPr>
          <a:xfrm>
            <a:off x="8480811" y="1173125"/>
            <a:ext cx="8795017" cy="7146686"/>
          </a:xfrm>
          <a:prstGeom prst="rect">
            <a:avLst/>
          </a:prstGeom>
        </p:spPr>
      </p:pic>
      <p:pic>
        <p:nvPicPr>
          <p:cNvPr id="5" name="Picture 5"/>
          <p:cNvPicPr>
            <a:picLocks noChangeAspect="1"/>
          </p:cNvPicPr>
          <p:nvPr/>
        </p:nvPicPr>
        <p:blipFill>
          <a:blip r:embed="rId5"/>
          <a:srcRect/>
          <a:stretch>
            <a:fillRect/>
          </a:stretch>
        </p:blipFill>
        <p:spPr>
          <a:xfrm>
            <a:off x="12549797" y="755359"/>
            <a:ext cx="819867" cy="835533"/>
          </a:xfrm>
          <a:prstGeom prst="rect">
            <a:avLst/>
          </a:prstGeom>
        </p:spPr>
      </p:pic>
      <p:pic>
        <p:nvPicPr>
          <p:cNvPr id="6" name="Picture 6"/>
          <p:cNvPicPr>
            <a:picLocks noChangeAspect="1"/>
          </p:cNvPicPr>
          <p:nvPr/>
        </p:nvPicPr>
        <p:blipFill>
          <a:blip r:embed="rId6"/>
          <a:srcRect l="6983" r="6983"/>
          <a:stretch>
            <a:fillRect/>
          </a:stretch>
        </p:blipFill>
        <p:spPr>
          <a:xfrm rot="986403">
            <a:off x="16416648" y="4000885"/>
            <a:ext cx="1718360" cy="5548166"/>
          </a:xfrm>
          <a:prstGeom prst="rect">
            <a:avLst/>
          </a:prstGeom>
        </p:spPr>
      </p:pic>
      <p:sp>
        <p:nvSpPr>
          <p:cNvPr id="10" name="TextBox 9">
            <a:extLst>
              <a:ext uri="{FF2B5EF4-FFF2-40B4-BE49-F238E27FC236}">
                <a16:creationId xmlns:a16="http://schemas.microsoft.com/office/drawing/2014/main" xmlns="" id="{3F3A8EC3-9950-C09E-EB3D-320FEEEDCA51}"/>
              </a:ext>
            </a:extLst>
          </p:cNvPr>
          <p:cNvSpPr txBox="1"/>
          <p:nvPr/>
        </p:nvSpPr>
        <p:spPr>
          <a:xfrm>
            <a:off x="9140952" y="2093029"/>
            <a:ext cx="7980703" cy="2862322"/>
          </a:xfrm>
          <a:prstGeom prst="rect">
            <a:avLst/>
          </a:prstGeom>
          <a:noFill/>
        </p:spPr>
        <p:txBody>
          <a:bodyPr wrap="square">
            <a:spAutoFit/>
          </a:bodyPr>
          <a:lstStyle/>
          <a:p>
            <a:r>
              <a:rPr lang="vi-VN" sz="4500" i="1" dirty="0">
                <a:solidFill>
                  <a:srgbClr val="000000"/>
                </a:solidFill>
                <a:effectLst/>
                <a:latin typeface="Times New Roman" panose="02020603050405020304" pitchFamily="18" charset="0"/>
                <a:ea typeface="Times New Roman" panose="02020603050405020304" pitchFamily="18" charset="0"/>
              </a:rPr>
              <a:t>Có người nói rằng: Dì Bảy trong bài tản văn giống như hình tượng hòn Vọng Phu ở các câu chuyện cổ. Ý kiến của em như thế nào?</a:t>
            </a:r>
            <a:r>
              <a:rPr lang="x-none" sz="4500" dirty="0">
                <a:effectLst/>
              </a:rPr>
              <a:t> </a:t>
            </a:r>
            <a:endParaRPr lang="x-none" sz="4500" dirty="0"/>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3011" r="50724" b="43031"/>
          <a:stretch>
            <a:fillRect/>
          </a:stretch>
        </p:blipFill>
        <p:spPr>
          <a:xfrm>
            <a:off x="3337018" y="1173125"/>
            <a:ext cx="13335457" cy="8505670"/>
          </a:xfrm>
          <a:prstGeom prst="rect">
            <a:avLst/>
          </a:prstGeom>
        </p:spPr>
      </p:pic>
      <p:pic>
        <p:nvPicPr>
          <p:cNvPr id="4" name="Picture 4"/>
          <p:cNvPicPr>
            <a:picLocks noChangeAspect="1"/>
          </p:cNvPicPr>
          <p:nvPr/>
        </p:nvPicPr>
        <p:blipFill>
          <a:blip r:embed="rId4"/>
          <a:srcRect/>
          <a:stretch>
            <a:fillRect/>
          </a:stretch>
        </p:blipFill>
        <p:spPr>
          <a:xfrm>
            <a:off x="9594814" y="755359"/>
            <a:ext cx="819867" cy="835533"/>
          </a:xfrm>
          <a:prstGeom prst="rect">
            <a:avLst/>
          </a:prstGeom>
        </p:spPr>
      </p:pic>
      <p:pic>
        <p:nvPicPr>
          <p:cNvPr id="5" name="Picture 5"/>
          <p:cNvPicPr>
            <a:picLocks noChangeAspect="1"/>
          </p:cNvPicPr>
          <p:nvPr/>
        </p:nvPicPr>
        <p:blipFill>
          <a:blip r:embed="rId5"/>
          <a:srcRect l="6983" r="6983"/>
          <a:stretch>
            <a:fillRect/>
          </a:stretch>
        </p:blipFill>
        <p:spPr>
          <a:xfrm rot="986403">
            <a:off x="16147832" y="5881186"/>
            <a:ext cx="1718360" cy="5548166"/>
          </a:xfrm>
          <a:prstGeom prst="rect">
            <a:avLst/>
          </a:prstGeom>
        </p:spPr>
      </p:pic>
      <p:pic>
        <p:nvPicPr>
          <p:cNvPr id="7"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455874" y="3871141"/>
            <a:ext cx="2710466" cy="6340271"/>
          </a:xfrm>
          <a:prstGeom prst="rect">
            <a:avLst/>
          </a:prstGeom>
        </p:spPr>
      </p:pic>
      <p:sp>
        <p:nvSpPr>
          <p:cNvPr id="10" name="TextBox 9">
            <a:extLst>
              <a:ext uri="{FF2B5EF4-FFF2-40B4-BE49-F238E27FC236}">
                <a16:creationId xmlns:a16="http://schemas.microsoft.com/office/drawing/2014/main" xmlns="" id="{BC329DFF-B05F-82C2-2C99-724414F6FED7}"/>
              </a:ext>
            </a:extLst>
          </p:cNvPr>
          <p:cNvSpPr txBox="1"/>
          <p:nvPr/>
        </p:nvSpPr>
        <p:spPr>
          <a:xfrm>
            <a:off x="5597830" y="3238500"/>
            <a:ext cx="9308592" cy="2862322"/>
          </a:xfrm>
          <a:prstGeom prst="rect">
            <a:avLst/>
          </a:prstGeom>
          <a:noFill/>
        </p:spPr>
        <p:txBody>
          <a:bodyPr wrap="square">
            <a:spAutoFit/>
          </a:bodyPr>
          <a:lstStyle/>
          <a:p>
            <a:pPr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Tìm đọc những bài tản văn của một trong các tác giả Nguyễn Tuân, Vũ Bằng, Nguyễn Ngọc Tư, Tuệ Nghi (Tập "Sẽ có cách đừng lo")</a:t>
            </a:r>
            <a:endParaRPr lang="x-none" sz="45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442" t="23455" r="1281" b="25201"/>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2165" r="50724" b="51317"/>
          <a:stretch>
            <a:fillRect/>
          </a:stretch>
        </p:blipFill>
        <p:spPr>
          <a:xfrm>
            <a:off x="2282056" y="1751745"/>
            <a:ext cx="13723888" cy="7272027"/>
          </a:xfrm>
          <a:prstGeom prst="rect">
            <a:avLst/>
          </a:prstGeom>
        </p:spPr>
      </p:pic>
      <p:pic>
        <p:nvPicPr>
          <p:cNvPr id="4" name="Picture 4"/>
          <p:cNvPicPr>
            <a:picLocks noChangeAspect="1"/>
          </p:cNvPicPr>
          <p:nvPr/>
        </p:nvPicPr>
        <p:blipFill>
          <a:blip r:embed="rId4"/>
          <a:srcRect l="6983" r="6983"/>
          <a:stretch>
            <a:fillRect/>
          </a:stretch>
        </p:blipFill>
        <p:spPr>
          <a:xfrm rot="-1141381">
            <a:off x="1182230" y="3626443"/>
            <a:ext cx="1718360" cy="5548166"/>
          </a:xfrm>
          <a:prstGeom prst="rect">
            <a:avLst/>
          </a:prstGeom>
        </p:spPr>
      </p:pic>
      <p:pic>
        <p:nvPicPr>
          <p:cNvPr id="5" name="Picture 5"/>
          <p:cNvPicPr>
            <a:picLocks noChangeAspect="1"/>
          </p:cNvPicPr>
          <p:nvPr/>
        </p:nvPicPr>
        <p:blipFill>
          <a:blip r:embed="rId5"/>
          <a:srcRect l="6983" r="6983"/>
          <a:stretch>
            <a:fillRect/>
          </a:stretch>
        </p:blipFill>
        <p:spPr>
          <a:xfrm rot="986403">
            <a:off x="15235951" y="2613675"/>
            <a:ext cx="1718360" cy="5548166"/>
          </a:xfrm>
          <a:prstGeom prst="rect">
            <a:avLst/>
          </a:prstGeom>
        </p:spPr>
      </p:pic>
      <p:pic>
        <p:nvPicPr>
          <p:cNvPr id="6"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041410" y="7262607"/>
            <a:ext cx="2714331" cy="2057956"/>
          </a:xfrm>
          <a:prstGeom prst="rect">
            <a:avLst/>
          </a:prstGeom>
        </p:spPr>
      </p:pic>
      <p:pic>
        <p:nvPicPr>
          <p:cNvPr id="7" name="Picture 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082307" y="1028700"/>
            <a:ext cx="1837783" cy="1831100"/>
          </a:xfrm>
          <a:prstGeom prst="rect">
            <a:avLst/>
          </a:prstGeom>
        </p:spPr>
      </p:pic>
      <p:sp>
        <p:nvSpPr>
          <p:cNvPr id="8" name="TextBox 8"/>
          <p:cNvSpPr txBox="1"/>
          <p:nvPr/>
        </p:nvSpPr>
        <p:spPr>
          <a:xfrm>
            <a:off x="3108364" y="3959038"/>
            <a:ext cx="12071271" cy="2939425"/>
          </a:xfrm>
          <a:prstGeom prst="rect">
            <a:avLst/>
          </a:prstGeom>
        </p:spPr>
        <p:txBody>
          <a:bodyPr lIns="0" tIns="0" rIns="0" bIns="0" rtlCol="0" anchor="t">
            <a:spAutoFit/>
          </a:bodyPr>
          <a:lstStyle/>
          <a:p>
            <a:pPr algn="ctr">
              <a:lnSpc>
                <a:spcPts val="11759"/>
              </a:lnSpc>
            </a:pPr>
            <a:r>
              <a:rPr lang="en-US" sz="8399" dirty="0">
                <a:solidFill>
                  <a:srgbClr val="000000"/>
                </a:solidFill>
                <a:latin typeface="#9Slide05 Dear Saturday"/>
              </a:rPr>
              <a:t>Xin </a:t>
            </a:r>
            <a:r>
              <a:rPr lang="en-US" sz="8399" dirty="0" err="1">
                <a:solidFill>
                  <a:srgbClr val="000000"/>
                </a:solidFill>
                <a:latin typeface="#9Slide05 Dear Saturday"/>
              </a:rPr>
              <a:t>chào</a:t>
            </a:r>
            <a:r>
              <a:rPr lang="en-US" sz="8399" dirty="0">
                <a:solidFill>
                  <a:srgbClr val="000000"/>
                </a:solidFill>
                <a:latin typeface="#9Slide05 Dear Saturday"/>
              </a:rPr>
              <a:t> và </a:t>
            </a:r>
            <a:r>
              <a:rPr lang="en-US" sz="8399" dirty="0" err="1">
                <a:solidFill>
                  <a:srgbClr val="000000"/>
                </a:solidFill>
                <a:latin typeface="#9Slide05 Dear Saturday"/>
              </a:rPr>
              <a:t>hẹn</a:t>
            </a:r>
            <a:r>
              <a:rPr lang="en-US" sz="8399" dirty="0">
                <a:solidFill>
                  <a:srgbClr val="000000"/>
                </a:solidFill>
                <a:latin typeface="#9Slide05 Dear Saturday"/>
              </a:rPr>
              <a:t> </a:t>
            </a:r>
            <a:r>
              <a:rPr lang="en-US" sz="8399" dirty="0" err="1">
                <a:solidFill>
                  <a:srgbClr val="000000"/>
                </a:solidFill>
                <a:latin typeface="#9Slide05 Dear Saturday"/>
              </a:rPr>
              <a:t>gặp</a:t>
            </a:r>
            <a:r>
              <a:rPr lang="en-US" sz="8399" dirty="0">
                <a:solidFill>
                  <a:srgbClr val="000000"/>
                </a:solidFill>
                <a:latin typeface="#9Slide05 Dear Saturday"/>
              </a:rPr>
              <a:t> </a:t>
            </a:r>
            <a:r>
              <a:rPr lang="en-US" sz="8399" dirty="0" err="1">
                <a:solidFill>
                  <a:srgbClr val="000000"/>
                </a:solidFill>
                <a:latin typeface="#9Slide05 Dear Saturday"/>
              </a:rPr>
              <a:t>lại</a:t>
            </a:r>
            <a:r>
              <a:rPr lang="en-US" sz="8399" dirty="0">
                <a:solidFill>
                  <a:srgbClr val="000000"/>
                </a:solidFill>
                <a:latin typeface="#9Slide05 Dear Saturday"/>
              </a:rPr>
              <a:t> </a:t>
            </a:r>
          </a:p>
          <a:p>
            <a:pPr algn="ctr">
              <a:lnSpc>
                <a:spcPts val="11759"/>
              </a:lnSpc>
            </a:pPr>
            <a:r>
              <a:rPr lang="en-US" sz="8399" dirty="0" err="1">
                <a:solidFill>
                  <a:srgbClr val="000000"/>
                </a:solidFill>
                <a:latin typeface="#9Slide05 Dear Saturday"/>
              </a:rPr>
              <a:t>các</a:t>
            </a:r>
            <a:r>
              <a:rPr lang="en-US" sz="8399" dirty="0">
                <a:solidFill>
                  <a:srgbClr val="000000"/>
                </a:solidFill>
                <a:latin typeface="#9Slide05 Dear Saturday"/>
              </a:rPr>
              <a:t> </a:t>
            </a:r>
            <a:r>
              <a:rPr lang="en-US" sz="8399" dirty="0" err="1">
                <a:solidFill>
                  <a:srgbClr val="000000"/>
                </a:solidFill>
                <a:latin typeface="#9Slide05 Dear Saturday"/>
              </a:rPr>
              <a:t>em</a:t>
            </a:r>
            <a:r>
              <a:rPr lang="en-US" sz="8399" dirty="0">
                <a:solidFill>
                  <a:srgbClr val="000000"/>
                </a:solidFill>
                <a:latin typeface="#9Slide05 Dear Saturday"/>
              </a:rPr>
              <a:t>!</a:t>
            </a: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a:stretch>
            <a:fillRect/>
          </a:stretch>
        </p:blipFill>
        <p:spPr>
          <a:xfrm>
            <a:off x="7700981" y="-1144516"/>
            <a:ext cx="16230600" cy="3550444"/>
          </a:xfrm>
          <a:prstGeom prst="rect">
            <a:avLst/>
          </a:prstGeom>
        </p:spPr>
      </p:pic>
      <p:pic>
        <p:nvPicPr>
          <p:cNvPr id="4" name="Picture 4"/>
          <p:cNvPicPr>
            <a:picLocks noChangeAspect="1"/>
          </p:cNvPicPr>
          <p:nvPr/>
        </p:nvPicPr>
        <p:blipFill>
          <a:blip r:embed="rId4"/>
          <a:srcRect/>
          <a:stretch>
            <a:fillRect/>
          </a:stretch>
        </p:blipFill>
        <p:spPr>
          <a:xfrm rot="-472910">
            <a:off x="-473982" y="5918858"/>
            <a:ext cx="3005364" cy="4519345"/>
          </a:xfrm>
          <a:prstGeom prst="rect">
            <a:avLst/>
          </a:prstGeom>
        </p:spPr>
      </p:pic>
      <p:pic>
        <p:nvPicPr>
          <p:cNvPr id="8" name="Picture 3">
            <a:extLst>
              <a:ext uri="{FF2B5EF4-FFF2-40B4-BE49-F238E27FC236}">
                <a16:creationId xmlns:a16="http://schemas.microsoft.com/office/drawing/2014/main" xmlns="" id="{BBF4A769-5C7F-0B08-9853-C1B281C6E6C4}"/>
              </a:ext>
            </a:extLst>
          </p:cNvPr>
          <p:cNvPicPr>
            <a:picLocks noChangeAspect="1"/>
          </p:cNvPicPr>
          <p:nvPr/>
        </p:nvPicPr>
        <p:blipFill>
          <a:blip r:embed="rId5"/>
          <a:srcRect t="12165" r="48774" b="51317"/>
          <a:stretch>
            <a:fillRect/>
          </a:stretch>
        </p:blipFill>
        <p:spPr>
          <a:xfrm>
            <a:off x="2282056" y="1751745"/>
            <a:ext cx="14266905" cy="7272027"/>
          </a:xfrm>
          <a:prstGeom prst="rect">
            <a:avLst/>
          </a:prstGeom>
        </p:spPr>
      </p:pic>
      <p:sp>
        <p:nvSpPr>
          <p:cNvPr id="11" name="TextBox 10">
            <a:extLst>
              <a:ext uri="{FF2B5EF4-FFF2-40B4-BE49-F238E27FC236}">
                <a16:creationId xmlns:a16="http://schemas.microsoft.com/office/drawing/2014/main" xmlns="" id="{88340109-C196-06C2-D4A3-6858CBE043FA}"/>
              </a:ext>
            </a:extLst>
          </p:cNvPr>
          <p:cNvSpPr txBox="1"/>
          <p:nvPr/>
        </p:nvSpPr>
        <p:spPr>
          <a:xfrm>
            <a:off x="2962275" y="2023342"/>
            <a:ext cx="12363450" cy="6555641"/>
          </a:xfrm>
          <a:prstGeom prst="rect">
            <a:avLst/>
          </a:prstGeom>
          <a:noFill/>
        </p:spPr>
        <p:txBody>
          <a:bodyPr wrap="square">
            <a:spAutoFit/>
          </a:bodyPr>
          <a:lstStyle/>
          <a:p>
            <a:pPr algn="just">
              <a:spcBef>
                <a:spcPts val="600"/>
              </a:spcBef>
              <a:spcAft>
                <a:spcPts val="600"/>
              </a:spcAft>
            </a:pP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Nhắc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lại</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những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kĩ</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năng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đọc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hiểu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văn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bản</a:t>
            </a:r>
            <a:r>
              <a:rPr lang="nl-NL" sz="5000" dirty="0">
                <a:solidFill>
                  <a:srgbClr val="000000"/>
                </a:solidFill>
                <a:effectLst/>
                <a:latin typeface="Times New Roman" panose="02020603050405020304" pitchFamily="18" charset="0"/>
                <a:ea typeface="Times New Roman" panose="02020603050405020304" pitchFamily="18" charset="0"/>
              </a:rPr>
              <a:t> kí </a:t>
            </a:r>
            <a:r>
              <a:rPr lang="nl-NL" sz="5000" dirty="0" err="1">
                <a:solidFill>
                  <a:srgbClr val="000000"/>
                </a:solidFill>
                <a:effectLst/>
                <a:latin typeface="Times New Roman" panose="02020603050405020304" pitchFamily="18" charset="0"/>
                <a:ea typeface="Times New Roman" panose="02020603050405020304" pitchFamily="18" charset="0"/>
              </a:rPr>
              <a:t>nói</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chung</a:t>
            </a:r>
            <a:r>
              <a:rPr lang="nl-NL" sz="5000" dirty="0">
                <a:solidFill>
                  <a:srgbClr val="000000"/>
                </a:solidFill>
                <a:effectLst/>
                <a:latin typeface="Times New Roman" panose="02020603050405020304" pitchFamily="18" charset="0"/>
                <a:ea typeface="Times New Roman" panose="02020603050405020304" pitchFamily="18" charset="0"/>
              </a:rPr>
              <a:t>. Theo </a:t>
            </a:r>
            <a:r>
              <a:rPr lang="nl-NL" sz="5000" dirty="0" err="1">
                <a:solidFill>
                  <a:srgbClr val="000000"/>
                </a:solidFill>
                <a:effectLst/>
                <a:latin typeface="Times New Roman" panose="02020603050405020304" pitchFamily="18" charset="0"/>
                <a:ea typeface="Times New Roman" panose="02020603050405020304" pitchFamily="18" charset="0"/>
              </a:rPr>
              <a:t>em</a:t>
            </a:r>
            <a:r>
              <a:rPr lang="nl-NL" sz="5000" dirty="0">
                <a:solidFill>
                  <a:srgbClr val="000000"/>
                </a:solidFill>
                <a:effectLst/>
                <a:latin typeface="Times New Roman" panose="02020603050405020304" pitchFamily="18" charset="0"/>
                <a:ea typeface="Times New Roman" panose="02020603050405020304" pitchFamily="18" charset="0"/>
              </a:rPr>
              <a:t>, có </a:t>
            </a:r>
            <a:r>
              <a:rPr lang="nl-NL" sz="5000" dirty="0" err="1">
                <a:solidFill>
                  <a:srgbClr val="000000"/>
                </a:solidFill>
                <a:effectLst/>
                <a:latin typeface="Times New Roman" panose="02020603050405020304" pitchFamily="18" charset="0"/>
                <a:ea typeface="Times New Roman" panose="02020603050405020304" pitchFamily="18" charset="0"/>
              </a:rPr>
              <a:t>thể</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vận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dụng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được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những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kĩ</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năng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gì</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khi</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đọc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hiểu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Tản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văn</a:t>
            </a:r>
            <a:r>
              <a:rPr lang="nl-NL" sz="5000" dirty="0">
                <a:solidFill>
                  <a:srgbClr val="000000"/>
                </a:solidFill>
                <a:effectLst/>
                <a:latin typeface="Times New Roman" panose="02020603050405020304" pitchFamily="18" charset="0"/>
                <a:ea typeface="Times New Roman" panose="02020603050405020304" pitchFamily="18" charset="0"/>
              </a:rPr>
              <a:t>?</a:t>
            </a:r>
            <a:endParaRPr lang="x-none" sz="5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nl-NL" sz="5000" dirty="0">
                <a:solidFill>
                  <a:srgbClr val="000000"/>
                </a:solidFill>
                <a:effectLst/>
                <a:latin typeface="Times New Roman" panose="02020603050405020304" pitchFamily="18" charset="0"/>
                <a:ea typeface="Times New Roman" panose="02020603050405020304" pitchFamily="18" charset="0"/>
              </a:rPr>
              <a:t>+ Em </a:t>
            </a:r>
            <a:r>
              <a:rPr lang="nl-NL" sz="5000" dirty="0" err="1">
                <a:solidFill>
                  <a:srgbClr val="000000"/>
                </a:solidFill>
                <a:effectLst/>
                <a:latin typeface="Times New Roman" panose="02020603050405020304" pitchFamily="18" charset="0"/>
                <a:ea typeface="Times New Roman" panose="02020603050405020304" pitchFamily="18" charset="0"/>
              </a:rPr>
              <a:t>đã</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thực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hiện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đọc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văn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bản</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i="1" dirty="0">
                <a:solidFill>
                  <a:srgbClr val="000000"/>
                </a:solidFill>
                <a:effectLst/>
                <a:latin typeface="Times New Roman" panose="02020603050405020304" pitchFamily="18" charset="0"/>
                <a:ea typeface="Times New Roman" panose="02020603050405020304" pitchFamily="18" charset="0"/>
              </a:rPr>
              <a:t>“</a:t>
            </a:r>
            <a:r>
              <a:rPr lang="nl-NL" sz="5000" i="1" dirty="0" err="1">
                <a:solidFill>
                  <a:srgbClr val="000000"/>
                </a:solidFill>
                <a:effectLst/>
                <a:latin typeface="Times New Roman" panose="02020603050405020304" pitchFamily="18" charset="0"/>
                <a:ea typeface="Times New Roman" panose="02020603050405020304" pitchFamily="18" charset="0"/>
              </a:rPr>
              <a:t>Người</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ngồi</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đợi</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trước</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hiên</a:t>
            </a:r>
            <a:r>
              <a:rPr lang="nl-NL" sz="5000" i="1" dirty="0">
                <a:solidFill>
                  <a:srgbClr val="000000"/>
                </a:solidFill>
                <a:effectLst/>
                <a:latin typeface="Times New Roman" panose="02020603050405020304" pitchFamily="18" charset="0"/>
                <a:ea typeface="Times New Roman" panose="02020603050405020304" pitchFamily="18" charset="0"/>
              </a:rPr>
              <a:t> </a:t>
            </a:r>
            <a:r>
              <a:rPr lang="nl-NL" sz="5000" i="1" dirty="0" err="1">
                <a:solidFill>
                  <a:srgbClr val="000000"/>
                </a:solidFill>
                <a:effectLst/>
                <a:latin typeface="Times New Roman" panose="02020603050405020304" pitchFamily="18" charset="0"/>
                <a:ea typeface="Times New Roman" panose="02020603050405020304" pitchFamily="18" charset="0"/>
              </a:rPr>
              <a:t>nhà</a:t>
            </a:r>
            <a:r>
              <a:rPr lang="nl-NL" sz="5000" i="1" dirty="0">
                <a:solidFill>
                  <a:srgbClr val="000000"/>
                </a:solidFill>
                <a:effectLst/>
                <a:latin typeface="Times New Roman" panose="02020603050405020304" pitchFamily="18" charset="0"/>
                <a:ea typeface="Times New Roman" panose="02020603050405020304" pitchFamily="18" charset="0"/>
              </a:rPr>
              <a:t>”</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như</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thế</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nào</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Hãy</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chia</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sẻ</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trước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lớp</a:t>
            </a:r>
            <a:r>
              <a:rPr lang="nl-NL" sz="5000" dirty="0">
                <a:solidFill>
                  <a:srgbClr val="000000"/>
                </a:solidFill>
                <a:effectLst/>
                <a:latin typeface="Times New Roman" panose="02020603050405020304" pitchFamily="18" charset="0"/>
                <a:ea typeface="Times New Roman" panose="02020603050405020304" pitchFamily="18" charset="0"/>
              </a:rPr>
              <a:t>?</a:t>
            </a:r>
            <a:endParaRPr lang="x-none" sz="5000" dirty="0">
              <a:effectLst/>
              <a:latin typeface="Times New Roman" panose="02020603050405020304" pitchFamily="18" charset="0"/>
              <a:ea typeface="Times New Roman" panose="02020603050405020304" pitchFamily="18" charset="0"/>
            </a:endParaRPr>
          </a:p>
          <a:p>
            <a:pPr algn="just">
              <a:spcBef>
                <a:spcPts val="600"/>
              </a:spcBef>
              <a:spcAft>
                <a:spcPts val="600"/>
              </a:spcAft>
            </a:pP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Nêu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những</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hiểu</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biết</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về</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tác</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giả</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Huỳnh</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Như</a:t>
            </a:r>
            <a:r>
              <a:rPr lang="nl-NL" sz="5000" dirty="0">
                <a:solidFill>
                  <a:srgbClr val="000000"/>
                </a:solidFill>
                <a:effectLst/>
                <a:latin typeface="Times New Roman" panose="02020603050405020304" pitchFamily="18" charset="0"/>
                <a:ea typeface="Times New Roman" panose="02020603050405020304" pitchFamily="18" charset="0"/>
              </a:rPr>
              <a:t> </a:t>
            </a:r>
            <a:r>
              <a:rPr lang="nl-NL" sz="5000" dirty="0" err="1">
                <a:solidFill>
                  <a:srgbClr val="000000"/>
                </a:solidFill>
                <a:effectLst/>
                <a:latin typeface="Times New Roman" panose="02020603050405020304" pitchFamily="18" charset="0"/>
                <a:ea typeface="Times New Roman" panose="02020603050405020304" pitchFamily="18" charset="0"/>
              </a:rPr>
              <a:t>Phương</a:t>
            </a:r>
            <a:r>
              <a:rPr lang="nl-NL" sz="5000" dirty="0">
                <a:solidFill>
                  <a:srgbClr val="000000"/>
                </a:solidFill>
                <a:effectLst/>
                <a:latin typeface="Times New Roman" panose="02020603050405020304" pitchFamily="18" charset="0"/>
                <a:ea typeface="Times New Roman" panose="02020603050405020304" pitchFamily="18" charset="0"/>
              </a:rPr>
              <a:t>?</a:t>
            </a:r>
            <a:endParaRPr lang="x-none" sz="5000" dirty="0">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barn(inVertical)">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barn(inVertic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barn(inVertical)">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2087169"/>
            <a:ext cx="11920420" cy="4616648"/>
          </a:xfrm>
          <a:prstGeom prst="rect">
            <a:avLst/>
          </a:prstGeom>
        </p:spPr>
        <p:txBody>
          <a:bodyPr lIns="0" tIns="0" rIns="0" bIns="0" rtlCol="0" anchor="t">
            <a:spAutoFit/>
          </a:bodyPr>
          <a:lstStyle/>
          <a:p>
            <a:pPr algn="ctr"/>
            <a:r>
              <a:rPr lang="en-US" sz="10000" dirty="0">
                <a:solidFill>
                  <a:srgbClr val="FFFFFF"/>
                </a:solidFill>
                <a:latin typeface="Roboto Condensed Bold"/>
              </a:rPr>
              <a:t>I. </a:t>
            </a:r>
          </a:p>
          <a:p>
            <a:pPr algn="ctr"/>
            <a:r>
              <a:rPr lang="en-US" sz="10000" dirty="0">
                <a:solidFill>
                  <a:srgbClr val="FFFFFF"/>
                </a:solidFill>
                <a:latin typeface="Roboto Condensed Bold"/>
              </a:rPr>
              <a:t>ĐỌC VÀ </a:t>
            </a:r>
          </a:p>
          <a:p>
            <a:pPr algn="ctr"/>
            <a:r>
              <a:rPr lang="en-US" sz="10000" dirty="0">
                <a:solidFill>
                  <a:srgbClr val="FFFFFF"/>
                </a:solidFill>
                <a:latin typeface="Roboto Condensed Bold"/>
              </a:rPr>
              <a:t>TÌM HIỂU CHUNG</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242" t="49673"/>
          <a:stretch>
            <a:fillRect/>
          </a:stretch>
        </p:blipFill>
        <p:spPr>
          <a:xfrm>
            <a:off x="-1073435" y="-382351"/>
            <a:ext cx="9505701" cy="1499002"/>
          </a:xfrm>
          <a:prstGeom prst="rect">
            <a:avLst/>
          </a:prstGeom>
        </p:spPr>
      </p:pic>
      <p:pic>
        <p:nvPicPr>
          <p:cNvPr id="4" name="Picture 4"/>
          <p:cNvPicPr>
            <a:picLocks noChangeAspect="1"/>
          </p:cNvPicPr>
          <p:nvPr/>
        </p:nvPicPr>
        <p:blipFill>
          <a:blip r:embed="rId4"/>
          <a:srcRect t="20976" r="33873"/>
          <a:stretch>
            <a:fillRect/>
          </a:stretch>
        </p:blipFill>
        <p:spPr>
          <a:xfrm rot="859101">
            <a:off x="9382108" y="-2320345"/>
            <a:ext cx="12450556" cy="5374989"/>
          </a:xfrm>
          <a:prstGeom prst="rect">
            <a:avLst/>
          </a:prstGeom>
        </p:spPr>
      </p:pic>
      <p:pic>
        <p:nvPicPr>
          <p:cNvPr id="5" name="Picture 5"/>
          <p:cNvPicPr>
            <a:picLocks noChangeAspect="1"/>
          </p:cNvPicPr>
          <p:nvPr/>
        </p:nvPicPr>
        <p:blipFill>
          <a:blip r:embed="rId5"/>
          <a:srcRect l="5278" r="48545" b="48490"/>
          <a:stretch>
            <a:fillRect/>
          </a:stretch>
        </p:blipFill>
        <p:spPr>
          <a:xfrm>
            <a:off x="362288" y="1529203"/>
            <a:ext cx="13053939" cy="10411381"/>
          </a:xfrm>
          <a:prstGeom prst="rect">
            <a:avLst/>
          </a:prstGeom>
        </p:spPr>
      </p:pic>
      <p:grpSp>
        <p:nvGrpSpPr>
          <p:cNvPr id="6" name="Group 6"/>
          <p:cNvGrpSpPr>
            <a:grpSpLocks noChangeAspect="1"/>
          </p:cNvGrpSpPr>
          <p:nvPr/>
        </p:nvGrpSpPr>
        <p:grpSpPr>
          <a:xfrm>
            <a:off x="12968962" y="2543310"/>
            <a:ext cx="5276847" cy="8223916"/>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106532" r="-106532"/>
              </a:stretch>
            </a:blipFill>
          </p:spPr>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0" name="Picture 10"/>
          <p:cNvPicPr>
            <a:picLocks noChangeAspect="1"/>
          </p:cNvPicPr>
          <p:nvPr/>
        </p:nvPicPr>
        <p:blipFill>
          <a:blip r:embed="rId9"/>
          <a:srcRect/>
          <a:stretch>
            <a:fillRect/>
          </a:stretch>
        </p:blipFill>
        <p:spPr>
          <a:xfrm>
            <a:off x="17259300" y="2165006"/>
            <a:ext cx="1007952" cy="1027212"/>
          </a:xfrm>
          <a:prstGeom prst="rect">
            <a:avLst/>
          </a:prstGeom>
        </p:spPr>
      </p:pic>
      <p:sp>
        <p:nvSpPr>
          <p:cNvPr id="11" name="TextBox 11"/>
          <p:cNvSpPr txBox="1"/>
          <p:nvPr/>
        </p:nvSpPr>
        <p:spPr>
          <a:xfrm>
            <a:off x="597826" y="1644401"/>
            <a:ext cx="5464969" cy="854077"/>
          </a:xfrm>
          <a:prstGeom prst="rect">
            <a:avLst/>
          </a:prstGeom>
        </p:spPr>
        <p:txBody>
          <a:bodyPr lIns="0" tIns="0" rIns="0" bIns="0" rtlCol="0" anchor="t">
            <a:spAutoFit/>
          </a:bodyPr>
          <a:lstStyle/>
          <a:p>
            <a:pPr algn="ctr">
              <a:lnSpc>
                <a:spcPts val="6999"/>
              </a:lnSpc>
            </a:pPr>
            <a:r>
              <a:rPr lang="en-US" sz="4999" dirty="0">
                <a:solidFill>
                  <a:srgbClr val="000000"/>
                </a:solidFill>
                <a:latin typeface="Roboto Condensed Bold"/>
              </a:rPr>
              <a:t>1. </a:t>
            </a:r>
            <a:r>
              <a:rPr lang="en-US" sz="4999" dirty="0" err="1">
                <a:solidFill>
                  <a:srgbClr val="000000"/>
                </a:solidFill>
                <a:latin typeface="Roboto Condensed Bold"/>
              </a:rPr>
              <a:t>Tác</a:t>
            </a:r>
            <a:r>
              <a:rPr lang="en-US" sz="4999" dirty="0">
                <a:solidFill>
                  <a:srgbClr val="000000"/>
                </a:solidFill>
                <a:latin typeface="Roboto Condensed Bold"/>
              </a:rPr>
              <a:t> </a:t>
            </a:r>
            <a:r>
              <a:rPr lang="en-US" sz="4999" dirty="0" err="1">
                <a:solidFill>
                  <a:srgbClr val="000000"/>
                </a:solidFill>
                <a:latin typeface="Roboto Condensed Bold"/>
              </a:rPr>
              <a:t>giả</a:t>
            </a:r>
            <a:endParaRPr lang="en-US" sz="4999" dirty="0">
              <a:solidFill>
                <a:srgbClr val="000000"/>
              </a:solidFill>
              <a:latin typeface="Roboto Condensed Bold"/>
            </a:endParaRPr>
          </a:p>
        </p:txBody>
      </p:sp>
      <p:sp>
        <p:nvSpPr>
          <p:cNvPr id="12" name="TextBox 12"/>
          <p:cNvSpPr txBox="1"/>
          <p:nvPr/>
        </p:nvSpPr>
        <p:spPr>
          <a:xfrm>
            <a:off x="597826" y="2643877"/>
            <a:ext cx="12371136" cy="6870471"/>
          </a:xfrm>
          <a:prstGeom prst="rect">
            <a:avLst/>
          </a:prstGeom>
        </p:spPr>
        <p:txBody>
          <a:bodyPr lIns="0" tIns="0" rIns="0" bIns="0" rtlCol="0" anchor="t">
            <a:spAutoFit/>
          </a:bodyPr>
          <a:lstStyle/>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Huỳnh</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Như</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Phương</a:t>
            </a:r>
            <a:endParaRPr lang="en-US" sz="4299" dirty="0">
              <a:solidFill>
                <a:srgbClr val="000000"/>
              </a:solidFill>
              <a:latin typeface="Times New Roman" panose="02020603050405020304" pitchFamily="18" charset="0"/>
              <a:cs typeface="Times New Roman" panose="02020603050405020304" pitchFamily="18" charset="0"/>
            </a:endParaRP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Quê</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quán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Quảng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Ngãi</a:t>
            </a:r>
            <a:endParaRPr lang="en-US" sz="4299" dirty="0">
              <a:solidFill>
                <a:srgbClr val="000000"/>
              </a:solidFill>
              <a:latin typeface="Times New Roman" panose="02020603050405020304" pitchFamily="18" charset="0"/>
              <a:cs typeface="Times New Roman" panose="02020603050405020304" pitchFamily="18" charset="0"/>
            </a:endParaRP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Năm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sinh</a:t>
            </a:r>
            <a:r>
              <a:rPr lang="en-US" sz="4299" dirty="0">
                <a:solidFill>
                  <a:srgbClr val="000000"/>
                </a:solidFill>
                <a:latin typeface="Times New Roman" panose="02020603050405020304" pitchFamily="18" charset="0"/>
                <a:cs typeface="Times New Roman" panose="02020603050405020304" pitchFamily="18" charset="0"/>
              </a:rPr>
              <a:t>: 1955 </a:t>
            </a: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Thể</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loại</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sáng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tác</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Phê</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bình</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văn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học</a:t>
            </a:r>
            <a:r>
              <a:rPr lang="en-US" sz="4299" dirty="0">
                <a:solidFill>
                  <a:srgbClr val="000000"/>
                </a:solidFill>
                <a:latin typeface="Times New Roman" panose="02020603050405020304" pitchFamily="18" charset="0"/>
                <a:cs typeface="Times New Roman" panose="02020603050405020304" pitchFamily="18" charset="0"/>
              </a:rPr>
              <a:t>.</a:t>
            </a:r>
          </a:p>
          <a:p>
            <a:pPr marL="928369" lvl="1" indent="-464185" algn="just">
              <a:lnSpc>
                <a:spcPts val="6019"/>
              </a:lnSpc>
              <a:buFont typeface="Arial"/>
              <a:buChar char="•"/>
            </a:pPr>
            <a:r>
              <a:rPr lang="en-US" sz="4299" dirty="0" err="1">
                <a:solidFill>
                  <a:srgbClr val="000000"/>
                </a:solidFill>
                <a:latin typeface="Times New Roman" panose="02020603050405020304" pitchFamily="18" charset="0"/>
                <a:cs typeface="Times New Roman" panose="02020603050405020304" pitchFamily="18" charset="0"/>
              </a:rPr>
              <a:t>Tác</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phẩm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tiêu</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biểu</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Dẫn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vào</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tác</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phẩm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văn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chương</a:t>
            </a:r>
            <a:r>
              <a:rPr lang="en-US" sz="4299" dirty="0">
                <a:solidFill>
                  <a:srgbClr val="000000"/>
                </a:solidFill>
                <a:latin typeface="Times New Roman" panose="02020603050405020304" pitchFamily="18" charset="0"/>
                <a:cs typeface="Times New Roman" panose="02020603050405020304" pitchFamily="18" charset="0"/>
              </a:rPr>
              <a:t> (1986); </a:t>
            </a:r>
            <a:r>
              <a:rPr lang="en-US" sz="4299" dirty="0" err="1">
                <a:solidFill>
                  <a:srgbClr val="000000"/>
                </a:solidFill>
                <a:latin typeface="Times New Roman" panose="02020603050405020304" pitchFamily="18" charset="0"/>
                <a:cs typeface="Times New Roman" panose="02020603050405020304" pitchFamily="18" charset="0"/>
              </a:rPr>
              <a:t>Trường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phá</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thức</a:t>
            </a:r>
            <a:r>
              <a:rPr lang="en-US" sz="4299" dirty="0">
                <a:solidFill>
                  <a:srgbClr val="000000"/>
                </a:solidFill>
                <a:latin typeface="Times New Roman" panose="02020603050405020304" pitchFamily="18" charset="0"/>
                <a:cs typeface="Times New Roman" panose="02020603050405020304" pitchFamily="18" charset="0"/>
              </a:rPr>
              <a:t> Nga (2007), </a:t>
            </a:r>
            <a:r>
              <a:rPr lang="en-US" sz="4299" dirty="0" err="1">
                <a:solidFill>
                  <a:srgbClr val="000000"/>
                </a:solidFill>
                <a:latin typeface="Times New Roman" panose="02020603050405020304" pitchFamily="18" charset="0"/>
                <a:cs typeface="Times New Roman" panose="02020603050405020304" pitchFamily="18" charset="0"/>
              </a:rPr>
              <a:t>Những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nguồn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cảm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hứng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trong</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văn</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học</a:t>
            </a:r>
            <a:r>
              <a:rPr lang="en-US" sz="4299" dirty="0">
                <a:solidFill>
                  <a:srgbClr val="000000"/>
                </a:solidFill>
                <a:latin typeface="Times New Roman" panose="02020603050405020304" pitchFamily="18" charset="0"/>
                <a:cs typeface="Times New Roman" panose="02020603050405020304" pitchFamily="18" charset="0"/>
              </a:rPr>
              <a:t> (2008), </a:t>
            </a:r>
            <a:r>
              <a:rPr lang="en-US" sz="4299" dirty="0" err="1">
                <a:solidFill>
                  <a:srgbClr val="000000"/>
                </a:solidFill>
                <a:latin typeface="Times New Roman" panose="02020603050405020304" pitchFamily="18" charset="0"/>
                <a:cs typeface="Times New Roman" panose="02020603050405020304" pitchFamily="18" charset="0"/>
              </a:rPr>
              <a:t>Hãy</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cầm</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lấy</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và</a:t>
            </a:r>
            <a:r>
              <a:rPr lang="en-US" sz="4299" dirty="0">
                <a:solidFill>
                  <a:srgbClr val="000000"/>
                </a:solidFill>
                <a:latin typeface="Times New Roman" panose="02020603050405020304" pitchFamily="18" charset="0"/>
                <a:cs typeface="Times New Roman" panose="02020603050405020304" pitchFamily="18" charset="0"/>
              </a:rPr>
              <a:t> </a:t>
            </a:r>
            <a:r>
              <a:rPr lang="en-US" sz="4299" dirty="0" err="1">
                <a:solidFill>
                  <a:srgbClr val="000000"/>
                </a:solidFill>
                <a:latin typeface="Times New Roman" panose="02020603050405020304" pitchFamily="18" charset="0"/>
                <a:cs typeface="Times New Roman" panose="02020603050405020304" pitchFamily="18" charset="0"/>
              </a:rPr>
              <a:t>đọc</a:t>
            </a:r>
            <a:r>
              <a:rPr lang="en-US" sz="4299" dirty="0">
                <a:solidFill>
                  <a:srgbClr val="000000"/>
                </a:solidFill>
                <a:latin typeface="Times New Roman" panose="02020603050405020304" pitchFamily="18" charset="0"/>
                <a:cs typeface="Times New Roman" panose="02020603050405020304" pitchFamily="18" charset="0"/>
              </a:rPr>
              <a:t> (2016),,…</a:t>
            </a:r>
          </a:p>
          <a:p>
            <a:pPr algn="just">
              <a:lnSpc>
                <a:spcPts val="6019"/>
              </a:lnSpc>
            </a:pPr>
            <a:endParaRPr lang="en-US" sz="4299" dirty="0">
              <a:solidFill>
                <a:srgbClr val="000000"/>
              </a:solidFill>
              <a:latin typeface="Times New Roman" panose="02020603050405020304" pitchFamily="18" charset="0"/>
              <a:cs typeface="Times New Roman" panose="02020603050405020304" pitchFamily="18" charset="0"/>
            </a:endParaRPr>
          </a:p>
        </p:txBody>
      </p:sp>
      <p:sp>
        <p:nvSpPr>
          <p:cNvPr id="13" name="TextBox 13"/>
          <p:cNvSpPr txBox="1"/>
          <p:nvPr/>
        </p:nvSpPr>
        <p:spPr>
          <a:xfrm>
            <a:off x="5781986" y="262375"/>
            <a:ext cx="9577031" cy="1009653"/>
          </a:xfrm>
          <a:prstGeom prst="rect">
            <a:avLst/>
          </a:prstGeom>
        </p:spPr>
        <p:txBody>
          <a:bodyPr lIns="0" tIns="0" rIns="0" bIns="0" rtlCol="0" anchor="t">
            <a:spAutoFit/>
          </a:bodyPr>
          <a:lstStyle/>
          <a:p>
            <a:pPr algn="ctr">
              <a:lnSpc>
                <a:spcPts val="8399"/>
              </a:lnSpc>
            </a:pPr>
            <a:r>
              <a:rPr lang="en-US" sz="5999">
                <a:solidFill>
                  <a:srgbClr val="FFFFFF"/>
                </a:solidFill>
                <a:latin typeface="Fraunces Bold"/>
              </a:rPr>
              <a:t>3. KHÁM PHÁ VĂN BẢN</a:t>
            </a:r>
          </a:p>
        </p:txBody>
      </p:sp>
      <p:pic>
        <p:nvPicPr>
          <p:cNvPr id="14" name="Picture 14"/>
          <p:cNvPicPr>
            <a:picLocks noChangeAspect="1"/>
          </p:cNvPicPr>
          <p:nvPr/>
        </p:nvPicPr>
        <p:blipFill>
          <a:blip r:embed="rId10"/>
          <a:srcRect/>
          <a:stretch>
            <a:fillRect/>
          </a:stretch>
        </p:blipFill>
        <p:spPr>
          <a:xfrm rot="-472910">
            <a:off x="11004575" y="8314039"/>
            <a:ext cx="4823305" cy="7253090"/>
          </a:xfrm>
          <a:prstGeom prst="rect">
            <a:avLst/>
          </a:prstGeom>
        </p:spPr>
      </p:pic>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0242" t="49673"/>
          <a:stretch>
            <a:fillRect/>
          </a:stretch>
        </p:blipFill>
        <p:spPr>
          <a:xfrm>
            <a:off x="-834894" y="-26949"/>
            <a:ext cx="9505701" cy="1499002"/>
          </a:xfrm>
          <a:prstGeom prst="rect">
            <a:avLst/>
          </a:prstGeom>
        </p:spPr>
      </p:pic>
      <p:pic>
        <p:nvPicPr>
          <p:cNvPr id="4" name="Picture 4"/>
          <p:cNvPicPr>
            <a:picLocks noChangeAspect="1"/>
          </p:cNvPicPr>
          <p:nvPr/>
        </p:nvPicPr>
        <p:blipFill>
          <a:blip r:embed="rId4"/>
          <a:srcRect t="20976" r="33873"/>
          <a:stretch>
            <a:fillRect/>
          </a:stretch>
        </p:blipFill>
        <p:spPr>
          <a:xfrm rot="859101">
            <a:off x="9382108" y="-2320345"/>
            <a:ext cx="12450556" cy="5374989"/>
          </a:xfrm>
          <a:prstGeom prst="rect">
            <a:avLst/>
          </a:prstGeom>
        </p:spPr>
      </p:pic>
      <p:pic>
        <p:nvPicPr>
          <p:cNvPr id="5" name="Picture 5"/>
          <p:cNvPicPr>
            <a:picLocks noChangeAspect="1"/>
          </p:cNvPicPr>
          <p:nvPr/>
        </p:nvPicPr>
        <p:blipFill>
          <a:blip r:embed="rId5"/>
          <a:srcRect l="5278" r="50127" b="48490"/>
          <a:stretch>
            <a:fillRect/>
          </a:stretch>
        </p:blipFill>
        <p:spPr>
          <a:xfrm>
            <a:off x="362288" y="1529203"/>
            <a:ext cx="12606675" cy="10411381"/>
          </a:xfrm>
          <a:prstGeom prst="rect">
            <a:avLst/>
          </a:prstGeom>
        </p:spPr>
      </p:pic>
      <p:grpSp>
        <p:nvGrpSpPr>
          <p:cNvPr id="6" name="Group 6"/>
          <p:cNvGrpSpPr>
            <a:grpSpLocks noChangeAspect="1"/>
          </p:cNvGrpSpPr>
          <p:nvPr/>
        </p:nvGrpSpPr>
        <p:grpSpPr>
          <a:xfrm>
            <a:off x="12968962" y="2543310"/>
            <a:ext cx="5276847" cy="8223916"/>
            <a:chOff x="0" y="0"/>
            <a:chExt cx="3365500" cy="5245100"/>
          </a:xfrm>
        </p:grpSpPr>
        <p:sp>
          <p:nvSpPr>
            <p:cNvPr id="7" name="Freeform 7"/>
            <p:cNvSpPr/>
            <p:nvPr/>
          </p:nvSpPr>
          <p:spPr>
            <a:xfrm>
              <a:off x="0" y="0"/>
              <a:ext cx="3352800" cy="5219700"/>
            </a:xfrm>
            <a:custGeom>
              <a:avLst/>
              <a:gdLst/>
              <a:ahLst/>
              <a:cxnLst/>
              <a:rect l="l" t="t" r="r" b="b"/>
              <a:pathLst>
                <a:path w="3352800" h="5219700">
                  <a:moveTo>
                    <a:pt x="3352800" y="5143500"/>
                  </a:moveTo>
                  <a:cubicBezTo>
                    <a:pt x="3352800" y="5143500"/>
                    <a:pt x="3302000" y="5143500"/>
                    <a:pt x="3263900" y="5130800"/>
                  </a:cubicBezTo>
                  <a:cubicBezTo>
                    <a:pt x="3225800" y="5118100"/>
                    <a:pt x="3136900" y="5143500"/>
                    <a:pt x="3136900" y="5143500"/>
                  </a:cubicBezTo>
                  <a:lnTo>
                    <a:pt x="3009900" y="5156200"/>
                  </a:lnTo>
                  <a:cubicBezTo>
                    <a:pt x="2984500" y="5168900"/>
                    <a:pt x="2895600" y="5130800"/>
                    <a:pt x="2895600" y="5130800"/>
                  </a:cubicBezTo>
                  <a:cubicBezTo>
                    <a:pt x="2819400" y="5118100"/>
                    <a:pt x="2819400" y="5080000"/>
                    <a:pt x="2819400" y="5080000"/>
                  </a:cubicBezTo>
                  <a:cubicBezTo>
                    <a:pt x="2781300" y="5003800"/>
                    <a:pt x="2705100" y="5003800"/>
                    <a:pt x="2705100" y="5003800"/>
                  </a:cubicBezTo>
                  <a:lnTo>
                    <a:pt x="2603500" y="4965700"/>
                  </a:lnTo>
                  <a:cubicBezTo>
                    <a:pt x="2552700" y="4927600"/>
                    <a:pt x="2527300" y="4927600"/>
                    <a:pt x="2527300" y="4927600"/>
                  </a:cubicBezTo>
                  <a:cubicBezTo>
                    <a:pt x="2451100" y="4914900"/>
                    <a:pt x="2349500" y="4965700"/>
                    <a:pt x="2349500" y="4965700"/>
                  </a:cubicBezTo>
                  <a:cubicBezTo>
                    <a:pt x="2311400" y="4978400"/>
                    <a:pt x="2209800" y="4965700"/>
                    <a:pt x="2209800" y="4965700"/>
                  </a:cubicBezTo>
                  <a:cubicBezTo>
                    <a:pt x="2108200" y="4953000"/>
                    <a:pt x="1993900" y="5067300"/>
                    <a:pt x="1993900" y="5067300"/>
                  </a:cubicBezTo>
                  <a:lnTo>
                    <a:pt x="1828800" y="5156200"/>
                  </a:lnTo>
                  <a:cubicBezTo>
                    <a:pt x="1790700" y="5181600"/>
                    <a:pt x="1727200" y="5168900"/>
                    <a:pt x="1727200" y="5168900"/>
                  </a:cubicBezTo>
                  <a:cubicBezTo>
                    <a:pt x="1663700" y="5168900"/>
                    <a:pt x="1587500" y="5194300"/>
                    <a:pt x="1587500" y="5194300"/>
                  </a:cubicBezTo>
                  <a:lnTo>
                    <a:pt x="1371600" y="5219700"/>
                  </a:lnTo>
                  <a:cubicBezTo>
                    <a:pt x="1371600" y="5219700"/>
                    <a:pt x="1257300" y="5207000"/>
                    <a:pt x="1244600" y="5194300"/>
                  </a:cubicBezTo>
                  <a:cubicBezTo>
                    <a:pt x="1231900" y="5181600"/>
                    <a:pt x="1168400" y="5194300"/>
                    <a:pt x="1168400" y="5194300"/>
                  </a:cubicBezTo>
                  <a:lnTo>
                    <a:pt x="1066800" y="5181600"/>
                  </a:lnTo>
                  <a:lnTo>
                    <a:pt x="1016000" y="5143500"/>
                  </a:lnTo>
                  <a:lnTo>
                    <a:pt x="876300" y="5080000"/>
                  </a:lnTo>
                  <a:lnTo>
                    <a:pt x="673100" y="5041900"/>
                  </a:lnTo>
                  <a:lnTo>
                    <a:pt x="571500" y="5029200"/>
                  </a:lnTo>
                  <a:lnTo>
                    <a:pt x="431800" y="5016500"/>
                  </a:lnTo>
                  <a:lnTo>
                    <a:pt x="393700" y="4978400"/>
                  </a:lnTo>
                  <a:lnTo>
                    <a:pt x="317500" y="4965700"/>
                  </a:lnTo>
                  <a:lnTo>
                    <a:pt x="177800" y="4914900"/>
                  </a:lnTo>
                  <a:lnTo>
                    <a:pt x="88900" y="4876800"/>
                  </a:lnTo>
                  <a:lnTo>
                    <a:pt x="0" y="4787900"/>
                  </a:lnTo>
                  <a:lnTo>
                    <a:pt x="0" y="101600"/>
                  </a:lnTo>
                  <a:lnTo>
                    <a:pt x="76200" y="127000"/>
                  </a:lnTo>
                  <a:cubicBezTo>
                    <a:pt x="76200" y="127000"/>
                    <a:pt x="152400" y="152400"/>
                    <a:pt x="177800" y="152400"/>
                  </a:cubicBezTo>
                  <a:cubicBezTo>
                    <a:pt x="203200" y="152400"/>
                    <a:pt x="317500" y="114300"/>
                    <a:pt x="317500" y="114300"/>
                  </a:cubicBezTo>
                  <a:cubicBezTo>
                    <a:pt x="368300" y="88900"/>
                    <a:pt x="419100" y="76200"/>
                    <a:pt x="419100" y="76200"/>
                  </a:cubicBezTo>
                  <a:lnTo>
                    <a:pt x="609600" y="63500"/>
                  </a:lnTo>
                  <a:cubicBezTo>
                    <a:pt x="635000" y="50800"/>
                    <a:pt x="723900" y="38100"/>
                    <a:pt x="723900" y="38100"/>
                  </a:cubicBezTo>
                  <a:lnTo>
                    <a:pt x="889000" y="25400"/>
                  </a:lnTo>
                  <a:cubicBezTo>
                    <a:pt x="990600" y="0"/>
                    <a:pt x="1168400" y="88900"/>
                    <a:pt x="1168400" y="88900"/>
                  </a:cubicBezTo>
                  <a:cubicBezTo>
                    <a:pt x="1257300" y="139700"/>
                    <a:pt x="1308100" y="139700"/>
                    <a:pt x="1333500" y="127000"/>
                  </a:cubicBezTo>
                  <a:cubicBezTo>
                    <a:pt x="1358900" y="114300"/>
                    <a:pt x="1473200" y="127000"/>
                    <a:pt x="1511300" y="139700"/>
                  </a:cubicBezTo>
                  <a:cubicBezTo>
                    <a:pt x="1549400" y="152400"/>
                    <a:pt x="1676400" y="127000"/>
                    <a:pt x="1714500" y="114300"/>
                  </a:cubicBezTo>
                  <a:cubicBezTo>
                    <a:pt x="1752600" y="101600"/>
                    <a:pt x="1841500" y="127000"/>
                    <a:pt x="1841500" y="127000"/>
                  </a:cubicBezTo>
                  <a:lnTo>
                    <a:pt x="1930400" y="165100"/>
                  </a:lnTo>
                  <a:cubicBezTo>
                    <a:pt x="1943100" y="190500"/>
                    <a:pt x="2120900" y="203200"/>
                    <a:pt x="2120900" y="203200"/>
                  </a:cubicBezTo>
                  <a:cubicBezTo>
                    <a:pt x="2159000" y="228600"/>
                    <a:pt x="2247900" y="203200"/>
                    <a:pt x="2247900" y="203200"/>
                  </a:cubicBezTo>
                  <a:cubicBezTo>
                    <a:pt x="2374900" y="228600"/>
                    <a:pt x="2438400" y="215900"/>
                    <a:pt x="2501900" y="177800"/>
                  </a:cubicBezTo>
                  <a:cubicBezTo>
                    <a:pt x="2565400" y="139700"/>
                    <a:pt x="2667000" y="177800"/>
                    <a:pt x="2667000" y="177800"/>
                  </a:cubicBezTo>
                  <a:cubicBezTo>
                    <a:pt x="2667000" y="177800"/>
                    <a:pt x="2743200" y="190500"/>
                    <a:pt x="2844800" y="190500"/>
                  </a:cubicBezTo>
                  <a:cubicBezTo>
                    <a:pt x="2946400" y="190500"/>
                    <a:pt x="3022600" y="241300"/>
                    <a:pt x="3035300" y="254000"/>
                  </a:cubicBezTo>
                  <a:cubicBezTo>
                    <a:pt x="3048000" y="266700"/>
                    <a:pt x="3111500" y="241300"/>
                    <a:pt x="3124200" y="241300"/>
                  </a:cubicBezTo>
                  <a:cubicBezTo>
                    <a:pt x="3136900" y="241300"/>
                    <a:pt x="3200400" y="254000"/>
                    <a:pt x="3238500" y="241300"/>
                  </a:cubicBezTo>
                  <a:cubicBezTo>
                    <a:pt x="3276600" y="228600"/>
                    <a:pt x="3352800" y="241300"/>
                    <a:pt x="3352800" y="241300"/>
                  </a:cubicBezTo>
                  <a:lnTo>
                    <a:pt x="3352800" y="5143500"/>
                  </a:lnTo>
                  <a:close/>
                </a:path>
              </a:pathLst>
            </a:custGeom>
            <a:blipFill>
              <a:blip r:embed="rId6"/>
              <a:stretch>
                <a:fillRect l="-106532" r="-106532"/>
              </a:stretch>
            </a:blipFill>
          </p:spPr>
        </p:sp>
        <p:sp>
          <p:nvSpPr>
            <p:cNvPr id="8" name="Freeform 8"/>
            <p:cNvSpPr/>
            <p:nvPr/>
          </p:nvSpPr>
          <p:spPr>
            <a:xfrm>
              <a:off x="0" y="0"/>
              <a:ext cx="3352800" cy="292100"/>
            </a:xfrm>
            <a:custGeom>
              <a:avLst/>
              <a:gdLst/>
              <a:ahLst/>
              <a:cxnLst/>
              <a:rect l="l" t="t" r="r" b="b"/>
              <a:pathLst>
                <a:path w="3352800" h="292100">
                  <a:moveTo>
                    <a:pt x="3352800" y="292100"/>
                  </a:moveTo>
                  <a:lnTo>
                    <a:pt x="0" y="292100"/>
                  </a:lnTo>
                  <a:lnTo>
                    <a:pt x="0" y="0"/>
                  </a:lnTo>
                  <a:lnTo>
                    <a:pt x="3352800" y="0"/>
                  </a:lnTo>
                  <a:lnTo>
                    <a:pt x="3352800" y="292100"/>
                  </a:lnTo>
                  <a:close/>
                </a:path>
              </a:pathLst>
            </a:custGeom>
            <a:blipFill>
              <a:blip r:embed="rId7"/>
              <a:stretch>
                <a:fillRect t="-7825" b="-70087"/>
              </a:stretch>
            </a:blipFill>
          </p:spPr>
        </p:sp>
        <p:sp>
          <p:nvSpPr>
            <p:cNvPr id="9" name="Freeform 9"/>
            <p:cNvSpPr/>
            <p:nvPr/>
          </p:nvSpPr>
          <p:spPr>
            <a:xfrm>
              <a:off x="0" y="4775200"/>
              <a:ext cx="3365500" cy="469900"/>
            </a:xfrm>
            <a:custGeom>
              <a:avLst/>
              <a:gdLst/>
              <a:ahLst/>
              <a:cxnLst/>
              <a:rect l="l" t="t" r="r" b="b"/>
              <a:pathLst>
                <a:path w="3365500" h="469900">
                  <a:moveTo>
                    <a:pt x="3365500" y="469900"/>
                  </a:moveTo>
                  <a:lnTo>
                    <a:pt x="0" y="469900"/>
                  </a:lnTo>
                  <a:lnTo>
                    <a:pt x="0" y="0"/>
                  </a:lnTo>
                  <a:lnTo>
                    <a:pt x="3365500" y="0"/>
                  </a:lnTo>
                  <a:lnTo>
                    <a:pt x="3365500" y="469900"/>
                  </a:lnTo>
                  <a:close/>
                </a:path>
              </a:pathLst>
            </a:custGeom>
            <a:blipFill>
              <a:blip r:embed="rId8"/>
              <a:stretch>
                <a:fillRect t="-137943" b="-27056"/>
              </a:stretch>
            </a:blipFill>
          </p:spPr>
        </p:sp>
      </p:grpSp>
      <p:pic>
        <p:nvPicPr>
          <p:cNvPr id="10" name="Picture 10"/>
          <p:cNvPicPr>
            <a:picLocks noChangeAspect="1"/>
          </p:cNvPicPr>
          <p:nvPr/>
        </p:nvPicPr>
        <p:blipFill>
          <a:blip r:embed="rId9"/>
          <a:srcRect/>
          <a:stretch>
            <a:fillRect/>
          </a:stretch>
        </p:blipFill>
        <p:spPr>
          <a:xfrm>
            <a:off x="17259300" y="2165006"/>
            <a:ext cx="1007952" cy="1027212"/>
          </a:xfrm>
          <a:prstGeom prst="rect">
            <a:avLst/>
          </a:prstGeom>
        </p:spPr>
      </p:pic>
      <p:sp>
        <p:nvSpPr>
          <p:cNvPr id="11" name="TextBox 11"/>
          <p:cNvSpPr txBox="1"/>
          <p:nvPr/>
        </p:nvSpPr>
        <p:spPr>
          <a:xfrm>
            <a:off x="362288" y="1669759"/>
            <a:ext cx="5464969" cy="833562"/>
          </a:xfrm>
          <a:prstGeom prst="rect">
            <a:avLst/>
          </a:prstGeom>
        </p:spPr>
        <p:txBody>
          <a:bodyPr lIns="0" tIns="0" rIns="0" bIns="0" rtlCol="0" anchor="t">
            <a:spAutoFit/>
          </a:bodyPr>
          <a:lstStyle/>
          <a:p>
            <a:pPr algn="ctr">
              <a:lnSpc>
                <a:spcPts val="6999"/>
              </a:lnSpc>
            </a:pPr>
            <a:r>
              <a:rPr lang="en-US" sz="4999" b="1" dirty="0">
                <a:solidFill>
                  <a:srgbClr val="000000"/>
                </a:solidFill>
                <a:latin typeface="Times New Roman" panose="02020603050405020304" pitchFamily="18" charset="0"/>
                <a:cs typeface="Times New Roman" panose="02020603050405020304" pitchFamily="18" charset="0"/>
              </a:rPr>
              <a:t>2. </a:t>
            </a:r>
            <a:r>
              <a:rPr lang="en-US" sz="4999" b="1" dirty="0" err="1">
                <a:solidFill>
                  <a:srgbClr val="000000"/>
                </a:solidFill>
                <a:latin typeface="Times New Roman" panose="02020603050405020304" pitchFamily="18" charset="0"/>
                <a:cs typeface="Times New Roman" panose="02020603050405020304" pitchFamily="18" charset="0"/>
              </a:rPr>
              <a:t>Tác</a:t>
            </a:r>
            <a:r>
              <a:rPr lang="en-US" sz="4999" b="1" dirty="0">
                <a:solidFill>
                  <a:srgbClr val="000000"/>
                </a:solidFill>
                <a:latin typeface="Times New Roman" panose="02020603050405020304" pitchFamily="18" charset="0"/>
                <a:cs typeface="Times New Roman" panose="02020603050405020304" pitchFamily="18" charset="0"/>
              </a:rPr>
              <a:t> </a:t>
            </a:r>
            <a:r>
              <a:rPr lang="en-US" sz="4999" b="1" dirty="0" err="1">
                <a:solidFill>
                  <a:srgbClr val="000000"/>
                </a:solidFill>
                <a:latin typeface="Times New Roman" panose="02020603050405020304" pitchFamily="18" charset="0"/>
                <a:cs typeface="Times New Roman" panose="02020603050405020304" pitchFamily="18" charset="0"/>
              </a:rPr>
              <a:t>phẩm</a:t>
            </a:r>
            <a:r>
              <a:rPr lang="en-US" sz="4999" b="1" dirty="0">
                <a:solidFill>
                  <a:srgbClr val="000000"/>
                </a:solidFill>
                <a:latin typeface="Times New Roman" panose="02020603050405020304" pitchFamily="18" charset="0"/>
                <a:cs typeface="Times New Roman" panose="02020603050405020304" pitchFamily="18" charset="0"/>
              </a:rPr>
              <a:t>:</a:t>
            </a:r>
          </a:p>
        </p:txBody>
      </p:sp>
      <p:sp>
        <p:nvSpPr>
          <p:cNvPr id="12" name="TextBox 12"/>
          <p:cNvSpPr txBox="1"/>
          <p:nvPr/>
        </p:nvSpPr>
        <p:spPr>
          <a:xfrm>
            <a:off x="597826" y="2643877"/>
            <a:ext cx="11834418" cy="4559518"/>
          </a:xfrm>
          <a:prstGeom prst="rect">
            <a:avLst/>
          </a:prstGeom>
        </p:spPr>
        <p:txBody>
          <a:bodyPr lIns="0" tIns="0" rIns="0" bIns="0" rtlCol="0" anchor="t">
            <a:spAutoFit/>
          </a:bodyPr>
          <a:lstStyle/>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Thể</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loại</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tản</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văn</a:t>
            </a:r>
            <a:endParaRPr lang="en-US" sz="4500" dirty="0">
              <a:solidFill>
                <a:srgbClr val="000000"/>
              </a:solidFill>
              <a:latin typeface="Times New Roman" panose="02020603050405020304" pitchFamily="18" charset="0"/>
              <a:cs typeface="Times New Roman" panose="02020603050405020304" pitchFamily="18" charset="0"/>
            </a:endParaRPr>
          </a:p>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Ngôi</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kể</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thứ</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nhất</a:t>
            </a:r>
            <a:endParaRPr lang="en-US" sz="4500" dirty="0">
              <a:solidFill>
                <a:srgbClr val="000000"/>
              </a:solidFill>
              <a:latin typeface="Times New Roman" panose="02020603050405020304" pitchFamily="18" charset="0"/>
              <a:cs typeface="Times New Roman" panose="02020603050405020304" pitchFamily="18" charset="0"/>
            </a:endParaRPr>
          </a:p>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Nhân</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vật</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chính</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dì</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Bảy</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dì</a:t>
            </a:r>
            <a:r>
              <a:rPr lang="en-US" sz="4500" dirty="0">
                <a:solidFill>
                  <a:srgbClr val="000000"/>
                </a:solidFill>
                <a:latin typeface="Times New Roman" panose="02020603050405020304" pitchFamily="18" charset="0"/>
                <a:cs typeface="Times New Roman" panose="02020603050405020304" pitchFamily="18" charset="0"/>
              </a:rPr>
              <a:t> Lê </a:t>
            </a:r>
            <a:r>
              <a:rPr lang="en-US" sz="4500" dirty="0" err="1">
                <a:solidFill>
                  <a:srgbClr val="000000"/>
                </a:solidFill>
                <a:latin typeface="Times New Roman" panose="02020603050405020304" pitchFamily="18" charset="0"/>
                <a:cs typeface="Times New Roman" panose="02020603050405020304" pitchFamily="18" charset="0"/>
              </a:rPr>
              <a:t>Thị</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Thoả</a:t>
            </a:r>
            <a:r>
              <a:rPr lang="en-US" sz="4500" dirty="0">
                <a:solidFill>
                  <a:srgbClr val="000000"/>
                </a:solidFill>
                <a:latin typeface="Times New Roman" panose="02020603050405020304" pitchFamily="18" charset="0"/>
                <a:cs typeface="Times New Roman" panose="02020603050405020304" pitchFamily="18" charset="0"/>
              </a:rPr>
              <a:t>)</a:t>
            </a:r>
          </a:p>
          <a:p>
            <a:pPr marL="571500" indent="-571500" algn="just">
              <a:lnSpc>
                <a:spcPts val="6019"/>
              </a:lnSpc>
              <a:buFontTx/>
              <a:buChar char="-"/>
            </a:pPr>
            <a:r>
              <a:rPr lang="en-US" sz="4500" dirty="0" err="1">
                <a:solidFill>
                  <a:srgbClr val="000000"/>
                </a:solidFill>
                <a:latin typeface="Times New Roman" panose="02020603050405020304" pitchFamily="18" charset="0"/>
                <a:cs typeface="Times New Roman" panose="02020603050405020304" pitchFamily="18" charset="0"/>
              </a:rPr>
              <a:t>Xuất</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xứ</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Trích</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trong</a:t>
            </a:r>
            <a:r>
              <a:rPr lang="en-US" sz="4500" dirty="0">
                <a:solidFill>
                  <a:srgbClr val="000000"/>
                </a:solidFill>
                <a:latin typeface="Times New Roman" panose="02020603050405020304" pitchFamily="18" charset="0"/>
                <a:cs typeface="Times New Roman" panose="02020603050405020304" pitchFamily="18" charset="0"/>
              </a:rPr>
              <a:t> Thành </a:t>
            </a:r>
            <a:r>
              <a:rPr lang="en-US" sz="4500" dirty="0" err="1">
                <a:solidFill>
                  <a:srgbClr val="000000"/>
                </a:solidFill>
                <a:latin typeface="Times New Roman" panose="02020603050405020304" pitchFamily="18" charset="0"/>
                <a:cs typeface="Times New Roman" panose="02020603050405020304" pitchFamily="18" charset="0"/>
              </a:rPr>
              <a:t>phố</a:t>
            </a:r>
            <a:r>
              <a:rPr lang="en-US" sz="4500" dirty="0">
                <a:solidFill>
                  <a:srgbClr val="000000"/>
                </a:solidFill>
                <a:latin typeface="Times New Roman" panose="02020603050405020304" pitchFamily="18" charset="0"/>
                <a:cs typeface="Times New Roman" panose="02020603050405020304" pitchFamily="18" charset="0"/>
              </a:rPr>
              <a:t> - </a:t>
            </a:r>
            <a:r>
              <a:rPr lang="en-US" sz="4500" dirty="0" err="1">
                <a:solidFill>
                  <a:srgbClr val="000000"/>
                </a:solidFill>
                <a:latin typeface="Times New Roman" panose="02020603050405020304" pitchFamily="18" charset="0"/>
                <a:cs typeface="Times New Roman" panose="02020603050405020304" pitchFamily="18" charset="0"/>
              </a:rPr>
              <a:t>những</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thước</a:t>
            </a:r>
            <a:r>
              <a:rPr lang="en-US" sz="4500" dirty="0">
                <a:solidFill>
                  <a:srgbClr val="000000"/>
                </a:solidFill>
                <a:latin typeface="Times New Roman" panose="02020603050405020304" pitchFamily="18" charset="0"/>
                <a:cs typeface="Times New Roman" panose="02020603050405020304" pitchFamily="18" charset="0"/>
              </a:rPr>
              <a:t> </a:t>
            </a:r>
            <a:r>
              <a:rPr lang="en-US" sz="4500" dirty="0" err="1">
                <a:solidFill>
                  <a:srgbClr val="000000"/>
                </a:solidFill>
                <a:latin typeface="Times New Roman" panose="02020603050405020304" pitchFamily="18" charset="0"/>
                <a:cs typeface="Times New Roman" panose="02020603050405020304" pitchFamily="18" charset="0"/>
              </a:rPr>
              <a:t>phim</a:t>
            </a:r>
            <a:r>
              <a:rPr lang="en-US" sz="4500" dirty="0">
                <a:solidFill>
                  <a:srgbClr val="000000"/>
                </a:solidFill>
                <a:latin typeface="Times New Roman" panose="02020603050405020304" pitchFamily="18" charset="0"/>
                <a:cs typeface="Times New Roman" panose="02020603050405020304" pitchFamily="18" charset="0"/>
              </a:rPr>
              <a:t> quay </a:t>
            </a:r>
            <a:r>
              <a:rPr lang="en-US" sz="4500" dirty="0" err="1">
                <a:solidFill>
                  <a:srgbClr val="000000"/>
                </a:solidFill>
                <a:latin typeface="Times New Roman" panose="02020603050405020304" pitchFamily="18" charset="0"/>
                <a:cs typeface="Times New Roman" panose="02020603050405020304" pitchFamily="18" charset="0"/>
              </a:rPr>
              <a:t>chậm</a:t>
            </a:r>
            <a:r>
              <a:rPr lang="en-US" sz="4500" dirty="0">
                <a:solidFill>
                  <a:srgbClr val="000000"/>
                </a:solidFill>
                <a:latin typeface="Times New Roman" panose="02020603050405020304" pitchFamily="18" charset="0"/>
                <a:cs typeface="Times New Roman" panose="02020603050405020304" pitchFamily="18" charset="0"/>
              </a:rPr>
              <a:t>, NXB </a:t>
            </a:r>
            <a:r>
              <a:rPr lang="en-US" sz="4500" dirty="0" err="1">
                <a:solidFill>
                  <a:srgbClr val="000000"/>
                </a:solidFill>
                <a:latin typeface="Times New Roman" panose="02020603050405020304" pitchFamily="18" charset="0"/>
                <a:cs typeface="Times New Roman" panose="02020603050405020304" pitchFamily="18" charset="0"/>
              </a:rPr>
              <a:t>Trẻ</a:t>
            </a:r>
            <a:r>
              <a:rPr lang="en-US" sz="4500" dirty="0">
                <a:solidFill>
                  <a:srgbClr val="000000"/>
                </a:solidFill>
                <a:latin typeface="Times New Roman" panose="02020603050405020304" pitchFamily="18" charset="0"/>
                <a:cs typeface="Times New Roman" panose="02020603050405020304" pitchFamily="18" charset="0"/>
              </a:rPr>
              <a:t>, TP. </a:t>
            </a:r>
            <a:r>
              <a:rPr lang="en-US" sz="4500" dirty="0" err="1">
                <a:solidFill>
                  <a:srgbClr val="000000"/>
                </a:solidFill>
                <a:latin typeface="Times New Roman" panose="02020603050405020304" pitchFamily="18" charset="0"/>
                <a:cs typeface="Times New Roman" panose="02020603050405020304" pitchFamily="18" charset="0"/>
              </a:rPr>
              <a:t>Hồ</a:t>
            </a:r>
            <a:r>
              <a:rPr lang="en-US" sz="4500" dirty="0">
                <a:solidFill>
                  <a:srgbClr val="000000"/>
                </a:solidFill>
                <a:latin typeface="Times New Roman" panose="02020603050405020304" pitchFamily="18" charset="0"/>
                <a:cs typeface="Times New Roman" panose="02020603050405020304" pitchFamily="18" charset="0"/>
              </a:rPr>
              <a:t> Chí Minh, 2018. </a:t>
            </a:r>
          </a:p>
        </p:txBody>
      </p:sp>
      <p:sp>
        <p:nvSpPr>
          <p:cNvPr id="13" name="TextBox 13"/>
          <p:cNvSpPr txBox="1"/>
          <p:nvPr/>
        </p:nvSpPr>
        <p:spPr>
          <a:xfrm>
            <a:off x="5781986" y="262375"/>
            <a:ext cx="9577031" cy="1009653"/>
          </a:xfrm>
          <a:prstGeom prst="rect">
            <a:avLst/>
          </a:prstGeom>
        </p:spPr>
        <p:txBody>
          <a:bodyPr lIns="0" tIns="0" rIns="0" bIns="0" rtlCol="0" anchor="t">
            <a:spAutoFit/>
          </a:bodyPr>
          <a:lstStyle/>
          <a:p>
            <a:pPr algn="ctr">
              <a:lnSpc>
                <a:spcPts val="8399"/>
              </a:lnSpc>
            </a:pPr>
            <a:r>
              <a:rPr lang="en-US" sz="5999">
                <a:solidFill>
                  <a:srgbClr val="FFFFFF"/>
                </a:solidFill>
                <a:latin typeface="Fraunces Bold"/>
              </a:rPr>
              <a:t>3. KHÁM PHÁ VĂN BẢN</a:t>
            </a:r>
          </a:p>
        </p:txBody>
      </p:sp>
      <p:pic>
        <p:nvPicPr>
          <p:cNvPr id="14" name="Picture 14"/>
          <p:cNvPicPr>
            <a:picLocks noChangeAspect="1"/>
          </p:cNvPicPr>
          <p:nvPr/>
        </p:nvPicPr>
        <p:blipFill>
          <a:blip r:embed="rId10"/>
          <a:srcRect/>
          <a:stretch>
            <a:fillRect/>
          </a:stretch>
        </p:blipFill>
        <p:spPr>
          <a:xfrm rot="-472910">
            <a:off x="8269481" y="6207135"/>
            <a:ext cx="6987653" cy="10507749"/>
          </a:xfrm>
          <a:prstGeom prst="rect">
            <a:avLst/>
          </a:prstGeom>
        </p:spPr>
      </p:pic>
      <p:sp>
        <p:nvSpPr>
          <p:cNvPr id="16" name="TextBox 15">
            <a:extLst>
              <a:ext uri="{FF2B5EF4-FFF2-40B4-BE49-F238E27FC236}">
                <a16:creationId xmlns:a16="http://schemas.microsoft.com/office/drawing/2014/main" xmlns="" id="{8D795EFE-2FE1-484B-E354-09EFA6624C20}"/>
              </a:ext>
            </a:extLst>
          </p:cNvPr>
          <p:cNvSpPr txBox="1"/>
          <p:nvPr/>
        </p:nvSpPr>
        <p:spPr>
          <a:xfrm>
            <a:off x="593735" y="7203395"/>
            <a:ext cx="7349741" cy="3882409"/>
          </a:xfrm>
          <a:prstGeom prst="rect">
            <a:avLst/>
          </a:prstGeom>
          <a:noFill/>
        </p:spPr>
        <p:txBody>
          <a:bodyPr wrap="square">
            <a:spAutoFit/>
          </a:bodyPr>
          <a:lstStyle/>
          <a:p>
            <a:pPr marL="571500" indent="-571500" algn="just">
              <a:lnSpc>
                <a:spcPts val="6019"/>
              </a:lnSpc>
              <a:buFontTx/>
              <a:buChar char="-"/>
            </a:pPr>
            <a:r>
              <a:rPr lang="de-DE" sz="4500" dirty="0" err="1">
                <a:latin typeface="Times New Roman" panose="02020603050405020304" pitchFamily="18" charset="0"/>
                <a:cs typeface="Times New Roman" panose="02020603050405020304" pitchFamily="18" charset="0"/>
              </a:rPr>
              <a:t>Sự</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việc</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chính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chờ</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đợi</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chồng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suốt</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cả</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cuộc</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chiến</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tranh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Chồng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hy</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sinh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trong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chiến</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đấu</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dì</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thầm</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lặng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sống</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một</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mình</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cho</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đến</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lúc</a:t>
            </a:r>
            <a:r>
              <a:rPr lang="de-DE" sz="4500" dirty="0">
                <a:latin typeface="Times New Roman" panose="02020603050405020304" pitchFamily="18" charset="0"/>
                <a:cs typeface="Times New Roman" panose="02020603050405020304" pitchFamily="18" charset="0"/>
              </a:rPr>
              <a:t> </a:t>
            </a:r>
            <a:r>
              <a:rPr lang="de-DE" sz="4500" dirty="0" err="1">
                <a:latin typeface="Times New Roman" panose="02020603050405020304" pitchFamily="18" charset="0"/>
                <a:cs typeface="Times New Roman" panose="02020603050405020304" pitchFamily="18" charset="0"/>
              </a:rPr>
              <a:t>già</a:t>
            </a:r>
            <a:r>
              <a:rPr lang="de-DE" sz="4500" dirty="0">
                <a:latin typeface="Times New Roman" panose="02020603050405020304" pitchFamily="18" charset="0"/>
                <a:cs typeface="Times New Roman" panose="02020603050405020304" pitchFamily="18" charset="0"/>
              </a:rPr>
              <a:t>.</a:t>
            </a:r>
            <a:endParaRPr lang="en-US" sz="4500"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barn(inVertical)">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barn(inVertical)">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barn(inVertical)">
                                      <p:cBhvr>
                                        <p:cTn id="17" dur="500"/>
                                        <p:tgtEl>
                                          <p:spTgt spid="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2">
                                            <p:txEl>
                                              <p:pRg st="3" end="3"/>
                                            </p:txEl>
                                          </p:spTgt>
                                        </p:tgtEl>
                                        <p:attrNameLst>
                                          <p:attrName>style.visibility</p:attrName>
                                        </p:attrNameLst>
                                      </p:cBhvr>
                                      <p:to>
                                        <p:strVal val="visible"/>
                                      </p:to>
                                    </p:set>
                                    <p:animEffect transition="in" filter="barn(inVertical)">
                                      <p:cBhvr>
                                        <p:cTn id="2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4"/>
          <a:srcRect l="10242" t="49673"/>
          <a:stretch>
            <a:fillRect/>
          </a:stretch>
        </p:blipFill>
        <p:spPr>
          <a:xfrm>
            <a:off x="0" y="0"/>
            <a:ext cx="9505701" cy="1499002"/>
          </a:xfrm>
          <a:prstGeom prst="rect">
            <a:avLst/>
          </a:prstGeom>
        </p:spPr>
      </p:pic>
      <p:pic>
        <p:nvPicPr>
          <p:cNvPr id="4" name="Picture 4"/>
          <p:cNvPicPr>
            <a:picLocks noChangeAspect="1"/>
          </p:cNvPicPr>
          <p:nvPr/>
        </p:nvPicPr>
        <p:blipFill>
          <a:blip r:embed="rId5"/>
          <a:srcRect t="20976" r="33873"/>
          <a:stretch>
            <a:fillRect/>
          </a:stretch>
        </p:blipFill>
        <p:spPr>
          <a:xfrm rot="859101">
            <a:off x="9382108" y="-2320345"/>
            <a:ext cx="12450556" cy="5374989"/>
          </a:xfrm>
          <a:prstGeom prst="rect">
            <a:avLst/>
          </a:prstGeom>
        </p:spPr>
      </p:pic>
      <p:pic>
        <p:nvPicPr>
          <p:cNvPr id="5" name="Picture 5"/>
          <p:cNvPicPr>
            <a:picLocks noChangeAspect="1"/>
          </p:cNvPicPr>
          <p:nvPr/>
        </p:nvPicPr>
        <p:blipFill>
          <a:blip r:embed="rId6"/>
          <a:srcRect l="5278" r="53951" b="48490"/>
          <a:stretch>
            <a:fillRect/>
          </a:stretch>
        </p:blipFill>
        <p:spPr>
          <a:xfrm>
            <a:off x="6269791" y="1185554"/>
            <a:ext cx="11525699" cy="10411381"/>
          </a:xfrm>
          <a:prstGeom prst="rect">
            <a:avLst/>
          </a:prstGeom>
        </p:spPr>
      </p:pic>
      <p:pic>
        <p:nvPicPr>
          <p:cNvPr id="6" name="Picture 6"/>
          <p:cNvPicPr>
            <a:picLocks noChangeAspect="1"/>
          </p:cNvPicPr>
          <p:nvPr/>
        </p:nvPicPr>
        <p:blipFill>
          <a:blip r:embed="rId7"/>
          <a:srcRect/>
          <a:stretch>
            <a:fillRect/>
          </a:stretch>
        </p:blipFill>
        <p:spPr>
          <a:xfrm>
            <a:off x="17259300" y="2165006"/>
            <a:ext cx="1007952" cy="1027212"/>
          </a:xfrm>
          <a:prstGeom prst="rect">
            <a:avLst/>
          </a:prstGeom>
        </p:spPr>
      </p:pic>
      <p:pic>
        <p:nvPicPr>
          <p:cNvPr id="11" name="Picture 11"/>
          <p:cNvPicPr>
            <a:picLocks noChangeAspect="1"/>
          </p:cNvPicPr>
          <p:nvPr/>
        </p:nvPicPr>
        <p:blipFill>
          <a:blip r:embed="rId8"/>
          <a:srcRect/>
          <a:stretch>
            <a:fillRect/>
          </a:stretch>
        </p:blipFill>
        <p:spPr>
          <a:xfrm rot="-472910">
            <a:off x="447518" y="6600175"/>
            <a:ext cx="4548766" cy="6840250"/>
          </a:xfrm>
          <a:prstGeom prst="rect">
            <a:avLst/>
          </a:prstGeom>
        </p:spPr>
      </p:pic>
      <p:sp>
        <p:nvSpPr>
          <p:cNvPr id="13" name="TextBox 12">
            <a:extLst>
              <a:ext uri="{FF2B5EF4-FFF2-40B4-BE49-F238E27FC236}">
                <a16:creationId xmlns:a16="http://schemas.microsoft.com/office/drawing/2014/main" xmlns="" id="{8B441F18-69FF-A402-7711-E9DB8D7F28E7}"/>
              </a:ext>
            </a:extLst>
          </p:cNvPr>
          <p:cNvSpPr txBox="1"/>
          <p:nvPr/>
        </p:nvSpPr>
        <p:spPr>
          <a:xfrm>
            <a:off x="6603271" y="1575141"/>
            <a:ext cx="11163300" cy="8325356"/>
          </a:xfrm>
          <a:prstGeom prst="rect">
            <a:avLst/>
          </a:prstGeom>
          <a:noFill/>
        </p:spPr>
        <p:txBody>
          <a:bodyPr wrap="square">
            <a:spAutoFit/>
          </a:bodyPr>
          <a:lstStyle/>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(a) Dượng Bảy ngã xuống trong trận đánh ở Xuân Lộc, trên đường tiến vào Sài Gòn.</a:t>
            </a:r>
            <a:endParaRPr lang="x-none"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(b) Dì Bảy năm nay tròn 80 tuổi, đang ngồi một mình đợi Tết.</a:t>
            </a:r>
            <a:endParaRPr lang="x-none"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(c) Dượng Bảy cùng nhiều người con đất Quảng lên đường ra Bắc tập kết.</a:t>
            </a:r>
            <a:endParaRPr lang="x-none"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(d) Ngày hoà bình, dì tôi đã qua tuổi 40. Vẫn có người đàn ông để ý đến dì, nhưng lòng dì không còn rung động.</a:t>
            </a:r>
            <a:endParaRPr lang="x-none" sz="4500" dirty="0">
              <a:effectLst/>
              <a:latin typeface="Times New Roman" panose="02020603050405020304" pitchFamily="18" charset="0"/>
              <a:ea typeface="Times New Roman" panose="02020603050405020304" pitchFamily="18" charset="0"/>
            </a:endParaRPr>
          </a:p>
          <a:p>
            <a:pPr marR="30480" algn="just">
              <a:spcBef>
                <a:spcPts val="600"/>
              </a:spcBef>
              <a:spcAft>
                <a:spcPts val="600"/>
              </a:spcAft>
            </a:pPr>
            <a:r>
              <a:rPr lang="vi-VN" sz="4500" dirty="0">
                <a:solidFill>
                  <a:srgbClr val="000000"/>
                </a:solidFill>
                <a:effectLst/>
                <a:latin typeface="Times New Roman" panose="02020603050405020304" pitchFamily="18" charset="0"/>
                <a:ea typeface="Times New Roman" panose="02020603050405020304" pitchFamily="18" charset="0"/>
              </a:rPr>
              <a:t>(e) Ra miền Bắc rồi lại vào miền Nam chiến đấu, dượng Bảy vẫn liên lạc với gia đình.</a:t>
            </a:r>
            <a:endParaRPr lang="x-none" sz="4500" dirty="0">
              <a:effectLst/>
              <a:latin typeface="Times New Roman" panose="02020603050405020304" pitchFamily="18" charset="0"/>
              <a:ea typeface="Times New Roman" panose="02020603050405020304" pitchFamily="18" charset="0"/>
            </a:endParaRPr>
          </a:p>
        </p:txBody>
      </p:sp>
      <p:sp>
        <p:nvSpPr>
          <p:cNvPr id="15" name="TextBox 14">
            <a:extLst>
              <a:ext uri="{FF2B5EF4-FFF2-40B4-BE49-F238E27FC236}">
                <a16:creationId xmlns:a16="http://schemas.microsoft.com/office/drawing/2014/main" xmlns="" id="{D9037795-5D5F-F29A-E782-EAF87E9BCC66}"/>
              </a:ext>
            </a:extLst>
          </p:cNvPr>
          <p:cNvSpPr txBox="1"/>
          <p:nvPr/>
        </p:nvSpPr>
        <p:spPr>
          <a:xfrm>
            <a:off x="1021621" y="1530347"/>
            <a:ext cx="3873293" cy="2862322"/>
          </a:xfrm>
          <a:prstGeom prst="rect">
            <a:avLst/>
          </a:prstGeom>
          <a:noFill/>
        </p:spPr>
        <p:txBody>
          <a:bodyPr wrap="square">
            <a:spAutoFit/>
          </a:bodyPr>
          <a:lstStyle/>
          <a:p>
            <a:pPr algn="just"/>
            <a:r>
              <a:rPr lang="vi-VN" sz="4500" b="1" dirty="0">
                <a:solidFill>
                  <a:schemeClr val="bg1"/>
                </a:solidFill>
                <a:effectLst/>
                <a:latin typeface="Times New Roman" panose="02020603050405020304" pitchFamily="18" charset="0"/>
                <a:ea typeface="Times New Roman" panose="02020603050405020304" pitchFamily="18" charset="0"/>
              </a:rPr>
              <a:t>Sắp xếp các sự kiện chính theo trật tự trong văn bản:</a:t>
            </a:r>
            <a:r>
              <a:rPr lang="x-none" sz="4500" b="1" dirty="0">
                <a:solidFill>
                  <a:schemeClr val="bg1"/>
                </a:solidFill>
                <a:effectLst/>
              </a:rPr>
              <a:t> </a:t>
            </a:r>
            <a:endParaRPr lang="x-none" sz="4500" b="1" dirty="0">
              <a:solidFill>
                <a:schemeClr val="bg1"/>
              </a:solidFill>
            </a:endParaRPr>
          </a:p>
        </p:txBody>
      </p:sp>
      <p:sp>
        <p:nvSpPr>
          <p:cNvPr id="17" name="TextBox 16">
            <a:extLst>
              <a:ext uri="{FF2B5EF4-FFF2-40B4-BE49-F238E27FC236}">
                <a16:creationId xmlns:a16="http://schemas.microsoft.com/office/drawing/2014/main" xmlns="" id="{57A483BE-31E1-4249-7817-3DF65538977F}"/>
              </a:ext>
            </a:extLst>
          </p:cNvPr>
          <p:cNvSpPr txBox="1"/>
          <p:nvPr/>
        </p:nvSpPr>
        <p:spPr>
          <a:xfrm>
            <a:off x="1198249" y="4913916"/>
            <a:ext cx="3873293" cy="1477328"/>
          </a:xfrm>
          <a:prstGeom prst="rect">
            <a:avLst/>
          </a:prstGeom>
          <a:noFill/>
        </p:spPr>
        <p:txBody>
          <a:bodyPr wrap="square">
            <a:spAutoFit/>
          </a:bodyPr>
          <a:lstStyle/>
          <a:p>
            <a:pPr marR="30480" algn="just">
              <a:spcBef>
                <a:spcPts val="600"/>
              </a:spcBef>
              <a:spcAft>
                <a:spcPts val="600"/>
              </a:spcAft>
            </a:pPr>
            <a:r>
              <a:rPr lang="vi-VN" sz="4500" b="1" dirty="0">
                <a:solidFill>
                  <a:schemeClr val="bg1"/>
                </a:solidFill>
                <a:effectLst/>
                <a:latin typeface="Times New Roman" panose="02020603050405020304" pitchFamily="18" charset="0"/>
                <a:ea typeface="Times New Roman" panose="02020603050405020304" pitchFamily="18" charset="0"/>
              </a:rPr>
              <a:t>Đáp án: c – e – a – d – b.</a:t>
            </a:r>
            <a:endParaRPr lang="x-none" sz="4500" b="1" dirty="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p15="http://schemas.microsoft.com/office/powerpoint/2012/main"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459" t="27748" r="13459" b="171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1891" t="27887" r="16321" b="7743"/>
          <a:stretch>
            <a:fillRect/>
          </a:stretch>
        </p:blipFill>
        <p:spPr>
          <a:xfrm>
            <a:off x="-1371690" y="-669875"/>
            <a:ext cx="10515690" cy="3790510"/>
          </a:xfrm>
          <a:prstGeom prst="rect">
            <a:avLst/>
          </a:prstGeom>
        </p:spPr>
      </p:pic>
      <p:pic>
        <p:nvPicPr>
          <p:cNvPr id="4" name="Picture 4"/>
          <p:cNvPicPr>
            <a:picLocks noChangeAspect="1"/>
          </p:cNvPicPr>
          <p:nvPr/>
        </p:nvPicPr>
        <p:blipFill>
          <a:blip r:embed="rId4"/>
          <a:srcRect/>
          <a:stretch>
            <a:fillRect/>
          </a:stretch>
        </p:blipFill>
        <p:spPr>
          <a:xfrm rot="8768189">
            <a:off x="12379900" y="7984542"/>
            <a:ext cx="9758800" cy="4440254"/>
          </a:xfrm>
          <a:prstGeom prst="rect">
            <a:avLst/>
          </a:prstGeom>
        </p:spPr>
      </p:pic>
      <p:sp>
        <p:nvSpPr>
          <p:cNvPr id="6" name="TextBox 6"/>
          <p:cNvSpPr txBox="1"/>
          <p:nvPr/>
        </p:nvSpPr>
        <p:spPr>
          <a:xfrm>
            <a:off x="3886155" y="2087169"/>
            <a:ext cx="11920420" cy="4616648"/>
          </a:xfrm>
          <a:prstGeom prst="rect">
            <a:avLst/>
          </a:prstGeom>
        </p:spPr>
        <p:txBody>
          <a:bodyPr lIns="0" tIns="0" rIns="0" bIns="0" rtlCol="0" anchor="t">
            <a:spAutoFit/>
          </a:bodyPr>
          <a:lstStyle/>
          <a:p>
            <a:pPr algn="ctr"/>
            <a:r>
              <a:rPr lang="en-US" sz="10000" dirty="0">
                <a:solidFill>
                  <a:srgbClr val="FFFFFF"/>
                </a:solidFill>
                <a:latin typeface="Roboto Condensed Bold"/>
              </a:rPr>
              <a:t>II. </a:t>
            </a:r>
          </a:p>
          <a:p>
            <a:pPr algn="ctr"/>
            <a:r>
              <a:rPr lang="en-US" sz="10000" dirty="0">
                <a:solidFill>
                  <a:srgbClr val="FFFFFF"/>
                </a:solidFill>
                <a:latin typeface="Roboto Condensed Bold"/>
              </a:rPr>
              <a:t>ĐỌC VÀ </a:t>
            </a:r>
          </a:p>
          <a:p>
            <a:pPr algn="ctr"/>
            <a:r>
              <a:rPr lang="en-US" sz="10000" dirty="0">
                <a:solidFill>
                  <a:srgbClr val="FFFFFF"/>
                </a:solidFill>
                <a:latin typeface="Roboto Condensed Bold"/>
              </a:rPr>
              <a:t>TÌM HIỂU CHI TIẾT</a:t>
            </a:r>
          </a:p>
        </p:txBody>
      </p:sp>
      <p:pic>
        <p:nvPicPr>
          <p:cNvPr id="8" name="Picture 8"/>
          <p:cNvPicPr>
            <a:picLocks noChangeAspect="1"/>
          </p:cNvPicPr>
          <p:nvPr/>
        </p:nvPicPr>
        <p:blipFill>
          <a:blip r:embed="rId5"/>
          <a:srcRect/>
          <a:stretch>
            <a:fillRect/>
          </a:stretch>
        </p:blipFill>
        <p:spPr>
          <a:xfrm rot="-472910">
            <a:off x="474527" y="4683531"/>
            <a:ext cx="4823305" cy="7253090"/>
          </a:xfrm>
          <a:prstGeom prst="rect">
            <a:avLst/>
          </a:prstGeom>
        </p:spPr>
      </p:pic>
    </p:spTree>
    <p:extLst>
      <p:ext uri="{BB962C8B-B14F-4D97-AF65-F5344CB8AC3E}">
        <p14:creationId xmlns:p14="http://schemas.microsoft.com/office/powerpoint/2010/main" val="1216961007"/>
      </p:ext>
    </p:extLst>
  </p:cSld>
  <p:clrMapOvr>
    <a:masterClrMapping/>
  </p:clrMapOvr>
  <mc:AlternateContent xmlns:mc="http://schemas.openxmlformats.org/markup-compatibility/2006" xmlns:n="http://schemas.microsoft.com/office/powerpoint/2012/main">
    <mc:Choice Requires="n">
      <p:transition xmlns:p14="http://schemas.microsoft.com/office/powerpoint/2010/main" spd="slow" p14:dur="1250"/>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2763</Words>
  <Application>Microsoft Office PowerPoint</Application>
  <PresentationFormat>Custom</PresentationFormat>
  <Paragraphs>160</Paragraphs>
  <Slides>38</Slides>
  <Notes>1</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38</vt:i4>
      </vt:variant>
    </vt:vector>
  </HeadingPairs>
  <TitlesOfParts>
    <vt:vector size="50" baseType="lpstr">
      <vt:lpstr>Arial</vt:lpstr>
      <vt:lpstr>Fraunces Bold</vt:lpstr>
      <vt:lpstr>#9Slide06 SVNWendi Bold</vt:lpstr>
      <vt:lpstr>#9Slide05 Dear Saturday</vt:lpstr>
      <vt:lpstr>Calibri</vt:lpstr>
      <vt:lpstr>Roboto Condensed Bold</vt:lpstr>
      <vt:lpstr>#9Slide06 SVNWendi</vt:lpstr>
      <vt:lpstr>Times New Roman</vt:lpstr>
      <vt:lpstr>Wingdings</vt:lpstr>
      <vt:lpstr>#9Slide07 SVNUT Triumph Press Bold</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7CD - B9 - Doc 2</dc:title>
  <dc:creator>This MC</dc:creator>
  <cp:lastModifiedBy>SKY</cp:lastModifiedBy>
  <cp:revision>11</cp:revision>
  <dcterms:created xsi:type="dcterms:W3CDTF">2006-08-16T00:00:00Z</dcterms:created>
  <dcterms:modified xsi:type="dcterms:W3CDTF">2024-06-15T10:54:15Z</dcterms:modified>
  <dc:identifier>DAFaa-sqNGk</dc:identifier>
</cp:coreProperties>
</file>