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9" r:id="rId4"/>
    <p:sldId id="258" r:id="rId5"/>
    <p:sldId id="260" r:id="rId6"/>
    <p:sldId id="262" r:id="rId7"/>
    <p:sldId id="261" r:id="rId8"/>
    <p:sldId id="263" r:id="rId9"/>
    <p:sldId id="264" r:id="rId10"/>
    <p:sldId id="273" r:id="rId11"/>
    <p:sldId id="265" r:id="rId12"/>
    <p:sldId id="269" r:id="rId13"/>
    <p:sldId id="270" r:id="rId14"/>
    <p:sldId id="267" r:id="rId15"/>
    <p:sldId id="271" r:id="rId16"/>
    <p:sldId id="268" r:id="rId17"/>
    <p:sldId id="274" r:id="rId18"/>
    <p:sldId id="272" r:id="rId19"/>
    <p:sldId id="319" r:id="rId20"/>
  </p:sldIdLst>
  <p:sldSz cx="18288000" cy="10287000"/>
  <p:notesSz cx="6858000" cy="9144000"/>
  <p:embeddedFontLst>
    <p:embeddedFont>
      <p:font typeface="Fraunces" charset="0"/>
      <p:bold r:id="rId22"/>
      <p:italic r:id="rId23"/>
      <p:boldItalic r:id="rId24"/>
    </p:embeddedFont>
    <p:embeddedFont>
      <p:font typeface="Calibri" pitchFamily="34" charset="0"/>
      <p:regular r:id="rId25"/>
      <p:bold r:id="rId26"/>
      <p:italic r:id="rId27"/>
      <p:boldItalic r:id="rId28"/>
    </p:embeddedFont>
    <p:embeddedFont>
      <p:font typeface="Pacifico" charset="0"/>
      <p:regular r:id="rId29"/>
    </p:embeddedFont>
    <p:embeddedFont>
      <p:font typeface="Roboto Condensed"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S95BpFapFMoJMbiBE65mPjip6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90A1324-9E45-4E25-BE89-789E35767E51}">
  <a:tblStyle styleId="{A90A1324-9E45-4E25-BE89-789E35767E5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56"/>
    <p:restoredTop sz="94679"/>
  </p:normalViewPr>
  <p:slideViewPr>
    <p:cSldViewPr snapToGrid="0">
      <p:cViewPr>
        <p:scale>
          <a:sx n="45" d="100"/>
          <a:sy n="45" d="100"/>
        </p:scale>
        <p:origin x="-324"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761432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6615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4366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2" name="Google Shape;47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16"/>
        <p:cNvGrpSpPr/>
        <p:nvPr/>
      </p:nvGrpSpPr>
      <p:grpSpPr>
        <a:xfrm>
          <a:off x="0" y="0"/>
          <a:ext cx="0" cy="0"/>
          <a:chOff x="0" y="0"/>
          <a:chExt cx="0" cy="0"/>
        </a:xfrm>
      </p:grpSpPr>
      <p:sp>
        <p:nvSpPr>
          <p:cNvPr id="17" name="Google Shape;17;p30"/>
          <p:cNvSpPr/>
          <p:nvPr/>
        </p:nvSpPr>
        <p:spPr>
          <a:xfrm>
            <a:off x="550438" y="552750"/>
            <a:ext cx="17187131" cy="9181500"/>
          </a:xfrm>
          <a:prstGeom prst="rect">
            <a:avLst/>
          </a:prstGeom>
          <a:solidFill>
            <a:schemeClr val="lt1"/>
          </a:solidFill>
          <a:ln>
            <a:noFill/>
          </a:ln>
        </p:spPr>
        <p:txBody>
          <a:bodyPr spcFirstLastPara="1" wrap="square" lIns="137138" tIns="68550" rIns="137138" bIns="68550" anchor="ctr" anchorCtr="0">
            <a:noAutofit/>
          </a:bodyPr>
          <a:lstStyle/>
          <a:p>
            <a:pPr marL="0" marR="0" lvl="0" indent="0" algn="ctr" rtl="0">
              <a:spcBef>
                <a:spcPts val="0"/>
              </a:spcBef>
              <a:spcAft>
                <a:spcPts val="0"/>
              </a:spcAft>
              <a:buNone/>
            </a:pPr>
            <a:endParaRPr sz="27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75288211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a:spLocks noGrp="1"/>
          </p:cNvSpPr>
          <p:nvPr>
            <p:ph type="pic" idx="2"/>
          </p:nvPr>
        </p:nvSpPr>
        <p:spPr>
          <a:xfrm>
            <a:off x="1792288" y="612775"/>
            <a:ext cx="5486400" cy="4114800"/>
          </a:xfrm>
          <a:prstGeom prst="rect">
            <a:avLst/>
          </a:prstGeom>
          <a:noFill/>
          <a:ln>
            <a:noFill/>
          </a:ln>
        </p:spPr>
      </p:sp>
      <p:sp>
        <p:nvSpPr>
          <p:cNvPr id="64" name="Google Shape;64;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31.png"/><Relationship Id="rId5" Type="http://schemas.openxmlformats.org/officeDocument/2006/relationships/image" Target="../media/image6.png"/><Relationship Id="rId10" Type="http://schemas.openxmlformats.org/officeDocument/2006/relationships/image" Target="../media/image30.png"/><Relationship Id="rId4" Type="http://schemas.openxmlformats.org/officeDocument/2006/relationships/image" Target="../media/image12.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jp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4.png"/><Relationship Id="rId4" Type="http://schemas.openxmlformats.org/officeDocument/2006/relationships/image" Target="../media/image12.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sp>
        <p:nvSpPr>
          <p:cNvPr id="86" name="Google Shape;86;p1"/>
          <p:cNvSpPr txBox="1"/>
          <p:nvPr/>
        </p:nvSpPr>
        <p:spPr>
          <a:xfrm>
            <a:off x="527974" y="234887"/>
            <a:ext cx="12034868" cy="914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000" b="1" i="0" u="none" strike="noStrike" cap="none">
                <a:solidFill>
                  <a:srgbClr val="707F62"/>
                </a:solidFill>
                <a:latin typeface="Fraunces"/>
                <a:ea typeface="Fraunces"/>
                <a:cs typeface="Fraunces"/>
                <a:sym typeface="Fraunces"/>
              </a:rPr>
              <a:t>I. CHUẨN BỊ ĐỌC</a:t>
            </a:r>
            <a:endParaRPr/>
          </a:p>
        </p:txBody>
      </p:sp>
      <p:sp>
        <p:nvSpPr>
          <p:cNvPr id="87" name="Google Shape;87;p1"/>
          <p:cNvSpPr txBox="1"/>
          <p:nvPr/>
        </p:nvSpPr>
        <p:spPr>
          <a:xfrm>
            <a:off x="12096526" y="2651684"/>
            <a:ext cx="4261074" cy="276998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vi-VN" sz="5000"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Xem video sau và chia sẻ suy nghĩ của em </a:t>
            </a:r>
            <a:endParaRPr sz="5000" b="0"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endParaRPr>
          </a:p>
        </p:txBody>
      </p:sp>
      <p:sp>
        <p:nvSpPr>
          <p:cNvPr id="3" name="TextBox 2">
            <a:extLst>
              <a:ext uri="{FF2B5EF4-FFF2-40B4-BE49-F238E27FC236}">
                <a16:creationId xmlns:a16="http://schemas.microsoft.com/office/drawing/2014/main" xmlns="" id="{39AD10B5-FB3F-E48B-6512-6351AB4D9216}"/>
              </a:ext>
            </a:extLst>
          </p:cNvPr>
          <p:cNvSpPr txBox="1"/>
          <p:nvPr/>
        </p:nvSpPr>
        <p:spPr>
          <a:xfrm>
            <a:off x="8692559" y="5569422"/>
            <a:ext cx="9144000" cy="1477328"/>
          </a:xfrm>
          <a:prstGeom prst="rect">
            <a:avLst/>
          </a:prstGeom>
          <a:noFill/>
        </p:spPr>
        <p:txBody>
          <a:bodyPr wrap="square">
            <a:spAutoFit/>
          </a:bodyPr>
          <a:lstStyle/>
          <a:p>
            <a:r>
              <a:rPr lang="x-none" sz="4500" dirty="0"/>
              <a:t>https://www.youtube.com/watch?v=hdHefo-cqco</a:t>
            </a:r>
          </a:p>
        </p:txBody>
      </p:sp>
      <p:pic>
        <p:nvPicPr>
          <p:cNvPr id="5" name="Picture 4" descr="A person sitting at a desk writing on a book&#10;&#10;Description automatically generated with low confidence">
            <a:extLst>
              <a:ext uri="{FF2B5EF4-FFF2-40B4-BE49-F238E27FC236}">
                <a16:creationId xmlns:a16="http://schemas.microsoft.com/office/drawing/2014/main" xmlns="" id="{0964F963-4752-302E-3B12-8281E6A3D88A}"/>
              </a:ext>
            </a:extLst>
          </p:cNvPr>
          <p:cNvPicPr>
            <a:picLocks noChangeAspect="1"/>
          </p:cNvPicPr>
          <p:nvPr/>
        </p:nvPicPr>
        <p:blipFill>
          <a:blip r:embed="rId4"/>
          <a:stretch>
            <a:fillRect/>
          </a:stretch>
        </p:blipFill>
        <p:spPr>
          <a:xfrm>
            <a:off x="-397934" y="2269067"/>
            <a:ext cx="13367036" cy="8032675"/>
          </a:xfrm>
          <a:prstGeom prst="rect">
            <a:avLst/>
          </a:prstGeom>
          <a:effectLst>
            <a:glow rad="63500">
              <a:schemeClr val="accent3">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9"/>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215" name="Google Shape;215;p9"/>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216" name="Google Shape;216;p9"/>
          <p:cNvPicPr preferRelativeResize="0"/>
          <p:nvPr/>
        </p:nvPicPr>
        <p:blipFill rotWithShape="1">
          <a:blip r:embed="rId4">
            <a:alphaModFix/>
          </a:blip>
          <a:srcRect/>
          <a:stretch/>
        </p:blipFill>
        <p:spPr>
          <a:xfrm rot="-1121338">
            <a:off x="16307164" y="1849579"/>
            <a:ext cx="4754496" cy="4114800"/>
          </a:xfrm>
          <a:prstGeom prst="rect">
            <a:avLst/>
          </a:prstGeom>
          <a:noFill/>
          <a:ln>
            <a:noFill/>
          </a:ln>
        </p:spPr>
      </p:pic>
      <p:pic>
        <p:nvPicPr>
          <p:cNvPr id="217" name="Google Shape;217;p9"/>
          <p:cNvPicPr preferRelativeResize="0"/>
          <p:nvPr/>
        </p:nvPicPr>
        <p:blipFill rotWithShape="1">
          <a:blip r:embed="rId5">
            <a:alphaModFix/>
          </a:blip>
          <a:srcRect/>
          <a:stretch/>
        </p:blipFill>
        <p:spPr>
          <a:xfrm rot="6292447">
            <a:off x="14451973" y="-1864858"/>
            <a:ext cx="3712478" cy="5991895"/>
          </a:xfrm>
          <a:prstGeom prst="rect">
            <a:avLst/>
          </a:prstGeom>
          <a:noFill/>
          <a:ln>
            <a:noFill/>
          </a:ln>
        </p:spPr>
      </p:pic>
      <p:pic>
        <p:nvPicPr>
          <p:cNvPr id="218" name="Google Shape;218;p9"/>
          <p:cNvPicPr preferRelativeResize="0"/>
          <p:nvPr/>
        </p:nvPicPr>
        <p:blipFill rotWithShape="1">
          <a:blip r:embed="rId6">
            <a:alphaModFix/>
          </a:blip>
          <a:srcRect/>
          <a:stretch/>
        </p:blipFill>
        <p:spPr>
          <a:xfrm rot="8659743">
            <a:off x="12236626" y="-1900302"/>
            <a:ext cx="3496403" cy="4693158"/>
          </a:xfrm>
          <a:prstGeom prst="rect">
            <a:avLst/>
          </a:prstGeom>
          <a:noFill/>
          <a:ln>
            <a:noFill/>
          </a:ln>
        </p:spPr>
      </p:pic>
      <p:pic>
        <p:nvPicPr>
          <p:cNvPr id="219" name="Google Shape;219;p9"/>
          <p:cNvPicPr preferRelativeResize="0"/>
          <p:nvPr/>
        </p:nvPicPr>
        <p:blipFill rotWithShape="1">
          <a:blip r:embed="rId7">
            <a:alphaModFix/>
          </a:blip>
          <a:srcRect r="27219" b="29882"/>
          <a:stretch/>
        </p:blipFill>
        <p:spPr>
          <a:xfrm rot="-985806">
            <a:off x="14742401" y="6300763"/>
            <a:ext cx="4120617" cy="4524063"/>
          </a:xfrm>
          <a:prstGeom prst="rect">
            <a:avLst/>
          </a:prstGeom>
          <a:noFill/>
          <a:ln>
            <a:noFill/>
          </a:ln>
        </p:spPr>
      </p:pic>
      <p:pic>
        <p:nvPicPr>
          <p:cNvPr id="221" name="Google Shape;221;p9"/>
          <p:cNvPicPr preferRelativeResize="0"/>
          <p:nvPr/>
        </p:nvPicPr>
        <p:blipFill rotWithShape="1">
          <a:blip r:embed="rId8">
            <a:alphaModFix/>
          </a:blip>
          <a:srcRect t="5223" b="5223"/>
          <a:stretch/>
        </p:blipFill>
        <p:spPr>
          <a:xfrm rot="528302">
            <a:off x="-4219494" y="-1523446"/>
            <a:ext cx="15026533" cy="4297694"/>
          </a:xfrm>
          <a:prstGeom prst="rect">
            <a:avLst/>
          </a:prstGeom>
          <a:noFill/>
          <a:ln>
            <a:noFill/>
          </a:ln>
        </p:spPr>
      </p:pic>
      <p:sp>
        <p:nvSpPr>
          <p:cNvPr id="224" name="Google Shape;224;p9"/>
          <p:cNvSpPr txBox="1"/>
          <p:nvPr/>
        </p:nvSpPr>
        <p:spPr>
          <a:xfrm>
            <a:off x="788704" y="207571"/>
            <a:ext cx="13410715" cy="1007071"/>
          </a:xfrm>
          <a:prstGeom prst="rect">
            <a:avLst/>
          </a:prstGeom>
          <a:noFill/>
          <a:ln>
            <a:noFill/>
          </a:ln>
        </p:spPr>
        <p:txBody>
          <a:bodyPr spcFirstLastPara="1" wrap="square" lIns="0" tIns="0" rIns="0" bIns="0" anchor="t" anchorCtr="0">
            <a:spAutoFit/>
          </a:bodyPr>
          <a:lstStyle/>
          <a:p>
            <a:pPr marL="0" marR="0" lvl="0" indent="0" algn="just" rtl="0">
              <a:lnSpc>
                <a:spcPct val="119003"/>
              </a:lnSpc>
              <a:spcBef>
                <a:spcPts val="0"/>
              </a:spcBef>
              <a:spcAft>
                <a:spcPts val="0"/>
              </a:spcAft>
              <a:buNone/>
            </a:pPr>
            <a:r>
              <a:rPr lang="en-US" sz="5499"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 </a:t>
            </a:r>
            <a:r>
              <a:rPr lang="en-US" sz="5499" b="1" i="0" u="none" strike="noStrike" cap="none" dirty="0" err="1">
                <a:solidFill>
                  <a:srgbClr val="424040"/>
                </a:solidFill>
                <a:latin typeface="Times New Roman" panose="02020603050405020304" pitchFamily="18" charset="0"/>
                <a:ea typeface="Roboto Condensed"/>
                <a:cs typeface="Times New Roman" panose="02020603050405020304" pitchFamily="18" charset="0"/>
                <a:sym typeface="Roboto Condensed"/>
              </a:rPr>
              <a:t>Đoạn</a:t>
            </a:r>
            <a:r>
              <a:rPr lang="en-US" sz="5499"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 4:</a:t>
            </a:r>
            <a:endParaRPr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CE01DC01-AD4F-21AE-00C4-76733F58A6C6}"/>
              </a:ext>
            </a:extLst>
          </p:cNvPr>
          <p:cNvSpPr txBox="1"/>
          <p:nvPr/>
        </p:nvSpPr>
        <p:spPr>
          <a:xfrm>
            <a:off x="1089929" y="1356541"/>
            <a:ext cx="11473202" cy="7709803"/>
          </a:xfrm>
          <a:prstGeom prst="rect">
            <a:avLst/>
          </a:prstGeom>
          <a:noFill/>
        </p:spPr>
        <p:txBody>
          <a:bodyPr wrap="square">
            <a:spAutoFit/>
          </a:bodyPr>
          <a:lstStyle/>
          <a:p>
            <a:r>
              <a:rPr lang="vi-VN" sz="4500" dirty="0">
                <a:latin typeface="Times New Roman" panose="02020603050405020304" pitchFamily="18" charset="0"/>
                <a:cs typeface="Times New Roman" panose="02020603050405020304" pitchFamily="18" charset="0"/>
              </a:rPr>
              <a:t>- Lí lẽ: </a:t>
            </a:r>
            <a:endParaRPr lang="x-none" sz="4500" dirty="0">
              <a:latin typeface="Times New Roman" panose="02020603050405020304" pitchFamily="18" charset="0"/>
              <a:cs typeface="Times New Roman" panose="02020603050405020304" pitchFamily="18" charset="0"/>
            </a:endParaRPr>
          </a:p>
          <a:p>
            <a:r>
              <a:rPr lang="vi-VN" sz="4500" dirty="0">
                <a:latin typeface="Times New Roman" panose="02020603050405020304" pitchFamily="18" charset="0"/>
                <a:cs typeface="Times New Roman" panose="02020603050405020304" pitchFamily="18" charset="0"/>
              </a:rPr>
              <a:t>+</a:t>
            </a:r>
            <a:r>
              <a:rPr lang="x-none" sz="4500" dirty="0">
                <a:latin typeface="Times New Roman" panose="02020603050405020304" pitchFamily="18" charset="0"/>
                <a:cs typeface="Times New Roman" panose="02020603050405020304" pitchFamily="18" charset="0"/>
              </a:rPr>
              <a:t> Hồ Chủ tịch rất giản dị trong lời nói và bài viết, vì muốn cho quần chúng  hiểu được, nhớ được và làm được.</a:t>
            </a:r>
          </a:p>
          <a:p>
            <a:r>
              <a:rPr lang="vi-VN" sz="4500" dirty="0">
                <a:latin typeface="Times New Roman" panose="02020603050405020304" pitchFamily="18" charset="0"/>
                <a:cs typeface="Times New Roman" panose="02020603050405020304" pitchFamily="18" charset="0"/>
              </a:rPr>
              <a:t>+</a:t>
            </a:r>
            <a:r>
              <a:rPr lang="x-none" sz="4500" dirty="0">
                <a:latin typeface="Times New Roman" panose="02020603050405020304" pitchFamily="18" charset="0"/>
                <a:cs typeface="Times New Roman" panose="02020603050405020304" pitchFamily="18" charset="0"/>
              </a:rPr>
              <a:t> Câu kết bài ” Những chân lí...cách mạng” tác giả muốn khẳng định: sức mạnh to lớn của đức tính giản dị của Bác Hồ.</a:t>
            </a:r>
          </a:p>
          <a:p>
            <a:r>
              <a:rPr lang="vi-VN" sz="4500" dirty="0">
                <a:latin typeface="Times New Roman" panose="02020603050405020304" pitchFamily="18" charset="0"/>
                <a:cs typeface="Times New Roman" panose="02020603050405020304" pitchFamily="18" charset="0"/>
              </a:rPr>
              <a:t>- Bằng chứng: </a:t>
            </a:r>
            <a:endParaRPr lang="x-none" sz="4500" dirty="0">
              <a:latin typeface="Times New Roman" panose="02020603050405020304" pitchFamily="18" charset="0"/>
              <a:cs typeface="Times New Roman" panose="02020603050405020304" pitchFamily="18" charset="0"/>
            </a:endParaRPr>
          </a:p>
          <a:p>
            <a:r>
              <a:rPr lang="vi-VN" sz="4500" dirty="0">
                <a:latin typeface="Times New Roman" panose="02020603050405020304" pitchFamily="18" charset="0"/>
                <a:cs typeface="Times New Roman" panose="02020603050405020304" pitchFamily="18" charset="0"/>
              </a:rPr>
              <a:t>+</a:t>
            </a:r>
            <a:r>
              <a:rPr lang="x-none" sz="4500" dirty="0">
                <a:latin typeface="Times New Roman" panose="02020603050405020304" pitchFamily="18" charset="0"/>
                <a:cs typeface="Times New Roman" panose="02020603050405020304" pitchFamily="18" charset="0"/>
              </a:rPr>
              <a:t>  “</a:t>
            </a:r>
            <a:r>
              <a:rPr lang="x-none" sz="4500" i="1" dirty="0">
                <a:latin typeface="Times New Roman" panose="02020603050405020304" pitchFamily="18" charset="0"/>
                <a:cs typeface="Times New Roman" panose="02020603050405020304" pitchFamily="18" charset="0"/>
              </a:rPr>
              <a:t>Không có gì quí hơn độc lập tự do”.</a:t>
            </a:r>
            <a:endParaRPr lang="x-none" sz="4500" dirty="0">
              <a:latin typeface="Times New Roman" panose="02020603050405020304" pitchFamily="18" charset="0"/>
              <a:cs typeface="Times New Roman" panose="02020603050405020304" pitchFamily="18" charset="0"/>
            </a:endParaRPr>
          </a:p>
          <a:p>
            <a:r>
              <a:rPr lang="vi-VN" sz="4500" i="1" dirty="0">
                <a:latin typeface="Times New Roman" panose="02020603050405020304" pitchFamily="18" charset="0"/>
                <a:cs typeface="Times New Roman" panose="02020603050405020304" pitchFamily="18" charset="0"/>
              </a:rPr>
              <a:t>+</a:t>
            </a:r>
            <a:r>
              <a:rPr lang="x-none" sz="4500" i="1" dirty="0">
                <a:latin typeface="Times New Roman" panose="02020603050405020304" pitchFamily="18" charset="0"/>
                <a:cs typeface="Times New Roman" panose="02020603050405020304" pitchFamily="18" charset="0"/>
              </a:rPr>
              <a:t>  “Nước Việt Nam là một… không bao giờ thay đổi”</a:t>
            </a:r>
            <a:endParaRPr lang="x-none" sz="4500" dirty="0">
              <a:latin typeface="Times New Roman" panose="02020603050405020304" pitchFamily="18" charset="0"/>
              <a:cs typeface="Times New Roman" panose="02020603050405020304" pitchFamily="18" charset="0"/>
            </a:endParaRPr>
          </a:p>
        </p:txBody>
      </p:sp>
      <p:pic>
        <p:nvPicPr>
          <p:cNvPr id="5" name="Picture 4" descr="A person reading a book&#10;&#10;Description automatically generated with medium confidence">
            <a:extLst>
              <a:ext uri="{FF2B5EF4-FFF2-40B4-BE49-F238E27FC236}">
                <a16:creationId xmlns:a16="http://schemas.microsoft.com/office/drawing/2014/main" xmlns="" id="{38946972-E81A-F026-AFEE-E0437B395E66}"/>
              </a:ext>
            </a:extLst>
          </p:cNvPr>
          <p:cNvPicPr>
            <a:picLocks noChangeAspect="1"/>
          </p:cNvPicPr>
          <p:nvPr/>
        </p:nvPicPr>
        <p:blipFill rotWithShape="1">
          <a:blip r:embed="rId9"/>
          <a:srcRect r="35487"/>
          <a:stretch/>
        </p:blipFill>
        <p:spPr>
          <a:xfrm flipH="1">
            <a:off x="11041373" y="3997952"/>
            <a:ext cx="7246627" cy="6309609"/>
          </a:xfrm>
          <a:prstGeom prst="rect">
            <a:avLst/>
          </a:prstGeom>
        </p:spPr>
      </p:pic>
    </p:spTree>
    <p:extLst>
      <p:ext uri="{BB962C8B-B14F-4D97-AF65-F5344CB8AC3E}">
        <p14:creationId xmlns:p14="http://schemas.microsoft.com/office/powerpoint/2010/main" val="408313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0"/>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231" name="Google Shape;231;p10"/>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232" name="Google Shape;232;p10"/>
          <p:cNvPicPr preferRelativeResize="0"/>
          <p:nvPr/>
        </p:nvPicPr>
        <p:blipFill rotWithShape="1">
          <a:blip r:embed="rId4">
            <a:alphaModFix/>
          </a:blip>
          <a:srcRect/>
          <a:stretch/>
        </p:blipFill>
        <p:spPr>
          <a:xfrm rot="-1121338">
            <a:off x="16307164" y="1849579"/>
            <a:ext cx="4754496" cy="4114800"/>
          </a:xfrm>
          <a:prstGeom prst="rect">
            <a:avLst/>
          </a:prstGeom>
          <a:noFill/>
          <a:ln>
            <a:noFill/>
          </a:ln>
        </p:spPr>
      </p:pic>
      <p:pic>
        <p:nvPicPr>
          <p:cNvPr id="233" name="Google Shape;233;p10"/>
          <p:cNvPicPr preferRelativeResize="0"/>
          <p:nvPr/>
        </p:nvPicPr>
        <p:blipFill rotWithShape="1">
          <a:blip r:embed="rId5">
            <a:alphaModFix/>
          </a:blip>
          <a:srcRect/>
          <a:stretch/>
        </p:blipFill>
        <p:spPr>
          <a:xfrm rot="6292447">
            <a:off x="15403061" y="-2788377"/>
            <a:ext cx="3712478" cy="5991895"/>
          </a:xfrm>
          <a:prstGeom prst="rect">
            <a:avLst/>
          </a:prstGeom>
          <a:noFill/>
          <a:ln>
            <a:noFill/>
          </a:ln>
        </p:spPr>
      </p:pic>
      <p:pic>
        <p:nvPicPr>
          <p:cNvPr id="234" name="Google Shape;234;p10"/>
          <p:cNvPicPr preferRelativeResize="0"/>
          <p:nvPr/>
        </p:nvPicPr>
        <p:blipFill rotWithShape="1">
          <a:blip r:embed="rId6">
            <a:alphaModFix/>
          </a:blip>
          <a:srcRect t="5223" b="5223"/>
          <a:stretch/>
        </p:blipFill>
        <p:spPr>
          <a:xfrm rot="528302">
            <a:off x="-4219494" y="-1523446"/>
            <a:ext cx="15026533" cy="4297694"/>
          </a:xfrm>
          <a:prstGeom prst="rect">
            <a:avLst/>
          </a:prstGeom>
          <a:noFill/>
          <a:ln>
            <a:noFill/>
          </a:ln>
        </p:spPr>
      </p:pic>
      <p:sp>
        <p:nvSpPr>
          <p:cNvPr id="235" name="Google Shape;235;p10"/>
          <p:cNvSpPr txBox="1"/>
          <p:nvPr/>
        </p:nvSpPr>
        <p:spPr>
          <a:xfrm>
            <a:off x="812665" y="736964"/>
            <a:ext cx="4120634" cy="1007199"/>
          </a:xfrm>
          <a:prstGeom prst="rect">
            <a:avLst/>
          </a:prstGeom>
          <a:noFill/>
          <a:ln>
            <a:noFill/>
          </a:ln>
        </p:spPr>
        <p:txBody>
          <a:bodyPr spcFirstLastPara="1" wrap="square" lIns="0" tIns="0" rIns="0" bIns="0" anchor="t" anchorCtr="0">
            <a:spAutoFit/>
          </a:bodyPr>
          <a:lstStyle/>
          <a:p>
            <a:pPr marL="0" marR="0" lvl="0" indent="0" algn="just" rtl="0">
              <a:lnSpc>
                <a:spcPct val="119000"/>
              </a:lnSpc>
              <a:spcBef>
                <a:spcPts val="0"/>
              </a:spcBef>
              <a:spcAft>
                <a:spcPts val="0"/>
              </a:spcAft>
              <a:buNone/>
            </a:pPr>
            <a:r>
              <a:rPr lang="en-US" sz="5500"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 </a:t>
            </a:r>
            <a:r>
              <a:rPr lang="en-US" sz="5500" b="1" i="0" u="none" strike="noStrike" cap="none" dirty="0" err="1">
                <a:solidFill>
                  <a:srgbClr val="424040"/>
                </a:solidFill>
                <a:latin typeface="Times New Roman" panose="02020603050405020304" pitchFamily="18" charset="0"/>
                <a:ea typeface="Roboto Condensed"/>
                <a:cs typeface="Times New Roman" panose="02020603050405020304" pitchFamily="18" charset="0"/>
                <a:sym typeface="Roboto Condensed"/>
              </a:rPr>
              <a:t>Nhận</a:t>
            </a:r>
            <a:r>
              <a:rPr lang="en-US" sz="5500"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 </a:t>
            </a:r>
            <a:r>
              <a:rPr lang="en-US" sz="5500" b="1" i="0" u="none" strike="noStrike" cap="none" dirty="0" err="1">
                <a:solidFill>
                  <a:srgbClr val="424040"/>
                </a:solidFill>
                <a:latin typeface="Times New Roman" panose="02020603050405020304" pitchFamily="18" charset="0"/>
                <a:ea typeface="Roboto Condensed"/>
                <a:cs typeface="Times New Roman" panose="02020603050405020304" pitchFamily="18" charset="0"/>
                <a:sym typeface="Roboto Condensed"/>
              </a:rPr>
              <a:t>xét</a:t>
            </a:r>
            <a:r>
              <a:rPr lang="en-US" sz="5500"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a:t>
            </a:r>
            <a:endParaRPr sz="5500"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endParaRPr>
          </a:p>
        </p:txBody>
      </p:sp>
      <p:pic>
        <p:nvPicPr>
          <p:cNvPr id="236" name="Google Shape;236;p10"/>
          <p:cNvPicPr preferRelativeResize="0"/>
          <p:nvPr/>
        </p:nvPicPr>
        <p:blipFill rotWithShape="1">
          <a:blip r:embed="rId7">
            <a:alphaModFix/>
          </a:blip>
          <a:srcRect/>
          <a:stretch/>
        </p:blipFill>
        <p:spPr>
          <a:xfrm>
            <a:off x="5588514" y="4548072"/>
            <a:ext cx="1234641" cy="563305"/>
          </a:xfrm>
          <a:prstGeom prst="rect">
            <a:avLst/>
          </a:prstGeom>
          <a:noFill/>
          <a:ln>
            <a:noFill/>
          </a:ln>
        </p:spPr>
      </p:pic>
      <p:pic>
        <p:nvPicPr>
          <p:cNvPr id="237" name="Google Shape;237;p10"/>
          <p:cNvPicPr preferRelativeResize="0"/>
          <p:nvPr/>
        </p:nvPicPr>
        <p:blipFill rotWithShape="1">
          <a:blip r:embed="rId8">
            <a:alphaModFix amt="70000"/>
          </a:blip>
          <a:srcRect/>
          <a:stretch/>
        </p:blipFill>
        <p:spPr>
          <a:xfrm>
            <a:off x="229261" y="2313527"/>
            <a:ext cx="5359253" cy="5525003"/>
          </a:xfrm>
          <a:prstGeom prst="rect">
            <a:avLst/>
          </a:prstGeom>
          <a:noFill/>
          <a:ln>
            <a:noFill/>
          </a:ln>
        </p:spPr>
      </p:pic>
      <p:pic>
        <p:nvPicPr>
          <p:cNvPr id="238" name="Google Shape;238;p10"/>
          <p:cNvPicPr preferRelativeResize="0"/>
          <p:nvPr/>
        </p:nvPicPr>
        <p:blipFill rotWithShape="1">
          <a:blip r:embed="rId8">
            <a:alphaModFix amt="70000"/>
          </a:blip>
          <a:srcRect/>
          <a:stretch/>
        </p:blipFill>
        <p:spPr>
          <a:xfrm>
            <a:off x="6582712" y="2348876"/>
            <a:ext cx="5359253" cy="5525003"/>
          </a:xfrm>
          <a:prstGeom prst="rect">
            <a:avLst/>
          </a:prstGeom>
          <a:noFill/>
          <a:ln>
            <a:noFill/>
          </a:ln>
        </p:spPr>
      </p:pic>
      <p:pic>
        <p:nvPicPr>
          <p:cNvPr id="239" name="Google Shape;239;p10"/>
          <p:cNvPicPr preferRelativeResize="0"/>
          <p:nvPr/>
        </p:nvPicPr>
        <p:blipFill rotWithShape="1">
          <a:blip r:embed="rId8">
            <a:alphaModFix amt="70000"/>
          </a:blip>
          <a:srcRect/>
          <a:stretch/>
        </p:blipFill>
        <p:spPr>
          <a:xfrm>
            <a:off x="12928747" y="2313527"/>
            <a:ext cx="5359253" cy="5525003"/>
          </a:xfrm>
          <a:prstGeom prst="rect">
            <a:avLst/>
          </a:prstGeom>
          <a:noFill/>
          <a:ln>
            <a:noFill/>
          </a:ln>
        </p:spPr>
      </p:pic>
      <p:pic>
        <p:nvPicPr>
          <p:cNvPr id="240" name="Google Shape;240;p10"/>
          <p:cNvPicPr preferRelativeResize="0"/>
          <p:nvPr/>
        </p:nvPicPr>
        <p:blipFill rotWithShape="1">
          <a:blip r:embed="rId7">
            <a:alphaModFix/>
          </a:blip>
          <a:srcRect/>
          <a:stretch/>
        </p:blipFill>
        <p:spPr>
          <a:xfrm>
            <a:off x="11941965" y="4512723"/>
            <a:ext cx="1234641" cy="563305"/>
          </a:xfrm>
          <a:prstGeom prst="rect">
            <a:avLst/>
          </a:prstGeom>
          <a:noFill/>
          <a:ln>
            <a:noFill/>
          </a:ln>
        </p:spPr>
      </p:pic>
      <p:sp>
        <p:nvSpPr>
          <p:cNvPr id="241" name="Google Shape;241;p10"/>
          <p:cNvSpPr txBox="1"/>
          <p:nvPr/>
        </p:nvSpPr>
        <p:spPr>
          <a:xfrm>
            <a:off x="884478" y="3258838"/>
            <a:ext cx="4048820" cy="3845668"/>
          </a:xfrm>
          <a:prstGeom prst="rect">
            <a:avLst/>
          </a:prstGeom>
          <a:noFill/>
          <a:ln>
            <a:noFill/>
          </a:ln>
        </p:spPr>
        <p:txBody>
          <a:bodyPr spcFirstLastPara="1" wrap="square" lIns="0" tIns="0" rIns="0" bIns="0" anchor="t" anchorCtr="0">
            <a:spAutoFit/>
          </a:bodyPr>
          <a:lstStyle/>
          <a:p>
            <a:pPr lvl="0" algn="ctr">
              <a:lnSpc>
                <a:spcPct val="119004"/>
              </a:lnSpc>
            </a:pPr>
            <a:r>
              <a:rPr lang="vi-VN" sz="3500" dirty="0">
                <a:latin typeface="Times New Roman" panose="02020603050405020304" pitchFamily="18" charset="0"/>
                <a:cs typeface="Times New Roman" panose="02020603050405020304" pitchFamily="18" charset="0"/>
              </a:rPr>
              <a:t>S</a:t>
            </a:r>
            <a:r>
              <a:rPr lang="x-none" sz="3500" dirty="0">
                <a:latin typeface="Times New Roman" panose="02020603050405020304" pitchFamily="18" charset="0"/>
                <a:cs typeface="Times New Roman" panose="02020603050405020304" pitchFamily="18" charset="0"/>
              </a:rPr>
              <a:t>ử dụng lí lẽ, bằng chứng kết hợp giữa chứng minh với giải thích, bình luận để làm nổi bật ý kiến của tác giả</a:t>
            </a:r>
            <a:r>
              <a:rPr lang="vi-VN" sz="3500" dirty="0">
                <a:latin typeface="Times New Roman" panose="02020603050405020304" pitchFamily="18" charset="0"/>
                <a:cs typeface="Times New Roman" panose="02020603050405020304" pitchFamily="18" charset="0"/>
              </a:rPr>
              <a:t>.</a:t>
            </a:r>
            <a:r>
              <a:rPr lang="x-none" sz="3500" dirty="0">
                <a:latin typeface="Times New Roman" panose="02020603050405020304" pitchFamily="18" charset="0"/>
                <a:cs typeface="Times New Roman" panose="02020603050405020304" pitchFamily="18" charset="0"/>
              </a:rPr>
              <a:t> </a:t>
            </a:r>
            <a:endParaRPr sz="3500" dirty="0">
              <a:latin typeface="Times New Roman" panose="02020603050405020304" pitchFamily="18" charset="0"/>
              <a:cs typeface="Times New Roman" panose="02020603050405020304" pitchFamily="18" charset="0"/>
            </a:endParaRPr>
          </a:p>
        </p:txBody>
      </p:sp>
      <p:sp>
        <p:nvSpPr>
          <p:cNvPr id="242" name="Google Shape;242;p10"/>
          <p:cNvSpPr txBox="1"/>
          <p:nvPr/>
        </p:nvSpPr>
        <p:spPr>
          <a:xfrm>
            <a:off x="7383938" y="3371008"/>
            <a:ext cx="3756800" cy="4154984"/>
          </a:xfrm>
          <a:prstGeom prst="rect">
            <a:avLst/>
          </a:prstGeom>
          <a:noFill/>
          <a:ln>
            <a:noFill/>
          </a:ln>
        </p:spPr>
        <p:txBody>
          <a:bodyPr spcFirstLastPara="1" wrap="square" lIns="0" tIns="0" rIns="0" bIns="0" anchor="t" anchorCtr="0">
            <a:spAutoFit/>
          </a:bodyPr>
          <a:lstStyle/>
          <a:p>
            <a:pPr algn="ctr"/>
            <a:r>
              <a:rPr lang="vi-VN" sz="4500" dirty="0">
                <a:latin typeface="Times New Roman" panose="02020603050405020304" pitchFamily="18" charset="0"/>
                <a:cs typeface="Times New Roman" panose="02020603050405020304" pitchFamily="18" charset="0"/>
              </a:rPr>
              <a:t>C</a:t>
            </a:r>
            <a:r>
              <a:rPr lang="x-none" sz="4500" dirty="0">
                <a:latin typeface="Times New Roman" panose="02020603050405020304" pitchFamily="18" charset="0"/>
                <a:cs typeface="Times New Roman" panose="02020603050405020304" pitchFamily="18" charset="0"/>
              </a:rPr>
              <a:t>ách đưa ý kiến rõ ràng, lí lẽ thuyết phục, bằng chứng cụ thể, tiêu biểu, sâu sắc</a:t>
            </a:r>
            <a:r>
              <a:rPr lang="vi-VN" sz="4500" dirty="0">
                <a:latin typeface="Times New Roman" panose="02020603050405020304" pitchFamily="18" charset="0"/>
                <a:cs typeface="Times New Roman" panose="02020603050405020304" pitchFamily="18" charset="0"/>
              </a:rPr>
              <a:t>.</a:t>
            </a:r>
            <a:endParaRPr lang="x-none" sz="4500" dirty="0">
              <a:latin typeface="Times New Roman" panose="02020603050405020304" pitchFamily="18" charset="0"/>
              <a:cs typeface="Times New Roman" panose="02020603050405020304" pitchFamily="18" charset="0"/>
            </a:endParaRPr>
          </a:p>
        </p:txBody>
      </p:sp>
      <p:sp>
        <p:nvSpPr>
          <p:cNvPr id="243" name="Google Shape;243;p10"/>
          <p:cNvSpPr txBox="1"/>
          <p:nvPr/>
        </p:nvSpPr>
        <p:spPr>
          <a:xfrm>
            <a:off x="14018031" y="3441990"/>
            <a:ext cx="3510453" cy="3462486"/>
          </a:xfrm>
          <a:prstGeom prst="rect">
            <a:avLst/>
          </a:prstGeom>
          <a:noFill/>
          <a:ln>
            <a:noFill/>
          </a:ln>
        </p:spPr>
        <p:txBody>
          <a:bodyPr spcFirstLastPara="1" wrap="square" lIns="0" tIns="0" rIns="0" bIns="0" anchor="t" anchorCtr="0">
            <a:spAutoFit/>
          </a:bodyPr>
          <a:lstStyle/>
          <a:p>
            <a:pPr algn="ctr"/>
            <a:r>
              <a:rPr lang="vi-VN" sz="4500" dirty="0">
                <a:latin typeface="Times New Roman" panose="02020603050405020304" pitchFamily="18" charset="0"/>
                <a:cs typeface="Times New Roman" panose="02020603050405020304" pitchFamily="18" charset="0"/>
              </a:rPr>
              <a:t>K</a:t>
            </a:r>
            <a:r>
              <a:rPr lang="x-none" sz="4500" dirty="0">
                <a:latin typeface="Times New Roman" panose="02020603050405020304" pitchFamily="18" charset="0"/>
                <a:cs typeface="Times New Roman" panose="02020603050405020304" pitchFamily="18" charset="0"/>
              </a:rPr>
              <a:t>ết hợp nhuần nhuyễn giữa chứng minh với giải thích, bình luận</a:t>
            </a:r>
            <a:r>
              <a:rPr lang="vi-VN" sz="4500" dirty="0">
                <a:latin typeface="Times New Roman" panose="02020603050405020304" pitchFamily="18" charset="0"/>
                <a:cs typeface="Times New Roman" panose="02020603050405020304" pitchFamily="18" charset="0"/>
              </a:rPr>
              <a:t>.</a:t>
            </a:r>
            <a:endParaRPr lang="x-none" sz="4500" dirty="0">
              <a:latin typeface="Times New Roman" panose="02020603050405020304" pitchFamily="18" charset="0"/>
              <a:cs typeface="Times New Roman" panose="02020603050405020304" pitchFamily="18" charset="0"/>
            </a:endParaRPr>
          </a:p>
        </p:txBody>
      </p:sp>
      <p:pic>
        <p:nvPicPr>
          <p:cNvPr id="244" name="Google Shape;244;p10"/>
          <p:cNvPicPr preferRelativeResize="0"/>
          <p:nvPr/>
        </p:nvPicPr>
        <p:blipFill rotWithShape="1">
          <a:blip r:embed="rId9">
            <a:alphaModFix/>
          </a:blip>
          <a:srcRect/>
          <a:stretch/>
        </p:blipFill>
        <p:spPr>
          <a:xfrm rot="8659743">
            <a:off x="12236626" y="-1900302"/>
            <a:ext cx="3496403" cy="4693158"/>
          </a:xfrm>
          <a:prstGeom prst="rect">
            <a:avLst/>
          </a:prstGeom>
          <a:noFill/>
          <a:ln>
            <a:noFill/>
          </a:ln>
        </p:spPr>
      </p:pic>
      <p:sp>
        <p:nvSpPr>
          <p:cNvPr id="3" name="TextBox 2">
            <a:extLst>
              <a:ext uri="{FF2B5EF4-FFF2-40B4-BE49-F238E27FC236}">
                <a16:creationId xmlns:a16="http://schemas.microsoft.com/office/drawing/2014/main" xmlns="" id="{E89225E7-6344-4E50-B56E-C50FD22F0D90}"/>
              </a:ext>
            </a:extLst>
          </p:cNvPr>
          <p:cNvSpPr txBox="1"/>
          <p:nvPr/>
        </p:nvSpPr>
        <p:spPr>
          <a:xfrm>
            <a:off x="2225052" y="8175064"/>
            <a:ext cx="14976795" cy="1621213"/>
          </a:xfrm>
          <a:prstGeom prst="rect">
            <a:avLst/>
          </a:prstGeom>
          <a:noFill/>
        </p:spPr>
        <p:txBody>
          <a:bodyPr wrap="square">
            <a:spAutoFit/>
          </a:bodyPr>
          <a:lstStyle/>
          <a:p>
            <a:pPr algn="just">
              <a:lnSpc>
                <a:spcPct val="115000"/>
              </a:lnSpc>
            </a:pPr>
            <a:r>
              <a:rPr lang="vi-VN" sz="4500" b="1" i="1" dirty="0">
                <a:solidFill>
                  <a:srgbClr val="000000"/>
                </a:solidFill>
                <a:effectLst/>
                <a:latin typeface="Times New Roman" panose="02020603050405020304" pitchFamily="18" charset="0"/>
                <a:ea typeface="Times New Roman" panose="02020603050405020304" pitchFamily="18" charset="0"/>
              </a:rPr>
              <a:t>=&gt; </a:t>
            </a:r>
            <a:r>
              <a:rPr lang="x-none" sz="4500" b="1" i="1" dirty="0">
                <a:solidFill>
                  <a:srgbClr val="000000"/>
                </a:solidFill>
                <a:effectLst/>
                <a:latin typeface="Times New Roman" panose="02020603050405020304" pitchFamily="18" charset="0"/>
                <a:ea typeface="Times New Roman" panose="02020603050405020304" pitchFamily="18" charset="0"/>
              </a:rPr>
              <a:t>Bài viết ngắn gọn, mạch lạc giúp người đọc dễ nắm bắt, thuyết phục vấn đề.</a:t>
            </a:r>
            <a:endParaRPr lang="x-none" sz="4500" b="1" i="1"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5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1"/>
                                        </p:tgtEl>
                                        <p:attrNameLst>
                                          <p:attrName>style.visibility</p:attrName>
                                        </p:attrNameLst>
                                      </p:cBhvr>
                                      <p:to>
                                        <p:strVal val="visible"/>
                                      </p:to>
                                    </p:set>
                                    <p:animEffect transition="in" filter="fade">
                                      <p:cBhvr>
                                        <p:cTn id="12" dur="500"/>
                                        <p:tgtEl>
                                          <p:spTgt spid="241"/>
                                        </p:tgtEl>
                                      </p:cBhvr>
                                    </p:animEffect>
                                  </p:childTnLst>
                                </p:cTn>
                              </p:par>
                              <p:par>
                                <p:cTn id="13" presetID="10" presetClass="entr" presetSubtype="0" fill="hold" nodeType="withEffect">
                                  <p:stCondLst>
                                    <p:cond delay="0"/>
                                  </p:stCondLst>
                                  <p:childTnLst>
                                    <p:set>
                                      <p:cBhvr>
                                        <p:cTn id="14" dur="1" fill="hold">
                                          <p:stCondLst>
                                            <p:cond delay="0"/>
                                          </p:stCondLst>
                                        </p:cTn>
                                        <p:tgtEl>
                                          <p:spTgt spid="237"/>
                                        </p:tgtEl>
                                        <p:attrNameLst>
                                          <p:attrName>style.visibility</p:attrName>
                                        </p:attrNameLst>
                                      </p:cBhvr>
                                      <p:to>
                                        <p:strVal val="visible"/>
                                      </p:to>
                                    </p:set>
                                    <p:animEffect transition="in" filter="fade">
                                      <p:cBhvr>
                                        <p:cTn id="15" dur="500"/>
                                        <p:tgtEl>
                                          <p:spTgt spid="2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6"/>
                                        </p:tgtEl>
                                        <p:attrNameLst>
                                          <p:attrName>style.visibility</p:attrName>
                                        </p:attrNameLst>
                                      </p:cBhvr>
                                      <p:to>
                                        <p:strVal val="visible"/>
                                      </p:to>
                                    </p:set>
                                    <p:animEffect transition="in" filter="fade">
                                      <p:cBhvr>
                                        <p:cTn id="20" dur="500"/>
                                        <p:tgtEl>
                                          <p:spTgt spid="236"/>
                                        </p:tgtEl>
                                      </p:cBhvr>
                                    </p:animEffect>
                                  </p:childTnLst>
                                </p:cTn>
                              </p:par>
                              <p:par>
                                <p:cTn id="21" presetID="10" presetClass="entr" presetSubtype="0" fill="hold" nodeType="withEffect">
                                  <p:stCondLst>
                                    <p:cond delay="0"/>
                                  </p:stCondLst>
                                  <p:childTnLst>
                                    <p:set>
                                      <p:cBhvr>
                                        <p:cTn id="22" dur="1" fill="hold">
                                          <p:stCondLst>
                                            <p:cond delay="0"/>
                                          </p:stCondLst>
                                        </p:cTn>
                                        <p:tgtEl>
                                          <p:spTgt spid="242"/>
                                        </p:tgtEl>
                                        <p:attrNameLst>
                                          <p:attrName>style.visibility</p:attrName>
                                        </p:attrNameLst>
                                      </p:cBhvr>
                                      <p:to>
                                        <p:strVal val="visible"/>
                                      </p:to>
                                    </p:set>
                                    <p:animEffect transition="in" filter="fade">
                                      <p:cBhvr>
                                        <p:cTn id="23" dur="500"/>
                                        <p:tgtEl>
                                          <p:spTgt spid="242"/>
                                        </p:tgtEl>
                                      </p:cBhvr>
                                    </p:animEffect>
                                  </p:childTnLst>
                                </p:cTn>
                              </p:par>
                              <p:par>
                                <p:cTn id="24" presetID="10" presetClass="entr" presetSubtype="0" fill="hold" nodeType="withEffect">
                                  <p:stCondLst>
                                    <p:cond delay="0"/>
                                  </p:stCondLst>
                                  <p:childTnLst>
                                    <p:set>
                                      <p:cBhvr>
                                        <p:cTn id="25" dur="1" fill="hold">
                                          <p:stCondLst>
                                            <p:cond delay="0"/>
                                          </p:stCondLst>
                                        </p:cTn>
                                        <p:tgtEl>
                                          <p:spTgt spid="238"/>
                                        </p:tgtEl>
                                        <p:attrNameLst>
                                          <p:attrName>style.visibility</p:attrName>
                                        </p:attrNameLst>
                                      </p:cBhvr>
                                      <p:to>
                                        <p:strVal val="visible"/>
                                      </p:to>
                                    </p:set>
                                    <p:animEffect transition="in" filter="fade">
                                      <p:cBhvr>
                                        <p:cTn id="26" dur="500"/>
                                        <p:tgtEl>
                                          <p:spTgt spid="2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3"/>
                                        </p:tgtEl>
                                        <p:attrNameLst>
                                          <p:attrName>style.visibility</p:attrName>
                                        </p:attrNameLst>
                                      </p:cBhvr>
                                      <p:to>
                                        <p:strVal val="visible"/>
                                      </p:to>
                                    </p:set>
                                    <p:animEffect transition="in" filter="fade">
                                      <p:cBhvr>
                                        <p:cTn id="31" dur="500"/>
                                        <p:tgtEl>
                                          <p:spTgt spid="243"/>
                                        </p:tgtEl>
                                      </p:cBhvr>
                                    </p:animEffect>
                                  </p:childTnLst>
                                </p:cTn>
                              </p:par>
                              <p:par>
                                <p:cTn id="32" presetID="10" presetClass="entr" presetSubtype="0" fill="hold" nodeType="withEffect">
                                  <p:stCondLst>
                                    <p:cond delay="0"/>
                                  </p:stCondLst>
                                  <p:childTnLst>
                                    <p:set>
                                      <p:cBhvr>
                                        <p:cTn id="33" dur="1" fill="hold">
                                          <p:stCondLst>
                                            <p:cond delay="0"/>
                                          </p:stCondLst>
                                        </p:cTn>
                                        <p:tgtEl>
                                          <p:spTgt spid="239"/>
                                        </p:tgtEl>
                                        <p:attrNameLst>
                                          <p:attrName>style.visibility</p:attrName>
                                        </p:attrNameLst>
                                      </p:cBhvr>
                                      <p:to>
                                        <p:strVal val="visible"/>
                                      </p:to>
                                    </p:set>
                                    <p:animEffect transition="in" filter="fade">
                                      <p:cBhvr>
                                        <p:cTn id="34" dur="500"/>
                                        <p:tgtEl>
                                          <p:spTgt spid="239"/>
                                        </p:tgtEl>
                                      </p:cBhvr>
                                    </p:animEffect>
                                  </p:childTnLst>
                                </p:cTn>
                              </p:par>
                              <p:par>
                                <p:cTn id="35" presetID="10" presetClass="entr" presetSubtype="0" fill="hold" nodeType="withEffect">
                                  <p:stCondLst>
                                    <p:cond delay="0"/>
                                  </p:stCondLst>
                                  <p:childTnLst>
                                    <p:set>
                                      <p:cBhvr>
                                        <p:cTn id="36" dur="1" fill="hold">
                                          <p:stCondLst>
                                            <p:cond delay="0"/>
                                          </p:stCondLst>
                                        </p:cTn>
                                        <p:tgtEl>
                                          <p:spTgt spid="240"/>
                                        </p:tgtEl>
                                        <p:attrNameLst>
                                          <p:attrName>style.visibility</p:attrName>
                                        </p:attrNameLst>
                                      </p:cBhvr>
                                      <p:to>
                                        <p:strVal val="visible"/>
                                      </p:to>
                                    </p:set>
                                    <p:animEffect transition="in" filter="fade">
                                      <p:cBhvr>
                                        <p:cTn id="37" dur="500"/>
                                        <p:tgtEl>
                                          <p:spTgt spid="24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14"/>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299" name="Google Shape;299;p14"/>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300" name="Google Shape;300;p14"/>
          <p:cNvPicPr preferRelativeResize="0"/>
          <p:nvPr/>
        </p:nvPicPr>
        <p:blipFill rotWithShape="1">
          <a:blip r:embed="rId4">
            <a:alphaModFix/>
          </a:blip>
          <a:srcRect/>
          <a:stretch/>
        </p:blipFill>
        <p:spPr>
          <a:xfrm rot="-1121338">
            <a:off x="16307164" y="1849579"/>
            <a:ext cx="4754496" cy="4114800"/>
          </a:xfrm>
          <a:prstGeom prst="rect">
            <a:avLst/>
          </a:prstGeom>
          <a:noFill/>
          <a:ln>
            <a:noFill/>
          </a:ln>
        </p:spPr>
      </p:pic>
      <p:pic>
        <p:nvPicPr>
          <p:cNvPr id="301" name="Google Shape;301;p14"/>
          <p:cNvPicPr preferRelativeResize="0"/>
          <p:nvPr/>
        </p:nvPicPr>
        <p:blipFill rotWithShape="1">
          <a:blip r:embed="rId5">
            <a:alphaModFix/>
          </a:blip>
          <a:srcRect/>
          <a:stretch/>
        </p:blipFill>
        <p:spPr>
          <a:xfrm rot="6292447">
            <a:off x="14376727" y="-1806988"/>
            <a:ext cx="3216151" cy="5190828"/>
          </a:xfrm>
          <a:prstGeom prst="rect">
            <a:avLst/>
          </a:prstGeom>
          <a:noFill/>
          <a:ln>
            <a:noFill/>
          </a:ln>
        </p:spPr>
      </p:pic>
      <p:pic>
        <p:nvPicPr>
          <p:cNvPr id="302" name="Google Shape;302;p14"/>
          <p:cNvPicPr preferRelativeResize="0"/>
          <p:nvPr/>
        </p:nvPicPr>
        <p:blipFill rotWithShape="1">
          <a:blip r:embed="rId6">
            <a:alphaModFix/>
          </a:blip>
          <a:srcRect/>
          <a:stretch/>
        </p:blipFill>
        <p:spPr>
          <a:xfrm rot="8659743">
            <a:off x="12511196" y="-1988644"/>
            <a:ext cx="2963079" cy="3977288"/>
          </a:xfrm>
          <a:prstGeom prst="rect">
            <a:avLst/>
          </a:prstGeom>
          <a:noFill/>
          <a:ln>
            <a:noFill/>
          </a:ln>
        </p:spPr>
      </p:pic>
      <p:pic>
        <p:nvPicPr>
          <p:cNvPr id="303" name="Google Shape;303;p14"/>
          <p:cNvPicPr preferRelativeResize="0"/>
          <p:nvPr/>
        </p:nvPicPr>
        <p:blipFill rotWithShape="1">
          <a:blip r:embed="rId7">
            <a:alphaModFix/>
          </a:blip>
          <a:srcRect r="27219" b="29882"/>
          <a:stretch/>
        </p:blipFill>
        <p:spPr>
          <a:xfrm rot="-985806">
            <a:off x="14569013" y="6158051"/>
            <a:ext cx="4273403" cy="4691808"/>
          </a:xfrm>
          <a:prstGeom prst="rect">
            <a:avLst/>
          </a:prstGeom>
          <a:noFill/>
          <a:ln>
            <a:noFill/>
          </a:ln>
        </p:spPr>
      </p:pic>
      <p:pic>
        <p:nvPicPr>
          <p:cNvPr id="304" name="Google Shape;304;p14"/>
          <p:cNvPicPr preferRelativeResize="0"/>
          <p:nvPr/>
        </p:nvPicPr>
        <p:blipFill rotWithShape="1">
          <a:blip r:embed="rId8">
            <a:alphaModFix amt="35000"/>
          </a:blip>
          <a:srcRect/>
          <a:stretch/>
        </p:blipFill>
        <p:spPr>
          <a:xfrm>
            <a:off x="-1068349" y="3441795"/>
            <a:ext cx="5238274" cy="6683603"/>
          </a:xfrm>
          <a:prstGeom prst="rect">
            <a:avLst/>
          </a:prstGeom>
          <a:noFill/>
          <a:ln>
            <a:noFill/>
          </a:ln>
        </p:spPr>
      </p:pic>
      <p:pic>
        <p:nvPicPr>
          <p:cNvPr id="305" name="Google Shape;305;p14"/>
          <p:cNvPicPr preferRelativeResize="0"/>
          <p:nvPr/>
        </p:nvPicPr>
        <p:blipFill rotWithShape="1">
          <a:blip r:embed="rId9">
            <a:alphaModFix/>
          </a:blip>
          <a:srcRect t="5223" b="5223"/>
          <a:stretch/>
        </p:blipFill>
        <p:spPr>
          <a:xfrm rot="528302">
            <a:off x="-4219494" y="-1523446"/>
            <a:ext cx="15026533" cy="4297694"/>
          </a:xfrm>
          <a:prstGeom prst="rect">
            <a:avLst/>
          </a:prstGeom>
          <a:noFill/>
          <a:ln>
            <a:noFill/>
          </a:ln>
        </p:spPr>
      </p:pic>
      <p:pic>
        <p:nvPicPr>
          <p:cNvPr id="306" name="Google Shape;306;p14"/>
          <p:cNvPicPr preferRelativeResize="0"/>
          <p:nvPr/>
        </p:nvPicPr>
        <p:blipFill rotWithShape="1">
          <a:blip r:embed="rId10">
            <a:alphaModFix/>
          </a:blip>
          <a:srcRect/>
          <a:stretch/>
        </p:blipFill>
        <p:spPr>
          <a:xfrm>
            <a:off x="5046130" y="3008851"/>
            <a:ext cx="12689372" cy="6644617"/>
          </a:xfrm>
          <a:prstGeom prst="rect">
            <a:avLst/>
          </a:prstGeom>
          <a:noFill/>
          <a:ln>
            <a:noFill/>
          </a:ln>
        </p:spPr>
      </p:pic>
      <p:sp>
        <p:nvSpPr>
          <p:cNvPr id="307" name="Google Shape;307;p14"/>
          <p:cNvSpPr txBox="1"/>
          <p:nvPr/>
        </p:nvSpPr>
        <p:spPr>
          <a:xfrm>
            <a:off x="6523163" y="4371521"/>
            <a:ext cx="10449924" cy="3077766"/>
          </a:xfrm>
          <a:prstGeom prst="rect">
            <a:avLst/>
          </a:prstGeom>
          <a:noFill/>
          <a:ln>
            <a:noFill/>
          </a:ln>
        </p:spPr>
        <p:txBody>
          <a:bodyPr spcFirstLastPara="1" wrap="square" lIns="0" tIns="0" rIns="0" bIns="0" anchor="t" anchorCtr="0">
            <a:spAutoFit/>
          </a:bodyPr>
          <a:lstStyle/>
          <a:p>
            <a:pPr algn="ctr"/>
            <a:r>
              <a:rPr lang="vi-VN" sz="4000" dirty="0"/>
              <a:t>Giản dị là đức tính nổi bật ở Bác Hồ: giản dị trong đời sống, trong quan hệ với mọi người, trong lời nói và bài viết. Ở Bác, sự giản dị hào hợp với đời sống tinh thần phong phú, với tu tưởng và tình cảm cao đẹp.</a:t>
            </a:r>
            <a:endParaRPr lang="x-none" sz="4000" dirty="0"/>
          </a:p>
        </p:txBody>
      </p:sp>
      <p:sp>
        <p:nvSpPr>
          <p:cNvPr id="2" name="Google Shape;326;p15">
            <a:extLst>
              <a:ext uri="{FF2B5EF4-FFF2-40B4-BE49-F238E27FC236}">
                <a16:creationId xmlns:a16="http://schemas.microsoft.com/office/drawing/2014/main" xmlns="" id="{4D5F4E3E-78A7-4C80-6F0A-00D9F18EF792}"/>
              </a:ext>
            </a:extLst>
          </p:cNvPr>
          <p:cNvSpPr txBox="1"/>
          <p:nvPr/>
        </p:nvSpPr>
        <p:spPr>
          <a:xfrm>
            <a:off x="788704" y="266494"/>
            <a:ext cx="12034868" cy="1292533"/>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US" sz="6999" b="1" i="0" u="none" strike="noStrike" cap="none" dirty="0">
                <a:solidFill>
                  <a:srgbClr val="707F62"/>
                </a:solidFill>
                <a:latin typeface="Fraunces"/>
                <a:ea typeface="Fraunces"/>
                <a:cs typeface="Fraunces"/>
                <a:sym typeface="Fraunces"/>
              </a:rPr>
              <a:t>III. TỔNG KẾT</a:t>
            </a:r>
            <a:endParaRPr dirty="0"/>
          </a:p>
        </p:txBody>
      </p:sp>
      <p:pic>
        <p:nvPicPr>
          <p:cNvPr id="4" name="Picture 3" descr="A picture containing person, person&#10;&#10;Description automatically generated">
            <a:extLst>
              <a:ext uri="{FF2B5EF4-FFF2-40B4-BE49-F238E27FC236}">
                <a16:creationId xmlns:a16="http://schemas.microsoft.com/office/drawing/2014/main" xmlns="" id="{6E529DA5-1B46-E72E-1B8A-9CF90B8D296A}"/>
              </a:ext>
            </a:extLst>
          </p:cNvPr>
          <p:cNvPicPr>
            <a:picLocks noChangeAspect="1"/>
          </p:cNvPicPr>
          <p:nvPr/>
        </p:nvPicPr>
        <p:blipFill>
          <a:blip r:embed="rId11"/>
          <a:stretch>
            <a:fillRect/>
          </a:stretch>
        </p:blipFill>
        <p:spPr>
          <a:xfrm>
            <a:off x="-946411" y="3588449"/>
            <a:ext cx="10449925" cy="65471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500"/>
                                        <p:tgtEl>
                                          <p:spTgt spid="307"/>
                                        </p:tgtEl>
                                      </p:cBhvr>
                                    </p:animEffect>
                                  </p:childTnLst>
                                </p:cTn>
                              </p:par>
                              <p:par>
                                <p:cTn id="8" presetID="10" presetClass="entr" presetSubtype="0" fill="hold" nodeType="withEffect">
                                  <p:stCondLst>
                                    <p:cond delay="0"/>
                                  </p:stCondLst>
                                  <p:childTnLst>
                                    <p:set>
                                      <p:cBhvr>
                                        <p:cTn id="9" dur="1" fill="hold">
                                          <p:stCondLst>
                                            <p:cond delay="0"/>
                                          </p:stCondLst>
                                        </p:cTn>
                                        <p:tgtEl>
                                          <p:spTgt spid="306"/>
                                        </p:tgtEl>
                                        <p:attrNameLst>
                                          <p:attrName>style.visibility</p:attrName>
                                        </p:attrNameLst>
                                      </p:cBhvr>
                                      <p:to>
                                        <p:strVal val="visible"/>
                                      </p:to>
                                    </p:set>
                                    <p:animEffect transition="in" filter="fade">
                                      <p:cBhvr>
                                        <p:cTn id="10"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15"/>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316" name="Google Shape;316;p15"/>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317" name="Google Shape;317;p15"/>
          <p:cNvPicPr preferRelativeResize="0"/>
          <p:nvPr/>
        </p:nvPicPr>
        <p:blipFill rotWithShape="1">
          <a:blip r:embed="rId4">
            <a:alphaModFix/>
          </a:blip>
          <a:srcRect/>
          <a:stretch/>
        </p:blipFill>
        <p:spPr>
          <a:xfrm rot="-1121338">
            <a:off x="16307164" y="1849579"/>
            <a:ext cx="4754496" cy="4114800"/>
          </a:xfrm>
          <a:prstGeom prst="rect">
            <a:avLst/>
          </a:prstGeom>
          <a:noFill/>
          <a:ln>
            <a:noFill/>
          </a:ln>
        </p:spPr>
      </p:pic>
      <p:pic>
        <p:nvPicPr>
          <p:cNvPr id="318" name="Google Shape;318;p15"/>
          <p:cNvPicPr preferRelativeResize="0"/>
          <p:nvPr/>
        </p:nvPicPr>
        <p:blipFill rotWithShape="1">
          <a:blip r:embed="rId5">
            <a:alphaModFix/>
          </a:blip>
          <a:srcRect/>
          <a:stretch/>
        </p:blipFill>
        <p:spPr>
          <a:xfrm rot="6292447">
            <a:off x="14376727" y="-1806988"/>
            <a:ext cx="3216151" cy="5190828"/>
          </a:xfrm>
          <a:prstGeom prst="rect">
            <a:avLst/>
          </a:prstGeom>
          <a:noFill/>
          <a:ln>
            <a:noFill/>
          </a:ln>
        </p:spPr>
      </p:pic>
      <p:pic>
        <p:nvPicPr>
          <p:cNvPr id="319" name="Google Shape;319;p15"/>
          <p:cNvPicPr preferRelativeResize="0"/>
          <p:nvPr/>
        </p:nvPicPr>
        <p:blipFill rotWithShape="1">
          <a:blip r:embed="rId6">
            <a:alphaModFix/>
          </a:blip>
          <a:srcRect/>
          <a:stretch/>
        </p:blipFill>
        <p:spPr>
          <a:xfrm rot="8659743">
            <a:off x="12777528" y="-2257047"/>
            <a:ext cx="2963079" cy="3977288"/>
          </a:xfrm>
          <a:prstGeom prst="rect">
            <a:avLst/>
          </a:prstGeom>
          <a:noFill/>
          <a:ln>
            <a:noFill/>
          </a:ln>
        </p:spPr>
      </p:pic>
      <p:pic>
        <p:nvPicPr>
          <p:cNvPr id="320" name="Google Shape;320;p15"/>
          <p:cNvPicPr preferRelativeResize="0"/>
          <p:nvPr/>
        </p:nvPicPr>
        <p:blipFill rotWithShape="1">
          <a:blip r:embed="rId7">
            <a:alphaModFix/>
          </a:blip>
          <a:srcRect r="27219" b="29882"/>
          <a:stretch/>
        </p:blipFill>
        <p:spPr>
          <a:xfrm rot="-985806">
            <a:off x="13361246" y="5163967"/>
            <a:ext cx="5337653" cy="5860257"/>
          </a:xfrm>
          <a:prstGeom prst="rect">
            <a:avLst/>
          </a:prstGeom>
          <a:noFill/>
          <a:ln>
            <a:noFill/>
          </a:ln>
        </p:spPr>
      </p:pic>
      <p:pic>
        <p:nvPicPr>
          <p:cNvPr id="321" name="Google Shape;321;p15"/>
          <p:cNvPicPr preferRelativeResize="0"/>
          <p:nvPr/>
        </p:nvPicPr>
        <p:blipFill rotWithShape="1">
          <a:blip r:embed="rId8">
            <a:alphaModFix/>
          </a:blip>
          <a:srcRect/>
          <a:stretch/>
        </p:blipFill>
        <p:spPr>
          <a:xfrm>
            <a:off x="-1830433" y="5480369"/>
            <a:ext cx="5238274" cy="6683603"/>
          </a:xfrm>
          <a:prstGeom prst="rect">
            <a:avLst/>
          </a:prstGeom>
          <a:noFill/>
          <a:ln>
            <a:noFill/>
          </a:ln>
        </p:spPr>
      </p:pic>
      <p:pic>
        <p:nvPicPr>
          <p:cNvPr id="322" name="Google Shape;322;p15"/>
          <p:cNvPicPr preferRelativeResize="0"/>
          <p:nvPr/>
        </p:nvPicPr>
        <p:blipFill rotWithShape="1">
          <a:blip r:embed="rId9">
            <a:alphaModFix/>
          </a:blip>
          <a:srcRect t="5223" b="5223"/>
          <a:stretch/>
        </p:blipFill>
        <p:spPr>
          <a:xfrm rot="528302">
            <a:off x="-4105426" y="-1882354"/>
            <a:ext cx="15026533" cy="4297694"/>
          </a:xfrm>
          <a:prstGeom prst="rect">
            <a:avLst/>
          </a:prstGeom>
          <a:noFill/>
          <a:ln>
            <a:noFill/>
          </a:ln>
        </p:spPr>
      </p:pic>
      <p:grpSp>
        <p:nvGrpSpPr>
          <p:cNvPr id="323" name="Google Shape;323;p15"/>
          <p:cNvGrpSpPr/>
          <p:nvPr/>
        </p:nvGrpSpPr>
        <p:grpSpPr>
          <a:xfrm>
            <a:off x="2899491" y="2372652"/>
            <a:ext cx="12873766" cy="3230761"/>
            <a:chOff x="0" y="-38100"/>
            <a:chExt cx="3390622" cy="850900"/>
          </a:xfrm>
        </p:grpSpPr>
        <p:sp>
          <p:nvSpPr>
            <p:cNvPr id="324" name="Google Shape;324;p15"/>
            <p:cNvSpPr/>
            <p:nvPr/>
          </p:nvSpPr>
          <p:spPr>
            <a:xfrm>
              <a:off x="0" y="0"/>
              <a:ext cx="3390622" cy="322052"/>
            </a:xfrm>
            <a:custGeom>
              <a:avLst/>
              <a:gdLst/>
              <a:ahLst/>
              <a:cxnLst/>
              <a:rect l="l" t="t" r="r" b="b"/>
              <a:pathLst>
                <a:path w="3390622" h="453495" extrusionOk="0">
                  <a:moveTo>
                    <a:pt x="30670" y="0"/>
                  </a:moveTo>
                  <a:lnTo>
                    <a:pt x="3359952" y="0"/>
                  </a:lnTo>
                  <a:cubicBezTo>
                    <a:pt x="3376890" y="0"/>
                    <a:pt x="3390622" y="13731"/>
                    <a:pt x="3390622" y="30670"/>
                  </a:cubicBezTo>
                  <a:lnTo>
                    <a:pt x="3390622" y="422825"/>
                  </a:lnTo>
                  <a:cubicBezTo>
                    <a:pt x="3390622" y="439764"/>
                    <a:pt x="3376890" y="453495"/>
                    <a:pt x="3359952" y="453495"/>
                  </a:cubicBezTo>
                  <a:lnTo>
                    <a:pt x="30670" y="453495"/>
                  </a:lnTo>
                  <a:cubicBezTo>
                    <a:pt x="13731" y="453495"/>
                    <a:pt x="0" y="439764"/>
                    <a:pt x="0" y="422825"/>
                  </a:cubicBezTo>
                  <a:lnTo>
                    <a:pt x="0" y="30670"/>
                  </a:lnTo>
                  <a:cubicBezTo>
                    <a:pt x="0" y="13731"/>
                    <a:pt x="13731" y="0"/>
                    <a:pt x="30670" y="0"/>
                  </a:cubicBezTo>
                  <a:close/>
                </a:path>
              </a:pathLst>
            </a:custGeom>
            <a:solidFill>
              <a:srgbClr val="CBD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26" name="Google Shape;326;p15"/>
          <p:cNvSpPr txBox="1"/>
          <p:nvPr/>
        </p:nvSpPr>
        <p:spPr>
          <a:xfrm>
            <a:off x="788704" y="266494"/>
            <a:ext cx="12034868" cy="1292533"/>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US" sz="6999" b="1" i="0" u="none" strike="noStrike" cap="none" dirty="0">
                <a:solidFill>
                  <a:srgbClr val="707F62"/>
                </a:solidFill>
                <a:latin typeface="Fraunces"/>
                <a:ea typeface="Fraunces"/>
                <a:cs typeface="Fraunces"/>
                <a:sym typeface="Fraunces"/>
              </a:rPr>
              <a:t>III. TỔNG KẾT</a:t>
            </a:r>
            <a:endParaRPr dirty="0"/>
          </a:p>
        </p:txBody>
      </p:sp>
      <p:grpSp>
        <p:nvGrpSpPr>
          <p:cNvPr id="327" name="Google Shape;327;p15"/>
          <p:cNvGrpSpPr/>
          <p:nvPr/>
        </p:nvGrpSpPr>
        <p:grpSpPr>
          <a:xfrm>
            <a:off x="2899491" y="3959093"/>
            <a:ext cx="12873766" cy="3230761"/>
            <a:chOff x="0" y="-38100"/>
            <a:chExt cx="3390622" cy="850900"/>
          </a:xfrm>
        </p:grpSpPr>
        <p:sp>
          <p:nvSpPr>
            <p:cNvPr id="328" name="Google Shape;328;p15"/>
            <p:cNvSpPr/>
            <p:nvPr/>
          </p:nvSpPr>
          <p:spPr>
            <a:xfrm>
              <a:off x="0" y="0"/>
              <a:ext cx="3390622" cy="309887"/>
            </a:xfrm>
            <a:custGeom>
              <a:avLst/>
              <a:gdLst/>
              <a:ahLst/>
              <a:cxnLst/>
              <a:rect l="l" t="t" r="r" b="b"/>
              <a:pathLst>
                <a:path w="3390622" h="453495" extrusionOk="0">
                  <a:moveTo>
                    <a:pt x="30670" y="0"/>
                  </a:moveTo>
                  <a:lnTo>
                    <a:pt x="3359952" y="0"/>
                  </a:lnTo>
                  <a:cubicBezTo>
                    <a:pt x="3376890" y="0"/>
                    <a:pt x="3390622" y="13731"/>
                    <a:pt x="3390622" y="30670"/>
                  </a:cubicBezTo>
                  <a:lnTo>
                    <a:pt x="3390622" y="422825"/>
                  </a:lnTo>
                  <a:cubicBezTo>
                    <a:pt x="3390622" y="439764"/>
                    <a:pt x="3376890" y="453495"/>
                    <a:pt x="3359952" y="453495"/>
                  </a:cubicBezTo>
                  <a:lnTo>
                    <a:pt x="30670" y="453495"/>
                  </a:lnTo>
                  <a:cubicBezTo>
                    <a:pt x="13731" y="453495"/>
                    <a:pt x="0" y="439764"/>
                    <a:pt x="0" y="422825"/>
                  </a:cubicBezTo>
                  <a:lnTo>
                    <a:pt x="0" y="30670"/>
                  </a:lnTo>
                  <a:cubicBezTo>
                    <a:pt x="0" y="13731"/>
                    <a:pt x="13731" y="0"/>
                    <a:pt x="30670" y="0"/>
                  </a:cubicBezTo>
                  <a:close/>
                </a:path>
              </a:pathLst>
            </a:custGeom>
            <a:solidFill>
              <a:srgbClr val="ADC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0" name="Google Shape;330;p15"/>
          <p:cNvGrpSpPr/>
          <p:nvPr/>
        </p:nvGrpSpPr>
        <p:grpSpPr>
          <a:xfrm>
            <a:off x="2899491" y="5530986"/>
            <a:ext cx="12873766" cy="3230761"/>
            <a:chOff x="0" y="-38100"/>
            <a:chExt cx="3390622" cy="850900"/>
          </a:xfrm>
        </p:grpSpPr>
        <p:sp>
          <p:nvSpPr>
            <p:cNvPr id="331" name="Google Shape;331;p15"/>
            <p:cNvSpPr/>
            <p:nvPr/>
          </p:nvSpPr>
          <p:spPr>
            <a:xfrm>
              <a:off x="0" y="0"/>
              <a:ext cx="3390622" cy="321205"/>
            </a:xfrm>
            <a:custGeom>
              <a:avLst/>
              <a:gdLst/>
              <a:ahLst/>
              <a:cxnLst/>
              <a:rect l="l" t="t" r="r" b="b"/>
              <a:pathLst>
                <a:path w="3390622" h="453495" extrusionOk="0">
                  <a:moveTo>
                    <a:pt x="30670" y="0"/>
                  </a:moveTo>
                  <a:lnTo>
                    <a:pt x="3359952" y="0"/>
                  </a:lnTo>
                  <a:cubicBezTo>
                    <a:pt x="3376890" y="0"/>
                    <a:pt x="3390622" y="13731"/>
                    <a:pt x="3390622" y="30670"/>
                  </a:cubicBezTo>
                  <a:lnTo>
                    <a:pt x="3390622" y="422825"/>
                  </a:lnTo>
                  <a:cubicBezTo>
                    <a:pt x="3390622" y="439764"/>
                    <a:pt x="3376890" y="453495"/>
                    <a:pt x="3359952" y="453495"/>
                  </a:cubicBezTo>
                  <a:lnTo>
                    <a:pt x="30670" y="453495"/>
                  </a:lnTo>
                  <a:cubicBezTo>
                    <a:pt x="13731" y="453495"/>
                    <a:pt x="0" y="439764"/>
                    <a:pt x="0" y="422825"/>
                  </a:cubicBezTo>
                  <a:lnTo>
                    <a:pt x="0" y="30670"/>
                  </a:lnTo>
                  <a:cubicBezTo>
                    <a:pt x="0" y="13731"/>
                    <a:pt x="13731" y="0"/>
                    <a:pt x="30670" y="0"/>
                  </a:cubicBezTo>
                  <a:close/>
                </a:path>
              </a:pathLst>
            </a:custGeom>
            <a:solidFill>
              <a:srgbClr val="A9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3" name="Google Shape;333;p15"/>
          <p:cNvGrpSpPr/>
          <p:nvPr/>
        </p:nvGrpSpPr>
        <p:grpSpPr>
          <a:xfrm>
            <a:off x="2930887" y="7224799"/>
            <a:ext cx="12873766" cy="3230761"/>
            <a:chOff x="0" y="-38100"/>
            <a:chExt cx="3390622" cy="850900"/>
          </a:xfrm>
        </p:grpSpPr>
        <p:sp>
          <p:nvSpPr>
            <p:cNvPr id="334" name="Google Shape;334;p15"/>
            <p:cNvSpPr/>
            <p:nvPr/>
          </p:nvSpPr>
          <p:spPr>
            <a:xfrm>
              <a:off x="0" y="0"/>
              <a:ext cx="3390622" cy="453495"/>
            </a:xfrm>
            <a:custGeom>
              <a:avLst/>
              <a:gdLst/>
              <a:ahLst/>
              <a:cxnLst/>
              <a:rect l="l" t="t" r="r" b="b"/>
              <a:pathLst>
                <a:path w="3390622" h="453495" extrusionOk="0">
                  <a:moveTo>
                    <a:pt x="30670" y="0"/>
                  </a:moveTo>
                  <a:lnTo>
                    <a:pt x="3359952" y="0"/>
                  </a:lnTo>
                  <a:cubicBezTo>
                    <a:pt x="3376890" y="0"/>
                    <a:pt x="3390622" y="13731"/>
                    <a:pt x="3390622" y="30670"/>
                  </a:cubicBezTo>
                  <a:lnTo>
                    <a:pt x="3390622" y="422825"/>
                  </a:lnTo>
                  <a:cubicBezTo>
                    <a:pt x="3390622" y="439764"/>
                    <a:pt x="3376890" y="453495"/>
                    <a:pt x="3359952" y="453495"/>
                  </a:cubicBezTo>
                  <a:lnTo>
                    <a:pt x="30670" y="453495"/>
                  </a:lnTo>
                  <a:cubicBezTo>
                    <a:pt x="13731" y="453495"/>
                    <a:pt x="0" y="439764"/>
                    <a:pt x="0" y="422825"/>
                  </a:cubicBezTo>
                  <a:lnTo>
                    <a:pt x="0" y="30670"/>
                  </a:lnTo>
                  <a:cubicBezTo>
                    <a:pt x="0" y="13731"/>
                    <a:pt x="13731" y="0"/>
                    <a:pt x="30670" y="0"/>
                  </a:cubicBezTo>
                  <a:close/>
                </a:path>
              </a:pathLst>
            </a:custGeom>
            <a:solidFill>
              <a:srgbClr val="D0C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36" name="Google Shape;336;p15"/>
          <p:cNvSpPr txBox="1"/>
          <p:nvPr/>
        </p:nvSpPr>
        <p:spPr>
          <a:xfrm>
            <a:off x="4279790" y="1388002"/>
            <a:ext cx="10113169" cy="915635"/>
          </a:xfrm>
          <a:prstGeom prst="rect">
            <a:avLst/>
          </a:prstGeom>
          <a:noFill/>
          <a:ln>
            <a:noFill/>
          </a:ln>
        </p:spPr>
        <p:txBody>
          <a:bodyPr spcFirstLastPara="1" wrap="square" lIns="0" tIns="0" rIns="0" bIns="0" anchor="t" anchorCtr="0">
            <a:spAutoFit/>
          </a:bodyPr>
          <a:lstStyle/>
          <a:p>
            <a:pPr marL="0" marR="0" lvl="0" indent="0" algn="ctr" rtl="0">
              <a:lnSpc>
                <a:spcPct val="119000"/>
              </a:lnSpc>
              <a:spcBef>
                <a:spcPts val="0"/>
              </a:spcBef>
              <a:spcAft>
                <a:spcPts val="0"/>
              </a:spcAft>
              <a:buNone/>
            </a:pPr>
            <a:r>
              <a:rPr lang="en-US" sz="5000" b="1" i="0" u="none" strike="noStrike" cap="none" dirty="0">
                <a:solidFill>
                  <a:srgbClr val="000000"/>
                </a:solidFill>
                <a:latin typeface="Roboto Condensed"/>
                <a:ea typeface="Roboto Condensed"/>
                <a:cs typeface="Roboto Condensed"/>
                <a:sym typeface="Roboto Condensed"/>
              </a:rPr>
              <a:t>2. </a:t>
            </a:r>
            <a:r>
              <a:rPr lang="en-US" sz="5000" b="1" i="0" u="none" strike="noStrike" cap="none" dirty="0" err="1">
                <a:solidFill>
                  <a:srgbClr val="000000"/>
                </a:solidFill>
                <a:latin typeface="Roboto Condensed"/>
                <a:ea typeface="Roboto Condensed"/>
                <a:cs typeface="Roboto Condensed"/>
                <a:sym typeface="Roboto Condensed"/>
              </a:rPr>
              <a:t>Nghệ</a:t>
            </a:r>
            <a:r>
              <a:rPr lang="en-US" sz="5000" b="1" i="0" u="none" strike="noStrike" cap="none" dirty="0">
                <a:solidFill>
                  <a:srgbClr val="000000"/>
                </a:solidFill>
                <a:latin typeface="Roboto Condensed"/>
                <a:ea typeface="Roboto Condensed"/>
                <a:cs typeface="Roboto Condensed"/>
                <a:sym typeface="Roboto Condensed"/>
              </a:rPr>
              <a:t> </a:t>
            </a:r>
            <a:r>
              <a:rPr lang="en-US" sz="5000" b="1" i="0" u="none" strike="noStrike" cap="none" dirty="0" err="1">
                <a:solidFill>
                  <a:srgbClr val="000000"/>
                </a:solidFill>
                <a:latin typeface="Roboto Condensed"/>
                <a:ea typeface="Roboto Condensed"/>
                <a:cs typeface="Roboto Condensed"/>
                <a:sym typeface="Roboto Condensed"/>
              </a:rPr>
              <a:t>thuật</a:t>
            </a:r>
            <a:endParaRPr sz="5000" b="1" i="0" u="none" strike="noStrike" cap="none" dirty="0">
              <a:solidFill>
                <a:srgbClr val="000000"/>
              </a:solidFill>
              <a:latin typeface="Roboto Condensed"/>
              <a:ea typeface="Roboto Condensed"/>
              <a:cs typeface="Roboto Condensed"/>
              <a:sym typeface="Roboto Condensed"/>
            </a:endParaRPr>
          </a:p>
        </p:txBody>
      </p:sp>
      <p:sp>
        <p:nvSpPr>
          <p:cNvPr id="337" name="Google Shape;337;p15"/>
          <p:cNvSpPr txBox="1"/>
          <p:nvPr/>
        </p:nvSpPr>
        <p:spPr>
          <a:xfrm>
            <a:off x="3217351" y="7440484"/>
            <a:ext cx="11628970" cy="1648143"/>
          </a:xfrm>
          <a:prstGeom prst="rect">
            <a:avLst/>
          </a:prstGeom>
          <a:noFill/>
          <a:ln>
            <a:noFill/>
          </a:ln>
        </p:spPr>
        <p:txBody>
          <a:bodyPr spcFirstLastPara="1" wrap="square" lIns="0" tIns="0" rIns="0" bIns="0" anchor="t" anchorCtr="0">
            <a:spAutoFit/>
          </a:bodyPr>
          <a:lstStyle/>
          <a:p>
            <a:pPr marL="0" marR="0" lvl="0" indent="0" algn="just" rtl="0">
              <a:lnSpc>
                <a:spcPct val="119000"/>
              </a:lnSpc>
              <a:spcBef>
                <a:spcPts val="0"/>
              </a:spcBef>
              <a:spcAft>
                <a:spcPts val="0"/>
              </a:spcAft>
              <a:buNone/>
            </a:pPr>
            <a:r>
              <a:rPr lang="en-US" sz="4500" b="0" i="0" u="none" strike="noStrike" cap="none" dirty="0" err="1">
                <a:solidFill>
                  <a:srgbClr val="000000"/>
                </a:solidFill>
                <a:latin typeface="Roboto Condensed"/>
                <a:ea typeface="Roboto Condensed"/>
                <a:cs typeface="Roboto Condensed"/>
                <a:sym typeface="Roboto Condensed"/>
              </a:rPr>
              <a:t>Kết</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hợp</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phương</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pháp</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nghị</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luận</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chứng</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minh</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với</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giải</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thích</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bình</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luậ</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để</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làm</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nổi</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bật</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vấn</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đề</a:t>
            </a:r>
            <a:endParaRPr dirty="0"/>
          </a:p>
        </p:txBody>
      </p:sp>
      <p:sp>
        <p:nvSpPr>
          <p:cNvPr id="338" name="Google Shape;338;p15"/>
          <p:cNvSpPr txBox="1"/>
          <p:nvPr/>
        </p:nvSpPr>
        <p:spPr>
          <a:xfrm>
            <a:off x="3347032" y="2654371"/>
            <a:ext cx="12041477" cy="824072"/>
          </a:xfrm>
          <a:prstGeom prst="rect">
            <a:avLst/>
          </a:prstGeom>
          <a:noFill/>
          <a:ln>
            <a:noFill/>
          </a:ln>
        </p:spPr>
        <p:txBody>
          <a:bodyPr spcFirstLastPara="1" wrap="square" lIns="0" tIns="0" rIns="0" bIns="0" anchor="t" anchorCtr="0">
            <a:spAutoFit/>
          </a:bodyPr>
          <a:lstStyle/>
          <a:p>
            <a:pPr marL="0" marR="0" lvl="0" indent="0" algn="just" rtl="0">
              <a:lnSpc>
                <a:spcPct val="119000"/>
              </a:lnSpc>
              <a:spcBef>
                <a:spcPts val="0"/>
              </a:spcBef>
              <a:spcAft>
                <a:spcPts val="0"/>
              </a:spcAft>
              <a:buNone/>
            </a:pPr>
            <a:r>
              <a:rPr lang="en-US" sz="4500" b="0" i="0" u="none" strike="noStrike" cap="none" dirty="0" err="1">
                <a:solidFill>
                  <a:srgbClr val="000000"/>
                </a:solidFill>
                <a:latin typeface="Roboto Condensed"/>
                <a:ea typeface="Roboto Condensed"/>
                <a:cs typeface="Roboto Condensed"/>
                <a:sym typeface="Roboto Condensed"/>
              </a:rPr>
              <a:t>Luận</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điểm</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rõ</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ràng</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rành</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mạch</a:t>
            </a:r>
            <a:endParaRPr dirty="0"/>
          </a:p>
        </p:txBody>
      </p:sp>
      <p:sp>
        <p:nvSpPr>
          <p:cNvPr id="339" name="Google Shape;339;p15"/>
          <p:cNvSpPr txBox="1"/>
          <p:nvPr/>
        </p:nvSpPr>
        <p:spPr>
          <a:xfrm>
            <a:off x="3156306" y="4276029"/>
            <a:ext cx="12293012" cy="824072"/>
          </a:xfrm>
          <a:prstGeom prst="rect">
            <a:avLst/>
          </a:prstGeom>
          <a:noFill/>
          <a:ln>
            <a:noFill/>
          </a:ln>
        </p:spPr>
        <p:txBody>
          <a:bodyPr spcFirstLastPara="1" wrap="square" lIns="0" tIns="0" rIns="0" bIns="0" anchor="t" anchorCtr="0">
            <a:spAutoFit/>
          </a:bodyPr>
          <a:lstStyle/>
          <a:p>
            <a:pPr marL="0" marR="0" lvl="0" indent="0" algn="just" rtl="0">
              <a:lnSpc>
                <a:spcPct val="119000"/>
              </a:lnSpc>
              <a:spcBef>
                <a:spcPts val="0"/>
              </a:spcBef>
              <a:spcAft>
                <a:spcPts val="0"/>
              </a:spcAft>
              <a:buNone/>
            </a:pPr>
            <a:r>
              <a:rPr lang="en-US" sz="4500" b="0" i="0" u="none" strike="noStrike" cap="none" dirty="0" err="1">
                <a:solidFill>
                  <a:srgbClr val="000000"/>
                </a:solidFill>
                <a:latin typeface="Roboto Condensed"/>
                <a:ea typeface="Roboto Condensed"/>
                <a:cs typeface="Roboto Condensed"/>
                <a:sym typeface="Roboto Condensed"/>
              </a:rPr>
              <a:t>Lí</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lẽ</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xác</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đáng</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toàn</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diện</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nhận</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xét</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sâu</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sắc</a:t>
            </a:r>
            <a:endParaRPr dirty="0"/>
          </a:p>
        </p:txBody>
      </p:sp>
      <p:sp>
        <p:nvSpPr>
          <p:cNvPr id="340" name="Google Shape;340;p15"/>
          <p:cNvSpPr txBox="1"/>
          <p:nvPr/>
        </p:nvSpPr>
        <p:spPr>
          <a:xfrm>
            <a:off x="3217351" y="5782661"/>
            <a:ext cx="12231967" cy="824072"/>
          </a:xfrm>
          <a:prstGeom prst="rect">
            <a:avLst/>
          </a:prstGeom>
          <a:noFill/>
          <a:ln>
            <a:noFill/>
          </a:ln>
        </p:spPr>
        <p:txBody>
          <a:bodyPr spcFirstLastPara="1" wrap="square" lIns="0" tIns="0" rIns="0" bIns="0" anchor="t" anchorCtr="0">
            <a:spAutoFit/>
          </a:bodyPr>
          <a:lstStyle/>
          <a:p>
            <a:pPr marL="0" marR="0" lvl="0" indent="0" algn="just" rtl="0">
              <a:lnSpc>
                <a:spcPct val="119000"/>
              </a:lnSpc>
              <a:spcBef>
                <a:spcPts val="0"/>
              </a:spcBef>
              <a:spcAft>
                <a:spcPts val="0"/>
              </a:spcAft>
              <a:buNone/>
            </a:pPr>
            <a:r>
              <a:rPr lang="en-US" sz="4500" b="0" i="0" u="none" strike="noStrike" cap="none" dirty="0" err="1">
                <a:solidFill>
                  <a:srgbClr val="000000"/>
                </a:solidFill>
                <a:latin typeface="Roboto Condensed"/>
                <a:ea typeface="Roboto Condensed"/>
                <a:cs typeface="Roboto Condensed"/>
                <a:sym typeface="Roboto Condensed"/>
              </a:rPr>
              <a:t>Bằng</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chứng</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phong</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phú</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cụ</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thể</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xác</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thực</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500"/>
                                        <p:tgtEl>
                                          <p:spTgt spid="3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
                                        </p:tgtEl>
                                        <p:attrNameLst>
                                          <p:attrName>style.visibility</p:attrName>
                                        </p:attrNameLst>
                                      </p:cBhvr>
                                      <p:to>
                                        <p:strVal val="visible"/>
                                      </p:to>
                                    </p:set>
                                    <p:animEffect transition="in" filter="fade">
                                      <p:cBhvr>
                                        <p:cTn id="12" dur="500"/>
                                        <p:tgtEl>
                                          <p:spTgt spid="338"/>
                                        </p:tgtEl>
                                      </p:cBhvr>
                                    </p:animEffect>
                                  </p:childTnLst>
                                </p:cTn>
                              </p:par>
                              <p:par>
                                <p:cTn id="13" presetID="10" presetClass="entr" presetSubtype="0" fill="hold" nodeType="withEffect">
                                  <p:stCondLst>
                                    <p:cond delay="0"/>
                                  </p:stCondLst>
                                  <p:childTnLst>
                                    <p:set>
                                      <p:cBhvr>
                                        <p:cTn id="14" dur="1" fill="hold">
                                          <p:stCondLst>
                                            <p:cond delay="0"/>
                                          </p:stCondLst>
                                        </p:cTn>
                                        <p:tgtEl>
                                          <p:spTgt spid="323"/>
                                        </p:tgtEl>
                                        <p:attrNameLst>
                                          <p:attrName>style.visibility</p:attrName>
                                        </p:attrNameLst>
                                      </p:cBhvr>
                                      <p:to>
                                        <p:strVal val="visible"/>
                                      </p:to>
                                    </p:set>
                                    <p:animEffect transition="in" filter="fade">
                                      <p:cBhvr>
                                        <p:cTn id="15" dur="500"/>
                                        <p:tgtEl>
                                          <p:spTgt spid="3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9"/>
                                        </p:tgtEl>
                                        <p:attrNameLst>
                                          <p:attrName>style.visibility</p:attrName>
                                        </p:attrNameLst>
                                      </p:cBhvr>
                                      <p:to>
                                        <p:strVal val="visible"/>
                                      </p:to>
                                    </p:set>
                                    <p:animEffect transition="in" filter="fade">
                                      <p:cBhvr>
                                        <p:cTn id="20" dur="500"/>
                                        <p:tgtEl>
                                          <p:spTgt spid="339"/>
                                        </p:tgtEl>
                                      </p:cBhvr>
                                    </p:animEffect>
                                  </p:childTnLst>
                                </p:cTn>
                              </p:par>
                              <p:par>
                                <p:cTn id="21" presetID="10" presetClass="entr" presetSubtype="0" fill="hold" nodeType="withEffect">
                                  <p:stCondLst>
                                    <p:cond delay="0"/>
                                  </p:stCondLst>
                                  <p:childTnLst>
                                    <p:set>
                                      <p:cBhvr>
                                        <p:cTn id="22" dur="1" fill="hold">
                                          <p:stCondLst>
                                            <p:cond delay="0"/>
                                          </p:stCondLst>
                                        </p:cTn>
                                        <p:tgtEl>
                                          <p:spTgt spid="327"/>
                                        </p:tgtEl>
                                        <p:attrNameLst>
                                          <p:attrName>style.visibility</p:attrName>
                                        </p:attrNameLst>
                                      </p:cBhvr>
                                      <p:to>
                                        <p:strVal val="visible"/>
                                      </p:to>
                                    </p:set>
                                    <p:animEffect transition="in" filter="fade">
                                      <p:cBhvr>
                                        <p:cTn id="23" dur="500"/>
                                        <p:tgtEl>
                                          <p:spTgt spid="3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40"/>
                                        </p:tgtEl>
                                        <p:attrNameLst>
                                          <p:attrName>style.visibility</p:attrName>
                                        </p:attrNameLst>
                                      </p:cBhvr>
                                      <p:to>
                                        <p:strVal val="visible"/>
                                      </p:to>
                                    </p:set>
                                    <p:animEffect transition="in" filter="fade">
                                      <p:cBhvr>
                                        <p:cTn id="28" dur="500"/>
                                        <p:tgtEl>
                                          <p:spTgt spid="340"/>
                                        </p:tgtEl>
                                      </p:cBhvr>
                                    </p:animEffect>
                                  </p:childTnLst>
                                </p:cTn>
                              </p:par>
                              <p:par>
                                <p:cTn id="29" presetID="10" presetClass="entr" presetSubtype="0" fill="hold" nodeType="withEffect">
                                  <p:stCondLst>
                                    <p:cond delay="0"/>
                                  </p:stCondLst>
                                  <p:childTnLst>
                                    <p:set>
                                      <p:cBhvr>
                                        <p:cTn id="30" dur="1" fill="hold">
                                          <p:stCondLst>
                                            <p:cond delay="0"/>
                                          </p:stCondLst>
                                        </p:cTn>
                                        <p:tgtEl>
                                          <p:spTgt spid="330"/>
                                        </p:tgtEl>
                                        <p:attrNameLst>
                                          <p:attrName>style.visibility</p:attrName>
                                        </p:attrNameLst>
                                      </p:cBhvr>
                                      <p:to>
                                        <p:strVal val="visible"/>
                                      </p:to>
                                    </p:set>
                                    <p:animEffect transition="in" filter="fade">
                                      <p:cBhvr>
                                        <p:cTn id="31" dur="500"/>
                                        <p:tgtEl>
                                          <p:spTgt spid="3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3"/>
                                        </p:tgtEl>
                                        <p:attrNameLst>
                                          <p:attrName>style.visibility</p:attrName>
                                        </p:attrNameLst>
                                      </p:cBhvr>
                                      <p:to>
                                        <p:strVal val="visible"/>
                                      </p:to>
                                    </p:set>
                                    <p:animEffect transition="in" filter="fade">
                                      <p:cBhvr>
                                        <p:cTn id="36" dur="500"/>
                                        <p:tgtEl>
                                          <p:spTgt spid="333"/>
                                        </p:tgtEl>
                                      </p:cBhvr>
                                    </p:animEffect>
                                  </p:childTnLst>
                                </p:cTn>
                              </p:par>
                              <p:par>
                                <p:cTn id="37" presetID="10" presetClass="entr" presetSubtype="0" fill="hold" nodeType="withEffect">
                                  <p:stCondLst>
                                    <p:cond delay="0"/>
                                  </p:stCondLst>
                                  <p:childTnLst>
                                    <p:set>
                                      <p:cBhvr>
                                        <p:cTn id="38" dur="1" fill="hold">
                                          <p:stCondLst>
                                            <p:cond delay="0"/>
                                          </p:stCondLst>
                                        </p:cTn>
                                        <p:tgtEl>
                                          <p:spTgt spid="337"/>
                                        </p:tgtEl>
                                        <p:attrNameLst>
                                          <p:attrName>style.visibility</p:attrName>
                                        </p:attrNameLst>
                                      </p:cBhvr>
                                      <p:to>
                                        <p:strVal val="visible"/>
                                      </p:to>
                                    </p:set>
                                    <p:animEffect transition="in" filter="fade">
                                      <p:cBhvr>
                                        <p:cTn id="39" dur="5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2"/>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267" name="Google Shape;267;p12"/>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268" name="Google Shape;268;p12"/>
          <p:cNvPicPr preferRelativeResize="0"/>
          <p:nvPr/>
        </p:nvPicPr>
        <p:blipFill rotWithShape="1">
          <a:blip r:embed="rId4">
            <a:alphaModFix/>
          </a:blip>
          <a:srcRect/>
          <a:stretch/>
        </p:blipFill>
        <p:spPr>
          <a:xfrm rot="-1121338">
            <a:off x="17793207" y="4092679"/>
            <a:ext cx="4754496" cy="4114800"/>
          </a:xfrm>
          <a:prstGeom prst="rect">
            <a:avLst/>
          </a:prstGeom>
          <a:noFill/>
          <a:ln>
            <a:noFill/>
          </a:ln>
        </p:spPr>
      </p:pic>
      <p:pic>
        <p:nvPicPr>
          <p:cNvPr id="269" name="Google Shape;269;p12"/>
          <p:cNvPicPr preferRelativeResize="0"/>
          <p:nvPr/>
        </p:nvPicPr>
        <p:blipFill rotWithShape="1">
          <a:blip r:embed="rId5">
            <a:alphaModFix/>
          </a:blip>
          <a:srcRect/>
          <a:stretch/>
        </p:blipFill>
        <p:spPr>
          <a:xfrm rot="6292447">
            <a:off x="14376727" y="-1806988"/>
            <a:ext cx="3216151" cy="5190828"/>
          </a:xfrm>
          <a:prstGeom prst="rect">
            <a:avLst/>
          </a:prstGeom>
          <a:noFill/>
          <a:ln>
            <a:noFill/>
          </a:ln>
        </p:spPr>
      </p:pic>
      <p:pic>
        <p:nvPicPr>
          <p:cNvPr id="270" name="Google Shape;270;p12"/>
          <p:cNvPicPr preferRelativeResize="0"/>
          <p:nvPr/>
        </p:nvPicPr>
        <p:blipFill rotWithShape="1">
          <a:blip r:embed="rId6">
            <a:alphaModFix/>
          </a:blip>
          <a:srcRect/>
          <a:stretch/>
        </p:blipFill>
        <p:spPr>
          <a:xfrm rot="8659743">
            <a:off x="12511196" y="-1988644"/>
            <a:ext cx="2963079" cy="3977288"/>
          </a:xfrm>
          <a:prstGeom prst="rect">
            <a:avLst/>
          </a:prstGeom>
          <a:noFill/>
          <a:ln>
            <a:noFill/>
          </a:ln>
        </p:spPr>
      </p:pic>
      <p:pic>
        <p:nvPicPr>
          <p:cNvPr id="271" name="Google Shape;271;p12"/>
          <p:cNvPicPr preferRelativeResize="0"/>
          <p:nvPr/>
        </p:nvPicPr>
        <p:blipFill rotWithShape="1">
          <a:blip r:embed="rId7">
            <a:alphaModFix/>
          </a:blip>
          <a:srcRect t="5223" b="5223"/>
          <a:stretch/>
        </p:blipFill>
        <p:spPr>
          <a:xfrm rot="528302">
            <a:off x="-4219494" y="-1523446"/>
            <a:ext cx="15026533" cy="4297694"/>
          </a:xfrm>
          <a:prstGeom prst="rect">
            <a:avLst/>
          </a:prstGeom>
          <a:noFill/>
          <a:ln>
            <a:noFill/>
          </a:ln>
        </p:spPr>
      </p:pic>
      <p:pic>
        <p:nvPicPr>
          <p:cNvPr id="272" name="Google Shape;272;p12"/>
          <p:cNvPicPr preferRelativeResize="0"/>
          <p:nvPr/>
        </p:nvPicPr>
        <p:blipFill rotWithShape="1">
          <a:blip r:embed="rId8">
            <a:alphaModFix/>
          </a:blip>
          <a:srcRect r="27219" b="29882"/>
          <a:stretch/>
        </p:blipFill>
        <p:spPr>
          <a:xfrm rot="-985806">
            <a:off x="-571724" y="5694305"/>
            <a:ext cx="4120617" cy="4524063"/>
          </a:xfrm>
          <a:prstGeom prst="rect">
            <a:avLst/>
          </a:prstGeom>
          <a:noFill/>
          <a:ln>
            <a:noFill/>
          </a:ln>
        </p:spPr>
      </p:pic>
      <p:sp>
        <p:nvSpPr>
          <p:cNvPr id="276" name="Google Shape;276;p12"/>
          <p:cNvSpPr txBox="1"/>
          <p:nvPr/>
        </p:nvSpPr>
        <p:spPr>
          <a:xfrm>
            <a:off x="765591" y="955638"/>
            <a:ext cx="13410715" cy="1007071"/>
          </a:xfrm>
          <a:prstGeom prst="rect">
            <a:avLst/>
          </a:prstGeom>
          <a:noFill/>
          <a:ln>
            <a:noFill/>
          </a:ln>
        </p:spPr>
        <p:txBody>
          <a:bodyPr spcFirstLastPara="1" wrap="square" lIns="0" tIns="0" rIns="0" bIns="0" anchor="t" anchorCtr="0">
            <a:spAutoFit/>
          </a:bodyPr>
          <a:lstStyle/>
          <a:p>
            <a:pPr marL="0" marR="0" lvl="0" indent="0" algn="just" rtl="0">
              <a:lnSpc>
                <a:spcPct val="119003"/>
              </a:lnSpc>
              <a:spcBef>
                <a:spcPts val="0"/>
              </a:spcBef>
              <a:spcAft>
                <a:spcPts val="0"/>
              </a:spcAft>
              <a:buNone/>
            </a:pPr>
            <a:r>
              <a:rPr lang="en-US" sz="5499" b="1" i="0" u="none" strike="noStrike" cap="none" dirty="0">
                <a:solidFill>
                  <a:srgbClr val="424040"/>
                </a:solidFill>
                <a:latin typeface="Roboto Condensed"/>
                <a:ea typeface="Roboto Condensed"/>
                <a:cs typeface="Roboto Condensed"/>
                <a:sym typeface="Roboto Condensed"/>
              </a:rPr>
              <a:t>3. </a:t>
            </a:r>
            <a:r>
              <a:rPr lang="en-US" sz="5499" b="1" i="0" u="none" strike="noStrike" cap="none" dirty="0" err="1">
                <a:solidFill>
                  <a:srgbClr val="424040"/>
                </a:solidFill>
                <a:latin typeface="Roboto Condensed"/>
                <a:ea typeface="Roboto Condensed"/>
                <a:cs typeface="Roboto Condensed"/>
                <a:sym typeface="Roboto Condensed"/>
              </a:rPr>
              <a:t>Cách</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đọc</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văn</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bản</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nghị</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luận</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xã</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hội</a:t>
            </a:r>
            <a:endParaRPr dirty="0"/>
          </a:p>
        </p:txBody>
      </p:sp>
      <p:pic>
        <p:nvPicPr>
          <p:cNvPr id="3" name="Picture 2" descr="A picture containing person, person&#10;&#10;Description automatically generated">
            <a:extLst>
              <a:ext uri="{FF2B5EF4-FFF2-40B4-BE49-F238E27FC236}">
                <a16:creationId xmlns:a16="http://schemas.microsoft.com/office/drawing/2014/main" xmlns="" id="{BFC2F867-C7D3-51E1-5209-C8E3BCF759CE}"/>
              </a:ext>
            </a:extLst>
          </p:cNvPr>
          <p:cNvPicPr>
            <a:picLocks noChangeAspect="1"/>
          </p:cNvPicPr>
          <p:nvPr/>
        </p:nvPicPr>
        <p:blipFill>
          <a:blip r:embed="rId9"/>
          <a:stretch>
            <a:fillRect/>
          </a:stretch>
        </p:blipFill>
        <p:spPr>
          <a:xfrm>
            <a:off x="379122" y="2479463"/>
            <a:ext cx="11711306" cy="7807537"/>
          </a:xfrm>
          <a:prstGeom prst="rect">
            <a:avLst/>
          </a:prstGeom>
        </p:spPr>
      </p:pic>
      <p:sp>
        <p:nvSpPr>
          <p:cNvPr id="5" name="TextBox 4">
            <a:extLst>
              <a:ext uri="{FF2B5EF4-FFF2-40B4-BE49-F238E27FC236}">
                <a16:creationId xmlns:a16="http://schemas.microsoft.com/office/drawing/2014/main" xmlns="" id="{C6437CA8-D34D-CF20-EE3D-C670D55D432A}"/>
              </a:ext>
            </a:extLst>
          </p:cNvPr>
          <p:cNvSpPr txBox="1"/>
          <p:nvPr/>
        </p:nvSpPr>
        <p:spPr>
          <a:xfrm>
            <a:off x="6333066" y="2665673"/>
            <a:ext cx="10798771" cy="6986528"/>
          </a:xfrm>
          <a:prstGeom prst="rect">
            <a:avLst/>
          </a:prstGeom>
          <a:noFill/>
        </p:spPr>
        <p:txBody>
          <a:bodyPr wrap="square">
            <a:spAutoFit/>
          </a:bodyPr>
          <a:lstStyle/>
          <a:p>
            <a:pPr marL="571500" indent="-571500" algn="just">
              <a:lnSpc>
                <a:spcPct val="115000"/>
              </a:lnSpc>
              <a:buFont typeface="Wingdings" pitchFamily="2" charset="2"/>
              <a:buChar char="§"/>
            </a:pP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 kỹ văn bản, xác định vấn đề nghị luận được nêu ra trong bài văn . Vấn đề đó được nêu ra ở nhan đề hay câu văn nào của văn bản. </a:t>
            </a:r>
            <a:endParaRPr lang="x-none"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15000"/>
              </a:lnSpc>
              <a:buFont typeface="Wingdings" pitchFamily="2" charset="2"/>
              <a:buChar char="§"/>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x-none"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15000"/>
              </a:lnSpc>
              <a:buFont typeface="Wingdings" pitchFamily="2" charset="2"/>
              <a:buChar char="§"/>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x-none"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15000"/>
              </a:lnSpc>
              <a:buFont typeface="Wingdings" pitchFamily="2" charset="2"/>
              <a:buChar char="§"/>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x-none"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buFont typeface="Wingdings" pitchFamily="2" charset="2"/>
              <a:buChar char="§"/>
            </a:pP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 nối ý nghĩa của văn bản để l</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và cuộc sống.</a:t>
            </a:r>
            <a:r>
              <a:rPr lang="x-none" sz="4000" dirty="0">
                <a:effectLst/>
                <a:latin typeface="Times New Roman" panose="02020603050405020304" pitchFamily="18" charset="0"/>
                <a:cs typeface="Times New Roman" panose="02020603050405020304" pitchFamily="18" charset="0"/>
              </a:rPr>
              <a:t> </a:t>
            </a:r>
            <a:endParaRPr lang="x-none"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16"/>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346" name="Google Shape;346;p16"/>
          <p:cNvPicPr preferRelativeResize="0"/>
          <p:nvPr/>
        </p:nvPicPr>
        <p:blipFill rotWithShape="1">
          <a:blip r:embed="rId4">
            <a:alphaModFix/>
          </a:blip>
          <a:srcRect t="5223" b="5223"/>
          <a:stretch/>
        </p:blipFill>
        <p:spPr>
          <a:xfrm rot="528302">
            <a:off x="-4105426" y="-1882354"/>
            <a:ext cx="15026533" cy="4297694"/>
          </a:xfrm>
          <a:prstGeom prst="rect">
            <a:avLst/>
          </a:prstGeom>
          <a:noFill/>
          <a:ln>
            <a:noFill/>
          </a:ln>
        </p:spPr>
      </p:pic>
      <p:pic>
        <p:nvPicPr>
          <p:cNvPr id="347" name="Google Shape;347;p16"/>
          <p:cNvPicPr preferRelativeResize="0"/>
          <p:nvPr/>
        </p:nvPicPr>
        <p:blipFill rotWithShape="1">
          <a:blip r:embed="rId5">
            <a:alphaModFix/>
          </a:blip>
          <a:srcRect l="7063" r="7063"/>
          <a:stretch/>
        </p:blipFill>
        <p:spPr>
          <a:xfrm rot="-1753875">
            <a:off x="482981" y="2415306"/>
            <a:ext cx="3442798" cy="6626816"/>
          </a:xfrm>
          <a:prstGeom prst="rect">
            <a:avLst/>
          </a:prstGeom>
          <a:noFill/>
          <a:ln>
            <a:noFill/>
          </a:ln>
        </p:spPr>
      </p:pic>
      <p:pic>
        <p:nvPicPr>
          <p:cNvPr id="348" name="Google Shape;348;p16"/>
          <p:cNvPicPr preferRelativeResize="0"/>
          <p:nvPr/>
        </p:nvPicPr>
        <p:blipFill rotWithShape="1">
          <a:blip r:embed="rId6">
            <a:alphaModFix/>
          </a:blip>
          <a:srcRect/>
          <a:stretch/>
        </p:blipFill>
        <p:spPr>
          <a:xfrm rot="4611123">
            <a:off x="14040261" y="4048752"/>
            <a:ext cx="4104446" cy="5236932"/>
          </a:xfrm>
          <a:prstGeom prst="rect">
            <a:avLst/>
          </a:prstGeom>
          <a:noFill/>
          <a:ln>
            <a:noFill/>
          </a:ln>
        </p:spPr>
      </p:pic>
      <p:pic>
        <p:nvPicPr>
          <p:cNvPr id="349" name="Google Shape;349;p16"/>
          <p:cNvPicPr preferRelativeResize="0"/>
          <p:nvPr/>
        </p:nvPicPr>
        <p:blipFill rotWithShape="1">
          <a:blip r:embed="rId7">
            <a:alphaModFix/>
          </a:blip>
          <a:srcRect/>
          <a:stretch/>
        </p:blipFill>
        <p:spPr>
          <a:xfrm>
            <a:off x="1860324" y="3453067"/>
            <a:ext cx="15512923" cy="6007732"/>
          </a:xfrm>
          <a:prstGeom prst="rect">
            <a:avLst/>
          </a:prstGeom>
          <a:noFill/>
          <a:ln>
            <a:noFill/>
          </a:ln>
        </p:spPr>
      </p:pic>
      <p:pic>
        <p:nvPicPr>
          <p:cNvPr id="350" name="Google Shape;350;p16"/>
          <p:cNvPicPr preferRelativeResize="0"/>
          <p:nvPr/>
        </p:nvPicPr>
        <p:blipFill rotWithShape="1">
          <a:blip r:embed="rId8">
            <a:alphaModFix/>
          </a:blip>
          <a:srcRect/>
          <a:stretch/>
        </p:blipFill>
        <p:spPr>
          <a:xfrm rot="-4967642" flipH="1">
            <a:off x="14702101" y="290742"/>
            <a:ext cx="4754496" cy="4114800"/>
          </a:xfrm>
          <a:prstGeom prst="rect">
            <a:avLst/>
          </a:prstGeom>
          <a:noFill/>
          <a:ln>
            <a:noFill/>
          </a:ln>
        </p:spPr>
      </p:pic>
      <p:pic>
        <p:nvPicPr>
          <p:cNvPr id="351" name="Google Shape;351;p16"/>
          <p:cNvPicPr preferRelativeResize="0"/>
          <p:nvPr/>
        </p:nvPicPr>
        <p:blipFill rotWithShape="1">
          <a:blip r:embed="rId8">
            <a:alphaModFix/>
          </a:blip>
          <a:srcRect/>
          <a:stretch/>
        </p:blipFill>
        <p:spPr>
          <a:xfrm rot="-1121338">
            <a:off x="16055492" y="2308764"/>
            <a:ext cx="4754496" cy="4114800"/>
          </a:xfrm>
          <a:prstGeom prst="rect">
            <a:avLst/>
          </a:prstGeom>
          <a:noFill/>
          <a:ln>
            <a:noFill/>
          </a:ln>
        </p:spPr>
      </p:pic>
      <p:sp>
        <p:nvSpPr>
          <p:cNvPr id="352" name="Google Shape;352;p16"/>
          <p:cNvSpPr txBox="1"/>
          <p:nvPr/>
        </p:nvSpPr>
        <p:spPr>
          <a:xfrm>
            <a:off x="3407841" y="4453639"/>
            <a:ext cx="12044644" cy="2920030"/>
          </a:xfrm>
          <a:prstGeom prst="rect">
            <a:avLst/>
          </a:prstGeom>
          <a:noFill/>
          <a:ln>
            <a:noFill/>
          </a:ln>
        </p:spPr>
        <p:txBody>
          <a:bodyPr spcFirstLastPara="1" wrap="square" lIns="0" tIns="0" rIns="0" bIns="0" anchor="t" anchorCtr="0">
            <a:spAutoFit/>
          </a:bodyPr>
          <a:lstStyle/>
          <a:p>
            <a:pPr algn="ctr">
              <a:lnSpc>
                <a:spcPct val="115000"/>
              </a:lnSpc>
            </a:pPr>
            <a:r>
              <a:rPr lang="en-US" sz="5500" i="1" dirty="0">
                <a:solidFill>
                  <a:srgbClr val="000000"/>
                </a:solidFill>
                <a:effectLst/>
                <a:latin typeface="Times New Roman" panose="02020603050405020304" pitchFamily="18" charset="0"/>
                <a:ea typeface="Times New Roman" panose="02020603050405020304" pitchFamily="18" charset="0"/>
              </a:rPr>
              <a:t>Qua </a:t>
            </a:r>
            <a:r>
              <a:rPr lang="en-US" sz="5500" i="1" dirty="0" err="1">
                <a:solidFill>
                  <a:srgbClr val="000000"/>
                </a:solidFill>
                <a:effectLst/>
                <a:latin typeface="Times New Roman" panose="02020603050405020304" pitchFamily="18" charset="0"/>
                <a:ea typeface="Times New Roman" panose="02020603050405020304" pitchFamily="18" charset="0"/>
              </a:rPr>
              <a:t>văn</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bản</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em</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hiểu</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như</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thế</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nào</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là</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đức</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tính</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giản</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dị</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Em</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sẽ</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làm</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gì</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để</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rèn</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luyện</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đức</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tính</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ấy</a:t>
            </a:r>
            <a:r>
              <a:rPr lang="en-US" sz="5500" i="1" dirty="0">
                <a:solidFill>
                  <a:srgbClr val="000000"/>
                </a:solidFill>
                <a:effectLst/>
                <a:latin typeface="Times New Roman" panose="02020603050405020304" pitchFamily="18" charset="0"/>
                <a:ea typeface="Times New Roman" panose="02020603050405020304" pitchFamily="18" charset="0"/>
              </a:rPr>
              <a:t>?</a:t>
            </a:r>
            <a:endParaRPr lang="x-none" sz="5500" dirty="0">
              <a:effectLst/>
              <a:latin typeface="Times New Roman" panose="02020603050405020304" pitchFamily="18" charset="0"/>
              <a:ea typeface="Times New Roman" panose="02020603050405020304" pitchFamily="18" charset="0"/>
            </a:endParaRPr>
          </a:p>
        </p:txBody>
      </p:sp>
      <p:sp>
        <p:nvSpPr>
          <p:cNvPr id="353" name="Google Shape;353;p16"/>
          <p:cNvSpPr txBox="1"/>
          <p:nvPr/>
        </p:nvSpPr>
        <p:spPr>
          <a:xfrm>
            <a:off x="2204380" y="598228"/>
            <a:ext cx="9493984" cy="1292533"/>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US" sz="6999" b="1" i="0" u="none" strike="noStrike" cap="none" dirty="0">
                <a:solidFill>
                  <a:srgbClr val="707F62"/>
                </a:solidFill>
                <a:latin typeface="Fraunces"/>
                <a:ea typeface="Fraunces"/>
                <a:cs typeface="Fraunces"/>
                <a:sym typeface="Fraunces"/>
              </a:rPr>
              <a:t>LUYỆN TẬP</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13"/>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283" name="Google Shape;283;p13"/>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284" name="Google Shape;284;p13"/>
          <p:cNvPicPr preferRelativeResize="0"/>
          <p:nvPr/>
        </p:nvPicPr>
        <p:blipFill rotWithShape="1">
          <a:blip r:embed="rId4">
            <a:alphaModFix/>
          </a:blip>
          <a:srcRect/>
          <a:stretch/>
        </p:blipFill>
        <p:spPr>
          <a:xfrm rot="-1121338">
            <a:off x="17793207" y="4092679"/>
            <a:ext cx="4754496" cy="4114800"/>
          </a:xfrm>
          <a:prstGeom prst="rect">
            <a:avLst/>
          </a:prstGeom>
          <a:noFill/>
          <a:ln>
            <a:noFill/>
          </a:ln>
        </p:spPr>
      </p:pic>
      <p:pic>
        <p:nvPicPr>
          <p:cNvPr id="285" name="Google Shape;285;p13"/>
          <p:cNvPicPr preferRelativeResize="0"/>
          <p:nvPr/>
        </p:nvPicPr>
        <p:blipFill rotWithShape="1">
          <a:blip r:embed="rId5">
            <a:alphaModFix/>
          </a:blip>
          <a:srcRect/>
          <a:stretch/>
        </p:blipFill>
        <p:spPr>
          <a:xfrm rot="6292447">
            <a:off x="14376727" y="-1806988"/>
            <a:ext cx="3216151" cy="5190828"/>
          </a:xfrm>
          <a:prstGeom prst="rect">
            <a:avLst/>
          </a:prstGeom>
          <a:noFill/>
          <a:ln>
            <a:noFill/>
          </a:ln>
        </p:spPr>
      </p:pic>
      <p:pic>
        <p:nvPicPr>
          <p:cNvPr id="286" name="Google Shape;286;p13"/>
          <p:cNvPicPr preferRelativeResize="0"/>
          <p:nvPr/>
        </p:nvPicPr>
        <p:blipFill rotWithShape="1">
          <a:blip r:embed="rId6">
            <a:alphaModFix/>
          </a:blip>
          <a:srcRect/>
          <a:stretch/>
        </p:blipFill>
        <p:spPr>
          <a:xfrm rot="8659743">
            <a:off x="12511196" y="-1988644"/>
            <a:ext cx="2963079" cy="3977288"/>
          </a:xfrm>
          <a:prstGeom prst="rect">
            <a:avLst/>
          </a:prstGeom>
          <a:noFill/>
          <a:ln>
            <a:noFill/>
          </a:ln>
        </p:spPr>
      </p:pic>
      <p:pic>
        <p:nvPicPr>
          <p:cNvPr id="287" name="Google Shape;287;p13"/>
          <p:cNvPicPr preferRelativeResize="0"/>
          <p:nvPr/>
        </p:nvPicPr>
        <p:blipFill rotWithShape="1">
          <a:blip r:embed="rId7">
            <a:alphaModFix/>
          </a:blip>
          <a:srcRect t="5223" b="5223"/>
          <a:stretch/>
        </p:blipFill>
        <p:spPr>
          <a:xfrm rot="528302">
            <a:off x="-4219494" y="-1523446"/>
            <a:ext cx="15026533" cy="4297694"/>
          </a:xfrm>
          <a:prstGeom prst="rect">
            <a:avLst/>
          </a:prstGeom>
          <a:noFill/>
          <a:ln>
            <a:noFill/>
          </a:ln>
        </p:spPr>
      </p:pic>
      <p:pic>
        <p:nvPicPr>
          <p:cNvPr id="288" name="Google Shape;288;p13"/>
          <p:cNvPicPr preferRelativeResize="0"/>
          <p:nvPr/>
        </p:nvPicPr>
        <p:blipFill rotWithShape="1">
          <a:blip r:embed="rId8">
            <a:alphaModFix/>
          </a:blip>
          <a:srcRect r="27219" b="29882"/>
          <a:stretch/>
        </p:blipFill>
        <p:spPr>
          <a:xfrm rot="-985806">
            <a:off x="-571724" y="5694305"/>
            <a:ext cx="4120617" cy="4524063"/>
          </a:xfrm>
          <a:prstGeom prst="rect">
            <a:avLst/>
          </a:prstGeom>
          <a:noFill/>
          <a:ln>
            <a:noFill/>
          </a:ln>
        </p:spPr>
      </p:pic>
      <p:sp>
        <p:nvSpPr>
          <p:cNvPr id="3" name="TextBox 2">
            <a:extLst>
              <a:ext uri="{FF2B5EF4-FFF2-40B4-BE49-F238E27FC236}">
                <a16:creationId xmlns:a16="http://schemas.microsoft.com/office/drawing/2014/main" xmlns="" id="{A4574210-CD25-E604-6E76-30A5113CCBE0}"/>
              </a:ext>
            </a:extLst>
          </p:cNvPr>
          <p:cNvSpPr txBox="1"/>
          <p:nvPr/>
        </p:nvSpPr>
        <p:spPr>
          <a:xfrm>
            <a:off x="998292" y="788778"/>
            <a:ext cx="16291416" cy="9221755"/>
          </a:xfrm>
          <a:prstGeom prst="rect">
            <a:avLst/>
          </a:prstGeom>
          <a:solidFill>
            <a:schemeClr val="bg1"/>
          </a:solidFill>
        </p:spPr>
        <p:txBody>
          <a:bodyPr wrap="square">
            <a:spAutoFit/>
          </a:bodyPr>
          <a:lstStyle/>
          <a:p>
            <a:pPr marL="457200" indent="-457200" algn="just">
              <a:lnSpc>
                <a:spcPct val="115000"/>
              </a:lnSpc>
              <a:buFont typeface="Wingdings" pitchFamily="2" charset="2"/>
              <a:buChar char="ü"/>
            </a:pPr>
            <a:r>
              <a:rPr lang="vi-VN" sz="3500" dirty="0">
                <a:solidFill>
                  <a:srgbClr val="000000"/>
                </a:solidFill>
                <a:effectLst/>
                <a:latin typeface="Times New Roman" panose="02020603050405020304" pitchFamily="18" charset="0"/>
                <a:ea typeface="Times New Roman" panose="02020603050405020304" pitchFamily="18" charset="0"/>
              </a:rPr>
              <a:t>Đức tính giản dị là một đức tính tốt đẹp, là một cách sống tự nhiên trong lối sống không cầu kì phô trương. Đó là cách sống sử dụng các điều kiện vật chất phù hợp với điều kiện riêng của cá nhân, điều kiện chung của xã hội và điều kiện cụ thể của hoàn cảnh giao tiếp.</a:t>
            </a:r>
            <a:endParaRPr lang="x-none" sz="3500" dirty="0">
              <a:latin typeface="Times New Roman" panose="02020603050405020304" pitchFamily="18" charset="0"/>
              <a:ea typeface="Times New Roman" panose="02020603050405020304" pitchFamily="18" charset="0"/>
            </a:endParaRPr>
          </a:p>
          <a:p>
            <a:pPr marL="457200" indent="-457200" algn="just">
              <a:lnSpc>
                <a:spcPct val="115000"/>
              </a:lnSpc>
              <a:buFont typeface="Wingdings" pitchFamily="2" charset="2"/>
              <a:buChar char="ü"/>
            </a:pPr>
            <a:r>
              <a:rPr lang="vi-VN" sz="3500" dirty="0">
                <a:solidFill>
                  <a:srgbClr val="000000"/>
                </a:solidFill>
                <a:effectLst/>
                <a:latin typeface="Times New Roman" panose="02020603050405020304" pitchFamily="18" charset="0"/>
                <a:ea typeface="Times New Roman" panose="02020603050405020304" pitchFamily="18" charset="0"/>
              </a:rPr>
              <a:t>Để rèn luyện tính giản dị, chúng ta có thể làm một số việc sau:</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Ăn mặc, tác phong phù hợp với lứa tuổi học sinh, với điều kiện và hoàn cảnh gia đình.</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Không đua đòi chạy theo nhu cầu vật chất hình thức bên ngoài, không đua đòi những trào lưu của xã hội</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Lời nói ngắn gọn dễ hiểu</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Đối xử với mọi người một cách chân thành, cởi mở</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Biết quý trọng những gì mình đang có, biết thông cảm chia sẻ với cuộc sống khó khăn của người khác, chia sẻ với các em nhỏ, cụ già đang sống trong hoàn cảnh khó khăn.</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Tiết kiệm thời gian, của cải, tiền bạc,…</a:t>
            </a:r>
            <a:endParaRPr lang="x-none" sz="3500" dirty="0">
              <a:effectLst/>
              <a:latin typeface="Times New Roman" panose="02020603050405020304" pitchFamily="18" charset="0"/>
              <a:ea typeface="Times New Roman" panose="02020603050405020304" pitchFamily="18" charset="0"/>
            </a:endParaRPr>
          </a:p>
          <a:p>
            <a:r>
              <a:rPr lang="vi-VN" sz="3500" dirty="0">
                <a:solidFill>
                  <a:srgbClr val="000000"/>
                </a:solidFill>
                <a:effectLst/>
                <a:latin typeface="Times New Roman" panose="02020603050405020304" pitchFamily="18" charset="0"/>
                <a:ea typeface="Times New Roman" panose="02020603050405020304" pitchFamily="18" charset="0"/>
              </a:rPr>
              <a:t>=&gt; Để rèn luyện đức tính giản dị, em sẽ tập sống theo lối sống đơn giản, suy nghĩ mạch lạc, không làm phức tạp vấn đề.</a:t>
            </a:r>
            <a:r>
              <a:rPr lang="x-none" sz="3500" dirty="0">
                <a:effectLst/>
              </a:rPr>
              <a:t> </a:t>
            </a:r>
            <a:endParaRPr lang="x-none" sz="3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13"/>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283" name="Google Shape;283;p13"/>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284" name="Google Shape;284;p13"/>
          <p:cNvPicPr preferRelativeResize="0"/>
          <p:nvPr/>
        </p:nvPicPr>
        <p:blipFill rotWithShape="1">
          <a:blip r:embed="rId4">
            <a:alphaModFix/>
          </a:blip>
          <a:srcRect/>
          <a:stretch/>
        </p:blipFill>
        <p:spPr>
          <a:xfrm rot="-1121338">
            <a:off x="17793207" y="4092679"/>
            <a:ext cx="4754496" cy="4114800"/>
          </a:xfrm>
          <a:prstGeom prst="rect">
            <a:avLst/>
          </a:prstGeom>
          <a:noFill/>
          <a:ln>
            <a:noFill/>
          </a:ln>
        </p:spPr>
      </p:pic>
      <p:pic>
        <p:nvPicPr>
          <p:cNvPr id="285" name="Google Shape;285;p13"/>
          <p:cNvPicPr preferRelativeResize="0"/>
          <p:nvPr/>
        </p:nvPicPr>
        <p:blipFill rotWithShape="1">
          <a:blip r:embed="rId5">
            <a:alphaModFix/>
          </a:blip>
          <a:srcRect/>
          <a:stretch/>
        </p:blipFill>
        <p:spPr>
          <a:xfrm rot="6292447">
            <a:off x="14376727" y="-1806988"/>
            <a:ext cx="3216151" cy="5190828"/>
          </a:xfrm>
          <a:prstGeom prst="rect">
            <a:avLst/>
          </a:prstGeom>
          <a:noFill/>
          <a:ln>
            <a:noFill/>
          </a:ln>
        </p:spPr>
      </p:pic>
      <p:pic>
        <p:nvPicPr>
          <p:cNvPr id="286" name="Google Shape;286;p13"/>
          <p:cNvPicPr preferRelativeResize="0"/>
          <p:nvPr/>
        </p:nvPicPr>
        <p:blipFill rotWithShape="1">
          <a:blip r:embed="rId6">
            <a:alphaModFix/>
          </a:blip>
          <a:srcRect/>
          <a:stretch/>
        </p:blipFill>
        <p:spPr>
          <a:xfrm rot="8659743">
            <a:off x="12511196" y="-1988644"/>
            <a:ext cx="2963079" cy="3977288"/>
          </a:xfrm>
          <a:prstGeom prst="rect">
            <a:avLst/>
          </a:prstGeom>
          <a:noFill/>
          <a:ln>
            <a:noFill/>
          </a:ln>
        </p:spPr>
      </p:pic>
      <p:pic>
        <p:nvPicPr>
          <p:cNvPr id="287" name="Google Shape;287;p13"/>
          <p:cNvPicPr preferRelativeResize="0"/>
          <p:nvPr/>
        </p:nvPicPr>
        <p:blipFill rotWithShape="1">
          <a:blip r:embed="rId7">
            <a:alphaModFix/>
          </a:blip>
          <a:srcRect t="5223" b="5223"/>
          <a:stretch/>
        </p:blipFill>
        <p:spPr>
          <a:xfrm rot="528302">
            <a:off x="-4219494" y="-1523446"/>
            <a:ext cx="15026533" cy="4297694"/>
          </a:xfrm>
          <a:prstGeom prst="rect">
            <a:avLst/>
          </a:prstGeom>
          <a:noFill/>
          <a:ln>
            <a:noFill/>
          </a:ln>
        </p:spPr>
      </p:pic>
      <p:pic>
        <p:nvPicPr>
          <p:cNvPr id="288" name="Google Shape;288;p13"/>
          <p:cNvPicPr preferRelativeResize="0"/>
          <p:nvPr/>
        </p:nvPicPr>
        <p:blipFill rotWithShape="1">
          <a:blip r:embed="rId8">
            <a:alphaModFix/>
          </a:blip>
          <a:srcRect r="27219" b="29882"/>
          <a:stretch/>
        </p:blipFill>
        <p:spPr>
          <a:xfrm rot="-985806">
            <a:off x="-571724" y="5694305"/>
            <a:ext cx="4120617" cy="4524063"/>
          </a:xfrm>
          <a:prstGeom prst="rect">
            <a:avLst/>
          </a:prstGeom>
          <a:noFill/>
          <a:ln>
            <a:noFill/>
          </a:ln>
        </p:spPr>
      </p:pic>
      <p:pic>
        <p:nvPicPr>
          <p:cNvPr id="5" name="Picture 4" descr="A person with a beard&#10;&#10;Description automatically generated with medium confidence">
            <a:extLst>
              <a:ext uri="{FF2B5EF4-FFF2-40B4-BE49-F238E27FC236}">
                <a16:creationId xmlns:a16="http://schemas.microsoft.com/office/drawing/2014/main" xmlns="" id="{CDF91711-C3E1-9130-9DDE-3951FC8761CA}"/>
              </a:ext>
            </a:extLst>
          </p:cNvPr>
          <p:cNvPicPr>
            <a:picLocks noChangeAspect="1"/>
          </p:cNvPicPr>
          <p:nvPr/>
        </p:nvPicPr>
        <p:blipFill>
          <a:blip r:embed="rId9"/>
          <a:stretch>
            <a:fillRect/>
          </a:stretch>
        </p:blipFill>
        <p:spPr>
          <a:xfrm>
            <a:off x="11416540" y="825252"/>
            <a:ext cx="6871460" cy="9461748"/>
          </a:xfrm>
          <a:prstGeom prst="rect">
            <a:avLst/>
          </a:prstGeom>
        </p:spPr>
      </p:pic>
      <p:sp>
        <p:nvSpPr>
          <p:cNvPr id="7" name="TextBox 6">
            <a:extLst>
              <a:ext uri="{FF2B5EF4-FFF2-40B4-BE49-F238E27FC236}">
                <a16:creationId xmlns:a16="http://schemas.microsoft.com/office/drawing/2014/main" xmlns="" id="{99B94130-C02A-912B-805E-3889C76DB777}"/>
              </a:ext>
            </a:extLst>
          </p:cNvPr>
          <p:cNvSpPr txBox="1"/>
          <p:nvPr/>
        </p:nvSpPr>
        <p:spPr>
          <a:xfrm>
            <a:off x="3797787" y="2927650"/>
            <a:ext cx="8377036" cy="5603072"/>
          </a:xfrm>
          <a:prstGeom prst="rect">
            <a:avLst/>
          </a:prstGeom>
          <a:noFill/>
        </p:spPr>
        <p:txBody>
          <a:bodyPr wrap="square">
            <a:spAutoFit/>
          </a:bodyPr>
          <a:lstStyle/>
          <a:p>
            <a:pPr marL="685800" indent="-685800" algn="just">
              <a:lnSpc>
                <a:spcPct val="115000"/>
              </a:lnSpc>
              <a:buFont typeface="Wingdings" pitchFamily="2" charset="2"/>
              <a:buChar char="v"/>
            </a:pPr>
            <a:r>
              <a:rPr lang="vi-VN" sz="4500" dirty="0">
                <a:solidFill>
                  <a:srgbClr val="000000"/>
                </a:solidFill>
                <a:effectLst/>
                <a:latin typeface="Times New Roman" panose="02020603050405020304" pitchFamily="18" charset="0"/>
                <a:ea typeface="Times New Roman" panose="02020603050405020304" pitchFamily="18" charset="0"/>
              </a:rPr>
              <a:t>Sưu tầm các mẩu chuyện, bài thơ có liên quan đến đức tính giản dị của Bác Hồ;</a:t>
            </a:r>
            <a:endParaRPr lang="x-none" sz="4500" dirty="0">
              <a:effectLst/>
              <a:latin typeface="Times New Roman" panose="02020603050405020304" pitchFamily="18" charset="0"/>
              <a:ea typeface="Times New Roman" panose="02020603050405020304" pitchFamily="18" charset="0"/>
            </a:endParaRPr>
          </a:p>
          <a:p>
            <a:pPr marL="685800" indent="-685800" algn="just">
              <a:lnSpc>
                <a:spcPct val="115000"/>
              </a:lnSpc>
              <a:buFont typeface="Wingdings" pitchFamily="2" charset="2"/>
              <a:buChar char="v"/>
            </a:pPr>
            <a:r>
              <a:rPr lang="vi-VN" sz="4500" dirty="0">
                <a:solidFill>
                  <a:srgbClr val="000000"/>
                </a:solidFill>
                <a:effectLst/>
                <a:latin typeface="Times New Roman" panose="02020603050405020304" pitchFamily="18" charset="0"/>
                <a:ea typeface="Times New Roman" panose="02020603050405020304" pitchFamily="18" charset="0"/>
              </a:rPr>
              <a:t>Chuẩn bị bài tiếp theo, đọc trước phần kiến thức ngữ văn liên quan phần Thực hành tiếng Việt.</a:t>
            </a:r>
            <a:endParaRPr lang="x-none" sz="4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7090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17"/>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359" name="Google Shape;359;p17"/>
          <p:cNvPicPr preferRelativeResize="0"/>
          <p:nvPr/>
        </p:nvPicPr>
        <p:blipFill rotWithShape="1">
          <a:blip r:embed="rId4">
            <a:alphaModFix amt="58999"/>
          </a:blip>
          <a:srcRect r="6928" b="30864"/>
          <a:stretch/>
        </p:blipFill>
        <p:spPr>
          <a:xfrm rot="-4003281">
            <a:off x="12512313" y="6295896"/>
            <a:ext cx="2426526" cy="3414340"/>
          </a:xfrm>
          <a:prstGeom prst="rect">
            <a:avLst/>
          </a:prstGeom>
          <a:noFill/>
          <a:ln>
            <a:noFill/>
          </a:ln>
        </p:spPr>
      </p:pic>
      <p:pic>
        <p:nvPicPr>
          <p:cNvPr id="360" name="Google Shape;360;p17"/>
          <p:cNvPicPr preferRelativeResize="0"/>
          <p:nvPr/>
        </p:nvPicPr>
        <p:blipFill rotWithShape="1">
          <a:blip r:embed="rId5">
            <a:alphaModFix/>
          </a:blip>
          <a:srcRect b="8404"/>
          <a:stretch/>
        </p:blipFill>
        <p:spPr>
          <a:xfrm>
            <a:off x="14524094" y="5143500"/>
            <a:ext cx="5062993" cy="6452156"/>
          </a:xfrm>
          <a:prstGeom prst="rect">
            <a:avLst/>
          </a:prstGeom>
          <a:noFill/>
          <a:ln>
            <a:noFill/>
          </a:ln>
        </p:spPr>
      </p:pic>
      <p:pic>
        <p:nvPicPr>
          <p:cNvPr id="361" name="Google Shape;361;p17"/>
          <p:cNvPicPr preferRelativeResize="0"/>
          <p:nvPr/>
        </p:nvPicPr>
        <p:blipFill rotWithShape="1">
          <a:blip r:embed="rId6">
            <a:alphaModFix/>
          </a:blip>
          <a:srcRect r="27219" b="29882"/>
          <a:stretch/>
        </p:blipFill>
        <p:spPr>
          <a:xfrm rot="-985806">
            <a:off x="-486021" y="6581213"/>
            <a:ext cx="4120617" cy="4524063"/>
          </a:xfrm>
          <a:prstGeom prst="rect">
            <a:avLst/>
          </a:prstGeom>
          <a:noFill/>
          <a:ln>
            <a:noFill/>
          </a:ln>
        </p:spPr>
      </p:pic>
      <p:pic>
        <p:nvPicPr>
          <p:cNvPr id="362" name="Google Shape;362;p17"/>
          <p:cNvPicPr preferRelativeResize="0"/>
          <p:nvPr/>
        </p:nvPicPr>
        <p:blipFill rotWithShape="1">
          <a:blip r:embed="rId7">
            <a:alphaModFix/>
          </a:blip>
          <a:srcRect/>
          <a:stretch/>
        </p:blipFill>
        <p:spPr>
          <a:xfrm rot="-4507552">
            <a:off x="12783280" y="6566163"/>
            <a:ext cx="3997648" cy="6452156"/>
          </a:xfrm>
          <a:prstGeom prst="rect">
            <a:avLst/>
          </a:prstGeom>
          <a:noFill/>
          <a:ln>
            <a:noFill/>
          </a:ln>
        </p:spPr>
      </p:pic>
      <p:pic>
        <p:nvPicPr>
          <p:cNvPr id="363" name="Google Shape;363;p17"/>
          <p:cNvPicPr preferRelativeResize="0"/>
          <p:nvPr/>
        </p:nvPicPr>
        <p:blipFill rotWithShape="1">
          <a:blip r:embed="rId8">
            <a:alphaModFix/>
          </a:blip>
          <a:srcRect/>
          <a:stretch/>
        </p:blipFill>
        <p:spPr>
          <a:xfrm rot="-2140256">
            <a:off x="15477412" y="4063640"/>
            <a:ext cx="3203874" cy="4300502"/>
          </a:xfrm>
          <a:prstGeom prst="rect">
            <a:avLst/>
          </a:prstGeom>
          <a:noFill/>
          <a:ln>
            <a:noFill/>
          </a:ln>
        </p:spPr>
      </p:pic>
      <p:pic>
        <p:nvPicPr>
          <p:cNvPr id="364" name="Google Shape;364;p17"/>
          <p:cNvPicPr preferRelativeResize="0"/>
          <p:nvPr/>
        </p:nvPicPr>
        <p:blipFill rotWithShape="1">
          <a:blip r:embed="rId9">
            <a:alphaModFix amt="55000"/>
          </a:blip>
          <a:srcRect/>
          <a:stretch/>
        </p:blipFill>
        <p:spPr>
          <a:xfrm rot="-1706476">
            <a:off x="10545139" y="8369578"/>
            <a:ext cx="2242124" cy="6452156"/>
          </a:xfrm>
          <a:prstGeom prst="rect">
            <a:avLst/>
          </a:prstGeom>
          <a:noFill/>
          <a:ln>
            <a:noFill/>
          </a:ln>
        </p:spPr>
      </p:pic>
      <p:pic>
        <p:nvPicPr>
          <p:cNvPr id="365" name="Google Shape;365;p17"/>
          <p:cNvPicPr preferRelativeResize="0"/>
          <p:nvPr/>
        </p:nvPicPr>
        <p:blipFill rotWithShape="1">
          <a:blip r:embed="rId8">
            <a:alphaModFix/>
          </a:blip>
          <a:srcRect/>
          <a:stretch/>
        </p:blipFill>
        <p:spPr>
          <a:xfrm rot="-2140256">
            <a:off x="10571306" y="7642354"/>
            <a:ext cx="3683083" cy="4943736"/>
          </a:xfrm>
          <a:prstGeom prst="rect">
            <a:avLst/>
          </a:prstGeom>
          <a:noFill/>
          <a:ln>
            <a:noFill/>
          </a:ln>
        </p:spPr>
      </p:pic>
      <p:pic>
        <p:nvPicPr>
          <p:cNvPr id="366" name="Google Shape;366;p17"/>
          <p:cNvPicPr preferRelativeResize="0"/>
          <p:nvPr/>
        </p:nvPicPr>
        <p:blipFill rotWithShape="1">
          <a:blip r:embed="rId10">
            <a:alphaModFix/>
          </a:blip>
          <a:srcRect l="2056" b="16219"/>
          <a:stretch/>
        </p:blipFill>
        <p:spPr>
          <a:xfrm rot="9413503">
            <a:off x="1942759" y="314021"/>
            <a:ext cx="3989474" cy="4747882"/>
          </a:xfrm>
          <a:prstGeom prst="rect">
            <a:avLst/>
          </a:prstGeom>
          <a:noFill/>
          <a:ln>
            <a:noFill/>
          </a:ln>
        </p:spPr>
      </p:pic>
      <p:pic>
        <p:nvPicPr>
          <p:cNvPr id="367" name="Google Shape;367;p17"/>
          <p:cNvPicPr preferRelativeResize="0"/>
          <p:nvPr/>
        </p:nvPicPr>
        <p:blipFill rotWithShape="1">
          <a:blip r:embed="rId7">
            <a:alphaModFix/>
          </a:blip>
          <a:srcRect/>
          <a:stretch/>
        </p:blipFill>
        <p:spPr>
          <a:xfrm rot="6292447">
            <a:off x="3286596" y="-2127877"/>
            <a:ext cx="3216151" cy="5190828"/>
          </a:xfrm>
          <a:prstGeom prst="rect">
            <a:avLst/>
          </a:prstGeom>
          <a:noFill/>
          <a:ln>
            <a:noFill/>
          </a:ln>
        </p:spPr>
      </p:pic>
      <p:pic>
        <p:nvPicPr>
          <p:cNvPr id="368" name="Google Shape;368;p17"/>
          <p:cNvPicPr preferRelativeResize="0"/>
          <p:nvPr/>
        </p:nvPicPr>
        <p:blipFill rotWithShape="1">
          <a:blip r:embed="rId4">
            <a:alphaModFix amt="58999"/>
          </a:blip>
          <a:srcRect r="6928"/>
          <a:stretch/>
        </p:blipFill>
        <p:spPr>
          <a:xfrm rot="8189993">
            <a:off x="2512171" y="-192529"/>
            <a:ext cx="1952166" cy="3973188"/>
          </a:xfrm>
          <a:prstGeom prst="rect">
            <a:avLst/>
          </a:prstGeom>
          <a:noFill/>
          <a:ln>
            <a:noFill/>
          </a:ln>
        </p:spPr>
      </p:pic>
      <p:pic>
        <p:nvPicPr>
          <p:cNvPr id="369" name="Google Shape;369;p17"/>
          <p:cNvPicPr preferRelativeResize="0"/>
          <p:nvPr/>
        </p:nvPicPr>
        <p:blipFill rotWithShape="1">
          <a:blip r:embed="rId11">
            <a:alphaModFix/>
          </a:blip>
          <a:srcRect/>
          <a:stretch/>
        </p:blipFill>
        <p:spPr>
          <a:xfrm rot="8659743">
            <a:off x="92748" y="-561127"/>
            <a:ext cx="2963079" cy="3977288"/>
          </a:xfrm>
          <a:prstGeom prst="rect">
            <a:avLst/>
          </a:prstGeom>
          <a:noFill/>
          <a:ln>
            <a:noFill/>
          </a:ln>
        </p:spPr>
      </p:pic>
      <p:pic>
        <p:nvPicPr>
          <p:cNvPr id="370" name="Google Shape;370;p17"/>
          <p:cNvPicPr preferRelativeResize="0"/>
          <p:nvPr/>
        </p:nvPicPr>
        <p:blipFill rotWithShape="1">
          <a:blip r:embed="rId12">
            <a:alphaModFix/>
          </a:blip>
          <a:srcRect/>
          <a:stretch/>
        </p:blipFill>
        <p:spPr>
          <a:xfrm rot="1157456">
            <a:off x="-483134" y="1329715"/>
            <a:ext cx="4754496" cy="4114800"/>
          </a:xfrm>
          <a:prstGeom prst="rect">
            <a:avLst/>
          </a:prstGeom>
          <a:noFill/>
          <a:ln>
            <a:noFill/>
          </a:ln>
        </p:spPr>
      </p:pic>
      <p:pic>
        <p:nvPicPr>
          <p:cNvPr id="371" name="Google Shape;371;p17"/>
          <p:cNvPicPr preferRelativeResize="0"/>
          <p:nvPr/>
        </p:nvPicPr>
        <p:blipFill rotWithShape="1">
          <a:blip r:embed="rId12">
            <a:alphaModFix/>
          </a:blip>
          <a:srcRect/>
          <a:stretch/>
        </p:blipFill>
        <p:spPr>
          <a:xfrm rot="-4967642" flipH="1">
            <a:off x="14702101" y="290742"/>
            <a:ext cx="4754496" cy="4114800"/>
          </a:xfrm>
          <a:prstGeom prst="rect">
            <a:avLst/>
          </a:prstGeom>
          <a:noFill/>
          <a:ln>
            <a:noFill/>
          </a:ln>
        </p:spPr>
      </p:pic>
      <p:pic>
        <p:nvPicPr>
          <p:cNvPr id="372" name="Google Shape;372;p17"/>
          <p:cNvPicPr preferRelativeResize="0"/>
          <p:nvPr/>
        </p:nvPicPr>
        <p:blipFill rotWithShape="1">
          <a:blip r:embed="rId12">
            <a:alphaModFix/>
          </a:blip>
          <a:srcRect/>
          <a:stretch/>
        </p:blipFill>
        <p:spPr>
          <a:xfrm rot="-1121338">
            <a:off x="16307164" y="1849579"/>
            <a:ext cx="4754496" cy="4114800"/>
          </a:xfrm>
          <a:prstGeom prst="rect">
            <a:avLst/>
          </a:prstGeom>
          <a:noFill/>
          <a:ln>
            <a:noFill/>
          </a:ln>
        </p:spPr>
      </p:pic>
      <p:pic>
        <p:nvPicPr>
          <p:cNvPr id="373" name="Google Shape;373;p17"/>
          <p:cNvPicPr preferRelativeResize="0"/>
          <p:nvPr/>
        </p:nvPicPr>
        <p:blipFill rotWithShape="1">
          <a:blip r:embed="rId12">
            <a:alphaModFix/>
          </a:blip>
          <a:srcRect/>
          <a:stretch/>
        </p:blipFill>
        <p:spPr>
          <a:xfrm>
            <a:off x="-483134" y="-3109346"/>
            <a:ext cx="4754496" cy="4114800"/>
          </a:xfrm>
          <a:prstGeom prst="rect">
            <a:avLst/>
          </a:prstGeom>
          <a:noFill/>
          <a:ln>
            <a:noFill/>
          </a:ln>
        </p:spPr>
      </p:pic>
      <p:pic>
        <p:nvPicPr>
          <p:cNvPr id="374" name="Google Shape;374;p17"/>
          <p:cNvPicPr preferRelativeResize="0"/>
          <p:nvPr/>
        </p:nvPicPr>
        <p:blipFill rotWithShape="1">
          <a:blip r:embed="rId12">
            <a:alphaModFix/>
          </a:blip>
          <a:srcRect/>
          <a:stretch/>
        </p:blipFill>
        <p:spPr>
          <a:xfrm>
            <a:off x="5085133" y="-2785085"/>
            <a:ext cx="4754496" cy="4114800"/>
          </a:xfrm>
          <a:prstGeom prst="rect">
            <a:avLst/>
          </a:prstGeom>
          <a:noFill/>
          <a:ln>
            <a:noFill/>
          </a:ln>
        </p:spPr>
      </p:pic>
      <p:sp>
        <p:nvSpPr>
          <p:cNvPr id="375" name="Google Shape;375;p17"/>
          <p:cNvSpPr txBox="1"/>
          <p:nvPr/>
        </p:nvSpPr>
        <p:spPr>
          <a:xfrm>
            <a:off x="3322994" y="2428757"/>
            <a:ext cx="11888700" cy="2308800"/>
          </a:xfrm>
          <a:prstGeom prst="rect">
            <a:avLst/>
          </a:prstGeom>
          <a:noFill/>
          <a:ln>
            <a:noFill/>
          </a:ln>
        </p:spPr>
        <p:txBody>
          <a:bodyPr spcFirstLastPara="1" wrap="square" lIns="0" tIns="0" rIns="0" bIns="0" anchor="t" anchorCtr="0">
            <a:spAutoFit/>
          </a:bodyPr>
          <a:lstStyle/>
          <a:p>
            <a:pPr marL="0" marR="0" lvl="0" indent="0" algn="ctr" rtl="0">
              <a:lnSpc>
                <a:spcPct val="161000"/>
              </a:lnSpc>
              <a:spcBef>
                <a:spcPts val="0"/>
              </a:spcBef>
              <a:spcAft>
                <a:spcPts val="0"/>
              </a:spcAft>
              <a:buNone/>
            </a:pPr>
            <a:r>
              <a:rPr lang="en-US" sz="15000" i="0" u="none" strike="noStrike" cap="none">
                <a:solidFill>
                  <a:srgbClr val="424040"/>
                </a:solidFill>
                <a:latin typeface="Pacifico"/>
                <a:ea typeface="Pacifico"/>
                <a:cs typeface="Pacifico"/>
                <a:sym typeface="Pacifico"/>
              </a:rPr>
              <a:t>Cảm ơn</a:t>
            </a:r>
            <a:endParaRPr>
              <a:latin typeface="Pacifico"/>
              <a:ea typeface="Pacifico"/>
              <a:cs typeface="Pacifico"/>
              <a:sym typeface="Pacific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28"/>
          <p:cNvPicPr preferRelativeResize="0"/>
          <p:nvPr/>
        </p:nvPicPr>
        <p:blipFill rotWithShape="1">
          <a:blip r:embed="rId3">
            <a:alphaModFix/>
          </a:blip>
          <a:srcRect/>
          <a:stretch/>
        </p:blipFill>
        <p:spPr>
          <a:xfrm>
            <a:off x="0" y="3792"/>
            <a:ext cx="18288000" cy="10279416"/>
          </a:xfrm>
          <a:prstGeom prst="rect">
            <a:avLst/>
          </a:prstGeom>
          <a:noFill/>
          <a:ln>
            <a:noFill/>
          </a:ln>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94" name="Google Shape;94;p2"/>
          <p:cNvPicPr preferRelativeResize="0"/>
          <p:nvPr/>
        </p:nvPicPr>
        <p:blipFill rotWithShape="1">
          <a:blip r:embed="rId4">
            <a:alphaModFix amt="58999"/>
          </a:blip>
          <a:srcRect r="6928" b="30864"/>
          <a:stretch/>
        </p:blipFill>
        <p:spPr>
          <a:xfrm rot="-4003281">
            <a:off x="12512313" y="6295896"/>
            <a:ext cx="2426526" cy="3414340"/>
          </a:xfrm>
          <a:prstGeom prst="rect">
            <a:avLst/>
          </a:prstGeom>
          <a:noFill/>
          <a:ln>
            <a:noFill/>
          </a:ln>
        </p:spPr>
      </p:pic>
      <p:pic>
        <p:nvPicPr>
          <p:cNvPr id="95" name="Google Shape;95;p2"/>
          <p:cNvPicPr preferRelativeResize="0"/>
          <p:nvPr/>
        </p:nvPicPr>
        <p:blipFill rotWithShape="1">
          <a:blip r:embed="rId5">
            <a:alphaModFix/>
          </a:blip>
          <a:srcRect b="8404"/>
          <a:stretch/>
        </p:blipFill>
        <p:spPr>
          <a:xfrm>
            <a:off x="14524094" y="5143500"/>
            <a:ext cx="5062993" cy="6452156"/>
          </a:xfrm>
          <a:prstGeom prst="rect">
            <a:avLst/>
          </a:prstGeom>
          <a:noFill/>
          <a:ln>
            <a:noFill/>
          </a:ln>
        </p:spPr>
      </p:pic>
      <p:pic>
        <p:nvPicPr>
          <p:cNvPr id="96" name="Google Shape;96;p2"/>
          <p:cNvPicPr preferRelativeResize="0"/>
          <p:nvPr/>
        </p:nvPicPr>
        <p:blipFill rotWithShape="1">
          <a:blip r:embed="rId6">
            <a:alphaModFix/>
          </a:blip>
          <a:srcRect r="27219" b="29882"/>
          <a:stretch/>
        </p:blipFill>
        <p:spPr>
          <a:xfrm rot="-985806">
            <a:off x="-486021" y="6581213"/>
            <a:ext cx="4120617" cy="4524063"/>
          </a:xfrm>
          <a:prstGeom prst="rect">
            <a:avLst/>
          </a:prstGeom>
          <a:noFill/>
          <a:ln>
            <a:noFill/>
          </a:ln>
        </p:spPr>
      </p:pic>
      <p:pic>
        <p:nvPicPr>
          <p:cNvPr id="97" name="Google Shape;97;p2"/>
          <p:cNvPicPr preferRelativeResize="0"/>
          <p:nvPr/>
        </p:nvPicPr>
        <p:blipFill rotWithShape="1">
          <a:blip r:embed="rId7">
            <a:alphaModFix/>
          </a:blip>
          <a:srcRect/>
          <a:stretch/>
        </p:blipFill>
        <p:spPr>
          <a:xfrm rot="-4507552">
            <a:off x="12783280" y="6566163"/>
            <a:ext cx="3997648" cy="6452156"/>
          </a:xfrm>
          <a:prstGeom prst="rect">
            <a:avLst/>
          </a:prstGeom>
          <a:noFill/>
          <a:ln>
            <a:noFill/>
          </a:ln>
        </p:spPr>
      </p:pic>
      <p:pic>
        <p:nvPicPr>
          <p:cNvPr id="98" name="Google Shape;98;p2"/>
          <p:cNvPicPr preferRelativeResize="0"/>
          <p:nvPr/>
        </p:nvPicPr>
        <p:blipFill rotWithShape="1">
          <a:blip r:embed="rId8">
            <a:alphaModFix/>
          </a:blip>
          <a:srcRect/>
          <a:stretch/>
        </p:blipFill>
        <p:spPr>
          <a:xfrm rot="-2140256">
            <a:off x="15477412" y="4063640"/>
            <a:ext cx="3203874" cy="4300502"/>
          </a:xfrm>
          <a:prstGeom prst="rect">
            <a:avLst/>
          </a:prstGeom>
          <a:noFill/>
          <a:ln>
            <a:noFill/>
          </a:ln>
        </p:spPr>
      </p:pic>
      <p:pic>
        <p:nvPicPr>
          <p:cNvPr id="99" name="Google Shape;99;p2"/>
          <p:cNvPicPr preferRelativeResize="0"/>
          <p:nvPr/>
        </p:nvPicPr>
        <p:blipFill rotWithShape="1">
          <a:blip r:embed="rId9">
            <a:alphaModFix amt="55000"/>
          </a:blip>
          <a:srcRect/>
          <a:stretch/>
        </p:blipFill>
        <p:spPr>
          <a:xfrm rot="-1706476">
            <a:off x="10545139" y="8369578"/>
            <a:ext cx="2242124" cy="6452156"/>
          </a:xfrm>
          <a:prstGeom prst="rect">
            <a:avLst/>
          </a:prstGeom>
          <a:noFill/>
          <a:ln>
            <a:noFill/>
          </a:ln>
        </p:spPr>
      </p:pic>
      <p:pic>
        <p:nvPicPr>
          <p:cNvPr id="100" name="Google Shape;100;p2"/>
          <p:cNvPicPr preferRelativeResize="0"/>
          <p:nvPr/>
        </p:nvPicPr>
        <p:blipFill rotWithShape="1">
          <a:blip r:embed="rId8">
            <a:alphaModFix/>
          </a:blip>
          <a:srcRect/>
          <a:stretch/>
        </p:blipFill>
        <p:spPr>
          <a:xfrm rot="-2140256">
            <a:off x="10571306" y="7642354"/>
            <a:ext cx="3683083" cy="4943736"/>
          </a:xfrm>
          <a:prstGeom prst="rect">
            <a:avLst/>
          </a:prstGeom>
          <a:noFill/>
          <a:ln>
            <a:noFill/>
          </a:ln>
        </p:spPr>
      </p:pic>
      <p:pic>
        <p:nvPicPr>
          <p:cNvPr id="101" name="Google Shape;101;p2"/>
          <p:cNvPicPr preferRelativeResize="0"/>
          <p:nvPr/>
        </p:nvPicPr>
        <p:blipFill rotWithShape="1">
          <a:blip r:embed="rId10">
            <a:alphaModFix/>
          </a:blip>
          <a:srcRect l="2056" b="16219"/>
          <a:stretch/>
        </p:blipFill>
        <p:spPr>
          <a:xfrm rot="9413503">
            <a:off x="1942759" y="314021"/>
            <a:ext cx="3989474" cy="4747882"/>
          </a:xfrm>
          <a:prstGeom prst="rect">
            <a:avLst/>
          </a:prstGeom>
          <a:noFill/>
          <a:ln>
            <a:noFill/>
          </a:ln>
        </p:spPr>
      </p:pic>
      <p:pic>
        <p:nvPicPr>
          <p:cNvPr id="102" name="Google Shape;102;p2"/>
          <p:cNvPicPr preferRelativeResize="0"/>
          <p:nvPr/>
        </p:nvPicPr>
        <p:blipFill rotWithShape="1">
          <a:blip r:embed="rId7">
            <a:alphaModFix/>
          </a:blip>
          <a:srcRect/>
          <a:stretch/>
        </p:blipFill>
        <p:spPr>
          <a:xfrm rot="6292447">
            <a:off x="3286596" y="-2127877"/>
            <a:ext cx="3216151" cy="5190828"/>
          </a:xfrm>
          <a:prstGeom prst="rect">
            <a:avLst/>
          </a:prstGeom>
          <a:noFill/>
          <a:ln>
            <a:noFill/>
          </a:ln>
        </p:spPr>
      </p:pic>
      <p:pic>
        <p:nvPicPr>
          <p:cNvPr id="103" name="Google Shape;103;p2"/>
          <p:cNvPicPr preferRelativeResize="0"/>
          <p:nvPr/>
        </p:nvPicPr>
        <p:blipFill rotWithShape="1">
          <a:blip r:embed="rId11">
            <a:alphaModFix/>
          </a:blip>
          <a:srcRect/>
          <a:stretch/>
        </p:blipFill>
        <p:spPr>
          <a:xfrm rot="8659743">
            <a:off x="92748" y="-561127"/>
            <a:ext cx="2963079" cy="3977288"/>
          </a:xfrm>
          <a:prstGeom prst="rect">
            <a:avLst/>
          </a:prstGeom>
          <a:noFill/>
          <a:ln>
            <a:noFill/>
          </a:ln>
        </p:spPr>
      </p:pic>
      <p:pic>
        <p:nvPicPr>
          <p:cNvPr id="104" name="Google Shape;104;p2"/>
          <p:cNvPicPr preferRelativeResize="0"/>
          <p:nvPr/>
        </p:nvPicPr>
        <p:blipFill rotWithShape="1">
          <a:blip r:embed="rId12">
            <a:alphaModFix/>
          </a:blip>
          <a:srcRect/>
          <a:stretch/>
        </p:blipFill>
        <p:spPr>
          <a:xfrm rot="1157456">
            <a:off x="-483134" y="1329715"/>
            <a:ext cx="4754496" cy="4114800"/>
          </a:xfrm>
          <a:prstGeom prst="rect">
            <a:avLst/>
          </a:prstGeom>
          <a:noFill/>
          <a:ln>
            <a:noFill/>
          </a:ln>
        </p:spPr>
      </p:pic>
      <p:pic>
        <p:nvPicPr>
          <p:cNvPr id="105" name="Google Shape;105;p2"/>
          <p:cNvPicPr preferRelativeResize="0"/>
          <p:nvPr/>
        </p:nvPicPr>
        <p:blipFill rotWithShape="1">
          <a:blip r:embed="rId13">
            <a:alphaModFix/>
          </a:blip>
          <a:srcRect/>
          <a:stretch/>
        </p:blipFill>
        <p:spPr>
          <a:xfrm rot="-4967642" flipH="1">
            <a:off x="14702101" y="290742"/>
            <a:ext cx="4754496" cy="4114800"/>
          </a:xfrm>
          <a:prstGeom prst="rect">
            <a:avLst/>
          </a:prstGeom>
          <a:noFill/>
          <a:ln>
            <a:noFill/>
          </a:ln>
        </p:spPr>
      </p:pic>
      <p:pic>
        <p:nvPicPr>
          <p:cNvPr id="106" name="Google Shape;106;p2"/>
          <p:cNvPicPr preferRelativeResize="0"/>
          <p:nvPr/>
        </p:nvPicPr>
        <p:blipFill rotWithShape="1">
          <a:blip r:embed="rId13">
            <a:alphaModFix/>
          </a:blip>
          <a:srcRect/>
          <a:stretch/>
        </p:blipFill>
        <p:spPr>
          <a:xfrm rot="-1121338">
            <a:off x="17041445" y="1681961"/>
            <a:ext cx="4754496" cy="4114800"/>
          </a:xfrm>
          <a:prstGeom prst="rect">
            <a:avLst/>
          </a:prstGeom>
          <a:noFill/>
          <a:ln>
            <a:noFill/>
          </a:ln>
        </p:spPr>
      </p:pic>
      <p:pic>
        <p:nvPicPr>
          <p:cNvPr id="107" name="Google Shape;107;p2"/>
          <p:cNvPicPr preferRelativeResize="0"/>
          <p:nvPr/>
        </p:nvPicPr>
        <p:blipFill rotWithShape="1">
          <a:blip r:embed="rId13">
            <a:alphaModFix/>
          </a:blip>
          <a:srcRect/>
          <a:stretch/>
        </p:blipFill>
        <p:spPr>
          <a:xfrm>
            <a:off x="-483134" y="-3109346"/>
            <a:ext cx="4754496" cy="4114800"/>
          </a:xfrm>
          <a:prstGeom prst="rect">
            <a:avLst/>
          </a:prstGeom>
          <a:noFill/>
          <a:ln>
            <a:noFill/>
          </a:ln>
        </p:spPr>
      </p:pic>
      <p:pic>
        <p:nvPicPr>
          <p:cNvPr id="108" name="Google Shape;108;p2"/>
          <p:cNvPicPr preferRelativeResize="0"/>
          <p:nvPr/>
        </p:nvPicPr>
        <p:blipFill rotWithShape="1">
          <a:blip r:embed="rId13">
            <a:alphaModFix/>
          </a:blip>
          <a:srcRect/>
          <a:stretch/>
        </p:blipFill>
        <p:spPr>
          <a:xfrm>
            <a:off x="5085133" y="-2785085"/>
            <a:ext cx="4754496" cy="4114800"/>
          </a:xfrm>
          <a:prstGeom prst="rect">
            <a:avLst/>
          </a:prstGeom>
          <a:noFill/>
          <a:ln>
            <a:noFill/>
          </a:ln>
        </p:spPr>
      </p:pic>
      <p:sp>
        <p:nvSpPr>
          <p:cNvPr id="109" name="Google Shape;109;p2"/>
          <p:cNvSpPr txBox="1"/>
          <p:nvPr/>
        </p:nvSpPr>
        <p:spPr>
          <a:xfrm>
            <a:off x="2270924" y="1495573"/>
            <a:ext cx="15137409" cy="2685735"/>
          </a:xfrm>
          <a:prstGeom prst="rect">
            <a:avLst/>
          </a:prstGeom>
          <a:noFill/>
          <a:ln>
            <a:noFill/>
          </a:ln>
        </p:spPr>
        <p:txBody>
          <a:bodyPr spcFirstLastPara="1" wrap="square" lIns="0" tIns="0" rIns="0" bIns="0" anchor="t" anchorCtr="0">
            <a:spAutoFit/>
          </a:bodyPr>
          <a:lstStyle/>
          <a:p>
            <a:pPr marL="0" marR="0" lvl="0" indent="0" algn="ctr" rtl="0">
              <a:lnSpc>
                <a:spcPct val="160993"/>
              </a:lnSpc>
              <a:spcBef>
                <a:spcPts val="0"/>
              </a:spcBef>
              <a:spcAft>
                <a:spcPts val="0"/>
              </a:spcAft>
              <a:buNone/>
            </a:pPr>
            <a:r>
              <a:rPr lang="en-US" sz="5840" b="1" i="0" u="none" strike="noStrike" cap="none" dirty="0">
                <a:solidFill>
                  <a:srgbClr val="826634"/>
                </a:solidFill>
                <a:latin typeface="Fraunces"/>
                <a:ea typeface="Fraunces"/>
                <a:cs typeface="Fraunces"/>
                <a:sym typeface="Fraunces"/>
              </a:rPr>
              <a:t>BÀI 8</a:t>
            </a:r>
            <a:endParaRPr dirty="0"/>
          </a:p>
          <a:p>
            <a:pPr marL="0" marR="0" lvl="0" indent="0" algn="ctr" rtl="0">
              <a:lnSpc>
                <a:spcPct val="161000"/>
              </a:lnSpc>
              <a:spcBef>
                <a:spcPts val="0"/>
              </a:spcBef>
              <a:spcAft>
                <a:spcPts val="0"/>
              </a:spcAft>
              <a:buNone/>
            </a:pPr>
            <a:r>
              <a:rPr lang="en-US" sz="5000" b="1" i="0" u="none" strike="noStrike" cap="none" dirty="0">
                <a:solidFill>
                  <a:srgbClr val="826634"/>
                </a:solidFill>
                <a:latin typeface="Fraunces"/>
                <a:ea typeface="Fraunces"/>
                <a:cs typeface="Fraunces"/>
                <a:sym typeface="Fraunces"/>
              </a:rPr>
              <a:t>NGHỊ LUẬN XÃ HỘI</a:t>
            </a:r>
            <a:endParaRPr dirty="0"/>
          </a:p>
        </p:txBody>
      </p:sp>
      <p:sp>
        <p:nvSpPr>
          <p:cNvPr id="110" name="Google Shape;110;p2"/>
          <p:cNvSpPr txBox="1"/>
          <p:nvPr/>
        </p:nvSpPr>
        <p:spPr>
          <a:xfrm>
            <a:off x="6074277" y="3807047"/>
            <a:ext cx="7823273" cy="990468"/>
          </a:xfrm>
          <a:prstGeom prst="rect">
            <a:avLst/>
          </a:prstGeom>
          <a:noFill/>
          <a:ln>
            <a:noFill/>
          </a:ln>
        </p:spPr>
        <p:txBody>
          <a:bodyPr spcFirstLastPara="1" wrap="square" lIns="0" tIns="0" rIns="0" bIns="0" anchor="t" anchorCtr="0">
            <a:spAutoFit/>
          </a:bodyPr>
          <a:lstStyle/>
          <a:p>
            <a:pPr marL="0" marR="0" lvl="0" indent="0" algn="ctr" rtl="0">
              <a:lnSpc>
                <a:spcPct val="161007"/>
              </a:lnSpc>
              <a:spcBef>
                <a:spcPts val="0"/>
              </a:spcBef>
              <a:spcAft>
                <a:spcPts val="0"/>
              </a:spcAft>
              <a:buNone/>
            </a:pPr>
            <a:r>
              <a:rPr lang="en-US" sz="5124" b="1" i="0" u="none" strike="noStrike" cap="none">
                <a:solidFill>
                  <a:srgbClr val="D17B1E"/>
                </a:solidFill>
                <a:latin typeface="Roboto Condensed"/>
                <a:ea typeface="Roboto Condensed"/>
                <a:cs typeface="Roboto Condensed"/>
                <a:sym typeface="Roboto Condensed"/>
              </a:rPr>
              <a:t>THỰC HÀNH ĐỌC</a:t>
            </a:r>
            <a:endParaRPr/>
          </a:p>
        </p:txBody>
      </p:sp>
      <p:sp>
        <p:nvSpPr>
          <p:cNvPr id="111" name="Google Shape;111;p2"/>
          <p:cNvSpPr txBox="1"/>
          <p:nvPr/>
        </p:nvSpPr>
        <p:spPr>
          <a:xfrm>
            <a:off x="3077136" y="4803945"/>
            <a:ext cx="14182164" cy="2863091"/>
          </a:xfrm>
          <a:prstGeom prst="rect">
            <a:avLst/>
          </a:prstGeom>
          <a:noFill/>
          <a:ln>
            <a:noFill/>
          </a:ln>
        </p:spPr>
        <p:txBody>
          <a:bodyPr spcFirstLastPara="1" wrap="square" lIns="0" tIns="0" rIns="0" bIns="0" anchor="t" anchorCtr="0">
            <a:spAutoFit/>
          </a:bodyPr>
          <a:lstStyle/>
          <a:p>
            <a:pPr marL="0" marR="0" lvl="0" indent="0" algn="ctr" rtl="0">
              <a:lnSpc>
                <a:spcPct val="160989"/>
              </a:lnSpc>
              <a:spcBef>
                <a:spcPts val="0"/>
              </a:spcBef>
              <a:spcAft>
                <a:spcPts val="0"/>
              </a:spcAft>
              <a:buNone/>
            </a:pPr>
            <a:r>
              <a:rPr lang="en-US" sz="5778" b="1" i="0" u="none" strike="noStrike" cap="none" dirty="0">
                <a:solidFill>
                  <a:srgbClr val="1C6D4B"/>
                </a:solidFill>
                <a:latin typeface="Fraunces"/>
                <a:ea typeface="Fraunces"/>
                <a:cs typeface="Fraunces"/>
                <a:sym typeface="Fraunces"/>
              </a:rPr>
              <a:t>ĐỨC TÍNH GIẢN DỊ </a:t>
            </a:r>
          </a:p>
          <a:p>
            <a:pPr marL="0" marR="0" lvl="0" indent="0" algn="ctr" rtl="0">
              <a:lnSpc>
                <a:spcPct val="160989"/>
              </a:lnSpc>
              <a:spcBef>
                <a:spcPts val="0"/>
              </a:spcBef>
              <a:spcAft>
                <a:spcPts val="0"/>
              </a:spcAft>
              <a:buNone/>
            </a:pPr>
            <a:r>
              <a:rPr lang="en-US" sz="5778" b="1" i="0" u="none" strike="noStrike" cap="none" dirty="0">
                <a:solidFill>
                  <a:srgbClr val="1C6D4B"/>
                </a:solidFill>
                <a:latin typeface="Fraunces"/>
                <a:ea typeface="Fraunces"/>
                <a:cs typeface="Fraunces"/>
                <a:sym typeface="Fraunces"/>
              </a:rPr>
              <a:t>CỦA BÁC HỒ</a:t>
            </a:r>
            <a:endParaRPr dirty="0"/>
          </a:p>
        </p:txBody>
      </p:sp>
      <p:pic>
        <p:nvPicPr>
          <p:cNvPr id="3" name="Picture 2" descr="A picture containing person, indoor, person&#10;&#10;Description automatically generated">
            <a:extLst>
              <a:ext uri="{FF2B5EF4-FFF2-40B4-BE49-F238E27FC236}">
                <a16:creationId xmlns:a16="http://schemas.microsoft.com/office/drawing/2014/main" xmlns="" id="{0CAC767A-1866-BDC7-83F9-C7776EF94D11}"/>
              </a:ext>
            </a:extLst>
          </p:cNvPr>
          <p:cNvPicPr>
            <a:picLocks noChangeAspect="1"/>
          </p:cNvPicPr>
          <p:nvPr/>
        </p:nvPicPr>
        <p:blipFill>
          <a:blip r:embed="rId14"/>
          <a:stretch>
            <a:fillRect/>
          </a:stretch>
        </p:blipFill>
        <p:spPr>
          <a:xfrm>
            <a:off x="-12559" y="538171"/>
            <a:ext cx="6736170" cy="9748829"/>
          </a:xfrm>
          <a:prstGeom prst="rect">
            <a:avLst/>
          </a:prstGeom>
          <a:effectLst>
            <a:glow rad="63500">
              <a:schemeClr val="accent6">
                <a:satMod val="175000"/>
                <a:alpha val="40000"/>
              </a:schemeClr>
            </a:glo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4"/>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131" name="Google Shape;131;p4"/>
          <p:cNvPicPr preferRelativeResize="0"/>
          <p:nvPr/>
        </p:nvPicPr>
        <p:blipFill rotWithShape="1">
          <a:blip r:embed="rId4">
            <a:alphaModFix/>
          </a:blip>
          <a:srcRect t="5223" b="5223"/>
          <a:stretch/>
        </p:blipFill>
        <p:spPr>
          <a:xfrm rot="528302">
            <a:off x="-3993870" y="-1216522"/>
            <a:ext cx="15026533" cy="4297694"/>
          </a:xfrm>
          <a:prstGeom prst="rect">
            <a:avLst/>
          </a:prstGeom>
          <a:noFill/>
          <a:ln>
            <a:noFill/>
          </a:ln>
        </p:spPr>
      </p:pic>
      <p:pic>
        <p:nvPicPr>
          <p:cNvPr id="134" name="Google Shape;134;p4"/>
          <p:cNvPicPr preferRelativeResize="0"/>
          <p:nvPr/>
        </p:nvPicPr>
        <p:blipFill rotWithShape="1">
          <a:blip r:embed="rId5">
            <a:alphaModFix/>
          </a:blip>
          <a:srcRect/>
          <a:stretch/>
        </p:blipFill>
        <p:spPr>
          <a:xfrm rot="6292447">
            <a:off x="15087894" y="-1856604"/>
            <a:ext cx="3216151" cy="5190828"/>
          </a:xfrm>
          <a:prstGeom prst="rect">
            <a:avLst/>
          </a:prstGeom>
          <a:noFill/>
          <a:ln>
            <a:noFill/>
          </a:ln>
        </p:spPr>
      </p:pic>
      <p:pic>
        <p:nvPicPr>
          <p:cNvPr id="135" name="Google Shape;135;p4"/>
          <p:cNvPicPr preferRelativeResize="0"/>
          <p:nvPr/>
        </p:nvPicPr>
        <p:blipFill rotWithShape="1">
          <a:blip r:embed="rId6">
            <a:alphaModFix/>
          </a:blip>
          <a:srcRect/>
          <a:stretch/>
        </p:blipFill>
        <p:spPr>
          <a:xfrm rot="10800000">
            <a:off x="12543604" y="8346468"/>
            <a:ext cx="5744396" cy="3195320"/>
          </a:xfrm>
          <a:prstGeom prst="rect">
            <a:avLst/>
          </a:prstGeom>
          <a:noFill/>
          <a:ln>
            <a:noFill/>
          </a:ln>
        </p:spPr>
      </p:pic>
      <p:pic>
        <p:nvPicPr>
          <p:cNvPr id="136" name="Google Shape;136;p4"/>
          <p:cNvPicPr preferRelativeResize="0"/>
          <p:nvPr/>
        </p:nvPicPr>
        <p:blipFill rotWithShape="1">
          <a:blip r:embed="rId7">
            <a:alphaModFix/>
          </a:blip>
          <a:srcRect/>
          <a:stretch/>
        </p:blipFill>
        <p:spPr>
          <a:xfrm>
            <a:off x="9113381" y="9333257"/>
            <a:ext cx="5682528" cy="1221743"/>
          </a:xfrm>
          <a:prstGeom prst="rect">
            <a:avLst/>
          </a:prstGeom>
          <a:noFill/>
          <a:ln>
            <a:noFill/>
          </a:ln>
        </p:spPr>
      </p:pic>
      <p:sp>
        <p:nvSpPr>
          <p:cNvPr id="137" name="Google Shape;137;p4"/>
          <p:cNvSpPr txBox="1"/>
          <p:nvPr/>
        </p:nvSpPr>
        <p:spPr>
          <a:xfrm>
            <a:off x="1739867" y="1349144"/>
            <a:ext cx="12034868" cy="1012906"/>
          </a:xfrm>
          <a:prstGeom prst="rect">
            <a:avLst/>
          </a:prstGeom>
          <a:noFill/>
          <a:ln>
            <a:noFill/>
          </a:ln>
        </p:spPr>
        <p:txBody>
          <a:bodyPr spcFirstLastPara="1" wrap="square" lIns="0" tIns="0" rIns="0" bIns="0" anchor="t" anchorCtr="0">
            <a:spAutoFit/>
          </a:bodyPr>
          <a:lstStyle/>
          <a:p>
            <a:pPr marL="0" marR="0" lvl="0" indent="0" algn="l" rtl="0">
              <a:lnSpc>
                <a:spcPct val="120018"/>
              </a:lnSpc>
              <a:spcBef>
                <a:spcPts val="0"/>
              </a:spcBef>
              <a:spcAft>
                <a:spcPts val="0"/>
              </a:spcAft>
              <a:buNone/>
            </a:pPr>
            <a:r>
              <a:rPr lang="en-US" sz="5485" b="1" dirty="0">
                <a:solidFill>
                  <a:srgbClr val="707F62"/>
                </a:solidFill>
                <a:latin typeface="Fraunces"/>
                <a:sym typeface="Fraunces"/>
              </a:rPr>
              <a:t>I. TÌM HIỂU CHUNG</a:t>
            </a:r>
            <a:endParaRPr dirty="0"/>
          </a:p>
        </p:txBody>
      </p:sp>
      <p:sp>
        <p:nvSpPr>
          <p:cNvPr id="138" name="Google Shape;138;p4"/>
          <p:cNvSpPr txBox="1"/>
          <p:nvPr/>
        </p:nvSpPr>
        <p:spPr>
          <a:xfrm>
            <a:off x="1739867" y="2531627"/>
            <a:ext cx="13410715" cy="915635"/>
          </a:xfrm>
          <a:prstGeom prst="rect">
            <a:avLst/>
          </a:prstGeom>
          <a:noFill/>
          <a:ln>
            <a:noFill/>
          </a:ln>
        </p:spPr>
        <p:txBody>
          <a:bodyPr spcFirstLastPara="1" wrap="square" lIns="0" tIns="0" rIns="0" bIns="0" anchor="t" anchorCtr="0">
            <a:spAutoFit/>
          </a:bodyPr>
          <a:lstStyle/>
          <a:p>
            <a:pPr marL="0" marR="0" lvl="0" indent="0" algn="just" rtl="0">
              <a:lnSpc>
                <a:spcPct val="119000"/>
              </a:lnSpc>
              <a:spcBef>
                <a:spcPts val="0"/>
              </a:spcBef>
              <a:spcAft>
                <a:spcPts val="0"/>
              </a:spcAft>
              <a:buNone/>
            </a:pPr>
            <a:r>
              <a:rPr lang="en-US" sz="5000" b="1" dirty="0">
                <a:solidFill>
                  <a:srgbClr val="424040"/>
                </a:solidFill>
                <a:latin typeface="Roboto Condensed"/>
                <a:ea typeface="Roboto Condensed"/>
                <a:cs typeface="Roboto Condensed"/>
                <a:sym typeface="Roboto Condensed"/>
              </a:rPr>
              <a:t>1. </a:t>
            </a:r>
            <a:r>
              <a:rPr lang="en-US" sz="5000" b="1" dirty="0" err="1">
                <a:solidFill>
                  <a:srgbClr val="424040"/>
                </a:solidFill>
                <a:latin typeface="Roboto Condensed"/>
                <a:ea typeface="Roboto Condensed"/>
                <a:cs typeface="Roboto Condensed"/>
                <a:sym typeface="Roboto Condensed"/>
              </a:rPr>
              <a:t>Tác</a:t>
            </a:r>
            <a:r>
              <a:rPr lang="en-US" sz="5000" b="1" dirty="0">
                <a:solidFill>
                  <a:srgbClr val="424040"/>
                </a:solidFill>
                <a:latin typeface="Roboto Condensed"/>
                <a:ea typeface="Roboto Condensed"/>
                <a:cs typeface="Roboto Condensed"/>
                <a:sym typeface="Roboto Condensed"/>
              </a:rPr>
              <a:t> </a:t>
            </a:r>
            <a:r>
              <a:rPr lang="en-US" sz="5000" b="1" dirty="0" err="1">
                <a:solidFill>
                  <a:srgbClr val="424040"/>
                </a:solidFill>
                <a:latin typeface="Roboto Condensed"/>
                <a:ea typeface="Roboto Condensed"/>
                <a:cs typeface="Roboto Condensed"/>
                <a:sym typeface="Roboto Condensed"/>
              </a:rPr>
              <a:t>giả</a:t>
            </a:r>
            <a:endParaRPr sz="5000" b="1" i="0" u="none" strike="noStrike" cap="none" dirty="0">
              <a:solidFill>
                <a:srgbClr val="424040"/>
              </a:solidFill>
              <a:latin typeface="Roboto Condensed"/>
              <a:ea typeface="Roboto Condensed"/>
              <a:cs typeface="Roboto Condensed"/>
              <a:sym typeface="Roboto Condensed"/>
            </a:endParaRPr>
          </a:p>
        </p:txBody>
      </p:sp>
      <p:sp>
        <p:nvSpPr>
          <p:cNvPr id="3" name="TextBox 2">
            <a:extLst>
              <a:ext uri="{FF2B5EF4-FFF2-40B4-BE49-F238E27FC236}">
                <a16:creationId xmlns:a16="http://schemas.microsoft.com/office/drawing/2014/main" xmlns="" id="{DCCCF5BD-FABC-0A71-E516-1560F8B55F43}"/>
              </a:ext>
            </a:extLst>
          </p:cNvPr>
          <p:cNvSpPr txBox="1"/>
          <p:nvPr/>
        </p:nvSpPr>
        <p:spPr>
          <a:xfrm>
            <a:off x="1739867" y="3920420"/>
            <a:ext cx="6959600" cy="4010329"/>
          </a:xfrm>
          <a:prstGeom prst="rect">
            <a:avLst/>
          </a:prstGeom>
          <a:noFill/>
        </p:spPr>
        <p:txBody>
          <a:bodyPr wrap="square">
            <a:spAutoFit/>
          </a:bodyPr>
          <a:lstStyle/>
          <a:p>
            <a:pPr algn="just">
              <a:lnSpc>
                <a:spcPct val="115000"/>
              </a:lnSpc>
            </a:pPr>
            <a:r>
              <a:rPr lang="en-US" sz="4500" dirty="0" err="1">
                <a:solidFill>
                  <a:srgbClr val="000000"/>
                </a:solidFill>
                <a:effectLst/>
                <a:latin typeface="Times New Roman" panose="02020603050405020304" pitchFamily="18" charset="0"/>
                <a:ea typeface="Times New Roman" panose="02020603050405020304" pitchFamily="18" charset="0"/>
              </a:rPr>
              <a:t>Phạm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Văn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Đồng</a:t>
            </a:r>
            <a:r>
              <a:rPr lang="en-US" sz="4500" dirty="0">
                <a:solidFill>
                  <a:srgbClr val="000000"/>
                </a:solidFill>
                <a:effectLst/>
                <a:latin typeface="Times New Roman" panose="02020603050405020304" pitchFamily="18" charset="0"/>
                <a:ea typeface="Times New Roman" panose="02020603050405020304" pitchFamily="18" charset="0"/>
              </a:rPr>
              <a:t> (1906 - 2000), </a:t>
            </a:r>
            <a:r>
              <a:rPr lang="en-US" sz="4500" dirty="0" err="1">
                <a:solidFill>
                  <a:srgbClr val="000000"/>
                </a:solidFill>
                <a:effectLst/>
                <a:latin typeface="Times New Roman" panose="02020603050405020304" pitchFamily="18" charset="0"/>
                <a:ea typeface="Times New Roman" panose="02020603050405020304" pitchFamily="18" charset="0"/>
              </a:rPr>
              <a:t>quê</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ở</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Quảng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Ngãi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Ông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là</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một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nhà</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cách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mạng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nổi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tiếng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một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nhà</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văn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hóa</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lớn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tộc</a:t>
            </a:r>
            <a:r>
              <a:rPr lang="en-US" sz="4500" dirty="0">
                <a:solidFill>
                  <a:srgbClr val="000000"/>
                </a:solidFill>
                <a:effectLst/>
                <a:latin typeface="Times New Roman" panose="02020603050405020304" pitchFamily="18" charset="0"/>
                <a:ea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p:txBody>
      </p:sp>
      <p:pic>
        <p:nvPicPr>
          <p:cNvPr id="5" name="Picture 4" descr="A person in a suit&#10;&#10;Description automatically generated with low confidence">
            <a:extLst>
              <a:ext uri="{FF2B5EF4-FFF2-40B4-BE49-F238E27FC236}">
                <a16:creationId xmlns:a16="http://schemas.microsoft.com/office/drawing/2014/main" xmlns="" id="{D587F49D-CD1B-E01F-B2C4-37DA4CEBF747}"/>
              </a:ext>
            </a:extLst>
          </p:cNvPr>
          <p:cNvPicPr>
            <a:picLocks noChangeAspect="1"/>
          </p:cNvPicPr>
          <p:nvPr/>
        </p:nvPicPr>
        <p:blipFill>
          <a:blip r:embed="rId8"/>
          <a:stretch>
            <a:fillRect/>
          </a:stretch>
        </p:blipFill>
        <p:spPr>
          <a:xfrm>
            <a:off x="9915249" y="1706722"/>
            <a:ext cx="5750061" cy="71875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3"/>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119" name="Google Shape;119;p3"/>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120" name="Google Shape;120;p3"/>
          <p:cNvPicPr preferRelativeResize="0"/>
          <p:nvPr/>
        </p:nvPicPr>
        <p:blipFill rotWithShape="1">
          <a:blip r:embed="rId4">
            <a:alphaModFix/>
          </a:blip>
          <a:srcRect/>
          <a:stretch/>
        </p:blipFill>
        <p:spPr>
          <a:xfrm rot="-1121338">
            <a:off x="16307164" y="1849579"/>
            <a:ext cx="4754496" cy="4114800"/>
          </a:xfrm>
          <a:prstGeom prst="rect">
            <a:avLst/>
          </a:prstGeom>
          <a:noFill/>
          <a:ln>
            <a:noFill/>
          </a:ln>
        </p:spPr>
      </p:pic>
      <p:sp>
        <p:nvSpPr>
          <p:cNvPr id="121" name="Google Shape;121;p3"/>
          <p:cNvSpPr txBox="1"/>
          <p:nvPr/>
        </p:nvSpPr>
        <p:spPr>
          <a:xfrm>
            <a:off x="1321369" y="614362"/>
            <a:ext cx="12034868" cy="1012906"/>
          </a:xfrm>
          <a:prstGeom prst="rect">
            <a:avLst/>
          </a:prstGeom>
          <a:noFill/>
          <a:ln>
            <a:noFill/>
          </a:ln>
        </p:spPr>
        <p:txBody>
          <a:bodyPr spcFirstLastPara="1" wrap="square" lIns="0" tIns="0" rIns="0" bIns="0" anchor="t" anchorCtr="0">
            <a:spAutoFit/>
          </a:bodyPr>
          <a:lstStyle/>
          <a:p>
            <a:pPr marL="0" marR="0" lvl="0" indent="0" algn="l" rtl="0">
              <a:lnSpc>
                <a:spcPct val="120018"/>
              </a:lnSpc>
              <a:spcBef>
                <a:spcPts val="0"/>
              </a:spcBef>
              <a:spcAft>
                <a:spcPts val="0"/>
              </a:spcAft>
              <a:buNone/>
            </a:pPr>
            <a:r>
              <a:rPr lang="en-US" sz="5485" b="1" i="0" u="none" strike="noStrike" cap="none" dirty="0">
                <a:solidFill>
                  <a:srgbClr val="707F62"/>
                </a:solidFill>
                <a:latin typeface="Fraunces"/>
                <a:ea typeface="Fraunces"/>
                <a:cs typeface="Fraunces"/>
                <a:sym typeface="Fraunces"/>
              </a:rPr>
              <a:t>2. </a:t>
            </a:r>
            <a:r>
              <a:rPr lang="en-US" sz="5485" b="1" i="0" u="none" strike="noStrike" cap="none" dirty="0" err="1">
                <a:solidFill>
                  <a:srgbClr val="707F62"/>
                </a:solidFill>
                <a:latin typeface="Fraunces"/>
                <a:ea typeface="Fraunces"/>
                <a:cs typeface="Fraunces"/>
                <a:sym typeface="Fraunces"/>
              </a:rPr>
              <a:t>Tác</a:t>
            </a:r>
            <a:r>
              <a:rPr lang="en-US" sz="5485" b="1" i="0" u="none" strike="noStrike" cap="none" dirty="0">
                <a:solidFill>
                  <a:srgbClr val="707F62"/>
                </a:solidFill>
                <a:latin typeface="Fraunces"/>
                <a:ea typeface="Fraunces"/>
                <a:cs typeface="Fraunces"/>
                <a:sym typeface="Fraunces"/>
              </a:rPr>
              <a:t> </a:t>
            </a:r>
            <a:r>
              <a:rPr lang="en-US" sz="5485" b="1" i="0" u="none" strike="noStrike" cap="none" dirty="0" err="1">
                <a:solidFill>
                  <a:srgbClr val="707F62"/>
                </a:solidFill>
                <a:latin typeface="Fraunces"/>
                <a:ea typeface="Fraunces"/>
                <a:cs typeface="Fraunces"/>
                <a:sym typeface="Fraunces"/>
              </a:rPr>
              <a:t>phẩm</a:t>
            </a:r>
            <a:endParaRPr dirty="0"/>
          </a:p>
        </p:txBody>
      </p:sp>
      <p:graphicFrame>
        <p:nvGraphicFramePr>
          <p:cNvPr id="122" name="Google Shape;122;p3"/>
          <p:cNvGraphicFramePr/>
          <p:nvPr/>
        </p:nvGraphicFramePr>
        <p:xfrm>
          <a:off x="2403832" y="1938904"/>
          <a:ext cx="14030600" cy="8455237"/>
        </p:xfrm>
        <a:graphic>
          <a:graphicData uri="http://schemas.openxmlformats.org/drawingml/2006/table">
            <a:tbl>
              <a:tblPr>
                <a:noFill/>
                <a:tableStyleId>{A90A1324-9E45-4E25-BE89-789E35767E51}</a:tableStyleId>
              </a:tblPr>
              <a:tblGrid>
                <a:gridCol w="10532800">
                  <a:extLst>
                    <a:ext uri="{9D8B030D-6E8A-4147-A177-3AD203B41FA5}">
                      <a16:colId xmlns:a16="http://schemas.microsoft.com/office/drawing/2014/main" xmlns="" val="20000"/>
                    </a:ext>
                  </a:extLst>
                </a:gridCol>
                <a:gridCol w="1625825">
                  <a:extLst>
                    <a:ext uri="{9D8B030D-6E8A-4147-A177-3AD203B41FA5}">
                      <a16:colId xmlns:a16="http://schemas.microsoft.com/office/drawing/2014/main" xmlns="" val="20001"/>
                    </a:ext>
                  </a:extLst>
                </a:gridCol>
                <a:gridCol w="1871975">
                  <a:extLst>
                    <a:ext uri="{9D8B030D-6E8A-4147-A177-3AD203B41FA5}">
                      <a16:colId xmlns:a16="http://schemas.microsoft.com/office/drawing/2014/main" xmlns="" val="20002"/>
                    </a:ext>
                  </a:extLst>
                </a:gridCol>
              </a:tblGrid>
              <a:tr h="1194175">
                <a:tc>
                  <a:txBody>
                    <a:bodyPr/>
                    <a:lstStyle/>
                    <a:p>
                      <a:pPr marL="0" marR="0" lvl="0" indent="0" algn="ctr" rtl="0">
                        <a:lnSpc>
                          <a:spcPct val="139991"/>
                        </a:lnSpc>
                        <a:spcBef>
                          <a:spcPts val="0"/>
                        </a:spcBef>
                        <a:spcAft>
                          <a:spcPts val="0"/>
                        </a:spcAft>
                        <a:buNone/>
                      </a:pPr>
                      <a:r>
                        <a:rPr lang="en-US" sz="4821" b="1" u="none" strike="noStrike" cap="none">
                          <a:solidFill>
                            <a:srgbClr val="424040"/>
                          </a:solidFill>
                          <a:latin typeface="Roboto Condensed"/>
                          <a:ea typeface="Roboto Condensed"/>
                          <a:cs typeface="Roboto Condensed"/>
                          <a:sym typeface="Roboto Condensed"/>
                        </a:rPr>
                        <a:t>Tiêu chí</a:t>
                      </a:r>
                      <a:endParaRPr/>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A9B984"/>
                    </a:solidFill>
                  </a:tcPr>
                </a:tc>
                <a:tc>
                  <a:txBody>
                    <a:bodyPr/>
                    <a:lstStyle/>
                    <a:p>
                      <a:pPr marL="0" marR="0" lvl="0" indent="0" algn="ctr" rtl="0">
                        <a:lnSpc>
                          <a:spcPct val="139991"/>
                        </a:lnSpc>
                        <a:spcBef>
                          <a:spcPts val="0"/>
                        </a:spcBef>
                        <a:spcAft>
                          <a:spcPts val="0"/>
                        </a:spcAft>
                        <a:buNone/>
                      </a:pPr>
                      <a:r>
                        <a:rPr lang="en-US" sz="4821" b="1" u="none" strike="noStrike" cap="none">
                          <a:solidFill>
                            <a:srgbClr val="424040"/>
                          </a:solidFill>
                          <a:latin typeface="Roboto Condensed"/>
                          <a:ea typeface="Roboto Condensed"/>
                          <a:cs typeface="Roboto Condensed"/>
                          <a:sym typeface="Roboto Condensed"/>
                        </a:rPr>
                        <a:t>Có</a:t>
                      </a:r>
                      <a:endParaRPr/>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A9B984"/>
                    </a:solidFill>
                  </a:tcPr>
                </a:tc>
                <a:tc>
                  <a:txBody>
                    <a:bodyPr/>
                    <a:lstStyle/>
                    <a:p>
                      <a:pPr marL="0" marR="0" lvl="0" indent="0" algn="ctr" rtl="0">
                        <a:lnSpc>
                          <a:spcPct val="139991"/>
                        </a:lnSpc>
                        <a:spcBef>
                          <a:spcPts val="0"/>
                        </a:spcBef>
                        <a:spcAft>
                          <a:spcPts val="0"/>
                        </a:spcAft>
                        <a:buNone/>
                      </a:pPr>
                      <a:r>
                        <a:rPr lang="en-US" sz="4821" b="1" u="none" strike="noStrike" cap="none">
                          <a:solidFill>
                            <a:srgbClr val="424040"/>
                          </a:solidFill>
                          <a:latin typeface="Roboto Condensed"/>
                          <a:ea typeface="Roboto Condensed"/>
                          <a:cs typeface="Roboto Condensed"/>
                          <a:sym typeface="Roboto Condensed"/>
                        </a:rPr>
                        <a:t>Không</a:t>
                      </a:r>
                      <a:endParaRPr/>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A9B984"/>
                    </a:solidFill>
                  </a:tcPr>
                </a:tc>
                <a:extLst>
                  <a:ext uri="{0D108BD9-81ED-4DB2-BD59-A6C34878D82A}">
                    <a16:rowId xmlns:a16="http://schemas.microsoft.com/office/drawing/2014/main" xmlns="" val="10000"/>
                  </a:ext>
                </a:extLst>
              </a:tr>
              <a:tr h="1194175">
                <a:tc>
                  <a:txBody>
                    <a:bodyPr/>
                    <a:lstStyle/>
                    <a:p>
                      <a:pPr marL="0" marR="0" lvl="0" indent="0" algn="just" rtl="0">
                        <a:lnSpc>
                          <a:spcPct val="139991"/>
                        </a:lnSpc>
                        <a:spcBef>
                          <a:spcPts val="0"/>
                        </a:spcBef>
                        <a:spcAft>
                          <a:spcPts val="0"/>
                        </a:spcAft>
                        <a:buNone/>
                      </a:pPr>
                      <a:r>
                        <a:rPr lang="en-US" sz="4821" u="none" strike="noStrike" cap="none" dirty="0" err="1">
                          <a:solidFill>
                            <a:srgbClr val="000000"/>
                          </a:solidFill>
                          <a:latin typeface="Roboto Condensed"/>
                          <a:ea typeface="Roboto Condensed"/>
                          <a:cs typeface="Roboto Condensed"/>
                          <a:sym typeface="Roboto Condensed"/>
                        </a:rPr>
                        <a:t>Đọc</a:t>
                      </a:r>
                      <a:r>
                        <a:rPr lang="en-US" sz="4821" u="none" strike="noStrike" cap="none" dirty="0">
                          <a:solidFill>
                            <a:srgbClr val="000000"/>
                          </a:solidFill>
                          <a:latin typeface="Roboto Condensed"/>
                          <a:ea typeface="Roboto Condensed"/>
                          <a:cs typeface="Roboto Condensed"/>
                          <a:sym typeface="Roboto Condensed"/>
                        </a:rPr>
                        <a:t> </a:t>
                      </a:r>
                      <a:r>
                        <a:rPr lang="en-US" sz="4821" u="none" strike="noStrike" cap="none" dirty="0" err="1">
                          <a:solidFill>
                            <a:srgbClr val="000000"/>
                          </a:solidFill>
                          <a:latin typeface="Roboto Condensed"/>
                          <a:ea typeface="Roboto Condensed"/>
                          <a:cs typeface="Roboto Condensed"/>
                          <a:sym typeface="Roboto Condensed"/>
                        </a:rPr>
                        <a:t>trôi</a:t>
                      </a:r>
                      <a:r>
                        <a:rPr lang="en-US" sz="4821" u="none" strike="noStrike" cap="none" dirty="0">
                          <a:solidFill>
                            <a:srgbClr val="000000"/>
                          </a:solidFill>
                          <a:latin typeface="Roboto Condensed"/>
                          <a:ea typeface="Roboto Condensed"/>
                          <a:cs typeface="Roboto Condensed"/>
                          <a:sym typeface="Roboto Condensed"/>
                        </a:rPr>
                        <a:t> </a:t>
                      </a:r>
                      <a:r>
                        <a:rPr lang="en-US" sz="4821" u="none" strike="noStrike" cap="none" dirty="0" err="1">
                          <a:solidFill>
                            <a:srgbClr val="000000"/>
                          </a:solidFill>
                          <a:latin typeface="Roboto Condensed"/>
                          <a:ea typeface="Roboto Condensed"/>
                          <a:cs typeface="Roboto Condensed"/>
                          <a:sym typeface="Roboto Condensed"/>
                        </a:rPr>
                        <a:t>chảy</a:t>
                      </a:r>
                      <a:r>
                        <a:rPr lang="en-US" sz="4821" u="none" strike="noStrike" cap="none" dirty="0">
                          <a:solidFill>
                            <a:srgbClr val="000000"/>
                          </a:solidFill>
                          <a:latin typeface="Roboto Condensed"/>
                          <a:ea typeface="Roboto Condensed"/>
                          <a:cs typeface="Roboto Condensed"/>
                          <a:sym typeface="Roboto Condensed"/>
                        </a:rPr>
                        <a:t>, </a:t>
                      </a:r>
                      <a:r>
                        <a:rPr lang="en-US" sz="4821" u="none" strike="noStrike" cap="none" dirty="0" err="1">
                          <a:solidFill>
                            <a:srgbClr val="000000"/>
                          </a:solidFill>
                          <a:latin typeface="Roboto Condensed"/>
                          <a:ea typeface="Roboto Condensed"/>
                          <a:cs typeface="Roboto Condensed"/>
                          <a:sym typeface="Roboto Condensed"/>
                        </a:rPr>
                        <a:t>không</a:t>
                      </a:r>
                      <a:r>
                        <a:rPr lang="en-US" sz="4821" u="none" strike="noStrike" cap="none" dirty="0">
                          <a:solidFill>
                            <a:srgbClr val="000000"/>
                          </a:solidFill>
                          <a:latin typeface="Roboto Condensed"/>
                          <a:ea typeface="Roboto Condensed"/>
                          <a:cs typeface="Roboto Condensed"/>
                          <a:sym typeface="Roboto Condensed"/>
                        </a:rPr>
                        <a:t> </a:t>
                      </a:r>
                      <a:r>
                        <a:rPr lang="en-US" sz="4821" u="none" strike="noStrike" cap="none" dirty="0" err="1">
                          <a:solidFill>
                            <a:srgbClr val="000000"/>
                          </a:solidFill>
                          <a:latin typeface="Roboto Condensed"/>
                          <a:ea typeface="Roboto Condensed"/>
                          <a:cs typeface="Roboto Condensed"/>
                          <a:sym typeface="Roboto Condensed"/>
                        </a:rPr>
                        <a:t>bỏ</a:t>
                      </a:r>
                      <a:r>
                        <a:rPr lang="en-US" sz="4821" u="none" strike="noStrike" cap="none" dirty="0">
                          <a:solidFill>
                            <a:srgbClr val="000000"/>
                          </a:solidFill>
                          <a:latin typeface="Roboto Condensed"/>
                          <a:ea typeface="Roboto Condensed"/>
                          <a:cs typeface="Roboto Condensed"/>
                          <a:sym typeface="Roboto Condensed"/>
                        </a:rPr>
                        <a:t> </a:t>
                      </a:r>
                      <a:r>
                        <a:rPr lang="en-US" sz="4821" u="none" strike="noStrike" cap="none" dirty="0" err="1">
                          <a:solidFill>
                            <a:srgbClr val="000000"/>
                          </a:solidFill>
                          <a:latin typeface="Roboto Condensed"/>
                          <a:ea typeface="Roboto Condensed"/>
                          <a:cs typeface="Roboto Condensed"/>
                          <a:sym typeface="Roboto Condensed"/>
                        </a:rPr>
                        <a:t>từ</a:t>
                      </a:r>
                      <a:r>
                        <a:rPr lang="en-US" sz="4821" u="none" strike="noStrike" cap="none" dirty="0">
                          <a:solidFill>
                            <a:srgbClr val="000000"/>
                          </a:solidFill>
                          <a:latin typeface="Roboto Condensed"/>
                          <a:ea typeface="Roboto Condensed"/>
                          <a:cs typeface="Roboto Condensed"/>
                          <a:sym typeface="Roboto Condensed"/>
                        </a:rPr>
                        <a:t>, </a:t>
                      </a:r>
                      <a:r>
                        <a:rPr lang="en-US" sz="4821" u="none" strike="noStrike" cap="none" dirty="0" err="1">
                          <a:solidFill>
                            <a:srgbClr val="000000"/>
                          </a:solidFill>
                          <a:latin typeface="Roboto Condensed"/>
                          <a:ea typeface="Roboto Condensed"/>
                          <a:cs typeface="Roboto Condensed"/>
                          <a:sym typeface="Roboto Condensed"/>
                        </a:rPr>
                        <a:t>thêm</a:t>
                      </a:r>
                      <a:r>
                        <a:rPr lang="en-US" sz="4821" u="none" strike="noStrike" cap="none" dirty="0">
                          <a:solidFill>
                            <a:srgbClr val="000000"/>
                          </a:solidFill>
                          <a:latin typeface="Roboto Condensed"/>
                          <a:ea typeface="Roboto Condensed"/>
                          <a:cs typeface="Roboto Condensed"/>
                          <a:sym typeface="Roboto Condensed"/>
                        </a:rPr>
                        <a:t> </a:t>
                      </a:r>
                      <a:r>
                        <a:rPr lang="en-US" sz="4821" u="none" strike="noStrike" cap="none" dirty="0" err="1">
                          <a:solidFill>
                            <a:srgbClr val="000000"/>
                          </a:solidFill>
                          <a:latin typeface="Roboto Condensed"/>
                          <a:ea typeface="Roboto Condensed"/>
                          <a:cs typeface="Roboto Condensed"/>
                          <a:sym typeface="Roboto Condensed"/>
                        </a:rPr>
                        <a:t>từ</a:t>
                      </a:r>
                      <a:r>
                        <a:rPr lang="en-US" sz="4821" u="none" strike="noStrike" cap="none" dirty="0">
                          <a:solidFill>
                            <a:srgbClr val="000000"/>
                          </a:solidFill>
                          <a:latin typeface="Roboto Condensed"/>
                          <a:ea typeface="Roboto Condensed"/>
                          <a:cs typeface="Roboto Condensed"/>
                          <a:sym typeface="Roboto Condensed"/>
                        </a:rPr>
                        <a:t>.</a:t>
                      </a:r>
                      <a:endParaRPr dirty="0"/>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D0C37F"/>
                    </a:solidFill>
                  </a:tcPr>
                </a:tc>
                <a:tc>
                  <a:txBody>
                    <a:bodyPr/>
                    <a:lstStyle/>
                    <a:p>
                      <a:pPr marL="0" marR="0" lvl="0" indent="0" algn="ctr" rtl="0">
                        <a:lnSpc>
                          <a:spcPct val="320500"/>
                        </a:lnSpc>
                        <a:spcBef>
                          <a:spcPts val="0"/>
                        </a:spcBef>
                        <a:spcAft>
                          <a:spcPts val="0"/>
                        </a:spcAft>
                        <a:buNone/>
                      </a:pPr>
                      <a:endParaRPr sz="1800" u="none" strike="noStrike" cap="none"/>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tc>
                  <a:txBody>
                    <a:bodyPr/>
                    <a:lstStyle/>
                    <a:p>
                      <a:pPr marL="0" marR="0" lvl="0" indent="0" algn="ctr" rtl="0">
                        <a:lnSpc>
                          <a:spcPct val="320500"/>
                        </a:lnSpc>
                        <a:spcBef>
                          <a:spcPts val="0"/>
                        </a:spcBef>
                        <a:spcAft>
                          <a:spcPts val="0"/>
                        </a:spcAft>
                        <a:buNone/>
                      </a:pPr>
                      <a:endParaRPr sz="1800" u="none" strike="noStrike" cap="none"/>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extLst>
                  <a:ext uri="{0D108BD9-81ED-4DB2-BD59-A6C34878D82A}">
                    <a16:rowId xmlns:a16="http://schemas.microsoft.com/office/drawing/2014/main" xmlns="" val="10001"/>
                  </a:ext>
                </a:extLst>
              </a:tr>
              <a:tr h="2137450">
                <a:tc>
                  <a:txBody>
                    <a:bodyPr/>
                    <a:lstStyle/>
                    <a:p>
                      <a:pPr marL="0" marR="0" lvl="0" indent="0" algn="just" rtl="0">
                        <a:lnSpc>
                          <a:spcPct val="139991"/>
                        </a:lnSpc>
                        <a:spcBef>
                          <a:spcPts val="0"/>
                        </a:spcBef>
                        <a:spcAft>
                          <a:spcPts val="0"/>
                        </a:spcAft>
                        <a:buNone/>
                      </a:pPr>
                      <a:r>
                        <a:rPr lang="en-US" sz="4921" u="none" strike="noStrike" cap="none">
                          <a:solidFill>
                            <a:srgbClr val="000000"/>
                          </a:solidFill>
                          <a:latin typeface="Roboto Condensed"/>
                          <a:ea typeface="Roboto Condensed"/>
                          <a:cs typeface="Roboto Condensed"/>
                          <a:sym typeface="Roboto Condensed"/>
                        </a:rPr>
                        <a:t>Đọc to, rõ bảo đảm trong không gian lớp học, cả lớp cùng nghe được.</a:t>
                      </a:r>
                      <a:endParaRPr/>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D0C37F"/>
                    </a:solidFill>
                  </a:tcPr>
                </a:tc>
                <a:tc>
                  <a:txBody>
                    <a:bodyPr/>
                    <a:lstStyle/>
                    <a:p>
                      <a:pPr marL="0" marR="0" lvl="0" indent="0" algn="ctr" rtl="0">
                        <a:lnSpc>
                          <a:spcPct val="320500"/>
                        </a:lnSpc>
                        <a:spcBef>
                          <a:spcPts val="0"/>
                        </a:spcBef>
                        <a:spcAft>
                          <a:spcPts val="0"/>
                        </a:spcAft>
                        <a:buNone/>
                      </a:pPr>
                      <a:endParaRPr sz="1800" u="none" strike="noStrike" cap="none"/>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tc>
                  <a:txBody>
                    <a:bodyPr/>
                    <a:lstStyle/>
                    <a:p>
                      <a:pPr marL="0" marR="0" lvl="0" indent="0" algn="ctr" rtl="0">
                        <a:lnSpc>
                          <a:spcPct val="320500"/>
                        </a:lnSpc>
                        <a:spcBef>
                          <a:spcPts val="0"/>
                        </a:spcBef>
                        <a:spcAft>
                          <a:spcPts val="0"/>
                        </a:spcAft>
                        <a:buNone/>
                      </a:pPr>
                      <a:endParaRPr sz="1800" u="none" strike="noStrike" cap="none"/>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extLst>
                  <a:ext uri="{0D108BD9-81ED-4DB2-BD59-A6C34878D82A}">
                    <a16:rowId xmlns:a16="http://schemas.microsoft.com/office/drawing/2014/main" xmlns="" val="10002"/>
                  </a:ext>
                </a:extLst>
              </a:tr>
              <a:tr h="1194175">
                <a:tc>
                  <a:txBody>
                    <a:bodyPr/>
                    <a:lstStyle/>
                    <a:p>
                      <a:pPr marL="0" marR="0" lvl="0" indent="0" algn="just" rtl="0">
                        <a:lnSpc>
                          <a:spcPct val="139991"/>
                        </a:lnSpc>
                        <a:spcBef>
                          <a:spcPts val="0"/>
                        </a:spcBef>
                        <a:spcAft>
                          <a:spcPts val="0"/>
                        </a:spcAft>
                        <a:buNone/>
                      </a:pPr>
                      <a:r>
                        <a:rPr lang="en-US" sz="4821" u="none" strike="noStrike" cap="none">
                          <a:solidFill>
                            <a:srgbClr val="000000"/>
                          </a:solidFill>
                          <a:latin typeface="Roboto Condensed"/>
                          <a:ea typeface="Roboto Condensed"/>
                          <a:cs typeface="Roboto Condensed"/>
                          <a:sym typeface="Roboto Condensed"/>
                        </a:rPr>
                        <a:t>Tốc độ đọc phù hợp.</a:t>
                      </a:r>
                      <a:endParaRPr/>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D0C37F"/>
                    </a:solidFill>
                  </a:tcPr>
                </a:tc>
                <a:tc>
                  <a:txBody>
                    <a:bodyPr/>
                    <a:lstStyle/>
                    <a:p>
                      <a:pPr marL="0" marR="0" lvl="0" indent="0" algn="ctr" rtl="0">
                        <a:lnSpc>
                          <a:spcPct val="320500"/>
                        </a:lnSpc>
                        <a:spcBef>
                          <a:spcPts val="0"/>
                        </a:spcBef>
                        <a:spcAft>
                          <a:spcPts val="0"/>
                        </a:spcAft>
                        <a:buNone/>
                      </a:pPr>
                      <a:endParaRPr sz="1800" u="none" strike="noStrike" cap="none"/>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tc>
                  <a:txBody>
                    <a:bodyPr/>
                    <a:lstStyle/>
                    <a:p>
                      <a:pPr marL="0" marR="0" lvl="0" indent="0" algn="ctr" rtl="0">
                        <a:lnSpc>
                          <a:spcPct val="320500"/>
                        </a:lnSpc>
                        <a:spcBef>
                          <a:spcPts val="0"/>
                        </a:spcBef>
                        <a:spcAft>
                          <a:spcPts val="0"/>
                        </a:spcAft>
                        <a:buNone/>
                      </a:pPr>
                      <a:endParaRPr sz="1800" u="none" strike="noStrike" cap="none"/>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extLst>
                  <a:ext uri="{0D108BD9-81ED-4DB2-BD59-A6C34878D82A}">
                    <a16:rowId xmlns:a16="http://schemas.microsoft.com/office/drawing/2014/main" xmlns="" val="10003"/>
                  </a:ext>
                </a:extLst>
              </a:tr>
              <a:tr h="2440300">
                <a:tc>
                  <a:txBody>
                    <a:bodyPr/>
                    <a:lstStyle/>
                    <a:p>
                      <a:pPr marL="0" marR="0" lvl="0" indent="0" algn="just" rtl="0">
                        <a:lnSpc>
                          <a:spcPct val="139991"/>
                        </a:lnSpc>
                        <a:spcBef>
                          <a:spcPts val="0"/>
                        </a:spcBef>
                        <a:spcAft>
                          <a:spcPts val="0"/>
                        </a:spcAft>
                        <a:buNone/>
                      </a:pPr>
                      <a:r>
                        <a:rPr lang="en-US" sz="4821" u="none" strike="noStrike" cap="none">
                          <a:solidFill>
                            <a:srgbClr val="000000"/>
                          </a:solidFill>
                          <a:latin typeface="Roboto Condensed"/>
                          <a:ea typeface="Roboto Condensed"/>
                          <a:cs typeface="Roboto Condensed"/>
                          <a:sym typeface="Roboto Condensed"/>
                        </a:rPr>
                        <a:t>Sử dụng giọng điệu khác nhau để thể hiện được cảm xúc của nhân vật trữ tình.</a:t>
                      </a:r>
                      <a:endParaRPr/>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D0C37F"/>
                    </a:solidFill>
                  </a:tcPr>
                </a:tc>
                <a:tc>
                  <a:txBody>
                    <a:bodyPr/>
                    <a:lstStyle/>
                    <a:p>
                      <a:pPr marL="0" marR="0" lvl="0" indent="0" algn="ctr" rtl="0">
                        <a:lnSpc>
                          <a:spcPct val="320500"/>
                        </a:lnSpc>
                        <a:spcBef>
                          <a:spcPts val="0"/>
                        </a:spcBef>
                        <a:spcAft>
                          <a:spcPts val="0"/>
                        </a:spcAft>
                        <a:buNone/>
                      </a:pPr>
                      <a:endParaRPr sz="1800" u="none" strike="noStrike" cap="none"/>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tc>
                  <a:txBody>
                    <a:bodyPr/>
                    <a:lstStyle/>
                    <a:p>
                      <a:pPr marL="0" marR="0" lvl="0" indent="0" algn="ctr" rtl="0">
                        <a:lnSpc>
                          <a:spcPct val="320500"/>
                        </a:lnSpc>
                        <a:spcBef>
                          <a:spcPts val="0"/>
                        </a:spcBef>
                        <a:spcAft>
                          <a:spcPts val="0"/>
                        </a:spcAft>
                        <a:buNone/>
                      </a:pPr>
                      <a:endParaRPr sz="1800" u="none" strike="noStrike" cap="none" dirty="0"/>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extLst>
                  <a:ext uri="{0D108BD9-81ED-4DB2-BD59-A6C34878D82A}">
                    <a16:rowId xmlns:a16="http://schemas.microsoft.com/office/drawing/2014/main" xmlns="" val="10004"/>
                  </a:ext>
                </a:extLst>
              </a:tr>
            </a:tbl>
          </a:graphicData>
        </a:graphic>
      </p:graphicFrame>
      <p:pic>
        <p:nvPicPr>
          <p:cNvPr id="123" name="Google Shape;123;p3"/>
          <p:cNvPicPr preferRelativeResize="0"/>
          <p:nvPr/>
        </p:nvPicPr>
        <p:blipFill rotWithShape="1">
          <a:blip r:embed="rId5">
            <a:alphaModFix/>
          </a:blip>
          <a:srcRect r="27219" b="29882"/>
          <a:stretch/>
        </p:blipFill>
        <p:spPr>
          <a:xfrm rot="-985806">
            <a:off x="-1908606" y="6161372"/>
            <a:ext cx="4120617" cy="4524063"/>
          </a:xfrm>
          <a:prstGeom prst="rect">
            <a:avLst/>
          </a:prstGeom>
          <a:noFill/>
          <a:ln>
            <a:noFill/>
          </a:ln>
        </p:spPr>
      </p:pic>
      <p:pic>
        <p:nvPicPr>
          <p:cNvPr id="124" name="Google Shape;124;p3"/>
          <p:cNvPicPr preferRelativeResize="0"/>
          <p:nvPr/>
        </p:nvPicPr>
        <p:blipFill rotWithShape="1">
          <a:blip r:embed="rId6">
            <a:alphaModFix/>
          </a:blip>
          <a:srcRect/>
          <a:stretch/>
        </p:blipFill>
        <p:spPr>
          <a:xfrm rot="6292447">
            <a:off x="14376727" y="-1806988"/>
            <a:ext cx="3216151" cy="5190828"/>
          </a:xfrm>
          <a:prstGeom prst="rect">
            <a:avLst/>
          </a:prstGeom>
          <a:noFill/>
          <a:ln>
            <a:noFill/>
          </a:ln>
        </p:spPr>
      </p:pic>
      <p:pic>
        <p:nvPicPr>
          <p:cNvPr id="125" name="Google Shape;125;p3"/>
          <p:cNvPicPr preferRelativeResize="0"/>
          <p:nvPr/>
        </p:nvPicPr>
        <p:blipFill rotWithShape="1">
          <a:blip r:embed="rId7">
            <a:alphaModFix/>
          </a:blip>
          <a:srcRect/>
          <a:stretch/>
        </p:blipFill>
        <p:spPr>
          <a:xfrm rot="8659743">
            <a:off x="12140054" y="-1200218"/>
            <a:ext cx="2963079" cy="39772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5"/>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145" name="Google Shape;145;p5"/>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146" name="Google Shape;146;p5"/>
          <p:cNvPicPr preferRelativeResize="0"/>
          <p:nvPr/>
        </p:nvPicPr>
        <p:blipFill rotWithShape="1">
          <a:blip r:embed="rId5">
            <a:alphaModFix/>
          </a:blip>
          <a:srcRect t="5223" b="5223"/>
          <a:stretch/>
        </p:blipFill>
        <p:spPr>
          <a:xfrm rot="528302">
            <a:off x="-4219494" y="-1523446"/>
            <a:ext cx="15026533" cy="4297694"/>
          </a:xfrm>
          <a:prstGeom prst="rect">
            <a:avLst/>
          </a:prstGeom>
          <a:noFill/>
          <a:ln>
            <a:noFill/>
          </a:ln>
        </p:spPr>
      </p:pic>
      <p:pic>
        <p:nvPicPr>
          <p:cNvPr id="147" name="Google Shape;147;p5"/>
          <p:cNvPicPr preferRelativeResize="0"/>
          <p:nvPr/>
        </p:nvPicPr>
        <p:blipFill rotWithShape="1">
          <a:blip r:embed="rId4">
            <a:alphaModFix/>
          </a:blip>
          <a:srcRect/>
          <a:stretch/>
        </p:blipFill>
        <p:spPr>
          <a:xfrm>
            <a:off x="5370980" y="-3489399"/>
            <a:ext cx="4754496" cy="4114800"/>
          </a:xfrm>
          <a:prstGeom prst="rect">
            <a:avLst/>
          </a:prstGeom>
          <a:noFill/>
          <a:ln>
            <a:noFill/>
          </a:ln>
        </p:spPr>
      </p:pic>
      <p:pic>
        <p:nvPicPr>
          <p:cNvPr id="148" name="Google Shape;148;p5"/>
          <p:cNvPicPr preferRelativeResize="0"/>
          <p:nvPr/>
        </p:nvPicPr>
        <p:blipFill rotWithShape="1">
          <a:blip r:embed="rId6">
            <a:alphaModFix/>
          </a:blip>
          <a:srcRect r="27219" b="29882"/>
          <a:stretch/>
        </p:blipFill>
        <p:spPr>
          <a:xfrm rot="-477250">
            <a:off x="-2060309" y="6857750"/>
            <a:ext cx="4120617" cy="4524063"/>
          </a:xfrm>
          <a:prstGeom prst="rect">
            <a:avLst/>
          </a:prstGeom>
          <a:noFill/>
          <a:ln>
            <a:noFill/>
          </a:ln>
        </p:spPr>
      </p:pic>
      <p:pic>
        <p:nvPicPr>
          <p:cNvPr id="149" name="Google Shape;149;p5"/>
          <p:cNvPicPr preferRelativeResize="0"/>
          <p:nvPr/>
        </p:nvPicPr>
        <p:blipFill rotWithShape="1">
          <a:blip r:embed="rId7">
            <a:alphaModFix/>
          </a:blip>
          <a:srcRect/>
          <a:stretch/>
        </p:blipFill>
        <p:spPr>
          <a:xfrm rot="6292447">
            <a:off x="14376727" y="-1806988"/>
            <a:ext cx="3216151" cy="5190828"/>
          </a:xfrm>
          <a:prstGeom prst="rect">
            <a:avLst/>
          </a:prstGeom>
          <a:noFill/>
          <a:ln>
            <a:noFill/>
          </a:ln>
        </p:spPr>
      </p:pic>
      <p:pic>
        <p:nvPicPr>
          <p:cNvPr id="151" name="Google Shape;151;p5"/>
          <p:cNvPicPr preferRelativeResize="0"/>
          <p:nvPr/>
        </p:nvPicPr>
        <p:blipFill rotWithShape="1">
          <a:blip r:embed="rId8">
            <a:alphaModFix amt="85000"/>
          </a:blip>
          <a:srcRect/>
          <a:stretch/>
        </p:blipFill>
        <p:spPr>
          <a:xfrm>
            <a:off x="643467" y="893804"/>
            <a:ext cx="5573736" cy="4867570"/>
          </a:xfrm>
          <a:prstGeom prst="rect">
            <a:avLst/>
          </a:prstGeom>
          <a:noFill/>
          <a:ln>
            <a:noFill/>
          </a:ln>
        </p:spPr>
      </p:pic>
      <p:sp>
        <p:nvSpPr>
          <p:cNvPr id="3" name="TextBox 2">
            <a:extLst>
              <a:ext uri="{FF2B5EF4-FFF2-40B4-BE49-F238E27FC236}">
                <a16:creationId xmlns:a16="http://schemas.microsoft.com/office/drawing/2014/main" xmlns="" id="{ABFA950B-4A58-CE37-4ED1-12E7CD2BF109}"/>
              </a:ext>
            </a:extLst>
          </p:cNvPr>
          <p:cNvSpPr txBox="1"/>
          <p:nvPr/>
        </p:nvSpPr>
        <p:spPr>
          <a:xfrm>
            <a:off x="1374128" y="1269890"/>
            <a:ext cx="4140679" cy="4011098"/>
          </a:xfrm>
          <a:prstGeom prst="rect">
            <a:avLst/>
          </a:prstGeom>
          <a:noFill/>
        </p:spPr>
        <p:txBody>
          <a:bodyPr wrap="square">
            <a:spAutoFit/>
          </a:bodyPr>
          <a:lstStyle/>
          <a:p>
            <a:pPr algn="ctr">
              <a:lnSpc>
                <a:spcPct val="115000"/>
              </a:lnSpc>
            </a:pPr>
            <a:r>
              <a:rPr lang="nl-NL" sz="3200" b="1" dirty="0" err="1">
                <a:solidFill>
                  <a:srgbClr val="000000"/>
                </a:solidFill>
                <a:effectLst/>
                <a:latin typeface="Times New Roman" panose="02020603050405020304" pitchFamily="18" charset="0"/>
                <a:ea typeface="Times New Roman" panose="02020603050405020304" pitchFamily="18" charset="0"/>
              </a:rPr>
              <a:t>Bối</a:t>
            </a:r>
            <a:r>
              <a:rPr lang="nl-NL" sz="3200" b="1" dirty="0">
                <a:solidFill>
                  <a:srgbClr val="000000"/>
                </a:solidFill>
                <a:effectLst/>
                <a:latin typeface="Times New Roman" panose="02020603050405020304" pitchFamily="18" charset="0"/>
                <a:ea typeface="Times New Roman" panose="02020603050405020304" pitchFamily="18" charset="0"/>
              </a:rPr>
              <a:t> </a:t>
            </a:r>
            <a:r>
              <a:rPr lang="nl-NL" sz="3200" b="1" dirty="0" err="1">
                <a:solidFill>
                  <a:srgbClr val="000000"/>
                </a:solidFill>
                <a:effectLst/>
                <a:latin typeface="Times New Roman" panose="02020603050405020304" pitchFamily="18" charset="0"/>
                <a:ea typeface="Times New Roman" panose="02020603050405020304" pitchFamily="18" charset="0"/>
              </a:rPr>
              <a:t>cảnh</a:t>
            </a:r>
            <a:r>
              <a:rPr lang="nl-NL" sz="3200" b="1"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văn</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bản</a:t>
            </a:r>
            <a:r>
              <a:rPr lang="nl-NL" sz="3200" dirty="0">
                <a:solidFill>
                  <a:srgbClr val="000000"/>
                </a:solidFill>
                <a:effectLst/>
                <a:latin typeface="Times New Roman" panose="02020603050405020304" pitchFamily="18" charset="0"/>
                <a:ea typeface="Times New Roman" panose="02020603050405020304" pitchFamily="18" charset="0"/>
              </a:rPr>
              <a:t> ra </a:t>
            </a:r>
            <a:r>
              <a:rPr lang="nl-NL" sz="3200" dirty="0" err="1">
                <a:solidFill>
                  <a:srgbClr val="000000"/>
                </a:solidFill>
                <a:effectLst/>
                <a:latin typeface="Times New Roman" panose="02020603050405020304" pitchFamily="18" charset="0"/>
                <a:ea typeface="Times New Roman" panose="02020603050405020304" pitchFamily="18" charset="0"/>
              </a:rPr>
              <a:t>đời</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vào</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ngày</a:t>
            </a:r>
            <a:r>
              <a:rPr lang="nl-NL" sz="3200" dirty="0">
                <a:solidFill>
                  <a:srgbClr val="000000"/>
                </a:solidFill>
                <a:effectLst/>
                <a:latin typeface="Times New Roman" panose="02020603050405020304" pitchFamily="18" charset="0"/>
                <a:ea typeface="Times New Roman" panose="02020603050405020304" pitchFamily="18" charset="0"/>
              </a:rPr>
              <a:t> 19/5/1970 </a:t>
            </a:r>
            <a:r>
              <a:rPr lang="nl-NL" sz="3200" dirty="0" err="1">
                <a:solidFill>
                  <a:srgbClr val="000000"/>
                </a:solidFill>
                <a:effectLst/>
                <a:latin typeface="Times New Roman" panose="02020603050405020304" pitchFamily="18" charset="0"/>
                <a:ea typeface="Times New Roman" panose="02020603050405020304" pitchFamily="18" charset="0"/>
              </a:rPr>
              <a:t>khi</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Đảng</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nhà</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nước</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và</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nhân</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dân</a:t>
            </a:r>
            <a:r>
              <a:rPr lang="nl-NL" sz="3200" dirty="0">
                <a:solidFill>
                  <a:srgbClr val="000000"/>
                </a:solidFill>
                <a:effectLst/>
                <a:latin typeface="Times New Roman" panose="02020603050405020304" pitchFamily="18" charset="0"/>
                <a:ea typeface="Times New Roman" panose="02020603050405020304" pitchFamily="18" charset="0"/>
              </a:rPr>
              <a:t> ta </a:t>
            </a:r>
            <a:r>
              <a:rPr lang="nl-NL" sz="3200" dirty="0" err="1">
                <a:solidFill>
                  <a:srgbClr val="000000"/>
                </a:solidFill>
                <a:effectLst/>
                <a:latin typeface="Times New Roman" panose="02020603050405020304" pitchFamily="18" charset="0"/>
                <a:ea typeface="Times New Roman" panose="02020603050405020304" pitchFamily="18" charset="0"/>
              </a:rPr>
              <a:t>tổ</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chức</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Lễ</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kỉ</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niệm</a:t>
            </a:r>
            <a:r>
              <a:rPr lang="nl-NL" sz="3200" dirty="0">
                <a:solidFill>
                  <a:srgbClr val="000000"/>
                </a:solidFill>
                <a:effectLst/>
                <a:latin typeface="Times New Roman" panose="02020603050405020304" pitchFamily="18" charset="0"/>
                <a:ea typeface="Times New Roman" panose="02020603050405020304" pitchFamily="18" charset="0"/>
              </a:rPr>
              <a:t> 80 </a:t>
            </a:r>
            <a:r>
              <a:rPr lang="nl-NL" sz="3200" dirty="0" err="1">
                <a:solidFill>
                  <a:srgbClr val="000000"/>
                </a:solidFill>
                <a:effectLst/>
                <a:latin typeface="Times New Roman" panose="02020603050405020304" pitchFamily="18" charset="0"/>
                <a:ea typeface="Times New Roman" panose="02020603050405020304" pitchFamily="18" charset="0"/>
              </a:rPr>
              <a:t>năm</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ngày</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sinh</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Chủ</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tịch</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Hồ</a:t>
            </a:r>
            <a:r>
              <a:rPr lang="nl-NL" sz="3200" dirty="0">
                <a:solidFill>
                  <a:srgbClr val="000000"/>
                </a:solidFill>
                <a:effectLst/>
                <a:latin typeface="Times New Roman" panose="02020603050405020304" pitchFamily="18" charset="0"/>
                <a:ea typeface="Times New Roman" panose="02020603050405020304" pitchFamily="18" charset="0"/>
              </a:rPr>
              <a:t> Chí Minh.</a:t>
            </a:r>
            <a:endParaRPr lang="x-none" sz="3200" dirty="0">
              <a:effectLst/>
              <a:latin typeface="Times New Roman" panose="02020603050405020304" pitchFamily="18" charset="0"/>
              <a:ea typeface="Times New Roman" panose="02020603050405020304" pitchFamily="18" charset="0"/>
            </a:endParaRPr>
          </a:p>
        </p:txBody>
      </p:sp>
      <p:pic>
        <p:nvPicPr>
          <p:cNvPr id="5" name="Picture 4" descr="A picture containing person, person&#10;&#10;Description automatically generated">
            <a:extLst>
              <a:ext uri="{FF2B5EF4-FFF2-40B4-BE49-F238E27FC236}">
                <a16:creationId xmlns:a16="http://schemas.microsoft.com/office/drawing/2014/main" xmlns="" id="{6372CEA0-387B-C717-36D9-E37DAE5B9268}"/>
              </a:ext>
            </a:extLst>
          </p:cNvPr>
          <p:cNvPicPr>
            <a:picLocks noChangeAspect="1"/>
          </p:cNvPicPr>
          <p:nvPr/>
        </p:nvPicPr>
        <p:blipFill>
          <a:blip r:embed="rId9"/>
          <a:stretch>
            <a:fillRect/>
          </a:stretch>
        </p:blipFill>
        <p:spPr>
          <a:xfrm flipH="1">
            <a:off x="6557476" y="2057401"/>
            <a:ext cx="11843647" cy="8239840"/>
          </a:xfrm>
          <a:prstGeom prst="rect">
            <a:avLst/>
          </a:prstGeom>
        </p:spPr>
      </p:pic>
      <p:pic>
        <p:nvPicPr>
          <p:cNvPr id="154" name="Google Shape;154;p5"/>
          <p:cNvPicPr preferRelativeResize="0"/>
          <p:nvPr/>
        </p:nvPicPr>
        <p:blipFill rotWithShape="1">
          <a:blip r:embed="rId8">
            <a:alphaModFix amt="85000"/>
          </a:blip>
          <a:srcRect/>
          <a:stretch/>
        </p:blipFill>
        <p:spPr>
          <a:xfrm>
            <a:off x="6353026" y="1932859"/>
            <a:ext cx="4558574" cy="4530083"/>
          </a:xfrm>
          <a:prstGeom prst="rect">
            <a:avLst/>
          </a:prstGeom>
          <a:noFill/>
          <a:ln>
            <a:noFill/>
          </a:ln>
        </p:spPr>
      </p:pic>
      <p:pic>
        <p:nvPicPr>
          <p:cNvPr id="155" name="Google Shape;155;p5"/>
          <p:cNvPicPr preferRelativeResize="0"/>
          <p:nvPr/>
        </p:nvPicPr>
        <p:blipFill rotWithShape="1">
          <a:blip r:embed="rId8">
            <a:alphaModFix amt="85000"/>
          </a:blip>
          <a:srcRect/>
          <a:stretch/>
        </p:blipFill>
        <p:spPr>
          <a:xfrm>
            <a:off x="3907173" y="5966787"/>
            <a:ext cx="4140679" cy="4114800"/>
          </a:xfrm>
          <a:prstGeom prst="rect">
            <a:avLst/>
          </a:prstGeom>
          <a:noFill/>
          <a:ln>
            <a:noFill/>
          </a:ln>
        </p:spPr>
      </p:pic>
      <p:sp>
        <p:nvSpPr>
          <p:cNvPr id="7" name="TextBox 6">
            <a:extLst>
              <a:ext uri="{FF2B5EF4-FFF2-40B4-BE49-F238E27FC236}">
                <a16:creationId xmlns:a16="http://schemas.microsoft.com/office/drawing/2014/main" xmlns="" id="{6D317533-21A0-CA71-3F5D-57DDEF2EC985}"/>
              </a:ext>
            </a:extLst>
          </p:cNvPr>
          <p:cNvSpPr txBox="1"/>
          <p:nvPr/>
        </p:nvSpPr>
        <p:spPr>
          <a:xfrm>
            <a:off x="6860670" y="2831329"/>
            <a:ext cx="3560501" cy="2878480"/>
          </a:xfrm>
          <a:prstGeom prst="rect">
            <a:avLst/>
          </a:prstGeom>
          <a:noFill/>
        </p:spPr>
        <p:txBody>
          <a:bodyPr wrap="square">
            <a:spAutoFit/>
          </a:bodyPr>
          <a:lstStyle/>
          <a:p>
            <a:pPr algn="ctr">
              <a:lnSpc>
                <a:spcPct val="115000"/>
              </a:lnSpc>
            </a:pPr>
            <a:r>
              <a:rPr lang="nl-NL" sz="3200" b="1" dirty="0" err="1">
                <a:solidFill>
                  <a:srgbClr val="000000"/>
                </a:solidFill>
                <a:effectLst/>
                <a:latin typeface="Times New Roman" panose="02020603050405020304" pitchFamily="18" charset="0"/>
                <a:ea typeface="Times New Roman" panose="02020603050405020304" pitchFamily="18" charset="0"/>
              </a:rPr>
              <a:t>Xuất</a:t>
            </a:r>
            <a:r>
              <a:rPr lang="nl-NL" sz="3200" b="1" dirty="0">
                <a:solidFill>
                  <a:srgbClr val="000000"/>
                </a:solidFill>
                <a:effectLst/>
                <a:latin typeface="Times New Roman" panose="02020603050405020304" pitchFamily="18" charset="0"/>
                <a:ea typeface="Times New Roman" panose="02020603050405020304" pitchFamily="18" charset="0"/>
              </a:rPr>
              <a:t> </a:t>
            </a:r>
            <a:r>
              <a:rPr lang="nl-NL" sz="3200" b="1" dirty="0" err="1">
                <a:solidFill>
                  <a:srgbClr val="000000"/>
                </a:solidFill>
                <a:effectLst/>
                <a:latin typeface="Times New Roman" panose="02020603050405020304" pitchFamily="18" charset="0"/>
                <a:ea typeface="Times New Roman" panose="02020603050405020304" pitchFamily="18" charset="0"/>
              </a:rPr>
              <a:t>xứ</a:t>
            </a:r>
            <a:r>
              <a:rPr lang="nl-NL" sz="3200" b="1"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trích</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trong</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bài</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Diễn</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văn</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Hồ</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Chủ</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tịch</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hình</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ảnh</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của</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dân</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tộc</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tinh</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hoa</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của</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thời</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đại</a:t>
            </a:r>
            <a:r>
              <a:rPr lang="nl-NL" sz="3200" dirty="0">
                <a:solidFill>
                  <a:srgbClr val="000000"/>
                </a:solidFill>
                <a:effectLst/>
                <a:latin typeface="Times New Roman" panose="02020603050405020304" pitchFamily="18" charset="0"/>
                <a:ea typeface="Times New Roman" panose="02020603050405020304" pitchFamily="18" charset="0"/>
              </a:rPr>
              <a:t>.</a:t>
            </a:r>
            <a:endParaRPr lang="x-none" sz="32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73CE2A6C-B785-43B5-7532-61A6BF16C38E}"/>
              </a:ext>
            </a:extLst>
          </p:cNvPr>
          <p:cNvSpPr txBox="1"/>
          <p:nvPr/>
        </p:nvSpPr>
        <p:spPr>
          <a:xfrm>
            <a:off x="4368080" y="6462942"/>
            <a:ext cx="3183261" cy="2878480"/>
          </a:xfrm>
          <a:prstGeom prst="rect">
            <a:avLst/>
          </a:prstGeom>
          <a:noFill/>
        </p:spPr>
        <p:txBody>
          <a:bodyPr wrap="square">
            <a:spAutoFit/>
          </a:bodyPr>
          <a:lstStyle/>
          <a:p>
            <a:pPr algn="ctr">
              <a:lnSpc>
                <a:spcPct val="115000"/>
              </a:lnSpc>
            </a:pPr>
            <a:r>
              <a:rPr lang="nl-NL" sz="3200" b="1" dirty="0" err="1">
                <a:solidFill>
                  <a:srgbClr val="000000"/>
                </a:solidFill>
                <a:effectLst/>
                <a:latin typeface="Times New Roman" panose="02020603050405020304" pitchFamily="18" charset="0"/>
                <a:ea typeface="Times New Roman" panose="02020603050405020304" pitchFamily="18" charset="0"/>
              </a:rPr>
              <a:t>Mục</a:t>
            </a:r>
            <a:r>
              <a:rPr lang="nl-NL" sz="3200" b="1" dirty="0">
                <a:solidFill>
                  <a:srgbClr val="000000"/>
                </a:solidFill>
                <a:effectLst/>
                <a:latin typeface="Times New Roman" panose="02020603050405020304" pitchFamily="18" charset="0"/>
                <a:ea typeface="Times New Roman" panose="02020603050405020304" pitchFamily="18" charset="0"/>
              </a:rPr>
              <a:t> </a:t>
            </a:r>
            <a:r>
              <a:rPr lang="nl-NL" sz="3200" b="1" dirty="0" err="1">
                <a:solidFill>
                  <a:srgbClr val="000000"/>
                </a:solidFill>
                <a:effectLst/>
                <a:latin typeface="Times New Roman" panose="02020603050405020304" pitchFamily="18" charset="0"/>
                <a:ea typeface="Times New Roman" panose="02020603050405020304" pitchFamily="18" charset="0"/>
              </a:rPr>
              <a:t>đích</a:t>
            </a:r>
            <a:r>
              <a:rPr lang="nl-NL" sz="3200" b="1" dirty="0">
                <a:solidFill>
                  <a:srgbClr val="000000"/>
                </a:solidFill>
                <a:effectLst/>
                <a:latin typeface="Times New Roman" panose="02020603050405020304" pitchFamily="18" charset="0"/>
                <a:ea typeface="Times New Roman" panose="02020603050405020304" pitchFamily="18" charset="0"/>
              </a:rPr>
              <a:t>: </a:t>
            </a:r>
            <a:r>
              <a:rPr lang="nl-NL" sz="3200" dirty="0">
                <a:solidFill>
                  <a:srgbClr val="000000"/>
                </a:solidFill>
                <a:effectLst/>
                <a:latin typeface="Times New Roman" panose="02020603050405020304" pitchFamily="18" charset="0"/>
                <a:ea typeface="Times New Roman" panose="02020603050405020304" pitchFamily="18" charset="0"/>
              </a:rPr>
              <a:t>ca </a:t>
            </a:r>
            <a:r>
              <a:rPr lang="nl-NL" sz="3200" dirty="0" err="1">
                <a:solidFill>
                  <a:srgbClr val="000000"/>
                </a:solidFill>
                <a:effectLst/>
                <a:latin typeface="Times New Roman" panose="02020603050405020304" pitchFamily="18" charset="0"/>
                <a:ea typeface="Times New Roman" panose="02020603050405020304" pitchFamily="18" charset="0"/>
              </a:rPr>
              <a:t>ngợi</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chủ</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tịch</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Hồ</a:t>
            </a:r>
            <a:r>
              <a:rPr lang="nl-NL" sz="3200" dirty="0">
                <a:solidFill>
                  <a:srgbClr val="000000"/>
                </a:solidFill>
                <a:effectLst/>
                <a:latin typeface="Times New Roman" panose="02020603050405020304" pitchFamily="18" charset="0"/>
                <a:ea typeface="Times New Roman" panose="02020603050405020304" pitchFamily="18" charset="0"/>
              </a:rPr>
              <a:t> Chí Minh qua </a:t>
            </a:r>
            <a:r>
              <a:rPr lang="nl-NL" sz="3200" dirty="0" err="1">
                <a:solidFill>
                  <a:srgbClr val="000000"/>
                </a:solidFill>
                <a:effectLst/>
                <a:latin typeface="Times New Roman" panose="02020603050405020304" pitchFamily="18" charset="0"/>
                <a:ea typeface="Times New Roman" panose="02020603050405020304" pitchFamily="18" charset="0"/>
              </a:rPr>
              <a:t>đức</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tính</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giản</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dị</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của</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Người</a:t>
            </a:r>
            <a:r>
              <a:rPr lang="nl-NL" sz="3200" dirty="0">
                <a:solidFill>
                  <a:srgbClr val="000000"/>
                </a:solidFill>
                <a:effectLst/>
                <a:latin typeface="Times New Roman" panose="02020603050405020304" pitchFamily="18" charset="0"/>
                <a:ea typeface="Times New Roman" panose="02020603050405020304" pitchFamily="18" charset="0"/>
              </a:rPr>
              <a:t>.</a:t>
            </a:r>
            <a:endParaRPr lang="x-none" sz="32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wheel(1)">
                                      <p:cBhvr>
                                        <p:cTn id="10" dur="2000"/>
                                        <p:tgtEl>
                                          <p:spTgt spid="15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par>
                                <p:cTn id="16" presetID="21" presetClass="entr" presetSubtype="1" fill="hold" nodeType="withEffect">
                                  <p:stCondLst>
                                    <p:cond delay="0"/>
                                  </p:stCondLst>
                                  <p:childTnLst>
                                    <p:set>
                                      <p:cBhvr>
                                        <p:cTn id="17" dur="1" fill="hold">
                                          <p:stCondLst>
                                            <p:cond delay="0"/>
                                          </p:stCondLst>
                                        </p:cTn>
                                        <p:tgtEl>
                                          <p:spTgt spid="154"/>
                                        </p:tgtEl>
                                        <p:attrNameLst>
                                          <p:attrName>style.visibility</p:attrName>
                                        </p:attrNameLst>
                                      </p:cBhvr>
                                      <p:to>
                                        <p:strVal val="visible"/>
                                      </p:to>
                                    </p:set>
                                    <p:animEffect transition="in" filter="wheel(1)">
                                      <p:cBhvr>
                                        <p:cTn id="18" dur="2000"/>
                                        <p:tgtEl>
                                          <p:spTgt spid="15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par>
                                <p:cTn id="24" presetID="21" presetClass="entr" presetSubtype="1" fill="hold" nodeType="withEffect">
                                  <p:stCondLst>
                                    <p:cond delay="0"/>
                                  </p:stCondLst>
                                  <p:childTnLst>
                                    <p:set>
                                      <p:cBhvr>
                                        <p:cTn id="25" dur="1" fill="hold">
                                          <p:stCondLst>
                                            <p:cond delay="0"/>
                                          </p:stCondLst>
                                        </p:cTn>
                                        <p:tgtEl>
                                          <p:spTgt spid="155"/>
                                        </p:tgtEl>
                                        <p:attrNameLst>
                                          <p:attrName>style.visibility</p:attrName>
                                        </p:attrNameLst>
                                      </p:cBhvr>
                                      <p:to>
                                        <p:strVal val="visible"/>
                                      </p:to>
                                    </p:set>
                                    <p:animEffect transition="in" filter="wheel(1)">
                                      <p:cBhvr>
                                        <p:cTn id="26" dur="2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7"/>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180" name="Google Shape;180;p7"/>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181" name="Google Shape;181;p7"/>
          <p:cNvPicPr preferRelativeResize="0"/>
          <p:nvPr/>
        </p:nvPicPr>
        <p:blipFill rotWithShape="1">
          <a:blip r:embed="rId5">
            <a:alphaModFix/>
          </a:blip>
          <a:srcRect t="5223" b="5223"/>
          <a:stretch/>
        </p:blipFill>
        <p:spPr>
          <a:xfrm rot="528302">
            <a:off x="-4219494" y="-1523446"/>
            <a:ext cx="15026533" cy="4297694"/>
          </a:xfrm>
          <a:prstGeom prst="rect">
            <a:avLst/>
          </a:prstGeom>
          <a:noFill/>
          <a:ln>
            <a:noFill/>
          </a:ln>
        </p:spPr>
      </p:pic>
      <p:pic>
        <p:nvPicPr>
          <p:cNvPr id="182" name="Google Shape;182;p7"/>
          <p:cNvPicPr preferRelativeResize="0"/>
          <p:nvPr/>
        </p:nvPicPr>
        <p:blipFill rotWithShape="1">
          <a:blip r:embed="rId4">
            <a:alphaModFix/>
          </a:blip>
          <a:srcRect/>
          <a:stretch/>
        </p:blipFill>
        <p:spPr>
          <a:xfrm>
            <a:off x="5370980" y="-3489399"/>
            <a:ext cx="4754496" cy="4114800"/>
          </a:xfrm>
          <a:prstGeom prst="rect">
            <a:avLst/>
          </a:prstGeom>
          <a:noFill/>
          <a:ln>
            <a:noFill/>
          </a:ln>
        </p:spPr>
      </p:pic>
      <p:pic>
        <p:nvPicPr>
          <p:cNvPr id="183" name="Google Shape;183;p7"/>
          <p:cNvPicPr preferRelativeResize="0"/>
          <p:nvPr/>
        </p:nvPicPr>
        <p:blipFill rotWithShape="1">
          <a:blip r:embed="rId6">
            <a:alphaModFix/>
          </a:blip>
          <a:srcRect r="27219" b="29882"/>
          <a:stretch/>
        </p:blipFill>
        <p:spPr>
          <a:xfrm rot="-2122120">
            <a:off x="-2212678" y="5978568"/>
            <a:ext cx="5612099" cy="6161575"/>
          </a:xfrm>
          <a:prstGeom prst="rect">
            <a:avLst/>
          </a:prstGeom>
          <a:noFill/>
          <a:ln>
            <a:noFill/>
          </a:ln>
        </p:spPr>
      </p:pic>
      <p:pic>
        <p:nvPicPr>
          <p:cNvPr id="184" name="Google Shape;184;p7"/>
          <p:cNvPicPr preferRelativeResize="0"/>
          <p:nvPr/>
        </p:nvPicPr>
        <p:blipFill rotWithShape="1">
          <a:blip r:embed="rId7">
            <a:alphaModFix/>
          </a:blip>
          <a:srcRect/>
          <a:stretch/>
        </p:blipFill>
        <p:spPr>
          <a:xfrm>
            <a:off x="2234777" y="2791348"/>
            <a:ext cx="6272405" cy="4704304"/>
          </a:xfrm>
          <a:prstGeom prst="rect">
            <a:avLst/>
          </a:prstGeom>
          <a:noFill/>
          <a:ln>
            <a:noFill/>
          </a:ln>
        </p:spPr>
      </p:pic>
      <p:pic>
        <p:nvPicPr>
          <p:cNvPr id="185" name="Google Shape;185;p7"/>
          <p:cNvPicPr preferRelativeResize="0"/>
          <p:nvPr/>
        </p:nvPicPr>
        <p:blipFill rotWithShape="1">
          <a:blip r:embed="rId8">
            <a:alphaModFix/>
          </a:blip>
          <a:srcRect/>
          <a:stretch/>
        </p:blipFill>
        <p:spPr>
          <a:xfrm>
            <a:off x="8670397" y="4175225"/>
            <a:ext cx="7637610" cy="5728208"/>
          </a:xfrm>
          <a:prstGeom prst="rect">
            <a:avLst/>
          </a:prstGeom>
          <a:noFill/>
          <a:ln>
            <a:noFill/>
          </a:ln>
        </p:spPr>
      </p:pic>
      <p:sp>
        <p:nvSpPr>
          <p:cNvPr id="186" name="Google Shape;186;p7"/>
          <p:cNvSpPr txBox="1"/>
          <p:nvPr/>
        </p:nvSpPr>
        <p:spPr>
          <a:xfrm rot="-230180">
            <a:off x="2995613" y="3297565"/>
            <a:ext cx="4749738" cy="3231654"/>
          </a:xfrm>
          <a:prstGeom prst="rect">
            <a:avLst/>
          </a:prstGeom>
          <a:noFill/>
          <a:ln>
            <a:noFill/>
          </a:ln>
        </p:spPr>
        <p:txBody>
          <a:bodyPr spcFirstLastPara="1" wrap="square" lIns="0" tIns="0" rIns="0" bIns="0" anchor="t" anchorCtr="0">
            <a:spAutoFit/>
          </a:bodyPr>
          <a:lstStyle/>
          <a:p>
            <a:pPr lvl="0" algn="just">
              <a:lnSpc>
                <a:spcPct val="120000"/>
              </a:lnSpc>
            </a:pPr>
            <a:r>
              <a:rPr lang="nl-NL" sz="3500" dirty="0" err="1">
                <a:latin typeface="Times New Roman" panose="02020603050405020304" pitchFamily="18" charset="0"/>
                <a:cs typeface="Times New Roman" panose="02020603050405020304" pitchFamily="18" charset="0"/>
              </a:rPr>
              <a:t>Phần</a:t>
            </a:r>
            <a:r>
              <a:rPr lang="nl-NL" sz="3500" dirty="0">
                <a:latin typeface="Times New Roman" panose="02020603050405020304" pitchFamily="18" charset="0"/>
                <a:cs typeface="Times New Roman" panose="02020603050405020304" pitchFamily="18" charset="0"/>
              </a:rPr>
              <a:t> 1 (</a:t>
            </a:r>
            <a:r>
              <a:rPr lang="nl-NL" sz="3500" dirty="0" err="1">
                <a:latin typeface="Times New Roman" panose="02020603050405020304" pitchFamily="18" charset="0"/>
                <a:cs typeface="Times New Roman" panose="02020603050405020304" pitchFamily="18" charset="0"/>
              </a:rPr>
              <a:t>đoạn</a:t>
            </a:r>
            <a:r>
              <a:rPr lang="nl-NL" sz="3500" dirty="0">
                <a:latin typeface="Times New Roman" panose="02020603050405020304" pitchFamily="18" charset="0"/>
                <a:cs typeface="Times New Roman" panose="02020603050405020304" pitchFamily="18" charset="0"/>
              </a:rPr>
              <a:t> 1): </a:t>
            </a:r>
            <a:r>
              <a:rPr lang="nl-NL" sz="3500" dirty="0" err="1">
                <a:latin typeface="Times New Roman" panose="02020603050405020304" pitchFamily="18" charset="0"/>
                <a:cs typeface="Times New Roman" panose="02020603050405020304" pitchFamily="18" charset="0"/>
              </a:rPr>
              <a:t>giới</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thiệu</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về</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cuộc</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đời</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hoạt</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động</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cách</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mạng</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và</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cuộc</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sống</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giản</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dị</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thanh</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bạch</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của</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Bác</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Hồ</a:t>
            </a:r>
            <a:r>
              <a:rPr lang="nl-NL" sz="3500" dirty="0">
                <a:latin typeface="Times New Roman" panose="02020603050405020304" pitchFamily="18" charset="0"/>
                <a:cs typeface="Times New Roman" panose="02020603050405020304" pitchFamily="18" charset="0"/>
              </a:rPr>
              <a:t>.</a:t>
            </a:r>
            <a:r>
              <a:rPr lang="x-none" sz="3500" dirty="0">
                <a:latin typeface="Times New Roman" panose="02020603050405020304" pitchFamily="18" charset="0"/>
                <a:cs typeface="Times New Roman" panose="02020603050405020304" pitchFamily="18" charset="0"/>
              </a:rPr>
              <a:t> </a:t>
            </a:r>
            <a:endParaRPr sz="3500" dirty="0">
              <a:latin typeface="Times New Roman" panose="02020603050405020304" pitchFamily="18" charset="0"/>
              <a:cs typeface="Times New Roman" panose="02020603050405020304" pitchFamily="18" charset="0"/>
            </a:endParaRPr>
          </a:p>
        </p:txBody>
      </p:sp>
      <p:sp>
        <p:nvSpPr>
          <p:cNvPr id="187" name="Google Shape;187;p7"/>
          <p:cNvSpPr txBox="1"/>
          <p:nvPr/>
        </p:nvSpPr>
        <p:spPr>
          <a:xfrm rot="-230137">
            <a:off x="9401576" y="4883120"/>
            <a:ext cx="6211313" cy="4308872"/>
          </a:xfrm>
          <a:prstGeom prst="rect">
            <a:avLst/>
          </a:prstGeom>
          <a:noFill/>
          <a:ln>
            <a:noFill/>
          </a:ln>
        </p:spPr>
        <p:txBody>
          <a:bodyPr spcFirstLastPara="1" wrap="square" lIns="0" tIns="0" rIns="0" bIns="0" anchor="t" anchorCtr="0">
            <a:spAutoFit/>
          </a:bodyPr>
          <a:lstStyle/>
          <a:p>
            <a:r>
              <a:rPr lang="nl-NL" sz="3500" dirty="0" err="1">
                <a:latin typeface="Times New Roman" panose="02020603050405020304" pitchFamily="18" charset="0"/>
                <a:cs typeface="Times New Roman" panose="02020603050405020304" pitchFamily="18" charset="0"/>
              </a:rPr>
              <a:t>Phần</a:t>
            </a:r>
            <a:r>
              <a:rPr lang="nl-NL" sz="3500" dirty="0">
                <a:latin typeface="Times New Roman" panose="02020603050405020304" pitchFamily="18" charset="0"/>
                <a:cs typeface="Times New Roman" panose="02020603050405020304" pitchFamily="18" charset="0"/>
              </a:rPr>
              <a:t> 2: (</a:t>
            </a:r>
            <a:r>
              <a:rPr lang="nl-NL" sz="3500" dirty="0" err="1">
                <a:latin typeface="Times New Roman" panose="02020603050405020304" pitchFamily="18" charset="0"/>
                <a:cs typeface="Times New Roman" panose="02020603050405020304" pitchFamily="18" charset="0"/>
              </a:rPr>
              <a:t>đoạn</a:t>
            </a:r>
            <a:r>
              <a:rPr lang="nl-NL" sz="3500" dirty="0">
                <a:latin typeface="Times New Roman" panose="02020603050405020304" pitchFamily="18" charset="0"/>
                <a:cs typeface="Times New Roman" panose="02020603050405020304" pitchFamily="18" charset="0"/>
              </a:rPr>
              <a:t> 2,3,4): </a:t>
            </a:r>
            <a:r>
              <a:rPr lang="nl-NL" sz="3500" dirty="0" err="1">
                <a:latin typeface="Times New Roman" panose="02020603050405020304" pitchFamily="18" charset="0"/>
                <a:cs typeface="Times New Roman" panose="02020603050405020304" pitchFamily="18" charset="0"/>
              </a:rPr>
              <a:t>chứng</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minh</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sự</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giản</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dị</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của</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Bác</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Hồ</a:t>
            </a:r>
            <a:r>
              <a:rPr lang="nl-NL" sz="3500" dirty="0">
                <a:latin typeface="Times New Roman" panose="02020603050405020304" pitchFamily="18" charset="0"/>
                <a:cs typeface="Times New Roman" panose="02020603050405020304" pitchFamily="18" charset="0"/>
              </a:rPr>
              <a:t>.</a:t>
            </a:r>
            <a:endParaRPr lang="x-none" sz="3500" dirty="0">
              <a:latin typeface="Times New Roman" panose="02020603050405020304" pitchFamily="18" charset="0"/>
              <a:cs typeface="Times New Roman" panose="02020603050405020304" pitchFamily="18" charset="0"/>
            </a:endParaRPr>
          </a:p>
          <a:p>
            <a:pPr lvl="0"/>
            <a:r>
              <a:rPr lang="vi-VN" sz="3500" b="1" dirty="0">
                <a:latin typeface="Times New Roman" panose="02020603050405020304" pitchFamily="18" charset="0"/>
                <a:cs typeface="Times New Roman" panose="02020603050405020304" pitchFamily="18" charset="0"/>
              </a:rPr>
              <a:t>Phần 2: </a:t>
            </a:r>
            <a:r>
              <a:rPr lang="x-none" sz="3500" dirty="0">
                <a:latin typeface="Times New Roman" panose="02020603050405020304" pitchFamily="18" charset="0"/>
                <a:cs typeface="Times New Roman" panose="02020603050405020304" pitchFamily="18" charset="0"/>
              </a:rPr>
              <a:t>Bác giản dị trong  bữa cơm, đồ dùng, cái nhà, lối sống</a:t>
            </a:r>
          </a:p>
          <a:p>
            <a:pPr lvl="0"/>
            <a:r>
              <a:rPr lang="vi-VN" sz="3500" b="1" dirty="0">
                <a:latin typeface="Times New Roman" panose="02020603050405020304" pitchFamily="18" charset="0"/>
                <a:cs typeface="Times New Roman" panose="02020603050405020304" pitchFamily="18" charset="0"/>
              </a:rPr>
              <a:t>Phần 3:</a:t>
            </a:r>
            <a:r>
              <a:rPr lang="x-none" sz="3500" dirty="0">
                <a:latin typeface="Times New Roman" panose="02020603050405020304" pitchFamily="18" charset="0"/>
                <a:cs typeface="Times New Roman" panose="02020603050405020304" pitchFamily="18" charset="0"/>
              </a:rPr>
              <a:t> Bình luận về lối sống giản dị của Bác</a:t>
            </a:r>
          </a:p>
          <a:p>
            <a:r>
              <a:rPr lang="vi-VN" sz="3500" b="1" dirty="0">
                <a:latin typeface="Times New Roman" panose="02020603050405020304" pitchFamily="18" charset="0"/>
                <a:cs typeface="Times New Roman" panose="02020603050405020304" pitchFamily="18" charset="0"/>
              </a:rPr>
              <a:t>Phần 4: </a:t>
            </a:r>
            <a:r>
              <a:rPr lang="x-none" sz="3500" dirty="0">
                <a:latin typeface="Times New Roman" panose="02020603050405020304" pitchFamily="18" charset="0"/>
                <a:cs typeface="Times New Roman" panose="02020603050405020304" pitchFamily="18" charset="0"/>
              </a:rPr>
              <a:t>Bác giản dị trong lời nói và bài viết </a:t>
            </a:r>
            <a:endParaRPr sz="3500" b="0"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endParaRPr>
          </a:p>
        </p:txBody>
      </p:sp>
      <p:pic>
        <p:nvPicPr>
          <p:cNvPr id="190" name="Google Shape;190;p7"/>
          <p:cNvPicPr preferRelativeResize="0"/>
          <p:nvPr/>
        </p:nvPicPr>
        <p:blipFill rotWithShape="1">
          <a:blip r:embed="rId9">
            <a:alphaModFix/>
          </a:blip>
          <a:srcRect/>
          <a:stretch/>
        </p:blipFill>
        <p:spPr>
          <a:xfrm rot="6292447">
            <a:off x="14376727" y="-1806988"/>
            <a:ext cx="3216151" cy="5190828"/>
          </a:xfrm>
          <a:prstGeom prst="rect">
            <a:avLst/>
          </a:prstGeom>
          <a:noFill/>
          <a:ln>
            <a:noFill/>
          </a:ln>
        </p:spPr>
      </p:pic>
      <p:pic>
        <p:nvPicPr>
          <p:cNvPr id="191" name="Google Shape;191;p7"/>
          <p:cNvPicPr preferRelativeResize="0"/>
          <p:nvPr/>
        </p:nvPicPr>
        <p:blipFill rotWithShape="1">
          <a:blip r:embed="rId10">
            <a:alphaModFix/>
          </a:blip>
          <a:srcRect/>
          <a:stretch/>
        </p:blipFill>
        <p:spPr>
          <a:xfrm rot="8659743">
            <a:off x="12511196" y="-1988644"/>
            <a:ext cx="2963079" cy="39772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par>
                                <p:cTn id="8" presetID="10" presetClass="entr" presetSubtype="0" fill="hold" nodeType="withEffect">
                                  <p:stCondLst>
                                    <p:cond delay="0"/>
                                  </p:stCondLst>
                                  <p:childTnLst>
                                    <p:set>
                                      <p:cBhvr>
                                        <p:cTn id="9" dur="1" fill="hold">
                                          <p:stCondLst>
                                            <p:cond delay="0"/>
                                          </p:stCondLst>
                                        </p:cTn>
                                        <p:tgtEl>
                                          <p:spTgt spid="184"/>
                                        </p:tgtEl>
                                        <p:attrNameLst>
                                          <p:attrName>style.visibility</p:attrName>
                                        </p:attrNameLst>
                                      </p:cBhvr>
                                      <p:to>
                                        <p:strVal val="visible"/>
                                      </p:to>
                                    </p:set>
                                    <p:animEffect transition="in" filter="fade">
                                      <p:cBhvr>
                                        <p:cTn id="10" dur="500"/>
                                        <p:tgtEl>
                                          <p:spTgt spid="1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7"/>
                                        </p:tgtEl>
                                        <p:attrNameLst>
                                          <p:attrName>style.visibility</p:attrName>
                                        </p:attrNameLst>
                                      </p:cBhvr>
                                      <p:to>
                                        <p:strVal val="visible"/>
                                      </p:to>
                                    </p:set>
                                    <p:animEffect transition="in" filter="fade">
                                      <p:cBhvr>
                                        <p:cTn id="15" dur="500"/>
                                        <p:tgtEl>
                                          <p:spTgt spid="187"/>
                                        </p:tgtEl>
                                      </p:cBhvr>
                                    </p:animEffect>
                                  </p:childTnLst>
                                </p:cTn>
                              </p:par>
                              <p:par>
                                <p:cTn id="16" presetID="10" presetClass="entr" presetSubtype="0" fill="hold" nodeType="withEffect">
                                  <p:stCondLst>
                                    <p:cond delay="0"/>
                                  </p:stCondLst>
                                  <p:childTnLst>
                                    <p:set>
                                      <p:cBhvr>
                                        <p:cTn id="17" dur="1" fill="hold">
                                          <p:stCondLst>
                                            <p:cond delay="0"/>
                                          </p:stCondLst>
                                        </p:cTn>
                                        <p:tgtEl>
                                          <p:spTgt spid="185"/>
                                        </p:tgtEl>
                                        <p:attrNameLst>
                                          <p:attrName>style.visibility</p:attrName>
                                        </p:attrNameLst>
                                      </p:cBhvr>
                                      <p:to>
                                        <p:strVal val="visible"/>
                                      </p:to>
                                    </p:set>
                                    <p:animEffect transition="in" filter="fade">
                                      <p:cBhvr>
                                        <p:cTn id="18"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6"/>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164" name="Google Shape;164;p6"/>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165" name="Google Shape;165;p6"/>
          <p:cNvPicPr preferRelativeResize="0"/>
          <p:nvPr/>
        </p:nvPicPr>
        <p:blipFill rotWithShape="1">
          <a:blip r:embed="rId5">
            <a:alphaModFix/>
          </a:blip>
          <a:srcRect t="5223" b="5223"/>
          <a:stretch/>
        </p:blipFill>
        <p:spPr>
          <a:xfrm rot="528302">
            <a:off x="-4219494" y="-1523446"/>
            <a:ext cx="15026533" cy="4297694"/>
          </a:xfrm>
          <a:prstGeom prst="rect">
            <a:avLst/>
          </a:prstGeom>
          <a:noFill/>
          <a:ln>
            <a:noFill/>
          </a:ln>
        </p:spPr>
      </p:pic>
      <p:pic>
        <p:nvPicPr>
          <p:cNvPr id="166" name="Google Shape;166;p6"/>
          <p:cNvPicPr preferRelativeResize="0"/>
          <p:nvPr/>
        </p:nvPicPr>
        <p:blipFill rotWithShape="1">
          <a:blip r:embed="rId4">
            <a:alphaModFix/>
          </a:blip>
          <a:srcRect/>
          <a:stretch/>
        </p:blipFill>
        <p:spPr>
          <a:xfrm>
            <a:off x="5370980" y="-3489399"/>
            <a:ext cx="4754496" cy="4114800"/>
          </a:xfrm>
          <a:prstGeom prst="rect">
            <a:avLst/>
          </a:prstGeom>
          <a:noFill/>
          <a:ln>
            <a:noFill/>
          </a:ln>
        </p:spPr>
      </p:pic>
      <p:pic>
        <p:nvPicPr>
          <p:cNvPr id="167" name="Google Shape;167;p6"/>
          <p:cNvPicPr preferRelativeResize="0"/>
          <p:nvPr/>
        </p:nvPicPr>
        <p:blipFill rotWithShape="1">
          <a:blip r:embed="rId6">
            <a:alphaModFix/>
          </a:blip>
          <a:srcRect/>
          <a:stretch/>
        </p:blipFill>
        <p:spPr>
          <a:xfrm rot="6292447">
            <a:off x="14376727" y="-1806988"/>
            <a:ext cx="3216151" cy="5190828"/>
          </a:xfrm>
          <a:prstGeom prst="rect">
            <a:avLst/>
          </a:prstGeom>
          <a:noFill/>
          <a:ln>
            <a:noFill/>
          </a:ln>
        </p:spPr>
      </p:pic>
      <p:pic>
        <p:nvPicPr>
          <p:cNvPr id="169" name="Google Shape;169;p6"/>
          <p:cNvPicPr preferRelativeResize="0"/>
          <p:nvPr/>
        </p:nvPicPr>
        <p:blipFill rotWithShape="1">
          <a:blip r:embed="rId7">
            <a:alphaModFix/>
          </a:blip>
          <a:srcRect r="32912"/>
          <a:stretch/>
        </p:blipFill>
        <p:spPr>
          <a:xfrm>
            <a:off x="8481046" y="3315075"/>
            <a:ext cx="8825338" cy="6182774"/>
          </a:xfrm>
          <a:prstGeom prst="rect">
            <a:avLst/>
          </a:prstGeom>
          <a:noFill/>
          <a:ln>
            <a:noFill/>
          </a:ln>
        </p:spPr>
      </p:pic>
      <p:sp>
        <p:nvSpPr>
          <p:cNvPr id="170" name="Google Shape;170;p6"/>
          <p:cNvSpPr txBox="1"/>
          <p:nvPr/>
        </p:nvSpPr>
        <p:spPr>
          <a:xfrm>
            <a:off x="8714087" y="4939763"/>
            <a:ext cx="3672900" cy="3077766"/>
          </a:xfrm>
          <a:prstGeom prst="rect">
            <a:avLst/>
          </a:prstGeom>
          <a:noFill/>
          <a:ln>
            <a:noFill/>
          </a:ln>
        </p:spPr>
        <p:txBody>
          <a:bodyPr spcFirstLastPara="1" wrap="square" lIns="0" tIns="0" rIns="0" bIns="0" anchor="t" anchorCtr="0">
            <a:spAutoFit/>
          </a:bodyPr>
          <a:lstStyle/>
          <a:p>
            <a:r>
              <a:rPr lang="vi-VN" sz="4000" dirty="0"/>
              <a:t>N</a:t>
            </a:r>
            <a:r>
              <a:rPr lang="x-none" sz="4000" dirty="0"/>
              <a:t>êu vấn đề trực tiếp để khẳng định nét nổi bật trong nhân cách vĩ đại</a:t>
            </a:r>
            <a:r>
              <a:rPr lang="vi-VN" sz="4000" dirty="0"/>
              <a:t>.</a:t>
            </a:r>
            <a:endParaRPr lang="x-none" sz="4000" dirty="0"/>
          </a:p>
        </p:txBody>
      </p:sp>
      <p:sp>
        <p:nvSpPr>
          <p:cNvPr id="171" name="Google Shape;171;p6"/>
          <p:cNvSpPr txBox="1"/>
          <p:nvPr/>
        </p:nvSpPr>
        <p:spPr>
          <a:xfrm>
            <a:off x="13487142" y="4993950"/>
            <a:ext cx="3273498" cy="3877985"/>
          </a:xfrm>
          <a:prstGeom prst="rect">
            <a:avLst/>
          </a:prstGeom>
          <a:noFill/>
          <a:ln>
            <a:noFill/>
          </a:ln>
        </p:spPr>
        <p:txBody>
          <a:bodyPr spcFirstLastPara="1" wrap="square" lIns="0" tIns="0" rIns="0" bIns="0" anchor="t" anchorCtr="0">
            <a:spAutoFit/>
          </a:bodyPr>
          <a:lstStyle/>
          <a:p>
            <a:pPr lvl="0" algn="just">
              <a:lnSpc>
                <a:spcPct val="120005"/>
              </a:lnSpc>
            </a:pPr>
            <a:r>
              <a:rPr lang="vi-VN" sz="3000" dirty="0"/>
              <a:t>S</a:t>
            </a:r>
            <a:r>
              <a:rPr lang="x-none" sz="3000" dirty="0"/>
              <a:t>ử dụng ngôn ngữ súc tích, biểu cảm thể hiện thái độ cảm xúc ngưỡng mộ, trân trọng, tự hào về đức tính giản dị của Bác. </a:t>
            </a:r>
            <a:endParaRPr sz="3000" dirty="0"/>
          </a:p>
        </p:txBody>
      </p:sp>
      <p:sp>
        <p:nvSpPr>
          <p:cNvPr id="173" name="Google Shape;173;p6"/>
          <p:cNvSpPr txBox="1"/>
          <p:nvPr/>
        </p:nvSpPr>
        <p:spPr>
          <a:xfrm>
            <a:off x="788704" y="207571"/>
            <a:ext cx="13410715" cy="1007071"/>
          </a:xfrm>
          <a:prstGeom prst="rect">
            <a:avLst/>
          </a:prstGeom>
          <a:noFill/>
          <a:ln>
            <a:noFill/>
          </a:ln>
        </p:spPr>
        <p:txBody>
          <a:bodyPr spcFirstLastPara="1" wrap="square" lIns="0" tIns="0" rIns="0" bIns="0" anchor="t" anchorCtr="0">
            <a:spAutoFit/>
          </a:bodyPr>
          <a:lstStyle/>
          <a:p>
            <a:pPr marL="0" marR="0" lvl="0" indent="0" algn="just" rtl="0">
              <a:lnSpc>
                <a:spcPct val="119003"/>
              </a:lnSpc>
              <a:spcBef>
                <a:spcPts val="0"/>
              </a:spcBef>
              <a:spcAft>
                <a:spcPts val="0"/>
              </a:spcAft>
              <a:buNone/>
            </a:pPr>
            <a:r>
              <a:rPr lang="en-US" sz="5499" b="1" i="0" u="none" strike="noStrike" cap="none" dirty="0">
                <a:solidFill>
                  <a:srgbClr val="424040"/>
                </a:solidFill>
                <a:latin typeface="Roboto Condensed"/>
                <a:ea typeface="Roboto Condensed"/>
                <a:cs typeface="Roboto Condensed"/>
                <a:sym typeface="Roboto Condensed"/>
              </a:rPr>
              <a:t>II. ĐỌC VÀ TÌM HIỂU CHI TIẾT</a:t>
            </a:r>
            <a:endParaRPr dirty="0"/>
          </a:p>
        </p:txBody>
      </p:sp>
      <p:sp>
        <p:nvSpPr>
          <p:cNvPr id="174" name="Google Shape;174;p6"/>
          <p:cNvSpPr txBox="1"/>
          <p:nvPr/>
        </p:nvSpPr>
        <p:spPr>
          <a:xfrm>
            <a:off x="788704" y="1107359"/>
            <a:ext cx="13410715" cy="915635"/>
          </a:xfrm>
          <a:prstGeom prst="rect">
            <a:avLst/>
          </a:prstGeom>
          <a:noFill/>
          <a:ln>
            <a:noFill/>
          </a:ln>
        </p:spPr>
        <p:txBody>
          <a:bodyPr spcFirstLastPara="1" wrap="square" lIns="0" tIns="0" rIns="0" bIns="0" anchor="t" anchorCtr="0">
            <a:spAutoFit/>
          </a:bodyPr>
          <a:lstStyle/>
          <a:p>
            <a:pPr marL="0" marR="0" lvl="0" indent="0" algn="just" rtl="0">
              <a:lnSpc>
                <a:spcPct val="119000"/>
              </a:lnSpc>
              <a:spcBef>
                <a:spcPts val="0"/>
              </a:spcBef>
              <a:spcAft>
                <a:spcPts val="0"/>
              </a:spcAft>
              <a:buNone/>
            </a:pPr>
            <a:r>
              <a:rPr lang="en-US" sz="5000" b="1" i="0" u="none" strike="noStrike" cap="none" dirty="0">
                <a:solidFill>
                  <a:srgbClr val="424040"/>
                </a:solidFill>
                <a:latin typeface="Roboto Condensed"/>
                <a:ea typeface="Roboto Condensed"/>
                <a:cs typeface="Roboto Condensed"/>
                <a:sym typeface="Roboto Condensed"/>
              </a:rPr>
              <a:t>1. </a:t>
            </a:r>
            <a:r>
              <a:rPr lang="en-US" sz="5000" b="1" i="0" u="none" strike="noStrike" cap="none" dirty="0" err="1">
                <a:solidFill>
                  <a:srgbClr val="424040"/>
                </a:solidFill>
                <a:latin typeface="Roboto Condensed"/>
                <a:ea typeface="Roboto Condensed"/>
                <a:cs typeface="Roboto Condensed"/>
                <a:sym typeface="Roboto Condensed"/>
              </a:rPr>
              <a:t>Nghệ</a:t>
            </a:r>
            <a:r>
              <a:rPr lang="en-US" sz="5000" b="1" i="0" u="none" strike="noStrike" cap="none" dirty="0">
                <a:solidFill>
                  <a:srgbClr val="424040"/>
                </a:solidFill>
                <a:latin typeface="Roboto Condensed"/>
                <a:ea typeface="Roboto Condensed"/>
                <a:cs typeface="Roboto Condensed"/>
                <a:sym typeface="Roboto Condensed"/>
              </a:rPr>
              <a:t> </a:t>
            </a:r>
            <a:r>
              <a:rPr lang="en-US" sz="5000" b="1" i="0" u="none" strike="noStrike" cap="none" dirty="0" err="1">
                <a:solidFill>
                  <a:srgbClr val="424040"/>
                </a:solidFill>
                <a:latin typeface="Roboto Condensed"/>
                <a:ea typeface="Roboto Condensed"/>
                <a:cs typeface="Roboto Condensed"/>
                <a:sym typeface="Roboto Condensed"/>
              </a:rPr>
              <a:t>thuật</a:t>
            </a:r>
            <a:r>
              <a:rPr lang="en-US" sz="5000" b="1" i="0" u="none" strike="noStrike" cap="none" dirty="0">
                <a:solidFill>
                  <a:srgbClr val="424040"/>
                </a:solidFill>
                <a:latin typeface="Roboto Condensed"/>
                <a:ea typeface="Roboto Condensed"/>
                <a:cs typeface="Roboto Condensed"/>
                <a:sym typeface="Roboto Condensed"/>
              </a:rPr>
              <a:t> </a:t>
            </a:r>
            <a:r>
              <a:rPr lang="en-US" sz="5000" b="1" i="0" u="none" strike="noStrike" cap="none" dirty="0" err="1">
                <a:solidFill>
                  <a:srgbClr val="424040"/>
                </a:solidFill>
                <a:latin typeface="Roboto Condensed"/>
                <a:ea typeface="Roboto Condensed"/>
                <a:cs typeface="Roboto Condensed"/>
                <a:sym typeface="Roboto Condensed"/>
              </a:rPr>
              <a:t>lập</a:t>
            </a:r>
            <a:r>
              <a:rPr lang="en-US" sz="5000" b="1" i="0" u="none" strike="noStrike" cap="none" dirty="0">
                <a:solidFill>
                  <a:srgbClr val="424040"/>
                </a:solidFill>
                <a:latin typeface="Roboto Condensed"/>
                <a:ea typeface="Roboto Condensed"/>
                <a:cs typeface="Roboto Condensed"/>
                <a:sym typeface="Roboto Condensed"/>
              </a:rPr>
              <a:t> </a:t>
            </a:r>
            <a:r>
              <a:rPr lang="en-US" sz="5000" b="1" i="0" u="none" strike="noStrike" cap="none" dirty="0" err="1">
                <a:solidFill>
                  <a:srgbClr val="424040"/>
                </a:solidFill>
                <a:latin typeface="Roboto Condensed"/>
                <a:ea typeface="Roboto Condensed"/>
                <a:cs typeface="Roboto Condensed"/>
                <a:sym typeface="Roboto Condensed"/>
              </a:rPr>
              <a:t>luận</a:t>
            </a:r>
            <a:r>
              <a:rPr lang="en-US" sz="5000" b="1" i="0" u="none" strike="noStrike" cap="none" dirty="0">
                <a:solidFill>
                  <a:srgbClr val="424040"/>
                </a:solidFill>
                <a:latin typeface="Roboto Condensed"/>
                <a:ea typeface="Roboto Condensed"/>
                <a:cs typeface="Roboto Condensed"/>
                <a:sym typeface="Roboto Condensed"/>
              </a:rPr>
              <a:t> </a:t>
            </a:r>
            <a:r>
              <a:rPr lang="en-US" sz="5000" b="1" i="0" u="none" strike="noStrike" cap="none" dirty="0" err="1">
                <a:solidFill>
                  <a:srgbClr val="424040"/>
                </a:solidFill>
                <a:latin typeface="Roboto Condensed"/>
                <a:ea typeface="Roboto Condensed"/>
                <a:cs typeface="Roboto Condensed"/>
                <a:sym typeface="Roboto Condensed"/>
              </a:rPr>
              <a:t>trong</a:t>
            </a:r>
            <a:r>
              <a:rPr lang="en-US" sz="5000" b="1" i="0" u="none" strike="noStrike" cap="none" dirty="0">
                <a:solidFill>
                  <a:srgbClr val="424040"/>
                </a:solidFill>
                <a:latin typeface="Roboto Condensed"/>
                <a:ea typeface="Roboto Condensed"/>
                <a:cs typeface="Roboto Condensed"/>
                <a:sym typeface="Roboto Condensed"/>
              </a:rPr>
              <a:t> </a:t>
            </a:r>
            <a:r>
              <a:rPr lang="en-US" sz="5000" b="1" i="0" u="none" strike="noStrike" cap="none" dirty="0" err="1">
                <a:solidFill>
                  <a:srgbClr val="424040"/>
                </a:solidFill>
                <a:latin typeface="Roboto Condensed"/>
                <a:ea typeface="Roboto Condensed"/>
                <a:cs typeface="Roboto Condensed"/>
                <a:sym typeface="Roboto Condensed"/>
              </a:rPr>
              <a:t>đoạn</a:t>
            </a:r>
            <a:r>
              <a:rPr lang="en-US" sz="5000" b="1" i="0" u="none" strike="noStrike" cap="none" dirty="0">
                <a:solidFill>
                  <a:srgbClr val="424040"/>
                </a:solidFill>
                <a:latin typeface="Roboto Condensed"/>
                <a:ea typeface="Roboto Condensed"/>
                <a:cs typeface="Roboto Condensed"/>
                <a:sym typeface="Roboto Condensed"/>
              </a:rPr>
              <a:t> 1</a:t>
            </a:r>
            <a:endParaRPr sz="5000" b="1" i="0" u="none" strike="noStrike" cap="none" dirty="0">
              <a:solidFill>
                <a:srgbClr val="424040"/>
              </a:solidFill>
              <a:latin typeface="Roboto Condensed"/>
              <a:ea typeface="Roboto Condensed"/>
              <a:cs typeface="Roboto Condensed"/>
              <a:sym typeface="Roboto Condensed"/>
            </a:endParaRPr>
          </a:p>
        </p:txBody>
      </p:sp>
      <p:pic>
        <p:nvPicPr>
          <p:cNvPr id="3" name="Picture 2" descr="A person holding a frisbee&#10;&#10;Description automatically generated">
            <a:extLst>
              <a:ext uri="{FF2B5EF4-FFF2-40B4-BE49-F238E27FC236}">
                <a16:creationId xmlns:a16="http://schemas.microsoft.com/office/drawing/2014/main" xmlns="" id="{391BB95F-9C99-642C-FA50-1CDAF9B1C2DF}"/>
              </a:ext>
            </a:extLst>
          </p:cNvPr>
          <p:cNvPicPr>
            <a:picLocks noChangeAspect="1"/>
          </p:cNvPicPr>
          <p:nvPr/>
        </p:nvPicPr>
        <p:blipFill>
          <a:blip r:embed="rId8"/>
          <a:stretch>
            <a:fillRect/>
          </a:stretch>
        </p:blipFill>
        <p:spPr>
          <a:xfrm flipH="1">
            <a:off x="-3856806" y="1597280"/>
            <a:ext cx="12221331" cy="8689720"/>
          </a:xfrm>
          <a:prstGeom prst="rect">
            <a:avLst/>
          </a:prstGeom>
          <a:effectLst>
            <a:glow rad="63500">
              <a:schemeClr val="accent3">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5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fade">
                                      <p:cBhvr>
                                        <p:cTn id="17"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8"/>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197" name="Google Shape;197;p8"/>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198" name="Google Shape;198;p8"/>
          <p:cNvPicPr preferRelativeResize="0"/>
          <p:nvPr/>
        </p:nvPicPr>
        <p:blipFill rotWithShape="1">
          <a:blip r:embed="rId5">
            <a:alphaModFix amt="31999"/>
          </a:blip>
          <a:srcRect/>
          <a:stretch/>
        </p:blipFill>
        <p:spPr>
          <a:xfrm rot="-1670513">
            <a:off x="-2780863" y="1848172"/>
            <a:ext cx="9611651" cy="10433271"/>
          </a:xfrm>
          <a:prstGeom prst="rect">
            <a:avLst/>
          </a:prstGeom>
          <a:noFill/>
          <a:ln>
            <a:noFill/>
          </a:ln>
        </p:spPr>
      </p:pic>
      <p:pic>
        <p:nvPicPr>
          <p:cNvPr id="199" name="Google Shape;199;p8"/>
          <p:cNvPicPr preferRelativeResize="0"/>
          <p:nvPr/>
        </p:nvPicPr>
        <p:blipFill rotWithShape="1">
          <a:blip r:embed="rId6">
            <a:alphaModFix/>
          </a:blip>
          <a:srcRect t="5223" b="5223"/>
          <a:stretch/>
        </p:blipFill>
        <p:spPr>
          <a:xfrm rot="528302">
            <a:off x="-4219494" y="-1523446"/>
            <a:ext cx="15026533" cy="4297694"/>
          </a:xfrm>
          <a:prstGeom prst="rect">
            <a:avLst/>
          </a:prstGeom>
          <a:noFill/>
          <a:ln>
            <a:noFill/>
          </a:ln>
        </p:spPr>
      </p:pic>
      <p:pic>
        <p:nvPicPr>
          <p:cNvPr id="200" name="Google Shape;200;p8"/>
          <p:cNvPicPr preferRelativeResize="0"/>
          <p:nvPr/>
        </p:nvPicPr>
        <p:blipFill rotWithShape="1">
          <a:blip r:embed="rId4">
            <a:alphaModFix/>
          </a:blip>
          <a:srcRect/>
          <a:stretch/>
        </p:blipFill>
        <p:spPr>
          <a:xfrm>
            <a:off x="5370980" y="-3489399"/>
            <a:ext cx="4754496" cy="4114800"/>
          </a:xfrm>
          <a:prstGeom prst="rect">
            <a:avLst/>
          </a:prstGeom>
          <a:noFill/>
          <a:ln>
            <a:noFill/>
          </a:ln>
        </p:spPr>
      </p:pic>
      <p:pic>
        <p:nvPicPr>
          <p:cNvPr id="202" name="Google Shape;202;p8"/>
          <p:cNvPicPr preferRelativeResize="0"/>
          <p:nvPr/>
        </p:nvPicPr>
        <p:blipFill rotWithShape="1">
          <a:blip r:embed="rId7">
            <a:alphaModFix/>
          </a:blip>
          <a:srcRect/>
          <a:stretch/>
        </p:blipFill>
        <p:spPr>
          <a:xfrm rot="6292447">
            <a:off x="14376727" y="-1806988"/>
            <a:ext cx="3216151" cy="5190828"/>
          </a:xfrm>
          <a:prstGeom prst="rect">
            <a:avLst/>
          </a:prstGeom>
          <a:noFill/>
          <a:ln>
            <a:noFill/>
          </a:ln>
        </p:spPr>
      </p:pic>
      <p:pic>
        <p:nvPicPr>
          <p:cNvPr id="203" name="Google Shape;203;p8"/>
          <p:cNvPicPr preferRelativeResize="0"/>
          <p:nvPr/>
        </p:nvPicPr>
        <p:blipFill rotWithShape="1">
          <a:blip r:embed="rId8">
            <a:alphaModFix/>
          </a:blip>
          <a:srcRect/>
          <a:stretch/>
        </p:blipFill>
        <p:spPr>
          <a:xfrm rot="8659743">
            <a:off x="12511196" y="-1988644"/>
            <a:ext cx="2963079" cy="3977288"/>
          </a:xfrm>
          <a:prstGeom prst="rect">
            <a:avLst/>
          </a:prstGeom>
          <a:noFill/>
          <a:ln>
            <a:noFill/>
          </a:ln>
        </p:spPr>
      </p:pic>
      <p:sp>
        <p:nvSpPr>
          <p:cNvPr id="208" name="Google Shape;208;p8"/>
          <p:cNvSpPr txBox="1"/>
          <p:nvPr/>
        </p:nvSpPr>
        <p:spPr>
          <a:xfrm>
            <a:off x="788704" y="207571"/>
            <a:ext cx="13410715" cy="1007071"/>
          </a:xfrm>
          <a:prstGeom prst="rect">
            <a:avLst/>
          </a:prstGeom>
          <a:noFill/>
          <a:ln>
            <a:noFill/>
          </a:ln>
        </p:spPr>
        <p:txBody>
          <a:bodyPr spcFirstLastPara="1" wrap="square" lIns="0" tIns="0" rIns="0" bIns="0" anchor="t" anchorCtr="0">
            <a:spAutoFit/>
          </a:bodyPr>
          <a:lstStyle/>
          <a:p>
            <a:pPr marL="0" marR="0" lvl="0" indent="0" algn="just" rtl="0">
              <a:lnSpc>
                <a:spcPct val="119003"/>
              </a:lnSpc>
              <a:spcBef>
                <a:spcPts val="0"/>
              </a:spcBef>
              <a:spcAft>
                <a:spcPts val="0"/>
              </a:spcAft>
              <a:buNone/>
            </a:pPr>
            <a:r>
              <a:rPr lang="en-US" sz="5499" b="1" i="0" u="none" strike="noStrike" cap="none" dirty="0">
                <a:solidFill>
                  <a:srgbClr val="424040"/>
                </a:solidFill>
                <a:latin typeface="Roboto Condensed"/>
                <a:ea typeface="Roboto Condensed"/>
                <a:cs typeface="Roboto Condensed"/>
                <a:sym typeface="Roboto Condensed"/>
              </a:rPr>
              <a:t>2. </a:t>
            </a:r>
            <a:r>
              <a:rPr lang="en-US" sz="5499" b="1" i="0" u="none" strike="noStrike" cap="none" dirty="0" err="1">
                <a:solidFill>
                  <a:srgbClr val="424040"/>
                </a:solidFill>
                <a:latin typeface="Roboto Condensed"/>
                <a:ea typeface="Roboto Condensed"/>
                <a:cs typeface="Roboto Condensed"/>
                <a:sym typeface="Roboto Condensed"/>
              </a:rPr>
              <a:t>Nghệ</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thuật</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lậ</a:t>
            </a:r>
            <a:r>
              <a:rPr lang="en-US" sz="5499" b="1" dirty="0" err="1">
                <a:solidFill>
                  <a:srgbClr val="424040"/>
                </a:solidFill>
                <a:latin typeface="Roboto Condensed"/>
                <a:ea typeface="Roboto Condensed"/>
                <a:cs typeface="Roboto Condensed"/>
                <a:sym typeface="Roboto Condensed"/>
              </a:rPr>
              <a:t>p</a:t>
            </a:r>
            <a:r>
              <a:rPr lang="en-US" sz="5499" b="1" dirty="0">
                <a:solidFill>
                  <a:srgbClr val="424040"/>
                </a:solidFill>
                <a:latin typeface="Roboto Condensed"/>
                <a:ea typeface="Roboto Condensed"/>
                <a:cs typeface="Roboto Condensed"/>
                <a:sym typeface="Roboto Condensed"/>
              </a:rPr>
              <a:t> </a:t>
            </a:r>
            <a:r>
              <a:rPr lang="en-US" sz="5499" b="1" dirty="0" err="1">
                <a:solidFill>
                  <a:srgbClr val="424040"/>
                </a:solidFill>
                <a:latin typeface="Roboto Condensed"/>
                <a:ea typeface="Roboto Condensed"/>
                <a:cs typeface="Roboto Condensed"/>
                <a:sym typeface="Roboto Condensed"/>
              </a:rPr>
              <a:t>luận</a:t>
            </a:r>
            <a:r>
              <a:rPr lang="en-US" sz="5499" b="1" dirty="0">
                <a:solidFill>
                  <a:srgbClr val="424040"/>
                </a:solidFill>
                <a:latin typeface="Roboto Condensed"/>
                <a:ea typeface="Roboto Condensed"/>
                <a:cs typeface="Roboto Condensed"/>
                <a:sym typeface="Roboto Condensed"/>
              </a:rPr>
              <a:t> </a:t>
            </a:r>
            <a:r>
              <a:rPr lang="en-US" sz="5499" b="1" dirty="0" err="1">
                <a:solidFill>
                  <a:srgbClr val="424040"/>
                </a:solidFill>
                <a:latin typeface="Roboto Condensed"/>
                <a:ea typeface="Roboto Condensed"/>
                <a:cs typeface="Roboto Condensed"/>
                <a:sym typeface="Roboto Condensed"/>
              </a:rPr>
              <a:t>trong</a:t>
            </a:r>
            <a:r>
              <a:rPr lang="en-US" sz="5499" b="1" dirty="0">
                <a:solidFill>
                  <a:srgbClr val="424040"/>
                </a:solidFill>
                <a:latin typeface="Roboto Condensed"/>
                <a:ea typeface="Roboto Condensed"/>
                <a:cs typeface="Roboto Condensed"/>
                <a:sym typeface="Roboto Condensed"/>
              </a:rPr>
              <a:t> </a:t>
            </a:r>
            <a:r>
              <a:rPr lang="en-US" sz="5499" b="1" dirty="0" err="1">
                <a:solidFill>
                  <a:srgbClr val="424040"/>
                </a:solidFill>
                <a:latin typeface="Roboto Condensed"/>
                <a:ea typeface="Roboto Condensed"/>
                <a:cs typeface="Roboto Condensed"/>
                <a:sym typeface="Roboto Condensed"/>
              </a:rPr>
              <a:t>đoạn</a:t>
            </a:r>
            <a:r>
              <a:rPr lang="en-US" sz="5499" b="1" dirty="0">
                <a:solidFill>
                  <a:srgbClr val="424040"/>
                </a:solidFill>
                <a:latin typeface="Roboto Condensed"/>
                <a:ea typeface="Roboto Condensed"/>
                <a:cs typeface="Roboto Condensed"/>
                <a:sym typeface="Roboto Condensed"/>
              </a:rPr>
              <a:t> 2,3,4</a:t>
            </a:r>
            <a:endParaRPr dirty="0"/>
          </a:p>
        </p:txBody>
      </p:sp>
      <p:pic>
        <p:nvPicPr>
          <p:cNvPr id="3" name="Picture 2" descr="A person sitting at a table&#10;&#10;Description automatically generated with medium confidence">
            <a:extLst>
              <a:ext uri="{FF2B5EF4-FFF2-40B4-BE49-F238E27FC236}">
                <a16:creationId xmlns:a16="http://schemas.microsoft.com/office/drawing/2014/main" xmlns="" id="{77B1EB16-BD79-EDE3-6CF2-38A675E8EDD3}"/>
              </a:ext>
            </a:extLst>
          </p:cNvPr>
          <p:cNvPicPr>
            <a:picLocks noChangeAspect="1"/>
          </p:cNvPicPr>
          <p:nvPr/>
        </p:nvPicPr>
        <p:blipFill>
          <a:blip r:embed="rId9"/>
          <a:stretch>
            <a:fillRect/>
          </a:stretch>
        </p:blipFill>
        <p:spPr>
          <a:xfrm>
            <a:off x="0" y="5331000"/>
            <a:ext cx="7116264" cy="5053579"/>
          </a:xfrm>
          <a:prstGeom prst="rect">
            <a:avLst/>
          </a:prstGeom>
        </p:spPr>
      </p:pic>
      <p:sp>
        <p:nvSpPr>
          <p:cNvPr id="5" name="TextBox 4">
            <a:extLst>
              <a:ext uri="{FF2B5EF4-FFF2-40B4-BE49-F238E27FC236}">
                <a16:creationId xmlns:a16="http://schemas.microsoft.com/office/drawing/2014/main" xmlns="" id="{BB5623AE-1C1A-8A0E-A12E-B78A623EA14A}"/>
              </a:ext>
            </a:extLst>
          </p:cNvPr>
          <p:cNvSpPr txBox="1"/>
          <p:nvPr/>
        </p:nvSpPr>
        <p:spPr>
          <a:xfrm>
            <a:off x="715986" y="1109809"/>
            <a:ext cx="16360637" cy="4378506"/>
          </a:xfrm>
          <a:prstGeom prst="rect">
            <a:avLst/>
          </a:prstGeom>
          <a:noFill/>
        </p:spPr>
        <p:txBody>
          <a:bodyPr wrap="square">
            <a:spAutoFit/>
          </a:bodyPr>
          <a:lstStyle/>
          <a:p>
            <a:pPr algn="just">
              <a:lnSpc>
                <a:spcPct val="115000"/>
              </a:lnSpc>
            </a:pPr>
            <a:r>
              <a:rPr lang="vi-VN" sz="3500" b="1" dirty="0">
                <a:solidFill>
                  <a:srgbClr val="000000"/>
                </a:solidFill>
                <a:effectLst/>
                <a:latin typeface="Times New Roman" panose="02020603050405020304" pitchFamily="18" charset="0"/>
                <a:ea typeface="Times New Roman" panose="02020603050405020304" pitchFamily="18" charset="0"/>
              </a:rPr>
              <a:t>* Đoạn 2:</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Lí lẽ: </a:t>
            </a:r>
            <a:r>
              <a:rPr lang="x-none" sz="3500" dirty="0">
                <a:solidFill>
                  <a:srgbClr val="000000"/>
                </a:solidFill>
                <a:effectLst/>
                <a:latin typeface="Times New Roman" panose="02020603050405020304" pitchFamily="18" charset="0"/>
                <a:ea typeface="Times New Roman" panose="02020603050405020304" pitchFamily="18" charset="0"/>
              </a:rPr>
              <a:t>Bác giản dị trong đời sống hằng ngày</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Bằng chứng:</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x-none" sz="3500" dirty="0">
                <a:solidFill>
                  <a:srgbClr val="000000"/>
                </a:solidFill>
                <a:effectLst/>
                <a:latin typeface="Times New Roman" panose="02020603050405020304" pitchFamily="18" charset="0"/>
                <a:ea typeface="Times New Roman" panose="02020603050405020304" pitchFamily="18" charset="0"/>
              </a:rPr>
              <a:t>+ Bữa ăn: Chỉ có vài ba món đơn giản, ăn không để rơi vãi một hạt, ăn xong cái bát bao giờ cũng sạch, thức ăn còn lại được sắp xếp tươm tất.</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x-none" sz="3500" dirty="0">
                <a:solidFill>
                  <a:srgbClr val="000000"/>
                </a:solidFill>
                <a:effectLst/>
                <a:latin typeface="Times New Roman" panose="02020603050405020304" pitchFamily="18" charset="0"/>
                <a:ea typeface="Times New Roman" panose="02020603050405020304" pitchFamily="18" charset="0"/>
              </a:rPr>
              <a:t>+ Cái nhà: Nhà sàn vẻn vẹn có vài ba phòng luôn lộng gió và ánh sáng, phảng phất hương thơm của hoa vườn…</a:t>
            </a:r>
            <a:endParaRPr lang="x-none" sz="35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F8FC9927-6C48-0D86-58C6-76C5E5D7CD50}"/>
              </a:ext>
            </a:extLst>
          </p:cNvPr>
          <p:cNvSpPr txBox="1"/>
          <p:nvPr/>
        </p:nvSpPr>
        <p:spPr>
          <a:xfrm>
            <a:off x="7116264" y="5647146"/>
            <a:ext cx="10311248" cy="3139706"/>
          </a:xfrm>
          <a:prstGeom prst="rect">
            <a:avLst/>
          </a:prstGeom>
          <a:noFill/>
        </p:spPr>
        <p:txBody>
          <a:bodyPr wrap="square">
            <a:spAutoFit/>
          </a:bodyPr>
          <a:lstStyle/>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Lí lẽ: </a:t>
            </a:r>
            <a:r>
              <a:rPr lang="x-none" sz="3500" dirty="0">
                <a:solidFill>
                  <a:srgbClr val="000000"/>
                </a:solidFill>
                <a:effectLst/>
                <a:latin typeface="Times New Roman" panose="02020603050405020304" pitchFamily="18" charset="0"/>
                <a:ea typeface="Times New Roman" panose="02020603050405020304" pitchFamily="18" charset="0"/>
              </a:rPr>
              <a:t>Bác giản dị trong cách làm việc</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Bằng chứng: </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x-none" sz="3500" dirty="0">
                <a:solidFill>
                  <a:srgbClr val="000000"/>
                </a:solidFill>
                <a:effectLst/>
                <a:latin typeface="Times New Roman" panose="02020603050405020304" pitchFamily="18" charset="0"/>
                <a:ea typeface="Times New Roman" panose="02020603050405020304" pitchFamily="18" charset="0"/>
              </a:rPr>
              <a:t>+ việc lớn: cứu nước, cứu dân; việc nhỏ: trồng cây..viết thư...nói chuyện với các cháu...đi thăm nhà tập thể...</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x-none" sz="3500" dirty="0">
                <a:solidFill>
                  <a:srgbClr val="000000"/>
                </a:solidFill>
                <a:effectLst/>
                <a:latin typeface="Times New Roman" panose="02020603050405020304" pitchFamily="18" charset="0"/>
                <a:ea typeface="Times New Roman" panose="02020603050405020304" pitchFamily="18" charset="0"/>
              </a:rPr>
              <a:t>+ người giúp việc và  phục vụ đếm trên đầu ngón tay...</a:t>
            </a:r>
            <a:endParaRPr lang="x-none" sz="35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arn(inVertic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barn(inVertical)">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barn(inVertical)">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barn(inVertical)">
                                      <p:cBhvr>
                                        <p:cTn id="4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9"/>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215" name="Google Shape;215;p9"/>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216" name="Google Shape;216;p9"/>
          <p:cNvPicPr preferRelativeResize="0"/>
          <p:nvPr/>
        </p:nvPicPr>
        <p:blipFill rotWithShape="1">
          <a:blip r:embed="rId4">
            <a:alphaModFix/>
          </a:blip>
          <a:srcRect/>
          <a:stretch/>
        </p:blipFill>
        <p:spPr>
          <a:xfrm rot="-1121338">
            <a:off x="16307164" y="1849579"/>
            <a:ext cx="4754496" cy="4114800"/>
          </a:xfrm>
          <a:prstGeom prst="rect">
            <a:avLst/>
          </a:prstGeom>
          <a:noFill/>
          <a:ln>
            <a:noFill/>
          </a:ln>
        </p:spPr>
      </p:pic>
      <p:pic>
        <p:nvPicPr>
          <p:cNvPr id="217" name="Google Shape;217;p9"/>
          <p:cNvPicPr preferRelativeResize="0"/>
          <p:nvPr/>
        </p:nvPicPr>
        <p:blipFill rotWithShape="1">
          <a:blip r:embed="rId5">
            <a:alphaModFix/>
          </a:blip>
          <a:srcRect/>
          <a:stretch/>
        </p:blipFill>
        <p:spPr>
          <a:xfrm rot="6292447">
            <a:off x="14451973" y="-1864858"/>
            <a:ext cx="3712478" cy="5991895"/>
          </a:xfrm>
          <a:prstGeom prst="rect">
            <a:avLst/>
          </a:prstGeom>
          <a:noFill/>
          <a:ln>
            <a:noFill/>
          </a:ln>
        </p:spPr>
      </p:pic>
      <p:pic>
        <p:nvPicPr>
          <p:cNvPr id="218" name="Google Shape;218;p9"/>
          <p:cNvPicPr preferRelativeResize="0"/>
          <p:nvPr/>
        </p:nvPicPr>
        <p:blipFill rotWithShape="1">
          <a:blip r:embed="rId6">
            <a:alphaModFix/>
          </a:blip>
          <a:srcRect/>
          <a:stretch/>
        </p:blipFill>
        <p:spPr>
          <a:xfrm rot="8659743">
            <a:off x="12236626" y="-1900302"/>
            <a:ext cx="3496403" cy="4693158"/>
          </a:xfrm>
          <a:prstGeom prst="rect">
            <a:avLst/>
          </a:prstGeom>
          <a:noFill/>
          <a:ln>
            <a:noFill/>
          </a:ln>
        </p:spPr>
      </p:pic>
      <p:pic>
        <p:nvPicPr>
          <p:cNvPr id="219" name="Google Shape;219;p9"/>
          <p:cNvPicPr preferRelativeResize="0"/>
          <p:nvPr/>
        </p:nvPicPr>
        <p:blipFill rotWithShape="1">
          <a:blip r:embed="rId7">
            <a:alphaModFix/>
          </a:blip>
          <a:srcRect r="27219" b="29882"/>
          <a:stretch/>
        </p:blipFill>
        <p:spPr>
          <a:xfrm rot="-985806">
            <a:off x="14742401" y="6300763"/>
            <a:ext cx="4120617" cy="4524063"/>
          </a:xfrm>
          <a:prstGeom prst="rect">
            <a:avLst/>
          </a:prstGeom>
          <a:noFill/>
          <a:ln>
            <a:noFill/>
          </a:ln>
        </p:spPr>
      </p:pic>
      <p:pic>
        <p:nvPicPr>
          <p:cNvPr id="221" name="Google Shape;221;p9"/>
          <p:cNvPicPr preferRelativeResize="0"/>
          <p:nvPr/>
        </p:nvPicPr>
        <p:blipFill rotWithShape="1">
          <a:blip r:embed="rId8">
            <a:alphaModFix/>
          </a:blip>
          <a:srcRect t="5223" b="5223"/>
          <a:stretch/>
        </p:blipFill>
        <p:spPr>
          <a:xfrm rot="528302">
            <a:off x="-4219494" y="-1523446"/>
            <a:ext cx="15026533" cy="4297694"/>
          </a:xfrm>
          <a:prstGeom prst="rect">
            <a:avLst/>
          </a:prstGeom>
          <a:noFill/>
          <a:ln>
            <a:noFill/>
          </a:ln>
        </p:spPr>
      </p:pic>
      <p:sp>
        <p:nvSpPr>
          <p:cNvPr id="224" name="Google Shape;224;p9"/>
          <p:cNvSpPr txBox="1"/>
          <p:nvPr/>
        </p:nvSpPr>
        <p:spPr>
          <a:xfrm>
            <a:off x="788704" y="207571"/>
            <a:ext cx="13410715" cy="1007071"/>
          </a:xfrm>
          <a:prstGeom prst="rect">
            <a:avLst/>
          </a:prstGeom>
          <a:noFill/>
          <a:ln>
            <a:noFill/>
          </a:ln>
        </p:spPr>
        <p:txBody>
          <a:bodyPr spcFirstLastPara="1" wrap="square" lIns="0" tIns="0" rIns="0" bIns="0" anchor="t" anchorCtr="0">
            <a:spAutoFit/>
          </a:bodyPr>
          <a:lstStyle/>
          <a:p>
            <a:pPr marL="0" marR="0" lvl="0" indent="0" algn="just" rtl="0">
              <a:lnSpc>
                <a:spcPct val="119003"/>
              </a:lnSpc>
              <a:spcBef>
                <a:spcPts val="0"/>
              </a:spcBef>
              <a:spcAft>
                <a:spcPts val="0"/>
              </a:spcAft>
              <a:buNone/>
            </a:pPr>
            <a:r>
              <a:rPr lang="en-US" sz="5499"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 </a:t>
            </a:r>
            <a:r>
              <a:rPr lang="en-US" sz="5499" b="1" i="0" u="none" strike="noStrike" cap="none" dirty="0" err="1">
                <a:solidFill>
                  <a:srgbClr val="424040"/>
                </a:solidFill>
                <a:latin typeface="Times New Roman" panose="02020603050405020304" pitchFamily="18" charset="0"/>
                <a:ea typeface="Roboto Condensed"/>
                <a:cs typeface="Times New Roman" panose="02020603050405020304" pitchFamily="18" charset="0"/>
                <a:sym typeface="Roboto Condensed"/>
              </a:rPr>
              <a:t>Đoạn</a:t>
            </a:r>
            <a:r>
              <a:rPr lang="en-US" sz="5499"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 3:</a:t>
            </a:r>
            <a:endParaRPr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CE01DC01-AD4F-21AE-00C4-76733F58A6C6}"/>
              </a:ext>
            </a:extLst>
          </p:cNvPr>
          <p:cNvSpPr txBox="1"/>
          <p:nvPr/>
        </p:nvSpPr>
        <p:spPr>
          <a:xfrm>
            <a:off x="1089929" y="1356541"/>
            <a:ext cx="11473202" cy="8788560"/>
          </a:xfrm>
          <a:prstGeom prst="rect">
            <a:avLst/>
          </a:prstGeom>
          <a:noFill/>
        </p:spPr>
        <p:txBody>
          <a:bodyPr wrap="square">
            <a:spAutoFit/>
          </a:bodyPr>
          <a:lstStyle/>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 Lí lẽ: </a:t>
            </a:r>
            <a:endParaRPr lang="x-none"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a:t>
            </a:r>
            <a:r>
              <a:rPr lang="x-none" sz="4500" dirty="0">
                <a:solidFill>
                  <a:srgbClr val="000000"/>
                </a:solidFill>
                <a:effectLst/>
                <a:latin typeface="Times New Roman" panose="02020603050405020304" pitchFamily="18" charset="0"/>
                <a:ea typeface="Times New Roman" panose="02020603050405020304" pitchFamily="18" charset="0"/>
              </a:rPr>
              <a:t> Chớ hiểu lầm Bác sống khắc khổ theo lối nhà tu hành...kiểu nhà hiền triết ẩn dật.</a:t>
            </a:r>
            <a:endParaRPr lang="x-none"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a:t>
            </a:r>
            <a:r>
              <a:rPr lang="x-none" sz="4500" dirty="0">
                <a:solidFill>
                  <a:srgbClr val="000000"/>
                </a:solidFill>
                <a:effectLst/>
                <a:latin typeface="Times New Roman" panose="02020603050405020304" pitchFamily="18" charset="0"/>
                <a:ea typeface="Times New Roman" panose="02020603050405020304" pitchFamily="18" charset="0"/>
              </a:rPr>
              <a:t> Đời sống vật chất giản dị hòa hợp tâm hồn phong phú, những tư tưởng, tình cảm, những giá trị tinh thần cao đẹp nhất.</a:t>
            </a:r>
            <a:endParaRPr lang="x-none"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a:t>
            </a:r>
            <a:r>
              <a:rPr lang="x-none" sz="4500" dirty="0">
                <a:solidFill>
                  <a:srgbClr val="000000"/>
                </a:solidFill>
                <a:effectLst/>
                <a:latin typeface="Times New Roman" panose="02020603050405020304" pitchFamily="18" charset="0"/>
                <a:ea typeface="Times New Roman" panose="02020603050405020304" pitchFamily="18" charset="0"/>
              </a:rPr>
              <a:t> Đó là đời sống văn minh, nêu gương sáng cho thế giới ngày nay.</a:t>
            </a:r>
            <a:endParaRPr lang="x-none"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 Bằng chứng: </a:t>
            </a:r>
            <a:r>
              <a:rPr lang="x-none" sz="4500" dirty="0">
                <a:solidFill>
                  <a:srgbClr val="000000"/>
                </a:solidFill>
                <a:effectLst/>
                <a:latin typeface="Times New Roman" panose="02020603050405020304" pitchFamily="18" charset="0"/>
                <a:ea typeface="Times New Roman" panose="02020603050405020304" pitchFamily="18" charset="0"/>
              </a:rPr>
              <a:t> Người sống sôi nổi, phong phú... cuộc đấu tranh gian khổ và ác liệt của</a:t>
            </a:r>
          </a:p>
          <a:p>
            <a:pPr algn="just">
              <a:lnSpc>
                <a:spcPct val="115000"/>
              </a:lnSpc>
            </a:pPr>
            <a:r>
              <a:rPr lang="x-none" sz="4500" dirty="0">
                <a:solidFill>
                  <a:srgbClr val="000000"/>
                </a:solidFill>
                <a:effectLst/>
                <a:latin typeface="Times New Roman" panose="02020603050405020304" pitchFamily="18" charset="0"/>
                <a:ea typeface="Times New Roman" panose="02020603050405020304" pitchFamily="18" charset="0"/>
              </a:rPr>
              <a:t>quần chúng nhân dân.</a:t>
            </a:r>
            <a:endParaRPr lang="x-none" sz="4500" dirty="0">
              <a:effectLst/>
              <a:latin typeface="Times New Roman" panose="02020603050405020304" pitchFamily="18" charset="0"/>
              <a:ea typeface="Times New Roman" panose="02020603050405020304" pitchFamily="18" charset="0"/>
            </a:endParaRPr>
          </a:p>
        </p:txBody>
      </p:sp>
      <p:pic>
        <p:nvPicPr>
          <p:cNvPr id="5" name="Picture 4" descr="A person reading a book&#10;&#10;Description automatically generated with medium confidence">
            <a:extLst>
              <a:ext uri="{FF2B5EF4-FFF2-40B4-BE49-F238E27FC236}">
                <a16:creationId xmlns:a16="http://schemas.microsoft.com/office/drawing/2014/main" xmlns="" id="{38946972-E81A-F026-AFEE-E0437B395E66}"/>
              </a:ext>
            </a:extLst>
          </p:cNvPr>
          <p:cNvPicPr>
            <a:picLocks noChangeAspect="1"/>
          </p:cNvPicPr>
          <p:nvPr/>
        </p:nvPicPr>
        <p:blipFill rotWithShape="1">
          <a:blip r:embed="rId9"/>
          <a:srcRect r="35487"/>
          <a:stretch/>
        </p:blipFill>
        <p:spPr>
          <a:xfrm flipH="1">
            <a:off x="11041373" y="3997952"/>
            <a:ext cx="7246627" cy="63096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1331</Words>
  <Application>Microsoft Office PowerPoint</Application>
  <PresentationFormat>Custom</PresentationFormat>
  <Paragraphs>89</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Fraunces</vt:lpstr>
      <vt:lpstr>Calibri</vt:lpstr>
      <vt:lpstr>Pacifico</vt:lpstr>
      <vt:lpstr>Times New Roman</vt:lpstr>
      <vt:lpstr>Wingdings</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MSTT</dc:creator>
  <cp:lastModifiedBy>SKY</cp:lastModifiedBy>
  <cp:revision>4</cp:revision>
  <dcterms:created xsi:type="dcterms:W3CDTF">2006-08-16T00:00:00Z</dcterms:created>
  <dcterms:modified xsi:type="dcterms:W3CDTF">2024-06-15T10:34:24Z</dcterms:modified>
</cp:coreProperties>
</file>