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5" r:id="rId3"/>
    <p:sldId id="18850" r:id="rId5"/>
    <p:sldId id="268" r:id="rId6"/>
    <p:sldId id="293" r:id="rId7"/>
    <p:sldId id="294" r:id="rId8"/>
    <p:sldId id="18851" r:id="rId9"/>
    <p:sldId id="297" r:id="rId10"/>
    <p:sldId id="302" r:id="rId11"/>
    <p:sldId id="292" r:id="rId12"/>
    <p:sldId id="320" r:id="rId13"/>
    <p:sldId id="322" r:id="rId14"/>
    <p:sldId id="275" r:id="rId15"/>
    <p:sldId id="325" r:id="rId16"/>
    <p:sldId id="301" r:id="rId17"/>
    <p:sldId id="298" r:id="rId18"/>
    <p:sldId id="324" r:id="rId19"/>
    <p:sldId id="326" r:id="rId20"/>
    <p:sldId id="327" r:id="rId21"/>
    <p:sldId id="330" r:id="rId22"/>
    <p:sldId id="331" r:id="rId23"/>
    <p:sldId id="266" r:id="rId24"/>
    <p:sldId id="256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A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1316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0EF7-E38B-419F-B781-1B536DA4CB4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CF472-DB0E-42EC-AEC2-691054C32C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44E147CD-29C9-437F-B44A-6DB6F9CDC7F0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F949DE28-946F-4712-896D-1EB0A14130F5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EFEAB55D-C33C-46A9-B26A-B45D913E8506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88CD03F5-3E8C-4AD7-B2C9-808B18EC3762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52D43492-0513-41D0-8629-34D180F60971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1C91125D-5D44-4F43-AB61-BA9256034A12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BBF627A8-B825-45F4-A18D-9589288C5437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8EB2360E-A624-4188-8AB2-C28B4B396170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A51BA12E-7D5A-4D2C-BABA-7E0B4D4A073C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434882-D493-4686-9120-9C4F070B6F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307FC762-D5AC-4F0D-B8D9-1A55BCDE5CD2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fld id="{7C69E227-3EDD-4965-99C9-D431231A616A}" type="slidenum">
              <a:rPr lang="zh-CN" altLang="en-US">
                <a:ea typeface="SimSun" panose="02010600030101010101" pitchFamily="2" charset="-122"/>
              </a:rPr>
            </a:fld>
            <a:endParaRPr lang="zh-CN" altLang="en-US"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5B61-7D4A-4771-9F27-07503F25A31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4554-8D43-44E8-BBF4-EC369E5AC6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2" Type="http://schemas.openxmlformats.org/officeDocument/2006/relationships/notesSlide" Target="../notesSlides/notesSlide19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48.png"/><Relationship Id="rId2" Type="http://schemas.openxmlformats.org/officeDocument/2006/relationships/image" Target="../media/image31.png"/><Relationship Id="rId19" Type="http://schemas.openxmlformats.org/officeDocument/2006/relationships/slide" Target="slide22.xml"/><Relationship Id="rId18" Type="http://schemas.openxmlformats.org/officeDocument/2006/relationships/image" Target="../media/image47.png"/><Relationship Id="rId17" Type="http://schemas.openxmlformats.org/officeDocument/2006/relationships/image" Target="../media/image46.png"/><Relationship Id="rId16" Type="http://schemas.microsoft.com/office/2007/relationships/hdphoto" Target="../media/image45.wdp"/><Relationship Id="rId15" Type="http://schemas.openxmlformats.org/officeDocument/2006/relationships/image" Target="../media/image44.png"/><Relationship Id="rId14" Type="http://schemas.microsoft.com/office/2007/relationships/hdphoto" Target="../media/image43.wdp"/><Relationship Id="rId13" Type="http://schemas.openxmlformats.org/officeDocument/2006/relationships/image" Target="../media/image42.png"/><Relationship Id="rId12" Type="http://schemas.microsoft.com/office/2007/relationships/hdphoto" Target="../media/image41.wdp"/><Relationship Id="rId11" Type="http://schemas.openxmlformats.org/officeDocument/2006/relationships/image" Target="../media/image40.png"/><Relationship Id="rId10" Type="http://schemas.microsoft.com/office/2007/relationships/hdphoto" Target="../media/image39.wdp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microsoft.com/office/2007/relationships/hdphoto" Target="../media/image56.wdp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Relationship Id="rId3" Type="http://schemas.openxmlformats.org/officeDocument/2006/relationships/image" Target="../media/image51.png"/><Relationship Id="rId2" Type="http://schemas.microsoft.com/office/2007/relationships/hdphoto" Target="../media/image50.wdp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9.png"/><Relationship Id="rId12" Type="http://schemas.openxmlformats.org/officeDocument/2006/relationships/image" Target="../media/image47.png"/><Relationship Id="rId11" Type="http://schemas.openxmlformats.org/officeDocument/2006/relationships/image" Target="../media/image58.png"/><Relationship Id="rId10" Type="http://schemas.openxmlformats.org/officeDocument/2006/relationships/image" Target="../media/image46.png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microsoft.com/office/2007/relationships/hdphoto" Target="../media/image56.wdp"/><Relationship Id="rId7" Type="http://schemas.openxmlformats.org/officeDocument/2006/relationships/image" Target="../media/image55.png"/><Relationship Id="rId6" Type="http://schemas.microsoft.com/office/2007/relationships/hdphoto" Target="../media/image61.wdp"/><Relationship Id="rId5" Type="http://schemas.openxmlformats.org/officeDocument/2006/relationships/image" Target="../media/image60.png"/><Relationship Id="rId4" Type="http://schemas.openxmlformats.org/officeDocument/2006/relationships/image" Target="../media/image53.png"/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59.png"/><Relationship Id="rId11" Type="http://schemas.openxmlformats.org/officeDocument/2006/relationships/image" Target="../media/image47.png"/><Relationship Id="rId10" Type="http://schemas.openxmlformats.org/officeDocument/2006/relationships/image" Target="../media/image57.png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 bwMode="auto">
          <a:xfrm>
            <a:off x="155575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 flipV="1">
            <a:off x="2389188" y="4043363"/>
            <a:ext cx="8813798" cy="9525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107"/>
          <p:cNvSpPr>
            <a:spLocks noEditPoints="1"/>
          </p:cNvSpPr>
          <p:nvPr/>
        </p:nvSpPr>
        <p:spPr bwMode="auto">
          <a:xfrm>
            <a:off x="2414588" y="2589213"/>
            <a:ext cx="1981200" cy="1454150"/>
          </a:xfrm>
          <a:custGeom>
            <a:avLst/>
            <a:gdLst>
              <a:gd name="T0" fmla="*/ 2147483647 w 343"/>
              <a:gd name="T1" fmla="*/ 2147483647 h 294"/>
              <a:gd name="T2" fmla="*/ 2147483647 w 343"/>
              <a:gd name="T3" fmla="*/ 0 h 294"/>
              <a:gd name="T4" fmla="*/ 2147483647 w 343"/>
              <a:gd name="T5" fmla="*/ 2147483647 h 294"/>
              <a:gd name="T6" fmla="*/ 2147483647 w 343"/>
              <a:gd name="T7" fmla="*/ 2147483647 h 294"/>
              <a:gd name="T8" fmla="*/ 0 w 343"/>
              <a:gd name="T9" fmla="*/ 2147483647 h 294"/>
              <a:gd name="T10" fmla="*/ 0 w 343"/>
              <a:gd name="T11" fmla="*/ 2147483647 h 294"/>
              <a:gd name="T12" fmla="*/ 0 w 343"/>
              <a:gd name="T13" fmla="*/ 2147483647 h 294"/>
              <a:gd name="T14" fmla="*/ 2147483647 w 343"/>
              <a:gd name="T15" fmla="*/ 2147483647 h 294"/>
              <a:gd name="T16" fmla="*/ 2147483647 w 343"/>
              <a:gd name="T17" fmla="*/ 2147483647 h 294"/>
              <a:gd name="T18" fmla="*/ 2147483647 w 343"/>
              <a:gd name="T19" fmla="*/ 2147483647 h 294"/>
              <a:gd name="T20" fmla="*/ 2147483647 w 343"/>
              <a:gd name="T21" fmla="*/ 2147483647 h 294"/>
              <a:gd name="T22" fmla="*/ 2147483647 w 343"/>
              <a:gd name="T23" fmla="*/ 2147483647 h 294"/>
              <a:gd name="T24" fmla="*/ 2147483647 w 343"/>
              <a:gd name="T25" fmla="*/ 2147483647 h 294"/>
              <a:gd name="T26" fmla="*/ 2147483647 w 343"/>
              <a:gd name="T27" fmla="*/ 2147483647 h 294"/>
              <a:gd name="T28" fmla="*/ 2147483647 w 343"/>
              <a:gd name="T29" fmla="*/ 2147483647 h 294"/>
              <a:gd name="T30" fmla="*/ 2147483647 w 343"/>
              <a:gd name="T31" fmla="*/ 2147483647 h 294"/>
              <a:gd name="T32" fmla="*/ 2147483647 w 343"/>
              <a:gd name="T33" fmla="*/ 2147483647 h 294"/>
              <a:gd name="T34" fmla="*/ 2147483647 w 343"/>
              <a:gd name="T35" fmla="*/ 2147483647 h 294"/>
              <a:gd name="T36" fmla="*/ 2147483647 w 343"/>
              <a:gd name="T37" fmla="*/ 2147483647 h 294"/>
              <a:gd name="T38" fmla="*/ 2147483647 w 343"/>
              <a:gd name="T39" fmla="*/ 2147483647 h 294"/>
              <a:gd name="T40" fmla="*/ 2147483647 w 343"/>
              <a:gd name="T41" fmla="*/ 2147483647 h 294"/>
              <a:gd name="T42" fmla="*/ 2147483647 w 343"/>
              <a:gd name="T43" fmla="*/ 2147483647 h 294"/>
              <a:gd name="T44" fmla="*/ 2147483647 w 343"/>
              <a:gd name="T45" fmla="*/ 2147483647 h 294"/>
              <a:gd name="T46" fmla="*/ 2147483647 w 343"/>
              <a:gd name="T47" fmla="*/ 2147483647 h 294"/>
              <a:gd name="T48" fmla="*/ 2147483647 w 343"/>
              <a:gd name="T49" fmla="*/ 2147483647 h 294"/>
              <a:gd name="T50" fmla="*/ 2147483647 w 343"/>
              <a:gd name="T51" fmla="*/ 2147483647 h 294"/>
              <a:gd name="T52" fmla="*/ 2147483647 w 343"/>
              <a:gd name="T53" fmla="*/ 2147483647 h 294"/>
              <a:gd name="T54" fmla="*/ 2147483647 w 343"/>
              <a:gd name="T55" fmla="*/ 2147483647 h 294"/>
              <a:gd name="T56" fmla="*/ 2147483647 w 343"/>
              <a:gd name="T57" fmla="*/ 2147483647 h 294"/>
              <a:gd name="T58" fmla="*/ 2147483647 w 343"/>
              <a:gd name="T59" fmla="*/ 2147483647 h 294"/>
              <a:gd name="T60" fmla="*/ 2147483647 w 343"/>
              <a:gd name="T61" fmla="*/ 2147483647 h 294"/>
              <a:gd name="T62" fmla="*/ 2147483647 w 343"/>
              <a:gd name="T63" fmla="*/ 2147483647 h 294"/>
              <a:gd name="T64" fmla="*/ 2147483647 w 343"/>
              <a:gd name="T65" fmla="*/ 2147483647 h 294"/>
              <a:gd name="T66" fmla="*/ 2147483647 w 343"/>
              <a:gd name="T67" fmla="*/ 2147483647 h 294"/>
              <a:gd name="T68" fmla="*/ 2147483647 w 343"/>
              <a:gd name="T69" fmla="*/ 2147483647 h 294"/>
              <a:gd name="T70" fmla="*/ 2147483647 w 343"/>
              <a:gd name="T71" fmla="*/ 2147483647 h 294"/>
              <a:gd name="T72" fmla="*/ 2147483647 w 343"/>
              <a:gd name="T73" fmla="*/ 2147483647 h 294"/>
              <a:gd name="T74" fmla="*/ 2147483647 w 343"/>
              <a:gd name="T75" fmla="*/ 2147483647 h 294"/>
              <a:gd name="T76" fmla="*/ 2147483647 w 343"/>
              <a:gd name="T77" fmla="*/ 2147483647 h 294"/>
              <a:gd name="T78" fmla="*/ 2147483647 w 343"/>
              <a:gd name="T79" fmla="*/ 2147483647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en-US"/>
          </a:p>
        </p:txBody>
      </p:sp>
      <p:pic>
        <p:nvPicPr>
          <p:cNvPr id="16" name="图片 15" descr="玫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2065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eart 12"/>
          <p:cNvSpPr/>
          <p:nvPr/>
        </p:nvSpPr>
        <p:spPr>
          <a:xfrm rot="1519788">
            <a:off x="7714321" y="5208135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54451" y="2558031"/>
            <a:ext cx="7927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SG" sz="9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ristote" panose="02040603050506020204" pitchFamily="18" charset="0"/>
              </a:rPr>
              <a:t>Tiết 13: Mẹ</a:t>
            </a:r>
            <a:endParaRPr lang="en-SG" sz="9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ristote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3185" y="4138613"/>
            <a:ext cx="604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600">
                <a:latin typeface="UTM Aristote" panose="02040603050506020204" pitchFamily="18" charset="0"/>
              </a:rPr>
              <a:t>-Đỗ Trung Lai-</a:t>
            </a:r>
            <a:endParaRPr lang="en-SG" sz="3600">
              <a:latin typeface="UTM Aristote" panose="020406030505060202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7975" y="612775"/>
            <a:ext cx="1943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altLang="zh-CN" sz="3600" b="1">
              <a:solidFill>
                <a:srgbClr val="2A7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3600" b="1">
              <a:solidFill>
                <a:srgbClr val="2A7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46325" y="447675"/>
          <a:ext cx="9525000" cy="548243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762500"/>
                <a:gridCol w="4762500"/>
              </a:tblGrid>
              <a:tr h="49534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phẩm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3734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iểm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Ph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ươ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đạ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894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kumimoji="0" lang="en-US" altLang="en-US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     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702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                                 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0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5" name="图片 9" descr="左下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" y="3525122"/>
            <a:ext cx="2266649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0" descr="右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29" y="-465335"/>
            <a:ext cx="2935964" cy="145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76" y="1274474"/>
            <a:ext cx="707230" cy="73152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34" y="1376074"/>
            <a:ext cx="461962" cy="4619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2760663"/>
            <a:ext cx="1579562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2736850"/>
            <a:ext cx="15811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endCxn id="7" idx="2"/>
          </p:cNvCxnSpPr>
          <p:nvPr/>
        </p:nvCxnSpPr>
        <p:spPr>
          <a:xfrm flipH="1">
            <a:off x="7108825" y="3525122"/>
            <a:ext cx="651" cy="2404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pic>
        <p:nvPicPr>
          <p:cNvPr id="42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7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5475395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/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2"/>
          <p:cNvSpPr txBox="1">
            <a:spLocks noChangeArrowheads="1"/>
          </p:cNvSpPr>
          <p:nvPr/>
        </p:nvSpPr>
        <p:spPr bwMode="auto">
          <a:xfrm>
            <a:off x="193675" y="596900"/>
            <a:ext cx="228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53" name="Rectangle 4"/>
          <p:cNvSpPr>
            <a:spLocks noChangeArrowheads="1"/>
          </p:cNvSpPr>
          <p:nvPr/>
        </p:nvSpPr>
        <p:spPr bwMode="auto">
          <a:xfrm>
            <a:off x="193675" y="1722438"/>
            <a:ext cx="63119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06" y="3318140"/>
            <a:ext cx="4486846" cy="266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Rectangle 1"/>
          <p:cNvSpPr>
            <a:spLocks noChangeArrowheads="1"/>
          </p:cNvSpPr>
          <p:nvPr/>
        </p:nvSpPr>
        <p:spPr bwMode="auto">
          <a:xfrm>
            <a:off x="193675" y="1120775"/>
            <a:ext cx="5197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xứ:Trích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03" y="815975"/>
            <a:ext cx="2392363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3675" y="3384550"/>
            <a:ext cx="2515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PTBĐ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/>
          <p:cNvCxnSpPr/>
          <p:nvPr/>
        </p:nvCxnSpPr>
        <p:spPr>
          <a:xfrm>
            <a:off x="8437563" y="122351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122738" y="134257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01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4122738" y="290626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02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4122738" y="452710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03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85800" y="1123950"/>
            <a:ext cx="228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Round Diagonal Corner Rectangle 43"/>
          <p:cNvSpPr/>
          <p:nvPr/>
        </p:nvSpPr>
        <p:spPr>
          <a:xfrm>
            <a:off x="4565650" y="934590"/>
            <a:ext cx="6356341" cy="5705922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TextBox 1"/>
          <p:cNvSpPr txBox="1">
            <a:spLocks noChangeArrowheads="1"/>
          </p:cNvSpPr>
          <p:nvPr/>
        </p:nvSpPr>
        <p:spPr bwMode="auto">
          <a:xfrm>
            <a:off x="7948613" y="161880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46" name="Oval 9"/>
          <p:cNvSpPr>
            <a:spLocks noChangeArrowheads="1"/>
          </p:cNvSpPr>
          <p:nvPr/>
        </p:nvSpPr>
        <p:spPr bwMode="auto">
          <a:xfrm>
            <a:off x="7415213" y="165690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7415213" y="310629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3425825" y="876300"/>
            <a:ext cx="412750" cy="2762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Left Brace 48"/>
          <p:cNvSpPr/>
          <p:nvPr/>
        </p:nvSpPr>
        <p:spPr>
          <a:xfrm>
            <a:off x="3446463" y="3681413"/>
            <a:ext cx="282575" cy="2632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6" name="Rectangle 8"/>
          <p:cNvSpPr>
            <a:spLocks noChangeArrowheads="1"/>
          </p:cNvSpPr>
          <p:nvPr/>
        </p:nvSpPr>
        <p:spPr bwMode="auto">
          <a:xfrm>
            <a:off x="250825" y="2193925"/>
            <a:ext cx="3335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P1: Hình ảnh người mẹ.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7" name="Rectangle 9"/>
          <p:cNvSpPr>
            <a:spLocks noChangeArrowheads="1"/>
          </p:cNvSpPr>
          <p:nvPr/>
        </p:nvSpPr>
        <p:spPr bwMode="auto">
          <a:xfrm>
            <a:off x="165100" y="4332288"/>
            <a:ext cx="356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/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P2: Tình cảm của người con dành cho mẹ.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59" name="Picture 3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0" y="2536031"/>
            <a:ext cx="1978204" cy="1476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0" y="5040014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" grpId="0" animBg="1"/>
      <p:bldP spid="49" grpId="0" animBg="1"/>
      <p:bldP spid="7186" grpId="0"/>
      <p:bldP spid="71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/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2"/>
          <p:cNvSpPr txBox="1">
            <a:spLocks noChangeArrowheads="1"/>
          </p:cNvSpPr>
          <p:nvPr/>
        </p:nvSpPr>
        <p:spPr bwMode="auto">
          <a:xfrm>
            <a:off x="153988" y="614363"/>
            <a:ext cx="2289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200" b="1">
                <a:latin typeface="Roboto" panose="02000000000000000000" pitchFamily="2" charset="0"/>
              </a:rPr>
              <a:t>2. Tác phẩm</a:t>
            </a:r>
            <a:endParaRPr lang="en-US" altLang="en-US" sz="2200" b="1">
              <a:latin typeface="Roboto" panose="02000000000000000000" pitchFamily="2" charset="0"/>
            </a:endParaRPr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122738" y="123983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01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4122738" y="280352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02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4122738" y="442436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</a:rPr>
              <a:t>03</a:t>
            </a:r>
            <a:endParaRPr lang="en-US" altLang="zh-CN" sz="1400" b="1" dirty="0">
              <a:solidFill>
                <a:schemeClr val="bg1"/>
              </a:solidFill>
              <a:latin typeface="Microsoft YaHei" panose="020B0503020204020204" pitchFamily="34" charset="-122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Round Diagonal Corner Rectangle 43"/>
          <p:cNvSpPr/>
          <p:nvPr/>
        </p:nvSpPr>
        <p:spPr>
          <a:xfrm>
            <a:off x="4565650" y="831849"/>
            <a:ext cx="6774594" cy="5514969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8328752" y="151606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-Sao mẹ ta già?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/>
          </a:p>
        </p:txBody>
      </p:sp>
      <p:sp>
        <p:nvSpPr>
          <p:cNvPr id="46" name="Oval 9"/>
          <p:cNvSpPr>
            <a:spLocks noChangeArrowheads="1"/>
          </p:cNvSpPr>
          <p:nvPr/>
        </p:nvSpPr>
        <p:spPr bwMode="auto">
          <a:xfrm>
            <a:off x="7825514" y="14287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Oval 9"/>
          <p:cNvSpPr>
            <a:spLocks noChangeArrowheads="1"/>
          </p:cNvSpPr>
          <p:nvPr/>
        </p:nvSpPr>
        <p:spPr bwMode="auto">
          <a:xfrm>
            <a:off x="7795352" y="30035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3425825" y="1433513"/>
            <a:ext cx="450850" cy="4560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60" name="Picture 4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7" y="1097790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9" name="TextBox 6"/>
          <p:cNvSpPr txBox="1">
            <a:spLocks noChangeArrowheads="1"/>
          </p:cNvSpPr>
          <p:nvPr/>
        </p:nvSpPr>
        <p:spPr bwMode="auto">
          <a:xfrm>
            <a:off x="-10396" y="3068638"/>
            <a:ext cx="34522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/>
          <p:cNvGrpSpPr/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9223" name="文本框 5"/>
            <p:cNvSpPr txBox="1">
              <a:spLocks noChangeArrowheads="1"/>
            </p:cNvSpPr>
            <p:nvPr/>
          </p:nvSpPr>
          <p:spPr bwMode="auto">
            <a:xfrm>
              <a:off x="5906668" y="2245920"/>
              <a:ext cx="2438208" cy="5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>
                  <a:solidFill>
                    <a:srgbClr val="E94B52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II. KHÁM PHÁ VĂN BẢN</a:t>
              </a:r>
              <a:endParaRPr lang="zh-CN" altLang="en-US" sz="2800" b="1" dirty="0">
                <a:solidFill>
                  <a:srgbClr val="E94B52"/>
                </a:solidFill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-292608" y="865188"/>
            <a:ext cx="12850368" cy="5376067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1731963" y="1106488"/>
            <a:ext cx="3614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4" y="1881613"/>
            <a:ext cx="3492298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2" y="1881613"/>
            <a:ext cx="3529907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1"/>
          <p:cNvPicPr>
            <a:picLocks noChangeAspect="1"/>
          </p:cNvPicPr>
          <p:nvPr/>
        </p:nvPicPr>
        <p:blipFill>
          <a:blip r:embed="rId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1"/>
          <a:stretch>
            <a:fillRect/>
          </a:stretch>
        </p:blipFill>
        <p:spPr bwMode="auto">
          <a:xfrm>
            <a:off x="0" y="-30163"/>
            <a:ext cx="12192000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ound Diagonal Corner Rectangle 62"/>
          <p:cNvSpPr/>
          <p:nvPr/>
        </p:nvSpPr>
        <p:spPr>
          <a:xfrm>
            <a:off x="0" y="0"/>
            <a:ext cx="12192000" cy="735965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86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59"/>
          <p:cNvGrpSpPr/>
          <p:nvPr/>
        </p:nvGrpSpPr>
        <p:grpSpPr bwMode="auto">
          <a:xfrm>
            <a:off x="0" y="0"/>
            <a:ext cx="12192000" cy="6465888"/>
            <a:chOff x="0" y="0"/>
            <a:chExt cx="12192000" cy="6466114"/>
          </a:xfrm>
        </p:grpSpPr>
        <p:cxnSp>
          <p:nvCxnSpPr>
            <p:cNvPr id="7" name="Straight Connector 6"/>
            <p:cNvCxnSpPr>
              <a:stCxn id="63" idx="3"/>
            </p:cNvCxnSpPr>
            <p:nvPr/>
          </p:nvCxnSpPr>
          <p:spPr>
            <a:xfrm>
              <a:off x="6096000" y="0"/>
              <a:ext cx="6096000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0" y="0"/>
              <a:ext cx="605472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69925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41113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69925" y="6466114"/>
              <a:ext cx="10771188" cy="0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4"/>
          <p:cNvSpPr txBox="1">
            <a:spLocks noChangeArrowheads="1"/>
          </p:cNvSpPr>
          <p:nvPr/>
        </p:nvSpPr>
        <p:spPr bwMode="auto">
          <a:xfrm>
            <a:off x="-844550" y="354013"/>
            <a:ext cx="138001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E81E1E"/>
                </a:solidFill>
                <a:latin typeface="Roboto" panose="02000000000000000000" pitchFamily="2" charset="0"/>
              </a:rPr>
              <a:t>PHIẾU HỌC TẬP 2</a:t>
            </a:r>
            <a:endParaRPr lang="en-US" altLang="zh-CN" sz="3600" b="1">
              <a:solidFill>
                <a:srgbClr val="E81E1E"/>
              </a:solidFill>
              <a:latin typeface="Roboto" panose="02000000000000000000" pitchFamily="2" charset="0"/>
            </a:endParaRPr>
          </a:p>
          <a:p>
            <a:pPr algn="ctr" eaLnBrk="1" hangingPunct="1"/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zh-CN" sz="3600" b="1">
              <a:solidFill>
                <a:srgbClr val="E81E1E"/>
              </a:solidFill>
              <a:latin typeface="Roboto" panose="02000000000000000000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48300" y="1570039"/>
            <a:ext cx="5992813" cy="409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”,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pháp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000" b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2. Qua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đượ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………………………………………………………………………………………………..………………………………………………………………………………………………………………………………..…………</a:t>
            </a:r>
            <a:endParaRPr lang="en-US" sz="2000" b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534258" y="1231900"/>
            <a:ext cx="2626668" cy="4948238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mẹ còng rồi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thì vẫn thẳng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Cau-ngọn xanh rờn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Mẹ-đầu bạc trắng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ngày càng cao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ngày một thấp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gần với giời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thì gần đất!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con còn bé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mẹ bổ tư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cau bổ tám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còn ngại to!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9" name="TextBox 1"/>
          <p:cNvSpPr txBox="1">
            <a:spLocks noChangeArrowheads="1"/>
          </p:cNvSpPr>
          <p:nvPr/>
        </p:nvSpPr>
        <p:spPr bwMode="auto">
          <a:xfrm>
            <a:off x="3033176" y="2171700"/>
            <a:ext cx="23828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292725" y="1738313"/>
            <a:ext cx="0" cy="40703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7" grpId="0"/>
      <p:bldP spid="102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/>
          <p:cNvGrpSpPr/>
          <p:nvPr/>
        </p:nvGrpSpPr>
        <p:grpSpPr bwMode="auto">
          <a:xfrm>
            <a:off x="3808413" y="30162"/>
            <a:ext cx="5362575" cy="1145153"/>
            <a:chOff x="5649568" y="2028998"/>
            <a:chExt cx="2946474" cy="1233862"/>
          </a:xfrm>
        </p:grpSpPr>
        <p:sp>
          <p:nvSpPr>
            <p:cNvPr id="11276" name="文本框 5"/>
            <p:cNvSpPr txBox="1">
              <a:spLocks noChangeArrowheads="1"/>
            </p:cNvSpPr>
            <p:nvPr/>
          </p:nvSpPr>
          <p:spPr bwMode="auto">
            <a:xfrm>
              <a:off x="5906668" y="2234842"/>
              <a:ext cx="2438208" cy="102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0" y="865129"/>
            <a:ext cx="12191998" cy="6013419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293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" y="4032846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Box 2"/>
          <p:cNvSpPr txBox="1">
            <a:spLocks noChangeArrowheads="1"/>
          </p:cNvSpPr>
          <p:nvPr/>
        </p:nvSpPr>
        <p:spPr bwMode="auto">
          <a:xfrm>
            <a:off x="100013" y="3322638"/>
            <a:ext cx="479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2" name="TextBox 3"/>
          <p:cNvSpPr txBox="1">
            <a:spLocks noChangeArrowheads="1"/>
          </p:cNvSpPr>
          <p:nvPr/>
        </p:nvSpPr>
        <p:spPr bwMode="auto">
          <a:xfrm>
            <a:off x="100013" y="5892800"/>
            <a:ext cx="5126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697413" y="1679575"/>
            <a:ext cx="1057275" cy="47069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06615" y="3759200"/>
            <a:ext cx="6607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SG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+ Hình ảnh đối 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Box 3"/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271" grpId="0"/>
      <p:bldP spid="11272" grpId="0"/>
      <p:bldP spid="5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/>
          <p:cNvGrpSpPr/>
          <p:nvPr/>
        </p:nvGrpSpPr>
        <p:grpSpPr bwMode="auto">
          <a:xfrm>
            <a:off x="3808413" y="30163"/>
            <a:ext cx="5362575" cy="981075"/>
            <a:chOff x="5649568" y="2028998"/>
            <a:chExt cx="2946474" cy="1057074"/>
          </a:xfrm>
        </p:grpSpPr>
        <p:sp>
          <p:nvSpPr>
            <p:cNvPr id="12317" name="文本框 5"/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76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Microsoft YaHei" panose="020B0503020204020204" pitchFamily="34" charset="-122"/>
                </a:rPr>
                <a:t>II. T ÌM HI ỂU CHI TI ẾT</a:t>
              </a:r>
              <a:endParaRPr lang="zh-CN" altLang="en-US" sz="2000" b="1">
                <a:solidFill>
                  <a:srgbClr val="E94B52"/>
                </a:solidFill>
                <a:latin typeface="Microsoft YaHei" panose="020B0503020204020204" pitchFamily="34" charset="-122"/>
              </a:endParaRPr>
            </a:p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Microsoft YaHei" panose="020B0503020204020204" pitchFamily="34" charset="-122"/>
                </a:rPr>
                <a:t> </a:t>
              </a:r>
              <a:endParaRPr lang="zh-CN" altLang="en-US" sz="2000" b="1">
                <a:solidFill>
                  <a:srgbClr val="E94B52"/>
                </a:solidFill>
                <a:latin typeface="Microsoft YaHei" panose="020B0503020204020204" pitchFamily="34" charset="-122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zh-C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2090739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31" y="2090739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00288" y="1444625"/>
            <a:ext cx="6607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Box 3"/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endParaRPr lang="en-US" alt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16163" y="2398713"/>
          <a:ext cx="6867526" cy="37496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33763"/>
                <a:gridCol w="3433763"/>
              </a:tblGrid>
              <a:tr h="4572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mẹ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còng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thẳng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đầu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bạc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trắng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ngọn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rờn</a:t>
                      </a:r>
                      <a:endParaRPr lang="en-US" sz="24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một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thấp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càng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endParaRPr lang="en-US" sz="24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đất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kern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giời</a:t>
                      </a:r>
                      <a:r>
                        <a:rPr lang="en-US" sz="2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28" marB="45728"/>
                </a:tc>
              </a:tr>
            </a:tbl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/>
          <p:cNvGrpSpPr/>
          <p:nvPr/>
        </p:nvGrpSpPr>
        <p:grpSpPr bwMode="auto">
          <a:xfrm>
            <a:off x="3808413" y="30163"/>
            <a:ext cx="5362575" cy="1170525"/>
            <a:chOff x="5649568" y="2028998"/>
            <a:chExt cx="2946474" cy="1261199"/>
          </a:xfrm>
        </p:grpSpPr>
        <p:sp>
          <p:nvSpPr>
            <p:cNvPr id="13325" name="文本框 5"/>
            <p:cNvSpPr txBox="1">
              <a:spLocks noChangeArrowheads="1"/>
            </p:cNvSpPr>
            <p:nvPr/>
          </p:nvSpPr>
          <p:spPr bwMode="auto">
            <a:xfrm>
              <a:off x="5906668" y="2262180"/>
              <a:ext cx="2426159" cy="1028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304800" y="1029573"/>
            <a:ext cx="360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83965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16000" y="1444625"/>
            <a:ext cx="9994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TextBox 3"/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7" name="Right Arrow 6"/>
          <p:cNvSpPr/>
          <p:nvPr/>
        </p:nvSpPr>
        <p:spPr>
          <a:xfrm>
            <a:off x="107950" y="5851525"/>
            <a:ext cx="838200" cy="4937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7994" y="5848350"/>
            <a:ext cx="11156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con,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60" y="3383400"/>
            <a:ext cx="1931018" cy="1817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5053013" y="3933825"/>
            <a:ext cx="377825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05475" y="3611563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mẹ già nh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miếng cau khô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gợi lên hình ảnh tuổi già, héo hắt.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20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50333" y="1131785"/>
            <a:ext cx="5145667" cy="5145667"/>
            <a:chOff x="1115543" y="1027613"/>
            <a:chExt cx="5145667" cy="51456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6" r="9538"/>
            <a:stretch>
              <a:fillRect/>
            </a:stretch>
          </p:blipFill>
          <p:spPr>
            <a:xfrm>
              <a:off x="1115543" y="1510962"/>
              <a:ext cx="4178971" cy="4178971"/>
            </a:xfrm>
            <a:prstGeom prst="ellipse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1115543" y="1027613"/>
              <a:ext cx="5145667" cy="5145667"/>
            </a:xfrm>
            <a:prstGeom prst="ellipse">
              <a:avLst/>
            </a:prstGeom>
            <a:noFill/>
            <a:ln w="38100" cap="rnd">
              <a:solidFill>
                <a:srgbClr val="323476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>
            <a:fillRect/>
          </a:stretch>
        </p:blipFill>
        <p:spPr>
          <a:xfrm>
            <a:off x="-222894" y="4199628"/>
            <a:ext cx="3095920" cy="2561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456539"/>
            <a:ext cx="1962807" cy="387396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67" y="1594014"/>
            <a:ext cx="46482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798513"/>
            <a:ext cx="3392488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17475"/>
            <a:ext cx="3379788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798513"/>
            <a:ext cx="32194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>
                <a:solidFill>
                  <a:srgbClr val="0000FF"/>
                </a:solidFill>
              </a:rPr>
              <a:t>. Hà Nội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</a:t>
            </a:r>
            <a:r>
              <a:rPr lang="en-US" sz="3200">
                <a:solidFill>
                  <a:srgbClr val="0000FF"/>
                </a:solidFill>
              </a:rPr>
              <a:t>. Việt Bắc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</a:t>
            </a:r>
            <a:r>
              <a:rPr lang="en-US" sz="3200">
                <a:solidFill>
                  <a:srgbClr val="0000FF"/>
                </a:solidFill>
              </a:rPr>
              <a:t>. Thơ và tranh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D</a:t>
            </a:r>
            <a:r>
              <a:rPr lang="en-US" sz="3200">
                <a:solidFill>
                  <a:srgbClr val="0000FF"/>
                </a:solidFill>
              </a:rPr>
              <a:t>. Đêm sông Cầu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“Mẹ” được trích từ tập thơ nào của tác giả Đỗ Trung Lai?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3375001" y="326261"/>
            <a:ext cx="589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>
                <a:solidFill>
                  <a:schemeClr val="bg1"/>
                </a:solidFill>
              </a:rPr>
              <a:t>Bài thơ “Mẹ” của Đỗ Trung Lai thuộc thể thơ nào?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A</a:t>
            </a:r>
            <a:r>
              <a:rPr lang="en-US" sz="3000">
                <a:solidFill>
                  <a:srgbClr val="0000FF"/>
                </a:solidFill>
              </a:rPr>
              <a:t>. Năm chữ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B</a:t>
            </a:r>
            <a:r>
              <a:rPr lang="en-US" sz="3000">
                <a:solidFill>
                  <a:srgbClr val="0000FF"/>
                </a:solidFill>
              </a:rPr>
              <a:t>. Bốn chữ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C</a:t>
            </a:r>
            <a:r>
              <a:rPr lang="en-US" sz="3000">
                <a:solidFill>
                  <a:srgbClr val="0000FF"/>
                </a:solidFill>
              </a:rPr>
              <a:t>. Lục bát</a:t>
            </a:r>
            <a:endParaRPr lang="en-US" sz="30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FF"/>
                </a:solidFill>
              </a:rPr>
              <a:t>D</a:t>
            </a:r>
            <a:r>
              <a:rPr lang="en-US" sz="3000">
                <a:solidFill>
                  <a:srgbClr val="0000FF"/>
                </a:solidFill>
              </a:rPr>
              <a:t>. Tự do</a:t>
            </a:r>
            <a:endParaRPr lang="en-US" sz="30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94" y="971859"/>
            <a:ext cx="5886141" cy="5886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456539"/>
            <a:ext cx="1962807" cy="38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7484" y="456539"/>
            <a:ext cx="6431778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cách gieo vần trong đoạn thơ sau và gọi tên cách gieo vần đó: </a:t>
            </a:r>
            <a:endParaRPr lang="en-US" sz="3200" b="1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Lưng mẹ còng rồi</a:t>
            </a:r>
            <a:endParaRPr lang="en-US" sz="3200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 thì vẫn thẳng</a:t>
            </a:r>
            <a:endParaRPr lang="en-US" sz="3200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 - ngọn xanh rờn</a:t>
            </a:r>
            <a:endParaRPr lang="en-US" sz="3200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- đầu bạc trắng</a:t>
            </a:r>
            <a:endParaRPr lang="en-US" sz="3200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484" y="5285407"/>
            <a:ext cx="4848727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án: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thẳng - trắng </a:t>
            </a:r>
            <a:endParaRPr lang="vi-VN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vần chân, vần cách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94" y="971859"/>
            <a:ext cx="5886141" cy="5886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456539"/>
            <a:ext cx="1962807" cy="38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7484" y="456539"/>
            <a:ext cx="6431778" cy="44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cách gieo vần trong đoạn thơ sau và gọi tên cách gieo vần đó: </a:t>
            </a:r>
            <a:endParaRPr lang="en-US" sz="3200" b="1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(b) Ngẩng hỏi giời vậy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- Sao mẹ ta già?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Không một lời đáp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Mây bay về xa.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484" y="5285407"/>
            <a:ext cx="4848727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án: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xa </a:t>
            </a:r>
            <a:endParaRPr lang="vi-VN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vần chân, vần cách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94" y="971859"/>
            <a:ext cx="5886141" cy="5886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456539"/>
            <a:ext cx="1962807" cy="38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7484" y="456539"/>
            <a:ext cx="6431778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cách gieo vần trong đoạn thơ sau và gọi tên cách gieo vần đó: </a:t>
            </a:r>
            <a:endParaRPr lang="en-US" sz="3200" b="1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(c) Mỗi năm hoa đào nở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Lại thấy ông đồ già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Bày mực tàu giấy đỏ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Bên phố đông người qua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484" y="5285407"/>
            <a:ext cx="4848727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án: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qua </a:t>
            </a:r>
            <a:endParaRPr lang="vi-VN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vần chân, vần cách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594" y="971859"/>
            <a:ext cx="5886141" cy="5886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" y="456539"/>
            <a:ext cx="1962807" cy="3873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7484" y="456539"/>
            <a:ext cx="6431778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42437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cách gieo vần trong đoạn thơ sau và gọi tên cách gieo vần đó: </a:t>
            </a:r>
            <a:endParaRPr lang="en-US" sz="3200" b="1" dirty="0">
              <a:solidFill>
                <a:srgbClr val="42437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(d) Ông đồ vẫn ngồi đấy,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Qua đường không ai hay,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Lá vàng rơi trên giấy;</a:t>
            </a:r>
            <a:endParaRPr lang="vi-VN" sz="3200" dirty="0">
              <a:solidFill>
                <a:srgbClr val="42437E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42437E"/>
                </a:solidFill>
                <a:latin typeface="+mj-lt"/>
              </a:rPr>
              <a:t>Ngoài giời mưa bụi bay.</a:t>
            </a:r>
            <a:endParaRPr lang="en-US" sz="3200" dirty="0">
              <a:solidFill>
                <a:srgbClr val="42437E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37484" y="5285407"/>
            <a:ext cx="5378116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 án: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giấy, hay - bay </a:t>
            </a:r>
            <a:endParaRPr lang="vi-VN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vần chân, vần cách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096000" y="495199"/>
            <a:ext cx="5814646" cy="3449784"/>
          </a:xfrm>
          <a:prstGeom prst="cloudCallout">
            <a:avLst>
              <a:gd name="adj1" fmla="val -29190"/>
              <a:gd name="adj2" fmla="val 75704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wo people holding hands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4" y="769983"/>
            <a:ext cx="6350000" cy="63500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 bwMode="auto">
          <a:xfrm>
            <a:off x="5583845" y="1586611"/>
            <a:ext cx="725487" cy="3435350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Freeform 6"/>
          <p:cNvSpPr/>
          <p:nvPr/>
        </p:nvSpPr>
        <p:spPr bwMode="auto">
          <a:xfrm>
            <a:off x="5609245" y="2910586"/>
            <a:ext cx="725487" cy="3433763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5433032" y="1010349"/>
            <a:ext cx="6238294" cy="5334000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7" name="文本框 5"/>
          <p:cNvSpPr txBox="1">
            <a:spLocks noChangeArrowheads="1"/>
          </p:cNvSpPr>
          <p:nvPr/>
        </p:nvSpPr>
        <p:spPr bwMode="auto">
          <a:xfrm>
            <a:off x="3952875" y="249238"/>
            <a:ext cx="391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2400" b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 MẸ</a:t>
            </a:r>
            <a:endParaRPr lang="en-US" altLang="en-US" sz="2400" b="1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3544478" y="29721"/>
            <a:ext cx="4735850" cy="898624"/>
            <a:chOff x="1003" y="477"/>
            <a:chExt cx="5666" cy="1982"/>
          </a:xfrm>
          <a:solidFill>
            <a:schemeClr val="tx1">
              <a:alpha val="70000"/>
            </a:schemeClr>
          </a:solidFill>
        </p:grpSpPr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003" y="2142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075"/>
            <a:ext cx="122380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225070" y="1018286"/>
            <a:ext cx="5334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247295" y="2839149"/>
            <a:ext cx="533400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88557" y="4654836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eart 17"/>
          <p:cNvSpPr/>
          <p:nvPr/>
        </p:nvSpPr>
        <p:spPr>
          <a:xfrm rot="1571686">
            <a:off x="363261" y="1563748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/>
          <p:cNvSpPr/>
          <p:nvPr/>
        </p:nvSpPr>
        <p:spPr>
          <a:xfrm rot="1519788">
            <a:off x="622398" y="900651"/>
            <a:ext cx="585404" cy="607083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eart 24"/>
          <p:cNvSpPr/>
          <p:nvPr/>
        </p:nvSpPr>
        <p:spPr>
          <a:xfrm rot="1571686">
            <a:off x="467661" y="2088593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8366732" y="128382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3" name="TextBox 1"/>
          <p:cNvSpPr txBox="1">
            <a:spLocks noChangeArrowheads="1"/>
          </p:cNvSpPr>
          <p:nvPr/>
        </p:nvSpPr>
        <p:spPr bwMode="auto">
          <a:xfrm>
            <a:off x="8814407" y="1390755"/>
            <a:ext cx="2882319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8376257" y="3207861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23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0" y="1722642"/>
            <a:ext cx="3888720" cy="4207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5" grpId="0" animBg="1"/>
      <p:bldP spid="47117" grpId="0"/>
      <p:bldP spid="10" grpId="0" animBg="1"/>
      <p:bldP spid="11" grpId="0" animBg="1"/>
      <p:bldP spid="12" grpId="0" animBg="1"/>
      <p:bldP spid="29" grpId="0" animBg="1"/>
      <p:bldP spid="3093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/>
          <p:cNvGrpSpPr/>
          <p:nvPr/>
        </p:nvGrpSpPr>
        <p:grpSpPr bwMode="auto">
          <a:xfrm>
            <a:off x="2200275" y="30163"/>
            <a:ext cx="6462713" cy="835025"/>
            <a:chOff x="3911651" y="2028998"/>
            <a:chExt cx="6972759" cy="899647"/>
          </a:xfrm>
        </p:grpSpPr>
        <p:sp>
          <p:nvSpPr>
            <p:cNvPr id="4106" name="文本框 5"/>
            <p:cNvSpPr txBox="1">
              <a:spLocks noChangeArrowheads="1"/>
            </p:cNvSpPr>
            <p:nvPr/>
          </p:nvSpPr>
          <p:spPr bwMode="auto">
            <a:xfrm>
              <a:off x="3911651" y="2223583"/>
              <a:ext cx="697275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ĐỌC - TÌM HIỂU CHUNG</a:t>
              </a:r>
              <a:endParaRPr lang="zh-CN" altLang="en-US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/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/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0"/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2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219"/>
            <a:ext cx="12238038" cy="11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23"/>
          <p:cNvSpPr txBox="1">
            <a:spLocks noChangeArrowheads="1"/>
          </p:cNvSpPr>
          <p:nvPr/>
        </p:nvSpPr>
        <p:spPr bwMode="auto">
          <a:xfrm>
            <a:off x="3807810" y="1261493"/>
            <a:ext cx="718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3727483" y="850900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  <a:endParaRPr lang="en-US" altLang="zh-C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81786"/>
            <a:ext cx="3715816" cy="37769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2"/>
          <p:cNvSpPr txBox="1">
            <a:spLocks noChangeArrowheads="1"/>
          </p:cNvSpPr>
          <p:nvPr/>
        </p:nvSpPr>
        <p:spPr bwMode="auto">
          <a:xfrm>
            <a:off x="3804564" y="1641263"/>
            <a:ext cx="8039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(1950)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TextBox 3"/>
          <p:cNvSpPr txBox="1">
            <a:spLocks noChangeArrowheads="1"/>
          </p:cNvSpPr>
          <p:nvPr/>
        </p:nvSpPr>
        <p:spPr bwMode="auto">
          <a:xfrm>
            <a:off x="3812572" y="2435762"/>
            <a:ext cx="314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Box 5"/>
          <p:cNvSpPr txBox="1">
            <a:spLocks noChangeArrowheads="1"/>
          </p:cNvSpPr>
          <p:nvPr/>
        </p:nvSpPr>
        <p:spPr bwMode="auto">
          <a:xfrm>
            <a:off x="3914452" y="2874963"/>
            <a:ext cx="8039101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Hà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gửi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nhàng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Anh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1991)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2000)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" grpId="0"/>
      <p:bldP spid="2" grpId="1"/>
      <p:bldP spid="4103" grpId="0"/>
      <p:bldP spid="4104" grpId="0"/>
      <p:bldP spid="410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5715</Words>
  <Application>WPS Presentation</Application>
  <PresentationFormat>Widescreen</PresentationFormat>
  <Paragraphs>267</Paragraphs>
  <Slides>23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UTM Aristote</vt:lpstr>
      <vt:lpstr>Calibri</vt:lpstr>
      <vt:lpstr>Microsoft YaHei</vt:lpstr>
      <vt:lpstr>Arial Unicode MS</vt:lpstr>
      <vt:lpstr>Calibri Light</vt:lpstr>
      <vt:lpstr>Roboto</vt:lpstr>
      <vt:lpstr>Mongolian Baiti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2022-06-28T02:45:00Z</dcterms:created>
  <dcterms:modified xsi:type="dcterms:W3CDTF">2024-06-15T02:22:14Z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C689A9E2163F420D87590ACF66779BFB_12</vt:lpwstr>
  </property>
  <property fmtid="{D5CDD505-2E9C-101B-9397-08002B2CF9AE}" pid="3" name="KSOProductBuildVer">
    <vt:lpwstr>1033-12.2.0.17119</vt:lpwstr>
  </property>
</Properties>
</file>