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9.svg" ContentType="image/svg+xml"/>
  <Override PartName="/ppt/media/image6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51" r:id="rId3"/>
    <p:sldId id="301" r:id="rId5"/>
    <p:sldId id="302" r:id="rId6"/>
    <p:sldId id="320" r:id="rId7"/>
    <p:sldId id="352" r:id="rId8"/>
    <p:sldId id="305" r:id="rId9"/>
    <p:sldId id="308" r:id="rId10"/>
    <p:sldId id="342" r:id="rId11"/>
    <p:sldId id="328" r:id="rId12"/>
    <p:sldId id="343" r:id="rId13"/>
    <p:sldId id="313" r:id="rId14"/>
    <p:sldId id="344" r:id="rId15"/>
    <p:sldId id="324" r:id="rId16"/>
    <p:sldId id="353" r:id="rId17"/>
  </p:sldIdLst>
  <p:sldSz cx="18288000" cy="10287000"/>
  <p:notesSz cx="6858000" cy="9144000"/>
  <p:embeddedFontLst>
    <p:embeddedFont>
      <p:font typeface="Calibri" panose="020F0502020204030204"/>
      <p:regular r:id="rId21"/>
      <p:bold r:id="rId22"/>
      <p:italic r:id="rId23"/>
      <p:boldItalic r:id="rId24"/>
    </p:embeddedFont>
    <p:embeddedFont>
      <p:font typeface="#9Slide07 SVNGuerrilla" panose="00000500000000000000" pitchFamily="2" charset="0"/>
      <p:regular r:id="rId25"/>
    </p:embeddedFont>
    <p:embeddedFont>
      <p:font typeface="Nunito Light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7 SVNAppleberry" panose="02040603050506020204" pitchFamily="18" charset="0"/>
      <p:regular r:id="rId31"/>
    </p:embeddedFont>
    <p:embeddedFont>
      <p:font typeface="#9Slide07 SVNDessert Menu Scrip" panose="00000500000000000000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70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44829-A04B-44AF-A7CF-789B02E1ED3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12892-12D7-4E7B-BE08-05AC827573C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chăng</a:t>
            </a:r>
            <a:r>
              <a:rPr lang="en-US" baseline="0" dirty="0"/>
              <a:t>,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Cam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hạnh</a:t>
            </a:r>
            <a:r>
              <a:rPr lang="en-US" baseline="0" dirty="0"/>
              <a:t> </a:t>
            </a:r>
            <a:r>
              <a:rPr lang="en-US" baseline="0" dirty="0" err="1"/>
              <a:t>phúc</a:t>
            </a:r>
            <a:r>
              <a:rPr lang="en-US" baseline="0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sv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3000"/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svg"/><Relationship Id="rId8" Type="http://schemas.openxmlformats.org/officeDocument/2006/relationships/image" Target="../media/image10.jpeg"/><Relationship Id="rId7" Type="http://schemas.openxmlformats.org/officeDocument/2006/relationships/image" Target="../media/image9.svg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3" Type="http://schemas.openxmlformats.org/officeDocument/2006/relationships/image" Target="../media/image5.jpeg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26.svg"/><Relationship Id="rId23" Type="http://schemas.openxmlformats.org/officeDocument/2006/relationships/image" Target="../media/image25.jpeg"/><Relationship Id="rId22" Type="http://schemas.openxmlformats.org/officeDocument/2006/relationships/image" Target="../media/image24.svg"/><Relationship Id="rId21" Type="http://schemas.openxmlformats.org/officeDocument/2006/relationships/image" Target="../media/image23.jpeg"/><Relationship Id="rId20" Type="http://schemas.openxmlformats.org/officeDocument/2006/relationships/image" Target="../media/image22.svg"/><Relationship Id="rId2" Type="http://schemas.openxmlformats.org/officeDocument/2006/relationships/image" Target="../media/image4.svg"/><Relationship Id="rId19" Type="http://schemas.openxmlformats.org/officeDocument/2006/relationships/image" Target="../media/image21.jpeg"/><Relationship Id="rId18" Type="http://schemas.openxmlformats.org/officeDocument/2006/relationships/image" Target="../media/image20.png"/><Relationship Id="rId17" Type="http://schemas.openxmlformats.org/officeDocument/2006/relationships/image" Target="../media/image19.svg"/><Relationship Id="rId16" Type="http://schemas.openxmlformats.org/officeDocument/2006/relationships/image" Target="../media/image18.jpeg"/><Relationship Id="rId15" Type="http://schemas.openxmlformats.org/officeDocument/2006/relationships/image" Target="../media/image17.svg"/><Relationship Id="rId14" Type="http://schemas.openxmlformats.org/officeDocument/2006/relationships/image" Target="../media/image16.jpeg"/><Relationship Id="rId13" Type="http://schemas.openxmlformats.org/officeDocument/2006/relationships/image" Target="../media/image15.svg"/><Relationship Id="rId12" Type="http://schemas.openxmlformats.org/officeDocument/2006/relationships/image" Target="../media/image14.jpeg"/><Relationship Id="rId11" Type="http://schemas.openxmlformats.org/officeDocument/2006/relationships/image" Target="../media/image13.svg"/><Relationship Id="rId10" Type="http://schemas.openxmlformats.org/officeDocument/2006/relationships/image" Target="../media/image12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svg"/><Relationship Id="rId1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svg"/><Relationship Id="rId3" Type="http://schemas.openxmlformats.org/officeDocument/2006/relationships/image" Target="../media/image38.jpeg"/><Relationship Id="rId2" Type="http://schemas.openxmlformats.org/officeDocument/2006/relationships/image" Target="../media/image35.sv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6" Type="http://schemas.openxmlformats.org/officeDocument/2006/relationships/image" Target="../media/image39.svg"/><Relationship Id="rId5" Type="http://schemas.openxmlformats.org/officeDocument/2006/relationships/image" Target="../media/image38.jpeg"/><Relationship Id="rId4" Type="http://schemas.openxmlformats.org/officeDocument/2006/relationships/image" Target="../media/image37.svg"/><Relationship Id="rId3" Type="http://schemas.openxmlformats.org/officeDocument/2006/relationships/image" Target="../media/image36.jpeg"/><Relationship Id="rId2" Type="http://schemas.openxmlformats.org/officeDocument/2006/relationships/image" Target="../media/image35.svg"/><Relationship Id="rId1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svg"/><Relationship Id="rId3" Type="http://schemas.openxmlformats.org/officeDocument/2006/relationships/image" Target="../media/image43.jpeg"/><Relationship Id="rId2" Type="http://schemas.openxmlformats.org/officeDocument/2006/relationships/image" Target="../media/image42.svg"/><Relationship Id="rId1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svg"/><Relationship Id="rId1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svg"/><Relationship Id="rId1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6" Type="http://schemas.openxmlformats.org/officeDocument/2006/relationships/image" Target="../media/image54.svg"/><Relationship Id="rId5" Type="http://schemas.openxmlformats.org/officeDocument/2006/relationships/image" Target="../media/image53.jpeg"/><Relationship Id="rId4" Type="http://schemas.openxmlformats.org/officeDocument/2006/relationships/image" Target="../media/image52.svg"/><Relationship Id="rId3" Type="http://schemas.openxmlformats.org/officeDocument/2006/relationships/image" Target="../media/image51.jpeg"/><Relationship Id="rId2" Type="http://schemas.openxmlformats.org/officeDocument/2006/relationships/image" Target="../media/image50.svg"/><Relationship Id="rId1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62705"/>
            <a:ext cx="16468932" cy="6138840"/>
            <a:chOff x="0" y="0"/>
            <a:chExt cx="21958576" cy="8185119"/>
          </a:xfrm>
        </p:grpSpPr>
        <p:sp>
          <p:nvSpPr>
            <p:cNvPr id="3" name="Freeform 3"/>
            <p:cNvSpPr/>
            <p:nvPr/>
          </p:nvSpPr>
          <p:spPr>
            <a:xfrm>
              <a:off x="0" y="363003"/>
              <a:ext cx="7853712" cy="7822117"/>
            </a:xfrm>
            <a:custGeom>
              <a:avLst/>
              <a:gdLst/>
              <a:ahLst/>
              <a:cxnLst/>
              <a:rect l="l" t="t" r="r" b="b"/>
              <a:pathLst>
                <a:path w="7853712" h="7822117">
                  <a:moveTo>
                    <a:pt x="0" y="0"/>
                  </a:moveTo>
                  <a:lnTo>
                    <a:pt x="7853712" y="0"/>
                  </a:lnTo>
                  <a:lnTo>
                    <a:pt x="7853712" y="7822116"/>
                  </a:lnTo>
                  <a:lnTo>
                    <a:pt x="0" y="782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r="-6129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024194">
              <a:off x="5183912" y="1187673"/>
              <a:ext cx="1182874" cy="1752406"/>
            </a:xfrm>
            <a:custGeom>
              <a:avLst/>
              <a:gdLst/>
              <a:ahLst/>
              <a:cxnLst/>
              <a:rect l="l" t="t" r="r" b="b"/>
              <a:pathLst>
                <a:path w="1182874" h="1752406">
                  <a:moveTo>
                    <a:pt x="0" y="0"/>
                  </a:moveTo>
                  <a:lnTo>
                    <a:pt x="1182874" y="0"/>
                  </a:lnTo>
                  <a:lnTo>
                    <a:pt x="1182874" y="1752407"/>
                  </a:lnTo>
                  <a:lnTo>
                    <a:pt x="0" y="1752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597931" y="1544838"/>
              <a:ext cx="1897485" cy="1850048"/>
            </a:xfrm>
            <a:custGeom>
              <a:avLst/>
              <a:gdLst/>
              <a:ahLst/>
              <a:cxnLst/>
              <a:rect l="l" t="t" r="r" b="b"/>
              <a:pathLst>
                <a:path w="1897485" h="1850048">
                  <a:moveTo>
                    <a:pt x="0" y="0"/>
                  </a:moveTo>
                  <a:lnTo>
                    <a:pt x="1897485" y="0"/>
                  </a:lnTo>
                  <a:lnTo>
                    <a:pt x="1897485" y="1850048"/>
                  </a:lnTo>
                  <a:lnTo>
                    <a:pt x="0" y="185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187830" y="945085"/>
              <a:ext cx="895915" cy="398065"/>
            </a:xfrm>
            <a:custGeom>
              <a:avLst/>
              <a:gdLst/>
              <a:ahLst/>
              <a:cxnLst/>
              <a:rect l="l" t="t" r="r" b="b"/>
              <a:pathLst>
                <a:path w="895915" h="398065">
                  <a:moveTo>
                    <a:pt x="0" y="0"/>
                  </a:moveTo>
                  <a:lnTo>
                    <a:pt x="895916" y="0"/>
                  </a:lnTo>
                  <a:lnTo>
                    <a:pt x="895916" y="398066"/>
                  </a:lnTo>
                  <a:lnTo>
                    <a:pt x="0" y="398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13848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635788" y="0"/>
              <a:ext cx="463837" cy="636359"/>
            </a:xfrm>
            <a:custGeom>
              <a:avLst/>
              <a:gdLst/>
              <a:ahLst/>
              <a:cxnLst/>
              <a:rect l="l" t="t" r="r" b="b"/>
              <a:pathLst>
                <a:path w="463837" h="636359">
                  <a:moveTo>
                    <a:pt x="0" y="0"/>
                  </a:moveTo>
                  <a:lnTo>
                    <a:pt x="463836" y="0"/>
                  </a:lnTo>
                  <a:lnTo>
                    <a:pt x="463836" y="636359"/>
                  </a:lnTo>
                  <a:lnTo>
                    <a:pt x="0" y="6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14800" r="-22153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808451" y="1544838"/>
              <a:ext cx="1767780" cy="1851960"/>
            </a:xfrm>
            <a:custGeom>
              <a:avLst/>
              <a:gdLst/>
              <a:ahLst/>
              <a:cxnLst/>
              <a:rect l="l" t="t" r="r" b="b"/>
              <a:pathLst>
                <a:path w="1767780" h="1851960">
                  <a:moveTo>
                    <a:pt x="0" y="0"/>
                  </a:moveTo>
                  <a:lnTo>
                    <a:pt x="1767780" y="0"/>
                  </a:lnTo>
                  <a:lnTo>
                    <a:pt x="1767780" y="1851961"/>
                  </a:lnTo>
                  <a:lnTo>
                    <a:pt x="0" y="185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534740" y="1544838"/>
              <a:ext cx="1835640" cy="1771392"/>
            </a:xfrm>
            <a:custGeom>
              <a:avLst/>
              <a:gdLst/>
              <a:ahLst/>
              <a:cxnLst/>
              <a:rect l="l" t="t" r="r" b="b"/>
              <a:pathLst>
                <a:path w="1835640" h="1771392">
                  <a:moveTo>
                    <a:pt x="0" y="0"/>
                  </a:moveTo>
                  <a:lnTo>
                    <a:pt x="1835640" y="0"/>
                  </a:lnTo>
                  <a:lnTo>
                    <a:pt x="1835640" y="1771393"/>
                  </a:lnTo>
                  <a:lnTo>
                    <a:pt x="0" y="1771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370380" y="1103229"/>
              <a:ext cx="1386453" cy="2291658"/>
            </a:xfrm>
            <a:custGeom>
              <a:avLst/>
              <a:gdLst/>
              <a:ahLst/>
              <a:cxnLst/>
              <a:rect l="l" t="t" r="r" b="b"/>
              <a:pathLst>
                <a:path w="1386453" h="2291658">
                  <a:moveTo>
                    <a:pt x="0" y="0"/>
                  </a:moveTo>
                  <a:lnTo>
                    <a:pt x="1386453" y="0"/>
                  </a:lnTo>
                  <a:lnTo>
                    <a:pt x="1386453" y="2291657"/>
                  </a:lnTo>
                  <a:lnTo>
                    <a:pt x="0" y="229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292996" y="466870"/>
              <a:ext cx="463837" cy="636359"/>
            </a:xfrm>
            <a:custGeom>
              <a:avLst/>
              <a:gdLst/>
              <a:ahLst/>
              <a:cxnLst/>
              <a:rect l="l" t="t" r="r" b="b"/>
              <a:pathLst>
                <a:path w="463837" h="636359">
                  <a:moveTo>
                    <a:pt x="0" y="0"/>
                  </a:moveTo>
                  <a:lnTo>
                    <a:pt x="463837" y="0"/>
                  </a:lnTo>
                  <a:lnTo>
                    <a:pt x="463837" y="636359"/>
                  </a:lnTo>
                  <a:lnTo>
                    <a:pt x="0" y="6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t="-314800" r="-22153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072440" y="1390952"/>
              <a:ext cx="1908432" cy="1925279"/>
            </a:xfrm>
            <a:custGeom>
              <a:avLst/>
              <a:gdLst/>
              <a:ahLst/>
              <a:cxnLst/>
              <a:rect l="l" t="t" r="r" b="b"/>
              <a:pathLst>
                <a:path w="1908432" h="1925279">
                  <a:moveTo>
                    <a:pt x="0" y="0"/>
                  </a:moveTo>
                  <a:lnTo>
                    <a:pt x="1908432" y="0"/>
                  </a:lnTo>
                  <a:lnTo>
                    <a:pt x="1908432" y="1925279"/>
                  </a:lnTo>
                  <a:lnTo>
                    <a:pt x="0" y="1925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7705598" y="1175924"/>
              <a:ext cx="2001394" cy="2146267"/>
            </a:xfrm>
            <a:custGeom>
              <a:avLst/>
              <a:gdLst/>
              <a:ahLst/>
              <a:cxnLst/>
              <a:rect l="l" t="t" r="r" b="b"/>
              <a:pathLst>
                <a:path w="2001394" h="2146267">
                  <a:moveTo>
                    <a:pt x="0" y="0"/>
                  </a:moveTo>
                  <a:lnTo>
                    <a:pt x="2001394" y="0"/>
                  </a:lnTo>
                  <a:lnTo>
                    <a:pt x="2001394" y="2146267"/>
                  </a:lnTo>
                  <a:lnTo>
                    <a:pt x="0" y="214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0022599" y="945085"/>
              <a:ext cx="1935978" cy="2589937"/>
            </a:xfrm>
            <a:custGeom>
              <a:avLst/>
              <a:gdLst/>
              <a:ahLst/>
              <a:cxnLst/>
              <a:rect l="l" t="t" r="r" b="b"/>
              <a:pathLst>
                <a:path w="1935978" h="2589937">
                  <a:moveTo>
                    <a:pt x="0" y="0"/>
                  </a:moveTo>
                  <a:lnTo>
                    <a:pt x="1935977" y="0"/>
                  </a:lnTo>
                  <a:lnTo>
                    <a:pt x="1935977" y="2589937"/>
                  </a:lnTo>
                  <a:lnTo>
                    <a:pt x="0" y="258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3620386">
              <a:off x="20662605" y="499452"/>
              <a:ext cx="370373" cy="508131"/>
            </a:xfrm>
            <a:custGeom>
              <a:avLst/>
              <a:gdLst/>
              <a:ahLst/>
              <a:cxnLst/>
              <a:rect l="l" t="t" r="r" b="b"/>
              <a:pathLst>
                <a:path w="370373" h="508131">
                  <a:moveTo>
                    <a:pt x="0" y="0"/>
                  </a:moveTo>
                  <a:lnTo>
                    <a:pt x="370373" y="0"/>
                  </a:lnTo>
                  <a:lnTo>
                    <a:pt x="370373" y="508132"/>
                  </a:lnTo>
                  <a:lnTo>
                    <a:pt x="0" y="5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t="-314800" r="-221532"/>
              </a:stretch>
            </a:blipFill>
          </p:spPr>
        </p:sp>
      </p:grpSp>
      <p:sp>
        <p:nvSpPr>
          <p:cNvPr id="16" name="Rectangle 15"/>
          <p:cNvSpPr/>
          <p:nvPr/>
        </p:nvSpPr>
        <p:spPr>
          <a:xfrm>
            <a:off x="5100848" y="4024845"/>
            <a:ext cx="120849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các từ sau, hãy sắp xếp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ù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ha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khênh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róc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xệch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16374" y="6874406"/>
          <a:ext cx="17038226" cy="2917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9113"/>
                <a:gridCol w="8519113"/>
              </a:tblGrid>
              <a:tr h="98608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31214"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1371600" y="7917619"/>
            <a:ext cx="7101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Lom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khom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khênh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rũ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rượi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xộc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xệch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vẻo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80686" y="7917619"/>
            <a:ext cx="7101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ha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róc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ù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ù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457200" y="114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257300"/>
          <a:ext cx="16764000" cy="877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229"/>
                <a:gridCol w="4630057"/>
                <a:gridCol w="4789714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36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Thuyền về nước lại, sầu trăm ngả; </a:t>
                      </a:r>
                      <a:endParaRPr lang="vi-VN" sz="36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Củi một cành khô lạc mấy dòng.</a:t>
                      </a:r>
                      <a:endParaRPr lang="vi-VN" sz="36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(Huy Cận)</a:t>
                      </a:r>
                      <a:endParaRPr lang="vi-VN" sz="36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36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 tan tác những bóng thù hắc ám</a:t>
                      </a:r>
                      <a:endParaRPr lang="vi-VN" sz="36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 sáng lại trời thu tháng Tám</a:t>
                      </a:r>
                      <a:endParaRPr lang="vi-VN" sz="36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(Tố Hữu)</a:t>
                      </a:r>
                      <a:endParaRPr lang="vi-VN" sz="36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/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6524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71499" y="1485900"/>
          <a:ext cx="16954501" cy="8001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66885"/>
                <a:gridCol w="5890296"/>
                <a:gridCol w="4497320"/>
              </a:tblGrid>
              <a:tr h="17221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722120">
                <a:tc>
                  <a:txBody>
                    <a:bodyPr/>
                    <a:lstStyle/>
                    <a:p>
                      <a:pPr algn="just"/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Chúng nó đã giở ra với chị biết bao là trò mua vui. Nào nhảy nô, nào hú tim, nào đánh rồng rắn. </a:t>
                      </a:r>
                      <a:r>
                        <a:rPr lang="vi-VN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 cuộc vui ấy chị còn nhớ rành rành</a:t>
                      </a:r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(Ngô Tất Tố)</a:t>
                      </a:r>
                      <a:endParaRPr lang="vi-VN" sz="4000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Nhấn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mạnh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sự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biểu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bởi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bộ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phận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trí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Tạo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câu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Gắn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chặt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chẽ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hơn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nghĩa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với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những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câu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đứng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722120">
                <a:tc>
                  <a:txBody>
                    <a:bodyPr/>
                    <a:lstStyle/>
                    <a:p>
                      <a:pPr algn="just"/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Phải cho hắn ăn ti gì mới được. Đang ốm thể thì chỉ ăn cháo hành [...]. </a:t>
                      </a:r>
                      <a:r>
                        <a:rPr lang="vi-VN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 thì nhà thị may lại còn.</a:t>
                      </a:r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(Nam Cao)</a:t>
                      </a:r>
                      <a:endParaRPr lang="vi-VN" sz="40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-50351">
            <a:off x="254652" y="798831"/>
            <a:ext cx="10558460" cy="9295534"/>
            <a:chOff x="0" y="0"/>
            <a:chExt cx="3021024" cy="2003451"/>
          </a:xfrm>
        </p:grpSpPr>
        <p:sp>
          <p:nvSpPr>
            <p:cNvPr id="5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6524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790700"/>
            <a:ext cx="9829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i="1" dirty="0">
                <a:latin typeface="+mj-lt"/>
              </a:rPr>
              <a:t>a. Than ôi! Thời oanh liệt nay còn đâu?</a:t>
            </a:r>
            <a:endParaRPr lang="vi-VN" sz="4400" i="1" dirty="0">
              <a:latin typeface="+mj-lt"/>
            </a:endParaRPr>
          </a:p>
          <a:p>
            <a:pPr algn="r"/>
            <a:r>
              <a:rPr lang="vi-VN" sz="4400" i="1" dirty="0">
                <a:latin typeface="+mj-lt"/>
              </a:rPr>
              <a:t>(Thế Lữ)</a:t>
            </a:r>
            <a:endParaRPr lang="vi-VN" sz="4400" i="1" dirty="0">
              <a:latin typeface="+mj-lt"/>
            </a:endParaRPr>
          </a:p>
          <a:p>
            <a:r>
              <a:rPr lang="vi-VN" sz="4400" i="1" dirty="0">
                <a:latin typeface="+mj-lt"/>
              </a:rPr>
              <a:t>b. </a:t>
            </a:r>
            <a:endParaRPr lang="vi-VN" sz="4400" i="1" dirty="0">
              <a:latin typeface="+mj-lt"/>
            </a:endParaRPr>
          </a:p>
          <a:p>
            <a:r>
              <a:rPr lang="vi-VN" sz="4400" i="1" dirty="0">
                <a:latin typeface="+mj-lt"/>
              </a:rPr>
              <a:t>Vì sao hỡi miền Nam yêu dấu</a:t>
            </a:r>
            <a:endParaRPr lang="vi-VN" sz="4400" i="1" dirty="0">
              <a:latin typeface="+mj-lt"/>
            </a:endParaRPr>
          </a:p>
          <a:p>
            <a:r>
              <a:rPr lang="vi-VN" sz="4400" i="1" dirty="0">
                <a:latin typeface="+mj-lt"/>
              </a:rPr>
              <a:t>Người không hề tiếc máu hi sinh?</a:t>
            </a:r>
            <a:endParaRPr lang="vi-VN" sz="4400" i="1" dirty="0">
              <a:latin typeface="+mj-lt"/>
            </a:endParaRPr>
          </a:p>
          <a:p>
            <a:r>
              <a:rPr lang="vi-VN" sz="4400" i="1" dirty="0">
                <a:latin typeface="+mj-lt"/>
              </a:rPr>
              <a:t>Vì sao hỡi miền Nam chiến đấu</a:t>
            </a:r>
            <a:endParaRPr lang="vi-VN" sz="4400" i="1" dirty="0">
              <a:latin typeface="+mj-lt"/>
            </a:endParaRPr>
          </a:p>
          <a:p>
            <a:r>
              <a:rPr lang="vi-VN" sz="4400" i="1" dirty="0">
                <a:latin typeface="+mj-lt"/>
              </a:rPr>
              <a:t>Người hiên ngang không chịu cúi mình?</a:t>
            </a:r>
            <a:endParaRPr lang="vi-VN" sz="4400" i="1" dirty="0">
              <a:latin typeface="+mj-lt"/>
            </a:endParaRPr>
          </a:p>
          <a:p>
            <a:pPr algn="r"/>
            <a:r>
              <a:rPr lang="vi-VN" sz="4400" i="1" dirty="0">
                <a:latin typeface="+mj-lt"/>
              </a:rPr>
              <a:t>(Tố Hữu)</a:t>
            </a:r>
            <a:endParaRPr lang="vi-VN" sz="4400" i="1" dirty="0">
              <a:latin typeface="+mj-lt"/>
            </a:endParaRPr>
          </a:p>
          <a:p>
            <a:r>
              <a:rPr lang="vi-VN" sz="4400" i="1" dirty="0">
                <a:latin typeface="+mj-lt"/>
              </a:rPr>
              <a:t>c) Con gái tôi vẽ đấy ư? (Tạ Duy Anh)</a:t>
            </a:r>
            <a:endParaRPr lang="vi-VN" sz="4400" b="0" i="1" dirty="0"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08080" y="238991"/>
            <a:ext cx="6778918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149840" y="1842979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1" name="Rectangle 10"/>
          <p:cNvSpPr/>
          <p:nvPr/>
        </p:nvSpPr>
        <p:spPr>
          <a:xfrm>
            <a:off x="10025722" y="4229964"/>
            <a:ext cx="8061276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696960" y="5033346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0" name="Right Arrow 9"/>
          <p:cNvSpPr/>
          <p:nvPr/>
        </p:nvSpPr>
        <p:spPr>
          <a:xfrm>
            <a:off x="9387840" y="7540084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3" name="Rectangle 12"/>
          <p:cNvSpPr/>
          <p:nvPr/>
        </p:nvSpPr>
        <p:spPr>
          <a:xfrm>
            <a:off x="10515600" y="7163701"/>
            <a:ext cx="7571398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1524000" y="1333500"/>
            <a:ext cx="1295400" cy="1676400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9" grpId="0" animBg="1"/>
      <p:bldP spid="7" grpId="0" animBg="1"/>
      <p:bldP spid="11" grpId="0" animBg="1"/>
      <p:bldP spid="12" grpId="0" animBg="1"/>
      <p:bldP spid="10" grpId="0" animBg="1"/>
      <p:bldP spid="13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647700"/>
          <a:ext cx="17373599" cy="92049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458200"/>
                <a:gridCol w="1905000"/>
                <a:gridCol w="701039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Từ tượng hình, từ tượng thanh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vi-VN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Nghĩa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Ậm ọe quan trường miệng thét loa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(Trần Tế Xương)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(vóc dáng) bé nhỏ quá mức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Lom khom dưới núi, tiều vài chú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(Bà Huyện Thanh Quan)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dài hoặc cao quá, mất cân đối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Lác đác bên sông, chợ mấy nhà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(Bà Huyện Thanh Quan)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ở tư thế còng lưng xuống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 mắt lão ầng ậng nước…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(Nam Cao)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thưa và rải rác mỗi chỗ, mỗi lần một ít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Hoài Văn lầm rầm khấn…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(Nguyễn Huy Tưởng)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(tiếng nói) nhỏ, thấp, đều đều, nghe không rõ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Dế Choắt người… dài lêu nghêu…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(Tô Hoài)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(nước mắt) nhiều, dâng đầy khóe mắt, như chực tuôn chảy ra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Chú bé loắt choắt 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(Tố Hữu)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(tiếng nói) bị cản trong cổ họng, nghe không rõ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915400" y="1790700"/>
            <a:ext cx="1905000" cy="748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915400" y="3086100"/>
            <a:ext cx="1905000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915400" y="4305300"/>
            <a:ext cx="1905000" cy="1227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915400" y="5533243"/>
            <a:ext cx="1905000" cy="2508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915400" y="6591300"/>
            <a:ext cx="1905000" cy="216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915400" y="3180921"/>
            <a:ext cx="1905000" cy="4860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915400" y="1790700"/>
            <a:ext cx="1905000" cy="748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2200" y="748145"/>
            <a:ext cx="6858000" cy="64389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28600" y="7890876"/>
            <a:ext cx="18363801" cy="2038985"/>
            <a:chOff x="0" y="0"/>
            <a:chExt cx="4836557" cy="53701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836557" cy="537017"/>
            </a:xfrm>
            <a:custGeom>
              <a:avLst/>
              <a:gdLst/>
              <a:ahLst/>
              <a:cxnLst/>
              <a:rect l="l" t="t" r="r" b="b"/>
              <a:pathLst>
                <a:path w="4836557" h="537017">
                  <a:moveTo>
                    <a:pt x="0" y="0"/>
                  </a:moveTo>
                  <a:lnTo>
                    <a:pt x="4836557" y="0"/>
                  </a:lnTo>
                  <a:lnTo>
                    <a:pt x="4836557" y="537017"/>
                  </a:lnTo>
                  <a:lnTo>
                    <a:pt x="0" y="537017"/>
                  </a:lnTo>
                  <a:close/>
                </a:path>
              </a:pathLst>
            </a:custGeom>
            <a:solidFill>
              <a:srgbClr val="DDA37F"/>
            </a:solidFill>
          </p:spPr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4836557" cy="575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66800" y="8248648"/>
            <a:ext cx="1645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301" y="800100"/>
            <a:ext cx="6286699" cy="6438900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-37942" y="1562100"/>
            <a:ext cx="3276243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Alice Bold"/>
                <a:cs typeface="+mn-cs"/>
              </a:rPr>
              <a:t>AI NHANH HƠN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522D1C"/>
              </a:solidFill>
              <a:effectLst/>
              <a:uLnTx/>
              <a:uFillTx/>
              <a:latin typeface="#9Slide07 SVNDessert Menu Scrip" panose="00000500000000000000" pitchFamily="2" charset="0"/>
              <a:ea typeface="Alice Bol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/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9"/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46238" b="19351"/>
          <a:stretch>
            <a:fillRect/>
          </a:stretch>
        </p:blipFill>
        <p:spPr>
          <a:xfrm>
            <a:off x="1452601" y="4111868"/>
            <a:ext cx="15494847" cy="2556956"/>
          </a:xfrm>
          <a:prstGeom prst="rect">
            <a:avLst/>
          </a:prstGeom>
        </p:spPr>
      </p:pic>
      <p:sp>
        <p:nvSpPr>
          <p:cNvPr id="6" name="TextBox 14"/>
          <p:cNvSpPr txBox="1"/>
          <p:nvPr/>
        </p:nvSpPr>
        <p:spPr>
          <a:xfrm>
            <a:off x="5979797" y="1922235"/>
            <a:ext cx="589506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7: </a:t>
            </a:r>
            <a:endParaRPr lang="en-US" sz="6000" b="1" dirty="0">
              <a:latin typeface="#9Slide07 SVNGuerrilla" panose="00000500000000000000" pitchFamily="2" charset="0"/>
              <a:cs typeface="Times New Roman" panose="02020603050405020304" pitchFamily="18" charset="0"/>
            </a:endParaRPr>
          </a:p>
          <a:p>
            <a:pPr algn="ctr" defTabSz="609600">
              <a:defRPr/>
            </a:pP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luật</a:t>
            </a:r>
            <a:endParaRPr lang="en-US" sz="8000" b="1" dirty="0">
              <a:latin typeface="#9Slide07 SVNGuerrilla" panose="000005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5676282" y="2585841"/>
            <a:ext cx="11823403" cy="4948028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5378035" y="2210980"/>
            <a:ext cx="11823403" cy="4852136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28700" y="2177713"/>
            <a:ext cx="5777496" cy="8318385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996" y="2994265"/>
            <a:ext cx="13113633" cy="37005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-50351">
            <a:off x="1115306" y="1298591"/>
            <a:ext cx="16101936" cy="7886108"/>
            <a:chOff x="0" y="0"/>
            <a:chExt cx="3021024" cy="2003451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6"/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189207" y="1866900"/>
            <a:ext cx="12084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8688" y="2634651"/>
            <a:ext cx="143063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BPTT,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phận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chuyển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) sang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khác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304800" y="3390900"/>
            <a:ext cx="3374136" cy="4114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2856007" y="7015638"/>
            <a:ext cx="107075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C00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b="1" noProof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Đặc</a:t>
            </a:r>
            <a:r>
              <a:rPr lang="en-US" sz="4400" b="1" noProof="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en-US" sz="4400" noProof="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endParaRPr kumimoji="0" lang="en-US" sz="44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aseline="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Đảo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ngữ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1" y="4591987"/>
            <a:ext cx="12801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bởi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bản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-50351">
            <a:off x="835784" y="499419"/>
            <a:ext cx="16380060" cy="9295534"/>
            <a:chOff x="0" y="0"/>
            <a:chExt cx="3021024" cy="2003451"/>
          </a:xfrm>
        </p:grpSpPr>
        <p:sp>
          <p:nvSpPr>
            <p:cNvPr id="8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14577875" y="637832"/>
            <a:ext cx="3307271" cy="411480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0" y="0"/>
                </a:moveTo>
                <a:lnTo>
                  <a:pt x="3307270" y="0"/>
                </a:lnTo>
                <a:lnTo>
                  <a:pt x="330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6"/>
          <p:cNvSpPr txBox="1"/>
          <p:nvPr/>
        </p:nvSpPr>
        <p:spPr>
          <a:xfrm>
            <a:off x="1143000" y="2171700"/>
            <a:ext cx="12649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0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0" y="732040"/>
            <a:ext cx="12084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715;p42"/>
          <p:cNvSpPr txBox="1"/>
          <p:nvPr/>
        </p:nvSpPr>
        <p:spPr>
          <a:xfrm>
            <a:off x="1002209" y="3797072"/>
            <a:ext cx="800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defTabSz="1828800">
              <a:buClr>
                <a:srgbClr val="183E1D"/>
              </a:buClr>
              <a:buSzPts val="1100"/>
              <a:buNone/>
              <a:defRPr/>
            </a:pP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defTabSz="1828800">
              <a:buClr>
                <a:srgbClr val="183E1D"/>
              </a:buClr>
              <a:buSzPts val="1100"/>
              <a:buNone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defTabSz="1828800">
              <a:buClr>
                <a:srgbClr val="183E1D"/>
              </a:buClr>
              <a:buSzPts val="1100"/>
              <a:buNone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2209" y="6609933"/>
            <a:ext cx="160357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-50351">
            <a:off x="1892766" y="523544"/>
            <a:ext cx="17626665" cy="8864312"/>
            <a:chOff x="0" y="0"/>
            <a:chExt cx="3021024" cy="2003451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3"/>
          <p:cNvSpPr/>
          <p:nvPr/>
        </p:nvSpPr>
        <p:spPr>
          <a:xfrm rot="6833109">
            <a:off x="-771818" y="1001062"/>
            <a:ext cx="3726293" cy="2403724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334001" y="952500"/>
            <a:ext cx="1074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4020" y="2202924"/>
            <a:ext cx="145657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0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gợi tả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sự vật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phỏng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802;p76"/>
          <p:cNvSpPr txBox="1"/>
          <p:nvPr/>
        </p:nvSpPr>
        <p:spPr>
          <a:xfrm>
            <a:off x="2667000" y="4989817"/>
            <a:ext cx="14782800" cy="397768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just" defTabSz="914400"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Gợi hình ảnh,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sinh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just" defTabSz="914400"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cao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just" defTabSz="914400"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Thường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hàng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ngày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55286">
            <a:off x="1441013" y="1551968"/>
            <a:ext cx="11823403" cy="7840918"/>
            <a:chOff x="0" y="0"/>
            <a:chExt cx="3021024" cy="20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50351">
            <a:off x="1123585" y="1080270"/>
            <a:ext cx="11823403" cy="7840918"/>
            <a:chOff x="0" y="0"/>
            <a:chExt cx="3021024" cy="2003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463717" flipH="1">
            <a:off x="6926745" y="440503"/>
            <a:ext cx="851939" cy="1333759"/>
          </a:xfrm>
          <a:custGeom>
            <a:avLst/>
            <a:gdLst/>
            <a:ahLst/>
            <a:cxnLst/>
            <a:rect l="l" t="t" r="r" b="b"/>
            <a:pathLst>
              <a:path w="851939" h="1333759">
                <a:moveTo>
                  <a:pt x="851939" y="0"/>
                </a:moveTo>
                <a:lnTo>
                  <a:pt x="0" y="0"/>
                </a:lnTo>
                <a:lnTo>
                  <a:pt x="0" y="1333759"/>
                </a:lnTo>
                <a:lnTo>
                  <a:pt x="851939" y="1333759"/>
                </a:lnTo>
                <a:lnTo>
                  <a:pt x="851939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812">
            <a:off x="12359752" y="2754577"/>
            <a:ext cx="6382175" cy="7852788"/>
          </a:xfrm>
          <a:custGeom>
            <a:avLst/>
            <a:gdLst/>
            <a:ahLst/>
            <a:cxnLst/>
            <a:rect l="l" t="t" r="r" b="b"/>
            <a:pathLst>
              <a:path w="6382175" h="7852788">
                <a:moveTo>
                  <a:pt x="0" y="0"/>
                </a:moveTo>
                <a:lnTo>
                  <a:pt x="6382175" y="0"/>
                </a:lnTo>
                <a:lnTo>
                  <a:pt x="6382175" y="7852788"/>
                </a:lnTo>
                <a:lnTo>
                  <a:pt x="0" y="785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281">
            <a:off x="16984297" y="653036"/>
            <a:ext cx="1826584" cy="1271967"/>
          </a:xfrm>
          <a:custGeom>
            <a:avLst/>
            <a:gdLst/>
            <a:ahLst/>
            <a:cxnLst/>
            <a:rect l="l" t="t" r="r" b="b"/>
            <a:pathLst>
              <a:path w="1826584" h="1271967">
                <a:moveTo>
                  <a:pt x="0" y="0"/>
                </a:moveTo>
                <a:lnTo>
                  <a:pt x="1826584" y="0"/>
                </a:lnTo>
                <a:lnTo>
                  <a:pt x="1826584" y="1271967"/>
                </a:lnTo>
                <a:lnTo>
                  <a:pt x="0" y="12719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46" y="3667193"/>
            <a:ext cx="13107536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1828800" y="1257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685800" y="3543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cs typeface="Times New Roman" panose="02020603050405020304" pitchFamily="18" charset="0"/>
              </a:rPr>
              <a:t> ĐÔI 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ppleberr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0" y="1274618"/>
            <a:ext cx="5943713" cy="8465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086" y="1274618"/>
            <a:ext cx="5943712" cy="8414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457200" y="114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257300"/>
          <a:ext cx="16764000" cy="822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229"/>
                <a:gridCol w="4630057"/>
                <a:gridCol w="4789714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588507">
                <a:tc>
                  <a:txBody>
                    <a:bodyPr/>
                    <a:lstStyle/>
                    <a:p>
                      <a:pPr algn="just"/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Lom khom dưới núi, tiều vài chú,</a:t>
                      </a:r>
                      <a:endParaRPr lang="vi-VN" sz="36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Lác đác bên sông, chợ mấy nhà.</a:t>
                      </a:r>
                      <a:endParaRPr lang="vi-VN" sz="36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(Bà Huyện Thanh Quan)</a:t>
                      </a:r>
                      <a:endParaRPr lang="vi-VN" sz="36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6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Lôi thôi sĩ tử vai đeo lọ,</a:t>
                      </a:r>
                      <a:endParaRPr lang="vi-VN" sz="36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Ậm oẹ quan trường miệng thét loa.</a:t>
                      </a:r>
                      <a:endParaRPr lang="vi-VN" sz="36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(Trần Tế Xương)</a:t>
                      </a:r>
                      <a:endParaRPr lang="vi-VN" sz="36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oẹ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thét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qua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nhếch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4672</Words>
  <Application>WPS Presentation</Application>
  <PresentationFormat>Custom</PresentationFormat>
  <Paragraphs>176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Times New Roman</vt:lpstr>
      <vt:lpstr>#9Slide07 SVNGuerrilla</vt:lpstr>
      <vt:lpstr>Nunito Light</vt:lpstr>
      <vt:lpstr>Barlow</vt:lpstr>
      <vt:lpstr>Barlow Condensed</vt:lpstr>
      <vt:lpstr>Cambria</vt:lpstr>
      <vt:lpstr>#9Slide07 SVNAppleberry</vt:lpstr>
      <vt:lpstr>#9Slide07 SVNDessert Menu Scrip</vt:lpstr>
      <vt:lpstr>Alice Bold</vt:lpstr>
      <vt:lpstr>SVN-Riesling</vt:lpstr>
      <vt:lpstr>Microsoft YaHei</vt:lpstr>
      <vt:lpstr>Arial Unicode MS</vt:lpstr>
      <vt:lpstr>Calibri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2</vt:lpstr>
      <vt:lpstr>Bài 3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Handcrafted Literature Creative Education Presentation</dc:title>
  <dc:creator/>
  <cp:lastModifiedBy>ADMIN</cp:lastModifiedBy>
  <cp:revision>90</cp:revision>
  <dcterms:created xsi:type="dcterms:W3CDTF">2006-08-16T00:00:00Z</dcterms:created>
  <dcterms:modified xsi:type="dcterms:W3CDTF">2024-06-15T14:53:10Z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7045E9A75A3E42769370CD4C1CEC5EF5_13</vt:lpwstr>
  </property>
  <property fmtid="{D5CDD505-2E9C-101B-9397-08002B2CF9AE}" pid="3" name="KSOProductBuildVer">
    <vt:lpwstr>1033-12.2.0.17119</vt:lpwstr>
  </property>
</Properties>
</file>