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2.svg" ContentType="image/svg+xml"/>
  <Override PartName="/ppt/media/image2.svg" ContentType="image/svg+xml"/>
  <Override PartName="/ppt/media/image32.svg" ContentType="image/svg+xml"/>
  <Override PartName="/ppt/media/image3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365" r:id="rId4"/>
    <p:sldId id="279" r:id="rId6"/>
    <p:sldId id="277" r:id="rId7"/>
    <p:sldId id="275" r:id="rId8"/>
    <p:sldId id="328" r:id="rId9"/>
    <p:sldId id="303" r:id="rId10"/>
    <p:sldId id="304" r:id="rId11"/>
    <p:sldId id="280" r:id="rId12"/>
    <p:sldId id="333" r:id="rId13"/>
    <p:sldId id="306" r:id="rId14"/>
    <p:sldId id="334" r:id="rId15"/>
    <p:sldId id="341" r:id="rId16"/>
    <p:sldId id="308" r:id="rId17"/>
    <p:sldId id="337" r:id="rId18"/>
    <p:sldId id="342" r:id="rId19"/>
    <p:sldId id="364" r:id="rId20"/>
    <p:sldId id="343" r:id="rId21"/>
    <p:sldId id="344" r:id="rId22"/>
    <p:sldId id="345" r:id="rId23"/>
    <p:sldId id="346" r:id="rId24"/>
    <p:sldId id="347" r:id="rId25"/>
    <p:sldId id="348" r:id="rId26"/>
    <p:sldId id="349" r:id="rId27"/>
    <p:sldId id="350" r:id="rId28"/>
    <p:sldId id="351" r:id="rId29"/>
    <p:sldId id="352" r:id="rId30"/>
    <p:sldId id="362" r:id="rId31"/>
    <p:sldId id="353" r:id="rId32"/>
    <p:sldId id="354" r:id="rId33"/>
    <p:sldId id="355" r:id="rId34"/>
    <p:sldId id="356" r:id="rId35"/>
    <p:sldId id="357" r:id="rId36"/>
    <p:sldId id="358" r:id="rId37"/>
    <p:sldId id="359" r:id="rId38"/>
    <p:sldId id="360" r:id="rId39"/>
  </p:sldIdLst>
  <p:sldSz cx="18288000" cy="10287000"/>
  <p:notesSz cx="6858000" cy="9144000"/>
  <p:embeddedFontLst>
    <p:embeddedFont>
      <p:font typeface="Calibri" panose="020F0502020204030204"/>
      <p:regular r:id="rId43"/>
      <p:bold r:id="rId44"/>
      <p:italic r:id="rId45"/>
      <p:boldItalic r:id="rId46"/>
    </p:embeddedFont>
    <p:embeddedFont>
      <p:font typeface="#9Slide07 SVNGuerrilla" panose="00000500000000000000" pitchFamily="2" charset="0"/>
      <p:regular r:id="rId47"/>
    </p:embeddedFont>
    <p:embeddedFont>
      <p:font typeface="Cambria" panose="02040503050406030204" pitchFamily="18" charset="0"/>
      <p:regular r:id="rId48"/>
      <p:bold r:id="rId49"/>
      <p:italic r:id="rId50"/>
      <p:boldItalic r:id="rId51"/>
    </p:embeddedFont>
    <p:embeddedFont>
      <p:font typeface="#9Slide05 FS Blonde Script" panose="03000503000000000000" pitchFamily="65" charset="0"/>
      <p:italic r:id="rId52"/>
    </p:embeddedFont>
    <p:embeddedFont>
      <p:font typeface="#9Slide05 SVNStandly" pitchFamily="2" charset="0"/>
      <p:regular r:id="rId53"/>
    </p:embeddedFont>
    <p:embeddedFont>
      <p:font typeface="Segoe UI Semibold" panose="020B0702040204020203" pitchFamily="34" charset="0"/>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D82B0"/>
    <a:srgbClr val="557F8C"/>
    <a:srgbClr val="00ADB5"/>
    <a:srgbClr val="FBF9F4"/>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636" autoAdjust="0"/>
  </p:normalViewPr>
  <p:slideViewPr>
    <p:cSldViewPr showGuides="1">
      <p:cViewPr varScale="1">
        <p:scale>
          <a:sx n="46" d="100"/>
          <a:sy n="46" d="100"/>
        </p:scale>
        <p:origin x="70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739"/>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notesMaster" Target="notesMasters/notesMaster1.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1" kern="1200" dirty="0">
                <a:solidFill>
                  <a:schemeClr val="tx1"/>
                </a:solidFill>
                <a:effectLst/>
                <a:latin typeface="+mn-lt"/>
                <a:ea typeface="+mn-ea"/>
                <a:cs typeface="+mn-cs"/>
              </a:rPr>
              <a:t>Các em thân mến, thiên nhiên luôn là một nguồn cảm hứung bất tận cho thơ ca. Lý Bạch,  một nhà thơ thời Đường ở Trung Quốc đi nhiều, biết rộng. Hầu hết tất cả các danh lam thắng cảnh trên đất nước Trung Hoa rộng lớn ông đều đặt chân tới. Một trong những bài thơ nổi tiếng nhất của ông viết về thiên nhiên hùng vĩ đó chính là Vọng lư sơn bộc bố - Xa ngắm thác núi Lư. Bài thơ được coi là tuyệt bút tả cảnh, qua đó thể hiện tình yêu thiên nhiên, yêu núi sông Tổ quốc của tác giả Lý Bạch</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Xác</a:t>
            </a:r>
            <a:r>
              <a:rPr lang="en-US" baseline="0" dirty="0"/>
              <a:t> </a:t>
            </a:r>
            <a:r>
              <a:rPr lang="en-US" baseline="0" dirty="0" err="1"/>
              <a:t>định</a:t>
            </a:r>
            <a:r>
              <a:rPr lang="en-US" baseline="0" dirty="0"/>
              <a:t> </a:t>
            </a:r>
            <a:r>
              <a:rPr lang="en-US" baseline="0" dirty="0" err="1"/>
              <a:t>vị</a:t>
            </a:r>
            <a:r>
              <a:rPr lang="en-US" baseline="0" dirty="0"/>
              <a:t> </a:t>
            </a:r>
            <a:r>
              <a:rPr lang="en-US" baseline="0" dirty="0" err="1"/>
              <a:t>trí</a:t>
            </a:r>
            <a:r>
              <a:rPr lang="en-US" baseline="0" dirty="0"/>
              <a:t> </a:t>
            </a:r>
            <a:r>
              <a:rPr lang="en-US" baseline="0" dirty="0" err="1"/>
              <a:t>đứng</a:t>
            </a:r>
            <a:r>
              <a:rPr lang="en-US" baseline="0" dirty="0"/>
              <a:t> </a:t>
            </a:r>
            <a:r>
              <a:rPr lang="en-US" baseline="0" dirty="0" err="1"/>
              <a:t>ngắm</a:t>
            </a:r>
            <a:r>
              <a:rPr lang="en-US" baseline="0" dirty="0"/>
              <a:t> </a:t>
            </a:r>
            <a:r>
              <a:rPr lang="en-US" baseline="0" dirty="0" err="1"/>
              <a:t>thác</a:t>
            </a:r>
            <a:r>
              <a:rPr lang="en-US" baseline="0" dirty="0"/>
              <a:t> </a:t>
            </a:r>
            <a:r>
              <a:rPr lang="en-US" baseline="0" dirty="0" err="1"/>
              <a:t>nước</a:t>
            </a:r>
            <a:r>
              <a:rPr lang="en-US" baseline="0" dirty="0"/>
              <a:t> </a:t>
            </a:r>
            <a:r>
              <a:rPr lang="en-US" baseline="0" dirty="0" err="1"/>
              <a:t>của</a:t>
            </a:r>
            <a:r>
              <a:rPr lang="en-US" baseline="0" dirty="0"/>
              <a:t> </a:t>
            </a:r>
            <a:r>
              <a:rPr lang="en-US" baseline="0" dirty="0" err="1"/>
              <a:t>Lý</a:t>
            </a:r>
            <a:r>
              <a:rPr lang="en-US" baseline="0" dirty="0"/>
              <a:t> </a:t>
            </a:r>
            <a:r>
              <a:rPr lang="en-US" baseline="0" dirty="0" err="1"/>
              <a:t>Bạch</a:t>
            </a:r>
            <a:r>
              <a:rPr lang="en-US" baseline="0" dirty="0"/>
              <a:t> </a:t>
            </a:r>
            <a:r>
              <a:rPr lang="en-US" baseline="0" dirty="0" err="1"/>
              <a:t>và</a:t>
            </a:r>
            <a:r>
              <a:rPr lang="en-US" baseline="0" dirty="0"/>
              <a:t> </a:t>
            </a:r>
            <a:r>
              <a:rPr lang="en-US" baseline="0" dirty="0" err="1"/>
              <a:t>cho</a:t>
            </a:r>
            <a:r>
              <a:rPr lang="en-US" baseline="0" dirty="0"/>
              <a:t> </a:t>
            </a:r>
            <a:r>
              <a:rPr lang="en-US" baseline="0" dirty="0" err="1"/>
              <a:t>biết</a:t>
            </a:r>
            <a:r>
              <a:rPr lang="en-US" baseline="0" dirty="0"/>
              <a:t> </a:t>
            </a:r>
            <a:r>
              <a:rPr lang="en-US" baseline="0" dirty="0" err="1"/>
              <a:t>lợi</a:t>
            </a:r>
            <a:r>
              <a:rPr lang="en-US" baseline="0" dirty="0"/>
              <a:t> </a:t>
            </a:r>
            <a:r>
              <a:rPr lang="en-US" baseline="0" dirty="0" err="1"/>
              <a:t>thế</a:t>
            </a:r>
            <a:r>
              <a:rPr lang="en-US" baseline="0" dirty="0"/>
              <a:t> </a:t>
            </a:r>
            <a:r>
              <a:rPr lang="en-US" baseline="0" dirty="0" err="1"/>
              <a:t>của</a:t>
            </a:r>
            <a:r>
              <a:rPr lang="en-US" baseline="0" dirty="0"/>
              <a:t> </a:t>
            </a:r>
            <a:r>
              <a:rPr lang="en-US" baseline="0" dirty="0" err="1"/>
              <a:t>việc</a:t>
            </a:r>
            <a:r>
              <a:rPr lang="en-US" baseline="0" dirty="0"/>
              <a:t> </a:t>
            </a:r>
            <a:r>
              <a:rPr lang="en-US" baseline="0" dirty="0" err="1"/>
              <a:t>chọn</a:t>
            </a:r>
            <a:r>
              <a:rPr lang="en-US" baseline="0" dirty="0"/>
              <a:t> </a:t>
            </a:r>
            <a:r>
              <a:rPr lang="en-US" baseline="0" dirty="0" err="1"/>
              <a:t>điểm</a:t>
            </a:r>
            <a:r>
              <a:rPr lang="en-US" baseline="0" dirty="0"/>
              <a:t> </a:t>
            </a:r>
            <a:r>
              <a:rPr lang="en-US" baseline="0" dirty="0" err="1"/>
              <a:t>nhìn</a:t>
            </a:r>
            <a:r>
              <a:rPr lang="en-US" baseline="0" dirty="0"/>
              <a:t> </a:t>
            </a:r>
            <a:r>
              <a:rPr lang="en-US" baseline="0" dirty="0" err="1"/>
              <a:t>đó</a:t>
            </a:r>
            <a:r>
              <a:rPr lang="en-US" baseline="0" dirty="0"/>
              <a:t>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a:t>
            </a:r>
            <a:r>
              <a:rPr lang="en-US" baseline="0" dirty="0" err="1"/>
              <a:t>và</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Vẻ</a:t>
            </a:r>
            <a:r>
              <a:rPr lang="en-US" dirty="0"/>
              <a:t> </a:t>
            </a:r>
            <a:r>
              <a:rPr lang="en-US" dirty="0" err="1"/>
              <a:t>đẹp</a:t>
            </a:r>
            <a:r>
              <a:rPr lang="en-US" baseline="0" dirty="0"/>
              <a:t> </a:t>
            </a:r>
            <a:r>
              <a:rPr lang="en-US" baseline="0" dirty="0" err="1"/>
              <a:t>của</a:t>
            </a:r>
            <a:r>
              <a:rPr lang="en-US" baseline="0" dirty="0"/>
              <a:t> </a:t>
            </a:r>
            <a:r>
              <a:rPr lang="en-US" baseline="0" dirty="0" err="1"/>
              <a:t>thác</a:t>
            </a:r>
            <a:r>
              <a:rPr lang="en-US" baseline="0" dirty="0"/>
              <a:t> </a:t>
            </a:r>
            <a:r>
              <a:rPr lang="en-US" baseline="0" dirty="0" err="1"/>
              <a:t>nước</a:t>
            </a:r>
            <a:r>
              <a:rPr lang="en-US" baseline="0" dirty="0"/>
              <a:t> </a:t>
            </a:r>
            <a:r>
              <a:rPr lang="en-US" baseline="0" dirty="0" err="1"/>
              <a:t>đã</a:t>
            </a:r>
            <a:r>
              <a:rPr lang="en-US" baseline="0" dirty="0"/>
              <a:t> </a:t>
            </a:r>
            <a:r>
              <a:rPr lang="en-US" baseline="0" dirty="0" err="1"/>
              <a:t>được</a:t>
            </a:r>
            <a:r>
              <a:rPr lang="en-US" baseline="0" dirty="0"/>
              <a:t> </a:t>
            </a:r>
            <a:r>
              <a:rPr lang="en-US" baseline="0" dirty="0" err="1"/>
              <a:t>Lý</a:t>
            </a:r>
            <a:r>
              <a:rPr lang="en-US" baseline="0" dirty="0"/>
              <a:t> </a:t>
            </a:r>
            <a:r>
              <a:rPr lang="en-US" baseline="0" dirty="0" err="1"/>
              <a:t>Bạch</a:t>
            </a:r>
            <a:r>
              <a:rPr lang="en-US" baseline="0" dirty="0"/>
              <a:t> </a:t>
            </a:r>
            <a:r>
              <a:rPr lang="en-US" baseline="0" dirty="0" err="1"/>
              <a:t>miêu</a:t>
            </a:r>
            <a:r>
              <a:rPr lang="en-US" baseline="0" dirty="0"/>
              <a:t> </a:t>
            </a:r>
            <a:r>
              <a:rPr lang="en-US" baseline="0" dirty="0" err="1"/>
              <a:t>tả</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Hãy</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để</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đó</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Qua </a:t>
            </a:r>
            <a:r>
              <a:rPr lang="en-US" dirty="0" err="1"/>
              <a:t>vẻ</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em</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những</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gì</a:t>
            </a:r>
            <a:r>
              <a:rPr lang="en-US" baseline="0" dirty="0"/>
              <a:t> </a:t>
            </a:r>
            <a:r>
              <a:rPr lang="en-US" baseline="0" dirty="0" err="1"/>
              <a:t>trong</a:t>
            </a:r>
            <a:r>
              <a:rPr lang="en-US" baseline="0" dirty="0"/>
              <a:t> </a:t>
            </a:r>
            <a:r>
              <a:rPr lang="en-US" baseline="0" dirty="0" err="1"/>
              <a:t>tâm</a:t>
            </a:r>
            <a:r>
              <a:rPr lang="en-US" baseline="0" dirty="0"/>
              <a:t> </a:t>
            </a:r>
            <a:r>
              <a:rPr lang="en-US" baseline="0" dirty="0" err="1"/>
              <a:t>hồn</a:t>
            </a:r>
            <a:r>
              <a:rPr lang="en-US" baseline="0" dirty="0"/>
              <a:t> </a:t>
            </a:r>
            <a:r>
              <a:rPr lang="en-US" baseline="0" dirty="0" err="1"/>
              <a:t>và</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của</a:t>
            </a:r>
            <a:r>
              <a:rPr lang="en-US" baseline="0" dirty="0"/>
              <a:t> </a:t>
            </a:r>
            <a:r>
              <a:rPr lang="en-US" baseline="0" dirty="0" err="1"/>
              <a:t>Lý</a:t>
            </a:r>
            <a:r>
              <a:rPr lang="en-US" baseline="0" dirty="0"/>
              <a:t> </a:t>
            </a:r>
            <a:r>
              <a:rPr lang="en-US" baseline="0" dirty="0" err="1"/>
              <a:t>Bạch</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59000"/>
            <a:lum/>
            <a:extLst>
              <a:ext uri="{96DAC541-7B7A-43D3-8B79-37D633B846F1}">
                <asvg:svgBlip xmlns:asvg="http://schemas.microsoft.com/office/drawing/2016/SVG/main" r:embed="rId13"/>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7CAB675-0451-46BA-B838-2996E7357EA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2A664AD2-069D-416A-AF7A-E600FA375D8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b="0" i="0" u="none"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b="0" i="0" u="none"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1.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2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32.sv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35.svg"/><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9" Type="http://schemas.openxmlformats.org/officeDocument/2006/relationships/image" Target="../media/image42.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41.wdp"/><Relationship Id="rId5" Type="http://schemas.openxmlformats.org/officeDocument/2006/relationships/image" Target="../media/image40.png"/><Relationship Id="rId4" Type="http://schemas.openxmlformats.org/officeDocument/2006/relationships/slide" Target="slide1.xml"/><Relationship Id="rId3" Type="http://schemas.microsoft.com/office/2007/relationships/hdphoto" Target="../media/image39.wdp"/><Relationship Id="rId2" Type="http://schemas.openxmlformats.org/officeDocument/2006/relationships/image" Target="../media/image38.png"/><Relationship Id="rId11" Type="http://schemas.openxmlformats.org/officeDocument/2006/relationships/notesSlide" Target="../notesSlides/notesSlide28.xml"/><Relationship Id="rId10" Type="http://schemas.openxmlformats.org/officeDocument/2006/relationships/slideLayout" Target="../slideLayouts/slideLayout12.xml"/><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9" Type="http://schemas.microsoft.com/office/2007/relationships/hdphoto" Target="../media/image51.wdp"/><Relationship Id="rId8" Type="http://schemas.openxmlformats.org/officeDocument/2006/relationships/image" Target="../media/image50.png"/><Relationship Id="rId7" Type="http://schemas.microsoft.com/office/2007/relationships/hdphoto" Target="../media/image49.wdp"/><Relationship Id="rId6" Type="http://schemas.openxmlformats.org/officeDocument/2006/relationships/image" Target="../media/image48.png"/><Relationship Id="rId51" Type="http://schemas.openxmlformats.org/officeDocument/2006/relationships/notesSlide" Target="../notesSlides/notesSlide29.xml"/><Relationship Id="rId50" Type="http://schemas.openxmlformats.org/officeDocument/2006/relationships/slideLayout" Target="../slideLayouts/slideLayout12.xml"/><Relationship Id="rId5" Type="http://schemas.microsoft.com/office/2007/relationships/hdphoto" Target="../media/image47.wdp"/><Relationship Id="rId49" Type="http://schemas.microsoft.com/office/2007/relationships/hdphoto" Target="../media/image85.wdp"/><Relationship Id="rId48" Type="http://schemas.openxmlformats.org/officeDocument/2006/relationships/image" Target="../media/image84.png"/><Relationship Id="rId47" Type="http://schemas.openxmlformats.org/officeDocument/2006/relationships/slide" Target="slide34.xml"/><Relationship Id="rId46" Type="http://schemas.microsoft.com/office/2007/relationships/hdphoto" Target="../media/image83.wdp"/><Relationship Id="rId45" Type="http://schemas.openxmlformats.org/officeDocument/2006/relationships/image" Target="../media/image82.png"/><Relationship Id="rId44" Type="http://schemas.openxmlformats.org/officeDocument/2006/relationships/slide" Target="slide33.xml"/><Relationship Id="rId43" Type="http://schemas.microsoft.com/office/2007/relationships/hdphoto" Target="../media/image81.wdp"/><Relationship Id="rId42" Type="http://schemas.openxmlformats.org/officeDocument/2006/relationships/image" Target="../media/image80.png"/><Relationship Id="rId41" Type="http://schemas.openxmlformats.org/officeDocument/2006/relationships/slide" Target="slide32.xml"/><Relationship Id="rId40" Type="http://schemas.microsoft.com/office/2007/relationships/hdphoto" Target="../media/image79.wdp"/><Relationship Id="rId4" Type="http://schemas.openxmlformats.org/officeDocument/2006/relationships/image" Target="../media/image46.png"/><Relationship Id="rId39" Type="http://schemas.openxmlformats.org/officeDocument/2006/relationships/image" Target="../media/image78.png"/><Relationship Id="rId38" Type="http://schemas.openxmlformats.org/officeDocument/2006/relationships/slide" Target="slide31.xml"/><Relationship Id="rId37" Type="http://schemas.microsoft.com/office/2007/relationships/hdphoto" Target="../media/image77.wdp"/><Relationship Id="rId36" Type="http://schemas.openxmlformats.org/officeDocument/2006/relationships/image" Target="../media/image76.png"/><Relationship Id="rId35" Type="http://schemas.openxmlformats.org/officeDocument/2006/relationships/slide" Target="slide30.xml"/><Relationship Id="rId34" Type="http://schemas.microsoft.com/office/2007/relationships/hdphoto" Target="../media/image75.wdp"/><Relationship Id="rId33" Type="http://schemas.openxmlformats.org/officeDocument/2006/relationships/image" Target="../media/image74.png"/><Relationship Id="rId32" Type="http://schemas.openxmlformats.org/officeDocument/2006/relationships/slide" Target="slide35.xml"/><Relationship Id="rId31" Type="http://schemas.microsoft.com/office/2007/relationships/hdphoto" Target="../media/image73.wdp"/><Relationship Id="rId30" Type="http://schemas.openxmlformats.org/officeDocument/2006/relationships/image" Target="../media/image72.png"/><Relationship Id="rId3" Type="http://schemas.microsoft.com/office/2007/relationships/hdphoto" Target="../media/image45.wdp"/><Relationship Id="rId29" Type="http://schemas.microsoft.com/office/2007/relationships/hdphoto" Target="../media/image71.wdp"/><Relationship Id="rId28" Type="http://schemas.openxmlformats.org/officeDocument/2006/relationships/image" Target="../media/image70.png"/><Relationship Id="rId27" Type="http://schemas.openxmlformats.org/officeDocument/2006/relationships/image" Target="../media/image69.png"/><Relationship Id="rId26" Type="http://schemas.microsoft.com/office/2007/relationships/hdphoto" Target="../media/image68.wdp"/><Relationship Id="rId25" Type="http://schemas.openxmlformats.org/officeDocument/2006/relationships/image" Target="../media/image67.png"/><Relationship Id="rId24" Type="http://schemas.microsoft.com/office/2007/relationships/hdphoto" Target="../media/image66.wdp"/><Relationship Id="rId23" Type="http://schemas.openxmlformats.org/officeDocument/2006/relationships/image" Target="../media/image65.png"/><Relationship Id="rId22" Type="http://schemas.microsoft.com/office/2007/relationships/hdphoto" Target="../media/image64.wdp"/><Relationship Id="rId21" Type="http://schemas.openxmlformats.org/officeDocument/2006/relationships/image" Target="../media/image63.png"/><Relationship Id="rId20" Type="http://schemas.microsoft.com/office/2007/relationships/hdphoto" Target="../media/image62.wdp"/><Relationship Id="rId2" Type="http://schemas.openxmlformats.org/officeDocument/2006/relationships/image" Target="../media/image44.png"/><Relationship Id="rId19" Type="http://schemas.openxmlformats.org/officeDocument/2006/relationships/image" Target="../media/image61.png"/><Relationship Id="rId18" Type="http://schemas.openxmlformats.org/officeDocument/2006/relationships/image" Target="../media/image60.png"/><Relationship Id="rId17" Type="http://schemas.microsoft.com/office/2007/relationships/hdphoto" Target="../media/image59.wdp"/><Relationship Id="rId16" Type="http://schemas.openxmlformats.org/officeDocument/2006/relationships/image" Target="../media/image58.png"/><Relationship Id="rId15" Type="http://schemas.microsoft.com/office/2007/relationships/hdphoto" Target="../media/image57.wdp"/><Relationship Id="rId14" Type="http://schemas.openxmlformats.org/officeDocument/2006/relationships/image" Target="../media/image56.png"/><Relationship Id="rId13" Type="http://schemas.microsoft.com/office/2007/relationships/hdphoto" Target="../media/image55.wdp"/><Relationship Id="rId12" Type="http://schemas.openxmlformats.org/officeDocument/2006/relationships/image" Target="../media/image54.png"/><Relationship Id="rId11" Type="http://schemas.microsoft.com/office/2007/relationships/hdphoto" Target="../media/image53.wdp"/><Relationship Id="rId10" Type="http://schemas.openxmlformats.org/officeDocument/2006/relationships/image" Target="../media/image52.png"/><Relationship Id="rId1" Type="http://schemas.openxmlformats.org/officeDocument/2006/relationships/image" Target="../media/image43.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2.xml"/><Relationship Id="rId5" Type="http://schemas.openxmlformats.org/officeDocument/2006/relationships/image" Target="../media/image89.png"/><Relationship Id="rId4" Type="http://schemas.microsoft.com/office/2007/relationships/hdphoto" Target="../media/image88.wdp"/><Relationship Id="rId3" Type="http://schemas.openxmlformats.org/officeDocument/2006/relationships/image" Target="../media/image87.png"/><Relationship Id="rId2" Type="http://schemas.openxmlformats.org/officeDocument/2006/relationships/slide" Target="slide29.xml"/><Relationship Id="rId1" Type="http://schemas.openxmlformats.org/officeDocument/2006/relationships/image" Target="../media/image86.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2.xml"/><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slide" Target="slide29.xml"/><Relationship Id="rId2" Type="http://schemas.openxmlformats.org/officeDocument/2006/relationships/image" Target="../media/image89.png"/><Relationship Id="rId1" Type="http://schemas.openxmlformats.org/officeDocument/2006/relationships/image" Target="../media/image86.jpe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slide" Target="slide29.xml"/><Relationship Id="rId2" Type="http://schemas.openxmlformats.org/officeDocument/2006/relationships/image" Target="../media/image89.png"/><Relationship Id="rId1" Type="http://schemas.openxmlformats.org/officeDocument/2006/relationships/image" Target="../media/image86.jpe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slide" Target="slide29.xml"/><Relationship Id="rId2" Type="http://schemas.openxmlformats.org/officeDocument/2006/relationships/image" Target="../media/image89.png"/><Relationship Id="rId1" Type="http://schemas.openxmlformats.org/officeDocument/2006/relationships/image" Target="../media/image86.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slide" Target="slide29.xml"/><Relationship Id="rId2" Type="http://schemas.openxmlformats.org/officeDocument/2006/relationships/image" Target="../media/image89.png"/><Relationship Id="rId1" Type="http://schemas.openxmlformats.org/officeDocument/2006/relationships/image" Target="../media/image86.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slide" Target="slide29.xml"/><Relationship Id="rId2" Type="http://schemas.openxmlformats.org/officeDocument/2006/relationships/image" Target="../media/image89.png"/><Relationship Id="rId1" Type="http://schemas.openxmlformats.org/officeDocument/2006/relationships/image" Target="../media/image8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2.sv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7"/>
          <p:cNvSpPr>
            <a:spLocks noGrp="1" noRot="1" noChangeAspect="1" noMove="1" noResize="1" noEditPoints="1" noAdjustHandles="1" noChangeArrowheads="1" noChangeShapeType="1" noTextEdit="1"/>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Xa ngắm thác núi Lư - Ngữ văn 7 - Phan Quốc Nam - Trường THCS Tràng Lương"/>
          <p:cNvPicPr>
            <a:picLocks noChangeAspect="1" noChangeArrowheads="1"/>
          </p:cNvPicPr>
          <p:nvPr/>
        </p:nvPicPr>
        <p:blipFill rotWithShape="1">
          <a:blip r:embed="rId1">
            <a:extLst>
              <a:ext uri="{28A0092B-C50C-407E-A947-70E740481C1C}">
                <a14:useLocalDpi xmlns:a14="http://schemas.microsoft.com/office/drawing/2010/main" val="0"/>
              </a:ext>
            </a:extLst>
          </a:blip>
          <a:srcRect l="6591" t="-75" r="26265" b="74"/>
          <a:stretch>
            <a:fillRect/>
          </a:stretch>
        </p:blipFill>
        <p:spPr bwMode="auto">
          <a:xfrm>
            <a:off x="7324533" y="10"/>
            <a:ext cx="10963467" cy="10286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3" name="Freeform: Shape 9"/>
          <p:cNvSpPr>
            <a:spLocks noGrp="1" noRot="1" noChangeAspect="1" noMove="1" noResize="1" noEditPoints="1" noAdjustHandles="1" noChangeArrowheads="1" noChangeShapeType="1" noTextEdit="1"/>
          </p:cNvSpPr>
          <p:nvPr/>
        </p:nvSpPr>
        <p:spPr>
          <a:xfrm>
            <a:off x="0" y="0"/>
            <a:ext cx="9144001" cy="10287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p:cNvSpPr>
            <a:spLocks noGrp="1" noRot="1" noChangeAspect="1" noMove="1" noResize="1" noEditPoints="1" noAdjustHandles="1" noChangeArrowheads="1" noChangeShapeType="1" noTextEdit="1"/>
          </p:cNvSpPr>
          <p:nvPr/>
        </p:nvSpPr>
        <p:spPr>
          <a:xfrm>
            <a:off x="0" y="0"/>
            <a:ext cx="9130285" cy="10287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0" y="1686487"/>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p:cNvSpPr>
            <a:spLocks noGrp="1" noRot="1" noChangeAspect="1" noMove="1" noResize="1" noEditPoints="1" noAdjustHandles="1" noChangeArrowheads="1" noChangeShapeType="1" noTextEdit="1"/>
          </p:cNvSpPr>
          <p:nvPr/>
        </p:nvSpPr>
        <p:spPr>
          <a:xfrm>
            <a:off x="656653" y="3293004"/>
            <a:ext cx="747522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p:cNvSpPr txBox="1"/>
          <p:nvPr/>
        </p:nvSpPr>
        <p:spPr>
          <a:xfrm>
            <a:off x="281177" y="4152900"/>
            <a:ext cx="8567929" cy="1316737"/>
          </a:xfrm>
          <a:prstGeom prst="rect">
            <a:avLst/>
          </a:prstGeom>
        </p:spPr>
        <p:txBody>
          <a:bodyPr vert="horz" lIns="91440" tIns="45720" rIns="91440" bIns="45720" rtlCol="0" anchor="ctr">
            <a:normAutofit/>
          </a:bodyPr>
          <a:lstStyle/>
          <a:p>
            <a:pPr algn="ctr">
              <a:lnSpc>
                <a:spcPct val="90000"/>
              </a:lnSpc>
              <a:spcAft>
                <a:spcPts val="600"/>
              </a:spcAft>
            </a:pPr>
            <a:r>
              <a:rPr lang="en-US" sz="8000" dirty="0" err="1">
                <a:latin typeface="#9Slide07 SVNGuerrilla" panose="00000500000000000000" pitchFamily="2" charset="0"/>
              </a:rPr>
              <a:t>Xa</a:t>
            </a:r>
            <a:r>
              <a:rPr lang="en-US" sz="8000" dirty="0">
                <a:latin typeface="#9Slide07 SVNGuerrilla" panose="00000500000000000000" pitchFamily="2" charset="0"/>
              </a:rPr>
              <a:t> </a:t>
            </a:r>
            <a:r>
              <a:rPr lang="en-US" sz="8000" dirty="0" err="1">
                <a:latin typeface="#9Slide07 SVNGuerrilla" panose="00000500000000000000" pitchFamily="2" charset="0"/>
              </a:rPr>
              <a:t>ngắm</a:t>
            </a:r>
            <a:r>
              <a:rPr lang="en-US" sz="8000" dirty="0">
                <a:latin typeface="#9Slide07 SVNGuerrilla" panose="00000500000000000000" pitchFamily="2" charset="0"/>
              </a:rPr>
              <a:t> </a:t>
            </a:r>
            <a:r>
              <a:rPr lang="en-US" sz="8000" dirty="0" err="1">
                <a:latin typeface="#9Slide07 SVNGuerrilla" panose="00000500000000000000" pitchFamily="2" charset="0"/>
              </a:rPr>
              <a:t>thác</a:t>
            </a:r>
            <a:r>
              <a:rPr lang="en-US" sz="8000" dirty="0">
                <a:latin typeface="#9Slide07 SVNGuerrilla" panose="00000500000000000000" pitchFamily="2" charset="0"/>
              </a:rPr>
              <a:t> </a:t>
            </a:r>
            <a:r>
              <a:rPr lang="en-US" sz="8000" dirty="0" err="1">
                <a:latin typeface="#9Slide07 SVNGuerrilla" panose="00000500000000000000" pitchFamily="2" charset="0"/>
              </a:rPr>
              <a:t>núi</a:t>
            </a:r>
            <a:r>
              <a:rPr lang="en-US" sz="8000" dirty="0">
                <a:latin typeface="#9Slide07 SVNGuerrilla" panose="00000500000000000000" pitchFamily="2" charset="0"/>
              </a:rPr>
              <a:t> </a:t>
            </a:r>
            <a:r>
              <a:rPr lang="en-US" sz="8000" dirty="0" err="1">
                <a:latin typeface="#9Slide07 SVNGuerrilla" panose="00000500000000000000" pitchFamily="2" charset="0"/>
              </a:rPr>
              <a:t>lư</a:t>
            </a:r>
            <a:endParaRPr lang="en-US" sz="7200" dirty="0">
              <a:latin typeface="#9Slide07 SVNGuerrilla" panose="00000500000000000000" pitchFamily="2" charset="0"/>
            </a:endParaRPr>
          </a:p>
        </p:txBody>
      </p:sp>
      <p:sp>
        <p:nvSpPr>
          <p:cNvPr id="5" name="TextBox 14"/>
          <p:cNvSpPr txBox="1"/>
          <p:nvPr/>
        </p:nvSpPr>
        <p:spPr>
          <a:xfrm>
            <a:off x="1447989" y="1345917"/>
            <a:ext cx="5876544" cy="1661993"/>
          </a:xfrm>
          <a:prstGeom prst="rect">
            <a:avLst/>
          </a:prstGeom>
        </p:spPr>
        <p:txBody>
          <a:bodyPr wrap="square" lIns="0" tIns="0" rIns="0" bIns="0" rtlCol="0" anchor="t">
            <a:spAutoFit/>
          </a:bodyPr>
          <a:lstStyle/>
          <a:p>
            <a:pPr algn="ctr" defTabSz="609600">
              <a:defRPr/>
            </a:pPr>
            <a:r>
              <a:rPr lang="en-US" sz="5400" b="1" dirty="0" err="1">
                <a:latin typeface="#9Slide07 SVNGuerrilla" panose="00000500000000000000" pitchFamily="2" charset="0"/>
                <a:cs typeface="Times New Roman" panose="02020603050405020304" pitchFamily="18" charset="0"/>
              </a:rPr>
              <a:t>Bài</a:t>
            </a:r>
            <a:r>
              <a:rPr lang="en-US" sz="5400" b="1" dirty="0">
                <a:latin typeface="#9Slide07 SVNGuerrilla" panose="00000500000000000000" pitchFamily="2" charset="0"/>
                <a:cs typeface="Times New Roman" panose="02020603050405020304" pitchFamily="18" charset="0"/>
              </a:rPr>
              <a:t> 7: </a:t>
            </a:r>
            <a:endParaRPr lang="en-US" sz="5400" b="1" dirty="0">
              <a:latin typeface="#9Slide07 SVNGuerrilla" panose="00000500000000000000" pitchFamily="2" charset="0"/>
              <a:cs typeface="Times New Roman" panose="02020603050405020304" pitchFamily="18" charset="0"/>
            </a:endParaRPr>
          </a:p>
          <a:p>
            <a:pPr algn="ctr" defTabSz="609600">
              <a:defRPr/>
            </a:pPr>
            <a:r>
              <a:rPr lang="en-US" sz="5400" b="1" dirty="0" err="1">
                <a:latin typeface="#9Slide07 SVNGuerrilla" panose="00000500000000000000" pitchFamily="2" charset="0"/>
                <a:cs typeface="Times New Roman" panose="02020603050405020304" pitchFamily="18" charset="0"/>
              </a:rPr>
              <a:t>Thơ</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Đường</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luật</a:t>
            </a:r>
            <a:endParaRPr lang="en-US" sz="7200" b="1" dirty="0">
              <a:latin typeface="#9Slide07 SVNGuerrilla" panose="00000500000000000000" pitchFamily="2" charset="0"/>
              <a:cs typeface="Times New Roman" panose="02020603050405020304" pitchFamily="18" charset="0"/>
            </a:endParaRPr>
          </a:p>
        </p:txBody>
      </p:sp>
      <p:sp>
        <p:nvSpPr>
          <p:cNvPr id="6" name="TextBox 14"/>
          <p:cNvSpPr txBox="1"/>
          <p:nvPr/>
        </p:nvSpPr>
        <p:spPr>
          <a:xfrm>
            <a:off x="2667000" y="5839199"/>
            <a:ext cx="5876544" cy="830997"/>
          </a:xfrm>
          <a:prstGeom prst="rect">
            <a:avLst/>
          </a:prstGeom>
        </p:spPr>
        <p:txBody>
          <a:bodyPr wrap="square" lIns="0" tIns="0" rIns="0" bIns="0" rtlCol="0" anchor="t">
            <a:spAutoFit/>
          </a:bodyPr>
          <a:lstStyle/>
          <a:p>
            <a:pPr algn="r" defTabSz="609600">
              <a:defRPr/>
            </a:pPr>
            <a:r>
              <a:rPr lang="en-US" sz="5400" b="1" dirty="0">
                <a:latin typeface="#9Slide07 SVNGuerrilla" panose="00000500000000000000" pitchFamily="2" charset="0"/>
                <a:cs typeface="Times New Roman" panose="02020603050405020304" pitchFamily="18" charset="0"/>
              </a:rPr>
              <a:t>Lý </a:t>
            </a:r>
            <a:r>
              <a:rPr lang="en-US" sz="5400" b="1" dirty="0" err="1">
                <a:latin typeface="#9Slide07 SVNGuerrilla" panose="00000500000000000000" pitchFamily="2" charset="0"/>
                <a:cs typeface="Times New Roman" panose="02020603050405020304" pitchFamily="18" charset="0"/>
              </a:rPr>
              <a:t>bạch</a:t>
            </a:r>
            <a:endParaRPr lang="en-US" sz="7200" b="1" dirty="0">
              <a:latin typeface="#9Slide07 SVNGuerrilla" panose="00000500000000000000" pitchFamily="2"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34300" y="2667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447800" y="2955156"/>
            <a:ext cx="10070328" cy="6211062"/>
          </a:xfrm>
          <a:prstGeom prst="rect">
            <a:avLst/>
          </a:prstGeom>
        </p:spPr>
        <p:txBody>
          <a:bodyPr vert="horz" lIns="91440" tIns="45720" rIns="91440" bIns="45720" rtlCol="0" anchor="t">
            <a:normAutofit/>
          </a:bodyPr>
          <a:lstStyle/>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7" name="Oval 6"/>
          <p:cNvSpPr/>
          <p:nvPr/>
        </p:nvSpPr>
        <p:spPr>
          <a:xfrm>
            <a:off x="1219200" y="2955156"/>
            <a:ext cx="8267700" cy="1273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9220200" y="4610100"/>
            <a:ext cx="533400" cy="2362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0148538" y="2955156"/>
            <a:ext cx="7162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núi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Lô</a:t>
            </a:r>
            <a:endParaRPr lang="en-US" sz="4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178664" y="4998858"/>
            <a:ext cx="71628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nhìn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2" name="Picture 8" descr="Top 10 Bài văn phân tích tác phẩm &quot;Xa ngắm thác núi Lư&quot; của Lý Bạch hay  nhất - toplist.vn"/>
          <p:cNvPicPr>
            <a:picLocks noChangeAspect="1" noChangeArrowheads="1"/>
          </p:cNvPicPr>
          <p:nvPr/>
        </p:nvPicPr>
        <p:blipFill rotWithShape="1">
          <a:blip r:embed="rId1">
            <a:extLst>
              <a:ext uri="{28A0092B-C50C-407E-A947-70E740481C1C}">
                <a14:useLocalDpi xmlns:a14="http://schemas.microsoft.com/office/drawing/2010/main" val="0"/>
              </a:ext>
            </a:extLst>
          </a:blip>
          <a:srcRect l="17456" r="22681" b="1"/>
          <a:stretch>
            <a:fillRect/>
          </a:stretch>
        </p:blipFill>
        <p:spPr bwMode="auto">
          <a:xfrm>
            <a:off x="-232637" y="7272876"/>
            <a:ext cx="3280637" cy="3014123"/>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Phân tích bài Xa ngắm thác núi Lư của Lý Bạch siêu hay"/>
          <p:cNvPicPr>
            <a:picLocks noChangeAspect="1" noChangeArrowheads="1"/>
          </p:cNvPicPr>
          <p:nvPr/>
        </p:nvPicPr>
        <p:blipFill rotWithShape="1">
          <a:blip r:embed="rId2">
            <a:extLst>
              <a:ext uri="{28A0092B-C50C-407E-A947-70E740481C1C}">
                <a14:useLocalDpi xmlns:a14="http://schemas.microsoft.com/office/drawing/2010/main" val="0"/>
              </a:ext>
            </a:extLst>
          </a:blip>
          <a:srcRect l="40722" r="26423"/>
          <a:stretch>
            <a:fillRect/>
          </a:stretch>
        </p:blipFill>
        <p:spPr bwMode="auto">
          <a:xfrm>
            <a:off x="16459200" y="7121292"/>
            <a:ext cx="1984720" cy="3171379"/>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Cảm nghĩ về bài thơ Xa ngắm thác núi Lư - Văn 7 (2 mẫu)"/>
          <p:cNvPicPr>
            <a:picLocks noChangeAspect="1" noChangeArrowheads="1"/>
          </p:cNvPicPr>
          <p:nvPr/>
        </p:nvPicPr>
        <p:blipFill rotWithShape="1">
          <a:blip r:embed="rId3">
            <a:extLst>
              <a:ext uri="{28A0092B-C50C-407E-A947-70E740481C1C}">
                <a14:useLocalDpi xmlns:a14="http://schemas.microsoft.com/office/drawing/2010/main" val="0"/>
              </a:ext>
            </a:extLst>
          </a:blip>
          <a:srcRect l="19961" r="19632" b="2"/>
          <a:stretch>
            <a:fillRect/>
          </a:stretch>
        </p:blipFill>
        <p:spPr bwMode="auto">
          <a:xfrm>
            <a:off x="228600" y="-34123"/>
            <a:ext cx="2713151" cy="2357994"/>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14"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838200" y="3086100"/>
            <a:ext cx="10070328" cy="6211062"/>
          </a:xfrm>
          <a:prstGeom prst="rect">
            <a:avLst/>
          </a:prstGeom>
        </p:spPr>
        <p:txBody>
          <a:bodyPr vert="horz" lIns="91440" tIns="45720" rIns="91440" bIns="45720" rtlCol="0" anchor="t">
            <a:normAutofit/>
          </a:bodyPr>
          <a:lstStyle/>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073754"/>
            <a:ext cx="8534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5" name="矩形 8"/>
          <p:cNvSpPr/>
          <p:nvPr/>
        </p:nvSpPr>
        <p:spPr>
          <a:xfrm>
            <a:off x="9906000" y="2099351"/>
            <a:ext cx="8109227" cy="280076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 thơ</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:7</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矩形 7"/>
          <p:cNvSpPr/>
          <p:nvPr/>
        </p:nvSpPr>
        <p:spPr>
          <a:xfrm>
            <a:off x="9906000" y="5043666"/>
            <a:ext cx="8109227" cy="347787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 thứ 2</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câu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cũng là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2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cũng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2255562" y="491490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flipH="1">
            <a:off x="2527431" y="3894861"/>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Rectangle 15"/>
          <p:cNvSpPr/>
          <p:nvPr/>
        </p:nvSpPr>
        <p:spPr>
          <a:xfrm>
            <a:off x="1983692" y="602371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p:cNvSpPr/>
          <p:nvPr/>
        </p:nvSpPr>
        <p:spPr>
          <a:xfrm flipH="1">
            <a:off x="2143939" y="7201809"/>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p:bldP spid="7" grpId="0"/>
      <p:bldP spid="8"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838200" y="3086100"/>
            <a:ext cx="10070328"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533400" y="1073754"/>
            <a:ext cx="853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255562" y="491490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flipH="1">
            <a:off x="2527431" y="3894861"/>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Rectangle 15"/>
          <p:cNvSpPr/>
          <p:nvPr/>
        </p:nvSpPr>
        <p:spPr>
          <a:xfrm>
            <a:off x="1983692" y="602371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p:cNvSpPr/>
          <p:nvPr/>
        </p:nvSpPr>
        <p:spPr>
          <a:xfrm flipH="1">
            <a:off x="2143939" y="7201809"/>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p:cNvSpPr txBox="1"/>
          <p:nvPr/>
        </p:nvSpPr>
        <p:spPr>
          <a:xfrm>
            <a:off x="9645287" y="2234505"/>
            <a:ext cx="7383599" cy="2123658"/>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1,2,4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xuyên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矩形 9"/>
          <p:cNvSpPr/>
          <p:nvPr/>
        </p:nvSpPr>
        <p:spPr>
          <a:xfrm>
            <a:off x="9668478" y="4530179"/>
            <a:ext cx="7636707"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4/3</a:t>
            </a:r>
            <a:endParaRPr kumimoji="0" lang="ko-KR" altLang="ko-KR" sz="4400" b="0" i="0" u="none" strike="noStrike" kern="1200" cap="none" spc="0" normalizeH="0" baseline="0" noProof="0" dirty="0">
              <a:ln>
                <a:noFill/>
              </a:ln>
              <a:solidFill>
                <a:prstClr val="black"/>
              </a:solidFill>
              <a:effectLst/>
              <a:uLnTx/>
              <a:uFillTx/>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4" name="矩形 9"/>
          <p:cNvSpPr/>
          <p:nvPr/>
        </p:nvSpPr>
        <p:spPr>
          <a:xfrm>
            <a:off x="9648751" y="5601068"/>
            <a:ext cx="7838494"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kumimoji="0" lang="ko-KR" altLang="ko-KR" sz="4400" b="1" i="0" u="none" strike="noStrike" kern="1200" cap="none" spc="0" normalizeH="0" baseline="0" noProof="0" dirty="0">
              <a:ln>
                <a:noFill/>
              </a:ln>
              <a:solidFill>
                <a:prstClr val="black"/>
              </a:solidFill>
              <a:effectLst/>
              <a:uLnTx/>
              <a:uFillTx/>
              <a:latin typeface="Times New Roman" panose="02020603050405020304" pitchFamily="18" charset="0"/>
              <a:ea typeface="Malgun Gothic" panose="020B0503020000020004" pitchFamily="34" charset="-127"/>
              <a:cs typeface="Times New Roman" panose="02020603050405020304" pitchFamily="18" charset="0"/>
            </a:endParaRPr>
          </a:p>
        </p:txBody>
      </p:sp>
      <p:cxnSp>
        <p:nvCxnSpPr>
          <p:cNvPr id="5" name="Straight Connector 4"/>
          <p:cNvCxnSpPr/>
          <p:nvPr/>
        </p:nvCxnSpPr>
        <p:spPr>
          <a:xfrm flipH="1">
            <a:off x="5797164" y="329467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4755405" y="4332562"/>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4343400" y="545048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911318" y="648986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2139" y="3619500"/>
            <a:ext cx="11257698" cy="203362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kern="1200" dirty="0">
                <a:solidFill>
                  <a:schemeClr val="tx1"/>
                </a:solidFill>
                <a:latin typeface="#9Slide07 SVNGuerrilla" panose="00000500000000000000" pitchFamily="2" charset="0"/>
                <a:ea typeface="+mj-ea"/>
                <a:cs typeface="+mj-cs"/>
              </a:rPr>
              <a:t>2. </a:t>
            </a:r>
            <a:r>
              <a:rPr lang="en-US" sz="6900" b="1" kern="1200" dirty="0" err="1">
                <a:solidFill>
                  <a:schemeClr val="tx1"/>
                </a:solidFill>
                <a:latin typeface="#9Slide07 SVNGuerrilla" panose="00000500000000000000" pitchFamily="2" charset="0"/>
                <a:ea typeface="+mj-ea"/>
                <a:cs typeface="+mj-cs"/>
              </a:rPr>
              <a:t>vị</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trí</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điểm</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nhìn</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thác</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nước</a:t>
            </a:r>
            <a:endParaRPr lang="en-US" sz="6900" b="1" kern="1200" dirty="0">
              <a:solidFill>
                <a:schemeClr val="tx1"/>
              </a:solidFill>
              <a:latin typeface="#9Slide07 SVNGuerrilla" panose="00000500000000000000" pitchFamily="2" charset="0"/>
              <a:ea typeface="+mj-ea"/>
              <a:cs typeface="+mj-cs"/>
            </a:endParaRPr>
          </a:p>
        </p:txBody>
      </p:sp>
      <p:pic>
        <p:nvPicPr>
          <p:cNvPr id="6" name="Picture 10" descr="Khám Phá Quần Thể Công Viên Quốc Gia Lư Sơn - VeMayBayTrungQuocGiaRe"/>
          <p:cNvPicPr>
            <a:picLocks noChangeAspect="1" noChangeArrowheads="1"/>
          </p:cNvPicPr>
          <p:nvPr/>
        </p:nvPicPr>
        <p:blipFill rotWithShape="1">
          <a:blip r:embed="rId1">
            <a:extLst>
              <a:ext uri="{28A0092B-C50C-407E-A947-70E740481C1C}">
                <a14:useLocalDpi xmlns:a14="http://schemas.microsoft.com/office/drawing/2010/main" val="0"/>
              </a:ext>
            </a:extLst>
          </a:blip>
          <a:srcRect t="54597" b="8041"/>
          <a:stretch>
            <a:fillRect/>
          </a:stretch>
        </p:blipFill>
        <p:spPr bwMode="auto">
          <a:xfrm>
            <a:off x="5473977" y="1"/>
            <a:ext cx="12814023" cy="3195710"/>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7" name="Picture 8" descr="Top 10 Bài văn phân tích tác phẩm &quot;Xa ngắm thác núi Lư&quot; của Lý Bạch hay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t="13442" r="2" b="2"/>
          <a:stretch>
            <a:fillRect/>
          </a:stretch>
        </p:blipFill>
        <p:spPr bwMode="auto">
          <a:xfrm>
            <a:off x="20" y="-10432"/>
            <a:ext cx="6712690" cy="3195709"/>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Phân tích bài Xa ngắm thác núi Lư của Lý Bạch siêu hay"/>
          <p:cNvPicPr>
            <a:picLocks noChangeAspect="1" noChangeArrowheads="1"/>
          </p:cNvPicPr>
          <p:nvPr/>
        </p:nvPicPr>
        <p:blipFill rotWithShape="1">
          <a:blip r:embed="rId3">
            <a:extLst>
              <a:ext uri="{28A0092B-C50C-407E-A947-70E740481C1C}">
                <a14:useLocalDpi xmlns:a14="http://schemas.microsoft.com/office/drawing/2010/main" val="0"/>
              </a:ext>
            </a:extLst>
          </a:blip>
          <a:srcRect l="16398" r="2102" b="3"/>
          <a:stretch>
            <a:fillRect/>
          </a:stretch>
        </p:blipFill>
        <p:spPr bwMode="auto">
          <a:xfrm>
            <a:off x="20" y="3419652"/>
            <a:ext cx="5226403" cy="3366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ẻ đẹp của thác núi Lư qua hồn thơ tiên Lý Bạch. | Văn mẫu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t="16495" r="-2" b="6096"/>
          <a:stretch>
            <a:fillRect/>
          </a:stretch>
        </p:blipFill>
        <p:spPr bwMode="auto">
          <a:xfrm>
            <a:off x="11575290" y="7024980"/>
            <a:ext cx="6712710" cy="326202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Cảm nghĩ về bài thơ Xa ngắm thác núi Lư - Văn 7 (2 mẫu)"/>
          <p:cNvPicPr>
            <a:picLocks noChangeAspect="1" noChangeArrowheads="1"/>
          </p:cNvPicPr>
          <p:nvPr/>
        </p:nvPicPr>
        <p:blipFill rotWithShape="1">
          <a:blip r:embed="rId5">
            <a:extLst>
              <a:ext uri="{28A0092B-C50C-407E-A947-70E740481C1C}">
                <a14:useLocalDpi xmlns:a14="http://schemas.microsoft.com/office/drawing/2010/main" val="0"/>
              </a:ext>
            </a:extLst>
          </a:blip>
          <a:srcRect t="37375" r="1" b="14243"/>
          <a:stretch>
            <a:fillRect/>
          </a:stretch>
        </p:blipFill>
        <p:spPr bwMode="auto">
          <a:xfrm>
            <a:off x="20" y="7024258"/>
            <a:ext cx="12845044" cy="326274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0600" y="2933700"/>
            <a:ext cx="10070328"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983673" y="1333500"/>
            <a:ext cx="10070328" cy="12954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3352800" y="1409700"/>
            <a:ext cx="1295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83672" y="4076700"/>
            <a:ext cx="1149927"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367597" y="685800"/>
            <a:ext cx="8468206" cy="876300"/>
          </a:xfrm>
          <a:prstGeom prst="rect">
            <a:avLst/>
          </a:prstGeom>
        </p:spPr>
        <p:txBody>
          <a:bodyPr vert="horz" lIns="91440" tIns="45720" rIns="91440" bIns="45720" rtlCol="0" anchor="t">
            <a:noAutofit/>
          </a:bodyPr>
          <a:lstStyle/>
          <a:p>
            <a:pPr marL="0" marR="0" lvl="0" indent="0" algn="just" defTabSz="914400" rtl="0" eaLnBrk="1" fontAlgn="auto" latinLnBrk="0" hangingPunct="1">
              <a:spcBef>
                <a:spcPts val="0"/>
              </a:spcBef>
              <a:spcAft>
                <a:spcPts val="600"/>
              </a:spcAft>
              <a:buClrTx/>
              <a:buSzTx/>
              <a:buFontTx/>
              <a:buNone/>
              <a:defRPr/>
            </a:pP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9360160" y="1562100"/>
            <a:ext cx="8483080" cy="876300"/>
          </a:xfrm>
          <a:prstGeom prst="rect">
            <a:avLst/>
          </a:prstGeom>
        </p:spPr>
        <p:txBody>
          <a:bodyPr vert="horz" lIns="91440" tIns="45720" rIns="91440" bIns="45720" rtlCol="0" anchor="t">
            <a:noAutofit/>
          </a:bodyPr>
          <a:lstStyle/>
          <a:p>
            <a:pPr marL="0" marR="0" lvl="0" indent="0" algn="just" defTabSz="914400" rtl="0" eaLnBrk="1" fontAlgn="auto" latinLnBrk="0" hangingPunct="1">
              <a:spcBef>
                <a:spcPts val="0"/>
              </a:spcBef>
              <a:spcAft>
                <a:spcPts val="600"/>
              </a:spcAft>
              <a:buClrTx/>
              <a:buSzTx/>
              <a:buFontTx/>
              <a:buNone/>
              <a:defRPr/>
            </a:pPr>
            <a:r>
              <a:rPr lang="en-US" sz="4400" b="1" baseline="0" dirty="0">
                <a:solidFill>
                  <a:prstClr val="black"/>
                </a:solidFill>
                <a:latin typeface="Times New Roman" panose="02020603050405020304" pitchFamily="18" charset="0"/>
                <a:cs typeface="Times New Roman" panose="02020603050405020304" pitchFamily="18" charset="0"/>
              </a:rPr>
              <a:t>- Dao</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9367597" y="3218241"/>
            <a:ext cx="8483080" cy="6325362"/>
          </a:xfrm>
          <a:prstGeom prst="rect">
            <a:avLst/>
          </a:prstGeom>
        </p:spPr>
        <p:txBody>
          <a:bodyPr vert="horz" lIns="91440" tIns="45720" rIns="91440" bIns="45720" rtlCol="0" anchor="t">
            <a:noAutofit/>
          </a:bodyPr>
          <a:lstStyle/>
          <a:p>
            <a:pPr lvl="2" algn="ctr">
              <a:spcAft>
                <a:spcPts val="600"/>
              </a:spcAft>
              <a:defRPr/>
            </a:pPr>
            <a:r>
              <a:rPr lang="en-US" sz="44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914400" rtl="0" eaLnBrk="1" fontAlgn="auto" latinLnBrk="0" hangingPunct="1">
              <a:spcBef>
                <a:spcPts val="0"/>
              </a:spcBef>
              <a:spcAft>
                <a:spcPts val="600"/>
              </a:spcAft>
              <a:buClrTx/>
              <a:buSzTx/>
              <a:defRPr/>
            </a:pP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ngắm</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nổi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bật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vẻ</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đẹp</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hùng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vĩ</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đầy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lãng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dòng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endPar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914400" rtl="0" eaLnBrk="1" fontAlgn="auto" latinLnBrk="0" hangingPunct="1">
              <a:spcBef>
                <a:spcPts val="0"/>
              </a:spcBef>
              <a:spcAft>
                <a:spcPts val="600"/>
              </a:spcAft>
              <a:buClrTx/>
              <a:buSzTx/>
              <a:defRPr/>
            </a:pPr>
            <a:r>
              <a:rPr lang="en-US" sz="44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Cho </a:t>
            </a: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do,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337849" y="2476500"/>
            <a:ext cx="8483080" cy="1219200"/>
          </a:xfrm>
          <a:prstGeom prst="rect">
            <a:avLst/>
          </a:prstGeom>
        </p:spPr>
        <p:txBody>
          <a:bodyPr vert="horz" lIns="91440" tIns="45720" rIns="91440" bIns="45720" rtlCol="0" anchor="t">
            <a:noAutofit/>
          </a:bodyPr>
          <a:lstStyle/>
          <a:p>
            <a:pPr marL="571500" marR="0" lvl="0" indent="-571500" algn="just" defTabSz="914400" rtl="0" eaLnBrk="1" fontAlgn="auto" latinLnBrk="0" hangingPunct="1">
              <a:spcBef>
                <a:spcPts val="0"/>
              </a:spcBef>
              <a:spcAft>
                <a:spcPts val="600"/>
              </a:spcAft>
              <a:buClrTx/>
              <a:buSzTx/>
              <a:buFont typeface="Wingdings" panose="05000000000000000000" pitchFamily="2" charset="2"/>
              <a:buChar char="à"/>
              <a:defRPr/>
            </a:pP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Vị</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trí</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đứng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6" grpId="0"/>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9" name="Rectangle 6168"/>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hám phá Công viên Quốc gia Lư Sơn tại Trung Quốc"/>
          <p:cNvPicPr>
            <a:picLocks noChangeAspect="1" noChangeArrowheads="1"/>
          </p:cNvPicPr>
          <p:nvPr/>
        </p:nvPicPr>
        <p:blipFill rotWithShape="1">
          <a:blip r:embed="rId1">
            <a:extLst>
              <a:ext uri="{28A0092B-C50C-407E-A947-70E740481C1C}">
                <a14:useLocalDpi xmlns:a14="http://schemas.microsoft.com/office/drawing/2010/main" val="0"/>
              </a:ext>
            </a:extLst>
          </a:blip>
          <a:srcRect t="15625" r="1" b="4508"/>
          <a:stretch>
            <a:fillRect/>
          </a:stretch>
        </p:blipFill>
        <p:spPr bwMode="auto">
          <a:xfrm>
            <a:off x="20" y="3"/>
            <a:ext cx="11301940" cy="6296052"/>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Top 10 Bài văn phân tích tác phẩm &quot;Xa ngắm thác núi Lư&quot; của Lý Bạch hay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l="38714" r="126"/>
          <a:stretch>
            <a:fillRect/>
          </a:stretch>
        </p:blipFill>
        <p:spPr bwMode="auto">
          <a:xfrm>
            <a:off x="11480304" y="1"/>
            <a:ext cx="6807694" cy="581587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Top 10 Bài văn phân tích tác phẩm &quot;Xa ngắm thác núi Lư&quot; của Lý Bạch hay  nhất - toplist.vn"/>
          <p:cNvPicPr>
            <a:picLocks noChangeAspect="1" noChangeArrowheads="1"/>
          </p:cNvPicPr>
          <p:nvPr/>
        </p:nvPicPr>
        <p:blipFill rotWithShape="1">
          <a:blip r:embed="rId3">
            <a:extLst>
              <a:ext uri="{28A0092B-C50C-407E-A947-70E740481C1C}">
                <a14:useLocalDpi xmlns:a14="http://schemas.microsoft.com/office/drawing/2010/main" val="0"/>
              </a:ext>
            </a:extLst>
          </a:blip>
          <a:srcRect t="25200" r="-1" b="8115"/>
          <a:stretch>
            <a:fillRect/>
          </a:stretch>
        </p:blipFill>
        <p:spPr bwMode="auto">
          <a:xfrm>
            <a:off x="1" y="6474382"/>
            <a:ext cx="10255275" cy="3812606"/>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15401" y="5753100"/>
            <a:ext cx="8858796" cy="3492705"/>
          </a:xfrm>
          <a:prstGeom prst="rect">
            <a:avLst/>
          </a:prstGeom>
        </p:spPr>
        <p:txBody>
          <a:bodyPr vert="horz" lIns="91440" tIns="45720" rIns="91440" bIns="45720" rtlCol="0" anchor="b">
            <a:normAutofit/>
          </a:bodyPr>
          <a:lstStyle/>
          <a:p>
            <a:pPr marR="0" lvl="0" algn="ctr" fontAlgn="auto">
              <a:lnSpc>
                <a:spcPct val="90000"/>
              </a:lnSpc>
              <a:spcBef>
                <a:spcPct val="0"/>
              </a:spcBef>
              <a:spcAft>
                <a:spcPts val="600"/>
              </a:spcAft>
              <a:buClrTx/>
              <a:buSzTx/>
              <a:defRPr/>
            </a:pPr>
            <a:r>
              <a:rPr lang="en-US" sz="6000" b="1" kern="1200" dirty="0">
                <a:solidFill>
                  <a:schemeClr val="tx1"/>
                </a:solidFill>
                <a:latin typeface="#9Slide07 SVNGuerrilla" panose="00000500000000000000" pitchFamily="2" charset="0"/>
                <a:ea typeface="+mj-ea"/>
                <a:cs typeface="+mj-cs"/>
              </a:rPr>
              <a:t>3. </a:t>
            </a:r>
            <a:endParaRPr lang="en-US" sz="6000" b="1" kern="1200" dirty="0">
              <a:solidFill>
                <a:schemeClr val="tx1"/>
              </a:solidFill>
              <a:latin typeface="#9Slide07 SVNGuerrilla" panose="00000500000000000000" pitchFamily="2" charset="0"/>
              <a:ea typeface="+mj-ea"/>
              <a:cs typeface="+mj-cs"/>
            </a:endParaRPr>
          </a:p>
          <a:p>
            <a:pPr marR="0" lvl="0" algn="ctr" fontAlgn="auto">
              <a:lnSpc>
                <a:spcPct val="90000"/>
              </a:lnSpc>
              <a:spcBef>
                <a:spcPct val="0"/>
              </a:spcBef>
              <a:spcAft>
                <a:spcPts val="600"/>
              </a:spcAft>
              <a:buClrTx/>
              <a:buSzTx/>
              <a:defRPr/>
            </a:pPr>
            <a:r>
              <a:rPr lang="en-US" sz="6000" b="1" kern="1200" dirty="0" err="1">
                <a:solidFill>
                  <a:schemeClr val="tx1"/>
                </a:solidFill>
                <a:latin typeface="#9Slide07 SVNGuerrilla" panose="00000500000000000000" pitchFamily="2" charset="0"/>
                <a:ea typeface="+mj-ea"/>
                <a:cs typeface="+mj-cs"/>
              </a:rPr>
              <a:t>Vẻ</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đẹp</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của</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thác</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nước</a:t>
            </a:r>
            <a:endParaRPr lang="en-US" sz="6000" b="1" kern="1200" dirty="0">
              <a:solidFill>
                <a:schemeClr val="tx1"/>
              </a:solidFill>
              <a:latin typeface="#9Slide07 SVNGuerrilla" panose="00000500000000000000" pitchFamily="2" charset="0"/>
              <a:ea typeface="+mj-ea"/>
              <a:cs typeface="+mj-cs"/>
            </a:endParaRPr>
          </a:p>
          <a:p>
            <a:pPr marR="0" lvl="0" algn="ctr" fontAlgn="auto">
              <a:lnSpc>
                <a:spcPct val="90000"/>
              </a:lnSpc>
              <a:spcBef>
                <a:spcPct val="0"/>
              </a:spcBef>
              <a:spcAft>
                <a:spcPts val="600"/>
              </a:spcAft>
              <a:buClrTx/>
              <a:buSzTx/>
              <a:defRPr/>
            </a:pPr>
            <a:r>
              <a:rPr lang="en-US" sz="6000" b="1" kern="1200" dirty="0">
                <a:solidFill>
                  <a:schemeClr val="tx1"/>
                </a:solidFill>
                <a:latin typeface="#9Slide07 SVNGuerrilla" panose="00000500000000000000" pitchFamily="2" charset="0"/>
                <a:ea typeface="+mj-ea"/>
                <a:cs typeface="+mj-cs"/>
              </a:rPr>
              <a:t> qua </a:t>
            </a:r>
            <a:r>
              <a:rPr lang="en-US" sz="6000" b="1" kern="1200" dirty="0" err="1">
                <a:solidFill>
                  <a:schemeClr val="tx1"/>
                </a:solidFill>
                <a:latin typeface="#9Slide07 SVNGuerrilla" panose="00000500000000000000" pitchFamily="2" charset="0"/>
                <a:ea typeface="+mj-ea"/>
                <a:cs typeface="+mj-cs"/>
              </a:rPr>
              <a:t>điểm</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nhìn</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của</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nhà</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thơ</a:t>
            </a:r>
            <a:endParaRPr kumimoji="0" lang="en-US" sz="6000" b="1" i="0" u="none" strike="noStrike" kern="1200" cap="none" spc="0" normalizeH="0" baseline="0" noProof="0" dirty="0">
              <a:ln>
                <a:noFill/>
              </a:ln>
              <a:solidFill>
                <a:schemeClr val="tx1"/>
              </a:solidFill>
              <a:effectLst/>
              <a:uLnTx/>
              <a:uFillTx/>
              <a:latin typeface="#9Slide07 SVNGuerrilla" panose="00000500000000000000" pitchFamily="2" charset="0"/>
              <a:ea typeface="+mj-ea"/>
              <a:cs typeface="+mj-cs"/>
            </a:endParaRPr>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9067800" y="571499"/>
            <a:ext cx="6510376" cy="9287981"/>
          </a:xfrm>
          <a:prstGeom prst="rect">
            <a:avLst/>
          </a:prstGeom>
        </p:spPr>
      </p:pic>
      <p:sp>
        <p:nvSpPr>
          <p:cNvPr id="6" name="TextBox 12"/>
          <p:cNvSpPr txBox="1"/>
          <p:nvPr/>
        </p:nvSpPr>
        <p:spPr>
          <a:xfrm>
            <a:off x="243390" y="4087695"/>
            <a:ext cx="7979736" cy="1641475"/>
          </a:xfrm>
          <a:prstGeom prst="rect">
            <a:avLst/>
          </a:prstGeom>
        </p:spPr>
        <p:txBody>
          <a:bodyPr wrap="square" lIns="0" tIns="0" rIns="0" bIns="0" rtlCol="0" anchor="t">
            <a:spAutoFit/>
          </a:bodyPr>
          <a:lstStyle/>
          <a:p>
            <a:pPr marL="496570" lvl="1" algn="just">
              <a:lnSpc>
                <a:spcPts val="6440"/>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70" lvl="1" algn="just">
              <a:lnSpc>
                <a:spcPts val="6440"/>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5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pic>
        <p:nvPicPr>
          <p:cNvPr id="7"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4343400" y="4991100"/>
            <a:ext cx="3762258" cy="2116270"/>
          </a:xfrm>
          <a:prstGeom prst="rect">
            <a:avLst/>
          </a:prstGeom>
        </p:spPr>
      </p:pic>
      <p:sp>
        <p:nvSpPr>
          <p:cNvPr id="8" name="TextBox 7"/>
          <p:cNvSpPr txBox="1"/>
          <p:nvPr/>
        </p:nvSpPr>
        <p:spPr>
          <a:xfrm>
            <a:off x="205290" y="2424123"/>
            <a:ext cx="8176710"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80"/>
              </a:lnSpc>
              <a:spcBef>
                <a:spcPts val="0"/>
              </a:spcBef>
              <a:spcAft>
                <a:spcPts val="0"/>
              </a:spcAft>
              <a:buClrTx/>
              <a:buSzTx/>
              <a:buFontTx/>
              <a:buNone/>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1562100"/>
            <a:ext cx="7856638"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err="1">
                <a:solidFill>
                  <a:prstClr val="black"/>
                </a:solidFill>
                <a:latin typeface="Times New Roman" panose="02020603050405020304" pitchFamily="18" charset="0"/>
                <a:cs typeface="Times New Roman" panose="02020603050405020304" pitchFamily="18" charset="0"/>
              </a:rPr>
              <a:t>Nhật</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chiếu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Hương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Lô</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sinh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tử</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yên</a:t>
            </a:r>
            <a:r>
              <a:rPr lang="en-US" sz="4400" i="1" dirty="0">
                <a:solidFill>
                  <a:prstClr val="black"/>
                </a:solidFill>
                <a:latin typeface="Times New Roman" panose="02020603050405020304" pitchFamily="18" charset="0"/>
                <a:cs typeface="Times New Roman" panose="02020603050405020304" pitchFamily="18" charset="0"/>
              </a:rPr>
              <a:t>,</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76600" y="7141757"/>
            <a:ext cx="6906728" cy="1446550"/>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núi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Hương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Lô</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lên</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10647218" y="3981831"/>
            <a:ext cx="2763982" cy="13716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mặt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325600" y="3981831"/>
            <a:ext cx="2763982" cy="13716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Hơi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Plus 8"/>
          <p:cNvSpPr/>
          <p:nvPr/>
        </p:nvSpPr>
        <p:spPr>
          <a:xfrm flipV="1">
            <a:off x="13601700" y="4400931"/>
            <a:ext cx="533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p:cNvSpPr/>
          <p:nvPr/>
        </p:nvSpPr>
        <p:spPr>
          <a:xfrm rot="5400000">
            <a:off x="13616539" y="4287249"/>
            <a:ext cx="552450" cy="32194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p:cNvSpPr txBox="1"/>
          <p:nvPr/>
        </p:nvSpPr>
        <p:spPr>
          <a:xfrm>
            <a:off x="10916323" y="6039849"/>
            <a:ext cx="5952881" cy="231370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ts val="0"/>
              </a:spcBef>
              <a:spcAft>
                <a:spcPts val="600"/>
              </a:spcAft>
              <a:buClrTx/>
              <a:buSzTx/>
              <a:buFontTx/>
              <a:buNone/>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Down Arrow 11"/>
          <p:cNvSpPr/>
          <p:nvPr/>
        </p:nvSpPr>
        <p:spPr>
          <a:xfrm>
            <a:off x="13781809" y="8222558"/>
            <a:ext cx="353291" cy="550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982013" y="8772658"/>
            <a:ext cx="5952881" cy="231370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ts val="0"/>
              </a:spcBef>
              <a:spcAft>
                <a:spcPts val="600"/>
              </a:spcAft>
              <a:buClrTx/>
              <a:buSzTx/>
              <a:buFontTx/>
              <a:buNone/>
              <a:defRPr/>
            </a:pP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huyền</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endPar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5"/>
          <p:cNvSpPr/>
          <p:nvPr/>
        </p:nvSpPr>
        <p:spPr>
          <a:xfrm>
            <a:off x="12954000" y="162173"/>
            <a:ext cx="5804452" cy="2873203"/>
          </a:xfrm>
          <a:custGeom>
            <a:avLst/>
            <a:gdLst/>
            <a:ahLst/>
            <a:cxnLst/>
            <a:rect l="l" t="t" r="r" b="b"/>
            <a:pathLst>
              <a:path w="16230600" h="8034147">
                <a:moveTo>
                  <a:pt x="0" y="0"/>
                </a:moveTo>
                <a:lnTo>
                  <a:pt x="16230600" y="0"/>
                </a:lnTo>
                <a:lnTo>
                  <a:pt x="16230600" y="8034147"/>
                </a:lnTo>
                <a:lnTo>
                  <a:pt x="0" y="8034147"/>
                </a:lnTo>
                <a:lnTo>
                  <a:pt x="0" y="0"/>
                </a:lnTo>
                <a:close/>
              </a:path>
            </a:pathLst>
          </a:custGeom>
          <a:blipFill>
            <a:blip r:embed="rId1"/>
            <a:stretch>
              <a:fillRect/>
            </a:stretch>
          </a:blipFill>
        </p:spPr>
      </p:sp>
      <p:cxnSp>
        <p:nvCxnSpPr>
          <p:cNvPr id="16" name="Connector: Elbow 15"/>
          <p:cNvCxnSpPr>
            <a:stCxn id="3" idx="1"/>
            <a:endCxn id="6" idx="1"/>
          </p:cNvCxnSpPr>
          <p:nvPr/>
        </p:nvCxnSpPr>
        <p:spPr>
          <a:xfrm rot="10800000" flipH="1" flipV="1">
            <a:off x="1101436" y="2055280"/>
            <a:ext cx="2175164" cy="5809752"/>
          </a:xfrm>
          <a:prstGeom prst="bentConnector3">
            <a:avLst>
              <a:gd name="adj1" fmla="val -10510"/>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animBg="1"/>
      <p:bldP spid="9" grpId="0" animBg="1"/>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2709340"/>
            <a:ext cx="7856638"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a:solidFill>
                  <a:prstClr val="black"/>
                </a:solidFill>
                <a:latin typeface="Times New Roman" panose="02020603050405020304" pitchFamily="18" charset="0"/>
                <a:cs typeface="Times New Roman" panose="02020603050405020304" pitchFamily="18" charset="0"/>
              </a:rPr>
              <a:t>Dao khan </a:t>
            </a:r>
            <a:r>
              <a:rPr lang="en-US" sz="4400" i="1" dirty="0" err="1">
                <a:solidFill>
                  <a:prstClr val="black"/>
                </a:solidFill>
                <a:latin typeface="Times New Roman" panose="02020603050405020304" pitchFamily="18" charset="0"/>
                <a:cs typeface="Times New Roman" panose="02020603050405020304" pitchFamily="18" charset="0"/>
              </a:rPr>
              <a:t>bộc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bố</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quải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tiền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xuyên</a:t>
            </a:r>
            <a:r>
              <a:rPr lang="en-US" sz="4400" i="1" dirty="0">
                <a:solidFill>
                  <a:prstClr val="black"/>
                </a:solidFill>
                <a:latin typeface="Times New Roman" panose="02020603050405020304" pitchFamily="18" charset="0"/>
                <a:cs typeface="Times New Roman" panose="02020603050405020304" pitchFamily="18" charset="0"/>
              </a:rPr>
              <a:t>.</a:t>
            </a:r>
            <a:endParaRPr lang="en-US" sz="4400" i="1" dirty="0">
              <a:solidFill>
                <a:prstClr val="black"/>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9296400" y="3202520"/>
            <a:ext cx="1143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820400" y="2817799"/>
            <a:ext cx="6906728" cy="769441"/>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trực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thác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p:cNvSpPr txBox="1"/>
          <p:nvPr/>
        </p:nvSpPr>
        <p:spPr>
          <a:xfrm>
            <a:off x="10820400" y="3695701"/>
            <a:ext cx="6906728" cy="838200"/>
          </a:xfrm>
          <a:prstGeom prst="rect">
            <a:avLst/>
          </a:prstGeom>
        </p:spPr>
        <p:txBody>
          <a:bodyPr vert="horz" lIns="91440" tIns="45720" rIns="91440" bIns="45720" rtlCol="0" anchor="t">
            <a:noAutofit/>
          </a:bodyPr>
          <a:lstStyle/>
          <a:p>
            <a:pPr marR="0" lvl="0" algn="just" defTabSz="914400" rtl="0" eaLnBrk="1" fontAlgn="auto" latinLnBrk="0" hangingPunct="1">
              <a:spcBef>
                <a:spcPts val="0"/>
              </a:spcBef>
              <a:spcAft>
                <a:spcPts val="600"/>
              </a:spcAft>
              <a:buClrTx/>
              <a:buSzTx/>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treo</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Freeform 4"/>
          <p:cNvSpPr/>
          <p:nvPr/>
        </p:nvSpPr>
        <p:spPr>
          <a:xfrm>
            <a:off x="2286000" y="6133394"/>
            <a:ext cx="4892007" cy="4213241"/>
          </a:xfrm>
          <a:custGeom>
            <a:avLst/>
            <a:gdLst/>
            <a:ahLst/>
            <a:cxnLst/>
            <a:rect l="l" t="t" r="r" b="b"/>
            <a:pathLst>
              <a:path w="9555414" h="8229600">
                <a:moveTo>
                  <a:pt x="0" y="0"/>
                </a:moveTo>
                <a:lnTo>
                  <a:pt x="9555414" y="0"/>
                </a:lnTo>
                <a:lnTo>
                  <a:pt x="9555414" y="8229600"/>
                </a:lnTo>
                <a:lnTo>
                  <a:pt x="0" y="8229600"/>
                </a:lnTo>
                <a:lnTo>
                  <a:pt x="0" y="0"/>
                </a:lnTo>
                <a:close/>
              </a:path>
            </a:pathLst>
          </a:custGeom>
          <a:blipFill>
            <a:blip r:embed="rId1"/>
            <a:stretch>
              <a:fillRect/>
            </a:stretch>
          </a:blipFill>
        </p:spPr>
      </p:sp>
      <p:sp>
        <p:nvSpPr>
          <p:cNvPr id="5" name="TextBox 4"/>
          <p:cNvSpPr txBox="1"/>
          <p:nvPr/>
        </p:nvSpPr>
        <p:spPr>
          <a:xfrm>
            <a:off x="10820400" y="4689166"/>
            <a:ext cx="6906728" cy="2313709"/>
          </a:xfrm>
          <a:prstGeom prst="rect">
            <a:avLst/>
          </a:prstGeom>
        </p:spPr>
        <p:txBody>
          <a:bodyPr vert="horz" lIns="91440" tIns="45720" rIns="91440" bIns="45720" rtlCol="0" anchor="t">
            <a:noAutofit/>
          </a:bodyPr>
          <a:lstStyle/>
          <a:p>
            <a:pPr marR="0" lvl="0" algn="just" defTabSz="914400" rtl="0" eaLnBrk="1" fontAlgn="auto" latinLnBrk="0" hangingPunct="1">
              <a:spcBef>
                <a:spcPts val="0"/>
              </a:spcBef>
              <a:spcAft>
                <a:spcPts val="600"/>
              </a:spcAft>
              <a:buClrTx/>
              <a:buSzTx/>
              <a:defRPr/>
            </a:pP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thác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treo</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giống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dải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lụa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down)">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3852340"/>
            <a:ext cx="7116051"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a:solidFill>
                  <a:prstClr val="black"/>
                </a:solidFill>
                <a:latin typeface="Times New Roman" panose="02020603050405020304" pitchFamily="18" charset="0"/>
                <a:cs typeface="Times New Roman" panose="02020603050405020304" pitchFamily="18" charset="0"/>
              </a:rPr>
              <a:t>Phi </a:t>
            </a:r>
            <a:r>
              <a:rPr lang="en-US" sz="4400" i="1" dirty="0" err="1">
                <a:solidFill>
                  <a:prstClr val="black"/>
                </a:solidFill>
                <a:latin typeface="Times New Roman" panose="02020603050405020304" pitchFamily="18" charset="0"/>
                <a:cs typeface="Times New Roman" panose="02020603050405020304" pitchFamily="18" charset="0"/>
              </a:rPr>
              <a:t>lưu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trực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há</a:t>
            </a:r>
            <a:r>
              <a:rPr lang="en-US" sz="4400" i="1" dirty="0">
                <a:solidFill>
                  <a:prstClr val="black"/>
                </a:solidFill>
                <a:latin typeface="Times New Roman" panose="02020603050405020304" pitchFamily="18" charset="0"/>
                <a:cs typeface="Times New Roman" panose="02020603050405020304" pitchFamily="18" charset="0"/>
              </a:rPr>
              <a:t> tam </a:t>
            </a:r>
            <a:r>
              <a:rPr lang="en-US" sz="4400" i="1" dirty="0" err="1">
                <a:solidFill>
                  <a:prstClr val="black"/>
                </a:solidFill>
                <a:latin typeface="Times New Roman" panose="02020603050405020304" pitchFamily="18" charset="0"/>
                <a:cs typeface="Times New Roman" panose="02020603050405020304" pitchFamily="18" charset="0"/>
              </a:rPr>
              <a:t>thiên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xích</a:t>
            </a:r>
            <a:r>
              <a:rPr lang="en-US" sz="4400" i="1" dirty="0">
                <a:solidFill>
                  <a:prstClr val="black"/>
                </a:solidFill>
                <a:latin typeface="Times New Roman" panose="02020603050405020304" pitchFamily="18" charset="0"/>
                <a:cs typeface="Times New Roman" panose="02020603050405020304" pitchFamily="18" charset="0"/>
              </a:rPr>
              <a:t>,</a:t>
            </a:r>
            <a:endParaRPr lang="en-US" sz="4400" i="1" dirty="0">
              <a:solidFill>
                <a:prstClr val="black"/>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9448800" y="4381500"/>
            <a:ext cx="1143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972800" y="3224645"/>
            <a:ext cx="7010400" cy="2313709"/>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600"/>
              </a:spcAft>
              <a:buClrTx/>
              <a:buSzTx/>
              <a:defRPr/>
            </a:pP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600"/>
              </a:spcAft>
              <a:buClrTx/>
              <a:buSzTx/>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trực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thẳng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xuống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5"/>
          <p:cNvSpPr/>
          <p:nvPr/>
        </p:nvSpPr>
        <p:spPr>
          <a:xfrm>
            <a:off x="15316200" y="50453"/>
            <a:ext cx="2819400" cy="3530646"/>
          </a:xfrm>
          <a:custGeom>
            <a:avLst/>
            <a:gdLst/>
            <a:ahLst/>
            <a:cxnLst/>
            <a:rect l="l" t="t" r="r" b="b"/>
            <a:pathLst>
              <a:path w="6593967" h="8229600">
                <a:moveTo>
                  <a:pt x="0" y="0"/>
                </a:moveTo>
                <a:lnTo>
                  <a:pt x="6593967" y="0"/>
                </a:lnTo>
                <a:lnTo>
                  <a:pt x="6593967" y="8229600"/>
                </a:lnTo>
                <a:lnTo>
                  <a:pt x="0" y="8229600"/>
                </a:lnTo>
                <a:lnTo>
                  <a:pt x="0" y="0"/>
                </a:lnTo>
                <a:close/>
              </a:path>
            </a:pathLst>
          </a:custGeom>
          <a:blipFill>
            <a:blip r:embed="rId1"/>
            <a:stretch>
              <a:fillRect/>
            </a:stretch>
          </a:blipFill>
        </p:spPr>
      </p:sp>
      <p:sp>
        <p:nvSpPr>
          <p:cNvPr id="5" name="TextBox 4"/>
          <p:cNvSpPr txBox="1"/>
          <p:nvPr/>
        </p:nvSpPr>
        <p:spPr>
          <a:xfrm>
            <a:off x="1066800" y="6755292"/>
            <a:ext cx="16916400" cy="1664808"/>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tốc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núi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068306" y="8267700"/>
            <a:ext cx="16916400" cy="2313709"/>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“tam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úi Lư Sơn - chốn tiên cảnh hiện hữu nơi hạ giới | Báo Dân trí"/>
          <p:cNvPicPr>
            <a:picLocks noChangeAspect="1" noChangeArrowheads="1"/>
          </p:cNvPicPr>
          <p:nvPr/>
        </p:nvPicPr>
        <p:blipFill rotWithShape="1">
          <a:blip r:embed="rId1">
            <a:extLst>
              <a:ext uri="{28A0092B-C50C-407E-A947-70E740481C1C}">
                <a14:useLocalDpi xmlns:a14="http://schemas.microsoft.com/office/drawing/2010/main" val="0"/>
              </a:ext>
            </a:extLst>
          </a:blip>
          <a:srcRect t="15094"/>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chemeClr val="tx1">
                    <a:lumMod val="85000"/>
                    <a:lumOff val="15000"/>
                  </a:schemeClr>
                </a:solidFill>
                <a:latin typeface="#9Slide07 SVNGuerrilla" panose="00000500000000000000" pitchFamily="2" charset="0"/>
                <a:ea typeface="+mj-ea"/>
                <a:cs typeface="+mj-cs"/>
              </a:rPr>
              <a:t>I. </a:t>
            </a:r>
            <a:r>
              <a:rPr lang="en-US" sz="6600" dirty="0" err="1">
                <a:solidFill>
                  <a:schemeClr val="tx1">
                    <a:lumMod val="85000"/>
                    <a:lumOff val="15000"/>
                  </a:schemeClr>
                </a:solidFill>
                <a:latin typeface="#9Slide07 SVNGuerrilla" panose="00000500000000000000" pitchFamily="2" charset="0"/>
                <a:ea typeface="+mj-ea"/>
                <a:cs typeface="+mj-cs"/>
              </a:rPr>
              <a:t>đọc</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Tìm</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hiểu</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chung</a:t>
            </a:r>
            <a:endParaRPr lang="en-US" sz="6600" dirty="0">
              <a:solidFill>
                <a:schemeClr val="tx1">
                  <a:lumMod val="85000"/>
                  <a:lumOff val="15000"/>
                </a:schemeClr>
              </a:solidFill>
              <a:latin typeface="#9Slide07 SVNGuerrilla" panose="00000500000000000000" pitchFamily="2" charset="0"/>
              <a:ea typeface="+mj-ea"/>
              <a:cs typeface="+mj-cs"/>
            </a:endParaRPr>
          </a:p>
        </p:txBody>
      </p:sp>
      <p:cxnSp>
        <p:nvCxnSpPr>
          <p:cNvPr id="3081" name="Straight Connector 3080"/>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4842940"/>
            <a:ext cx="7295587"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err="1">
                <a:solidFill>
                  <a:prstClr val="black"/>
                </a:solidFill>
                <a:latin typeface="Times New Roman" panose="02020603050405020304" pitchFamily="18" charset="0"/>
                <a:cs typeface="Times New Roman" panose="02020603050405020304" pitchFamily="18" charset="0"/>
              </a:rPr>
              <a:t>Nghi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thị</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Ngân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lạc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cửu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thiên</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667000" y="6972299"/>
            <a:ext cx="13352003"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dải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11277600" y="-165493"/>
            <a:ext cx="6671595" cy="6781800"/>
          </a:xfrm>
          <a:custGeom>
            <a:avLst/>
            <a:gdLst/>
            <a:ahLst/>
            <a:cxnLst/>
            <a:rect l="l" t="t" r="r" b="b"/>
            <a:pathLst>
              <a:path w="8095869" h="8229600">
                <a:moveTo>
                  <a:pt x="0" y="0"/>
                </a:moveTo>
                <a:lnTo>
                  <a:pt x="8095869" y="0"/>
                </a:lnTo>
                <a:lnTo>
                  <a:pt x="8095869" y="8229600"/>
                </a:lnTo>
                <a:lnTo>
                  <a:pt x="0" y="8229600"/>
                </a:lnTo>
                <a:lnTo>
                  <a:pt x="0" y="0"/>
                </a:lnTo>
                <a:close/>
              </a:path>
            </a:pathLst>
          </a:custGeom>
          <a:blipFill>
            <a:blip r:embed="rId1"/>
            <a:stretch>
              <a:fillRect/>
            </a:stretch>
          </a:blipFill>
        </p:spPr>
      </p:sp>
      <p:cxnSp>
        <p:nvCxnSpPr>
          <p:cNvPr id="7" name="Connector: Elbow 6"/>
          <p:cNvCxnSpPr>
            <a:stCxn id="3" idx="1"/>
            <a:endCxn id="16" idx="1"/>
          </p:cNvCxnSpPr>
          <p:nvPr/>
        </p:nvCxnSpPr>
        <p:spPr>
          <a:xfrm rot="10800000" flipH="1" flipV="1">
            <a:off x="1101436" y="5336120"/>
            <a:ext cx="1565564" cy="2793034"/>
          </a:xfrm>
          <a:prstGeom prst="bentConnector3">
            <a:avLst>
              <a:gd name="adj1" fmla="val -14602"/>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2666999" y="8343900"/>
            <a:ext cx="13352003"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10363200" y="1696506"/>
            <a:ext cx="7010400"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defRPr/>
            </a:pPr>
            <a:r>
              <a:rPr lang="en-US" sz="4400" b="1" baseline="0" dirty="0">
                <a:solidFill>
                  <a:prstClr val="black"/>
                </a:solidFill>
                <a:latin typeface="Times New Roman" panose="020206030504050203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cs typeface="Times New Roman" panose="02020603050405020304" pitchFamily="18" charset="0"/>
              </a:rPr>
              <a:t>Tư</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con </a:t>
            </a:r>
            <a:r>
              <a:rPr lang="en-US" sz="4400" b="1" dirty="0" err="1">
                <a:solidFill>
                  <a:prstClr val="black"/>
                </a:solidFill>
                <a:latin typeface="Times New Roman" panose="02020603050405020304" pitchFamily="18" charset="0"/>
                <a:cs typeface="Times New Roman" panose="02020603050405020304" pitchFamily="18" charset="0"/>
              </a:rPr>
              <a:t>người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bao</a:t>
            </a:r>
            <a:r>
              <a:rPr lang="en-US" sz="4400" dirty="0">
                <a:solidFill>
                  <a:prstClr val="black"/>
                </a:solidFill>
                <a:latin typeface="Times New Roman" panose="02020603050405020304" pitchFamily="18" charset="0"/>
                <a:cs typeface="Times New Roman" panose="02020603050405020304" pitchFamily="18" charset="0"/>
              </a:rPr>
              <a:t> la</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ight Brace 5"/>
          <p:cNvSpPr/>
          <p:nvPr/>
        </p:nvSpPr>
        <p:spPr>
          <a:xfrm>
            <a:off x="9220200" y="2295040"/>
            <a:ext cx="533400" cy="32294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4"/>
          <p:cNvSpPr/>
          <p:nvPr/>
        </p:nvSpPr>
        <p:spPr>
          <a:xfrm>
            <a:off x="11353800" y="4914900"/>
            <a:ext cx="6227618" cy="5480304"/>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1"/>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52500"/>
            <a:ext cx="10058400" cy="1219200"/>
          </a:xfrm>
          <a:prstGeom prst="rect">
            <a:avLst/>
          </a:prstGeom>
          <a:noFill/>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defRPr/>
            </a:pPr>
            <a:r>
              <a:rPr lang="en-US" sz="8800" b="1" dirty="0" err="1">
                <a:solidFill>
                  <a:prstClr val="black"/>
                </a:solidFill>
                <a:latin typeface="#9Slide07 SVNGuerrilla" panose="00000500000000000000" pitchFamily="2" charset="0"/>
              </a:rPr>
              <a:t>Trình</a:t>
            </a:r>
            <a:r>
              <a:rPr lang="en-US" sz="8800" b="1" dirty="0">
                <a:solidFill>
                  <a:prstClr val="black"/>
                </a:solidFill>
                <a:latin typeface="#9Slide07 SVNGuerrilla" panose="00000500000000000000" pitchFamily="2" charset="0"/>
              </a:rPr>
              <a:t> </a:t>
            </a:r>
            <a:r>
              <a:rPr lang="en-US" sz="8800" b="1" dirty="0" err="1">
                <a:solidFill>
                  <a:prstClr val="black"/>
                </a:solidFill>
                <a:latin typeface="#9Slide07 SVNGuerrilla" panose="00000500000000000000" pitchFamily="2" charset="0"/>
              </a:rPr>
              <a:t>bày</a:t>
            </a:r>
            <a:r>
              <a:rPr lang="en-US" sz="8800" b="1" dirty="0">
                <a:solidFill>
                  <a:prstClr val="black"/>
                </a:solidFill>
                <a:latin typeface="#9Slide07 SVNGuerrilla" panose="00000500000000000000" pitchFamily="2" charset="0"/>
              </a:rPr>
              <a:t> </a:t>
            </a:r>
            <a:r>
              <a:rPr lang="en-US" sz="8800" b="1" dirty="0" err="1">
                <a:solidFill>
                  <a:prstClr val="black"/>
                </a:solidFill>
                <a:latin typeface="#9Slide07 SVNGuerrilla" panose="00000500000000000000" pitchFamily="2" charset="0"/>
              </a:rPr>
              <a:t>một</a:t>
            </a:r>
            <a:r>
              <a:rPr lang="en-US" sz="8800" b="1" dirty="0">
                <a:solidFill>
                  <a:prstClr val="black"/>
                </a:solidFill>
                <a:latin typeface="#9Slide07 SVNGuerrilla" panose="00000500000000000000" pitchFamily="2" charset="0"/>
              </a:rPr>
              <a:t> </a:t>
            </a:r>
            <a:r>
              <a:rPr lang="en-US" sz="8800" b="1" dirty="0" err="1">
                <a:solidFill>
                  <a:prstClr val="black"/>
                </a:solidFill>
                <a:latin typeface="#9Slide07 SVNGuerrilla" panose="00000500000000000000" pitchFamily="2" charset="0"/>
              </a:rPr>
              <a:t>phút</a:t>
            </a:r>
            <a:endParaRPr kumimoji="0" lang="en-US" sz="88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p:txBody>
      </p:sp>
      <p:sp>
        <p:nvSpPr>
          <p:cNvPr id="3" name="Rectangle 2"/>
          <p:cNvSpPr/>
          <p:nvPr/>
        </p:nvSpPr>
        <p:spPr>
          <a:xfrm>
            <a:off x="800100" y="2857500"/>
            <a:ext cx="8458200" cy="4154984"/>
          </a:xfrm>
          <a:prstGeom prst="rect">
            <a:avLst/>
          </a:prstGeom>
        </p:spPr>
        <p:txBody>
          <a:bodyPr wrap="square">
            <a:spAutoFit/>
          </a:bodyPr>
          <a:lstStyle/>
          <a:p>
            <a:pPr algn="just"/>
            <a:r>
              <a:rPr lang="vi-VN" sz="4400" dirty="0">
                <a:solidFill>
                  <a:srgbClr val="000000"/>
                </a:solidFill>
                <a:latin typeface="+mj-lt"/>
              </a:rPr>
              <a:t>Em thích nhất hình ảnh nào trong bài thơ? Vì sao? Hãy chỉ ra biện pháp nghệ thuật mà nhà thơ sử dụng để khắc họa hình ảnh đó.</a:t>
            </a:r>
            <a:endParaRPr lang="vi-VN" sz="4400" dirty="0">
              <a:solidFill>
                <a:srgbClr val="000000"/>
              </a:solidFill>
              <a:latin typeface="+mj-lt"/>
            </a:endParaRPr>
          </a:p>
          <a:p>
            <a:br>
              <a:rPr lang="vi-VN" sz="4400" dirty="0">
                <a:latin typeface="+mj-lt"/>
              </a:rPr>
            </a:br>
            <a:endParaRPr lang="en-US" sz="4400" dirty="0">
              <a:latin typeface="+mj-lt"/>
            </a:endParaRPr>
          </a:p>
        </p:txBody>
      </p:sp>
      <p:sp>
        <p:nvSpPr>
          <p:cNvPr id="4" name="Rectangle 3"/>
          <p:cNvSpPr/>
          <p:nvPr/>
        </p:nvSpPr>
        <p:spPr>
          <a:xfrm>
            <a:off x="10058400" y="0"/>
            <a:ext cx="8229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200" y="63627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600"/>
              </a:spcAft>
              <a:buClrTx/>
              <a:buSzTx/>
              <a:buFontTx/>
              <a:buNone/>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600"/>
              </a:spcAft>
              <a:buClrTx/>
              <a:buSzTx/>
              <a:buFontTx/>
              <a:buNone/>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0477500" y="1034683"/>
            <a:ext cx="7200900" cy="8217634"/>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Ví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mj-lt"/>
              </a:rPr>
              <a:t>Hình ảnh khiến em ấn tượng nhất là: “Nghi thị Ngân Hà lạc cửu thiên”. Tác giả sử dụng cách nói </a:t>
            </a:r>
            <a:r>
              <a:rPr lang="en-US" sz="4400" b="1" dirty="0" err="1">
                <a:solidFill>
                  <a:srgbClr val="000000"/>
                </a:solidFill>
                <a:latin typeface="Times New Roman" panose="02020603050405020304" pitchFamily="18" charset="0"/>
                <a:cs typeface="Times New Roman" panose="02020603050405020304" pitchFamily="18" charset="0"/>
              </a:rPr>
              <a:t>cường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mj-lt"/>
                <a:sym typeface="Wingdings" panose="05000000000000000000" pitchFamily="2" charset="2"/>
              </a:rPr>
              <a:t> </a:t>
            </a:r>
            <a:r>
              <a:rPr lang="vi-VN" sz="4400" dirty="0">
                <a:solidFill>
                  <a:srgbClr val="000000"/>
                </a:solidFill>
                <a:latin typeface="+mj-lt"/>
              </a:rPr>
              <a:t>khiến cho hình ảnh dải sáng nhạt với những vì tinh tú nhấp nháy, vắt ngang bầu trời những đêm mùa hạ, không phải là một dòng sông thực, mà chỉ là một dòng sông trong tưởng tượng</a:t>
            </a:r>
            <a:endParaRPr lang="en-US" sz="4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5" name="Rectangle 8198"/>
          <p:cNvSpPr>
            <a:spLocks noGrp="1" noRot="1" noChangeAspect="1" noMove="1" noResize="1" noEditPoints="1" noAdjustHandles="1" noChangeArrowheads="1" noChangeShapeType="1" noTextEdit="1"/>
          </p:cNvSpPr>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Xa ngắm thác núi Lư (Vọng Lư sơn bộc bố) – Ngữ văn lớp 7"/>
          <p:cNvPicPr>
            <a:picLocks noChangeAspect="1" noChangeArrowheads="1"/>
          </p:cNvPicPr>
          <p:nvPr/>
        </p:nvPicPr>
        <p:blipFill rotWithShape="1">
          <a:blip r:embed="rId1">
            <a:extLst>
              <a:ext uri="{28A0092B-C50C-407E-A947-70E740481C1C}">
                <a14:useLocalDpi xmlns:a14="http://schemas.microsoft.com/office/drawing/2010/main" val="0"/>
              </a:ext>
            </a:extLst>
          </a:blip>
          <a:srcRect r="5884"/>
          <a:stretch>
            <a:fillRect/>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8206" name="Rectangle 8200"/>
          <p:cNvSpPr>
            <a:spLocks noGrp="1" noRot="1" noChangeAspect="1" noMove="1" noResize="1" noEditPoints="1" noAdjustHandles="1" noChangeArrowheads="1" noChangeShapeType="1" noTextEdit="1"/>
          </p:cNvSpPr>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1037364" y="1714500"/>
            <a:ext cx="6934200" cy="5247530"/>
          </a:xfrm>
          <a:prstGeom prst="rect">
            <a:avLst/>
          </a:prstGeom>
          <a:noFill/>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defRPr/>
            </a:pPr>
            <a:r>
              <a:rPr kumimoji="0" lang="en-US" sz="7800" b="1" i="0" u="none" strike="noStrike" cap="none" spc="0" normalizeH="0" baseline="0" noProof="0" dirty="0">
                <a:ln>
                  <a:noFill/>
                </a:ln>
                <a:effectLst/>
                <a:uLnTx/>
                <a:uFillTx/>
                <a:latin typeface="#9Slide07 SVNGuerrilla" panose="00000500000000000000" pitchFamily="2" charset="0"/>
                <a:ea typeface="+mj-ea"/>
                <a:cs typeface="+mj-cs"/>
              </a:rPr>
              <a:t>4. </a:t>
            </a:r>
            <a:endParaRPr kumimoji="0" lang="en-US" sz="7800" b="1" i="0" u="none" strike="noStrike" cap="none" spc="0" normalizeH="0" baseline="0" noProof="0" dirty="0">
              <a:ln>
                <a:noFill/>
              </a:ln>
              <a:effectLst/>
              <a:uLnTx/>
              <a:uFillTx/>
              <a:latin typeface="#9Slide07 SVNGuerrilla" panose="00000500000000000000" pitchFamily="2" charset="0"/>
              <a:ea typeface="+mj-ea"/>
              <a:cs typeface="+mj-cs"/>
            </a:endParaRPr>
          </a:p>
          <a:p>
            <a:pPr marL="0" marR="0" lvl="0" indent="0" algn="ctr" fontAlgn="auto">
              <a:lnSpc>
                <a:spcPct val="90000"/>
              </a:lnSpc>
              <a:spcBef>
                <a:spcPct val="0"/>
              </a:spcBef>
              <a:spcAft>
                <a:spcPts val="600"/>
              </a:spcAft>
              <a:buClrTx/>
              <a:buSzTx/>
              <a:defRPr/>
            </a:pPr>
            <a:r>
              <a:rPr kumimoji="0" lang="en-US" sz="7800" b="1" i="0" u="none" strike="noStrike" cap="none" spc="0" normalizeH="0" baseline="0" noProof="0" dirty="0" err="1">
                <a:ln>
                  <a:noFill/>
                </a:ln>
                <a:effectLst/>
                <a:uLnTx/>
                <a:uFillTx/>
                <a:latin typeface="#9Slide07 SVNGuerrilla" panose="00000500000000000000" pitchFamily="2" charset="0"/>
                <a:ea typeface="+mj-ea"/>
                <a:cs typeface="+mj-cs"/>
              </a:rPr>
              <a:t>Tâm</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hồn</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endParaRPr kumimoji="0" lang="en-US" sz="7800" b="1" i="0" u="none" strike="noStrike" cap="none" spc="0" normalizeH="0" noProof="0" dirty="0">
              <a:ln>
                <a:noFill/>
              </a:ln>
              <a:effectLst/>
              <a:uLnTx/>
              <a:uFillTx/>
              <a:latin typeface="#9Slide07 SVNGuerrilla" panose="00000500000000000000" pitchFamily="2" charset="0"/>
              <a:ea typeface="+mj-ea"/>
              <a:cs typeface="+mj-cs"/>
            </a:endParaRPr>
          </a:p>
          <a:p>
            <a:pPr marL="0" marR="0" lvl="0" indent="0" algn="ctr" fontAlgn="auto">
              <a:lnSpc>
                <a:spcPct val="90000"/>
              </a:lnSpc>
              <a:spcBef>
                <a:spcPct val="0"/>
              </a:spcBef>
              <a:spcAft>
                <a:spcPts val="600"/>
              </a:spcAft>
              <a:buClrTx/>
              <a:buSzTx/>
              <a:defRPr/>
            </a:pPr>
            <a:r>
              <a:rPr kumimoji="0" lang="en-US" sz="7800" b="1" i="0" u="none" strike="noStrike" cap="none" spc="0" normalizeH="0" noProof="0" dirty="0" err="1">
                <a:ln>
                  <a:noFill/>
                </a:ln>
                <a:effectLst/>
                <a:uLnTx/>
                <a:uFillTx/>
                <a:latin typeface="#9Slide07 SVNGuerrilla" panose="00000500000000000000" pitchFamily="2" charset="0"/>
                <a:ea typeface="+mj-ea"/>
                <a:cs typeface="+mj-cs"/>
              </a:rPr>
              <a:t>và</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tính</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cách</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lang="en-US" sz="7800" b="1" dirty="0" err="1">
                <a:latin typeface="#9Slide07 SVNGuerrilla" panose="00000500000000000000" pitchFamily="2" charset="0"/>
                <a:ea typeface="+mj-ea"/>
                <a:cs typeface="+mj-cs"/>
              </a:rPr>
              <a:t>của</a:t>
            </a:r>
            <a:r>
              <a:rPr lang="en-US" sz="7800" b="1" dirty="0">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nhà</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thơ</a:t>
            </a:r>
            <a:endParaRPr kumimoji="0" lang="en-US" sz="7800" b="1" i="0" u="none" strike="noStrike" cap="none" spc="0" normalizeH="0" baseline="0" noProof="0" dirty="0">
              <a:ln>
                <a:noFill/>
              </a:ln>
              <a:effectLst/>
              <a:uLnTx/>
              <a:uFillTx/>
              <a:latin typeface="#9Slide07 SVNGuerrilla" panose="00000500000000000000" pitchFamily="2" charset="0"/>
              <a:ea typeface="+mj-ea"/>
              <a:cs typeface="+mj-cs"/>
            </a:endParaRP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857500"/>
            <a:ext cx="14363700" cy="2800767"/>
          </a:xfrm>
          <a:prstGeom prst="rect">
            <a:avLst/>
          </a:prstGeom>
        </p:spPr>
        <p:txBody>
          <a:bodyPr wrap="square">
            <a:spAutoFit/>
          </a:bodyPr>
          <a:lstStyle/>
          <a:p>
            <a:pPr marL="571500" indent="-571500" algn="just">
              <a:buFontTx/>
              <a:buChar char="-"/>
            </a:pP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3"/>
          <p:cNvSpPr/>
          <p:nvPr/>
        </p:nvSpPr>
        <p:spPr>
          <a:xfrm>
            <a:off x="-228600" y="26289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Rectangle 3"/>
          <p:cNvSpPr/>
          <p:nvPr/>
        </p:nvSpPr>
        <p:spPr>
          <a:xfrm>
            <a:off x="2819400" y="1887168"/>
            <a:ext cx="15811500" cy="769441"/>
          </a:xfrm>
          <a:prstGeom prst="rect">
            <a:avLst/>
          </a:prstGeom>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52600" y="6423603"/>
            <a:ext cx="15963900" cy="2123658"/>
          </a:xfrm>
          <a:prstGeom prst="rect">
            <a:avLst/>
          </a:prstGeom>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10 Bài văn phân tích tác phẩm &quot;Xa ngắm thác núi Lư&quot; (Ngữ văn 8 - SGK  Cánh diều) hay nhất - Alltop.vn"/>
          <p:cNvPicPr>
            <a:picLocks noChangeAspect="1" noChangeArrowheads="1"/>
          </p:cNvPicPr>
          <p:nvPr/>
        </p:nvPicPr>
        <p:blipFill rotWithShape="1">
          <a:blip r:embed="rId1">
            <a:extLst>
              <a:ext uri="{28A0092B-C50C-407E-A947-70E740481C1C}">
                <a14:useLocalDpi xmlns:a14="http://schemas.microsoft.com/office/drawing/2010/main" val="0"/>
              </a:ext>
            </a:extLst>
          </a:blip>
          <a:srcRect t="7787"/>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3" name="Rectangle 9222"/>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5812" y="7975860"/>
            <a:ext cx="16816388" cy="1117254"/>
          </a:xfrm>
          <a:prstGeom prst="rect">
            <a:avLst/>
          </a:prstGeom>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defRPr/>
            </a:pPr>
            <a:r>
              <a:rPr lang="en-US" sz="8000" dirty="0">
                <a:solidFill>
                  <a:schemeClr val="tx1">
                    <a:lumMod val="85000"/>
                    <a:lumOff val="15000"/>
                  </a:schemeClr>
                </a:solidFill>
                <a:latin typeface="#9Slide07 SVNGuerrilla" panose="00000500000000000000" pitchFamily="2" charset="0"/>
                <a:ea typeface="+mj-ea"/>
                <a:cs typeface="+mj-cs"/>
              </a:rPr>
              <a:t>iii. </a:t>
            </a:r>
            <a:r>
              <a:rPr lang="en-US" sz="8000" dirty="0" err="1">
                <a:solidFill>
                  <a:schemeClr val="tx1">
                    <a:lumMod val="85000"/>
                    <a:lumOff val="15000"/>
                  </a:schemeClr>
                </a:solidFill>
                <a:latin typeface="#9Slide07 SVNGuerrilla" panose="00000500000000000000" pitchFamily="2" charset="0"/>
                <a:ea typeface="+mj-ea"/>
                <a:cs typeface="+mj-cs"/>
              </a:rPr>
              <a:t>Tổng</a:t>
            </a:r>
            <a:r>
              <a:rPr lang="en-US" sz="8000" dirty="0">
                <a:solidFill>
                  <a:schemeClr val="tx1">
                    <a:lumMod val="85000"/>
                    <a:lumOff val="15000"/>
                  </a:schemeClr>
                </a:solidFill>
                <a:latin typeface="#9Slide07 SVNGuerrilla" panose="00000500000000000000" pitchFamily="2" charset="0"/>
                <a:ea typeface="+mj-ea"/>
                <a:cs typeface="+mj-cs"/>
              </a:rPr>
              <a:t> </a:t>
            </a:r>
            <a:r>
              <a:rPr lang="en-US" sz="8000" dirty="0" err="1">
                <a:solidFill>
                  <a:schemeClr val="tx1">
                    <a:lumMod val="85000"/>
                    <a:lumOff val="15000"/>
                  </a:schemeClr>
                </a:solidFill>
                <a:latin typeface="#9Slide07 SVNGuerrilla" panose="00000500000000000000" pitchFamily="2" charset="0"/>
                <a:ea typeface="+mj-ea"/>
                <a:cs typeface="+mj-cs"/>
              </a:rPr>
              <a:t>kết</a:t>
            </a:r>
            <a:endParaRPr kumimoji="0" lang="en-US" sz="8000" b="0" i="0" u="none" strike="noStrike" cap="none" spc="0" normalizeH="0" baseline="0" noProof="0" dirty="0">
              <a:ln>
                <a:noFill/>
              </a:ln>
              <a:solidFill>
                <a:schemeClr val="tx1">
                  <a:lumMod val="85000"/>
                  <a:lumOff val="15000"/>
                </a:schemeClr>
              </a:solidFill>
              <a:effectLst/>
              <a:uLnTx/>
              <a:uFillTx/>
              <a:latin typeface="#9Slide07 SVNGuerrilla" panose="00000500000000000000" pitchFamily="2" charset="0"/>
              <a:ea typeface="+mj-ea"/>
              <a:cs typeface="+mj-cs"/>
            </a:endParaRPr>
          </a:p>
        </p:txBody>
      </p:sp>
      <p:cxnSp>
        <p:nvCxnSpPr>
          <p:cNvPr id="9225" name="Straight Connector 9224"/>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227" name="Straight Connector 9226"/>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825252"/>
            <a:ext cx="5715000" cy="415498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ngụ</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610786" y="3167270"/>
            <a:ext cx="5839014" cy="415498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6781800" y="2828716"/>
            <a:ext cx="4164709" cy="2800767"/>
          </a:xfrm>
          <a:custGeom>
            <a:avLst/>
            <a:gdLst/>
            <a:ahLst/>
            <a:cxnLst/>
            <a:rect l="l" t="t" r="r" b="b"/>
            <a:pathLst>
              <a:path w="2679215" h="1801772">
                <a:moveTo>
                  <a:pt x="0" y="0"/>
                </a:moveTo>
                <a:lnTo>
                  <a:pt x="2679216" y="0"/>
                </a:lnTo>
                <a:lnTo>
                  <a:pt x="2679216" y="1801772"/>
                </a:lnTo>
                <a:lnTo>
                  <a:pt x="0" y="180177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600" y="1866900"/>
            <a:ext cx="7873998" cy="5245100"/>
          </a:xfrm>
          <a:prstGeom prst="rect">
            <a:avLst/>
          </a:prstGeom>
        </p:spPr>
        <p:txBody>
          <a:bodyPr vert="horz" lIns="91440" tIns="45720" rIns="91440" bIns="45720" rtlCol="0" anchor="b">
            <a:normAutofit/>
          </a:bodyPr>
          <a:lstStyle/>
          <a:p>
            <a:pPr marR="0" lvl="0" fontAlgn="auto">
              <a:lnSpc>
                <a:spcPct val="90000"/>
              </a:lnSpc>
              <a:spcBef>
                <a:spcPct val="0"/>
              </a:spcBef>
              <a:spcAft>
                <a:spcPts val="600"/>
              </a:spcAft>
              <a:buClrTx/>
              <a:buSzTx/>
              <a:defRPr/>
            </a:pPr>
            <a:r>
              <a:rPr lang="en-US" sz="6600" dirty="0" err="1">
                <a:latin typeface="#9Slide07 SVNGuerrilla" panose="00000500000000000000" pitchFamily="2" charset="0"/>
                <a:ea typeface="+mj-ea"/>
                <a:cs typeface="+mj-cs"/>
              </a:rPr>
              <a:t>Vẽ</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lại</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bức</a:t>
            </a:r>
            <a:r>
              <a:rPr lang="en-US" sz="6600" dirty="0">
                <a:latin typeface="#9Slide07 SVNGuerrilla" panose="00000500000000000000" pitchFamily="2" charset="0"/>
                <a:ea typeface="+mj-ea"/>
                <a:cs typeface="+mj-cs"/>
              </a:rPr>
              <a:t> </a:t>
            </a:r>
            <a:r>
              <a:rPr lang="en-US" sz="6600" dirty="0" err="1" smtClean="0">
                <a:latin typeface="#9Slide07 SVNGuerrilla" panose="00000500000000000000" pitchFamily="2" charset="0"/>
                <a:ea typeface="+mj-ea"/>
                <a:cs typeface="+mj-cs"/>
              </a:rPr>
              <a:t>tranh</a:t>
            </a:r>
            <a:r>
              <a:rPr lang="en-US" sz="6600" dirty="0" smtClean="0">
                <a:latin typeface="#9Slide07 SVNGuerrilla" panose="00000500000000000000" pitchFamily="2" charset="0"/>
                <a:ea typeface="+mj-ea"/>
                <a:cs typeface="+mj-cs"/>
              </a:rPr>
              <a:t> </a:t>
            </a:r>
            <a:r>
              <a:rPr lang="en-US" sz="6600" dirty="0" err="1" smtClean="0">
                <a:latin typeface="#9Slide07 SVNGuerrilla" panose="00000500000000000000" pitchFamily="2" charset="0"/>
                <a:ea typeface="+mj-ea"/>
                <a:cs typeface="+mj-cs"/>
              </a:rPr>
              <a:t>thác</a:t>
            </a:r>
            <a:r>
              <a:rPr lang="en-US" sz="6600" dirty="0" smtClean="0">
                <a:latin typeface="#9Slide07 SVNGuerrilla" panose="00000500000000000000" pitchFamily="2" charset="0"/>
                <a:ea typeface="+mj-ea"/>
                <a:cs typeface="+mj-cs"/>
              </a:rPr>
              <a:t> </a:t>
            </a:r>
            <a:r>
              <a:rPr lang="en-US" sz="6600" dirty="0" err="1" smtClean="0">
                <a:latin typeface="#9Slide07 SVNGuerrilla" panose="00000500000000000000" pitchFamily="2" charset="0"/>
                <a:ea typeface="+mj-ea"/>
                <a:cs typeface="+mj-cs"/>
              </a:rPr>
              <a:t>núi</a:t>
            </a:r>
            <a:r>
              <a:rPr lang="en-US" sz="6600" dirty="0" smtClean="0">
                <a:latin typeface="#9Slide07 SVNGuerrilla" panose="00000500000000000000" pitchFamily="2" charset="0"/>
                <a:ea typeface="+mj-ea"/>
                <a:cs typeface="+mj-cs"/>
              </a:rPr>
              <a:t> </a:t>
            </a:r>
            <a:r>
              <a:rPr lang="en-US" sz="6600" dirty="0" err="1" smtClean="0">
                <a:latin typeface="#9Slide07 SVNGuerrilla" panose="00000500000000000000" pitchFamily="2" charset="0"/>
                <a:ea typeface="+mj-ea"/>
                <a:cs typeface="+mj-cs"/>
              </a:rPr>
              <a:t>Lư</a:t>
            </a:r>
            <a:r>
              <a:rPr lang="en-US" sz="6600" dirty="0" smtClean="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theo</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tưởng</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tượng</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của</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em</a:t>
            </a:r>
            <a:endParaRPr kumimoji="0" lang="en-US" sz="6600" i="0" u="none" strike="noStrike" cap="none" spc="0" normalizeH="0" baseline="0" noProof="0" dirty="0">
              <a:ln>
                <a:noFill/>
              </a:ln>
              <a:effectLst/>
              <a:uLnTx/>
              <a:uFillTx/>
              <a:latin typeface="#9Slide07 SVNGuerrilla" panose="00000500000000000000" pitchFamily="2" charset="0"/>
              <a:ea typeface="+mj-ea"/>
              <a:cs typeface="+mj-cs"/>
            </a:endParaRPr>
          </a:p>
        </p:txBody>
      </p:sp>
      <p:pic>
        <p:nvPicPr>
          <p:cNvPr id="6" name="Picture 5"/>
          <p:cNvPicPr>
            <a:picLocks noChangeAspect="1"/>
          </p:cNvPicPr>
          <p:nvPr/>
        </p:nvPicPr>
        <p:blipFill rotWithShape="1">
          <a:blip r:embed="rId1"/>
          <a:srcRect l="13271"/>
          <a:stretch>
            <a:fillRect/>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7333" y1="88732" x2="44667" y2="93662"/>
                        <a14:backgroundMark x1="37333" y1="90141" x2="38667" y2="91549"/>
                      </a14:backgroundRemoval>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0" y="4309728"/>
            <a:ext cx="6400800" cy="5881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201" y="6018192"/>
            <a:ext cx="4873170" cy="181588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5600" b="0" i="0" u="none" strike="noStrike" kern="1200" cap="none" spc="0" normalizeH="0" baseline="0" noProof="0" dirty="0">
                <a:ln>
                  <a:noFill/>
                </a:ln>
                <a:solidFill>
                  <a:srgbClr val="FF0000"/>
                </a:solidFill>
                <a:effectLst/>
                <a:uLnTx/>
                <a:uFillTx/>
                <a:latin typeface="Segoe UI Semibold" panose="020B0702040204020203" pitchFamily="34" charset="0"/>
                <a:ea typeface="+mn-ea"/>
                <a:cs typeface="+mn-cs"/>
              </a:rPr>
              <a:t>NÔNG TRẠI CỦA TÔI</a:t>
            </a:r>
            <a:endParaRPr kumimoji="0" lang="en-US" sz="5600" b="0" i="0" u="none" strike="noStrike" kern="1200" cap="none" spc="0" normalizeH="0" baseline="0" noProof="0" dirty="0">
              <a:ln>
                <a:noFill/>
              </a:ln>
              <a:solidFill>
                <a:srgbClr val="FF0000"/>
              </a:solidFill>
              <a:effectLst/>
              <a:uLnTx/>
              <a:uFillTx/>
              <a:latin typeface="Segoe UI Semibold" panose="020B0702040204020203" pitchFamily="34" charset="0"/>
              <a:ea typeface="+mn-ea"/>
              <a:cs typeface="+mn-cs"/>
            </a:endParaRPr>
          </a:p>
        </p:txBody>
      </p:sp>
      <p:pic>
        <p:nvPicPr>
          <p:cNvPr id="3076" name="Picture 4" descr="C:\Users\ADMIN\Desktop\Tai nguyen thiet ke tro choi\Bảng gỗ\bat dau.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9354800" y="9010312"/>
            <a:ext cx="1219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7560129" y="4580575"/>
            <a:ext cx="1923818" cy="202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5371" y="5233440"/>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7132773"/>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2084182" y="8057533"/>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415" y="512047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87608" y="5904592"/>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12324" y="6362700"/>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320340" y="6569325"/>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2719" y="8265154"/>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673121" y="5179398"/>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27">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flipH="1">
            <a:off x="-1959745" y="5445952"/>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332202" y="660524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2" action="ppaction://hlinksldjump"/>
          </p:cNvPr>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5" action="ppaction://hlinksldjump"/>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8" action="ppaction://hlinksldjump"/>
          </p:cNvPr>
          <p:cNvPicPr>
            <a:picLocks noChangeAspect="1" noChangeArrowheads="1"/>
          </p:cNvPicPr>
          <p:nvPr/>
        </p:nvPicPr>
        <p:blipFill>
          <a:blip r:embed="rId39">
            <a:extLst>
              <a:ext uri="{BEBA8EAE-BF5A-486C-A8C5-ECC9F3942E4B}">
                <a14:imgProps xmlns:a14="http://schemas.microsoft.com/office/drawing/2010/main">
                  <a14:imgLayer r:embed="rId40">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1" action="ppaction://hlinksldjump"/>
          </p:cNvPr>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4" action="ppaction://hlinksldjump"/>
          </p:cNvPr>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47" action="ppaction://hlinksldjump"/>
          </p:cNvPr>
          <p:cNvPicPr>
            <a:picLocks noChangeAspect="1" noChangeArrowheads="1"/>
          </p:cNvPicPr>
          <p:nvPr/>
        </p:nvPicPr>
        <p:blipFill>
          <a:blip r:embed="rId48">
            <a:extLst>
              <a:ext uri="{BEBA8EAE-BF5A-486C-A8C5-ECC9F3942E4B}">
                <a14:imgProps xmlns:a14="http://schemas.microsoft.com/office/drawing/2010/main">
                  <a14:imgLayer r:embed="rId49">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8800" y="419100"/>
            <a:ext cx="9677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Google Shape;5931;p48"/>
          <p:cNvSpPr txBox="1"/>
          <p:nvPr/>
        </p:nvSpPr>
        <p:spPr>
          <a:xfrm>
            <a:off x="914400" y="2019300"/>
            <a:ext cx="10134600" cy="1752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5931;p48"/>
          <p:cNvSpPr txBox="1"/>
          <p:nvPr/>
        </p:nvSpPr>
        <p:spPr>
          <a:xfrm>
            <a:off x="1828800" y="3086101"/>
            <a:ext cx="10134600" cy="236219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6" descr="Profiling the most enchanting national parks in China - A treat for any  nature lover - Dr Prem Travel &amp; Tourism Guide, Consultancy &amp; Magazine"/>
          <p:cNvPicPr>
            <a:picLocks noChangeAspect="1" noChangeArrowheads="1"/>
          </p:cNvPicPr>
          <p:nvPr/>
        </p:nvPicPr>
        <p:blipFill rotWithShape="1">
          <a:blip r:embed="rId1">
            <a:extLst>
              <a:ext uri="{28A0092B-C50C-407E-A947-70E740481C1C}">
                <a14:useLocalDpi xmlns:a14="http://schemas.microsoft.com/office/drawing/2010/main" val="0"/>
              </a:ext>
            </a:extLst>
          </a:blip>
          <a:srcRect r="10929" b="2"/>
          <a:stretch>
            <a:fillRect/>
          </a:stretch>
        </p:blipFill>
        <p:spPr bwMode="auto">
          <a:xfrm>
            <a:off x="12136068" y="0"/>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4" descr="Lư Sơn – Wikipedia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24111" r="14023"/>
          <a:stretch>
            <a:fillRect/>
          </a:stretch>
        </p:blipFill>
        <p:spPr bwMode="auto">
          <a:xfrm>
            <a:off x="14788143" y="6021321"/>
            <a:ext cx="3499857" cy="4242819"/>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Khám phá núi Lư Sơn - Trung Quốc - ALONGWALKER"/>
          <p:cNvPicPr>
            <a:picLocks noChangeAspect="1" noChangeArrowheads="1"/>
          </p:cNvPicPr>
          <p:nvPr/>
        </p:nvPicPr>
        <p:blipFill rotWithShape="1">
          <a:blip r:embed="rId3">
            <a:extLst>
              <a:ext uri="{28A0092B-C50C-407E-A947-70E740481C1C}">
                <a14:useLocalDpi xmlns:a14="http://schemas.microsoft.com/office/drawing/2010/main" val="0"/>
              </a:ext>
            </a:extLst>
          </a:blip>
          <a:srcRect l="17463" r="31621" b="-1"/>
          <a:stretch>
            <a:fillRect/>
          </a:stretch>
        </p:blipFill>
        <p:spPr bwMode="auto">
          <a:xfrm>
            <a:off x="0" y="6021321"/>
            <a:ext cx="3266019" cy="4265679"/>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200401" y="2048352"/>
            <a:ext cx="11099802" cy="2000548"/>
          </a:xfrm>
          <a:prstGeom prst="rect">
            <a:avLst/>
          </a:prstGeom>
          <a:noFill/>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828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486400" y="5588000"/>
            <a:ext cx="11194140" cy="135421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phía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200401" y="1866900"/>
            <a:ext cx="11099802" cy="2492990"/>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Bạch</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486400" y="5588000"/>
            <a:ext cx="11194140" cy="163121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200401" y="1790700"/>
            <a:ext cx="11099802" cy="2492990"/>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486400" y="5295900"/>
            <a:ext cx="10820400" cy="238526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nghìn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thước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6475102"/>
            <a:ext cx="5588000" cy="3850000"/>
          </a:xfrm>
          <a:prstGeom prst="rect">
            <a:avLst/>
          </a:prstGeom>
        </p:spPr>
      </p:pic>
      <p:pic>
        <p:nvPicPr>
          <p:cNvPr id="9"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911598" y="1866900"/>
            <a:ext cx="11099802" cy="2492990"/>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cú</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486400" y="5588000"/>
            <a:ext cx="10820400" cy="107721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6580102"/>
            <a:ext cx="5435600" cy="3745000"/>
          </a:xfrm>
          <a:prstGeom prst="rect">
            <a:avLst/>
          </a:prstGeom>
        </p:spPr>
      </p:pic>
      <p:pic>
        <p:nvPicPr>
          <p:cNvPr id="10"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246580" y="1638300"/>
            <a:ext cx="11099802" cy="2308324"/>
          </a:xfrm>
          <a:prstGeom prst="rect">
            <a:avLst/>
          </a:prstGeom>
          <a:noFill/>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 bài thơ, chúng ta có cảm nhận gì về tính cách, tâm hồn và tình cảm của nhà thơ đối với quê hương, đất nước?</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428580" y="5164604"/>
            <a:ext cx="10972800" cy="21236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hiện tính cách mạnh mẽ, hào phóng, tình cảm trân trọng,ngợi ca và yêu quý tha thiết đối với cảnh đẹp của quê hương, đất nước.</a:t>
            </a:r>
            <a:endPar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29000" y="1943099"/>
            <a:ext cx="11099802" cy="1754326"/>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BPNT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486400" y="5588000"/>
            <a:ext cx="10820400" cy="163121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Cường</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endParaRPr kumimoji="0" lang="en-US" sz="6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9600" y="952500"/>
            <a:ext cx="16527780" cy="215162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900" b="1" dirty="0" err="1">
                <a:latin typeface="#9Slide05 FS Blonde Script" panose="03000503000000000000" pitchFamily="65" charset="0"/>
                <a:ea typeface="+mj-ea"/>
                <a:cs typeface="+mj-cs"/>
              </a:rPr>
              <a:t>Xa</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ngắm</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thác</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núi</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Lư</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Lý</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Bạch</a:t>
            </a:r>
            <a:endParaRPr lang="en-US" sz="6900" b="1" dirty="0">
              <a:latin typeface="#9Slide05 FS Blonde Script" panose="03000503000000000000" pitchFamily="65" charset="0"/>
              <a:ea typeface="+mj-ea"/>
              <a:cs typeface="+mj-cs"/>
            </a:endParaRPr>
          </a:p>
        </p:txBody>
      </p:sp>
      <p:sp>
        <p:nvSpPr>
          <p:cNvPr id="11" name="sketchy line"/>
          <p:cNvSpPr>
            <a:spLocks noGrp="1" noRot="1" noChangeAspect="1" noMove="1" noResize="1" noEditPoints="1" noAdjustHandles="1" noChangeArrowheads="1" noChangeShapeType="1" noTextEdit="1"/>
          </p:cNvSpPr>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1" fmla="*/ 0 w 16459200"/>
              <a:gd name="connsiteY0-2" fmla="*/ 0 h 27432"/>
              <a:gd name="connsiteX1-3" fmla="*/ 356616 w 16459200"/>
              <a:gd name="connsiteY1-4" fmla="*/ 0 h 27432"/>
              <a:gd name="connsiteX2-5" fmla="*/ 548640 w 16459200"/>
              <a:gd name="connsiteY2-6" fmla="*/ 0 h 27432"/>
              <a:gd name="connsiteX3-7" fmla="*/ 905256 w 16459200"/>
              <a:gd name="connsiteY3-8" fmla="*/ 0 h 27432"/>
              <a:gd name="connsiteX4-9" fmla="*/ 1591056 w 16459200"/>
              <a:gd name="connsiteY4-10" fmla="*/ 0 h 27432"/>
              <a:gd name="connsiteX5-11" fmla="*/ 2441448 w 16459200"/>
              <a:gd name="connsiteY5-12" fmla="*/ 0 h 27432"/>
              <a:gd name="connsiteX6-13" fmla="*/ 3456432 w 16459200"/>
              <a:gd name="connsiteY6-14" fmla="*/ 0 h 27432"/>
              <a:gd name="connsiteX7-15" fmla="*/ 4471416 w 16459200"/>
              <a:gd name="connsiteY7-16" fmla="*/ 0 h 27432"/>
              <a:gd name="connsiteX8-17" fmla="*/ 4992624 w 16459200"/>
              <a:gd name="connsiteY8-18" fmla="*/ 0 h 27432"/>
              <a:gd name="connsiteX9-19" fmla="*/ 5843016 w 16459200"/>
              <a:gd name="connsiteY9-20" fmla="*/ 0 h 27432"/>
              <a:gd name="connsiteX10-21" fmla="*/ 6528816 w 16459200"/>
              <a:gd name="connsiteY10-22" fmla="*/ 0 h 27432"/>
              <a:gd name="connsiteX11-23" fmla="*/ 7050024 w 16459200"/>
              <a:gd name="connsiteY11-24" fmla="*/ 0 h 27432"/>
              <a:gd name="connsiteX12-25" fmla="*/ 7900416 w 16459200"/>
              <a:gd name="connsiteY12-26" fmla="*/ 0 h 27432"/>
              <a:gd name="connsiteX13-27" fmla="*/ 8092440 w 16459200"/>
              <a:gd name="connsiteY13-28" fmla="*/ 0 h 27432"/>
              <a:gd name="connsiteX14-29" fmla="*/ 8613648 w 16459200"/>
              <a:gd name="connsiteY14-30" fmla="*/ 0 h 27432"/>
              <a:gd name="connsiteX15-31" fmla="*/ 9299448 w 16459200"/>
              <a:gd name="connsiteY15-32" fmla="*/ 0 h 27432"/>
              <a:gd name="connsiteX16-33" fmla="*/ 10149840 w 16459200"/>
              <a:gd name="connsiteY16-34" fmla="*/ 0 h 27432"/>
              <a:gd name="connsiteX17-35" fmla="*/ 10835640 w 16459200"/>
              <a:gd name="connsiteY17-36" fmla="*/ 0 h 27432"/>
              <a:gd name="connsiteX18-37" fmla="*/ 11850624 w 16459200"/>
              <a:gd name="connsiteY18-38" fmla="*/ 0 h 27432"/>
              <a:gd name="connsiteX19-39" fmla="*/ 12042648 w 16459200"/>
              <a:gd name="connsiteY19-40" fmla="*/ 0 h 27432"/>
              <a:gd name="connsiteX20-41" fmla="*/ 12728448 w 16459200"/>
              <a:gd name="connsiteY20-42" fmla="*/ 0 h 27432"/>
              <a:gd name="connsiteX21-43" fmla="*/ 12920472 w 16459200"/>
              <a:gd name="connsiteY21-44" fmla="*/ 0 h 27432"/>
              <a:gd name="connsiteX22-45" fmla="*/ 13935456 w 16459200"/>
              <a:gd name="connsiteY22-46" fmla="*/ 0 h 27432"/>
              <a:gd name="connsiteX23-47" fmla="*/ 14292072 w 16459200"/>
              <a:gd name="connsiteY23-48" fmla="*/ 0 h 27432"/>
              <a:gd name="connsiteX24-49" fmla="*/ 14484096 w 16459200"/>
              <a:gd name="connsiteY24-50" fmla="*/ 0 h 27432"/>
              <a:gd name="connsiteX25-51" fmla="*/ 15169896 w 16459200"/>
              <a:gd name="connsiteY25-52" fmla="*/ 0 h 27432"/>
              <a:gd name="connsiteX26-53" fmla="*/ 15526512 w 16459200"/>
              <a:gd name="connsiteY26-54" fmla="*/ 0 h 27432"/>
              <a:gd name="connsiteX27-55" fmla="*/ 16459200 w 16459200"/>
              <a:gd name="connsiteY27-56" fmla="*/ 0 h 27432"/>
              <a:gd name="connsiteX28-57" fmla="*/ 16459200 w 16459200"/>
              <a:gd name="connsiteY28-58" fmla="*/ 27432 h 27432"/>
              <a:gd name="connsiteX29-59" fmla="*/ 16102584 w 16459200"/>
              <a:gd name="connsiteY29-60" fmla="*/ 27432 h 27432"/>
              <a:gd name="connsiteX30-61" fmla="*/ 15416784 w 16459200"/>
              <a:gd name="connsiteY30-62" fmla="*/ 27432 h 27432"/>
              <a:gd name="connsiteX31-63" fmla="*/ 15060168 w 16459200"/>
              <a:gd name="connsiteY31-64" fmla="*/ 27432 h 27432"/>
              <a:gd name="connsiteX32-65" fmla="*/ 14617964 w 16459200"/>
              <a:gd name="connsiteY32-66" fmla="*/ 27432 h 27432"/>
              <a:gd name="connsiteX33-67" fmla="*/ 14209776 w 16459200"/>
              <a:gd name="connsiteY33-68" fmla="*/ 27432 h 27432"/>
              <a:gd name="connsiteX34-69" fmla="*/ 13688568 w 16459200"/>
              <a:gd name="connsiteY34-70" fmla="*/ 27432 h 27432"/>
              <a:gd name="connsiteX35-71" fmla="*/ 13331952 w 16459200"/>
              <a:gd name="connsiteY35-72" fmla="*/ 27432 h 27432"/>
              <a:gd name="connsiteX36-73" fmla="*/ 13139928 w 16459200"/>
              <a:gd name="connsiteY36-74" fmla="*/ 27432 h 27432"/>
              <a:gd name="connsiteX37-75" fmla="*/ 12454128 w 16459200"/>
              <a:gd name="connsiteY37-76" fmla="*/ 27432 h 27432"/>
              <a:gd name="connsiteX38-77" fmla="*/ 11603736 w 16459200"/>
              <a:gd name="connsiteY38-78" fmla="*/ 27432 h 27432"/>
              <a:gd name="connsiteX39-79" fmla="*/ 10917936 w 16459200"/>
              <a:gd name="connsiteY39-80" fmla="*/ 27432 h 27432"/>
              <a:gd name="connsiteX40-81" fmla="*/ 9902952 w 16459200"/>
              <a:gd name="connsiteY40-82" fmla="*/ 27432 h 27432"/>
              <a:gd name="connsiteX41-83" fmla="*/ 9381744 w 16459200"/>
              <a:gd name="connsiteY41-84" fmla="*/ 27432 h 27432"/>
              <a:gd name="connsiteX42-85" fmla="*/ 9189720 w 16459200"/>
              <a:gd name="connsiteY42-86" fmla="*/ 27432 h 27432"/>
              <a:gd name="connsiteX43-87" fmla="*/ 8997696 w 16459200"/>
              <a:gd name="connsiteY43-88" fmla="*/ 27432 h 27432"/>
              <a:gd name="connsiteX44-89" fmla="*/ 8147304 w 16459200"/>
              <a:gd name="connsiteY44-90" fmla="*/ 27432 h 27432"/>
              <a:gd name="connsiteX45-91" fmla="*/ 7461504 w 16459200"/>
              <a:gd name="connsiteY45-92" fmla="*/ 27432 h 27432"/>
              <a:gd name="connsiteX46-93" fmla="*/ 6446520 w 16459200"/>
              <a:gd name="connsiteY46-94" fmla="*/ 27432 h 27432"/>
              <a:gd name="connsiteX47-95" fmla="*/ 5760720 w 16459200"/>
              <a:gd name="connsiteY47-96" fmla="*/ 27432 h 27432"/>
              <a:gd name="connsiteX48-97" fmla="*/ 4910328 w 16459200"/>
              <a:gd name="connsiteY48-98" fmla="*/ 27432 h 27432"/>
              <a:gd name="connsiteX49-99" fmla="*/ 4224528 w 16459200"/>
              <a:gd name="connsiteY49-100" fmla="*/ 27432 h 27432"/>
              <a:gd name="connsiteX50-101" fmla="*/ 3538728 w 16459200"/>
              <a:gd name="connsiteY50-102" fmla="*/ 27432 h 27432"/>
              <a:gd name="connsiteX51-103" fmla="*/ 3017520 w 16459200"/>
              <a:gd name="connsiteY51-104" fmla="*/ 27432 h 27432"/>
              <a:gd name="connsiteX52-105" fmla="*/ 2167128 w 16459200"/>
              <a:gd name="connsiteY52-106" fmla="*/ 27432 h 27432"/>
              <a:gd name="connsiteX53-107" fmla="*/ 1481328 w 16459200"/>
              <a:gd name="connsiteY53-108" fmla="*/ 27432 h 27432"/>
              <a:gd name="connsiteX54-109" fmla="*/ 630936 w 16459200"/>
              <a:gd name="connsiteY54-110" fmla="*/ 27432 h 27432"/>
              <a:gd name="connsiteX55-111" fmla="*/ 0 w 16459200"/>
              <a:gd name="connsiteY55-112" fmla="*/ 27432 h 27432"/>
              <a:gd name="connsiteX56-113" fmla="*/ 0 w 16459200"/>
              <a:gd name="connsiteY56-114"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66800" y="2888428"/>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b="1" i="1" dirty="0" err="1">
                <a:latin typeface="Times New Roman" panose="02020603050405020304" pitchFamily="18" charset="0"/>
                <a:cs typeface="Times New Roman" panose="02020603050405020304" pitchFamily="18" charset="0"/>
              </a:rPr>
              <a:t>Phiên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âm</a:t>
            </a:r>
            <a:r>
              <a:rPr lang="en-US" sz="4400" b="1" i="1" dirty="0">
                <a:latin typeface="Times New Roman" panose="02020603050405020304" pitchFamily="18" charset="0"/>
                <a:cs typeface="Times New Roman" panose="02020603050405020304" pitchFamily="18" charset="0"/>
              </a:rPr>
              <a:t>:</a:t>
            </a:r>
            <a:endParaRPr lang="en-US" sz="4400" b="1"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657600" y="6438900"/>
            <a:ext cx="12812731" cy="3563377"/>
          </a:xfrm>
          <a:prstGeom prst="rect">
            <a:avLst/>
          </a:prstGeom>
        </p:spPr>
        <p:txBody>
          <a:bodyPr vert="horz" lIns="91440" tIns="45720" rIns="91440" bIns="45720" rtlCol="0" anchor="t">
            <a:normAutofit/>
          </a:bodyPr>
          <a:lstStyle/>
          <a:p>
            <a:pPr>
              <a:lnSpc>
                <a:spcPct val="90000"/>
              </a:lnSpc>
              <a:spcAft>
                <a:spcPts val="600"/>
              </a:spcAft>
            </a:pPr>
            <a:r>
              <a:rPr lang="en-US" sz="4400" b="1" i="1" dirty="0" err="1">
                <a:latin typeface="Times New Roman" panose="02020603050405020304" pitchFamily="18" charset="0"/>
                <a:cs typeface="Times New Roman" panose="02020603050405020304" pitchFamily="18" charset="0"/>
              </a:rPr>
              <a:t>Dịch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nghĩa</a:t>
            </a:r>
            <a:r>
              <a:rPr lang="en-US" sz="4400" b="1" i="1" dirty="0">
                <a:latin typeface="Times New Roman" panose="02020603050405020304" pitchFamily="18" charset="0"/>
                <a:cs typeface="Times New Roman" panose="02020603050405020304" pitchFamily="18" charset="0"/>
              </a:rPr>
              <a:t>:</a:t>
            </a:r>
            <a:endParaRPr lang="en-US" sz="4400" b="1"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Mặt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núi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tía</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trước</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bay </a:t>
            </a:r>
            <a:r>
              <a:rPr lang="en-US" sz="4400" i="1" dirty="0" err="1">
                <a:latin typeface="Times New Roman" panose="02020603050405020304" pitchFamily="18" charset="0"/>
                <a:cs typeface="Times New Roman" panose="02020603050405020304" pitchFamily="18" charset="0"/>
              </a:rPr>
              <a:t>đổ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thước</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tự</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tầng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mây</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657852" y="2888428"/>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b="1" i="1" dirty="0" err="1">
                <a:latin typeface="Times New Roman" panose="02020603050405020304" pitchFamily="18" charset="0"/>
                <a:cs typeface="Times New Roman" panose="02020603050405020304" pitchFamily="18" charset="0"/>
              </a:rPr>
              <a:t>Dịch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thơ</a:t>
            </a:r>
            <a:r>
              <a:rPr lang="en-US" sz="4400" b="1" i="1" dirty="0">
                <a:latin typeface="Times New Roman" panose="02020603050405020304" pitchFamily="18" charset="0"/>
                <a:cs typeface="Times New Roman" panose="02020603050405020304" pitchFamily="18" charset="0"/>
              </a:rPr>
              <a:t>:</a:t>
            </a:r>
            <a:endParaRPr lang="en-US" sz="4400" b="1"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tía</a:t>
            </a:r>
            <a:r>
              <a:rPr lang="en-US" sz="4400" i="1" dirty="0">
                <a:latin typeface="Times New Roman" panose="02020603050405020304" pitchFamily="18" charset="0"/>
                <a:cs typeface="Times New Roman" panose="02020603050405020304" pitchFamily="18" charset="0"/>
              </a:rPr>
              <a:t> bay,</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bay </a:t>
            </a:r>
            <a:r>
              <a:rPr lang="en-US" sz="4400" i="1" dirty="0" err="1">
                <a:latin typeface="Times New Roman" panose="02020603050405020304" pitchFamily="18" charset="0"/>
                <a:cs typeface="Times New Roman" panose="02020603050405020304" pitchFamily="18" charset="0"/>
              </a:rPr>
              <a:t>thẳng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thước</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khỏi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mây</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990982" y="-1257300"/>
            <a:ext cx="6084002" cy="7855181"/>
            <a:chOff x="13771187" y="-1525296"/>
            <a:chExt cx="6084002" cy="7855181"/>
          </a:xfrm>
        </p:grpSpPr>
        <p:pic>
          <p:nvPicPr>
            <p:cNvPr id="8" name="Picture 7" descr="A low poly mountain with water in the backgroun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771187" y="-1525296"/>
              <a:ext cx="4516813" cy="3550215"/>
            </a:xfrm>
            <a:prstGeom prst="rect">
              <a:avLst/>
            </a:prstGeom>
          </p:spPr>
        </p:pic>
        <p:pic>
          <p:nvPicPr>
            <p:cNvPr id="7" name="Picture 6" descr="A waterfall with a black backgroun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6250"/>
            <a:stretch>
              <a:fillRect/>
            </a:stretch>
          </p:blipFill>
          <p:spPr>
            <a:xfrm>
              <a:off x="14173200" y="451915"/>
              <a:ext cx="5681989" cy="5877970"/>
            </a:xfrm>
            <a:prstGeom prst="rect">
              <a:avLst/>
            </a:prstGeom>
          </p:spPr>
        </p:pic>
      </p:grpSp>
      <p:sp>
        <p:nvSpPr>
          <p:cNvPr id="2" name="TextBox 1"/>
          <p:cNvSpPr txBox="1"/>
          <p:nvPr/>
        </p:nvSpPr>
        <p:spPr>
          <a:xfrm>
            <a:off x="5638800" y="419100"/>
            <a:ext cx="967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Google Shape;5931;p48"/>
          <p:cNvSpPr txBox="1"/>
          <p:nvPr/>
        </p:nvSpPr>
        <p:spPr>
          <a:xfrm>
            <a:off x="914400" y="2019300"/>
            <a:ext cx="13487400" cy="990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5931;p48"/>
          <p:cNvSpPr txBox="1"/>
          <p:nvPr/>
        </p:nvSpPr>
        <p:spPr>
          <a:xfrm>
            <a:off x="1676400" y="4876801"/>
            <a:ext cx="10668000" cy="16002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núi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chảy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tấm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lụa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treo</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buông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rủ</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5931;p48"/>
          <p:cNvSpPr txBox="1"/>
          <p:nvPr/>
        </p:nvSpPr>
        <p:spPr>
          <a:xfrm>
            <a:off x="1676400" y="3390900"/>
            <a:ext cx="13487400" cy="12192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anose="020B0604020202020204" pitchFamily="34" charset="0"/>
              <a:buNone/>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Vọng</a:t>
            </a: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xa</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572000" y="2196850"/>
            <a:ext cx="13335000" cy="7848302"/>
          </a:xfrm>
          <a:prstGeom prst="rect">
            <a:avLst/>
          </a:prstGeom>
        </p:spPr>
        <p:txBody>
          <a:bodyPr wrap="square">
            <a:spAutoFit/>
          </a:bodyPr>
          <a:lstStyle/>
          <a:p>
            <a:pPr algn="just"/>
            <a:r>
              <a:rPr lang="en-US" sz="4200" dirty="0">
                <a:solidFill>
                  <a:srgbClr val="000000"/>
                </a:solidFill>
                <a:latin typeface="Times New Roman" panose="02020603050405020304" pitchFamily="18" charset="0"/>
                <a:cs typeface="Times New Roman" panose="02020603050405020304" pitchFamily="18" charset="0"/>
              </a:rPr>
              <a:t>- T</a:t>
            </a:r>
            <a:r>
              <a:rPr lang="vi-VN" sz="4200" dirty="0">
                <a:solidFill>
                  <a:srgbClr val="000000"/>
                </a:solidFill>
                <a:latin typeface="+mj-lt"/>
              </a:rPr>
              <a:t>ự Thái Bạch, quê ở Lũng Tây (nay thuộc tỉnh Cam Túc)</a:t>
            </a:r>
            <a:endParaRPr lang="vi-VN" sz="4200" dirty="0">
              <a:solidFill>
                <a:srgbClr val="000000"/>
              </a:solidFill>
              <a:latin typeface="+mj-lt"/>
            </a:endParaRPr>
          </a:p>
          <a:p>
            <a:pPr algn="just"/>
            <a:r>
              <a:rPr lang="vi-VN" sz="4200" dirty="0">
                <a:solidFill>
                  <a:srgbClr val="000000"/>
                </a:solidFill>
                <a:latin typeface="+mj-lt"/>
              </a:rPr>
              <a:t>- Khi 5 tuổi, gia đình ông chuyển đến sinh sống tại làng Thanh Liên, huyện Xương Long thuộc Miên Châu (Tứ Xuyên).</a:t>
            </a:r>
            <a:endParaRPr lang="vi-VN" sz="4200" dirty="0">
              <a:solidFill>
                <a:srgbClr val="000000"/>
              </a:solidFill>
              <a:latin typeface="+mj-lt"/>
            </a:endParaRPr>
          </a:p>
          <a:p>
            <a:pPr algn="just"/>
            <a:r>
              <a:rPr lang="vi-VN" sz="4200" dirty="0">
                <a:solidFill>
                  <a:srgbClr val="000000"/>
                </a:solidFill>
                <a:latin typeface="+mj-lt"/>
              </a:rPr>
              <a:t>- Lí Bạch xuất thân trong một gia đình thương nhân giàu có.</a:t>
            </a:r>
            <a:endParaRPr lang="vi-VN" sz="4200" dirty="0">
              <a:solidFill>
                <a:srgbClr val="000000"/>
              </a:solidFill>
              <a:latin typeface="+mj-lt"/>
            </a:endParaRPr>
          </a:p>
          <a:p>
            <a:pPr algn="just"/>
            <a:r>
              <a:rPr lang="vi-VN" sz="4200" dirty="0">
                <a:solidFill>
                  <a:srgbClr val="000000"/>
                </a:solidFill>
                <a:latin typeface="+mj-lt"/>
              </a:rPr>
              <a:t>- Tài thơ văn của ông được bộc lộ ngay từ khi còn nhỏ, và đến năm 16 tuổi, danh tiếng của ông đã nổi khắp vùng đất Tứ Xuyên. Nhưng vì chán chốn trần gian ông bỏ lên núi Đái Thiên Sơn và bắt đầu cuộc đời ẩn sĩ.</a:t>
            </a:r>
            <a:endParaRPr lang="vi-VN" sz="4200" dirty="0">
              <a:solidFill>
                <a:srgbClr val="000000"/>
              </a:solidFill>
              <a:latin typeface="+mj-lt"/>
            </a:endParaRPr>
          </a:p>
          <a:p>
            <a:pPr algn="just"/>
            <a:r>
              <a:rPr lang="vi-VN" sz="4200" dirty="0">
                <a:solidFill>
                  <a:srgbClr val="000000"/>
                </a:solidFill>
                <a:latin typeface="+mj-lt"/>
              </a:rPr>
              <a:t>- Ông là nhà thơ lãng mạn vĩ đại của Trung Quốc.</a:t>
            </a:r>
            <a:endParaRPr lang="vi-VN" sz="4200" dirty="0">
              <a:solidFill>
                <a:srgbClr val="000000"/>
              </a:solidFill>
              <a:latin typeface="+mj-lt"/>
            </a:endParaRPr>
          </a:p>
          <a:p>
            <a:pPr algn="just"/>
            <a:r>
              <a:rPr lang="vi-VN" sz="4200" dirty="0">
                <a:solidFill>
                  <a:srgbClr val="000000"/>
                </a:solidFill>
                <a:latin typeface="+mj-lt"/>
              </a:rPr>
              <a:t>- Vì tính cách khoáng đạt, thơ lại hay nói đến cõi tiên nên Lí Bạch được gọi là </a:t>
            </a:r>
            <a:r>
              <a:rPr lang="vi-VN" sz="4200" i="1" dirty="0">
                <a:solidFill>
                  <a:srgbClr val="000000"/>
                </a:solidFill>
                <a:latin typeface="+mj-lt"/>
              </a:rPr>
              <a:t>“Thi tiên.”</a:t>
            </a:r>
            <a:endParaRPr lang="vi-VN" sz="4200" b="0" i="0" dirty="0">
              <a:solidFill>
                <a:srgbClr val="000000"/>
              </a:solidFill>
              <a:effectLst/>
              <a:latin typeface="+mj-lt"/>
            </a:endParaRPr>
          </a:p>
        </p:txBody>
      </p:sp>
      <p:pic>
        <p:nvPicPr>
          <p:cNvPr id="5122" name="Picture 2" descr="Lý Bạch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4694" y="2781300"/>
            <a:ext cx="3090863"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7433972"/>
            <a:ext cx="3357357" cy="1323439"/>
          </a:xfrm>
          <a:prstGeom prst="rect">
            <a:avLst/>
          </a:prstGeom>
        </p:spPr>
        <p:txBody>
          <a:bodyPr wrap="square">
            <a:spAutoFit/>
          </a:bodyPr>
          <a:lstStyle/>
          <a:p>
            <a:pPr algn="ctr"/>
            <a:r>
              <a:rPr lang="vi-VN" sz="4000" b="1" dirty="0">
                <a:solidFill>
                  <a:srgbClr val="000000"/>
                </a:solidFill>
                <a:latin typeface="+mj-lt"/>
              </a:rPr>
              <a:t>Lý Bạch </a:t>
            </a:r>
            <a:endParaRPr lang="en-US" sz="4000" b="1" dirty="0">
              <a:solidFill>
                <a:srgbClr val="000000"/>
              </a:solidFill>
              <a:latin typeface="+mj-lt"/>
            </a:endParaRPr>
          </a:p>
          <a:p>
            <a:pPr algn="ctr"/>
            <a:r>
              <a:rPr lang="vi-VN" sz="4000" b="1" dirty="0">
                <a:solidFill>
                  <a:srgbClr val="000000"/>
                </a:solidFill>
                <a:latin typeface="+mj-lt"/>
              </a:rPr>
              <a:t>(701-762</a:t>
            </a:r>
            <a:r>
              <a:rPr lang="en-US" sz="4000" b="1" dirty="0">
                <a:solidFill>
                  <a:srgbClr val="000000"/>
                </a:solidFill>
                <a:latin typeface="+mj-lt"/>
              </a:rPr>
              <a:t>)</a:t>
            </a:r>
            <a:endParaRPr lang="vi-VN" sz="4000" b="1"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809999" y="3148445"/>
            <a:ext cx="2871355" cy="769441"/>
          </a:xfrm>
          <a:prstGeom prst="rect">
            <a:avLst/>
          </a:prstGeom>
          <a:noFill/>
        </p:spPr>
        <p:txBody>
          <a:bodyPr wrap="square" rtlCol="0">
            <a:spAutoFit/>
          </a:bodyPr>
          <a:lstStyle/>
          <a:p>
            <a:pPr algn="just"/>
            <a:r>
              <a:rPr lang="en-US" sz="4400" b="1" dirty="0">
                <a:solidFill>
                  <a:srgbClr val="00ADB5"/>
                </a:solidFill>
                <a:latin typeface="Times New Roman" panose="02020603050405020304" pitchFamily="18" charset="0"/>
                <a:cs typeface="Times New Roman" panose="02020603050405020304" pitchFamily="18" charset="0"/>
              </a:rPr>
              <a:t>- </a:t>
            </a:r>
            <a:r>
              <a:rPr lang="en-US" sz="4400" b="1" dirty="0" err="1">
                <a:solidFill>
                  <a:srgbClr val="00ADB5"/>
                </a:solidFill>
                <a:latin typeface="Times New Roman" panose="02020603050405020304" pitchFamily="18" charset="0"/>
                <a:cs typeface="Times New Roman" panose="02020603050405020304" pitchFamily="18" charset="0"/>
              </a:rPr>
              <a:t>Xuất</a:t>
            </a:r>
            <a:r>
              <a:rPr lang="en-US" sz="4400" b="1" dirty="0">
                <a:solidFill>
                  <a:srgbClr val="00ADB5"/>
                </a:solidFill>
                <a:latin typeface="Times New Roman" panose="02020603050405020304" pitchFamily="18" charset="0"/>
                <a:cs typeface="Times New Roman" panose="02020603050405020304" pitchFamily="18" charset="0"/>
              </a:rPr>
              <a:t> </a:t>
            </a:r>
            <a:r>
              <a:rPr lang="en-US" sz="4400" b="1" dirty="0" err="1">
                <a:solidFill>
                  <a:srgbClr val="00ADB5"/>
                </a:solidFill>
                <a:latin typeface="Times New Roman" panose="02020603050405020304" pitchFamily="18" charset="0"/>
                <a:cs typeface="Times New Roman" panose="02020603050405020304" pitchFamily="18" charset="0"/>
              </a:rPr>
              <a:t>xứ</a:t>
            </a:r>
            <a:r>
              <a:rPr lang="en-US" sz="4400" b="1" dirty="0">
                <a:solidFill>
                  <a:srgbClr val="00ADB5"/>
                </a:solidFill>
                <a:latin typeface="Times New Roman" panose="02020603050405020304" pitchFamily="18" charset="0"/>
                <a:cs typeface="Times New Roman" panose="02020603050405020304" pitchFamily="18" charset="0"/>
              </a:rPr>
              <a:t>:</a:t>
            </a:r>
            <a:endParaRPr lang="en-US" sz="4400" b="1" dirty="0">
              <a:solidFill>
                <a:srgbClr val="00ADB5"/>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396390" y="2869525"/>
            <a:ext cx="990101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II,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810000" y="8493345"/>
            <a:ext cx="2819400" cy="769441"/>
          </a:xfrm>
          <a:prstGeom prst="rect">
            <a:avLst/>
          </a:prstGeom>
          <a:noFill/>
        </p:spPr>
        <p:txBody>
          <a:bodyPr wrap="square" rtlCol="0">
            <a:spAutoFit/>
          </a:bodyPr>
          <a:lstStyle/>
          <a:p>
            <a:pPr algn="just"/>
            <a:r>
              <a:rPr lang="en-US" sz="4400" b="1" dirty="0" smtClean="0">
                <a:solidFill>
                  <a:srgbClr val="7D82B0"/>
                </a:solidFill>
                <a:latin typeface="Times New Roman" panose="02020603050405020304" pitchFamily="18" charset="0"/>
                <a:cs typeface="Times New Roman" panose="02020603050405020304" pitchFamily="18" charset="0"/>
              </a:rPr>
              <a:t>- PTBĐ</a:t>
            </a:r>
            <a:endParaRPr lang="en-US" sz="4400" b="1" dirty="0">
              <a:solidFill>
                <a:srgbClr val="7D82B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396390" y="8536760"/>
            <a:ext cx="11925300"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810000" y="5727749"/>
            <a:ext cx="2819400" cy="769441"/>
          </a:xfrm>
          <a:prstGeom prst="rect">
            <a:avLst/>
          </a:prstGeom>
          <a:noFill/>
        </p:spPr>
        <p:txBody>
          <a:bodyPr wrap="square" rtlCol="0">
            <a:spAutoFit/>
          </a:bodyPr>
          <a:lstStyle/>
          <a:p>
            <a:pPr algn="just"/>
            <a:r>
              <a:rPr lang="en-US" sz="4400" b="1" dirty="0" smtClean="0">
                <a:solidFill>
                  <a:srgbClr val="557F8C"/>
                </a:solidFill>
                <a:latin typeface="Times New Roman" panose="02020603050405020304" pitchFamily="18" charset="0"/>
                <a:cs typeface="Times New Roman" panose="02020603050405020304" pitchFamily="18" charset="0"/>
              </a:rPr>
              <a:t>- </a:t>
            </a:r>
            <a:r>
              <a:rPr lang="en-US" sz="4400" b="1" dirty="0" err="1" smtClean="0">
                <a:solidFill>
                  <a:srgbClr val="557F8C"/>
                </a:solidFill>
                <a:latin typeface="Times New Roman" panose="02020603050405020304" pitchFamily="18" charset="0"/>
                <a:cs typeface="Times New Roman" panose="02020603050405020304" pitchFamily="18" charset="0"/>
              </a:rPr>
              <a:t>Thể</a:t>
            </a:r>
            <a:r>
              <a:rPr lang="en-US" sz="4400" b="1" dirty="0" smtClean="0">
                <a:solidFill>
                  <a:srgbClr val="557F8C"/>
                </a:solidFill>
                <a:latin typeface="Times New Roman" panose="02020603050405020304" pitchFamily="18" charset="0"/>
                <a:cs typeface="Times New Roman" panose="02020603050405020304" pitchFamily="18" charset="0"/>
              </a:rPr>
              <a:t> </a:t>
            </a:r>
            <a:r>
              <a:rPr lang="en-US" sz="4400" b="1" dirty="0" err="1" smtClean="0">
                <a:solidFill>
                  <a:srgbClr val="557F8C"/>
                </a:solidFill>
                <a:latin typeface="Times New Roman" panose="02020603050405020304" pitchFamily="18" charset="0"/>
                <a:cs typeface="Times New Roman" panose="02020603050405020304" pitchFamily="18" charset="0"/>
              </a:rPr>
              <a:t>thơ</a:t>
            </a:r>
            <a:endParaRPr lang="en-US" sz="4400" b="1" dirty="0">
              <a:solidFill>
                <a:srgbClr val="557F8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396390" y="5727748"/>
            <a:ext cx="11925300"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Thất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p:txBody>
      </p:sp>
      <p:sp>
        <p:nvSpPr>
          <p:cNvPr id="8" name="Freeform 6"/>
          <p:cNvSpPr/>
          <p:nvPr/>
        </p:nvSpPr>
        <p:spPr>
          <a:xfrm rot="5400000">
            <a:off x="-1219612" y="4887698"/>
            <a:ext cx="7315200" cy="2505456"/>
          </a:xfrm>
          <a:custGeom>
            <a:avLst/>
            <a:gdLst/>
            <a:ahLst/>
            <a:cxnLst/>
            <a:rect l="l" t="t" r="r" b="b"/>
            <a:pathLst>
              <a:path w="7315200" h="2505456">
                <a:moveTo>
                  <a:pt x="0" y="0"/>
                </a:moveTo>
                <a:lnTo>
                  <a:pt x="7315200" y="0"/>
                </a:lnTo>
                <a:lnTo>
                  <a:pt x="7315200" y="2505456"/>
                </a:lnTo>
                <a:lnTo>
                  <a:pt x="0" y="25054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a ngắm thác núi Lư - Lý Bạch"/>
          <p:cNvPicPr>
            <a:picLocks noChangeAspect="1" noChangeArrowheads="1"/>
          </p:cNvPicPr>
          <p:nvPr/>
        </p:nvPicPr>
        <p:blipFill rotWithShape="1">
          <a:blip r:embed="rId1">
            <a:extLst>
              <a:ext uri="{28A0092B-C50C-407E-A947-70E740481C1C}">
                <a14:useLocalDpi xmlns:a14="http://schemas.microsoft.com/office/drawing/2010/main" val="0"/>
              </a:ext>
            </a:extLst>
          </a:blip>
          <a:srcRect r="6667" b="1"/>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Tìm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hiểu</a:t>
            </a:r>
            <a:r>
              <a:rPr lang="en-US" sz="7200" dirty="0">
                <a:solidFill>
                  <a:schemeClr val="tx1">
                    <a:lumMod val="85000"/>
                    <a:lumOff val="15000"/>
                  </a:schemeClr>
                </a:solidFill>
                <a:latin typeface="#9Slide07 SVNGuerrilla" panose="00000500000000000000" pitchFamily="2" charset="0"/>
                <a:ea typeface="+mj-ea"/>
                <a:cs typeface="+mj-cs"/>
              </a:rPr>
              <a:t> chi </a:t>
            </a:r>
            <a:r>
              <a:rPr lang="en-US" sz="7200" dirty="0" err="1">
                <a:solidFill>
                  <a:schemeClr val="tx1">
                    <a:lumMod val="85000"/>
                    <a:lumOff val="15000"/>
                  </a:schemeClr>
                </a:solidFill>
                <a:latin typeface="#9Slide07 SVNGuerrilla" panose="00000500000000000000" pitchFamily="2" charset="0"/>
                <a:ea typeface="+mj-ea"/>
                <a:cs typeface="+mj-cs"/>
              </a:rPr>
              <a:t>tiết</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42" name="Straight Connector 1041"/>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2" name="Rectangle 2061"/>
          <p:cNvSpPr>
            <a:spLocks noGrp="1" noRot="1" noChangeAspect="1" noMove="1" noResize="1" noEditPoints="1" noAdjustHandles="1" noChangeArrowheads="1" noChangeShapeType="1" noTextEdit="1"/>
          </p:cNvSpPr>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Xa ngắm thác núi Lư&quot; của Lý Bạch hay  nhất - toplist.vn"/>
          <p:cNvPicPr>
            <a:picLocks noChangeAspect="1" noChangeArrowheads="1"/>
          </p:cNvPicPr>
          <p:nvPr/>
        </p:nvPicPr>
        <p:blipFill rotWithShape="1">
          <a:blip r:embed="rId1">
            <a:extLst>
              <a:ext uri="{28A0092B-C50C-407E-A947-70E740481C1C}">
                <a14:useLocalDpi xmlns:a14="http://schemas.microsoft.com/office/drawing/2010/main" val="0"/>
              </a:ext>
            </a:extLst>
          </a:blip>
          <a:srcRect l="44773" r="6186" b="1"/>
          <a:stretch>
            <a:fillRect/>
          </a:stretch>
        </p:blipFill>
        <p:spPr bwMode="auto">
          <a:xfrm>
            <a:off x="1" y="1990396"/>
            <a:ext cx="7786151" cy="8295578"/>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64" name="Group 2063"/>
          <p:cNvGrpSpPr>
            <a:grpSpLocks noGrp="1" noRot="1" noChangeAspect="1" noMove="1" noResize="1" noUngrp="1"/>
          </p:cNvGrpSpPr>
          <p:nvPr/>
        </p:nvGrpSpPr>
        <p:grpSpPr>
          <a:xfrm>
            <a:off x="1" y="1944838"/>
            <a:ext cx="8193411" cy="8342322"/>
            <a:chOff x="1" y="1301814"/>
            <a:chExt cx="5462274" cy="5561548"/>
          </a:xfrm>
        </p:grpSpPr>
        <p:sp useBgFill="1">
          <p:nvSpPr>
            <p:cNvPr id="2065" name="Freeform: Shape 2064"/>
            <p:cNvSpPr/>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6" name="Freeform: Shape 2065"/>
            <p:cNvSpPr/>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7" name="Freeform: Shape 2066"/>
            <p:cNvSpPr/>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8" name="Freeform: Shape 2067"/>
            <p:cNvSpPr/>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52" name="Picture 4" descr="Núi Lư Sơn - chốn tiên cảnh hiện hữu nơi hạ giới | Báo Dân trí"/>
          <p:cNvPicPr>
            <a:picLocks noChangeAspect="1" noChangeArrowheads="1"/>
          </p:cNvPicPr>
          <p:nvPr/>
        </p:nvPicPr>
        <p:blipFill rotWithShape="1">
          <a:blip r:embed="rId2">
            <a:extLst>
              <a:ext uri="{28A0092B-C50C-407E-A947-70E740481C1C}">
                <a14:useLocalDpi xmlns:a14="http://schemas.microsoft.com/office/drawing/2010/main" val="0"/>
              </a:ext>
            </a:extLst>
          </a:blip>
          <a:srcRect r="17105" b="2"/>
          <a:stretch>
            <a:fillRect/>
          </a:stretch>
        </p:blipFill>
        <p:spPr bwMode="auto">
          <a:xfrm>
            <a:off x="6111609" y="1"/>
            <a:ext cx="5963167" cy="4783632"/>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0" name="Group 2069"/>
          <p:cNvGrpSpPr>
            <a:grpSpLocks noGrp="1" noRot="1" noChangeAspect="1" noMove="1" noResize="1" noUngrp="1"/>
          </p:cNvGrpSpPr>
          <p:nvPr/>
        </p:nvGrpSpPr>
        <p:grpSpPr>
          <a:xfrm>
            <a:off x="6046577" y="0"/>
            <a:ext cx="6271606" cy="4911477"/>
            <a:chOff x="3901945" y="8190"/>
            <a:chExt cx="4337554" cy="3396866"/>
          </a:xfrm>
        </p:grpSpPr>
        <p:sp>
          <p:nvSpPr>
            <p:cNvPr id="2071" name="Freeform: Shape 2070"/>
            <p:cNvSpPr/>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2" name="Freeform: Shape 2071"/>
            <p:cNvSpPr/>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3" name="Freeform: Shape 2072"/>
            <p:cNvSpPr/>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4" name="Freeform: Shape 2073"/>
            <p:cNvSpPr/>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op 10 Bài văn phân tích tác phẩm &quot;Xa ngắm thác núi Lư&quot; của Lý Bạch hay  nhất - toplist.vn"/>
          <p:cNvPicPr>
            <a:picLocks noChangeAspect="1" noChangeArrowheads="1"/>
          </p:cNvPicPr>
          <p:nvPr/>
        </p:nvPicPr>
        <p:blipFill rotWithShape="1">
          <a:blip r:embed="rId3">
            <a:extLst>
              <a:ext uri="{28A0092B-C50C-407E-A947-70E740481C1C}">
                <a14:useLocalDpi xmlns:a14="http://schemas.microsoft.com/office/drawing/2010/main" val="0"/>
              </a:ext>
            </a:extLst>
          </a:blip>
          <a:srcRect l="11736" r="33340" b="1"/>
          <a:stretch>
            <a:fillRect/>
          </a:stretch>
        </p:blipFill>
        <p:spPr bwMode="auto">
          <a:xfrm>
            <a:off x="12354636" y="1"/>
            <a:ext cx="5933364" cy="6022511"/>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6" name="Group 2075"/>
          <p:cNvGrpSpPr>
            <a:grpSpLocks noGrp="1" noRot="1" noChangeAspect="1" noMove="1" noResize="1" noUngrp="1"/>
          </p:cNvGrpSpPr>
          <p:nvPr/>
        </p:nvGrpSpPr>
        <p:grpSpPr>
          <a:xfrm>
            <a:off x="12179148" y="1"/>
            <a:ext cx="6108397" cy="6249365"/>
            <a:chOff x="8119432" y="8192"/>
            <a:chExt cx="4072265" cy="4166243"/>
          </a:xfrm>
        </p:grpSpPr>
        <p:sp>
          <p:nvSpPr>
            <p:cNvPr id="2077" name="Freeform: Shape 2076"/>
            <p:cNvSpPr/>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8" name="Freeform: Shape 2077"/>
            <p:cNvSpPr/>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9" name="Freeform: Shape 2078"/>
            <p:cNvSpPr/>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80" name="Freeform: Shape 2079"/>
            <p:cNvSpPr/>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p:cNvSpPr txBox="1"/>
          <p:nvPr/>
        </p:nvSpPr>
        <p:spPr>
          <a:xfrm>
            <a:off x="7809497" y="5689192"/>
            <a:ext cx="9949611" cy="3065206"/>
          </a:xfrm>
          <a:prstGeom prst="rect">
            <a:avLst/>
          </a:prstGeom>
          <a:noFill/>
        </p:spPr>
        <p:txBody>
          <a:bodyPr vert="horz" lIns="91440" tIns="45720" rIns="91440" bIns="45720" rtlCol="0" anchor="b">
            <a:normAutofit lnSpcReduction="10000"/>
          </a:bodyPr>
          <a:lstStyle/>
          <a:p>
            <a:pPr marL="0" marR="0" lvl="0" indent="0" algn="ctr" defTabSz="914400" rtl="0" eaLnBrk="1" fontAlgn="auto" latinLnBrk="0" hangingPunct="1">
              <a:lnSpc>
                <a:spcPct val="120000"/>
              </a:lnSpc>
              <a:spcBef>
                <a:spcPct val="0"/>
              </a:spcBef>
              <a:spcAft>
                <a:spcPts val="600"/>
              </a:spcAft>
              <a:buClrTx/>
              <a:buSzTx/>
              <a:buFontTx/>
              <a:buNone/>
              <a:defRPr/>
            </a:pPr>
            <a:r>
              <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rPr>
              <a:t>1. </a:t>
            </a:r>
            <a:endPar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a:p>
            <a:pPr marL="0" marR="0" lvl="0" indent="0" algn="ctr" defTabSz="914400" rtl="0" eaLnBrk="1" fontAlgn="auto" latinLnBrk="0" hangingPunct="1">
              <a:lnSpc>
                <a:spcPct val="120000"/>
              </a:lnSpc>
              <a:spcBef>
                <a:spcPct val="0"/>
              </a:spcBef>
              <a:spcAft>
                <a:spcPts val="60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9Slide07 SVNGuerrilla" panose="00000500000000000000" pitchFamily="2" charset="0"/>
                <a:ea typeface="+mn-ea"/>
                <a:cs typeface="+mn-cs"/>
              </a:rPr>
              <a:t>bố</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cục</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endPar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endParaRPr>
          </a:p>
          <a:p>
            <a:pPr marL="0" marR="0" lvl="0" indent="0" algn="ctr" defTabSz="914400" rtl="0" eaLnBrk="1" fontAlgn="auto" latinLnBrk="0" hangingPunct="1">
              <a:lnSpc>
                <a:spcPct val="120000"/>
              </a:lnSpc>
              <a:spcBef>
                <a:spcPct val="0"/>
              </a:spcBef>
              <a:spcAft>
                <a:spcPts val="600"/>
              </a:spcAft>
              <a:buClrTx/>
              <a:buSzTx/>
              <a:buFontTx/>
              <a:buNone/>
              <a:defRPr/>
            </a:pP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và</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đặc</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điểm</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thi</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luật</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của</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bài</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thơ</a:t>
            </a:r>
            <a:endPar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6578</Words>
  <Application>WPS Presentation</Application>
  <PresentationFormat>Custom</PresentationFormat>
  <Paragraphs>299</Paragraphs>
  <Slides>35</Slides>
  <Notes>33</Notes>
  <HiddenSlides>0</HiddenSlides>
  <MMClips>3</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35</vt:i4>
      </vt:variant>
    </vt:vector>
  </HeadingPairs>
  <TitlesOfParts>
    <vt:vector size="51" baseType="lpstr">
      <vt:lpstr>Arial</vt:lpstr>
      <vt:lpstr>SimSun</vt:lpstr>
      <vt:lpstr>Wingdings</vt:lpstr>
      <vt:lpstr>Calibri</vt:lpstr>
      <vt:lpstr>#9Slide07 SVNGuerrilla</vt:lpstr>
      <vt:lpstr>Times New Roman</vt:lpstr>
      <vt:lpstr>Cambria</vt:lpstr>
      <vt:lpstr>#9Slide05 FS Blonde Script</vt:lpstr>
      <vt:lpstr>Microsoft YaHei</vt:lpstr>
      <vt:lpstr>Arial Unicode MS</vt:lpstr>
      <vt:lpstr>Malgun Gothic</vt:lpstr>
      <vt:lpstr>#9Slide05 SVNStandly</vt:lpstr>
      <vt:lpstr>Segoe UI Semibold</vt:lpstr>
      <vt:lpstr>Calibri</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dc:creator/>
  <cp:lastModifiedBy>ADMIN</cp:lastModifiedBy>
  <cp:revision>168</cp:revision>
  <dcterms:created xsi:type="dcterms:W3CDTF">2006-08-16T00:00:00Z</dcterms:created>
  <dcterms:modified xsi:type="dcterms:W3CDTF">2024-03-21T04:54:16Z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B946E6C89CBD49B996EA28C37D78A021_13</vt:lpwstr>
  </property>
  <property fmtid="{D5CDD505-2E9C-101B-9397-08002B2CF9AE}" pid="3" name="KSOProductBuildVer">
    <vt:lpwstr>1033-12.2.0.13489</vt:lpwstr>
  </property>
</Properties>
</file>