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Lst>
  <p:notesMasterIdLst>
    <p:notesMasterId r:id="rId6"/>
  </p:notesMasterIdLst>
  <p:sldIdLst>
    <p:sldId id="342" r:id="rId5"/>
    <p:sldId id="343" r:id="rId7"/>
    <p:sldId id="256" r:id="rId8"/>
    <p:sldId id="258" r:id="rId9"/>
    <p:sldId id="319" r:id="rId10"/>
    <p:sldId id="334" r:id="rId11"/>
    <p:sldId id="333" r:id="rId12"/>
    <p:sldId id="336" r:id="rId13"/>
    <p:sldId id="326" r:id="rId14"/>
    <p:sldId id="261" r:id="rId15"/>
    <p:sldId id="259" r:id="rId16"/>
    <p:sldId id="260" r:id="rId17"/>
    <p:sldId id="339" r:id="rId18"/>
    <p:sldId id="337" r:id="rId19"/>
    <p:sldId id="338" r:id="rId20"/>
    <p:sldId id="328" r:id="rId21"/>
    <p:sldId id="344" r:id="rId22"/>
    <p:sldId id="341" r:id="rId23"/>
  </p:sldIdLst>
  <p:sldSz cx="18288000" cy="10287000"/>
  <p:notesSz cx="6858000" cy="9144000"/>
  <p:embeddedFontLst>
    <p:embeddedFont>
      <p:font typeface="Calibri" panose="020F0502020204030204"/>
      <p:regular r:id="rId27"/>
      <p:bold r:id="rId28"/>
      <p:italic r:id="rId29"/>
      <p:boldItalic r:id="rId30"/>
    </p:embeddedFont>
    <p:embeddedFont>
      <p:font typeface="#9Slide07 SVNAppleberry" panose="02040603050506020204" pitchFamily="18" charset="0"/>
      <p:regular r:id="rId31"/>
    </p:embeddedFont>
    <p:embeddedFont>
      <p:font typeface="#9Slide07 SVNDessert Menu Scrip" panose="00000500000000000000"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A7DBA-5B89-41A6-BD63-71B0C2E252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CD5D4-E013-4FF8-B23D-400FA10DD47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1CD5D4-E013-4FF8-B23D-400FA10DD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1CD5D4-E013-4FF8-B23D-400FA10DD47C}"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1CD5D4-E013-4FF8-B23D-400FA10DD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1CD5D4-E013-4FF8-B23D-400FA10DD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D27AE1-BFA6-427E-B035-3B86B855FC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1CD5D4-E013-4FF8-B23D-400FA10DD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CD5D4-E013-4FF8-B23D-400FA10DD47C}"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1CD5D4-E013-4FF8-B23D-400FA10DD47C}"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GV yêu cầu HS đọc SGK và trả lời, nhắc lại các kiến thức đã được học ở bài 1: Truyện ngắn về các vấn đề sau:</a:t>
            </a:r>
            <a:endParaRPr lang="vi-VN" sz="1200" b="0" i="0" kern="1200" dirty="0">
              <a:solidFill>
                <a:schemeClr val="tx1"/>
              </a:solidFill>
              <a:effectLst/>
              <a:latin typeface="+mn-lt"/>
              <a:ea typeface="+mn-ea"/>
              <a:cs typeface="+mn-cs"/>
            </a:endParaRPr>
          </a:p>
          <a:p>
            <a:r>
              <a:rPr lang="vi-VN" sz="1200" b="0" i="1" kern="1200" dirty="0">
                <a:solidFill>
                  <a:schemeClr val="tx1"/>
                </a:solidFill>
                <a:effectLst/>
                <a:latin typeface="+mn-lt"/>
                <a:ea typeface="+mn-ea"/>
                <a:cs typeface="+mn-cs"/>
              </a:rPr>
              <a:t>+ Thế nào là trình bày ý kiến về một vấn đề xã hội?</a:t>
            </a:r>
            <a:endParaRPr lang="vi-VN" sz="1200" b="0" i="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1CD5D4-E013-4FF8-B23D-400FA10DD47C}"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GV yêu cầu HS đọc SGK và trả lời, nhắc lại các kiến thức đã được học ở bài 1: Truyện ngắn về các vấn đề sau:</a:t>
            </a:r>
            <a:endParaRPr lang="vi-VN" sz="1200" b="0" i="0" kern="1200" dirty="0">
              <a:solidFill>
                <a:schemeClr val="tx1"/>
              </a:solidFill>
              <a:effectLst/>
              <a:latin typeface="+mn-lt"/>
              <a:ea typeface="+mn-ea"/>
              <a:cs typeface="+mn-cs"/>
            </a:endParaRPr>
          </a:p>
          <a:p>
            <a:r>
              <a:rPr lang="vi-VN" sz="1200" b="0" i="1" kern="1200" dirty="0">
                <a:solidFill>
                  <a:schemeClr val="tx1"/>
                </a:solidFill>
                <a:effectLst/>
                <a:latin typeface="+mn-lt"/>
                <a:ea typeface="+mn-ea"/>
                <a:cs typeface="+mn-cs"/>
              </a:rPr>
              <a:t>+ Thế nào là trình bày ý kiến về một vấn đề xã hội?</a:t>
            </a:r>
            <a:endParaRPr lang="vi-VN" sz="1200" b="0" i="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1CD5D4-E013-4FF8-B23D-400FA10DD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GV yêu cầu HS đọc SGK và trả lời, nhắc lại các kiến thức đã được học ở bài 1: Truyện ngắn về các vấn đề sau:</a:t>
            </a:r>
            <a:endParaRPr lang="vi-VN" sz="1200" b="0" i="0" kern="1200" dirty="0">
              <a:solidFill>
                <a:schemeClr val="tx1"/>
              </a:solidFill>
              <a:effectLst/>
              <a:latin typeface="+mn-lt"/>
              <a:ea typeface="+mn-ea"/>
              <a:cs typeface="+mn-cs"/>
            </a:endParaRPr>
          </a:p>
          <a:p>
            <a:r>
              <a:rPr lang="vi-VN" sz="1200" b="0" i="1" kern="1200" dirty="0">
                <a:solidFill>
                  <a:schemeClr val="tx1"/>
                </a:solidFill>
                <a:effectLst/>
                <a:latin typeface="+mn-lt"/>
                <a:ea typeface="+mn-ea"/>
                <a:cs typeface="+mn-cs"/>
              </a:rPr>
              <a:t>+ Thế nào là trình bày ý kiến về một vấn đề xã hội?</a:t>
            </a:r>
            <a:endParaRPr lang="vi-VN" sz="1200" b="0" i="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1CD5D4-E013-4FF8-B23D-400FA10DD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D5D4-E013-4FF8-B23D-400FA10DD47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sv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extLst>
              <a:ext uri="{96DAC541-7B7A-43D3-8B79-37D633B846F1}">
                <asvg:svgBlip xmlns:asvg="http://schemas.microsoft.com/office/drawing/2016/SVG/main" r:embed="rId13"/>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ECE5">
            <a:alpha val="3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3.sv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9.xml"/><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8.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11.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95400" y="2095500"/>
          <a:ext cx="8305800" cy="7646342"/>
        </p:xfrm>
        <a:graphic>
          <a:graphicData uri="http://schemas.openxmlformats.org/drawingml/2006/table">
            <a:tbl>
              <a:tblPr>
                <a:tableStyleId>{5940675A-B579-460E-94D1-54222C63F5DA}</a:tableStyleId>
              </a:tblPr>
              <a:tblGrid>
                <a:gridCol w="5029200"/>
                <a:gridCol w="3276600"/>
              </a:tblGrid>
              <a:tr h="462084">
                <a:tc>
                  <a:txBody>
                    <a:bodyPr/>
                    <a:lstStyle/>
                    <a:p>
                      <a:pPr algn="ctr"/>
                      <a:r>
                        <a:rPr lang="vi-VN" sz="3300" b="1" dirty="0">
                          <a:solidFill>
                            <a:schemeClr val="tx1"/>
                          </a:solidFill>
                          <a:effectLst/>
                          <a:latin typeface="Times New Roman" panose="02020603050405020304" pitchFamily="18" charset="0"/>
                          <a:cs typeface="Times New Roman" panose="02020603050405020304" pitchFamily="18" charset="0"/>
                        </a:rPr>
                        <a:t>Những điểm cần lưu ý</a:t>
                      </a:r>
                      <a:endParaRPr lang="vi-VN" sz="3300" b="1"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6">
                        <a:lumMod val="40000"/>
                        <a:lumOff val="60000"/>
                      </a:schemeClr>
                    </a:solidFill>
                  </a:tcPr>
                </a:tc>
                <a:tc>
                  <a:txBody>
                    <a:bodyPr/>
                    <a:lstStyle/>
                    <a:p>
                      <a:pPr algn="ctr"/>
                      <a:r>
                        <a:rPr lang="en-US" sz="3300" b="1" dirty="0" err="1">
                          <a:solidFill>
                            <a:schemeClr val="tx1"/>
                          </a:solidFill>
                          <a:effectLst/>
                          <a:latin typeface="Times New Roman" panose="02020603050405020304" pitchFamily="18" charset="0"/>
                          <a:cs typeface="Times New Roman" panose="02020603050405020304" pitchFamily="18" charset="0"/>
                        </a:rPr>
                        <a:t>Yêu</a:t>
                      </a:r>
                      <a:r>
                        <a:rPr lang="en-US" sz="3300" b="1" dirty="0">
                          <a:solidFill>
                            <a:schemeClr val="tx1"/>
                          </a:solidFill>
                          <a:effectLst/>
                          <a:latin typeface="Times New Roman" panose="02020603050405020304" pitchFamily="18" charset="0"/>
                          <a:cs typeface="Times New Roman" panose="02020603050405020304" pitchFamily="18" charset="0"/>
                        </a:rPr>
                        <a:t> </a:t>
                      </a:r>
                      <a:r>
                        <a:rPr lang="en-US" sz="3300" b="1" dirty="0" err="1">
                          <a:solidFill>
                            <a:schemeClr val="tx1"/>
                          </a:solidFill>
                          <a:effectLst/>
                          <a:latin typeface="Times New Roman" panose="02020603050405020304" pitchFamily="18" charset="0"/>
                          <a:cs typeface="Times New Roman" panose="02020603050405020304" pitchFamily="18" charset="0"/>
                        </a:rPr>
                        <a:t>cầu</a:t>
                      </a:r>
                      <a:r>
                        <a:rPr lang="en-US" sz="3300" b="1" dirty="0">
                          <a:solidFill>
                            <a:schemeClr val="tx1"/>
                          </a:solidFill>
                          <a:effectLst/>
                          <a:latin typeface="Times New Roman" panose="02020603050405020304" pitchFamily="18" charset="0"/>
                          <a:cs typeface="Times New Roman" panose="02020603050405020304" pitchFamily="18" charset="0"/>
                        </a:rPr>
                        <a:t> </a:t>
                      </a:r>
                      <a:r>
                        <a:rPr lang="en-US" sz="3300" b="1" dirty="0" err="1">
                          <a:solidFill>
                            <a:schemeClr val="tx1"/>
                          </a:solidFill>
                          <a:effectLst/>
                          <a:latin typeface="Times New Roman" panose="02020603050405020304" pitchFamily="18" charset="0"/>
                          <a:cs typeface="Times New Roman" panose="02020603050405020304" pitchFamily="18" charset="0"/>
                        </a:rPr>
                        <a:t>cụ</a:t>
                      </a:r>
                      <a:r>
                        <a:rPr lang="en-US" sz="3300" b="1" dirty="0">
                          <a:solidFill>
                            <a:schemeClr val="tx1"/>
                          </a:solidFill>
                          <a:effectLst/>
                          <a:latin typeface="Times New Roman" panose="02020603050405020304" pitchFamily="18" charset="0"/>
                          <a:cs typeface="Times New Roman" panose="02020603050405020304" pitchFamily="18" charset="0"/>
                        </a:rPr>
                        <a:t> </a:t>
                      </a:r>
                      <a:r>
                        <a:rPr lang="en-US" sz="3300" b="1" dirty="0" err="1">
                          <a:solidFill>
                            <a:schemeClr val="tx1"/>
                          </a:solidFill>
                          <a:effectLst/>
                          <a:latin typeface="Times New Roman" panose="02020603050405020304" pitchFamily="18" charset="0"/>
                          <a:cs typeface="Times New Roman" panose="02020603050405020304" pitchFamily="18" charset="0"/>
                        </a:rPr>
                        <a:t>thể</a:t>
                      </a:r>
                      <a:endParaRPr lang="en-US" sz="3300" b="1"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6">
                        <a:lumMod val="40000"/>
                        <a:lumOff val="60000"/>
                      </a:schemeClr>
                    </a:solidFill>
                  </a:tcPr>
                </a:tc>
              </a:tr>
              <a:tr h="420439">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Bối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cảnh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trình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bày</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420439">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Xác</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định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vấn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đề</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trình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bày</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420439">
                <a:tc>
                  <a:txBody>
                    <a:bodyPr/>
                    <a:lstStyle/>
                    <a:p>
                      <a:pPr algn="l"/>
                      <a:r>
                        <a:rPr lang="vi-VN" sz="3300" dirty="0">
                          <a:solidFill>
                            <a:schemeClr val="tx1"/>
                          </a:solidFill>
                          <a:effectLst/>
                          <a:latin typeface="Times New Roman" panose="02020603050405020304" pitchFamily="18" charset="0"/>
                          <a:cs typeface="Times New Roman" panose="02020603050405020304" pitchFamily="18" charset="0"/>
                        </a:rPr>
                        <a:t>Đối tượng người nghe</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420439">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Mục</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đích</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420439">
                <a:tc>
                  <a:txBody>
                    <a:bodyPr/>
                    <a:lstStyle/>
                    <a:p>
                      <a:pPr algn="l"/>
                      <a:r>
                        <a:rPr lang="vi-VN" sz="3300" dirty="0">
                          <a:solidFill>
                            <a:schemeClr val="tx1"/>
                          </a:solidFill>
                          <a:effectLst/>
                          <a:latin typeface="Times New Roman" panose="02020603050405020304" pitchFamily="18" charset="0"/>
                          <a:cs typeface="Times New Roman" panose="02020603050405020304" pitchFamily="18" charset="0"/>
                        </a:rPr>
                        <a:t>Phương tiện hỗ trợ</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784992">
                <a:tc rowSpan="3">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Nội</a:t>
                      </a:r>
                      <a:r>
                        <a:rPr lang="en-US" sz="3300" dirty="0">
                          <a:solidFill>
                            <a:schemeClr val="tx1"/>
                          </a:solidFill>
                          <a:effectLst/>
                          <a:latin typeface="Times New Roman" panose="02020603050405020304" pitchFamily="18" charset="0"/>
                          <a:cs typeface="Times New Roman" panose="02020603050405020304" pitchFamily="18" charset="0"/>
                        </a:rPr>
                        <a:t> dung</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1523067">
                <a:tc vMerge="1">
                  <a:tcPr/>
                </a:tc>
                <a:tc>
                  <a:txBody>
                    <a:bodyPr/>
                    <a:lstStyle/>
                    <a:p>
                      <a:pPr algn="just"/>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1154029">
                <a:tc vMerge="1">
                  <a:tcPr/>
                </a:tc>
                <a:tc>
                  <a:txBody>
                    <a:bodyPr/>
                    <a:lstStyle/>
                    <a:p>
                      <a:pPr algn="just"/>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794734">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Cách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thức</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và</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thái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độ</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khi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nói</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bl>
          </a:graphicData>
        </a:graphic>
      </p:graphicFrame>
      <p:sp>
        <p:nvSpPr>
          <p:cNvPr id="13" name="TextBox 7"/>
          <p:cNvSpPr txBox="1"/>
          <p:nvPr/>
        </p:nvSpPr>
        <p:spPr>
          <a:xfrm>
            <a:off x="1524000" y="723900"/>
            <a:ext cx="13842965" cy="1077218"/>
          </a:xfrm>
          <a:prstGeom prst="rect">
            <a:avLst/>
          </a:prstGeom>
        </p:spPr>
        <p:txBody>
          <a:bodyPr wrap="square" lIns="0" tIns="0" rIns="0" bIns="0" rtlCol="0" anchor="t">
            <a:spAutoFit/>
          </a:bodyPr>
          <a:lstStyle/>
          <a:p>
            <a:pPr algn="ctr">
              <a:lnSpc>
                <a:spcPts val="8400"/>
              </a:lnSpc>
              <a:spcBef>
                <a:spcPct val="0"/>
              </a:spcBef>
            </a:pPr>
            <a:r>
              <a:rPr lang="en-US" sz="13800" dirty="0" err="1" smtClean="0">
                <a:solidFill>
                  <a:srgbClr val="000000"/>
                </a:solidFill>
                <a:latin typeface="#9Slide07 SVNAppleberry" panose="02040603050506020204" pitchFamily="18" charset="0"/>
              </a:rPr>
              <a:t>Tiếp</a:t>
            </a:r>
            <a:r>
              <a:rPr lang="en-US" sz="13800" dirty="0" smtClean="0">
                <a:solidFill>
                  <a:srgbClr val="000000"/>
                </a:solidFill>
                <a:latin typeface="#9Slide07 SVNAppleberry" panose="02040603050506020204" pitchFamily="18" charset="0"/>
              </a:rPr>
              <a:t> </a:t>
            </a:r>
            <a:r>
              <a:rPr lang="en-US" sz="13800" dirty="0" err="1" smtClean="0">
                <a:solidFill>
                  <a:srgbClr val="000000"/>
                </a:solidFill>
                <a:latin typeface="#9Slide07 SVNAppleberry" panose="02040603050506020204" pitchFamily="18" charset="0"/>
              </a:rPr>
              <a:t>sức</a:t>
            </a:r>
            <a:r>
              <a:rPr lang="en-US" sz="13800" dirty="0" smtClean="0">
                <a:solidFill>
                  <a:srgbClr val="000000"/>
                </a:solidFill>
                <a:latin typeface="#9Slide07 SVNAppleberry" panose="02040603050506020204" pitchFamily="18" charset="0"/>
              </a:rPr>
              <a:t> </a:t>
            </a:r>
            <a:r>
              <a:rPr lang="en-US" sz="13800" dirty="0" err="1" smtClean="0">
                <a:solidFill>
                  <a:srgbClr val="000000"/>
                </a:solidFill>
                <a:latin typeface="#9Slide07 SVNAppleberry" panose="02040603050506020204" pitchFamily="18" charset="0"/>
              </a:rPr>
              <a:t>đồng</a:t>
            </a:r>
            <a:r>
              <a:rPr lang="en-US" sz="13800" dirty="0" smtClean="0">
                <a:solidFill>
                  <a:srgbClr val="000000"/>
                </a:solidFill>
                <a:latin typeface="#9Slide07 SVNAppleberry" panose="02040603050506020204" pitchFamily="18" charset="0"/>
              </a:rPr>
              <a:t> </a:t>
            </a:r>
            <a:r>
              <a:rPr lang="en-US" sz="13800" dirty="0" err="1" smtClean="0">
                <a:solidFill>
                  <a:srgbClr val="000000"/>
                </a:solidFill>
                <a:latin typeface="#9Slide07 SVNAppleberry" panose="02040603050506020204" pitchFamily="18" charset="0"/>
              </a:rPr>
              <a:t>đội</a:t>
            </a:r>
            <a:endParaRPr lang="en-US" sz="13800" dirty="0">
              <a:solidFill>
                <a:srgbClr val="000000"/>
              </a:solidFill>
              <a:latin typeface="#9Slide07 SVNAppleberry" panose="02040603050506020204" pitchFamily="18" charset="0"/>
            </a:endParaRPr>
          </a:p>
        </p:txBody>
      </p:sp>
      <p:sp>
        <p:nvSpPr>
          <p:cNvPr id="14" name="Rectangle 13"/>
          <p:cNvSpPr/>
          <p:nvPr/>
        </p:nvSpPr>
        <p:spPr>
          <a:xfrm>
            <a:off x="10134600" y="3695700"/>
            <a:ext cx="6629400" cy="3477875"/>
          </a:xfrm>
          <a:prstGeom prst="rect">
            <a:avLst/>
          </a:prstGeom>
        </p:spPr>
        <p:txBody>
          <a:bodyPr wrap="square">
            <a:spAutoFit/>
          </a:bodyPr>
          <a:lstStyle/>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Gv</a:t>
            </a:r>
            <a:r>
              <a:rPr lang="en-US" sz="4400" dirty="0" smtClean="0">
                <a:solidFill>
                  <a:srgbClr val="000000"/>
                </a:solidFill>
                <a:latin typeface="Times New Roman" panose="02020603050405020304" pitchFamily="18" charset="0"/>
                <a:cs typeface="Times New Roman" panose="02020603050405020304" pitchFamily="18" charset="0"/>
              </a:rPr>
              <a:t> chia </a:t>
            </a:r>
            <a:r>
              <a:rPr lang="en-US" sz="4400" dirty="0" err="1" smtClean="0">
                <a:solidFill>
                  <a:srgbClr val="000000"/>
                </a:solidFill>
                <a:latin typeface="Times New Roman" panose="02020603050405020304" pitchFamily="18" charset="0"/>
                <a:cs typeface="Times New Roman" panose="02020603050405020304" pitchFamily="18" charset="0"/>
              </a:rPr>
              <a:t>lớp</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thành</a:t>
            </a:r>
            <a:r>
              <a:rPr lang="en-US" sz="4400" dirty="0" smtClean="0">
                <a:solidFill>
                  <a:srgbClr val="000000"/>
                </a:solidFill>
                <a:latin typeface="Times New Roman" panose="02020603050405020304" pitchFamily="18" charset="0"/>
                <a:cs typeface="Times New Roman" panose="02020603050405020304" pitchFamily="18" charset="0"/>
              </a:rPr>
              <a:t> 2 </a:t>
            </a:r>
            <a:r>
              <a:rPr lang="en-US" sz="4400" dirty="0" err="1" smtClean="0">
                <a:solidFill>
                  <a:srgbClr val="000000"/>
                </a:solidFill>
                <a:latin typeface="Times New Roman" panose="02020603050405020304" pitchFamily="18" charset="0"/>
                <a:cs typeface="Times New Roman" panose="02020603050405020304" pitchFamily="18" charset="0"/>
              </a:rPr>
              <a:t>nhóm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mỗi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thành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viên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trong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nhóm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lần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lượt</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chọn</a:t>
            </a:r>
            <a:r>
              <a:rPr lang="en-US" sz="4400" dirty="0" smtClean="0">
                <a:solidFill>
                  <a:srgbClr val="000000"/>
                </a:solidFill>
                <a:latin typeface="Times New Roman" panose="02020603050405020304" pitchFamily="18" charset="0"/>
                <a:cs typeface="Times New Roman" panose="02020603050405020304" pitchFamily="18" charset="0"/>
              </a:rPr>
              <a:t> 1 </a:t>
            </a:r>
            <a:r>
              <a:rPr lang="en-US" sz="4400" dirty="0" err="1" smtClean="0">
                <a:solidFill>
                  <a:srgbClr val="000000"/>
                </a:solidFill>
                <a:latin typeface="Times New Roman" panose="02020603050405020304" pitchFamily="18" charset="0"/>
                <a:cs typeface="Times New Roman" panose="02020603050405020304" pitchFamily="18" charset="0"/>
              </a:rPr>
              <a:t>thẻ</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thông</a:t>
            </a:r>
            <a:r>
              <a:rPr lang="en-US" sz="4400" dirty="0" smtClean="0">
                <a:solidFill>
                  <a:srgbClr val="000000"/>
                </a:solidFill>
                <a:latin typeface="Times New Roman" panose="02020603050405020304" pitchFamily="18" charset="0"/>
                <a:cs typeface="Times New Roman" panose="02020603050405020304" pitchFamily="18" charset="0"/>
              </a:rPr>
              <a:t> tin </a:t>
            </a:r>
            <a:r>
              <a:rPr lang="en-US" sz="4400" dirty="0" err="1" smtClean="0">
                <a:solidFill>
                  <a:srgbClr val="000000"/>
                </a:solidFill>
                <a:latin typeface="Times New Roman" panose="02020603050405020304" pitchFamily="18" charset="0"/>
                <a:cs typeface="Times New Roman" panose="02020603050405020304" pitchFamily="18" charset="0"/>
              </a:rPr>
              <a:t>và</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dán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vào</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bảng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cho</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sẵn</a:t>
            </a:r>
            <a:r>
              <a:rPr lang="en-US" sz="4400" dirty="0" smtClean="0">
                <a:solidFill>
                  <a:srgbClr val="000000"/>
                </a:solidFill>
                <a:latin typeface="Times New Roman" panose="02020603050405020304" pitchFamily="18" charset="0"/>
                <a:cs typeface="Times New Roman" panose="02020603050405020304" pitchFamily="18" charset="0"/>
              </a:rPr>
              <a:t>.</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gian</a:t>
            </a:r>
            <a:r>
              <a:rPr lang="en-US" sz="4400" dirty="0" smtClean="0">
                <a:solidFill>
                  <a:srgbClr val="000000"/>
                </a:solidFill>
                <a:latin typeface="Times New Roman" panose="02020603050405020304" pitchFamily="18" charset="0"/>
                <a:cs typeface="Times New Roman" panose="02020603050405020304" pitchFamily="18" charset="0"/>
              </a:rPr>
              <a:t>: 5 </a:t>
            </a:r>
            <a:r>
              <a:rPr lang="en-US" sz="4400" dirty="0" err="1" smtClean="0">
                <a:solidFill>
                  <a:srgbClr val="000000"/>
                </a:solidFill>
                <a:latin typeface="Times New Roman" panose="02020603050405020304" pitchFamily="18" charset="0"/>
                <a:cs typeface="Times New Roman" panose="02020603050405020304" pitchFamily="18" charset="0"/>
              </a:rPr>
              <a:t>phút</a:t>
            </a:r>
            <a:endParaRPr lang="vi-VN" sz="4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44000" y="1028700"/>
            <a:ext cx="8115300" cy="8229600"/>
            <a:chOff x="0" y="0"/>
            <a:chExt cx="2137363" cy="2167467"/>
          </a:xfrm>
        </p:grpSpPr>
        <p:sp>
          <p:nvSpPr>
            <p:cNvPr id="4" name="Freeform 4"/>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5" name="TextBox 5"/>
            <p:cNvSpPr txBox="1"/>
            <p:nvPr/>
          </p:nvSpPr>
          <p:spPr>
            <a:xfrm>
              <a:off x="0" y="-38100"/>
              <a:ext cx="2137363" cy="2205567"/>
            </a:xfrm>
            <a:prstGeom prst="rect">
              <a:avLst/>
            </a:prstGeom>
          </p:spPr>
          <p:txBody>
            <a:bodyPr lIns="50800" tIns="50800" rIns="50800" bIns="50800" rtlCol="0" anchor="ctr"/>
            <a:lstStyle/>
            <a:p>
              <a:pPr algn="ctr">
                <a:lnSpc>
                  <a:spcPts val="2660"/>
                </a:lnSpc>
                <a:spcBef>
                  <a:spcPct val="0"/>
                </a:spcBef>
              </a:pPr>
            </a:p>
          </p:txBody>
        </p:sp>
      </p:grpSp>
      <p:sp>
        <p:nvSpPr>
          <p:cNvPr id="6" name="Freeform 6"/>
          <p:cNvSpPr/>
          <p:nvPr/>
        </p:nvSpPr>
        <p:spPr>
          <a:xfrm>
            <a:off x="777666" y="2075320"/>
            <a:ext cx="8099995" cy="6136359"/>
          </a:xfrm>
          <a:custGeom>
            <a:avLst/>
            <a:gdLst/>
            <a:ahLst/>
            <a:cxnLst/>
            <a:rect l="l" t="t" r="r" b="b"/>
            <a:pathLst>
              <a:path w="8099995" h="6136359">
                <a:moveTo>
                  <a:pt x="0" y="0"/>
                </a:moveTo>
                <a:lnTo>
                  <a:pt x="8099995" y="0"/>
                </a:lnTo>
                <a:lnTo>
                  <a:pt x="8099995" y="6136360"/>
                </a:lnTo>
                <a:lnTo>
                  <a:pt x="0" y="613636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TextBox 7"/>
          <p:cNvSpPr txBox="1"/>
          <p:nvPr/>
        </p:nvSpPr>
        <p:spPr>
          <a:xfrm>
            <a:off x="9291496" y="1391490"/>
            <a:ext cx="7820308" cy="1450976"/>
          </a:xfrm>
          <a:prstGeom prst="rect">
            <a:avLst/>
          </a:prstGeom>
        </p:spPr>
        <p:txBody>
          <a:bodyPr lIns="0" tIns="0" rIns="0" bIns="0" rtlCol="0" anchor="t">
            <a:spAutoFit/>
          </a:bodyPr>
          <a:lstStyle/>
          <a:p>
            <a:pPr algn="ctr">
              <a:lnSpc>
                <a:spcPts val="11900"/>
              </a:lnSpc>
              <a:spcBef>
                <a:spcPct val="0"/>
              </a:spcBef>
            </a:pPr>
            <a:r>
              <a:rPr lang="en-US" sz="8500" dirty="0" err="1">
                <a:solidFill>
                  <a:srgbClr val="036374"/>
                </a:solidFill>
                <a:latin typeface="Times New Roman" panose="02020603050405020304" pitchFamily="18" charset="0"/>
                <a:cs typeface="Times New Roman" panose="02020603050405020304" pitchFamily="18" charset="0"/>
              </a:rPr>
              <a:t>Đề</a:t>
            </a:r>
            <a:r>
              <a:rPr lang="en-US" sz="8500" dirty="0">
                <a:solidFill>
                  <a:srgbClr val="036374"/>
                </a:solidFill>
                <a:latin typeface="Times New Roman" panose="02020603050405020304" pitchFamily="18" charset="0"/>
                <a:cs typeface="Times New Roman" panose="02020603050405020304" pitchFamily="18" charset="0"/>
              </a:rPr>
              <a:t> </a:t>
            </a:r>
            <a:r>
              <a:rPr lang="en-US" sz="8500" dirty="0" err="1">
                <a:solidFill>
                  <a:srgbClr val="036374"/>
                </a:solidFill>
                <a:latin typeface="Times New Roman" panose="02020603050405020304" pitchFamily="18" charset="0"/>
                <a:cs typeface="Times New Roman" panose="02020603050405020304" pitchFamily="18" charset="0"/>
              </a:rPr>
              <a:t>bài</a:t>
            </a:r>
            <a:endParaRPr lang="en-US" sz="8500" dirty="0">
              <a:solidFill>
                <a:srgbClr val="036374"/>
              </a:solidFill>
              <a:latin typeface="Times New Roman" panose="02020603050405020304" pitchFamily="18" charset="0"/>
              <a:cs typeface="Times New Roman" panose="02020603050405020304" pitchFamily="18" charset="0"/>
            </a:endParaRPr>
          </a:p>
        </p:txBody>
      </p:sp>
      <p:sp>
        <p:nvSpPr>
          <p:cNvPr id="14" name="Freeform 14"/>
          <p:cNvSpPr/>
          <p:nvPr/>
        </p:nvSpPr>
        <p:spPr>
          <a:xfrm rot="1859575">
            <a:off x="14851640" y="-1907614"/>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1859575">
            <a:off x="-1769653" y="7200900"/>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Rectangle 19"/>
          <p:cNvSpPr/>
          <p:nvPr/>
        </p:nvSpPr>
        <p:spPr>
          <a:xfrm>
            <a:off x="9323748" y="2857500"/>
            <a:ext cx="7668852" cy="4597734"/>
          </a:xfrm>
          <a:prstGeom prst="rect">
            <a:avLst/>
          </a:prstGeom>
        </p:spPr>
        <p:txBody>
          <a:bodyPr wrap="square">
            <a:spAutoFit/>
          </a:bodyPr>
          <a:lstStyle/>
          <a:p>
            <a:pPr algn="just">
              <a:lnSpc>
                <a:spcPct val="150000"/>
              </a:lnSpc>
            </a:pPr>
            <a:r>
              <a:rPr lang="vi-VN" sz="4000" dirty="0">
                <a:latin typeface="Times New Roman" panose="02020603050405020304" pitchFamily="18" charset="0"/>
                <a:cs typeface="Times New Roman" panose="02020603050405020304" pitchFamily="18" charset="0"/>
              </a:rPr>
              <a:t>Suy nghĩ của em về thái độ cần có của người lớn đối với ước mơ của trẻ em sau khi đọc văn bản “Trong mắt trẻ” (trích Hoàng tử bé – Ê-xu-pe-ri))</a:t>
            </a:r>
            <a:endParaRPr lang="en-US" sz="8000" b="1" i="1" dirty="0">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6196" y="1028700"/>
            <a:ext cx="16045004" cy="8229600"/>
            <a:chOff x="0" y="0"/>
            <a:chExt cx="2137363" cy="2167467"/>
          </a:xfrm>
        </p:grpSpPr>
        <p:sp>
          <p:nvSpPr>
            <p:cNvPr id="5" name="Freeform 5"/>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6" name="TextBox 6"/>
            <p:cNvSpPr txBox="1"/>
            <p:nvPr/>
          </p:nvSpPr>
          <p:spPr>
            <a:xfrm>
              <a:off x="0" y="-38100"/>
              <a:ext cx="2137363" cy="2205567"/>
            </a:xfrm>
            <a:prstGeom prst="rect">
              <a:avLst/>
            </a:prstGeom>
          </p:spPr>
          <p:txBody>
            <a:bodyPr lIns="50800" tIns="50800" rIns="50800" bIns="50800" rtlCol="0" anchor="ctr"/>
            <a:lstStyle/>
            <a:p>
              <a:pPr algn="ctr">
                <a:lnSpc>
                  <a:spcPts val="2660"/>
                </a:lnSpc>
                <a:spcBef>
                  <a:spcPct val="0"/>
                </a:spcBef>
              </a:pPr>
            </a:p>
          </p:txBody>
        </p:sp>
      </p:grpSp>
      <p:sp>
        <p:nvSpPr>
          <p:cNvPr id="10" name="Freeform 10"/>
          <p:cNvSpPr/>
          <p:nvPr/>
        </p:nvSpPr>
        <p:spPr>
          <a:xfrm rot="1859575">
            <a:off x="14871650" y="-1687495"/>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1" name="Freeform 11"/>
          <p:cNvSpPr/>
          <p:nvPr/>
        </p:nvSpPr>
        <p:spPr>
          <a:xfrm rot="3396680">
            <a:off x="-1849696" y="7364335"/>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2" name="Rectangle 11"/>
          <p:cNvSpPr/>
          <p:nvPr/>
        </p:nvSpPr>
        <p:spPr>
          <a:xfrm>
            <a:off x="4876800" y="1596068"/>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en-US" sz="4400"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 name="Freeform 7"/>
          <p:cNvSpPr/>
          <p:nvPr/>
        </p:nvSpPr>
        <p:spPr>
          <a:xfrm rot="10800000">
            <a:off x="1428754" y="3086100"/>
            <a:ext cx="2196274" cy="4114800"/>
          </a:xfrm>
          <a:custGeom>
            <a:avLst/>
            <a:gdLst/>
            <a:ahLst/>
            <a:cxnLst/>
            <a:rect l="l" t="t" r="r" b="b"/>
            <a:pathLst>
              <a:path w="2196274" h="4114800">
                <a:moveTo>
                  <a:pt x="0" y="0"/>
                </a:moveTo>
                <a:lnTo>
                  <a:pt x="2196275" y="0"/>
                </a:lnTo>
                <a:lnTo>
                  <a:pt x="21962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ounded Rectangle 5"/>
          <p:cNvSpPr/>
          <p:nvPr/>
        </p:nvSpPr>
        <p:spPr>
          <a:xfrm>
            <a:off x="3679726" y="3756719"/>
            <a:ext cx="13486776" cy="26288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solidFill>
                  <a:schemeClr val="tx1"/>
                </a:solidFill>
                <a:latin typeface="Times New Roman" panose="02020603050405020304" pitchFamily="18" charset="0"/>
                <a:cs typeface="Times New Roman" panose="02020603050405020304" pitchFamily="18" charset="0"/>
              </a:rPr>
              <a:t>- Xem lại đoạn trích Trong mắt trẻ của Ê-xu-pe-ri</a:t>
            </a:r>
            <a:endParaRPr lang="vi-VN"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r>
              <a:rPr lang="vi-VN" sz="4000" dirty="0">
                <a:solidFill>
                  <a:schemeClr val="tx1"/>
                </a:solidFill>
                <a:latin typeface="Times New Roman" panose="02020603050405020304" pitchFamily="18" charset="0"/>
                <a:cs typeface="Times New Roman" panose="02020603050405020304" pitchFamily="18" charset="0"/>
              </a:rPr>
              <a:t>- Xác định đối tượng nghe, bối cảnh trình bày để chuẩn bị nội dung phù hợp</a:t>
            </a:r>
            <a:endParaRPr lang="vi-VN"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r>
              <a:rPr lang="vi-VN" sz="4000" dirty="0">
                <a:solidFill>
                  <a:schemeClr val="tx1"/>
                </a:solidFill>
                <a:latin typeface="Times New Roman" panose="02020603050405020304" pitchFamily="18" charset="0"/>
                <a:cs typeface="Times New Roman" panose="02020603050405020304" pitchFamily="18" charset="0"/>
              </a:rPr>
              <a:t>- Chuẩn bị các phương tiện như tranh, ảnh, video, … (nếu có)</a:t>
            </a:r>
            <a:endParaRPr lang="vi-VN" sz="4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81000" y="1662006"/>
            <a:ext cx="17373600" cy="8308070"/>
            <a:chOff x="0" y="-97402"/>
            <a:chExt cx="4274726" cy="2264869"/>
          </a:xfrm>
        </p:grpSpPr>
        <p:sp>
          <p:nvSpPr>
            <p:cNvPr id="11" name="Freeform 4"/>
            <p:cNvSpPr/>
            <p:nvPr/>
          </p:nvSpPr>
          <p:spPr>
            <a:xfrm>
              <a:off x="0" y="-97402"/>
              <a:ext cx="4274726" cy="2264869"/>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2"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131"/>
          <p:cNvSpPr/>
          <p:nvPr/>
        </p:nvSpPr>
        <p:spPr>
          <a:xfrm rot="1859575">
            <a:off x="16064876" y="-1815423"/>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2" name="Freeform 132"/>
          <p:cNvSpPr/>
          <p:nvPr/>
        </p:nvSpPr>
        <p:spPr>
          <a:xfrm rot="1859575">
            <a:off x="-1879232" y="8065892"/>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33" name="Group 3"/>
          <p:cNvGrpSpPr/>
          <p:nvPr/>
        </p:nvGrpSpPr>
        <p:grpSpPr>
          <a:xfrm>
            <a:off x="-762000" y="140556"/>
            <a:ext cx="7391400" cy="872580"/>
            <a:chOff x="0" y="0"/>
            <a:chExt cx="4274726" cy="2167467"/>
          </a:xfrm>
        </p:grpSpPr>
        <p:sp>
          <p:nvSpPr>
            <p:cNvPr id="13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35" name="TextBox 5"/>
            <p:cNvSpPr txBox="1"/>
            <p:nvPr/>
          </p:nvSpPr>
          <p:spPr>
            <a:xfrm>
              <a:off x="0" y="-38100"/>
              <a:ext cx="4274726" cy="2205567"/>
            </a:xfrm>
            <a:prstGeom prst="rect">
              <a:avLst/>
            </a:prstGeom>
          </p:spPr>
          <p:txBody>
            <a:bodyPr lIns="50800" tIns="50800" rIns="50800" bIns="50800" rtlCol="0" anchor="ctr"/>
            <a:lstStyle/>
            <a:p>
              <a:pPr algn="ctr">
                <a:lnSpc>
                  <a:spcPts val="2660"/>
                </a:lnSpc>
                <a:spcBef>
                  <a:spcPct val="0"/>
                </a:spcBef>
              </a:pPr>
            </a:p>
          </p:txBody>
        </p:sp>
      </p:grpSp>
      <p:sp>
        <p:nvSpPr>
          <p:cNvPr id="136" name="Rectangle 135"/>
          <p:cNvSpPr/>
          <p:nvPr/>
        </p:nvSpPr>
        <p:spPr>
          <a:xfrm>
            <a:off x="533400" y="192126"/>
            <a:ext cx="5334000" cy="769441"/>
          </a:xfrm>
          <a:prstGeom prst="rect">
            <a:avLst/>
          </a:prstGeom>
        </p:spPr>
        <p:txBody>
          <a:bodyPr wrap="square">
            <a:spAutoFit/>
          </a:bodyPr>
          <a:lstStyle/>
          <a:p>
            <a:pPr algn="just" defTabSz="1828800">
              <a:buClr>
                <a:srgbClr val="000000"/>
              </a:buClr>
              <a:defRPr/>
            </a:pP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en-US" sz="4400"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 name="Rectangle 1"/>
          <p:cNvSpPr/>
          <p:nvPr/>
        </p:nvSpPr>
        <p:spPr>
          <a:xfrm>
            <a:off x="990600" y="2021212"/>
            <a:ext cx="15849600" cy="6186309"/>
          </a:xfrm>
          <a:prstGeom prst="rect">
            <a:avLst/>
          </a:prstGeom>
        </p:spPr>
        <p:txBody>
          <a:bodyPr wrap="square">
            <a:spAutoFit/>
          </a:bodyPr>
          <a:lstStyle/>
          <a:p>
            <a:pPr algn="just"/>
            <a:r>
              <a:rPr lang="vi-VN" sz="4400" b="1" dirty="0">
                <a:solidFill>
                  <a:srgbClr val="000000"/>
                </a:solidFill>
                <a:latin typeface="+mj-lt"/>
              </a:rPr>
              <a:t>Tìm ý cho bài trình bày bằng cách đặt và trả lời các câu hỏi:</a:t>
            </a:r>
            <a:endParaRPr lang="vi-VN" sz="4400" b="1" dirty="0">
              <a:solidFill>
                <a:srgbClr val="000000"/>
              </a:solidFill>
              <a:latin typeface="+mj-lt"/>
            </a:endParaRPr>
          </a:p>
          <a:p>
            <a:pPr algn="just"/>
            <a:endParaRPr lang="en-US" sz="4400" dirty="0">
              <a:solidFill>
                <a:srgbClr val="000000"/>
              </a:solidFill>
              <a:latin typeface="+mj-lt"/>
            </a:endParaRPr>
          </a:p>
          <a:p>
            <a:pPr algn="just"/>
            <a:r>
              <a:rPr lang="vi-VN" sz="4400" b="1" dirty="0">
                <a:solidFill>
                  <a:srgbClr val="000000"/>
                </a:solidFill>
                <a:latin typeface="+mj-lt"/>
              </a:rPr>
              <a:t>+ Đoạn trích Trong mắt trẻ kể lại chuyện gì?</a:t>
            </a:r>
            <a:endParaRPr lang="en-US" sz="4400" b="1" dirty="0">
              <a:solidFill>
                <a:srgbClr val="000000"/>
              </a:solidFill>
              <a:latin typeface="+mj-lt"/>
            </a:endParaRPr>
          </a:p>
          <a:p>
            <a:r>
              <a:rPr lang="vi-VN" sz="4400" dirty="0">
                <a:latin typeface="Times New Roman" panose="02020603050405020304" pitchFamily="18" charset="0"/>
                <a:cs typeface="Times New Roman" panose="02020603050405020304" pitchFamily="18" charset="0"/>
              </a:rPr>
              <a:t>→ Đoạn trích "Trong mắt trẻ" kể về sự kiện nhân vật "tôi" gặp được hoàng tử bé khi đang gặp sự cố trên hoang mạc.</a:t>
            </a:r>
            <a:endParaRPr lang="vi-VN" sz="4400" dirty="0">
              <a:solidFill>
                <a:srgbClr val="000000"/>
              </a:solidFill>
              <a:latin typeface="Times New Roman" panose="02020603050405020304" pitchFamily="18" charset="0"/>
              <a:cs typeface="Times New Roman" panose="02020603050405020304" pitchFamily="18" charset="0"/>
            </a:endParaRPr>
          </a:p>
          <a:p>
            <a:pPr algn="just"/>
            <a:endParaRPr lang="en-US" sz="4400" b="1" dirty="0">
              <a:solidFill>
                <a:srgbClr val="000000"/>
              </a:solidFill>
              <a:latin typeface="+mj-lt"/>
            </a:endParaRPr>
          </a:p>
          <a:p>
            <a:pPr algn="just"/>
            <a:r>
              <a:rPr lang="vi-VN" sz="4400" b="1" dirty="0">
                <a:solidFill>
                  <a:srgbClr val="000000"/>
                </a:solidFill>
                <a:latin typeface="+mj-lt"/>
              </a:rPr>
              <a:t>+ Nội dung đoạn trích đặt ra vấn đề </a:t>
            </a:r>
            <a:r>
              <a:rPr lang="en-US" sz="4400" b="1" dirty="0" err="1">
                <a:solidFill>
                  <a:srgbClr val="000000"/>
                </a:solidFill>
                <a:latin typeface="Times New Roman" panose="02020603050405020304" pitchFamily="18" charset="0"/>
                <a:cs typeface="Times New Roman" panose="02020603050405020304" pitchFamily="18" charset="0"/>
              </a:rPr>
              <a:t>gì</a:t>
            </a:r>
            <a:r>
              <a:rPr lang="en-US" sz="4400" b="1" dirty="0">
                <a:solidFill>
                  <a:srgbClr val="000000"/>
                </a:solidFill>
                <a:latin typeface="Times New Roman" panose="02020603050405020304" pitchFamily="18" charset="0"/>
                <a:cs typeface="Times New Roman" panose="02020603050405020304" pitchFamily="18" charset="0"/>
              </a:rPr>
              <a:t>?</a:t>
            </a:r>
            <a:endParaRPr lang="vi-VN" sz="4400" b="1" dirty="0">
              <a:solidFill>
                <a:srgbClr val="000000"/>
              </a:solidFill>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hoang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a:t>
            </a:r>
            <a:endParaRPr lang="en-US" sz="4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arn(inVertical)">
                                      <p:cBhvr>
                                        <p:cTn id="16" dur="500"/>
                                        <p:tgtEl>
                                          <p:spTgt spid="2">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arn(inVertical)">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81000" y="1662006"/>
            <a:ext cx="17373600" cy="8308070"/>
            <a:chOff x="0" y="-97402"/>
            <a:chExt cx="4274726" cy="2264869"/>
          </a:xfrm>
        </p:grpSpPr>
        <p:sp>
          <p:nvSpPr>
            <p:cNvPr id="11" name="Freeform 4"/>
            <p:cNvSpPr/>
            <p:nvPr/>
          </p:nvSpPr>
          <p:spPr>
            <a:xfrm>
              <a:off x="0" y="-97402"/>
              <a:ext cx="4274726" cy="2264869"/>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2"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131"/>
          <p:cNvSpPr/>
          <p:nvPr/>
        </p:nvSpPr>
        <p:spPr>
          <a:xfrm rot="1859575">
            <a:off x="16064876" y="-1815423"/>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2" name="Freeform 132"/>
          <p:cNvSpPr/>
          <p:nvPr/>
        </p:nvSpPr>
        <p:spPr>
          <a:xfrm rot="1859575">
            <a:off x="-1879232" y="8065892"/>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33" name="Group 3"/>
          <p:cNvGrpSpPr/>
          <p:nvPr/>
        </p:nvGrpSpPr>
        <p:grpSpPr>
          <a:xfrm>
            <a:off x="-762000" y="140556"/>
            <a:ext cx="7391400" cy="872580"/>
            <a:chOff x="0" y="0"/>
            <a:chExt cx="4274726" cy="2167467"/>
          </a:xfrm>
        </p:grpSpPr>
        <p:sp>
          <p:nvSpPr>
            <p:cNvPr id="13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35"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6" name="Rectangle 135"/>
          <p:cNvSpPr/>
          <p:nvPr/>
        </p:nvSpPr>
        <p:spPr>
          <a:xfrm>
            <a:off x="533400" y="192126"/>
            <a:ext cx="5334000" cy="769441"/>
          </a:xfrm>
          <a:prstGeom prst="rect">
            <a:avLst/>
          </a:prstGeom>
        </p:spPr>
        <p:txBody>
          <a:bodyPr wrap="square">
            <a:spAutoFit/>
          </a:bodyPr>
          <a:lstStyle/>
          <a:p>
            <a:pPr marL="0" marR="0" lvl="0" indent="0" algn="just" defTabSz="1828800" rtl="0" eaLnBrk="1" fontAlgn="auto" latinLnBrk="0" hangingPunct="1">
              <a:lnSpc>
                <a:spcPct val="100000"/>
              </a:lnSpc>
              <a:spcBef>
                <a:spcPts val="0"/>
              </a:spcBef>
              <a:spcAft>
                <a:spcPts val="0"/>
              </a:spcAft>
              <a:buClr>
                <a:srgbClr val="000000"/>
              </a:buClr>
              <a:buSzTx/>
              <a:buFontTx/>
              <a:buNone/>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 name="Rectangle 1"/>
          <p:cNvSpPr/>
          <p:nvPr/>
        </p:nvSpPr>
        <p:spPr>
          <a:xfrm>
            <a:off x="990600" y="2021212"/>
            <a:ext cx="15849600"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rPr>
              <a:t>Tìm ý cho bài trình bày bằng cách đặt và trả lời các câu hỏi:</a:t>
            </a:r>
            <a:endPar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rPr>
              <a:t>+ Ước mơ của trẻ em có đặc điểm gì?</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rPr>
              <a:t>+ Thái độ của người lớn đối với ước mơ của trẻ em có thể khác nhau như thế nào? Biểu hiện cụ thể ra sao?</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rPr>
              <a:t>+ Theo em, cần ủng hộ và phê phán những thái độ nào? Vì sao?</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rPr>
              <a:t>+ Em sẽ làm gì để thuyết phục người lớn có thái độ tích cực với ước mơ của</a:t>
            </a:r>
            <a:r>
              <a:rPr kumimoji="0" lang="en-US" sz="4400" b="0" i="0" u="none" strike="noStrike" kern="1200" cap="none" spc="0" normalizeH="0" baseline="0" noProof="0" dirty="0">
                <a:ln>
                  <a:noFill/>
                </a:ln>
                <a:solidFill>
                  <a:srgbClr val="000000"/>
                </a:solidFill>
                <a:effectLst/>
                <a:uLnTx/>
                <a:uFillTx/>
                <a:latin typeface="Calibri" panose="020F0502020204030204"/>
                <a:ea typeface="+mn-ea"/>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trẻ</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81000" y="1662006"/>
            <a:ext cx="17373600" cy="8308070"/>
            <a:chOff x="0" y="-97402"/>
            <a:chExt cx="4274726" cy="2264869"/>
          </a:xfrm>
        </p:grpSpPr>
        <p:sp>
          <p:nvSpPr>
            <p:cNvPr id="11" name="Freeform 4"/>
            <p:cNvSpPr/>
            <p:nvPr/>
          </p:nvSpPr>
          <p:spPr>
            <a:xfrm>
              <a:off x="0" y="-97402"/>
              <a:ext cx="4274726" cy="2264869"/>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2"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131"/>
          <p:cNvSpPr/>
          <p:nvPr/>
        </p:nvSpPr>
        <p:spPr>
          <a:xfrm rot="1859575">
            <a:off x="16064876" y="-1815423"/>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33" name="Group 3"/>
          <p:cNvGrpSpPr/>
          <p:nvPr/>
        </p:nvGrpSpPr>
        <p:grpSpPr>
          <a:xfrm>
            <a:off x="-762000" y="140556"/>
            <a:ext cx="7391400" cy="872580"/>
            <a:chOff x="0" y="0"/>
            <a:chExt cx="4274726" cy="2167467"/>
          </a:xfrm>
        </p:grpSpPr>
        <p:sp>
          <p:nvSpPr>
            <p:cNvPr id="13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35"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6" name="Rectangle 135"/>
          <p:cNvSpPr/>
          <p:nvPr/>
        </p:nvSpPr>
        <p:spPr>
          <a:xfrm>
            <a:off x="533400" y="192126"/>
            <a:ext cx="5334000" cy="769441"/>
          </a:xfrm>
          <a:prstGeom prst="rect">
            <a:avLst/>
          </a:prstGeom>
        </p:spPr>
        <p:txBody>
          <a:bodyPr wrap="square">
            <a:spAutoFit/>
          </a:bodyPr>
          <a:lstStyle/>
          <a:p>
            <a:pPr marL="0" marR="0" lvl="0" indent="0" algn="just" defTabSz="1828800" rtl="0" eaLnBrk="1" fontAlgn="auto" latinLnBrk="0" hangingPunct="1">
              <a:lnSpc>
                <a:spcPct val="100000"/>
              </a:lnSpc>
              <a:spcBef>
                <a:spcPts val="0"/>
              </a:spcBef>
              <a:spcAft>
                <a:spcPts val="0"/>
              </a:spcAft>
              <a:buClr>
                <a:srgbClr val="000000"/>
              </a:buClr>
              <a:buSzTx/>
              <a:buFontTx/>
              <a:buNone/>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 name="Rectangle 1"/>
          <p:cNvSpPr/>
          <p:nvPr/>
        </p:nvSpPr>
        <p:spPr>
          <a:xfrm>
            <a:off x="990600" y="1784501"/>
            <a:ext cx="158496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Lập</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dàn</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ý</a:t>
            </a:r>
            <a:endPar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 name="Rectangle 2"/>
          <p:cNvSpPr/>
          <p:nvPr/>
        </p:nvSpPr>
        <p:spPr>
          <a:xfrm>
            <a:off x="970280" y="2512977"/>
            <a:ext cx="16403320" cy="7109639"/>
          </a:xfrm>
          <a:prstGeom prst="rect">
            <a:avLst/>
          </a:prstGeom>
        </p:spPr>
        <p:txBody>
          <a:bodyPr wrap="square">
            <a:spAutoFit/>
          </a:bodyPr>
          <a:lstStyle/>
          <a:p>
            <a:pPr algn="just"/>
            <a:r>
              <a:rPr lang="en-US" sz="3800" dirty="0">
                <a:solidFill>
                  <a:srgbClr val="000000"/>
                </a:solidFill>
                <a:latin typeface="Times New Roman" panose="02020603050405020304" pitchFamily="18" charset="0"/>
                <a:cs typeface="Times New Roman" panose="02020603050405020304" pitchFamily="18" charset="0"/>
              </a:rPr>
              <a:t>-</a:t>
            </a:r>
            <a:r>
              <a:rPr lang="vi-VN" sz="3800" dirty="0">
                <a:solidFill>
                  <a:srgbClr val="000000"/>
                </a:solidFill>
                <a:latin typeface="Times New Roman" panose="02020603050405020304" pitchFamily="18" charset="0"/>
                <a:cs typeface="Times New Roman" panose="02020603050405020304" pitchFamily="18" charset="0"/>
              </a:rPr>
              <a:t> </a:t>
            </a:r>
            <a:r>
              <a:rPr lang="vi-VN" sz="3800" b="1" dirty="0">
                <a:solidFill>
                  <a:srgbClr val="000000"/>
                </a:solidFill>
                <a:latin typeface="Times New Roman" panose="02020603050405020304" pitchFamily="18" charset="0"/>
                <a:cs typeface="Times New Roman" panose="02020603050405020304" pitchFamily="18" charset="0"/>
              </a:rPr>
              <a:t>Mở đầu</a:t>
            </a:r>
            <a:r>
              <a:rPr lang="vi-VN" sz="3800" dirty="0">
                <a:solidFill>
                  <a:srgbClr val="000000"/>
                </a:solidFill>
                <a:latin typeface="Times New Roman" panose="02020603050405020304" pitchFamily="18" charset="0"/>
                <a:cs typeface="Times New Roman" panose="02020603050405020304" pitchFamily="18" charset="0"/>
              </a:rPr>
              <a:t>: Nêu được vấn đề cần trình bày</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người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lớn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cần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hiểu</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và</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tôn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trọng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ước</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mơ</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của</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trẻ</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em</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Đó</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là</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vấn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đề</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được</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đặt</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ra</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trong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đoạn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trích</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Trong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mắt</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trẻ</a:t>
            </a:r>
            <a:r>
              <a:rPr lang="en-US" sz="3800" dirty="0">
                <a:solidFill>
                  <a:srgbClr val="000000"/>
                </a:solidFill>
                <a:latin typeface="Times New Roman" panose="02020603050405020304" pitchFamily="18" charset="0"/>
                <a:cs typeface="Times New Roman" panose="02020603050405020304" pitchFamily="18" charset="0"/>
              </a:rPr>
              <a:t>”- E-</a:t>
            </a:r>
            <a:r>
              <a:rPr lang="en-US" sz="3800" dirty="0" err="1">
                <a:solidFill>
                  <a:srgbClr val="000000"/>
                </a:solidFill>
                <a:latin typeface="Times New Roman" panose="02020603050405020304" pitchFamily="18" charset="0"/>
                <a:cs typeface="Times New Roman" panose="02020603050405020304" pitchFamily="18" charset="0"/>
              </a:rPr>
              <a:t>xu</a:t>
            </a:r>
            <a:r>
              <a:rPr lang="en-US" sz="3800" dirty="0">
                <a:solidFill>
                  <a:srgbClr val="000000"/>
                </a:solidFill>
                <a:latin typeface="Times New Roman" panose="02020603050405020304" pitchFamily="18" charset="0"/>
                <a:cs typeface="Times New Roman" panose="02020603050405020304" pitchFamily="18" charset="0"/>
              </a:rPr>
              <a:t>-</a:t>
            </a:r>
            <a:r>
              <a:rPr lang="en-US" sz="3800" dirty="0" err="1">
                <a:solidFill>
                  <a:srgbClr val="000000"/>
                </a:solidFill>
                <a:latin typeface="Times New Roman" panose="02020603050405020304" pitchFamily="18" charset="0"/>
                <a:cs typeface="Times New Roman" panose="02020603050405020304" pitchFamily="18" charset="0"/>
              </a:rPr>
              <a:t>pe-ri</a:t>
            </a:r>
            <a:endParaRPr lang="vi-VN" sz="3800" dirty="0">
              <a:solidFill>
                <a:srgbClr val="000000"/>
              </a:solidFill>
              <a:latin typeface="Times New Roman" panose="02020603050405020304" pitchFamily="18" charset="0"/>
              <a:cs typeface="Times New Roman" panose="02020603050405020304" pitchFamily="18" charset="0"/>
            </a:endParaRPr>
          </a:p>
          <a:p>
            <a:pPr algn="just"/>
            <a:r>
              <a:rPr lang="en-US" sz="3800" dirty="0">
                <a:solidFill>
                  <a:srgbClr val="000000"/>
                </a:solidFill>
                <a:latin typeface="Times New Roman" panose="02020603050405020304" pitchFamily="18" charset="0"/>
                <a:cs typeface="Times New Roman" panose="02020603050405020304" pitchFamily="18" charset="0"/>
              </a:rPr>
              <a:t>- </a:t>
            </a:r>
            <a:r>
              <a:rPr lang="vi-VN" sz="3800" b="1" dirty="0">
                <a:solidFill>
                  <a:srgbClr val="000000"/>
                </a:solidFill>
                <a:latin typeface="Times New Roman" panose="02020603050405020304" pitchFamily="18" charset="0"/>
                <a:cs typeface="Times New Roman" panose="02020603050405020304" pitchFamily="18" charset="0"/>
              </a:rPr>
              <a:t>Nội dung chính</a:t>
            </a:r>
            <a:r>
              <a:rPr lang="vi-VN" sz="3800" dirty="0">
                <a:solidFill>
                  <a:srgbClr val="000000"/>
                </a:solidFill>
                <a:latin typeface="Times New Roman" panose="02020603050405020304" pitchFamily="18" charset="0"/>
                <a:cs typeface="Times New Roman" panose="02020603050405020304" pitchFamily="18" charset="0"/>
              </a:rPr>
              <a:t>: Lần lượt trình bày các nội dung </a:t>
            </a:r>
            <a:endParaRPr lang="en-US" sz="3800" dirty="0">
              <a:solidFill>
                <a:srgbClr val="000000"/>
              </a:solidFill>
              <a:latin typeface="Times New Roman" panose="02020603050405020304" pitchFamily="18" charset="0"/>
              <a:cs typeface="Times New Roman" panose="02020603050405020304" pitchFamily="18" charset="0"/>
            </a:endParaRPr>
          </a:p>
          <a:p>
            <a:pPr algn="just"/>
            <a:r>
              <a:rPr lang="vi-VN" sz="3800" dirty="0">
                <a:solidFill>
                  <a:srgbClr val="000000"/>
                </a:solidFill>
                <a:latin typeface="Times New Roman" panose="02020603050405020304" pitchFamily="18" charset="0"/>
                <a:cs typeface="Times New Roman" panose="02020603050405020304" pitchFamily="18" charset="0"/>
              </a:rPr>
              <a:t>+ Nội dung văn bản Trong mắt trẻ và vấn đề ước mơ của trẻ em</a:t>
            </a:r>
            <a:endParaRPr lang="vi-VN" sz="3800" dirty="0">
              <a:solidFill>
                <a:srgbClr val="000000"/>
              </a:solidFill>
              <a:latin typeface="Times New Roman" panose="02020603050405020304" pitchFamily="18" charset="0"/>
              <a:cs typeface="Times New Roman" panose="02020603050405020304" pitchFamily="18" charset="0"/>
            </a:endParaRPr>
          </a:p>
          <a:p>
            <a:pPr algn="just"/>
            <a:r>
              <a:rPr lang="vi-VN" sz="3800" dirty="0">
                <a:solidFill>
                  <a:srgbClr val="000000"/>
                </a:solidFill>
                <a:latin typeface="Times New Roman" panose="02020603050405020304" pitchFamily="18" charset="0"/>
                <a:cs typeface="Times New Roman" panose="02020603050405020304" pitchFamily="18" charset="0"/>
              </a:rPr>
              <a:t>+ Đặc điểm ước mơ của trẻ em</a:t>
            </a:r>
            <a:endParaRPr lang="vi-VN" sz="3800" dirty="0">
              <a:solidFill>
                <a:srgbClr val="000000"/>
              </a:solidFill>
              <a:latin typeface="Times New Roman" panose="02020603050405020304" pitchFamily="18" charset="0"/>
              <a:cs typeface="Times New Roman" panose="02020603050405020304" pitchFamily="18" charset="0"/>
            </a:endParaRPr>
          </a:p>
          <a:p>
            <a:pPr algn="just"/>
            <a:r>
              <a:rPr lang="vi-VN" sz="3800" dirty="0">
                <a:solidFill>
                  <a:srgbClr val="000000"/>
                </a:solidFill>
                <a:latin typeface="Times New Roman" panose="02020603050405020304" pitchFamily="18" charset="0"/>
                <a:cs typeface="Times New Roman" panose="02020603050405020304" pitchFamily="18" charset="0"/>
              </a:rPr>
              <a:t>+ Biểu hiện cụ thể về sự khác nhau giữa thái độ của người lớn với ước mơ của trẻ em</a:t>
            </a:r>
            <a:endParaRPr lang="vi-VN" sz="3800" dirty="0">
              <a:solidFill>
                <a:srgbClr val="000000"/>
              </a:solidFill>
              <a:latin typeface="Times New Roman" panose="02020603050405020304" pitchFamily="18" charset="0"/>
              <a:cs typeface="Times New Roman" panose="02020603050405020304" pitchFamily="18" charset="0"/>
            </a:endParaRPr>
          </a:p>
          <a:p>
            <a:pPr algn="just"/>
            <a:r>
              <a:rPr lang="vi-VN"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Suy</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nghĩ</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của</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em</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về</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từng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thái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độ</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trên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nêu</a:t>
            </a:r>
            <a:r>
              <a:rPr lang="en-US" sz="3800" dirty="0">
                <a:solidFill>
                  <a:srgbClr val="000000"/>
                </a:solidFill>
                <a:latin typeface="Times New Roman" panose="02020603050405020304" pitchFamily="18" charset="0"/>
                <a:cs typeface="Times New Roman" panose="02020603050405020304" pitchFamily="18" charset="0"/>
              </a:rPr>
              <a:t> ý </a:t>
            </a:r>
            <a:r>
              <a:rPr lang="en-US" sz="3800" dirty="0" err="1">
                <a:solidFill>
                  <a:srgbClr val="000000"/>
                </a:solidFill>
                <a:latin typeface="Times New Roman" panose="02020603050405020304" pitchFamily="18" charset="0"/>
                <a:cs typeface="Times New Roman" panose="02020603050405020304" pitchFamily="18" charset="0"/>
              </a:rPr>
              <a:t>kiến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giải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thích</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lí</a:t>
            </a:r>
            <a:r>
              <a:rPr lang="en-US" sz="3800" dirty="0">
                <a:solidFill>
                  <a:srgbClr val="000000"/>
                </a:solidFill>
                <a:latin typeface="Times New Roman" panose="02020603050405020304" pitchFamily="18" charset="0"/>
                <a:cs typeface="Times New Roman" panose="02020603050405020304" pitchFamily="18" charset="0"/>
              </a:rPr>
              <a:t> do </a:t>
            </a:r>
            <a:r>
              <a:rPr lang="en-US" sz="3800" dirty="0" err="1">
                <a:solidFill>
                  <a:srgbClr val="000000"/>
                </a:solidFill>
                <a:latin typeface="Times New Roman" panose="02020603050405020304" pitchFamily="18" charset="0"/>
                <a:cs typeface="Times New Roman" panose="02020603050405020304" pitchFamily="18" charset="0"/>
              </a:rPr>
              <a:t>ủng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hộ</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hoặc</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phản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đối</a:t>
            </a:r>
            <a:r>
              <a:rPr lang="en-US" sz="3800" dirty="0">
                <a:solidFill>
                  <a:srgbClr val="000000"/>
                </a:solidFill>
                <a:latin typeface="Times New Roman" panose="02020603050405020304" pitchFamily="18" charset="0"/>
                <a:cs typeface="Times New Roman" panose="02020603050405020304" pitchFamily="18" charset="0"/>
              </a:rPr>
              <a:t>)</a:t>
            </a:r>
            <a:endParaRPr lang="vi-VN" sz="3800" dirty="0">
              <a:solidFill>
                <a:srgbClr val="000000"/>
              </a:solidFill>
              <a:latin typeface="Times New Roman" panose="02020603050405020304" pitchFamily="18" charset="0"/>
              <a:cs typeface="Times New Roman" panose="02020603050405020304" pitchFamily="18" charset="0"/>
            </a:endParaRPr>
          </a:p>
          <a:p>
            <a:pPr algn="just"/>
            <a:r>
              <a:rPr lang="vi-VN" sz="3800" dirty="0">
                <a:solidFill>
                  <a:srgbClr val="000000"/>
                </a:solidFill>
                <a:latin typeface="Times New Roman" panose="02020603050405020304" pitchFamily="18" charset="0"/>
                <a:cs typeface="Times New Roman" panose="02020603050405020304" pitchFamily="18" charset="0"/>
              </a:rPr>
              <a:t>- </a:t>
            </a:r>
            <a:r>
              <a:rPr lang="vi-VN" sz="3800" b="1" dirty="0">
                <a:solidFill>
                  <a:srgbClr val="000000"/>
                </a:solidFill>
                <a:latin typeface="Times New Roman" panose="02020603050405020304" pitchFamily="18" charset="0"/>
                <a:cs typeface="Times New Roman" panose="02020603050405020304" pitchFamily="18" charset="0"/>
              </a:rPr>
              <a:t>Kết thúc</a:t>
            </a:r>
            <a:r>
              <a:rPr lang="vi-VN" sz="3800" dirty="0">
                <a:solidFill>
                  <a:srgbClr val="000000"/>
                </a:solidFill>
                <a:latin typeface="Times New Roman" panose="02020603050405020304" pitchFamily="18" charset="0"/>
                <a:cs typeface="Times New Roman" panose="02020603050405020304" pitchFamily="18" charset="0"/>
              </a:rPr>
              <a:t>:</a:t>
            </a:r>
            <a:r>
              <a:rPr lang="en-US" sz="3800" dirty="0">
                <a:solidFill>
                  <a:srgbClr val="000000"/>
                </a:solidFill>
                <a:latin typeface="Times New Roman" panose="02020603050405020304" pitchFamily="18" charset="0"/>
                <a:cs typeface="Times New Roman" panose="02020603050405020304" pitchFamily="18" charset="0"/>
              </a:rPr>
              <a:t> </a:t>
            </a:r>
            <a:r>
              <a:rPr lang="vi-VN" sz="3800" dirty="0">
                <a:solidFill>
                  <a:srgbClr val="000000"/>
                </a:solidFill>
                <a:latin typeface="Times New Roman" panose="02020603050405020304" pitchFamily="18" charset="0"/>
                <a:cs typeface="Times New Roman" panose="02020603050405020304" pitchFamily="18" charset="0"/>
              </a:rPr>
              <a:t>Khái quát </a:t>
            </a:r>
            <a:r>
              <a:rPr lang="en-US" sz="3800" dirty="0">
                <a:solidFill>
                  <a:srgbClr val="000000"/>
                </a:solidFill>
                <a:latin typeface="Times New Roman" panose="02020603050405020304" pitchFamily="18" charset="0"/>
                <a:cs typeface="Times New Roman" panose="02020603050405020304" pitchFamily="18" charset="0"/>
              </a:rPr>
              <a:t>ý </a:t>
            </a:r>
            <a:r>
              <a:rPr lang="vi-VN" sz="3800" dirty="0">
                <a:solidFill>
                  <a:srgbClr val="000000"/>
                </a:solidFill>
                <a:latin typeface="Times New Roman" panose="02020603050405020304" pitchFamily="18" charset="0"/>
                <a:cs typeface="Times New Roman" panose="02020603050405020304" pitchFamily="18" charset="0"/>
              </a:rPr>
              <a:t>nghĩa vấn đ</a:t>
            </a:r>
            <a:r>
              <a:rPr lang="en-US" sz="3800" dirty="0">
                <a:solidFill>
                  <a:srgbClr val="000000"/>
                </a:solidFill>
                <a:latin typeface="Times New Roman" panose="02020603050405020304" pitchFamily="18" charset="0"/>
                <a:cs typeface="Times New Roman" panose="02020603050405020304" pitchFamily="18" charset="0"/>
              </a:rPr>
              <a:t>ề, </a:t>
            </a:r>
            <a:r>
              <a:rPr lang="en-US" sz="3800" dirty="0" err="1">
                <a:solidFill>
                  <a:srgbClr val="000000"/>
                </a:solidFill>
                <a:latin typeface="Times New Roman" panose="02020603050405020304" pitchFamily="18" charset="0"/>
                <a:cs typeface="Times New Roman" panose="02020603050405020304" pitchFamily="18" charset="0"/>
              </a:rPr>
              <a:t>mỗi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lứa</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tuổi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có</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cách</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nhìn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cách</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nghĩ</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khác</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nhau</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người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lớn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cần</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thấu</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hiểu</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và</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cảm</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thông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với</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những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suy</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nghĩ</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hành</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động</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và</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ước</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mơ</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của</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trẻ</a:t>
            </a:r>
            <a:r>
              <a:rPr lang="en-US" sz="3800" dirty="0">
                <a:solidFill>
                  <a:srgbClr val="000000"/>
                </a:solidFill>
                <a:latin typeface="Times New Roman" panose="02020603050405020304" pitchFamily="18" charset="0"/>
                <a:cs typeface="Times New Roman" panose="02020603050405020304" pitchFamily="18" charset="0"/>
              </a:rPr>
              <a:t> </a:t>
            </a:r>
            <a:r>
              <a:rPr lang="en-US" sz="3800" dirty="0" err="1">
                <a:solidFill>
                  <a:srgbClr val="000000"/>
                </a:solidFill>
                <a:latin typeface="Times New Roman" panose="02020603050405020304" pitchFamily="18" charset="0"/>
                <a:cs typeface="Times New Roman" panose="02020603050405020304" pitchFamily="18" charset="0"/>
              </a:rPr>
              <a:t>em</a:t>
            </a:r>
            <a:r>
              <a:rPr lang="en-US" sz="3800" dirty="0">
                <a:solidFill>
                  <a:srgbClr val="000000"/>
                </a:solidFill>
                <a:latin typeface="Times New Roman" panose="02020603050405020304" pitchFamily="18" charset="0"/>
                <a:cs typeface="Times New Roman" panose="02020603050405020304" pitchFamily="18" charset="0"/>
              </a:rPr>
              <a:t>.</a:t>
            </a:r>
            <a:endParaRPr lang="vi-VN" sz="3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1859575">
            <a:off x="14871650" y="-1687495"/>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1" name="Freeform 11"/>
          <p:cNvSpPr/>
          <p:nvPr/>
        </p:nvSpPr>
        <p:spPr>
          <a:xfrm rot="3396680">
            <a:off x="-1849696" y="7364335"/>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3" name="Group 3"/>
          <p:cNvGrpSpPr/>
          <p:nvPr/>
        </p:nvGrpSpPr>
        <p:grpSpPr>
          <a:xfrm>
            <a:off x="-762000" y="140556"/>
            <a:ext cx="7391400" cy="872580"/>
            <a:chOff x="0" y="0"/>
            <a:chExt cx="4274726" cy="2167467"/>
          </a:xfrm>
        </p:grpSpPr>
        <p:sp>
          <p:nvSpPr>
            <p:cNvPr id="1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15" name="TextBox 5"/>
            <p:cNvSpPr txBox="1"/>
            <p:nvPr/>
          </p:nvSpPr>
          <p:spPr>
            <a:xfrm>
              <a:off x="0" y="-38100"/>
              <a:ext cx="4274726" cy="2205567"/>
            </a:xfrm>
            <a:prstGeom prst="rect">
              <a:avLst/>
            </a:prstGeom>
          </p:spPr>
          <p:txBody>
            <a:bodyPr lIns="50800" tIns="50800" rIns="50800" bIns="50800" rtlCol="0" anchor="ctr"/>
            <a:lstStyle/>
            <a:p>
              <a:pPr algn="ctr">
                <a:lnSpc>
                  <a:spcPts val="2660"/>
                </a:lnSpc>
                <a:spcBef>
                  <a:spcPct val="0"/>
                </a:spcBef>
              </a:pPr>
            </a:p>
          </p:txBody>
        </p:sp>
      </p:grpSp>
      <p:sp>
        <p:nvSpPr>
          <p:cNvPr id="16" name="Rectangle 15"/>
          <p:cNvSpPr/>
          <p:nvPr/>
        </p:nvSpPr>
        <p:spPr>
          <a:xfrm>
            <a:off x="-1371600" y="192125"/>
            <a:ext cx="7543800" cy="76944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graphicFrame>
        <p:nvGraphicFramePr>
          <p:cNvPr id="17" name="Table 16"/>
          <p:cNvGraphicFramePr>
            <a:graphicFrameLocks noGrp="1"/>
          </p:cNvGraphicFramePr>
          <p:nvPr/>
        </p:nvGraphicFramePr>
        <p:xfrm>
          <a:off x="381000" y="1182015"/>
          <a:ext cx="17526000" cy="8900160"/>
        </p:xfrm>
        <a:graphic>
          <a:graphicData uri="http://schemas.openxmlformats.org/drawingml/2006/table">
            <a:tbl>
              <a:tblPr>
                <a:tableStyleId>{5940675A-B579-460E-94D1-54222C63F5DA}</a:tableStyleId>
              </a:tblPr>
              <a:tblGrid>
                <a:gridCol w="13313019"/>
                <a:gridCol w="4212981"/>
              </a:tblGrid>
              <a:tr h="597943">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r>
              <a:tr h="8132020">
                <a:tc>
                  <a:txBody>
                    <a:bodyPr/>
                    <a:lstStyle/>
                    <a:p>
                      <a:pPr algn="just"/>
                      <a:r>
                        <a:rPr lang="vi-VN" sz="3200" b="1" dirty="0">
                          <a:effectLst/>
                          <a:latin typeface="Times New Roman" panose="02020603050405020304" pitchFamily="18" charset="0"/>
                          <a:cs typeface="Times New Roman" panose="02020603050405020304" pitchFamily="18" charset="0"/>
                        </a:rPr>
                        <a:t>- Nội dung trình bày:</a:t>
                      </a:r>
                      <a:endParaRPr lang="vi-VN" sz="3200" b="1"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Vấn đề trình bày được nêu rõ ràng, cụ thể.</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Nội dung phong phú, có trọng tâm, được trình bày lô gích; lí lẽ và bằng chứng làm nổi bật được vấn đề.</a:t>
                      </a:r>
                      <a:endParaRPr lang="vi-VN" sz="3200" dirty="0">
                        <a:effectLst/>
                        <a:latin typeface="Times New Roman" panose="02020603050405020304" pitchFamily="18" charset="0"/>
                        <a:cs typeface="Times New Roman" panose="02020603050405020304" pitchFamily="18" charset="0"/>
                      </a:endParaRPr>
                    </a:p>
                    <a:p>
                      <a:pPr algn="just"/>
                      <a:r>
                        <a:rPr lang="vi-VN" sz="3200" b="1" dirty="0">
                          <a:effectLst/>
                          <a:latin typeface="Times New Roman" panose="02020603050405020304" pitchFamily="18" charset="0"/>
                          <a:cs typeface="Times New Roman" panose="02020603050405020304" pitchFamily="18" charset="0"/>
                        </a:rPr>
                        <a:t>- Hình thức trình bày:</a:t>
                      </a:r>
                      <a:endParaRPr lang="vi-VN" sz="3200" b="1"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Bài trình bày có bố cục rõ ràng.</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Các nội dung minh họa có chất lượng.</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Sử dụng công cụ, thiết bị hỗ trợ phù hợp.</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Có sự sáng tạo, tạo được điểm nhấn cho nội dung trình bày.</a:t>
                      </a:r>
                      <a:endParaRPr lang="vi-VN" sz="3200" dirty="0">
                        <a:effectLst/>
                        <a:latin typeface="Times New Roman" panose="02020603050405020304" pitchFamily="18" charset="0"/>
                        <a:cs typeface="Times New Roman" panose="02020603050405020304" pitchFamily="18" charset="0"/>
                      </a:endParaRPr>
                    </a:p>
                    <a:p>
                      <a:pPr algn="just"/>
                      <a:r>
                        <a:rPr lang="vi-VN" sz="3200" b="1" dirty="0">
                          <a:effectLst/>
                          <a:latin typeface="Times New Roman" panose="02020603050405020304" pitchFamily="18" charset="0"/>
                          <a:cs typeface="Times New Roman" panose="02020603050405020304" pitchFamily="18" charset="0"/>
                        </a:rPr>
                        <a:t>- Tác phong, thái độ trình bày:</a:t>
                      </a:r>
                      <a:endParaRPr lang="vi-VN" sz="3200" b="1"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Phong thái tự tin, tôn trọng người nghe, sử dụng ngôn ngữ cơ thể sinh động, phù hợp.</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Nói trôi chảy, mạch lạc, không bị ngắt quãng, hoặc không có những từ ngữ chêm xen (à, ờ, thì, mà, là,…).</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Tốc độ nói vừa phải, có nhấn giọng ở những nội dung quan trọng.</a:t>
                      </a:r>
                      <a:endParaRPr lang="vi-VN" sz="32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vi-VN" sz="3200" dirty="0">
                          <a:effectLst/>
                          <a:latin typeface="Times New Roman" panose="02020603050405020304" pitchFamily="18" charset="0"/>
                          <a:cs typeface="Times New Roman" panose="02020603050405020304" pitchFamily="18" charset="0"/>
                        </a:rPr>
                        <a:t>+ Nội dung giải đáp thắc mắc cụ thể, ngắn gọn, thỏa đáng.</a:t>
                      </a:r>
                      <a:endParaRPr lang="en-US"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Bảo đảm yêu cầu về thời gian trình bày.</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a:r>
                        <a:rPr lang="vi-VN" sz="3200" dirty="0">
                          <a:effectLst/>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endParaRPr lang="vi-VN" sz="3200" dirty="0">
                        <a:effectLst/>
                        <a:latin typeface="Times New Roman" panose="02020603050405020304" pitchFamily="18" charset="0"/>
                        <a:cs typeface="Times New Roman" panose="02020603050405020304" pitchFamily="18" charset="0"/>
                      </a:endParaRPr>
                    </a:p>
                    <a:p>
                      <a:pPr algn="just"/>
                      <a:endParaRPr lang="en-US" sz="14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Thể hiện thái độ chú ý lắng nghe; sử dụng các yếu tố cử chỉ, nét mặt, ánh mắt để khích lệ người nói.</a:t>
                      </a:r>
                      <a:endParaRPr lang="vi-VN" sz="3200" dirty="0">
                        <a:effectLst/>
                        <a:latin typeface="Times New Roman" panose="02020603050405020304" pitchFamily="18" charset="0"/>
                        <a:cs typeface="Times New Roman" panose="02020603050405020304" pitchFamily="18" charset="0"/>
                      </a:endParaRPr>
                    </a:p>
                    <a:p>
                      <a:pPr algn="just"/>
                      <a:endParaRPr lang="en-US" sz="20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Hỏi lại những điểm chưa rõ (nếu cần); có thể trao đổi thêm quan điểm cá nhân về nội dung của bài trình bày.</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6196" y="1028700"/>
            <a:ext cx="16045004" cy="9258300"/>
            <a:chOff x="0" y="0"/>
            <a:chExt cx="2137363" cy="2167467"/>
          </a:xfrm>
        </p:grpSpPr>
        <p:sp>
          <p:nvSpPr>
            <p:cNvPr id="5" name="Freeform 5"/>
            <p:cNvSpPr/>
            <p:nvPr/>
          </p:nvSpPr>
          <p:spPr>
            <a:xfrm>
              <a:off x="0" y="0"/>
              <a:ext cx="2137363" cy="2167467"/>
            </a:xfrm>
            <a:custGeom>
              <a:avLst/>
              <a:gdLst/>
              <a:ahLst/>
              <a:cxnLst/>
              <a:rect l="l" t="t" r="r" b="b"/>
              <a:pathLst>
                <a:path w="2137363" h="2167467">
                  <a:moveTo>
                    <a:pt x="0" y="0"/>
                  </a:moveTo>
                  <a:lnTo>
                    <a:pt x="2137363" y="0"/>
                  </a:lnTo>
                  <a:lnTo>
                    <a:pt x="2137363" y="2167467"/>
                  </a:lnTo>
                  <a:lnTo>
                    <a:pt x="0" y="2167467"/>
                  </a:lnTo>
                  <a:close/>
                </a:path>
              </a:pathLst>
            </a:custGeom>
            <a:solidFill>
              <a:srgbClr val="FFFFFF"/>
            </a:solidFill>
          </p:spPr>
        </p:sp>
        <p:sp>
          <p:nvSpPr>
            <p:cNvPr id="6" name="TextBox 6"/>
            <p:cNvSpPr txBox="1"/>
            <p:nvPr/>
          </p:nvSpPr>
          <p:spPr>
            <a:xfrm>
              <a:off x="0" y="-38100"/>
              <a:ext cx="2137363" cy="2205567"/>
            </a:xfrm>
            <a:prstGeom prst="rect">
              <a:avLst/>
            </a:prstGeom>
          </p:spPr>
          <p:txBody>
            <a:bodyPr lIns="50800" tIns="50800" rIns="50800" bIns="50800" rtlCol="0" anchor="ctr"/>
            <a:lstStyle/>
            <a:p>
              <a:pPr algn="ctr">
                <a:lnSpc>
                  <a:spcPts val="2660"/>
                </a:lnSpc>
                <a:spcBef>
                  <a:spcPct val="0"/>
                </a:spcBef>
              </a:pPr>
            </a:p>
          </p:txBody>
        </p:sp>
      </p:grpSp>
      <p:sp>
        <p:nvSpPr>
          <p:cNvPr id="10" name="Freeform 10"/>
          <p:cNvSpPr/>
          <p:nvPr/>
        </p:nvSpPr>
        <p:spPr>
          <a:xfrm rot="1859575">
            <a:off x="14871650" y="-1687495"/>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1" name="Freeform 11"/>
          <p:cNvSpPr/>
          <p:nvPr/>
        </p:nvSpPr>
        <p:spPr>
          <a:xfrm rot="3396680">
            <a:off x="-1849696" y="7364335"/>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2" name="Rectangle 11"/>
          <p:cNvSpPr/>
          <p:nvPr/>
        </p:nvSpPr>
        <p:spPr>
          <a:xfrm>
            <a:off x="5562600" y="1257300"/>
            <a:ext cx="7543800" cy="769441"/>
          </a:xfrm>
          <a:prstGeom prst="rect">
            <a:avLst/>
          </a:prstGeom>
        </p:spPr>
        <p:txBody>
          <a:bodyPr wrap="square">
            <a:spAutoFit/>
          </a:bodyPr>
          <a:lstStyle/>
          <a:p>
            <a:pPr algn="ctr" defTabSz="1828800">
              <a:buClr>
                <a:srgbClr val="000000"/>
              </a:buClr>
              <a:defRPr/>
            </a:pP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graphicFrame>
        <p:nvGraphicFramePr>
          <p:cNvPr id="13" name="Table 12"/>
          <p:cNvGraphicFramePr>
            <a:graphicFrameLocks noGrp="1"/>
          </p:cNvGraphicFramePr>
          <p:nvPr/>
        </p:nvGraphicFramePr>
        <p:xfrm>
          <a:off x="1905000" y="2525973"/>
          <a:ext cx="6864754" cy="6156960"/>
        </p:xfrm>
        <a:graphic>
          <a:graphicData uri="http://schemas.openxmlformats.org/drawingml/2006/table">
            <a:tbl>
              <a:tblPr>
                <a:tableStyleId>{5940675A-B579-460E-94D1-54222C63F5DA}</a:tableStyleId>
              </a:tblPr>
              <a:tblGrid>
                <a:gridCol w="6864754"/>
              </a:tblGrid>
              <a:tr h="0">
                <a:tc>
                  <a:txBody>
                    <a:bodyPr/>
                    <a:lstStyle/>
                    <a:p>
                      <a:pPr algn="ctr"/>
                      <a:r>
                        <a:rPr lang="vi-VN" sz="4400" b="1" dirty="0">
                          <a:effectLst/>
                          <a:latin typeface="Times New Roman" panose="02020603050405020304" pitchFamily="18" charset="0"/>
                          <a:cs typeface="Times New Roman" panose="02020603050405020304" pitchFamily="18" charset="0"/>
                        </a:rPr>
                        <a:t>Người nói</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tr>
              <a:tr h="0">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Lắng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bạn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thầy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cô</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Rút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nghiệm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Điều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em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lòng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gì</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Điều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gì</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em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muốn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thay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đổi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bl>
          </a:graphicData>
        </a:graphic>
      </p:graphicFrame>
      <p:graphicFrame>
        <p:nvGraphicFramePr>
          <p:cNvPr id="14" name="Table 13"/>
          <p:cNvGraphicFramePr>
            <a:graphicFrameLocks noGrp="1"/>
          </p:cNvGraphicFramePr>
          <p:nvPr/>
        </p:nvGraphicFramePr>
        <p:xfrm>
          <a:off x="9067799" y="2525973"/>
          <a:ext cx="7699578" cy="6156960"/>
        </p:xfrm>
        <a:graphic>
          <a:graphicData uri="http://schemas.openxmlformats.org/drawingml/2006/table">
            <a:tbl>
              <a:tblPr>
                <a:tableStyleId>{5940675A-B579-460E-94D1-54222C63F5DA}</a:tableStyleId>
              </a:tblPr>
              <a:tblGrid>
                <a:gridCol w="7699578"/>
              </a:tblGrid>
              <a:tr h="0">
                <a:tc>
                  <a:txBody>
                    <a:bodyPr/>
                    <a:lstStyle/>
                    <a:p>
                      <a:pPr algn="ctr"/>
                      <a:r>
                        <a:rPr lang="vi-VN" sz="4400" b="1" dirty="0">
                          <a:effectLst/>
                          <a:latin typeface="Times New Roman" panose="02020603050405020304" pitchFamily="18" charset="0"/>
                          <a:cs typeface="Times New Roman" panose="02020603050405020304" pitchFamily="18" charset="0"/>
                        </a:rPr>
                        <a:t>Người nghe</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r>
              <a:tr h="0">
                <a:tc>
                  <a:txBody>
                    <a:bodyPr/>
                    <a:lstStyle/>
                    <a:p>
                      <a:pPr marL="0" indent="0" algn="just">
                        <a:buFontTx/>
                        <a:buNone/>
                      </a:pPr>
                      <a:r>
                        <a:rPr lang="en-US" sz="4000" dirty="0">
                          <a:effectLst/>
                          <a:latin typeface="Times New Roman" panose="02020603050405020304" pitchFamily="18" charset="0"/>
                          <a:cs typeface="Times New Roman" panose="02020603050405020304" pitchFamily="18" charset="0"/>
                        </a:rPr>
                        <a:t>- </a:t>
                      </a:r>
                      <a:r>
                        <a:rPr lang="vi-VN" sz="4000" dirty="0">
                          <a:effectLst/>
                          <a:latin typeface="Times New Roman" panose="02020603050405020304" pitchFamily="18" charset="0"/>
                          <a:cs typeface="Times New Roman" panose="02020603050405020304" pitchFamily="18" charset="0"/>
                        </a:rPr>
                        <a:t>Kiểm tra việc nghe và ghi chép các nội dung thông tin đã chính xác chưa</a:t>
                      </a:r>
                      <a:endParaRPr lang="en-US" sz="4000" dirty="0">
                        <a:effectLst/>
                        <a:latin typeface="Times New Roman" panose="02020603050405020304" pitchFamily="18" charset="0"/>
                        <a:cs typeface="Times New Roman" panose="02020603050405020304" pitchFamily="18" charset="0"/>
                      </a:endParaRPr>
                    </a:p>
                    <a:p>
                      <a:pPr marL="0" indent="0" algn="just">
                        <a:buFontTx/>
                        <a:buNone/>
                      </a:pPr>
                      <a:r>
                        <a:rPr lang="vi-VN" sz="4000" dirty="0">
                          <a:effectLst/>
                          <a:latin typeface="Times New Roman" panose="02020603050405020304" pitchFamily="18" charset="0"/>
                          <a:cs typeface="Times New Roman" panose="02020603050405020304" pitchFamily="18" charset="0"/>
                        </a:rPr>
                        <a:t>- Nêu nhận xét về nội dung, hình thức bài trình bày.</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Đánh giá:</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Em thấy bài trình bày của bạn có thuyết phục không? Vì sao?</a:t>
                      </a:r>
                      <a:endParaRPr lang="vi-VN" sz="4000" dirty="0">
                        <a:effectLst/>
                        <a:latin typeface="Times New Roman" panose="02020603050405020304" pitchFamily="18" charset="0"/>
                        <a:cs typeface="Times New Roman" panose="02020603050405020304" pitchFamily="18" charset="0"/>
                      </a:endParaRPr>
                    </a:p>
                    <a:p>
                      <a:pPr algn="just"/>
                      <a:r>
                        <a:rPr lang="vi-VN" sz="4000" dirty="0">
                          <a:effectLst/>
                          <a:latin typeface="Times New Roman" panose="02020603050405020304" pitchFamily="18" charset="0"/>
                          <a:cs typeface="Times New Roman" panose="02020603050405020304" pitchFamily="18" charset="0"/>
                        </a:rPr>
                        <a:t>+ Điều em học được từ bài trình bày của bạn là gì?</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034254" y="6994624"/>
            <a:ext cx="4068508" cy="4114800"/>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2"/>
          <p:cNvSpPr/>
          <p:nvPr/>
        </p:nvSpPr>
        <p:spPr>
          <a:xfrm>
            <a:off x="10058400" y="2705100"/>
            <a:ext cx="7924800" cy="6553200"/>
          </a:xfrm>
          <a:custGeom>
            <a:avLst/>
            <a:gdLst/>
            <a:ahLst/>
            <a:cxnLst/>
            <a:rect l="l" t="t" r="r" b="b"/>
            <a:pathLst>
              <a:path w="4682560" h="4114800">
                <a:moveTo>
                  <a:pt x="0" y="0"/>
                </a:moveTo>
                <a:lnTo>
                  <a:pt x="4682561" y="0"/>
                </a:lnTo>
                <a:lnTo>
                  <a:pt x="468256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4"/>
          <p:cNvSpPr txBox="1"/>
          <p:nvPr/>
        </p:nvSpPr>
        <p:spPr>
          <a:xfrm>
            <a:off x="2514600" y="3467100"/>
            <a:ext cx="7162800"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Chia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Yêu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cầu</a:t>
            </a:r>
            <a:r>
              <a:rPr lang="en-US" sz="4400" dirty="0" smtClean="0">
                <a:solidFill>
                  <a:prstClr val="black"/>
                </a:solidFill>
                <a:latin typeface="Times New Roman" panose="02020603050405020304" pitchFamily="18" charset="0"/>
                <a:cs typeface="Times New Roman" panose="02020603050405020304" pitchFamily="18" charset="0"/>
              </a:rPr>
              <a:t>:</a:t>
            </a:r>
            <a:r>
              <a:rPr lang="vi-VN" sz="4400" dirty="0" smtClean="0">
                <a:solidFill>
                  <a:srgbClr val="000000"/>
                </a:solidFill>
                <a:latin typeface="Times New Roman" panose="02020603050405020304" pitchFamily="18" charset="0"/>
              </a:rPr>
              <a:t> </a:t>
            </a:r>
            <a:r>
              <a:rPr lang="vi-VN" sz="4400" dirty="0">
                <a:solidFill>
                  <a:srgbClr val="000000"/>
                </a:solidFill>
                <a:latin typeface="Times New Roman" panose="02020603050405020304" pitchFamily="18" charset="0"/>
              </a:rPr>
              <a:t>Ngưỡng mộ và mê muội thần </a:t>
            </a:r>
            <a:r>
              <a:rPr lang="vi-VN" sz="4400" dirty="0" smtClean="0">
                <a:solidFill>
                  <a:srgbClr val="000000"/>
                </a:solidFill>
                <a:latin typeface="Times New Roman" panose="02020603050405020304" pitchFamily="18" charset="0"/>
              </a:rPr>
              <a:t>tượng</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8"/>
          <p:cNvSpPr txBox="1"/>
          <p:nvPr/>
        </p:nvSpPr>
        <p:spPr>
          <a:xfrm>
            <a:off x="1828800" y="935385"/>
            <a:ext cx="14256481" cy="1769715"/>
          </a:xfrm>
          <a:prstGeom prst="rect">
            <a:avLst/>
          </a:prstGeom>
        </p:spPr>
        <p:txBody>
          <a:bodyPr lIns="0" tIns="0" rIns="0" bIns="0" rtlCol="0" anchor="t">
            <a:spAutoFit/>
          </a:bodyPr>
          <a:lstStyle/>
          <a:p>
            <a:pPr algn="ctr"/>
            <a:r>
              <a:rPr lang="en-US" sz="11500" dirty="0" err="1" smtClean="0">
                <a:latin typeface="#9Slide07 SVNDessert Menu Scrip" panose="00000500000000000000" pitchFamily="2" charset="0"/>
              </a:rPr>
              <a:t>Bản</a:t>
            </a:r>
            <a:r>
              <a:rPr lang="en-US" sz="11500" dirty="0" smtClean="0">
                <a:latin typeface="#9Slide07 SVNDessert Menu Scrip" panose="00000500000000000000" pitchFamily="2" charset="0"/>
              </a:rPr>
              <a:t> tin </a:t>
            </a:r>
            <a:r>
              <a:rPr lang="en-US" sz="11500" dirty="0" err="1" smtClean="0">
                <a:latin typeface="#9Slide07 SVNDessert Menu Scrip" panose="00000500000000000000" pitchFamily="2" charset="0"/>
              </a:rPr>
              <a:t>cuộc</a:t>
            </a:r>
            <a:r>
              <a:rPr lang="en-US" sz="11500" dirty="0" smtClean="0">
                <a:latin typeface="#9Slide07 SVNDessert Menu Scrip" panose="00000500000000000000" pitchFamily="2" charset="0"/>
              </a:rPr>
              <a:t> </a:t>
            </a:r>
            <a:r>
              <a:rPr lang="en-US" sz="11500" dirty="0" err="1" smtClean="0">
                <a:latin typeface="#9Slide07 SVNDessert Menu Scrip" panose="00000500000000000000" pitchFamily="2" charset="0"/>
              </a:rPr>
              <a:t>sống</a:t>
            </a:r>
            <a:endParaRPr lang="en-US" sz="11500" dirty="0">
              <a:latin typeface="#9Slide07 SVNDessert Menu Scrip"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9D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600200" y="552045"/>
            <a:ext cx="6477000" cy="9261993"/>
          </a:xfrm>
          <a:prstGeom prst="rect">
            <a:avLst/>
          </a:prstGeom>
        </p:spPr>
      </p:pic>
      <p:pic>
        <p:nvPicPr>
          <p:cNvPr id="10" name="Picture 9" descr="A cartoon of two boy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990567"/>
            <a:ext cx="7848600" cy="7848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4196" y="3875743"/>
            <a:ext cx="5674504" cy="707886"/>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516292" y="3879622"/>
            <a:ext cx="2150707" cy="707886"/>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56042" y="4941451"/>
            <a:ext cx="9172353" cy="707886"/>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Thầy cô, bạn bè, người thân trong gia đình</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043550" y="3879622"/>
            <a:ext cx="8737765" cy="707886"/>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Nêu ý kiến, thuyết phục người nghe</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450726" y="2118743"/>
            <a:ext cx="8719656" cy="132343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Máy móc thiết bị, tranh, ảnh, video clip, sơ đồ, bảng biểu</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9448800" y="2095500"/>
            <a:ext cx="8349900" cy="132343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9831395" y="4706000"/>
            <a:ext cx="7967305" cy="317009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Nội dung chính:</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Trình tự các luận điểm</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Lí lẽ tương ứng với từng luận điểm</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Bằng chứng tương ứng với từng luận điểm</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84395" y="5937107"/>
            <a:ext cx="9144000" cy="1938992"/>
          </a:xfrm>
          <a:prstGeom prst="rect">
            <a:avLst/>
          </a:prstGeom>
          <a:solidFill>
            <a:schemeClr val="bg1"/>
          </a:solid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thúc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484395" y="8223459"/>
            <a:ext cx="17465110" cy="132343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 về người nghe; kết hợp lời nói và cử chỉ, động tác,…; giọng điệu và âm lượng phù hợp</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7"/>
          <p:cNvSpPr txBox="1"/>
          <p:nvPr/>
        </p:nvSpPr>
        <p:spPr>
          <a:xfrm>
            <a:off x="1524000" y="723900"/>
            <a:ext cx="13842965" cy="1117037"/>
          </a:xfrm>
          <a:prstGeom prst="rect">
            <a:avLst/>
          </a:prstGeom>
        </p:spPr>
        <p:txBody>
          <a:bodyPr wrap="square" lIns="0" tIns="0" rIns="0" bIns="0" rtlCol="0" anchor="t">
            <a:spAutoFit/>
          </a:bodyPr>
          <a:lstStyle/>
          <a:p>
            <a:pPr algn="ctr">
              <a:lnSpc>
                <a:spcPts val="8400"/>
              </a:lnSpc>
              <a:spcBef>
                <a:spcPct val="0"/>
              </a:spcBef>
            </a:pPr>
            <a:r>
              <a:rPr lang="en-US" sz="9600" dirty="0" err="1" smtClean="0">
                <a:solidFill>
                  <a:srgbClr val="FF0000"/>
                </a:solidFill>
                <a:latin typeface="#9Slide07 SVNAppleberry" panose="02040603050506020204" pitchFamily="18" charset="0"/>
              </a:rPr>
              <a:t>Thẻ</a:t>
            </a:r>
            <a:r>
              <a:rPr lang="en-US" sz="9600" dirty="0" smtClean="0">
                <a:solidFill>
                  <a:srgbClr val="FF0000"/>
                </a:solidFill>
                <a:latin typeface="#9Slide07 SVNAppleberry" panose="02040603050506020204" pitchFamily="18" charset="0"/>
              </a:rPr>
              <a:t> </a:t>
            </a:r>
            <a:r>
              <a:rPr lang="en-US" sz="9600" dirty="0" err="1" smtClean="0">
                <a:solidFill>
                  <a:srgbClr val="FF0000"/>
                </a:solidFill>
                <a:latin typeface="#9Slide07 SVNAppleberry" panose="02040603050506020204" pitchFamily="18" charset="0"/>
              </a:rPr>
              <a:t>thông</a:t>
            </a:r>
            <a:r>
              <a:rPr lang="en-US" sz="9600" dirty="0" smtClean="0">
                <a:solidFill>
                  <a:srgbClr val="FF0000"/>
                </a:solidFill>
                <a:latin typeface="#9Slide07 SVNAppleberry" panose="02040603050506020204" pitchFamily="18" charset="0"/>
              </a:rPr>
              <a:t> tin</a:t>
            </a:r>
            <a:endParaRPr lang="en-US" sz="9600" dirty="0">
              <a:solidFill>
                <a:srgbClr val="FF0000"/>
              </a:solidFill>
              <a:latin typeface="#9Slide07 SVNAppleberry" panose="0204060305050602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9600" y="459117"/>
            <a:ext cx="16840200" cy="4684383"/>
            <a:chOff x="0" y="0"/>
            <a:chExt cx="4274726" cy="950787"/>
          </a:xfrm>
        </p:grpSpPr>
        <p:sp>
          <p:nvSpPr>
            <p:cNvPr id="4" name="Freeform 4"/>
            <p:cNvSpPr/>
            <p:nvPr/>
          </p:nvSpPr>
          <p:spPr>
            <a:xfrm>
              <a:off x="0" y="0"/>
              <a:ext cx="4274726" cy="950787"/>
            </a:xfrm>
            <a:custGeom>
              <a:avLst/>
              <a:gdLst/>
              <a:ahLst/>
              <a:cxnLst/>
              <a:rect l="l" t="t" r="r" b="b"/>
              <a:pathLst>
                <a:path w="4274726" h="950787">
                  <a:moveTo>
                    <a:pt x="0" y="0"/>
                  </a:moveTo>
                  <a:lnTo>
                    <a:pt x="4274726" y="0"/>
                  </a:lnTo>
                  <a:lnTo>
                    <a:pt x="4274726" y="950787"/>
                  </a:lnTo>
                  <a:lnTo>
                    <a:pt x="0" y="950787"/>
                  </a:lnTo>
                  <a:close/>
                </a:path>
              </a:pathLst>
            </a:custGeom>
            <a:solidFill>
              <a:srgbClr val="FFFFFF"/>
            </a:solidFill>
          </p:spPr>
        </p:sp>
        <p:sp>
          <p:nvSpPr>
            <p:cNvPr id="5" name="TextBox 5"/>
            <p:cNvSpPr txBox="1"/>
            <p:nvPr/>
          </p:nvSpPr>
          <p:spPr>
            <a:xfrm>
              <a:off x="0" y="-38100"/>
              <a:ext cx="4274726" cy="988887"/>
            </a:xfrm>
            <a:prstGeom prst="rect">
              <a:avLst/>
            </a:prstGeom>
          </p:spPr>
          <p:txBody>
            <a:bodyPr lIns="50800" tIns="50800" rIns="50800" bIns="50800" rtlCol="0" anchor="ctr"/>
            <a:lstStyle/>
            <a:p>
              <a:pPr algn="ctr">
                <a:lnSpc>
                  <a:spcPts val="2660"/>
                </a:lnSpc>
                <a:spcBef>
                  <a:spcPct val="0"/>
                </a:spcBef>
              </a:pPr>
            </a:p>
          </p:txBody>
        </p:sp>
      </p:grpSp>
      <p:sp>
        <p:nvSpPr>
          <p:cNvPr id="6" name="Freeform 6"/>
          <p:cNvSpPr/>
          <p:nvPr/>
        </p:nvSpPr>
        <p:spPr>
          <a:xfrm>
            <a:off x="3782824" y="4332214"/>
            <a:ext cx="10722353" cy="7358215"/>
          </a:xfrm>
          <a:custGeom>
            <a:avLst/>
            <a:gdLst/>
            <a:ahLst/>
            <a:cxnLst/>
            <a:rect l="l" t="t" r="r" b="b"/>
            <a:pathLst>
              <a:path w="10722353" h="7358215">
                <a:moveTo>
                  <a:pt x="0" y="0"/>
                </a:moveTo>
                <a:lnTo>
                  <a:pt x="10722352" y="0"/>
                </a:lnTo>
                <a:lnTo>
                  <a:pt x="10722352" y="7358215"/>
                </a:lnTo>
                <a:lnTo>
                  <a:pt x="0" y="7358215"/>
                </a:lnTo>
                <a:lnTo>
                  <a:pt x="0" y="0"/>
                </a:lnTo>
                <a:close/>
              </a:path>
            </a:pathLst>
          </a:custGeom>
          <a:blipFill>
            <a:blip r:embed="rId1"/>
            <a:stretch>
              <a:fillRect/>
            </a:stretch>
          </a:blipFill>
        </p:spPr>
      </p:sp>
      <p:sp>
        <p:nvSpPr>
          <p:cNvPr id="7" name="TextBox 7"/>
          <p:cNvSpPr txBox="1"/>
          <p:nvPr/>
        </p:nvSpPr>
        <p:spPr>
          <a:xfrm>
            <a:off x="4749835" y="610632"/>
            <a:ext cx="8559730" cy="1077218"/>
          </a:xfrm>
          <a:prstGeom prst="rect">
            <a:avLst/>
          </a:prstGeom>
        </p:spPr>
        <p:txBody>
          <a:bodyPr lIns="0" tIns="0" rIns="0" bIns="0" rtlCol="0" anchor="t">
            <a:spAutoFit/>
          </a:bodyPr>
          <a:lstStyle/>
          <a:p>
            <a:pPr algn="ctr">
              <a:lnSpc>
                <a:spcPts val="8400"/>
              </a:lnSpc>
              <a:spcBef>
                <a:spcPct val="0"/>
              </a:spcBef>
            </a:pPr>
            <a:r>
              <a:rPr lang="en-US" sz="6000" dirty="0" err="1">
                <a:solidFill>
                  <a:srgbClr val="000000"/>
                </a:solidFill>
                <a:latin typeface="#9Slide07 SVNAppleberry" panose="02040603050506020204" pitchFamily="18" charset="0"/>
              </a:rPr>
              <a:t>Bài</a:t>
            </a:r>
            <a:r>
              <a:rPr lang="en-US" sz="6000" dirty="0">
                <a:solidFill>
                  <a:srgbClr val="000000"/>
                </a:solidFill>
                <a:latin typeface="#9Slide07 SVNAppleberry" panose="02040603050506020204" pitchFamily="18" charset="0"/>
              </a:rPr>
              <a:t> 6: </a:t>
            </a:r>
            <a:r>
              <a:rPr lang="en-US" sz="6000" dirty="0" err="1">
                <a:solidFill>
                  <a:srgbClr val="000000"/>
                </a:solidFill>
                <a:latin typeface="#9Slide07 SVNAppleberry" panose="02040603050506020204" pitchFamily="18" charset="0"/>
              </a:rPr>
              <a:t>Truyện</a:t>
            </a:r>
            <a:endParaRPr lang="en-US" sz="6000" dirty="0">
              <a:solidFill>
                <a:srgbClr val="000000"/>
              </a:solidFill>
              <a:latin typeface="#9Slide07 SVNAppleberry" panose="02040603050506020204" pitchFamily="18" charset="0"/>
            </a:endParaRPr>
          </a:p>
        </p:txBody>
      </p:sp>
      <p:sp>
        <p:nvSpPr>
          <p:cNvPr id="8" name="TextBox 8"/>
          <p:cNvSpPr txBox="1"/>
          <p:nvPr/>
        </p:nvSpPr>
        <p:spPr>
          <a:xfrm>
            <a:off x="2209800" y="1005100"/>
            <a:ext cx="14256481" cy="1577355"/>
          </a:xfrm>
          <a:prstGeom prst="rect">
            <a:avLst/>
          </a:prstGeom>
        </p:spPr>
        <p:txBody>
          <a:bodyPr lIns="0" tIns="0" rIns="0" bIns="0" rtlCol="0" anchor="t">
            <a:spAutoFit/>
          </a:bodyPr>
          <a:lstStyle/>
          <a:p>
            <a:pPr algn="ctr">
              <a:lnSpc>
                <a:spcPts val="14000"/>
              </a:lnSpc>
            </a:pPr>
            <a:r>
              <a:rPr lang="en-US" sz="4800" dirty="0" err="1">
                <a:solidFill>
                  <a:srgbClr val="036374"/>
                </a:solidFill>
                <a:latin typeface="#9Slide07 SVNDessert Menu Scrip" panose="00000500000000000000" pitchFamily="2" charset="0"/>
              </a:rPr>
              <a:t>Nói</a:t>
            </a:r>
            <a:r>
              <a:rPr lang="en-US" sz="4800" dirty="0">
                <a:solidFill>
                  <a:srgbClr val="036374"/>
                </a:solidFill>
                <a:latin typeface="#9Slide07 SVNDessert Menu Scrip" panose="00000500000000000000" pitchFamily="2" charset="0"/>
              </a:rPr>
              <a:t> </a:t>
            </a:r>
            <a:r>
              <a:rPr lang="en-US" sz="4800" dirty="0" err="1">
                <a:solidFill>
                  <a:srgbClr val="036374"/>
                </a:solidFill>
                <a:latin typeface="#9Slide07 SVNDessert Menu Scrip" panose="00000500000000000000" pitchFamily="2" charset="0"/>
              </a:rPr>
              <a:t>và</a:t>
            </a:r>
            <a:r>
              <a:rPr lang="en-US" sz="4800" dirty="0">
                <a:solidFill>
                  <a:srgbClr val="036374"/>
                </a:solidFill>
                <a:latin typeface="#9Slide07 SVNDessert Menu Scrip" panose="00000500000000000000" pitchFamily="2" charset="0"/>
              </a:rPr>
              <a:t> </a:t>
            </a:r>
            <a:r>
              <a:rPr lang="en-US" sz="4800" dirty="0" err="1">
                <a:solidFill>
                  <a:srgbClr val="036374"/>
                </a:solidFill>
                <a:latin typeface="#9Slide07 SVNDessert Menu Scrip" panose="00000500000000000000" pitchFamily="2" charset="0"/>
              </a:rPr>
              <a:t>nghe</a:t>
            </a:r>
            <a:endParaRPr lang="en-US" sz="4800" dirty="0">
              <a:solidFill>
                <a:srgbClr val="036374"/>
              </a:solidFill>
              <a:latin typeface="#9Slide07 SVNDessert Menu Scrip" panose="00000500000000000000" pitchFamily="2" charset="0"/>
            </a:endParaRPr>
          </a:p>
        </p:txBody>
      </p:sp>
      <p:sp>
        <p:nvSpPr>
          <p:cNvPr id="9" name="Freeform 9"/>
          <p:cNvSpPr/>
          <p:nvPr/>
        </p:nvSpPr>
        <p:spPr>
          <a:xfrm rot="1859575">
            <a:off x="14851640" y="-1907614"/>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859575">
            <a:off x="-1729631" y="7360986"/>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8"/>
          <p:cNvSpPr txBox="1"/>
          <p:nvPr/>
        </p:nvSpPr>
        <p:spPr>
          <a:xfrm>
            <a:off x="2209799" y="2771883"/>
            <a:ext cx="14256481" cy="923330"/>
          </a:xfrm>
          <a:prstGeom prst="rect">
            <a:avLst/>
          </a:prstGeom>
        </p:spPr>
        <p:txBody>
          <a:bodyPr lIns="0" tIns="0" rIns="0" bIns="0" rtlCol="0" anchor="t">
            <a:spAutoFit/>
          </a:bodyPr>
          <a:lstStyle/>
          <a:p>
            <a:pPr algn="ctr"/>
            <a:r>
              <a:rPr lang="en-US" sz="6000" dirty="0" err="1">
                <a:solidFill>
                  <a:srgbClr val="036374"/>
                </a:solidFill>
                <a:latin typeface="#9Slide07 SVNDessert Menu Scrip" panose="00000500000000000000" pitchFamily="2" charset="0"/>
              </a:rPr>
              <a:t>Trình</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bày</a:t>
            </a:r>
            <a:r>
              <a:rPr lang="en-US" sz="6000" dirty="0">
                <a:solidFill>
                  <a:srgbClr val="036374"/>
                </a:solidFill>
                <a:latin typeface="#9Slide07 SVNDessert Menu Scrip" panose="00000500000000000000" pitchFamily="2" charset="0"/>
              </a:rPr>
              <a:t> ý </a:t>
            </a:r>
            <a:r>
              <a:rPr lang="en-US" sz="6000" dirty="0" err="1">
                <a:solidFill>
                  <a:srgbClr val="036374"/>
                </a:solidFill>
                <a:latin typeface="#9Slide07 SVNDessert Menu Scrip" panose="00000500000000000000" pitchFamily="2" charset="0"/>
              </a:rPr>
              <a:t>kiến</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về</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một</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vấn</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đề</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xã</a:t>
            </a:r>
            <a:r>
              <a:rPr lang="en-US" sz="6000" dirty="0">
                <a:solidFill>
                  <a:srgbClr val="036374"/>
                </a:solidFill>
                <a:latin typeface="#9Slide07 SVNDessert Menu Scrip" panose="00000500000000000000" pitchFamily="2" charset="0"/>
              </a:rPr>
              <a:t> </a:t>
            </a:r>
            <a:r>
              <a:rPr lang="en-US" sz="6000" dirty="0" err="1">
                <a:solidFill>
                  <a:srgbClr val="036374"/>
                </a:solidFill>
                <a:latin typeface="#9Slide07 SVNDessert Menu Scrip" panose="00000500000000000000" pitchFamily="2" charset="0"/>
              </a:rPr>
              <a:t>hội</a:t>
            </a:r>
            <a:endParaRPr lang="en-US" sz="6000" dirty="0">
              <a:solidFill>
                <a:srgbClr val="036374"/>
              </a:solidFill>
              <a:latin typeface="#9Slide07 SVNDessert Menu Scrip" panose="00000500000000000000" pitchFamily="2"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60"/>
                </a:lnSpc>
                <a:spcBef>
                  <a:spcPct val="0"/>
                </a:spcBef>
              </a:pPr>
            </a:p>
          </p:txBody>
        </p:sp>
      </p:grpSp>
      <p:sp>
        <p:nvSpPr>
          <p:cNvPr id="7" name="TextBox 7"/>
          <p:cNvSpPr txBox="1"/>
          <p:nvPr/>
        </p:nvSpPr>
        <p:spPr>
          <a:xfrm>
            <a:off x="8686800" y="3086100"/>
            <a:ext cx="7216442" cy="3052118"/>
          </a:xfrm>
          <a:prstGeom prst="rect">
            <a:avLst/>
          </a:prstGeom>
        </p:spPr>
        <p:txBody>
          <a:bodyPr lIns="0" tIns="0" rIns="0" bIns="0" rtlCol="0" anchor="t">
            <a:spAutoFit/>
          </a:bodyPr>
          <a:lstStyle/>
          <a:p>
            <a:pPr algn="ctr">
              <a:lnSpc>
                <a:spcPts val="11900"/>
              </a:lnSpc>
            </a:pPr>
            <a:r>
              <a:rPr lang="en-US" sz="9600" dirty="0">
                <a:solidFill>
                  <a:srgbClr val="036374"/>
                </a:solidFill>
                <a:latin typeface="#9Slide07 SVNDessert Menu Scrip" panose="00000500000000000000" pitchFamily="2" charset="0"/>
              </a:rPr>
              <a:t>I. </a:t>
            </a:r>
            <a:endParaRPr lang="en-US" sz="9600" dirty="0">
              <a:solidFill>
                <a:srgbClr val="036374"/>
              </a:solidFill>
              <a:latin typeface="#9Slide07 SVNDessert Menu Scrip" panose="00000500000000000000" pitchFamily="2" charset="0"/>
            </a:endParaRPr>
          </a:p>
          <a:p>
            <a:pPr algn="ctr">
              <a:lnSpc>
                <a:spcPts val="11900"/>
              </a:lnSpc>
            </a:pPr>
            <a:r>
              <a:rPr lang="en-US" sz="9600" dirty="0" err="1">
                <a:solidFill>
                  <a:srgbClr val="036374"/>
                </a:solidFill>
                <a:latin typeface="#9Slide07 SVNDessert Menu Scrip" panose="00000500000000000000" pitchFamily="2" charset="0"/>
              </a:rPr>
              <a:t>Định</a:t>
            </a:r>
            <a:r>
              <a:rPr lang="en-US" sz="9600" dirty="0">
                <a:solidFill>
                  <a:srgbClr val="036374"/>
                </a:solidFill>
                <a:latin typeface="#9Slide07 SVNDessert Menu Scrip" panose="00000500000000000000" pitchFamily="2" charset="0"/>
              </a:rPr>
              <a:t> </a:t>
            </a:r>
            <a:r>
              <a:rPr lang="en-US" sz="9600" dirty="0" err="1">
                <a:solidFill>
                  <a:srgbClr val="036374"/>
                </a:solidFill>
                <a:latin typeface="#9Slide07 SVNDessert Menu Scrip" panose="00000500000000000000" pitchFamily="2" charset="0"/>
              </a:rPr>
              <a:t>hướng</a:t>
            </a:r>
            <a:endParaRPr lang="en-US" sz="9600" dirty="0">
              <a:solidFill>
                <a:srgbClr val="036374"/>
              </a:solidFill>
              <a:latin typeface="#9Slide07 SVNDessert Menu Scrip" panose="00000500000000000000" pitchFamily="2" charset="0"/>
            </a:endParaRPr>
          </a:p>
        </p:txBody>
      </p:sp>
      <p:sp>
        <p:nvSpPr>
          <p:cNvPr id="14" name="Freeform 14"/>
          <p:cNvSpPr/>
          <p:nvPr/>
        </p:nvSpPr>
        <p:spPr>
          <a:xfrm rot="1859575">
            <a:off x="-1877394" y="-102870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5" name="Freeform 15"/>
          <p:cNvSpPr/>
          <p:nvPr/>
        </p:nvSpPr>
        <p:spPr>
          <a:xfrm rot="1859575">
            <a:off x="15036176" y="7296794"/>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2" name="Freeform 8"/>
          <p:cNvSpPr/>
          <p:nvPr/>
        </p:nvSpPr>
        <p:spPr>
          <a:xfrm>
            <a:off x="1447800" y="2247900"/>
            <a:ext cx="7924800" cy="6871636"/>
          </a:xfrm>
          <a:custGeom>
            <a:avLst/>
            <a:gdLst/>
            <a:ahLst/>
            <a:cxnLst/>
            <a:rect l="l" t="t" r="r" b="b"/>
            <a:pathLst>
              <a:path w="5523221" h="4114800">
                <a:moveTo>
                  <a:pt x="0" y="0"/>
                </a:moveTo>
                <a:lnTo>
                  <a:pt x="5523221" y="0"/>
                </a:lnTo>
                <a:lnTo>
                  <a:pt x="552322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81000" y="316923"/>
            <a:ext cx="17373600" cy="9653154"/>
            <a:chOff x="0" y="0"/>
            <a:chExt cx="4274726" cy="2167467"/>
          </a:xfrm>
        </p:grpSpPr>
        <p:sp>
          <p:nvSpPr>
            <p:cNvPr id="3"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4" name="TextBox 5"/>
            <p:cNvSpPr txBox="1"/>
            <p:nvPr/>
          </p:nvSpPr>
          <p:spPr>
            <a:xfrm>
              <a:off x="0" y="-38100"/>
              <a:ext cx="4274726" cy="2205567"/>
            </a:xfrm>
            <a:prstGeom prst="rect">
              <a:avLst/>
            </a:prstGeom>
          </p:spPr>
          <p:txBody>
            <a:bodyPr lIns="50800" tIns="50800" rIns="50800" bIns="50800" rtlCol="0" anchor="ctr"/>
            <a:lstStyle/>
            <a:p>
              <a:pPr algn="ctr">
                <a:lnSpc>
                  <a:spcPts val="2660"/>
                </a:lnSpc>
                <a:spcBef>
                  <a:spcPct val="0"/>
                </a:spcBef>
              </a:pPr>
            </a:p>
          </p:txBody>
        </p:sp>
      </p:grpSp>
      <p:sp>
        <p:nvSpPr>
          <p:cNvPr id="9" name="Rectangle 8"/>
          <p:cNvSpPr/>
          <p:nvPr/>
        </p:nvSpPr>
        <p:spPr>
          <a:xfrm>
            <a:off x="914400" y="800100"/>
            <a:ext cx="16306800" cy="769441"/>
          </a:xfrm>
          <a:prstGeom prst="rect">
            <a:avLst/>
          </a:prstGeom>
        </p:spPr>
        <p:txBody>
          <a:bodyPr wrap="square">
            <a:spAutoFit/>
          </a:bodyPr>
          <a:lstStyle/>
          <a:p>
            <a:pPr algn="just"/>
            <a:r>
              <a:rPr lang="vi-VN" sz="4400" b="1" dirty="0">
                <a:solidFill>
                  <a:srgbClr val="000000"/>
                </a:solidFill>
                <a:latin typeface="+mj-lt"/>
              </a:rPr>
              <a:t>1. Thế nào là trình bày ý kiến về một vấn đề xã hội?</a:t>
            </a:r>
            <a:endParaRPr lang="vi-VN" sz="4400" dirty="0">
              <a:solidFill>
                <a:srgbClr val="000000"/>
              </a:solidFill>
              <a:latin typeface="+mj-lt"/>
            </a:endParaRPr>
          </a:p>
        </p:txBody>
      </p:sp>
      <p:sp>
        <p:nvSpPr>
          <p:cNvPr id="5" name="Rectangle 4"/>
          <p:cNvSpPr/>
          <p:nvPr/>
        </p:nvSpPr>
        <p:spPr>
          <a:xfrm>
            <a:off x="1295400" y="2324100"/>
            <a:ext cx="15544800" cy="4154984"/>
          </a:xfrm>
          <a:prstGeom prst="rect">
            <a:avLst/>
          </a:prstGeom>
        </p:spPr>
        <p:txBody>
          <a:bodyPr wrap="square">
            <a:spAutoFit/>
          </a:bodyPr>
          <a:lstStyle/>
          <a:p>
            <a:pPr algn="just"/>
            <a:r>
              <a:rPr lang="vi-VN" sz="4400" dirty="0">
                <a:solidFill>
                  <a:srgbClr val="000000"/>
                </a:solidFill>
                <a:latin typeface="+mj-lt"/>
              </a:rPr>
              <a:t>- Trình bày ý kiến về một vấn đề xã hội là nêu rõ ý kiến (quan điểm) của người nói, sử dụng các luận điểm xác đáng và bằng chứng tin cậy, cụ thể nhằm thuyết phục người nghe về một vấn đề xã hội.</a:t>
            </a:r>
            <a:endParaRPr lang="vi-VN" sz="4400" dirty="0">
              <a:solidFill>
                <a:srgbClr val="000000"/>
              </a:solidFill>
              <a:latin typeface="+mj-lt"/>
            </a:endParaRPr>
          </a:p>
          <a:p>
            <a:pPr algn="just"/>
            <a:r>
              <a:rPr lang="vi-VN" sz="4400" dirty="0">
                <a:solidFill>
                  <a:srgbClr val="000000"/>
                </a:solidFill>
                <a:latin typeface="+mj-lt"/>
              </a:rPr>
              <a:t>- Vấn đề xã hội có thể là một câu hỏi cần trả lời, một điều cần giải quyết, một hiện tượng tích cực hoặc tiêu cực hay vừa có mặt tích cực vừa có mặt tiêu cực trong cuộc sống</a:t>
            </a:r>
            <a:endParaRPr lang="vi-VN" sz="4400"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81000" y="316923"/>
            <a:ext cx="17373600" cy="9653154"/>
            <a:chOff x="0" y="0"/>
            <a:chExt cx="4274726" cy="2167467"/>
          </a:xfrm>
        </p:grpSpPr>
        <p:sp>
          <p:nvSpPr>
            <p:cNvPr id="3"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4"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8"/>
          <p:cNvSpPr/>
          <p:nvPr/>
        </p:nvSpPr>
        <p:spPr>
          <a:xfrm>
            <a:off x="914400" y="800100"/>
            <a:ext cx="163068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Thế nào là trình bày ý kiến về một vấn đề xã hội?</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Rectangle 5"/>
          <p:cNvSpPr/>
          <p:nvPr/>
        </p:nvSpPr>
        <p:spPr>
          <a:xfrm>
            <a:off x="1143000" y="2052718"/>
            <a:ext cx="163068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Có rất nhiều vấn đề cần trao đổi, chẳng hạn như:</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 name="Rectangle 6"/>
          <p:cNvSpPr/>
          <p:nvPr/>
        </p:nvSpPr>
        <p:spPr>
          <a:xfrm>
            <a:off x="4724400" y="3314103"/>
            <a:ext cx="12420600" cy="45983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Ngưỡng mộ và mê muội thần tượng</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Học sinh cấp trung học cơ sở sử dụng xe gắn máy phân phối lớn đến trường</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Cần biết lựa chọn sách để đọc</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 name="Freeform 4"/>
          <p:cNvSpPr/>
          <p:nvPr/>
        </p:nvSpPr>
        <p:spPr>
          <a:xfrm>
            <a:off x="939800" y="3957320"/>
            <a:ext cx="3474208" cy="2866222"/>
          </a:xfrm>
          <a:custGeom>
            <a:avLst/>
            <a:gdLst/>
            <a:ahLst/>
            <a:cxnLst/>
            <a:rect l="l" t="t" r="r" b="b"/>
            <a:pathLst>
              <a:path w="4987636" h="4114800">
                <a:moveTo>
                  <a:pt x="0" y="0"/>
                </a:moveTo>
                <a:lnTo>
                  <a:pt x="4987637" y="0"/>
                </a:lnTo>
                <a:lnTo>
                  <a:pt x="498763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81000" y="316923"/>
            <a:ext cx="17373600" cy="9653154"/>
            <a:chOff x="0" y="0"/>
            <a:chExt cx="4274726" cy="2167467"/>
          </a:xfrm>
        </p:grpSpPr>
        <p:sp>
          <p:nvSpPr>
            <p:cNvPr id="3"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4"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8"/>
          <p:cNvSpPr/>
          <p:nvPr/>
        </p:nvSpPr>
        <p:spPr>
          <a:xfrm>
            <a:off x="914400" y="800100"/>
            <a:ext cx="163068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0000"/>
                </a:solidFill>
                <a:effectLst/>
                <a:uLnTx/>
                <a:uFillTx/>
                <a:latin typeface="+mj-lt"/>
                <a:ea typeface="+mn-ea"/>
                <a:cs typeface="+mn-cs"/>
              </a:rPr>
              <a:t>1. Thế nào là trình bày ý kiến về một vấn đề xã hội?</a:t>
            </a:r>
            <a:endParaRPr kumimoji="0" lang="vi-VN" sz="4400" b="0" i="0" u="none" strike="noStrike" kern="1200" cap="none" spc="0" normalizeH="0" baseline="0" noProof="0" dirty="0">
              <a:ln>
                <a:noFill/>
              </a:ln>
              <a:solidFill>
                <a:srgbClr val="000000"/>
              </a:solidFill>
              <a:effectLst/>
              <a:uLnTx/>
              <a:uFillTx/>
              <a:latin typeface="+mj-lt"/>
              <a:ea typeface="+mn-ea"/>
              <a:cs typeface="+mn-cs"/>
            </a:endParaRPr>
          </a:p>
        </p:txBody>
      </p:sp>
      <p:sp>
        <p:nvSpPr>
          <p:cNvPr id="6" name="Rectangle 5"/>
          <p:cNvSpPr/>
          <p:nvPr/>
        </p:nvSpPr>
        <p:spPr>
          <a:xfrm>
            <a:off x="1143000" y="2052718"/>
            <a:ext cx="163068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srgbClr val="000000"/>
                </a:solidFill>
                <a:effectLst/>
                <a:uLnTx/>
                <a:uFillTx/>
                <a:latin typeface="+mj-lt"/>
              </a:rPr>
              <a:t>- Có rất nhiều vấn đề cần trao đổi, chẳng hạn như:</a:t>
            </a:r>
            <a:endParaRPr kumimoji="0" lang="vi-VN" sz="4000" b="0" i="0" u="none" strike="noStrike" kern="1200" cap="none" spc="0" normalizeH="0" baseline="0" noProof="0" dirty="0">
              <a:ln>
                <a:noFill/>
              </a:ln>
              <a:solidFill>
                <a:srgbClr val="000000"/>
              </a:solidFill>
              <a:effectLst/>
              <a:uLnTx/>
              <a:uFillTx/>
              <a:latin typeface="+mj-lt"/>
            </a:endParaRPr>
          </a:p>
        </p:txBody>
      </p:sp>
      <p:sp>
        <p:nvSpPr>
          <p:cNvPr id="7" name="Rectangle 6"/>
          <p:cNvSpPr/>
          <p:nvPr/>
        </p:nvSpPr>
        <p:spPr>
          <a:xfrm>
            <a:off x="4572000" y="3243781"/>
            <a:ext cx="12420600" cy="501675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trị</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tình</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cha con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gợi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ra</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sau</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Lão</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(Nam Cao)</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defRPr/>
            </a:pPr>
            <a:r>
              <a:rPr kumimoji="0" lang="vi-VN" sz="4000" b="0" i="0" u="none" strike="noStrike" kern="1200" cap="none" spc="0" normalizeH="0" baseline="0" noProof="0" dirty="0">
                <a:ln>
                  <a:noFill/>
                </a:ln>
                <a:solidFill>
                  <a:srgbClr val="000000"/>
                </a:solidFill>
                <a:effectLst/>
                <a:uLnTx/>
                <a:uFillTx/>
                <a:latin typeface="+mj-lt"/>
              </a:rPr>
              <a:t>+ Thái độ cần có của người lớn đối với ước mơ của trẻ em được rút ra sau khi đọc xong văn bản </a:t>
            </a:r>
            <a:r>
              <a:rPr kumimoji="0" lang="vi-VN" sz="4000" b="0" i="1" u="none" strike="noStrike" kern="1200" cap="none" spc="0" normalizeH="0" baseline="0" noProof="0" dirty="0">
                <a:ln>
                  <a:noFill/>
                </a:ln>
                <a:solidFill>
                  <a:srgbClr val="000000"/>
                </a:solidFill>
                <a:effectLst/>
                <a:uLnTx/>
                <a:uFillTx/>
                <a:latin typeface="+mj-lt"/>
              </a:rPr>
              <a:t>Trong mắt trẻ</a:t>
            </a:r>
            <a:r>
              <a:rPr kumimoji="0" lang="vi-VN" sz="4000" b="0" i="0" u="none" strike="noStrike" kern="1200" cap="none" spc="0" normalizeH="0" baseline="0" noProof="0" dirty="0">
                <a:ln>
                  <a:noFill/>
                </a:ln>
                <a:solidFill>
                  <a:srgbClr val="000000"/>
                </a:solidFill>
                <a:effectLst/>
                <a:uLnTx/>
                <a:uFillTx/>
                <a:latin typeface="+mj-lt"/>
              </a:rPr>
              <a:t> (Ê-xu-pe-ri)</a:t>
            </a:r>
            <a:endParaRPr kumimoji="0" lang="en-US" sz="4000" b="0" i="0" u="none" strike="noStrike" kern="1200" cap="none" spc="0" normalizeH="0" baseline="0" noProof="0" dirty="0">
              <a:ln>
                <a:noFill/>
              </a:ln>
              <a:solidFill>
                <a:srgbClr val="000000"/>
              </a:solidFill>
              <a:effectLst/>
              <a:uLnTx/>
              <a:uFillTx/>
              <a:latin typeface="+mj-lt"/>
            </a:endParaRPr>
          </a:p>
          <a:p>
            <a:pPr marL="0" marR="0" lvl="0" indent="0" algn="just" defTabSz="914400" rtl="0" eaLnBrk="1" fontAlgn="auto" latinLnBrk="0" hangingPunct="1">
              <a:spcBef>
                <a:spcPts val="0"/>
              </a:spcBef>
              <a:spcAft>
                <a:spcPts val="0"/>
              </a:spcAft>
              <a:buClrTx/>
              <a:buSzTx/>
              <a:buFontTx/>
              <a:buNone/>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Suy</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nghĩ</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quê</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hương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mái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thầy</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sau</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thầy</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tiên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Ai-ma-</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tốp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reeform 4"/>
          <p:cNvSpPr/>
          <p:nvPr/>
        </p:nvSpPr>
        <p:spPr>
          <a:xfrm>
            <a:off x="939800" y="3957320"/>
            <a:ext cx="3474208" cy="2866222"/>
          </a:xfrm>
          <a:custGeom>
            <a:avLst/>
            <a:gdLst/>
            <a:ahLst/>
            <a:cxnLst/>
            <a:rect l="l" t="t" r="r" b="b"/>
            <a:pathLst>
              <a:path w="4987636" h="4114800">
                <a:moveTo>
                  <a:pt x="0" y="0"/>
                </a:moveTo>
                <a:lnTo>
                  <a:pt x="4987637" y="0"/>
                </a:lnTo>
                <a:lnTo>
                  <a:pt x="498763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02607" y="190500"/>
            <a:ext cx="167640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Table 10"/>
          <p:cNvGraphicFramePr>
            <a:graphicFrameLocks noGrp="1"/>
          </p:cNvGraphicFramePr>
          <p:nvPr/>
        </p:nvGraphicFramePr>
        <p:xfrm>
          <a:off x="228600" y="898386"/>
          <a:ext cx="17830800" cy="9225596"/>
        </p:xfrm>
        <a:graphic>
          <a:graphicData uri="http://schemas.openxmlformats.org/drawingml/2006/table">
            <a:tbl>
              <a:tblPr>
                <a:tableStyleId>{5940675A-B579-460E-94D1-54222C63F5DA}</a:tableStyleId>
              </a:tblPr>
              <a:tblGrid>
                <a:gridCol w="4800600"/>
                <a:gridCol w="13030200"/>
              </a:tblGrid>
              <a:tr h="620876">
                <a:tc>
                  <a:txBody>
                    <a:bodyPr/>
                    <a:lstStyle/>
                    <a:p>
                      <a:pPr algn="ctr"/>
                      <a:r>
                        <a:rPr lang="vi-VN" sz="3300" b="1" dirty="0">
                          <a:solidFill>
                            <a:schemeClr val="tx1"/>
                          </a:solidFill>
                          <a:effectLst/>
                          <a:latin typeface="Times New Roman" panose="02020603050405020304" pitchFamily="18" charset="0"/>
                          <a:cs typeface="Times New Roman" panose="02020603050405020304" pitchFamily="18" charset="0"/>
                        </a:rPr>
                        <a:t>Những điểm cần lưu ý</a:t>
                      </a:r>
                      <a:endParaRPr lang="vi-VN" sz="3300" b="1"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6">
                        <a:lumMod val="40000"/>
                        <a:lumOff val="60000"/>
                      </a:schemeClr>
                    </a:solidFill>
                  </a:tcPr>
                </a:tc>
                <a:tc>
                  <a:txBody>
                    <a:bodyPr/>
                    <a:lstStyle/>
                    <a:p>
                      <a:pPr algn="ctr"/>
                      <a:r>
                        <a:rPr lang="en-US" sz="3300" b="1" dirty="0" err="1">
                          <a:solidFill>
                            <a:schemeClr val="tx1"/>
                          </a:solidFill>
                          <a:effectLst/>
                          <a:latin typeface="Times New Roman" panose="02020603050405020304" pitchFamily="18" charset="0"/>
                          <a:cs typeface="Times New Roman" panose="02020603050405020304" pitchFamily="18" charset="0"/>
                        </a:rPr>
                        <a:t>Yêu</a:t>
                      </a:r>
                      <a:r>
                        <a:rPr lang="en-US" sz="3300" b="1" dirty="0">
                          <a:solidFill>
                            <a:schemeClr val="tx1"/>
                          </a:solidFill>
                          <a:effectLst/>
                          <a:latin typeface="Times New Roman" panose="02020603050405020304" pitchFamily="18" charset="0"/>
                          <a:cs typeface="Times New Roman" panose="02020603050405020304" pitchFamily="18" charset="0"/>
                        </a:rPr>
                        <a:t> </a:t>
                      </a:r>
                      <a:r>
                        <a:rPr lang="en-US" sz="3300" b="1" dirty="0" err="1">
                          <a:solidFill>
                            <a:schemeClr val="tx1"/>
                          </a:solidFill>
                          <a:effectLst/>
                          <a:latin typeface="Times New Roman" panose="02020603050405020304" pitchFamily="18" charset="0"/>
                          <a:cs typeface="Times New Roman" panose="02020603050405020304" pitchFamily="18" charset="0"/>
                        </a:rPr>
                        <a:t>cầu</a:t>
                      </a:r>
                      <a:r>
                        <a:rPr lang="en-US" sz="3300" b="1" dirty="0">
                          <a:solidFill>
                            <a:schemeClr val="tx1"/>
                          </a:solidFill>
                          <a:effectLst/>
                          <a:latin typeface="Times New Roman" panose="02020603050405020304" pitchFamily="18" charset="0"/>
                          <a:cs typeface="Times New Roman" panose="02020603050405020304" pitchFamily="18" charset="0"/>
                        </a:rPr>
                        <a:t> </a:t>
                      </a:r>
                      <a:r>
                        <a:rPr lang="en-US" sz="3300" b="1" dirty="0" err="1">
                          <a:solidFill>
                            <a:schemeClr val="tx1"/>
                          </a:solidFill>
                          <a:effectLst/>
                          <a:latin typeface="Times New Roman" panose="02020603050405020304" pitchFamily="18" charset="0"/>
                          <a:cs typeface="Times New Roman" panose="02020603050405020304" pitchFamily="18" charset="0"/>
                        </a:rPr>
                        <a:t>cụ</a:t>
                      </a:r>
                      <a:r>
                        <a:rPr lang="en-US" sz="3300" b="1" dirty="0">
                          <a:solidFill>
                            <a:schemeClr val="tx1"/>
                          </a:solidFill>
                          <a:effectLst/>
                          <a:latin typeface="Times New Roman" panose="02020603050405020304" pitchFamily="18" charset="0"/>
                          <a:cs typeface="Times New Roman" panose="02020603050405020304" pitchFamily="18" charset="0"/>
                        </a:rPr>
                        <a:t> </a:t>
                      </a:r>
                      <a:r>
                        <a:rPr lang="en-US" sz="3300" b="1" dirty="0" err="1">
                          <a:solidFill>
                            <a:schemeClr val="tx1"/>
                          </a:solidFill>
                          <a:effectLst/>
                          <a:latin typeface="Times New Roman" panose="02020603050405020304" pitchFamily="18" charset="0"/>
                          <a:cs typeface="Times New Roman" panose="02020603050405020304" pitchFamily="18" charset="0"/>
                        </a:rPr>
                        <a:t>thể</a:t>
                      </a:r>
                      <a:endParaRPr lang="en-US" sz="3300" b="1"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6">
                        <a:lumMod val="40000"/>
                        <a:lumOff val="60000"/>
                      </a:schemeClr>
                    </a:solidFill>
                  </a:tcPr>
                </a:tc>
              </a:tr>
              <a:tr h="558895">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Bối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cảnh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trình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bày</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en-US" sz="3300" dirty="0" err="1">
                          <a:solidFill>
                            <a:schemeClr val="tx1"/>
                          </a:solidFill>
                          <a:effectLst/>
                          <a:latin typeface="Times New Roman" panose="02020603050405020304" pitchFamily="18" charset="0"/>
                          <a:cs typeface="Times New Roman" panose="02020603050405020304" pitchFamily="18" charset="0"/>
                        </a:rPr>
                        <a:t>Không</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gian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thời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gian</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558895">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Xác</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định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vấn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đề</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trình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bày</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en-US" sz="3300" dirty="0" err="1">
                          <a:solidFill>
                            <a:schemeClr val="tx1"/>
                          </a:solidFill>
                          <a:effectLst/>
                          <a:latin typeface="Times New Roman" panose="02020603050405020304" pitchFamily="18" charset="0"/>
                          <a:cs typeface="Times New Roman" panose="02020603050405020304" pitchFamily="18" charset="0"/>
                        </a:rPr>
                        <a:t>Đề</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tài</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558895">
                <a:tc>
                  <a:txBody>
                    <a:bodyPr/>
                    <a:lstStyle/>
                    <a:p>
                      <a:pPr algn="l"/>
                      <a:r>
                        <a:rPr lang="vi-VN" sz="3300" dirty="0">
                          <a:solidFill>
                            <a:schemeClr val="tx1"/>
                          </a:solidFill>
                          <a:effectLst/>
                          <a:latin typeface="Times New Roman" panose="02020603050405020304" pitchFamily="18" charset="0"/>
                          <a:cs typeface="Times New Roman" panose="02020603050405020304" pitchFamily="18" charset="0"/>
                        </a:rPr>
                        <a:t>Đối tượng người nghe</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vi-VN" sz="3300" dirty="0">
                          <a:solidFill>
                            <a:schemeClr val="tx1"/>
                          </a:solidFill>
                          <a:effectLst/>
                          <a:latin typeface="Times New Roman" panose="02020603050405020304" pitchFamily="18" charset="0"/>
                          <a:cs typeface="Times New Roman" panose="02020603050405020304" pitchFamily="18" charset="0"/>
                        </a:rPr>
                        <a:t>Thầy cô, bạn bè, người thân trong gia đình</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558895">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Mục</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đích</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vi-VN" sz="3300" dirty="0">
                          <a:solidFill>
                            <a:schemeClr val="tx1"/>
                          </a:solidFill>
                          <a:effectLst/>
                          <a:latin typeface="Times New Roman" panose="02020603050405020304" pitchFamily="18" charset="0"/>
                          <a:cs typeface="Times New Roman" panose="02020603050405020304" pitchFamily="18" charset="0"/>
                        </a:rPr>
                        <a:t>Nêu ý kiến, thuyết phục người nghe</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558895">
                <a:tc>
                  <a:txBody>
                    <a:bodyPr/>
                    <a:lstStyle/>
                    <a:p>
                      <a:pPr algn="l"/>
                      <a:r>
                        <a:rPr lang="vi-VN" sz="3300" dirty="0">
                          <a:solidFill>
                            <a:schemeClr val="tx1"/>
                          </a:solidFill>
                          <a:effectLst/>
                          <a:latin typeface="Times New Roman" panose="02020603050405020304" pitchFamily="18" charset="0"/>
                          <a:cs typeface="Times New Roman" panose="02020603050405020304" pitchFamily="18" charset="0"/>
                        </a:rPr>
                        <a:t>Phương tiện hỗ trợ</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vi-VN" sz="3300" dirty="0">
                          <a:solidFill>
                            <a:schemeClr val="tx1"/>
                          </a:solidFill>
                          <a:effectLst/>
                          <a:latin typeface="Times New Roman" panose="02020603050405020304" pitchFamily="18" charset="0"/>
                          <a:cs typeface="Times New Roman" panose="02020603050405020304" pitchFamily="18" charset="0"/>
                        </a:rPr>
                        <a:t>Máy móc thiết bị, tranh, ảnh, video clip, sơ đồ, bảng biểu</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1054750">
                <a:tc rowSpan="3">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Nội</a:t>
                      </a:r>
                      <a:r>
                        <a:rPr lang="en-US" sz="3300" dirty="0">
                          <a:solidFill>
                            <a:schemeClr val="tx1"/>
                          </a:solidFill>
                          <a:effectLst/>
                          <a:latin typeface="Times New Roman" panose="02020603050405020304" pitchFamily="18" charset="0"/>
                          <a:cs typeface="Times New Roman" panose="02020603050405020304" pitchFamily="18" charset="0"/>
                        </a:rPr>
                        <a:t> dung</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en-US" sz="3300" dirty="0" err="1">
                          <a:solidFill>
                            <a:schemeClr val="tx1"/>
                          </a:solidFill>
                          <a:effectLst/>
                          <a:latin typeface="Times New Roman" panose="02020603050405020304" pitchFamily="18" charset="0"/>
                          <a:cs typeface="Times New Roman" panose="02020603050405020304" pitchFamily="18" charset="0"/>
                        </a:rPr>
                        <a:t>Mở</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đầu</a:t>
                      </a:r>
                      <a:r>
                        <a:rPr lang="en-US" sz="3300" dirty="0">
                          <a:solidFill>
                            <a:schemeClr val="tx1"/>
                          </a:solidFill>
                          <a:effectLst/>
                          <a:latin typeface="Times New Roman" panose="02020603050405020304" pitchFamily="18" charset="0"/>
                          <a:cs typeface="Times New Roman" panose="02020603050405020304" pitchFamily="18" charset="0"/>
                        </a:rPr>
                        <a:t>:</a:t>
                      </a:r>
                      <a:endParaRPr lang="en-US" sz="3300" dirty="0">
                        <a:solidFill>
                          <a:schemeClr val="tx1"/>
                        </a:solidFill>
                        <a:effectLst/>
                        <a:latin typeface="Times New Roman" panose="02020603050405020304" pitchFamily="18" charset="0"/>
                        <a:cs typeface="Times New Roman" panose="02020603050405020304" pitchFamily="18" charset="0"/>
                      </a:endParaRPr>
                    </a:p>
                    <a:p>
                      <a:pPr algn="just"/>
                      <a:r>
                        <a:rPr lang="en-US" sz="3300" dirty="0" err="1">
                          <a:solidFill>
                            <a:schemeClr val="tx1"/>
                          </a:solidFill>
                          <a:effectLst/>
                          <a:latin typeface="Times New Roman" panose="02020603050405020304" pitchFamily="18" charset="0"/>
                          <a:cs typeface="Times New Roman" panose="02020603050405020304" pitchFamily="18" charset="0"/>
                        </a:rPr>
                        <a:t>Nêu</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vấn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đề</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và</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lí</a:t>
                      </a:r>
                      <a:r>
                        <a:rPr lang="en-US" sz="3300" dirty="0">
                          <a:solidFill>
                            <a:schemeClr val="tx1"/>
                          </a:solidFill>
                          <a:effectLst/>
                          <a:latin typeface="Times New Roman" panose="02020603050405020304" pitchFamily="18" charset="0"/>
                          <a:cs typeface="Times New Roman" panose="02020603050405020304" pitchFamily="18" charset="0"/>
                        </a:rPr>
                        <a:t> do </a:t>
                      </a:r>
                      <a:r>
                        <a:rPr lang="en-US" sz="3300" dirty="0" err="1">
                          <a:solidFill>
                            <a:schemeClr val="tx1"/>
                          </a:solidFill>
                          <a:effectLst/>
                          <a:latin typeface="Times New Roman" panose="02020603050405020304" pitchFamily="18" charset="0"/>
                          <a:cs typeface="Times New Roman" panose="02020603050405020304" pitchFamily="18" charset="0"/>
                        </a:rPr>
                        <a:t>chọn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vấn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đề</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2046460">
                <a:tc vMerge="1">
                  <a:tcPr/>
                </a:tc>
                <a:tc>
                  <a:txBody>
                    <a:bodyPr/>
                    <a:lstStyle/>
                    <a:p>
                      <a:pPr algn="just"/>
                      <a:r>
                        <a:rPr lang="vi-VN" sz="3300" dirty="0">
                          <a:solidFill>
                            <a:schemeClr val="tx1"/>
                          </a:solidFill>
                          <a:effectLst/>
                          <a:latin typeface="Times New Roman" panose="02020603050405020304" pitchFamily="18" charset="0"/>
                          <a:cs typeface="Times New Roman" panose="02020603050405020304" pitchFamily="18" charset="0"/>
                        </a:rPr>
                        <a:t>Nội dung chính:</a:t>
                      </a:r>
                      <a:endParaRPr lang="vi-VN" sz="3300" dirty="0">
                        <a:solidFill>
                          <a:schemeClr val="tx1"/>
                        </a:solidFill>
                        <a:effectLst/>
                        <a:latin typeface="Times New Roman" panose="02020603050405020304" pitchFamily="18" charset="0"/>
                        <a:cs typeface="Times New Roman" panose="02020603050405020304" pitchFamily="18" charset="0"/>
                      </a:endParaRPr>
                    </a:p>
                    <a:p>
                      <a:pPr algn="just"/>
                      <a:r>
                        <a:rPr lang="vi-VN" sz="3300" dirty="0">
                          <a:solidFill>
                            <a:schemeClr val="tx1"/>
                          </a:solidFill>
                          <a:effectLst/>
                          <a:latin typeface="Times New Roman" panose="02020603050405020304" pitchFamily="18" charset="0"/>
                          <a:cs typeface="Times New Roman" panose="02020603050405020304" pitchFamily="18" charset="0"/>
                        </a:rPr>
                        <a:t>- Trình tự các luận điểm</a:t>
                      </a:r>
                      <a:endParaRPr lang="vi-VN" sz="3300" dirty="0">
                        <a:solidFill>
                          <a:schemeClr val="tx1"/>
                        </a:solidFill>
                        <a:effectLst/>
                        <a:latin typeface="Times New Roman" panose="02020603050405020304" pitchFamily="18" charset="0"/>
                        <a:cs typeface="Times New Roman" panose="02020603050405020304" pitchFamily="18" charset="0"/>
                      </a:endParaRPr>
                    </a:p>
                    <a:p>
                      <a:pPr algn="just"/>
                      <a:r>
                        <a:rPr lang="vi-VN" sz="3300" dirty="0">
                          <a:solidFill>
                            <a:schemeClr val="tx1"/>
                          </a:solidFill>
                          <a:effectLst/>
                          <a:latin typeface="Times New Roman" panose="02020603050405020304" pitchFamily="18" charset="0"/>
                          <a:cs typeface="Times New Roman" panose="02020603050405020304" pitchFamily="18" charset="0"/>
                        </a:rPr>
                        <a:t>- Lí lẽ tương ứng với từng luận điểm</a:t>
                      </a:r>
                      <a:endParaRPr lang="vi-VN" sz="3300" dirty="0">
                        <a:solidFill>
                          <a:schemeClr val="tx1"/>
                        </a:solidFill>
                        <a:effectLst/>
                        <a:latin typeface="Times New Roman" panose="02020603050405020304" pitchFamily="18" charset="0"/>
                        <a:cs typeface="Times New Roman" panose="02020603050405020304" pitchFamily="18" charset="0"/>
                      </a:endParaRPr>
                    </a:p>
                    <a:p>
                      <a:pPr algn="just"/>
                      <a:r>
                        <a:rPr lang="vi-VN" sz="3300" dirty="0">
                          <a:solidFill>
                            <a:schemeClr val="tx1"/>
                          </a:solidFill>
                          <a:effectLst/>
                          <a:latin typeface="Times New Roman" panose="02020603050405020304" pitchFamily="18" charset="0"/>
                          <a:cs typeface="Times New Roman" panose="02020603050405020304" pitchFamily="18" charset="0"/>
                        </a:rPr>
                        <a:t>- Bằng chứng tương ứng với từng luận điểm</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1550605">
                <a:tc vMerge="1">
                  <a:tcPr/>
                </a:tc>
                <a:tc>
                  <a:txBody>
                    <a:bodyPr/>
                    <a:lstStyle/>
                    <a:p>
                      <a:pPr algn="just"/>
                      <a:r>
                        <a:rPr lang="en-US" sz="3300" dirty="0" err="1">
                          <a:solidFill>
                            <a:schemeClr val="tx1"/>
                          </a:solidFill>
                          <a:effectLst/>
                          <a:latin typeface="Times New Roman" panose="02020603050405020304" pitchFamily="18" charset="0"/>
                          <a:cs typeface="Times New Roman" panose="02020603050405020304" pitchFamily="18" charset="0"/>
                        </a:rPr>
                        <a:t>Kết</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thúc</a:t>
                      </a:r>
                      <a:r>
                        <a:rPr lang="en-US" sz="3300" dirty="0">
                          <a:solidFill>
                            <a:schemeClr val="tx1"/>
                          </a:solidFill>
                          <a:effectLst/>
                          <a:latin typeface="Times New Roman" panose="02020603050405020304" pitchFamily="18" charset="0"/>
                          <a:cs typeface="Times New Roman" panose="02020603050405020304" pitchFamily="18" charset="0"/>
                        </a:rPr>
                        <a:t>:</a:t>
                      </a:r>
                      <a:endParaRPr lang="en-US" sz="3300" dirty="0">
                        <a:solidFill>
                          <a:schemeClr val="tx1"/>
                        </a:solidFill>
                        <a:effectLst/>
                        <a:latin typeface="Times New Roman" panose="02020603050405020304" pitchFamily="18" charset="0"/>
                        <a:cs typeface="Times New Roman" panose="02020603050405020304" pitchFamily="18" charset="0"/>
                      </a:endParaRPr>
                    </a:p>
                    <a:p>
                      <a:pPr algn="just"/>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Khái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quát</a:t>
                      </a:r>
                      <a:r>
                        <a:rPr lang="en-US" sz="3300" dirty="0">
                          <a:solidFill>
                            <a:schemeClr val="tx1"/>
                          </a:solidFill>
                          <a:effectLst/>
                          <a:latin typeface="Times New Roman" panose="02020603050405020304" pitchFamily="18" charset="0"/>
                          <a:cs typeface="Times New Roman" panose="02020603050405020304" pitchFamily="18" charset="0"/>
                        </a:rPr>
                        <a:t> ý </a:t>
                      </a:r>
                      <a:r>
                        <a:rPr lang="en-US" sz="3300" dirty="0" err="1">
                          <a:solidFill>
                            <a:schemeClr val="tx1"/>
                          </a:solidFill>
                          <a:effectLst/>
                          <a:latin typeface="Times New Roman" panose="02020603050405020304" pitchFamily="18" charset="0"/>
                          <a:cs typeface="Times New Roman" panose="02020603050405020304" pitchFamily="18" charset="0"/>
                        </a:rPr>
                        <a:t>nghĩa</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vấn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đề</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đã</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trình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bày</a:t>
                      </a:r>
                      <a:endParaRPr lang="en-US" sz="3300" dirty="0">
                        <a:solidFill>
                          <a:schemeClr val="tx1"/>
                        </a:solidFill>
                        <a:effectLst/>
                        <a:latin typeface="Times New Roman" panose="02020603050405020304" pitchFamily="18" charset="0"/>
                        <a:cs typeface="Times New Roman" panose="02020603050405020304" pitchFamily="18" charset="0"/>
                      </a:endParaRPr>
                    </a:p>
                    <a:p>
                      <a:pPr algn="just"/>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Một</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số</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đề</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xuất</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kiến</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nghị</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nếu</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có</a:t>
                      </a:r>
                      <a:r>
                        <a:rPr lang="en-US" sz="3300" dirty="0">
                          <a:solidFill>
                            <a:schemeClr val="tx1"/>
                          </a:solidFill>
                          <a:effectLst/>
                          <a:latin typeface="Times New Roman" panose="02020603050405020304" pitchFamily="18" charset="0"/>
                          <a:cs typeface="Times New Roman" panose="02020603050405020304" pitchFamily="18" charset="0"/>
                        </a:rPr>
                        <a:t>)</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r h="1054750">
                <a:tc>
                  <a:txBody>
                    <a:bodyPr/>
                    <a:lstStyle/>
                    <a:p>
                      <a:pPr algn="l"/>
                      <a:r>
                        <a:rPr lang="en-US" sz="3300" dirty="0" err="1">
                          <a:solidFill>
                            <a:schemeClr val="tx1"/>
                          </a:solidFill>
                          <a:effectLst/>
                          <a:latin typeface="Times New Roman" panose="02020603050405020304" pitchFamily="18" charset="0"/>
                          <a:cs typeface="Times New Roman" panose="02020603050405020304" pitchFamily="18" charset="0"/>
                        </a:rPr>
                        <a:t>Cách</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thức</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và</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thái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độ</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khi</a:t>
                      </a:r>
                      <a:r>
                        <a:rPr lang="en-US" sz="3300" dirty="0">
                          <a:solidFill>
                            <a:schemeClr val="tx1"/>
                          </a:solidFill>
                          <a:effectLst/>
                          <a:latin typeface="Times New Roman" panose="02020603050405020304" pitchFamily="18" charset="0"/>
                          <a:cs typeface="Times New Roman" panose="02020603050405020304" pitchFamily="18" charset="0"/>
                        </a:rPr>
                        <a:t> </a:t>
                      </a:r>
                      <a:r>
                        <a:rPr lang="en-US" sz="3300" dirty="0" err="1">
                          <a:solidFill>
                            <a:schemeClr val="tx1"/>
                          </a:solidFill>
                          <a:effectLst/>
                          <a:latin typeface="Times New Roman" panose="02020603050405020304" pitchFamily="18" charset="0"/>
                          <a:cs typeface="Times New Roman" panose="02020603050405020304" pitchFamily="18" charset="0"/>
                        </a:rPr>
                        <a:t>nói</a:t>
                      </a:r>
                      <a:endParaRPr lang="en-US"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bg1"/>
                    </a:solidFill>
                  </a:tcPr>
                </a:tc>
                <a:tc>
                  <a:txBody>
                    <a:bodyPr/>
                    <a:lstStyle/>
                    <a:p>
                      <a:pPr algn="just"/>
                      <a:r>
                        <a:rPr lang="vi-VN" sz="3300" dirty="0">
                          <a:solidFill>
                            <a:schemeClr val="tx1"/>
                          </a:solidFill>
                          <a:effectLst/>
                          <a:latin typeface="Times New Roman" panose="02020603050405020304" pitchFamily="18" charset="0"/>
                          <a:cs typeface="Times New Roman" panose="02020603050405020304" pitchFamily="18" charset="0"/>
                        </a:rPr>
                        <a:t>Hướng về người nghe; kết hợp lời nói và cử chỉ, động tác,…; giọng điệu và âm lượng phù hợp</a:t>
                      </a:r>
                      <a:endParaRPr lang="vi-VN" sz="3300" dirty="0">
                        <a:solidFill>
                          <a:schemeClr val="tx1"/>
                        </a:solidFill>
                        <a:effectLst/>
                        <a:latin typeface="Times New Roman" panose="02020603050405020304" pitchFamily="18" charset="0"/>
                        <a:cs typeface="Times New Roman" panose="02020603050405020304" pitchFamily="18" charset="0"/>
                      </a:endParaRPr>
                    </a:p>
                  </a:txBody>
                  <a:tcPr marL="61999" marR="61999" marT="31000" marB="31000">
                    <a:solidFill>
                      <a:schemeClr val="bg1"/>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60"/>
                </a:lnSpc>
                <a:spcBef>
                  <a:spcPct val="0"/>
                </a:spcBef>
              </a:pPr>
            </a:p>
          </p:txBody>
        </p:sp>
      </p:grpSp>
      <p:sp>
        <p:nvSpPr>
          <p:cNvPr id="6" name="Freeform 6"/>
          <p:cNvSpPr/>
          <p:nvPr/>
        </p:nvSpPr>
        <p:spPr>
          <a:xfrm>
            <a:off x="2020614" y="1802881"/>
            <a:ext cx="5855195" cy="6681239"/>
          </a:xfrm>
          <a:custGeom>
            <a:avLst/>
            <a:gdLst/>
            <a:ahLst/>
            <a:cxnLst/>
            <a:rect l="l" t="t" r="r" b="b"/>
            <a:pathLst>
              <a:path w="5855195" h="6681239">
                <a:moveTo>
                  <a:pt x="0" y="0"/>
                </a:moveTo>
                <a:lnTo>
                  <a:pt x="5855194" y="0"/>
                </a:lnTo>
                <a:lnTo>
                  <a:pt x="5855194" y="6681238"/>
                </a:lnTo>
                <a:lnTo>
                  <a:pt x="0" y="668123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TextBox 7"/>
          <p:cNvSpPr txBox="1"/>
          <p:nvPr/>
        </p:nvSpPr>
        <p:spPr>
          <a:xfrm>
            <a:off x="8686800" y="3086100"/>
            <a:ext cx="7216442" cy="3052118"/>
          </a:xfrm>
          <a:prstGeom prst="rect">
            <a:avLst/>
          </a:prstGeom>
        </p:spPr>
        <p:txBody>
          <a:bodyPr lIns="0" tIns="0" rIns="0" bIns="0" rtlCol="0" anchor="t">
            <a:spAutoFit/>
          </a:bodyPr>
          <a:lstStyle/>
          <a:p>
            <a:pPr algn="ctr">
              <a:lnSpc>
                <a:spcPts val="11900"/>
              </a:lnSpc>
            </a:pPr>
            <a:r>
              <a:rPr lang="en-US" sz="9600" dirty="0">
                <a:solidFill>
                  <a:srgbClr val="036374"/>
                </a:solidFill>
                <a:latin typeface="#9Slide07 SVNDessert Menu Scrip" panose="00000500000000000000" pitchFamily="2" charset="0"/>
              </a:rPr>
              <a:t>II.</a:t>
            </a:r>
            <a:endParaRPr lang="en-US" sz="9600" dirty="0">
              <a:solidFill>
                <a:srgbClr val="036374"/>
              </a:solidFill>
              <a:latin typeface="#9Slide07 SVNDessert Menu Scrip" panose="00000500000000000000" pitchFamily="2" charset="0"/>
            </a:endParaRPr>
          </a:p>
          <a:p>
            <a:pPr algn="ctr">
              <a:lnSpc>
                <a:spcPts val="11900"/>
              </a:lnSpc>
            </a:pPr>
            <a:r>
              <a:rPr lang="en-US" sz="9600" dirty="0" err="1">
                <a:solidFill>
                  <a:srgbClr val="036374"/>
                </a:solidFill>
                <a:latin typeface="#9Slide07 SVNDessert Menu Scrip" panose="00000500000000000000" pitchFamily="2" charset="0"/>
              </a:rPr>
              <a:t>Thực</a:t>
            </a:r>
            <a:r>
              <a:rPr lang="en-US" sz="9600" dirty="0">
                <a:solidFill>
                  <a:srgbClr val="036374"/>
                </a:solidFill>
                <a:latin typeface="#9Slide07 SVNDessert Menu Scrip" panose="00000500000000000000" pitchFamily="2" charset="0"/>
              </a:rPr>
              <a:t> </a:t>
            </a:r>
            <a:r>
              <a:rPr lang="en-US" sz="9600" dirty="0" err="1">
                <a:solidFill>
                  <a:srgbClr val="036374"/>
                </a:solidFill>
                <a:latin typeface="#9Slide07 SVNDessert Menu Scrip" panose="00000500000000000000" pitchFamily="2" charset="0"/>
              </a:rPr>
              <a:t>hành</a:t>
            </a:r>
            <a:endParaRPr lang="en-US" sz="9600" dirty="0">
              <a:solidFill>
                <a:srgbClr val="036374"/>
              </a:solidFill>
              <a:latin typeface="#9Slide07 SVNDessert Menu Scrip" panose="00000500000000000000" pitchFamily="2" charset="0"/>
            </a:endParaRPr>
          </a:p>
        </p:txBody>
      </p:sp>
      <p:sp>
        <p:nvSpPr>
          <p:cNvPr id="14" name="Freeform 14"/>
          <p:cNvSpPr/>
          <p:nvPr/>
        </p:nvSpPr>
        <p:spPr>
          <a:xfrm rot="1859575">
            <a:off x="-1877394" y="-102870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1859575">
            <a:off x="15036176" y="7296794"/>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6269</Words>
  <Application>WPS Presentation</Application>
  <PresentationFormat>Custom</PresentationFormat>
  <Paragraphs>231</Paragraphs>
  <Slides>18</Slides>
  <Notes>18</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18</vt:i4>
      </vt:variant>
    </vt:vector>
  </HeadingPairs>
  <TitlesOfParts>
    <vt:vector size="33" baseType="lpstr">
      <vt:lpstr>Arial</vt:lpstr>
      <vt:lpstr>SimSun</vt:lpstr>
      <vt:lpstr>Wingdings</vt:lpstr>
      <vt:lpstr>Calibri</vt:lpstr>
      <vt:lpstr>Times New Roman</vt:lpstr>
      <vt:lpstr>#9Slide07 SVNAppleberry</vt:lpstr>
      <vt:lpstr>#9Slide07 SVNDessert Menu Scrip</vt:lpstr>
      <vt:lpstr>Cambria</vt:lpstr>
      <vt:lpstr>Arial</vt:lpstr>
      <vt:lpstr>Microsoft YaHei</vt:lpstr>
      <vt:lpstr>Arial Unicode MS</vt:lpstr>
      <vt:lpstr>Calibri</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Illustrative Class Orientation Meeting Agenda Education Presentation</dc:title>
  <dc:creator/>
  <cp:lastModifiedBy>ADMIN</cp:lastModifiedBy>
  <cp:revision>47</cp:revision>
  <dcterms:created xsi:type="dcterms:W3CDTF">2006-08-16T00:00:00Z</dcterms:created>
  <dcterms:modified xsi:type="dcterms:W3CDTF">2024-03-21T04:42:48Z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09812F2A187E470395AF812DD33B6865_13</vt:lpwstr>
  </property>
  <property fmtid="{D5CDD505-2E9C-101B-9397-08002B2CF9AE}" pid="3" name="KSOProductBuildVer">
    <vt:lpwstr>1033-12.2.0.13489</vt:lpwstr>
  </property>
</Properties>
</file>