
<file path=[Content_Types].xml><?xml version="1.0" encoding="utf-8"?>
<Types xmlns="http://schemas.openxmlformats.org/package/2006/content-types">
  <Default Extension="jpeg" ContentType="image/jpeg"/>
  <Default Extension="JPG" ContentType="image/.jpg"/>
  <Default Extension="png" ContentType="image/pn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20.fntdata" ContentType="application/x-fontdata"/>
  <Override PartName="/ppt/fonts/font21.fntdata" ContentType="application/x-fontdata"/>
  <Override PartName="/ppt/fonts/font22.fntdata" ContentType="application/x-fontdata"/>
  <Override PartName="/ppt/fonts/font23.fntdata" ContentType="application/x-fontdata"/>
  <Override PartName="/ppt/fonts/font24.fntdata" ContentType="application/x-fontdata"/>
  <Override PartName="/ppt/fonts/font25.fntdata" ContentType="application/x-fontdata"/>
  <Override PartName="/ppt/fonts/font26.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media/image26.svg" ContentType="image/svg+xml"/>
  <Override PartName="/ppt/media/image29.svg" ContentType="image/svg+xml"/>
  <Override PartName="/ppt/media/image3.svg" ContentType="image/svg+xml"/>
  <Override PartName="/ppt/media/image33.svg" ContentType="image/svg+xml"/>
  <Override PartName="/ppt/media/image35.svg" ContentType="image/svg+xml"/>
  <Override PartName="/ppt/media/image38.svg" ContentType="image/svg+xml"/>
  <Override PartName="/ppt/media/image42.svg" ContentType="image/svg+xml"/>
  <Override PartName="/ppt/media/image46.svg" ContentType="image/svg+xml"/>
  <Override PartName="/ppt/media/image48.svg" ContentType="image/svg+xml"/>
  <Override PartName="/ppt/media/image5.svg" ContentType="image/svg+xml"/>
  <Override PartName="/ppt/media/image50.svg" ContentType="image/svg+xml"/>
  <Override PartName="/ppt/media/image7.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sldIdLst>
    <p:sldId id="380" r:id="rId3"/>
    <p:sldId id="381" r:id="rId5"/>
    <p:sldId id="382" r:id="rId6"/>
    <p:sldId id="383" r:id="rId7"/>
    <p:sldId id="268" r:id="rId8"/>
    <p:sldId id="256" r:id="rId9"/>
    <p:sldId id="344" r:id="rId10"/>
    <p:sldId id="345" r:id="rId11"/>
    <p:sldId id="271" r:id="rId12"/>
    <p:sldId id="272" r:id="rId13"/>
    <p:sldId id="369" r:id="rId14"/>
    <p:sldId id="370" r:id="rId15"/>
    <p:sldId id="353" r:id="rId16"/>
    <p:sldId id="349" r:id="rId17"/>
    <p:sldId id="371" r:id="rId18"/>
    <p:sldId id="351" r:id="rId19"/>
    <p:sldId id="384" r:id="rId20"/>
    <p:sldId id="385" r:id="rId21"/>
    <p:sldId id="372" r:id="rId22"/>
    <p:sldId id="358" r:id="rId23"/>
    <p:sldId id="389" r:id="rId24"/>
    <p:sldId id="390" r:id="rId25"/>
    <p:sldId id="391" r:id="rId26"/>
    <p:sldId id="363" r:id="rId27"/>
    <p:sldId id="364" r:id="rId28"/>
    <p:sldId id="392" r:id="rId29"/>
    <p:sldId id="374" r:id="rId30"/>
    <p:sldId id="387" r:id="rId31"/>
    <p:sldId id="388" r:id="rId32"/>
    <p:sldId id="377" r:id="rId33"/>
  </p:sldIdLst>
  <p:sldSz cx="18288000" cy="10287000"/>
  <p:notesSz cx="6858000" cy="9144000"/>
  <p:embeddedFontLst>
    <p:embeddedFont>
      <p:font typeface="SimSun" panose="02010600030101010101" pitchFamily="2" charset="-122"/>
      <p:regular r:id="rId37"/>
    </p:embeddedFont>
    <p:embeddedFont>
      <p:font typeface="#9Slide05 SVNKitten" pitchFamily="2" charset="0"/>
      <p:regular r:id="rId38"/>
    </p:embeddedFont>
    <p:embeddedFont>
      <p:font typeface="Microsoft YaHei" panose="020B0503020204020204" charset="-122"/>
      <p:regular r:id="rId39"/>
    </p:embeddedFont>
    <p:embeddedFont>
      <p:font typeface="#9Slide07 Pangolin" panose="00000500000000000000" pitchFamily="2" charset="0"/>
      <p:regular r:id="rId40"/>
    </p:embeddedFont>
    <p:embeddedFont>
      <p:font typeface="#9Slide03 Arima Madurai ExtraBo" panose="00000900000000000000" pitchFamily="2" charset="-93"/>
      <p:bold r:id="rId41"/>
    </p:embeddedFont>
    <p:embeddedFont>
      <p:font typeface="#9Slide04 Podkova Medium" panose="00000600000000000000" pitchFamily="2" charset="0"/>
      <p:regular r:id="rId42"/>
    </p:embeddedFont>
    <p:embeddedFont>
      <p:font typeface="Cambria" panose="02040503050406030204" pitchFamily="18" charset="0"/>
      <p:regular r:id="rId43"/>
      <p:bold r:id="rId44"/>
      <p:italic r:id="rId45"/>
      <p:boldItalic r:id="rId46"/>
    </p:embeddedFont>
    <p:embeddedFont>
      <p:font typeface="Just Another Hand" panose="020B0604020202020204"/>
      <p:regular r:id="rId47"/>
    </p:embeddedFont>
    <p:embeddedFont>
      <p:font typeface="#9Slide05 SVNBeloved" pitchFamily="2" charset="0"/>
      <p:regular r:id="rId48"/>
    </p:embeddedFont>
    <p:embeddedFont>
      <p:font typeface="#9Slide03 Arima Madurai Black" panose="00000A00000000000000" pitchFamily="2" charset="0"/>
      <p:bold r:id="rId49"/>
    </p:embeddedFont>
    <p:embeddedFont>
      <p:font typeface="Calibri" panose="020F0502020204030204" charset="0"/>
      <p:regular r:id="rId50"/>
      <p:bold r:id="rId51"/>
      <p:italic r:id="rId52"/>
      <p:boldItalic r:id="rId53"/>
    </p:embeddedFont>
    <p:embeddedFont>
      <p:font typeface="#9Slide03 Ample" panose="02000000000000000000" pitchFamily="2" charset="0"/>
      <p:regular r:id="rId54"/>
    </p:embeddedFont>
    <p:embeddedFont>
      <p:font typeface="Calibri" panose="020F0502020204030204"/>
      <p:regular r:id="rId55"/>
      <p:bold r:id="rId56"/>
      <p:italic r:id="rId57"/>
      <p:boldItalic r:id="rId58"/>
    </p:embeddedFont>
    <p:embeddedFont>
      <p:font typeface=".VnTime" panose="020B7200000000000000" pitchFamily="34" charset="0"/>
      <p:regular r:id="rId59"/>
      <p:bold r:id="rId60"/>
      <p:italic r:id="rId61"/>
      <p:boldItalic r:id="rId6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0578" autoAdjust="0"/>
  </p:normalViewPr>
  <p:slideViewPr>
    <p:cSldViewPr showGuides="1">
      <p:cViewPr varScale="1">
        <p:scale>
          <a:sx n="45" d="100"/>
          <a:sy n="45" d="100"/>
        </p:scale>
        <p:origin x="816"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2" Type="http://schemas.openxmlformats.org/officeDocument/2006/relationships/font" Target="fonts/font26.fntdata"/><Relationship Id="rId61" Type="http://schemas.openxmlformats.org/officeDocument/2006/relationships/font" Target="fonts/font25.fntdata"/><Relationship Id="rId60" Type="http://schemas.openxmlformats.org/officeDocument/2006/relationships/font" Target="fonts/font24.fntdata"/><Relationship Id="rId6" Type="http://schemas.openxmlformats.org/officeDocument/2006/relationships/slide" Target="slides/slide3.xml"/><Relationship Id="rId59" Type="http://schemas.openxmlformats.org/officeDocument/2006/relationships/font" Target="fonts/font23.fntdata"/><Relationship Id="rId58" Type="http://schemas.openxmlformats.org/officeDocument/2006/relationships/font" Target="fonts/font22.fntdata"/><Relationship Id="rId57" Type="http://schemas.openxmlformats.org/officeDocument/2006/relationships/font" Target="fonts/font21.fntdata"/><Relationship Id="rId56" Type="http://schemas.openxmlformats.org/officeDocument/2006/relationships/font" Target="fonts/font20.fntdata"/><Relationship Id="rId55" Type="http://schemas.openxmlformats.org/officeDocument/2006/relationships/font" Target="fonts/font19.fntdata"/><Relationship Id="rId54" Type="http://schemas.openxmlformats.org/officeDocument/2006/relationships/font" Target="fonts/font18.fntdata"/><Relationship Id="rId53" Type="http://schemas.openxmlformats.org/officeDocument/2006/relationships/font" Target="fonts/font17.fntdata"/><Relationship Id="rId52" Type="http://schemas.openxmlformats.org/officeDocument/2006/relationships/font" Target="fonts/font16.fntdata"/><Relationship Id="rId51" Type="http://schemas.openxmlformats.org/officeDocument/2006/relationships/font" Target="fonts/font15.fntdata"/><Relationship Id="rId50" Type="http://schemas.openxmlformats.org/officeDocument/2006/relationships/font" Target="fonts/font14.fntdata"/><Relationship Id="rId5" Type="http://schemas.openxmlformats.org/officeDocument/2006/relationships/slide" Target="slides/slide2.xml"/><Relationship Id="rId49" Type="http://schemas.openxmlformats.org/officeDocument/2006/relationships/font" Target="fonts/font13.fntdata"/><Relationship Id="rId48" Type="http://schemas.openxmlformats.org/officeDocument/2006/relationships/font" Target="fonts/font12.fntdata"/><Relationship Id="rId47" Type="http://schemas.openxmlformats.org/officeDocument/2006/relationships/font" Target="fonts/font11.fntdata"/><Relationship Id="rId46" Type="http://schemas.openxmlformats.org/officeDocument/2006/relationships/font" Target="fonts/font10.fntdata"/><Relationship Id="rId45" Type="http://schemas.openxmlformats.org/officeDocument/2006/relationships/font" Target="fonts/font9.fntdata"/><Relationship Id="rId44" Type="http://schemas.openxmlformats.org/officeDocument/2006/relationships/font" Target="fonts/font8.fntdata"/><Relationship Id="rId43" Type="http://schemas.openxmlformats.org/officeDocument/2006/relationships/font" Target="fonts/font7.fntdata"/><Relationship Id="rId42" Type="http://schemas.openxmlformats.org/officeDocument/2006/relationships/font" Target="fonts/font6.fntdata"/><Relationship Id="rId41" Type="http://schemas.openxmlformats.org/officeDocument/2006/relationships/font" Target="fonts/font5.fntdata"/><Relationship Id="rId40" Type="http://schemas.openxmlformats.org/officeDocument/2006/relationships/font" Target="fonts/font4.fntdata"/><Relationship Id="rId4" Type="http://schemas.openxmlformats.org/officeDocument/2006/relationships/notesMaster" Target="notesMasters/notesMaster1.xml"/><Relationship Id="rId39" Type="http://schemas.openxmlformats.org/officeDocument/2006/relationships/font" Target="fonts/font3.fntdata"/><Relationship Id="rId38" Type="http://schemas.openxmlformats.org/officeDocument/2006/relationships/font" Target="fonts/font2.fntdata"/><Relationship Id="rId37" Type="http://schemas.openxmlformats.org/officeDocument/2006/relationships/font" Target="fonts/font1.fntdata"/><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89BCAA-A3E2-4B49-834A-A995A3260DFB}" type="datetimeFigureOut">
              <a:rPr lang="en-US" smtClean="0"/>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5F1C68-D5F1-4A92-B33A-00B4E4FB3F1A}"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EC45F046-A8EA-4A32-A880-414B3F462E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B5F1C68-D5F1-4A92-B33A-00B4E4FB3F1A}"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B5F1C68-D5F1-4A92-B33A-00B4E4FB3F1A}"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effectLst/>
              </a:rPr>
              <a:t>Thế nào là viết bài văn nghị luận về một một tư tưởng đạo lí?</a:t>
            </a:r>
            <a:endParaRPr lang="en-US" dirty="0">
              <a:effectLst/>
            </a:endParaRPr>
          </a:p>
          <a:p>
            <a:r>
              <a:rPr lang="vi-VN" dirty="0">
                <a:effectLst/>
              </a:rPr>
              <a:t>Kể những ra những vấn đê của một tư tưởng đạo lí cần quan tâm mà em biết.</a:t>
            </a:r>
            <a:endParaRPr lang="vi-VN" dirty="0">
              <a:effectLst/>
            </a:endParaRPr>
          </a:p>
          <a:p>
            <a:endParaRPr lang="vi-VN" dirty="0">
              <a:effectLst/>
            </a:endParaRPr>
          </a:p>
          <a:p>
            <a:br>
              <a:rPr lang="vi-VN" dirty="0"/>
            </a:br>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dirty="0" err="1"/>
              <a:t>Em</a:t>
            </a:r>
            <a:r>
              <a:rPr lang="en-US" dirty="0"/>
              <a:t> </a:t>
            </a:r>
            <a:r>
              <a:rPr lang="en-US" dirty="0" err="1"/>
              <a:t>hãy</a:t>
            </a:r>
            <a:r>
              <a:rPr lang="en-US" baseline="0" dirty="0"/>
              <a:t> </a:t>
            </a:r>
            <a:r>
              <a:rPr lang="en-US" baseline="0" dirty="0" err="1"/>
              <a:t>nêu</a:t>
            </a:r>
            <a:r>
              <a:rPr lang="en-US" baseline="0" dirty="0"/>
              <a:t> </a:t>
            </a:r>
            <a:r>
              <a:rPr lang="en-US" baseline="0" dirty="0" err="1"/>
              <a:t>những</a:t>
            </a:r>
            <a:r>
              <a:rPr lang="en-US" baseline="0" dirty="0"/>
              <a:t> </a:t>
            </a:r>
            <a:r>
              <a:rPr lang="en-US" baseline="0" dirty="0" err="1"/>
              <a:t>điều</a:t>
            </a:r>
            <a:r>
              <a:rPr lang="en-US" baseline="0" dirty="0"/>
              <a:t> </a:t>
            </a:r>
            <a:r>
              <a:rPr lang="en-US" baseline="0" dirty="0" err="1"/>
              <a:t>cần</a:t>
            </a:r>
            <a:r>
              <a:rPr lang="en-US" baseline="0" dirty="0"/>
              <a:t> </a:t>
            </a:r>
            <a:r>
              <a:rPr lang="en-US" baseline="0" dirty="0" err="1"/>
              <a:t>chú</a:t>
            </a:r>
            <a:r>
              <a:rPr lang="en-US" baseline="0" dirty="0"/>
              <a:t> ý </a:t>
            </a:r>
            <a:r>
              <a:rPr lang="en-US" baseline="0" dirty="0" err="1"/>
              <a:t>khi</a:t>
            </a:r>
            <a:r>
              <a:rPr lang="en-US" baseline="0" dirty="0"/>
              <a:t> </a:t>
            </a:r>
            <a:r>
              <a:rPr lang="en-US" baseline="0" dirty="0" err="1"/>
              <a:t>viết</a:t>
            </a:r>
            <a:r>
              <a:rPr lang="en-US" baseline="0" dirty="0"/>
              <a:t> </a:t>
            </a:r>
            <a:r>
              <a:rPr lang="en-US" baseline="0" dirty="0" err="1"/>
              <a:t>bài</a:t>
            </a:r>
            <a:r>
              <a:rPr lang="en-US" baseline="0" dirty="0"/>
              <a:t> </a:t>
            </a:r>
            <a:r>
              <a:rPr lang="en-US" baseline="0" dirty="0" err="1"/>
              <a:t>nghị</a:t>
            </a:r>
            <a:r>
              <a:rPr lang="en-US" baseline="0" dirty="0"/>
              <a:t> </a:t>
            </a:r>
            <a:r>
              <a:rPr lang="en-US" baseline="0" dirty="0" err="1"/>
              <a:t>luận</a:t>
            </a:r>
            <a:r>
              <a:rPr lang="en-US" baseline="0" dirty="0"/>
              <a:t> </a:t>
            </a:r>
            <a:r>
              <a:rPr lang="en-US" baseline="0" dirty="0" err="1"/>
              <a:t>về</a:t>
            </a:r>
            <a:r>
              <a:rPr lang="en-US" baseline="0" dirty="0"/>
              <a:t> </a:t>
            </a:r>
            <a:r>
              <a:rPr lang="en-US" baseline="0" dirty="0" err="1"/>
              <a:t>tư</a:t>
            </a:r>
            <a:r>
              <a:rPr lang="en-US" baseline="0" dirty="0"/>
              <a:t> </a:t>
            </a:r>
            <a:r>
              <a:rPr lang="en-US" baseline="0" dirty="0" err="1"/>
              <a:t>tưởng</a:t>
            </a:r>
            <a:r>
              <a:rPr lang="en-US" baseline="0" dirty="0"/>
              <a:t>, </a:t>
            </a:r>
            <a:r>
              <a:rPr lang="en-US" baseline="0" dirty="0" err="1"/>
              <a:t>đạo</a:t>
            </a:r>
            <a:r>
              <a:rPr lang="en-US" baseline="0" dirty="0"/>
              <a:t> </a:t>
            </a:r>
            <a:r>
              <a:rPr lang="en-US" baseline="0" dirty="0" err="1"/>
              <a:t>lí</a:t>
            </a:r>
            <a:endParaRPr lang="en-US" dirty="0"/>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B5F1C68-D5F1-4A92-B33A-00B4E4FB3F1A}"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CF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svg"/><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 Id="rId3" Type="http://schemas.openxmlformats.org/officeDocument/2006/relationships/image" Target="../media/image3.svg"/><Relationship Id="rId2" Type="http://schemas.openxmlformats.org/officeDocument/2006/relationships/image" Target="../media/image2.png"/><Relationship Id="rId12" Type="http://schemas.openxmlformats.org/officeDocument/2006/relationships/notesSlide" Target="../notesSlides/notesSlide1.xml"/><Relationship Id="rId11" Type="http://schemas.openxmlformats.org/officeDocument/2006/relationships/slideLayout" Target="../slideLayouts/slideLayout7.xml"/><Relationship Id="rId10" Type="http://schemas.openxmlformats.org/officeDocument/2006/relationships/image" Target="../media/image10.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7"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10.png"/><Relationship Id="rId4" Type="http://schemas.openxmlformats.org/officeDocument/2006/relationships/image" Target="../media/image9.png"/><Relationship Id="rId3" Type="http://schemas.openxmlformats.org/officeDocument/2006/relationships/image" Target="../media/image8.png"/><Relationship Id="rId2" Type="http://schemas.openxmlformats.org/officeDocument/2006/relationships/image" Target="../media/image26.svg"/><Relationship Id="rId1" Type="http://schemas.openxmlformats.org/officeDocument/2006/relationships/image" Target="../media/image25.pn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11.xml"/><Relationship Id="rId4" Type="http://schemas.openxmlformats.org/officeDocument/2006/relationships/slideLayout" Target="../slideLayouts/slideLayout7.xml"/><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image" Target="../media/image10.pn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2.xml"/><Relationship Id="rId5" Type="http://schemas.openxmlformats.org/officeDocument/2006/relationships/slideLayout" Target="../slideLayouts/slideLayout7.xml"/><Relationship Id="rId4" Type="http://schemas.openxmlformats.org/officeDocument/2006/relationships/image" Target="../media/image39.png"/><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15.xml"/><Relationship Id="rId4" Type="http://schemas.openxmlformats.org/officeDocument/2006/relationships/slideLayout" Target="../slideLayouts/slideLayout7.xml"/><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image" Target="../media/image4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openxmlformats.org/officeDocument/2006/relationships/image" Target="../media/image43.png"/><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image" Target="../media/image10.pn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7.xml"/><Relationship Id="rId4" Type="http://schemas.openxmlformats.org/officeDocument/2006/relationships/image" Target="../media/image44.png"/><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image" Target="../media/image10.png"/></Relationships>
</file>

<file path=ppt/slides/_rels/slide19.xml.rels><?xml version="1.0" encoding="UTF-8" standalone="yes"?>
<Relationships xmlns="http://schemas.openxmlformats.org/package/2006/relationships"><Relationship Id="rId9" Type="http://schemas.openxmlformats.org/officeDocument/2006/relationships/slideLayout" Target="../slideLayouts/slideLayout7.xml"/><Relationship Id="rId8" Type="http://schemas.openxmlformats.org/officeDocument/2006/relationships/image" Target="../media/image50.svg"/><Relationship Id="rId7" Type="http://schemas.openxmlformats.org/officeDocument/2006/relationships/image" Target="../media/image49.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2.svg"/><Relationship Id="rId3" Type="http://schemas.openxmlformats.org/officeDocument/2006/relationships/image" Target="../media/image41.png"/><Relationship Id="rId2" Type="http://schemas.openxmlformats.org/officeDocument/2006/relationships/image" Target="../media/image46.svg"/><Relationship Id="rId10" Type="http://schemas.openxmlformats.org/officeDocument/2006/relationships/notesSlide" Target="../notesSlides/notesSlide19.xml"/><Relationship Id="rId1" Type="http://schemas.openxmlformats.org/officeDocument/2006/relationships/image" Target="../media/image45.png"/></Relationships>
</file>

<file path=ppt/slides/_rels/slide2.xml.rels><?xml version="1.0" encoding="UTF-8" standalone="yes"?>
<Relationships xmlns="http://schemas.openxmlformats.org/package/2006/relationships"><Relationship Id="rId9" Type="http://schemas.openxmlformats.org/officeDocument/2006/relationships/notesSlide" Target="../notesSlides/notesSlide2.xml"/><Relationship Id="rId8" Type="http://schemas.openxmlformats.org/officeDocument/2006/relationships/slideLayout" Target="../slideLayouts/slideLayout7.xml"/><Relationship Id="rId7" Type="http://schemas.openxmlformats.org/officeDocument/2006/relationships/image" Target="../media/image15.png"/><Relationship Id="rId6" Type="http://schemas.microsoft.com/office/2007/relationships/media" Target="../media/media1.mp4"/><Relationship Id="rId5" Type="http://schemas.openxmlformats.org/officeDocument/2006/relationships/video" Target="../media/media1.mp4"/><Relationship Id="rId4" Type="http://schemas.openxmlformats.org/officeDocument/2006/relationships/image" Target="../media/image14.jpeg"/><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image" Target="../media/image11.png"/></Relationships>
</file>

<file path=ppt/slides/_rels/slide20.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2.svg"/><Relationship Id="rId3" Type="http://schemas.openxmlformats.org/officeDocument/2006/relationships/image" Target="../media/image41.png"/><Relationship Id="rId2" Type="http://schemas.openxmlformats.org/officeDocument/2006/relationships/image" Target="../media/image46.svg"/><Relationship Id="rId1" Type="http://schemas.openxmlformats.org/officeDocument/2006/relationships/image" Target="../media/image45.png"/></Relationships>
</file>

<file path=ppt/slides/_rels/slide21.xml.rels><?xml version="1.0" encoding="UTF-8" standalone="yes"?>
<Relationships xmlns="http://schemas.openxmlformats.org/package/2006/relationships"><Relationship Id="rId8" Type="http://schemas.openxmlformats.org/officeDocument/2006/relationships/notesSlide" Target="../notesSlides/notesSlide21.xml"/><Relationship Id="rId7"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2.svg"/><Relationship Id="rId3" Type="http://schemas.openxmlformats.org/officeDocument/2006/relationships/image" Target="../media/image41.png"/><Relationship Id="rId2" Type="http://schemas.openxmlformats.org/officeDocument/2006/relationships/image" Target="../media/image46.svg"/><Relationship Id="rId1" Type="http://schemas.openxmlformats.org/officeDocument/2006/relationships/image" Target="../media/image45.png"/></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22.xml"/><Relationship Id="rId7" Type="http://schemas.openxmlformats.org/officeDocument/2006/relationships/slideLayout" Target="../slideLayouts/slideLayout7.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2.svg"/><Relationship Id="rId3" Type="http://schemas.openxmlformats.org/officeDocument/2006/relationships/image" Target="../media/image41.png"/><Relationship Id="rId2" Type="http://schemas.openxmlformats.org/officeDocument/2006/relationships/image" Target="../media/image46.svg"/><Relationship Id="rId1" Type="http://schemas.openxmlformats.org/officeDocument/2006/relationships/image" Target="../media/image45.png"/></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3.xml"/><Relationship Id="rId5" Type="http://schemas.openxmlformats.org/officeDocument/2006/relationships/slideLayout" Target="../slideLayouts/slideLayout7.xml"/><Relationship Id="rId4" Type="http://schemas.openxmlformats.org/officeDocument/2006/relationships/image" Target="../media/image48.svg"/><Relationship Id="rId3" Type="http://schemas.openxmlformats.org/officeDocument/2006/relationships/image" Target="../media/image47.png"/><Relationship Id="rId2" Type="http://schemas.openxmlformats.org/officeDocument/2006/relationships/image" Target="../media/image42.svg"/><Relationship Id="rId1" Type="http://schemas.openxmlformats.org/officeDocument/2006/relationships/image" Target="../media/image41.png"/></Relationships>
</file>

<file path=ppt/slides/_rels/slide24.xml.rels><?xml version="1.0" encoding="UTF-8" standalone="yes"?>
<Relationships xmlns="http://schemas.openxmlformats.org/package/2006/relationships"><Relationship Id="rId5" Type="http://schemas.openxmlformats.org/officeDocument/2006/relationships/notesSlide" Target="../notesSlides/notesSlide24.xml"/><Relationship Id="rId4" Type="http://schemas.openxmlformats.org/officeDocument/2006/relationships/slideLayout" Target="../slideLayouts/slideLayout7.xml"/><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image" Target="../media/image10.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7.xml"/><Relationship Id="rId5" Type="http://schemas.openxmlformats.org/officeDocument/2006/relationships/image" Target="../media/image48.svg"/><Relationship Id="rId4" Type="http://schemas.openxmlformats.org/officeDocument/2006/relationships/image" Target="../media/image47.png"/><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image" Target="../media/image51.png"/></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6.xml"/><Relationship Id="rId7"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image" Target="../media/image1.png"/></Relationships>
</file>

<file path=ppt/slides/_rels/slide27.xml.rels><?xml version="1.0" encoding="UTF-8" standalone="yes"?>
<Relationships xmlns="http://schemas.openxmlformats.org/package/2006/relationships"><Relationship Id="rId4" Type="http://schemas.openxmlformats.org/officeDocument/2006/relationships/notesSlide" Target="../notesSlides/notesSlide27.xml"/><Relationship Id="rId3" Type="http://schemas.openxmlformats.org/officeDocument/2006/relationships/slideLayout" Target="../slideLayouts/slideLayout7.xml"/><Relationship Id="rId2" Type="http://schemas.openxmlformats.org/officeDocument/2006/relationships/image" Target="../media/image8.png"/><Relationship Id="rId1"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image" Target="../media/image9.png"/></Relationships>
</file>

<file path=ppt/slides/_rels/slide29.xml.rels><?xml version="1.0" encoding="UTF-8" standalone="yes"?>
<Relationships xmlns="http://schemas.openxmlformats.org/package/2006/relationships"><Relationship Id="rId4" Type="http://schemas.openxmlformats.org/officeDocument/2006/relationships/notesSlide" Target="../notesSlides/notesSlide29.xml"/><Relationship Id="rId3" Type="http://schemas.openxmlformats.org/officeDocument/2006/relationships/slideLayout" Target="../slideLayouts/slideLayout7.xml"/><Relationship Id="rId2" Type="http://schemas.openxmlformats.org/officeDocument/2006/relationships/image" Target="../media/image9.png"/><Relationship Id="rId1" Type="http://schemas.openxmlformats.org/officeDocument/2006/relationships/image" Target="../media/image8.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7.xml"/><Relationship Id="rId7" Type="http://schemas.openxmlformats.org/officeDocument/2006/relationships/image" Target="../media/image15.png"/><Relationship Id="rId6" Type="http://schemas.microsoft.com/office/2007/relationships/media" Target="../media/media1.mp4"/><Relationship Id="rId5" Type="http://schemas.openxmlformats.org/officeDocument/2006/relationships/video" Target="../media/media1.mp4"/><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png"/></Relationships>
</file>

<file path=ppt/slides/_rels/slide30.xml.rels><?xml version="1.0" encoding="UTF-8" standalone="yes"?>
<Relationships xmlns="http://schemas.openxmlformats.org/package/2006/relationships"><Relationship Id="rId4" Type="http://schemas.openxmlformats.org/officeDocument/2006/relationships/notesSlide" Target="../notesSlides/notesSlide30.xml"/><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notesSlide" Target="../notesSlides/notesSlide4.xml"/><Relationship Id="rId7" Type="http://schemas.openxmlformats.org/officeDocument/2006/relationships/slideLayout" Target="../slideLayouts/slideLayout7.xml"/><Relationship Id="rId6" Type="http://schemas.openxmlformats.org/officeDocument/2006/relationships/image" Target="../media/image15.png"/><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5.xml.rels><?xml version="1.0" encoding="UTF-8" standalone="yes"?>
<Relationships xmlns="http://schemas.openxmlformats.org/package/2006/relationships"><Relationship Id="rId9" Type="http://schemas.openxmlformats.org/officeDocument/2006/relationships/image" Target="../media/image24.png"/><Relationship Id="rId8" Type="http://schemas.openxmlformats.org/officeDocument/2006/relationships/image" Target="../media/image23.png"/><Relationship Id="rId7" Type="http://schemas.openxmlformats.org/officeDocument/2006/relationships/image" Target="../media/image10.png"/><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3.svg"/><Relationship Id="rId3" Type="http://schemas.openxmlformats.org/officeDocument/2006/relationships/image" Target="../media/image2.png"/><Relationship Id="rId2" Type="http://schemas.openxmlformats.org/officeDocument/2006/relationships/image" Target="../media/image5.svg"/><Relationship Id="rId13" Type="http://schemas.openxmlformats.org/officeDocument/2006/relationships/notesSlide" Target="../notesSlides/notesSlide5.xml"/><Relationship Id="rId12" Type="http://schemas.openxmlformats.org/officeDocument/2006/relationships/slideLayout" Target="../slideLayouts/slideLayout7.xml"/><Relationship Id="rId11" Type="http://schemas.openxmlformats.org/officeDocument/2006/relationships/image" Target="../media/image26.svg"/><Relationship Id="rId10" Type="http://schemas.openxmlformats.org/officeDocument/2006/relationships/image" Target="../media/image25.png"/><Relationship Id="rId1" Type="http://schemas.openxmlformats.org/officeDocument/2006/relationships/image" Target="../media/image4.png"/></Relationships>
</file>

<file path=ppt/slides/_rels/slide6.xml.rels><?xml version="1.0" encoding="UTF-8" standalone="yes"?>
<Relationships xmlns="http://schemas.openxmlformats.org/package/2006/relationships"><Relationship Id="rId9" Type="http://schemas.openxmlformats.org/officeDocument/2006/relationships/image" Target="../media/image5.svg"/><Relationship Id="rId8" Type="http://schemas.openxmlformats.org/officeDocument/2006/relationships/image" Target="../media/image4.png"/><Relationship Id="rId7" Type="http://schemas.openxmlformats.org/officeDocument/2006/relationships/image" Target="../media/image3.svg"/><Relationship Id="rId6" Type="http://schemas.openxmlformats.org/officeDocument/2006/relationships/image" Target="../media/image2.png"/><Relationship Id="rId5" Type="http://schemas.openxmlformats.org/officeDocument/2006/relationships/image" Target="../media/image29.svg"/><Relationship Id="rId4" Type="http://schemas.openxmlformats.org/officeDocument/2006/relationships/image" Target="../media/image28.png"/><Relationship Id="rId3" Type="http://schemas.openxmlformats.org/officeDocument/2006/relationships/image" Target="../media/image24.png"/><Relationship Id="rId2" Type="http://schemas.openxmlformats.org/officeDocument/2006/relationships/image" Target="../media/image27.png"/><Relationship Id="rId16" Type="http://schemas.openxmlformats.org/officeDocument/2006/relationships/notesSlide" Target="../notesSlides/notesSlide6.xml"/><Relationship Id="rId15" Type="http://schemas.openxmlformats.org/officeDocument/2006/relationships/slideLayout" Target="../slideLayouts/slideLayout7.xml"/><Relationship Id="rId14" Type="http://schemas.openxmlformats.org/officeDocument/2006/relationships/image" Target="../media/image10.png"/><Relationship Id="rId13" Type="http://schemas.openxmlformats.org/officeDocument/2006/relationships/image" Target="../media/image9.png"/><Relationship Id="rId12" Type="http://schemas.openxmlformats.org/officeDocument/2006/relationships/image" Target="../media/image8.png"/><Relationship Id="rId11" Type="http://schemas.openxmlformats.org/officeDocument/2006/relationships/image" Target="../media/image7.svg"/><Relationship Id="rId10" Type="http://schemas.openxmlformats.org/officeDocument/2006/relationships/image" Target="../media/image6.png"/><Relationship Id="rId1" Type="http://schemas.openxmlformats.org/officeDocument/2006/relationships/image" Target="../media/image1.png"/></Relationships>
</file>

<file path=ppt/slides/_rels/slide7.xml.rels><?xml version="1.0" encoding="UTF-8" standalone="yes"?>
<Relationships xmlns="http://schemas.openxmlformats.org/package/2006/relationships"><Relationship Id="rId6" Type="http://schemas.openxmlformats.org/officeDocument/2006/relationships/notesSlide" Target="../notesSlides/notesSlide7.xml"/><Relationship Id="rId5" Type="http://schemas.openxmlformats.org/officeDocument/2006/relationships/slideLayout" Target="../slideLayouts/slideLayout7.xml"/><Relationship Id="rId4" Type="http://schemas.openxmlformats.org/officeDocument/2006/relationships/image" Target="../media/image33.svg"/><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image" Target="../media/image30.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7.xml"/><Relationship Id="rId2" Type="http://schemas.openxmlformats.org/officeDocument/2006/relationships/image" Target="../media/image35.svg"/><Relationship Id="rId1" Type="http://schemas.openxmlformats.org/officeDocument/2006/relationships/image" Target="../media/image34.png"/></Relationships>
</file>

<file path=ppt/slides/_rels/slide9.xml.rels><?xml version="1.0" encoding="UTF-8" standalone="yes"?>
<Relationships xmlns="http://schemas.openxmlformats.org/package/2006/relationships"><Relationship Id="rId9" Type="http://schemas.openxmlformats.org/officeDocument/2006/relationships/image" Target="../media/image5.svg"/><Relationship Id="rId8" Type="http://schemas.openxmlformats.org/officeDocument/2006/relationships/image" Target="../media/image4.png"/><Relationship Id="rId7" Type="http://schemas.openxmlformats.org/officeDocument/2006/relationships/image" Target="../media/image3.svg"/><Relationship Id="rId6" Type="http://schemas.openxmlformats.org/officeDocument/2006/relationships/image" Target="../media/image2.png"/><Relationship Id="rId5" Type="http://schemas.openxmlformats.org/officeDocument/2006/relationships/image" Target="../media/image29.svg"/><Relationship Id="rId4" Type="http://schemas.openxmlformats.org/officeDocument/2006/relationships/image" Target="../media/image28.png"/><Relationship Id="rId3" Type="http://schemas.openxmlformats.org/officeDocument/2006/relationships/image" Target="../media/image24.png"/><Relationship Id="rId2" Type="http://schemas.openxmlformats.org/officeDocument/2006/relationships/image" Target="../media/image27.png"/><Relationship Id="rId16" Type="http://schemas.openxmlformats.org/officeDocument/2006/relationships/notesSlide" Target="../notesSlides/notesSlide9.xml"/><Relationship Id="rId15" Type="http://schemas.openxmlformats.org/officeDocument/2006/relationships/slideLayout" Target="../slideLayouts/slideLayout7.xml"/><Relationship Id="rId14" Type="http://schemas.openxmlformats.org/officeDocument/2006/relationships/image" Target="../media/image10.png"/><Relationship Id="rId13" Type="http://schemas.openxmlformats.org/officeDocument/2006/relationships/image" Target="../media/image9.png"/><Relationship Id="rId12" Type="http://schemas.openxmlformats.org/officeDocument/2006/relationships/image" Target="../media/image8.png"/><Relationship Id="rId11" Type="http://schemas.openxmlformats.org/officeDocument/2006/relationships/image" Target="../media/image7.svg"/><Relationship Id="rId10" Type="http://schemas.openxmlformats.org/officeDocument/2006/relationships/image" Target="../media/image6.png"/><Relationship Id="rId1"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64686" y="633830"/>
            <a:ext cx="16356513" cy="8091070"/>
          </a:xfrm>
          <a:custGeom>
            <a:avLst/>
            <a:gdLst/>
            <a:ahLst/>
            <a:cxnLst/>
            <a:rect l="l" t="t" r="r" b="b"/>
            <a:pathLst>
              <a:path w="7624992" h="5823588">
                <a:moveTo>
                  <a:pt x="0" y="0"/>
                </a:moveTo>
                <a:lnTo>
                  <a:pt x="7624992" y="0"/>
                </a:lnTo>
                <a:lnTo>
                  <a:pt x="7624992" y="5823588"/>
                </a:lnTo>
                <a:lnTo>
                  <a:pt x="0" y="5823588"/>
                </a:lnTo>
                <a:lnTo>
                  <a:pt x="0" y="0"/>
                </a:lnTo>
                <a:close/>
              </a:path>
            </a:pathLst>
          </a:custGeom>
          <a:blipFill>
            <a:blip r:embed="rId1"/>
            <a:stretch>
              <a:fillRect/>
            </a:stretch>
          </a:blipFill>
        </p:spPr>
      </p:sp>
      <p:sp>
        <p:nvSpPr>
          <p:cNvPr id="4" name="TextBox 4"/>
          <p:cNvSpPr txBox="1"/>
          <p:nvPr/>
        </p:nvSpPr>
        <p:spPr>
          <a:xfrm>
            <a:off x="4247422" y="3273739"/>
            <a:ext cx="9591040" cy="3117713"/>
          </a:xfrm>
          <a:prstGeom prst="rect">
            <a:avLst/>
          </a:prstGeom>
        </p:spPr>
        <p:txBody>
          <a:bodyPr wrap="square" lIns="0" tIns="0" rIns="0" bIns="0" rtlCol="0" anchor="t">
            <a:spAutoFit/>
          </a:bodyPr>
          <a:lstStyle/>
          <a:p>
            <a:pPr algn="ctr">
              <a:lnSpc>
                <a:spcPts val="11965"/>
              </a:lnSpc>
            </a:pPr>
            <a:r>
              <a:rPr lang="en-US" sz="11180" dirty="0" err="1">
                <a:solidFill>
                  <a:srgbClr val="8D6C4C"/>
                </a:solidFill>
                <a:latin typeface="#9Slide05 SVNKitten" pitchFamily="2" charset="0"/>
              </a:rPr>
              <a:t>Xem</a:t>
            </a:r>
            <a:r>
              <a:rPr lang="en-US" sz="11180" dirty="0">
                <a:solidFill>
                  <a:srgbClr val="8D6C4C"/>
                </a:solidFill>
                <a:latin typeface="#9Slide05 SVNKitten" pitchFamily="2" charset="0"/>
              </a:rPr>
              <a:t> </a:t>
            </a:r>
            <a:r>
              <a:rPr lang="en-US" sz="11180" dirty="0" err="1">
                <a:solidFill>
                  <a:srgbClr val="8D6C4C"/>
                </a:solidFill>
                <a:latin typeface="#9Slide05 SVNKitten" pitchFamily="2" charset="0"/>
              </a:rPr>
              <a:t>hình</a:t>
            </a:r>
            <a:r>
              <a:rPr lang="en-US" sz="11180" dirty="0">
                <a:solidFill>
                  <a:srgbClr val="8D6C4C"/>
                </a:solidFill>
                <a:latin typeface="#9Slide05 SVNKitten" pitchFamily="2" charset="0"/>
              </a:rPr>
              <a:t> </a:t>
            </a:r>
            <a:r>
              <a:rPr lang="en-US" sz="11180" dirty="0" err="1">
                <a:solidFill>
                  <a:srgbClr val="8D6C4C"/>
                </a:solidFill>
                <a:latin typeface="#9Slide05 SVNKitten" pitchFamily="2" charset="0"/>
              </a:rPr>
              <a:t>ảnh</a:t>
            </a:r>
            <a:endParaRPr lang="en-US" sz="11180" dirty="0">
              <a:solidFill>
                <a:srgbClr val="8D6C4C"/>
              </a:solidFill>
              <a:latin typeface="#9Slide05 SVNKitten" pitchFamily="2" charset="0"/>
            </a:endParaRPr>
          </a:p>
          <a:p>
            <a:pPr algn="ctr">
              <a:lnSpc>
                <a:spcPts val="11965"/>
              </a:lnSpc>
            </a:pPr>
            <a:r>
              <a:rPr lang="en-US" sz="11180" dirty="0" err="1">
                <a:solidFill>
                  <a:srgbClr val="8D6C4C"/>
                </a:solidFill>
                <a:latin typeface="#9Slide05 SVNKitten" pitchFamily="2" charset="0"/>
              </a:rPr>
              <a:t>Đoán</a:t>
            </a:r>
            <a:r>
              <a:rPr lang="en-US" sz="11180" dirty="0">
                <a:solidFill>
                  <a:srgbClr val="8D6C4C"/>
                </a:solidFill>
                <a:latin typeface="#9Slide05 SVNKitten" pitchFamily="2" charset="0"/>
              </a:rPr>
              <a:t> </a:t>
            </a:r>
            <a:r>
              <a:rPr lang="en-US" sz="11180" dirty="0" err="1">
                <a:solidFill>
                  <a:srgbClr val="8D6C4C"/>
                </a:solidFill>
                <a:latin typeface="#9Slide05 SVNKitten" pitchFamily="2" charset="0"/>
              </a:rPr>
              <a:t>chủ</a:t>
            </a:r>
            <a:r>
              <a:rPr lang="en-US" sz="11180" dirty="0">
                <a:solidFill>
                  <a:srgbClr val="8D6C4C"/>
                </a:solidFill>
                <a:latin typeface="#9Slide05 SVNKitten" pitchFamily="2" charset="0"/>
              </a:rPr>
              <a:t> </a:t>
            </a:r>
            <a:r>
              <a:rPr lang="en-US" sz="11180" dirty="0" err="1">
                <a:solidFill>
                  <a:srgbClr val="8D6C4C"/>
                </a:solidFill>
                <a:latin typeface="#9Slide05 SVNKitten" pitchFamily="2" charset="0"/>
              </a:rPr>
              <a:t>đề</a:t>
            </a:r>
            <a:endParaRPr lang="en-US" sz="11180" dirty="0">
              <a:solidFill>
                <a:srgbClr val="8D6C4C"/>
              </a:solidFill>
              <a:latin typeface="#9Slide05 SVNKitten" pitchFamily="2" charset="0"/>
            </a:endParaRPr>
          </a:p>
        </p:txBody>
      </p:sp>
      <p:sp>
        <p:nvSpPr>
          <p:cNvPr id="8" name="Freeform 8"/>
          <p:cNvSpPr/>
          <p:nvPr/>
        </p:nvSpPr>
        <p:spPr>
          <a:xfrm>
            <a:off x="-2600113" y="-630720"/>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Freeform 11"/>
          <p:cNvSpPr/>
          <p:nvPr/>
        </p:nvSpPr>
        <p:spPr>
          <a:xfrm rot="790328">
            <a:off x="-117047" y="6862473"/>
            <a:ext cx="4069399" cy="4455087"/>
          </a:xfrm>
          <a:custGeom>
            <a:avLst/>
            <a:gdLst/>
            <a:ahLst/>
            <a:cxnLst/>
            <a:rect l="l" t="t" r="r" b="b"/>
            <a:pathLst>
              <a:path w="4069399" h="4455087">
                <a:moveTo>
                  <a:pt x="0" y="0"/>
                </a:moveTo>
                <a:lnTo>
                  <a:pt x="4069399" y="0"/>
                </a:lnTo>
                <a:lnTo>
                  <a:pt x="4069399" y="4455087"/>
                </a:lnTo>
                <a:lnTo>
                  <a:pt x="0" y="4455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12" name="Freeform 12"/>
          <p:cNvSpPr/>
          <p:nvPr/>
        </p:nvSpPr>
        <p:spPr>
          <a:xfrm>
            <a:off x="-868154" y="8437753"/>
            <a:ext cx="3144742" cy="2338545"/>
          </a:xfrm>
          <a:custGeom>
            <a:avLst/>
            <a:gdLst/>
            <a:ahLst/>
            <a:cxnLst/>
            <a:rect l="l" t="t" r="r" b="b"/>
            <a:pathLst>
              <a:path w="3144742" h="2338545">
                <a:moveTo>
                  <a:pt x="0" y="0"/>
                </a:moveTo>
                <a:lnTo>
                  <a:pt x="3144743" y="0"/>
                </a:lnTo>
                <a:lnTo>
                  <a:pt x="3144743" y="2338545"/>
                </a:lnTo>
                <a:lnTo>
                  <a:pt x="0" y="23385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3" name="Freeform 13"/>
          <p:cNvSpPr/>
          <p:nvPr/>
        </p:nvSpPr>
        <p:spPr>
          <a:xfrm>
            <a:off x="14518901" y="-39608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8"/>
            <a:stretch>
              <a:fillRect/>
            </a:stretch>
          </a:blipFill>
        </p:spPr>
      </p:sp>
      <p:sp>
        <p:nvSpPr>
          <p:cNvPr id="14" name="Freeform 14"/>
          <p:cNvSpPr/>
          <p:nvPr/>
        </p:nvSpPr>
        <p:spPr>
          <a:xfrm rot="-10800000">
            <a:off x="11475587" y="-120302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9"/>
            <a:stretch>
              <a:fillRect/>
            </a:stretch>
          </a:blipFill>
        </p:spPr>
      </p:sp>
      <p:sp>
        <p:nvSpPr>
          <p:cNvPr id="15" name="Freeform 15"/>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10"/>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35"/>
          <p:cNvSpPr txBox="1"/>
          <p:nvPr/>
        </p:nvSpPr>
        <p:spPr>
          <a:xfrm>
            <a:off x="8483297" y="1954787"/>
            <a:ext cx="8776002" cy="1138741"/>
          </a:xfrm>
          <a:prstGeom prst="rect">
            <a:avLst/>
          </a:prstGeom>
          <a:noFill/>
        </p:spPr>
        <p:txBody>
          <a:bodyPr wrap="square" lIns="121889" tIns="60944" rIns="121889" bIns="60944" rtlCol="0">
            <a:spAutoFit/>
          </a:bodyPr>
          <a:lstStyle>
            <a:defPPr>
              <a:defRPr lang="zh-CN"/>
            </a:defPPr>
            <a:lvl1pPr algn="ctr">
              <a:defRPr sz="11500" b="1">
                <a:gradFill>
                  <a:gsLst>
                    <a:gs pos="0">
                      <a:srgbClr val="00B0F0"/>
                    </a:gs>
                    <a:gs pos="100000">
                      <a:schemeClr val="tx2">
                        <a:lumMod val="50000"/>
                      </a:schemeClr>
                    </a:gs>
                  </a:gsLst>
                  <a:lin ang="2400000" scaled="0"/>
                </a:gradFill>
                <a:effectLst>
                  <a:outerShdw blurRad="317500" dist="165100" dir="2700000" algn="tl" rotWithShape="0">
                    <a:prstClr val="black">
                      <a:alpha val="60000"/>
                    </a:prstClr>
                  </a:outerShdw>
                </a:effectLst>
                <a:latin typeface="Yuanti SC" charset="-122"/>
                <a:ea typeface="Yuanti SC" charset="-122"/>
                <a:cs typeface="Yuanti SC" charset="-122"/>
              </a:defRPr>
            </a:lvl1pPr>
          </a:lstStyle>
          <a:p>
            <a:pPr marL="0" marR="0" lvl="0" indent="0" defTabSz="914400" rtl="0" eaLnBrk="1" fontAlgn="auto" latinLnBrk="0" hangingPunct="1">
              <a:lnSpc>
                <a:spcPct val="100000"/>
              </a:lnSpc>
              <a:spcBef>
                <a:spcPts val="0"/>
              </a:spcBef>
              <a:spcAft>
                <a:spcPts val="0"/>
              </a:spcAft>
              <a:buClrTx/>
              <a:buSzTx/>
              <a:buFontTx/>
              <a:buNone/>
              <a:defRPr/>
            </a:pPr>
            <a:r>
              <a:rPr lang="en-US" sz="6600" b="0" dirty="0" err="1">
                <a:solidFill>
                  <a:schemeClr val="accent2">
                    <a:lumMod val="50000"/>
                  </a:schemeClr>
                </a:solidFill>
                <a:effectLst/>
                <a:latin typeface="#9Slide05 SVNBeloved" pitchFamily="2" charset="0"/>
                <a:cs typeface="#9Slide03 Arima Madurai Black" panose="00000A00000000000000" pitchFamily="2" charset="0"/>
              </a:rPr>
              <a:t>Đề</a:t>
            </a:r>
            <a:r>
              <a:rPr lang="en-US" sz="6600" b="0" dirty="0">
                <a:solidFill>
                  <a:schemeClr val="accent2">
                    <a:lumMod val="50000"/>
                  </a:schemeClr>
                </a:solidFill>
                <a:effectLst/>
                <a:latin typeface="#9Slide05 SVNBeloved" pitchFamily="2" charset="0"/>
                <a:cs typeface="#9Slide03 Arima Madurai Black" panose="00000A00000000000000" pitchFamily="2" charset="0"/>
              </a:rPr>
              <a:t> </a:t>
            </a:r>
            <a:r>
              <a:rPr lang="en-US" sz="6600" b="0" dirty="0" err="1">
                <a:solidFill>
                  <a:schemeClr val="accent2">
                    <a:lumMod val="50000"/>
                  </a:schemeClr>
                </a:solidFill>
                <a:effectLst/>
                <a:latin typeface="#9Slide05 SVNBeloved" pitchFamily="2" charset="0"/>
                <a:cs typeface="#9Slide03 Arima Madurai Black" panose="00000A00000000000000" pitchFamily="2" charset="0"/>
              </a:rPr>
              <a:t>bài</a:t>
            </a:r>
            <a:r>
              <a:rPr lang="en-US" sz="6600" b="0" dirty="0">
                <a:solidFill>
                  <a:schemeClr val="accent2">
                    <a:lumMod val="50000"/>
                  </a:schemeClr>
                </a:solidFill>
                <a:effectLst/>
                <a:latin typeface="#9Slide05 SVNBeloved" pitchFamily="2" charset="0"/>
                <a:cs typeface="#9Slide03 Arima Madurai Black" panose="00000A00000000000000" pitchFamily="2" charset="0"/>
              </a:rPr>
              <a:t>: </a:t>
            </a:r>
            <a:endParaRPr kumimoji="0" lang="en-US" sz="6600" b="0" i="0" u="none" strike="noStrike" kern="1200" cap="none" spc="0" normalizeH="0" baseline="0" noProof="0" dirty="0">
              <a:ln>
                <a:noFill/>
              </a:ln>
              <a:solidFill>
                <a:schemeClr val="accent2">
                  <a:lumMod val="50000"/>
                </a:schemeClr>
              </a:solidFill>
              <a:effectLst/>
              <a:uLnTx/>
              <a:uFillTx/>
              <a:latin typeface="#9Slide05 SVNBeloved" pitchFamily="2" charset="0"/>
              <a:cs typeface="#9Slide03 Arima Madurai Black" panose="00000A00000000000000" pitchFamily="2" charset="0"/>
            </a:endParaRPr>
          </a:p>
        </p:txBody>
      </p:sp>
      <p:sp>
        <p:nvSpPr>
          <p:cNvPr id="5" name="Freeform 8"/>
          <p:cNvSpPr/>
          <p:nvPr/>
        </p:nvSpPr>
        <p:spPr>
          <a:xfrm>
            <a:off x="9609031" y="7878304"/>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6" name="Freeform 9"/>
          <p:cNvSpPr/>
          <p:nvPr/>
        </p:nvSpPr>
        <p:spPr>
          <a:xfrm>
            <a:off x="10616779" y="8174616"/>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7" name="Freeform 13"/>
          <p:cNvSpPr/>
          <p:nvPr/>
        </p:nvSpPr>
        <p:spPr>
          <a:xfrm>
            <a:off x="14518901" y="-39608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3"/>
            <a:stretch>
              <a:fillRect/>
            </a:stretch>
          </a:blipFill>
        </p:spPr>
      </p:sp>
      <p:sp>
        <p:nvSpPr>
          <p:cNvPr id="8" name="Freeform 14"/>
          <p:cNvSpPr/>
          <p:nvPr/>
        </p:nvSpPr>
        <p:spPr>
          <a:xfrm rot="-10800000">
            <a:off x="11475587" y="-120302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4"/>
            <a:stretch>
              <a:fillRect/>
            </a:stretch>
          </a:blipFill>
        </p:spPr>
      </p:sp>
      <p:sp>
        <p:nvSpPr>
          <p:cNvPr id="9" name="Freeform 15"/>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5"/>
            <a:stretch>
              <a:fillRect/>
            </a:stretch>
          </a:blipFill>
        </p:spPr>
      </p:sp>
      <p:sp>
        <p:nvSpPr>
          <p:cNvPr id="3" name="Rectangle: Rounded Corners 2"/>
          <p:cNvSpPr/>
          <p:nvPr/>
        </p:nvSpPr>
        <p:spPr>
          <a:xfrm>
            <a:off x="8095335" y="3742223"/>
            <a:ext cx="8776002" cy="18508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4400" dirty="0">
                <a:solidFill>
                  <a:schemeClr val="tx1"/>
                </a:solidFill>
                <a:latin typeface="+mj-lt"/>
              </a:rPr>
              <a:t> Suy nghĩ về câu nói của danh tướng Trần Bình Trọng: “Ta thà làm ma nước Nam chứ không thèm làm vương đất Bắc.”</a:t>
            </a:r>
            <a:endParaRPr lang="en-US" sz="4400" i="1" dirty="0">
              <a:solidFill>
                <a:schemeClr val="tx1"/>
              </a:solidFill>
              <a:latin typeface="+mj-lt"/>
              <a:ea typeface="Cambria" panose="02040503050406030204" pitchFamily="18" charset="0"/>
              <a:cs typeface="Times New Roman" panose="02020603050405020304" pitchFamily="18" charset="0"/>
            </a:endParaRPr>
          </a:p>
        </p:txBody>
      </p:sp>
      <p:pic>
        <p:nvPicPr>
          <p:cNvPr id="11" name="Picture 10"/>
          <p:cNvPicPr>
            <a:picLocks noChangeAspect="1"/>
          </p:cNvPicPr>
          <p:nvPr/>
        </p:nvPicPr>
        <p:blipFill>
          <a:blip r:embed="rId6"/>
          <a:stretch>
            <a:fillRect/>
          </a:stretch>
        </p:blipFill>
        <p:spPr>
          <a:xfrm>
            <a:off x="531328" y="2552700"/>
            <a:ext cx="7362033" cy="5621916"/>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57800" y="194517"/>
            <a:ext cx="8763000" cy="769441"/>
          </a:xfrm>
          <a:prstGeom prst="rect">
            <a:avLst/>
          </a:prstGeom>
          <a:noFill/>
        </p:spPr>
        <p:txBody>
          <a:bodyPr wrap="square" rtlCol="0">
            <a:spAutoFit/>
          </a:bodyPr>
          <a:lstStyle/>
          <a:p>
            <a:pPr algn="just" defTabSz="914400">
              <a:defRPr/>
            </a:pPr>
            <a:r>
              <a:rPr lang="en-US" sz="4400" b="1" dirty="0">
                <a:solidFill>
                  <a:prstClr val="black"/>
                </a:solidFill>
                <a:latin typeface="Times New Roman" panose="02020603050405020304" pitchFamily="18" charset="0"/>
                <a:cs typeface="Times New Roman" panose="02020603050405020304" pitchFamily="18" charset="0"/>
              </a:rPr>
              <a:t>1. </a:t>
            </a:r>
            <a:r>
              <a:rPr lang="en-US" sz="4400" b="1" dirty="0" err="1">
                <a:solidFill>
                  <a:prstClr val="black"/>
                </a:solidFill>
                <a:latin typeface="Times New Roman" panose="02020603050405020304" pitchFamily="18" charset="0"/>
                <a:cs typeface="Times New Roman" panose="02020603050405020304" pitchFamily="18" charset="0"/>
              </a:rPr>
              <a:t>Thực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hành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viết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theo</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bước</a:t>
            </a:r>
            <a:endParaRPr lang="en-US" sz="4400" b="1" dirty="0">
              <a:solidFill>
                <a:prstClr val="black"/>
              </a:solidFill>
              <a:latin typeface="Times New Roman" panose="02020603050405020304" pitchFamily="18" charset="0"/>
              <a:cs typeface="Times New Roman" panose="02020603050405020304" pitchFamily="18" charset="0"/>
            </a:endParaRPr>
          </a:p>
        </p:txBody>
      </p:sp>
      <p:grpSp>
        <p:nvGrpSpPr>
          <p:cNvPr id="4" name="Group 8"/>
          <p:cNvGrpSpPr/>
          <p:nvPr/>
        </p:nvGrpSpPr>
        <p:grpSpPr>
          <a:xfrm>
            <a:off x="2" y="1229003"/>
            <a:ext cx="6934199" cy="174353"/>
            <a:chOff x="0" y="0"/>
            <a:chExt cx="6523881" cy="882838"/>
          </a:xfrm>
          <a:solidFill>
            <a:schemeClr val="accent2">
              <a:lumMod val="40000"/>
              <a:lumOff val="60000"/>
            </a:schemeClr>
          </a:solidFill>
        </p:grpSpPr>
        <p:sp>
          <p:nvSpPr>
            <p:cNvPr id="5"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sp>
      </p:grpSp>
      <p:sp>
        <p:nvSpPr>
          <p:cNvPr id="6" name="Freeform 9"/>
          <p:cNvSpPr/>
          <p:nvPr/>
        </p:nvSpPr>
        <p:spPr>
          <a:xfrm rot="5400000">
            <a:off x="17278841" y="-2189441"/>
            <a:ext cx="925076" cy="5459958"/>
          </a:xfrm>
          <a:custGeom>
            <a:avLst/>
            <a:gdLst/>
            <a:ahLst/>
            <a:cxnLst/>
            <a:rect l="l" t="t" r="r" b="b"/>
            <a:pathLst>
              <a:path w="925076" h="5459958">
                <a:moveTo>
                  <a:pt x="0" y="0"/>
                </a:moveTo>
                <a:lnTo>
                  <a:pt x="925075" y="0"/>
                </a:lnTo>
                <a:lnTo>
                  <a:pt x="925075" y="5459958"/>
                </a:lnTo>
                <a:lnTo>
                  <a:pt x="0" y="5459958"/>
                </a:lnTo>
                <a:lnTo>
                  <a:pt x="0" y="0"/>
                </a:lnTo>
                <a:close/>
              </a:path>
            </a:pathLst>
          </a:custGeom>
          <a:blipFill>
            <a:blip r:embed="rId1"/>
            <a:stretch>
              <a:fillRect/>
            </a:stretch>
          </a:blipFill>
        </p:spPr>
      </p:sp>
      <p:sp>
        <p:nvSpPr>
          <p:cNvPr id="7" name="Freeform 11"/>
          <p:cNvSpPr/>
          <p:nvPr/>
        </p:nvSpPr>
        <p:spPr>
          <a:xfrm>
            <a:off x="0" y="125454"/>
            <a:ext cx="2969663" cy="1039906"/>
          </a:xfrm>
          <a:custGeom>
            <a:avLst/>
            <a:gdLst/>
            <a:ahLst/>
            <a:cxnLst/>
            <a:rect l="l" t="t" r="r" b="b"/>
            <a:pathLst>
              <a:path w="2969663" h="1039906">
                <a:moveTo>
                  <a:pt x="0" y="0"/>
                </a:moveTo>
                <a:lnTo>
                  <a:pt x="2969663" y="0"/>
                </a:lnTo>
                <a:lnTo>
                  <a:pt x="2969663" y="1039906"/>
                </a:lnTo>
                <a:lnTo>
                  <a:pt x="0" y="10399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13"/>
          <p:cNvSpPr/>
          <p:nvPr/>
        </p:nvSpPr>
        <p:spPr>
          <a:xfrm>
            <a:off x="15773400" y="9410700"/>
            <a:ext cx="2969663" cy="1039906"/>
          </a:xfrm>
          <a:custGeom>
            <a:avLst/>
            <a:gdLst/>
            <a:ahLst/>
            <a:cxnLst/>
            <a:rect l="l" t="t" r="r" b="b"/>
            <a:pathLst>
              <a:path w="2969663" h="1039906">
                <a:moveTo>
                  <a:pt x="0" y="0"/>
                </a:moveTo>
                <a:lnTo>
                  <a:pt x="2969663" y="0"/>
                </a:lnTo>
                <a:lnTo>
                  <a:pt x="2969663" y="1039905"/>
                </a:lnTo>
                <a:lnTo>
                  <a:pt x="0" y="1039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Rectangle 8"/>
          <p:cNvSpPr/>
          <p:nvPr/>
        </p:nvSpPr>
        <p:spPr>
          <a:xfrm>
            <a:off x="1828800" y="2790639"/>
            <a:ext cx="15240000" cy="769441"/>
          </a:xfrm>
          <a:prstGeom prst="rect">
            <a:avLst/>
          </a:prstGeom>
        </p:spPr>
        <p:txBody>
          <a:bodyPr wrap="square">
            <a:spAutoFit/>
          </a:bodyPr>
          <a:lstStyle/>
          <a:p>
            <a:pPr algn="just"/>
            <a:r>
              <a:rPr lang="vi-VN" sz="4400" dirty="0">
                <a:latin typeface="+mj-lt"/>
              </a:rPr>
              <a:t>- Đọc kĩ và tìm hiểu đề bài để định hướng cho bài viết:</a:t>
            </a:r>
            <a:endParaRPr lang="vi-VN" sz="4400" b="0" i="0" dirty="0">
              <a:effectLst/>
              <a:latin typeface="+mj-lt"/>
            </a:endParaRPr>
          </a:p>
        </p:txBody>
      </p:sp>
      <p:sp>
        <p:nvSpPr>
          <p:cNvPr id="10" name="Rectangle 9"/>
          <p:cNvSpPr/>
          <p:nvPr/>
        </p:nvSpPr>
        <p:spPr>
          <a:xfrm>
            <a:off x="1828800" y="1666083"/>
            <a:ext cx="9144000" cy="769441"/>
          </a:xfrm>
          <a:prstGeom prst="rect">
            <a:avLst/>
          </a:prstGeom>
        </p:spPr>
        <p:txBody>
          <a:bodyPr>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Chuẩn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bị</a:t>
            </a:r>
            <a:endParaRPr lang="en-US" sz="4400" dirty="0">
              <a:latin typeface="Times New Roman" panose="02020603050405020304" pitchFamily="18" charset="0"/>
              <a:cs typeface="Times New Roman" panose="02020603050405020304" pitchFamily="18" charset="0"/>
            </a:endParaRPr>
          </a:p>
        </p:txBody>
      </p:sp>
      <p:sp>
        <p:nvSpPr>
          <p:cNvPr id="11" name="Rectangle 10"/>
          <p:cNvSpPr/>
          <p:nvPr/>
        </p:nvSpPr>
        <p:spPr>
          <a:xfrm>
            <a:off x="5023757" y="3776102"/>
            <a:ext cx="4114800" cy="3477875"/>
          </a:xfrm>
          <a:prstGeom prst="rect">
            <a:avLst/>
          </a:prstGeom>
          <a:solidFill>
            <a:schemeClr val="accent3">
              <a:lumMod val="20000"/>
              <a:lumOff val="80000"/>
            </a:schemeClr>
          </a:solidFill>
        </p:spPr>
        <p:txBody>
          <a:bodyPr wrap="square">
            <a:spAutoFit/>
          </a:bodyPr>
          <a:lstStyle/>
          <a:p>
            <a:pPr algn="just"/>
            <a:r>
              <a:rPr lang="vi-VN" sz="4400" dirty="0">
                <a:latin typeface="+mj-lt"/>
              </a:rPr>
              <a:t>+ Kiểu văn bản chính: nghị luận về một tư tưởng, đạo lí.</a:t>
            </a:r>
            <a:endParaRPr lang="en-US" sz="4400" dirty="0">
              <a:latin typeface="+mj-lt"/>
            </a:endParaRPr>
          </a:p>
          <a:p>
            <a:pPr algn="just"/>
            <a:endParaRPr lang="vi-VN" sz="4400" b="0" i="0" dirty="0">
              <a:effectLst/>
              <a:latin typeface="+mj-lt"/>
            </a:endParaRPr>
          </a:p>
        </p:txBody>
      </p:sp>
      <p:sp>
        <p:nvSpPr>
          <p:cNvPr id="12" name="Rectangle 11"/>
          <p:cNvSpPr/>
          <p:nvPr/>
        </p:nvSpPr>
        <p:spPr>
          <a:xfrm>
            <a:off x="685800" y="3781545"/>
            <a:ext cx="3946072" cy="3477875"/>
          </a:xfrm>
          <a:prstGeom prst="rect">
            <a:avLst/>
          </a:prstGeom>
          <a:solidFill>
            <a:schemeClr val="accent3">
              <a:lumMod val="20000"/>
              <a:lumOff val="80000"/>
            </a:schemeClr>
          </a:solidFill>
        </p:spPr>
        <p:txBody>
          <a:bodyPr wrap="square">
            <a:spAutoFit/>
          </a:bodyPr>
          <a:lstStyle/>
          <a:p>
            <a:pPr algn="just"/>
            <a:r>
              <a:rPr lang="vi-VN" sz="4400" dirty="0">
                <a:latin typeface="+mj-lt"/>
              </a:rPr>
              <a:t>+ Trọng tâm cần làm rõ: tinh thần bất khuất, không chịu sống nô lệ.</a:t>
            </a:r>
            <a:endParaRPr lang="en-US" sz="4400" dirty="0">
              <a:latin typeface="+mj-lt"/>
            </a:endParaRPr>
          </a:p>
          <a:p>
            <a:pPr algn="just"/>
            <a:endParaRPr lang="vi-VN" sz="4400" b="0" i="0" dirty="0">
              <a:effectLst/>
              <a:latin typeface="+mj-lt"/>
            </a:endParaRPr>
          </a:p>
        </p:txBody>
      </p:sp>
      <p:sp>
        <p:nvSpPr>
          <p:cNvPr id="14" name="Rectangle 13"/>
          <p:cNvSpPr/>
          <p:nvPr/>
        </p:nvSpPr>
        <p:spPr>
          <a:xfrm>
            <a:off x="1828800" y="7611447"/>
            <a:ext cx="15240000" cy="1446550"/>
          </a:xfrm>
          <a:prstGeom prst="rect">
            <a:avLst/>
          </a:prstGeom>
        </p:spPr>
        <p:txBody>
          <a:bodyPr wrap="square">
            <a:spAutoFit/>
          </a:bodyPr>
          <a:lstStyle/>
          <a:p>
            <a:pPr algn="just"/>
            <a:r>
              <a:rPr lang="vi-VN" sz="4400" dirty="0">
                <a:latin typeface="+mj-lt"/>
              </a:rPr>
              <a:t>- Tìm hiểu nội dung, ý nghĩa câu nói của danh tướng Trần Bình Trọng.</a:t>
            </a:r>
            <a:endParaRPr lang="vi-VN" sz="4400" b="0" i="0" dirty="0">
              <a:effectLst/>
              <a:latin typeface="+mj-lt"/>
            </a:endParaRPr>
          </a:p>
        </p:txBody>
      </p:sp>
      <p:sp>
        <p:nvSpPr>
          <p:cNvPr id="15" name="Rectangle 14"/>
          <p:cNvSpPr/>
          <p:nvPr/>
        </p:nvSpPr>
        <p:spPr>
          <a:xfrm>
            <a:off x="9443357" y="3776101"/>
            <a:ext cx="8469085" cy="3477875"/>
          </a:xfrm>
          <a:prstGeom prst="rect">
            <a:avLst/>
          </a:prstGeom>
          <a:solidFill>
            <a:schemeClr val="accent3">
              <a:lumMod val="20000"/>
              <a:lumOff val="80000"/>
            </a:schemeClr>
          </a:solidFill>
        </p:spPr>
        <p:txBody>
          <a:bodyPr wrap="square">
            <a:spAutoFit/>
          </a:bodyPr>
          <a:lstStyle/>
          <a:p>
            <a:pPr algn="just"/>
            <a:r>
              <a:rPr lang="vi-VN" sz="4400" dirty="0">
                <a:latin typeface="+mj-lt"/>
              </a:rPr>
              <a:t>+ Phạm vi bằng chứng cần huy động: bằng chứng thực tế; kiến thức lịch sử, địa lí và thơ văn liên quan (ví dụ: đoạn trích Bên bờ Thiên Mạc).</a:t>
            </a:r>
            <a:endParaRPr lang="vi-VN" sz="4400" b="0" i="0" dirty="0">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P spid="14" grpId="0"/>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2" y="1229003"/>
            <a:ext cx="6934199" cy="174353"/>
            <a:chOff x="0" y="0"/>
            <a:chExt cx="6523881" cy="882838"/>
          </a:xfrm>
          <a:solidFill>
            <a:schemeClr val="accent2">
              <a:lumMod val="40000"/>
              <a:lumOff val="60000"/>
            </a:schemeClr>
          </a:solidFill>
        </p:grpSpPr>
        <p:sp>
          <p:nvSpPr>
            <p:cNvPr id="3"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sp>
      </p:grpSp>
      <p:sp>
        <p:nvSpPr>
          <p:cNvPr id="4" name="TextBox 3"/>
          <p:cNvSpPr txBox="1"/>
          <p:nvPr/>
        </p:nvSpPr>
        <p:spPr>
          <a:xfrm>
            <a:off x="5105400" y="266700"/>
            <a:ext cx="8763000" cy="769441"/>
          </a:xfrm>
          <a:prstGeom prst="rect">
            <a:avLst/>
          </a:prstGeom>
          <a:noFill/>
        </p:spPr>
        <p:txBody>
          <a:bodyPr wrap="square" rtlCol="0">
            <a:spAutoFit/>
          </a:bodyPr>
          <a:lstStyle/>
          <a:p>
            <a:pPr algn="just" defTabSz="914400">
              <a:defRPr/>
            </a:pPr>
            <a:r>
              <a:rPr lang="en-US" sz="4400" b="1" dirty="0">
                <a:solidFill>
                  <a:prstClr val="black"/>
                </a:solidFill>
                <a:latin typeface="Times New Roman" panose="02020603050405020304" pitchFamily="18" charset="0"/>
                <a:cs typeface="Times New Roman" panose="02020603050405020304" pitchFamily="18" charset="0"/>
              </a:rPr>
              <a:t>1. </a:t>
            </a:r>
            <a:r>
              <a:rPr lang="en-US" sz="4400" b="1" dirty="0" err="1">
                <a:solidFill>
                  <a:prstClr val="black"/>
                </a:solidFill>
                <a:latin typeface="Times New Roman" panose="02020603050405020304" pitchFamily="18" charset="0"/>
                <a:cs typeface="Times New Roman" panose="02020603050405020304" pitchFamily="18" charset="0"/>
              </a:rPr>
              <a:t>Thực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hành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viết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theo</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bước</a:t>
            </a:r>
            <a:endParaRPr lang="en-US" sz="4400" b="1" dirty="0">
              <a:solidFill>
                <a:prstClr val="black"/>
              </a:solidFill>
              <a:latin typeface="Times New Roman" panose="02020603050405020304" pitchFamily="18" charset="0"/>
              <a:cs typeface="Times New Roman" panose="02020603050405020304" pitchFamily="18" charset="0"/>
            </a:endParaRPr>
          </a:p>
        </p:txBody>
      </p:sp>
      <p:sp>
        <p:nvSpPr>
          <p:cNvPr id="6" name="Freeform 9"/>
          <p:cNvSpPr/>
          <p:nvPr/>
        </p:nvSpPr>
        <p:spPr>
          <a:xfrm rot="5400000">
            <a:off x="17278841" y="-2189441"/>
            <a:ext cx="925076" cy="5459958"/>
          </a:xfrm>
          <a:custGeom>
            <a:avLst/>
            <a:gdLst/>
            <a:ahLst/>
            <a:cxnLst/>
            <a:rect l="l" t="t" r="r" b="b"/>
            <a:pathLst>
              <a:path w="925076" h="5459958">
                <a:moveTo>
                  <a:pt x="0" y="0"/>
                </a:moveTo>
                <a:lnTo>
                  <a:pt x="925075" y="0"/>
                </a:lnTo>
                <a:lnTo>
                  <a:pt x="925075" y="5459958"/>
                </a:lnTo>
                <a:lnTo>
                  <a:pt x="0" y="5459958"/>
                </a:lnTo>
                <a:lnTo>
                  <a:pt x="0" y="0"/>
                </a:lnTo>
                <a:close/>
              </a:path>
            </a:pathLst>
          </a:custGeom>
          <a:blipFill>
            <a:blip r:embed="rId1"/>
            <a:stretch>
              <a:fillRect/>
            </a:stretch>
          </a:blipFill>
        </p:spPr>
      </p:sp>
      <p:sp>
        <p:nvSpPr>
          <p:cNvPr id="7" name="Freeform 11"/>
          <p:cNvSpPr/>
          <p:nvPr/>
        </p:nvSpPr>
        <p:spPr>
          <a:xfrm>
            <a:off x="0" y="125454"/>
            <a:ext cx="2969663" cy="1039906"/>
          </a:xfrm>
          <a:custGeom>
            <a:avLst/>
            <a:gdLst/>
            <a:ahLst/>
            <a:cxnLst/>
            <a:rect l="l" t="t" r="r" b="b"/>
            <a:pathLst>
              <a:path w="2969663" h="1039906">
                <a:moveTo>
                  <a:pt x="0" y="0"/>
                </a:moveTo>
                <a:lnTo>
                  <a:pt x="2969663" y="0"/>
                </a:lnTo>
                <a:lnTo>
                  <a:pt x="2969663" y="1039906"/>
                </a:lnTo>
                <a:lnTo>
                  <a:pt x="0" y="10399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13"/>
          <p:cNvSpPr/>
          <p:nvPr/>
        </p:nvSpPr>
        <p:spPr>
          <a:xfrm>
            <a:off x="15773400" y="9410700"/>
            <a:ext cx="2969663" cy="1039906"/>
          </a:xfrm>
          <a:custGeom>
            <a:avLst/>
            <a:gdLst/>
            <a:ahLst/>
            <a:cxnLst/>
            <a:rect l="l" t="t" r="r" b="b"/>
            <a:pathLst>
              <a:path w="2969663" h="1039906">
                <a:moveTo>
                  <a:pt x="0" y="0"/>
                </a:moveTo>
                <a:lnTo>
                  <a:pt x="2969663" y="0"/>
                </a:lnTo>
                <a:lnTo>
                  <a:pt x="2969663" y="1039905"/>
                </a:lnTo>
                <a:lnTo>
                  <a:pt x="0" y="1039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Google Shape;359;p42"/>
          <p:cNvSpPr txBox="1"/>
          <p:nvPr/>
        </p:nvSpPr>
        <p:spPr>
          <a:xfrm>
            <a:off x="1102661" y="1939466"/>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solidFill>
                  <a:srgbClr val="FF0000"/>
                </a:solidFill>
                <a:latin typeface="#9Slide03 Ample" panose="02000000000000000000" pitchFamily="2" charset="0"/>
                <a:ea typeface="Cambria" panose="02040503050406030204" pitchFamily="18" charset="0"/>
                <a:cs typeface="Times New Roman" panose="02020603050405020304" pitchFamily="18" charset="0"/>
              </a:rPr>
              <a:t>Think- pair- share</a:t>
            </a:r>
            <a:endParaRPr lang="vi-VN" b="1" dirty="0">
              <a:solidFill>
                <a:srgbClr val="FF0000"/>
              </a:solidFill>
              <a:highlight>
                <a:schemeClr val="accent1"/>
              </a:highlight>
              <a:latin typeface="#9Slide03 Ample" panose="02000000000000000000" pitchFamily="2" charset="0"/>
              <a:ea typeface="Cambria" panose="02040503050406030204" pitchFamily="18" charset="0"/>
              <a:cs typeface="Times New Roman" panose="02020603050405020304" pitchFamily="18" charset="0"/>
            </a:endParaRPr>
          </a:p>
        </p:txBody>
      </p:sp>
      <p:sp>
        <p:nvSpPr>
          <p:cNvPr id="11" name="Rectangle 10"/>
          <p:cNvSpPr/>
          <p:nvPr/>
        </p:nvSpPr>
        <p:spPr>
          <a:xfrm>
            <a:off x="1080890" y="1443032"/>
            <a:ext cx="165354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lập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dàn</a:t>
            </a:r>
            <a:r>
              <a:rPr lang="en-US" sz="4400" b="1" dirty="0">
                <a:latin typeface="Times New Roman" panose="02020603050405020304" pitchFamily="18" charset="0"/>
                <a:cs typeface="Times New Roman" panose="02020603050405020304" pitchFamily="18" charset="0"/>
              </a:rPr>
              <a:t> ý</a:t>
            </a:r>
            <a:endParaRPr lang="vi-VN" sz="4400" b="1" dirty="0">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nvGraphicFramePr>
        <p:xfrm>
          <a:off x="1113547" y="2986579"/>
          <a:ext cx="15615818" cy="7040880"/>
        </p:xfrm>
        <a:graphic>
          <a:graphicData uri="http://schemas.openxmlformats.org/drawingml/2006/table">
            <a:tbl>
              <a:tblPr firstRow="1" bandRow="1">
                <a:tableStyleId>{5940675A-B579-460E-94D1-54222C63F5DA}</a:tableStyleId>
              </a:tblPr>
              <a:tblGrid>
                <a:gridCol w="7807909"/>
                <a:gridCol w="7807909"/>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3600" b="1" dirty="0" err="1">
                          <a:effectLst/>
                          <a:latin typeface="Times New Roman" panose="02020603050405020304" pitchFamily="18" charset="0"/>
                          <a:cs typeface="Times New Roman" panose="02020603050405020304" pitchFamily="18" charset="0"/>
                        </a:rPr>
                        <a:t>Định</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hướng</a:t>
                      </a:r>
                      <a:endPar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3600" b="1" dirty="0" err="1">
                          <a:effectLst/>
                          <a:latin typeface="Times New Roman" panose="02020603050405020304" pitchFamily="18" charset="0"/>
                          <a:cs typeface="Times New Roman" panose="02020603050405020304" pitchFamily="18" charset="0"/>
                        </a:rPr>
                        <a:t>Dự</a:t>
                      </a:r>
                      <a:r>
                        <a:rPr lang="en-US" sz="3600" b="1" dirty="0">
                          <a:effectLst/>
                          <a:latin typeface="Times New Roman" panose="02020603050405020304" pitchFamily="18" charset="0"/>
                          <a:cs typeface="Times New Roman" panose="02020603050405020304" pitchFamily="18" charset="0"/>
                        </a:rPr>
                        <a:t> </a:t>
                      </a:r>
                      <a:r>
                        <a:rPr lang="en-US" sz="3600" b="1" dirty="0" err="1">
                          <a:effectLst/>
                          <a:latin typeface="Times New Roman" panose="02020603050405020304" pitchFamily="18" charset="0"/>
                          <a:cs typeface="Times New Roman" panose="02020603050405020304" pitchFamily="18" charset="0"/>
                        </a:rPr>
                        <a:t>kiến</a:t>
                      </a:r>
                      <a:endParaRPr lang="en-US" sz="36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370840">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vi-VN" sz="3600" u="none" strike="noStrike" cap="none" dirty="0">
                          <a:effectLst/>
                          <a:latin typeface="Times New Roman" panose="02020603050405020304" pitchFamily="18" charset="0"/>
                          <a:cs typeface="Times New Roman" panose="02020603050405020304" pitchFamily="18" charset="0"/>
                          <a:sym typeface="Arial" panose="020B0604020202020204"/>
                        </a:rPr>
                        <a:t>Câu nói c</a:t>
                      </a:r>
                      <a:r>
                        <a:rPr lang="en-US" sz="3600" u="none" strike="noStrike" cap="none" dirty="0" err="1">
                          <a:effectLst/>
                          <a:latin typeface="Times New Roman" panose="02020603050405020304" pitchFamily="18" charset="0"/>
                          <a:cs typeface="Times New Roman" panose="02020603050405020304" pitchFamily="18" charset="0"/>
                          <a:sym typeface="Arial" panose="020B0604020202020204"/>
                        </a:rPr>
                        <a:t>ủa</a:t>
                      </a:r>
                      <a:r>
                        <a:rPr lang="vi-VN" sz="3600" u="none" strike="noStrike" cap="none" dirty="0">
                          <a:effectLst/>
                          <a:latin typeface="Times New Roman" panose="02020603050405020304" pitchFamily="18" charset="0"/>
                          <a:cs typeface="Times New Roman" panose="02020603050405020304" pitchFamily="18" charset="0"/>
                          <a:sym typeface="Arial" panose="020B0604020202020204"/>
                        </a:rPr>
                        <a:t> </a:t>
                      </a:r>
                      <a:r>
                        <a:rPr lang="en-US" sz="3600" u="none" strike="noStrike" cap="none" dirty="0" err="1">
                          <a:effectLst/>
                          <a:latin typeface="Times New Roman" panose="02020603050405020304" pitchFamily="18" charset="0"/>
                          <a:cs typeface="Times New Roman" panose="02020603050405020304" pitchFamily="18" charset="0"/>
                          <a:sym typeface="Arial" panose="020B0604020202020204"/>
                        </a:rPr>
                        <a:t>Trần</a:t>
                      </a:r>
                      <a:r>
                        <a:rPr lang="en-US" sz="3600" u="none" strike="noStrike" cap="none" dirty="0">
                          <a:effectLst/>
                          <a:latin typeface="Times New Roman" panose="02020603050405020304" pitchFamily="18" charset="0"/>
                          <a:cs typeface="Times New Roman" panose="02020603050405020304" pitchFamily="18" charset="0"/>
                          <a:sym typeface="Arial" panose="020B0604020202020204"/>
                        </a:rPr>
                        <a:t> </a:t>
                      </a:r>
                      <a:r>
                        <a:rPr lang="vi-VN" sz="3600" u="none" strike="noStrike" cap="none" dirty="0">
                          <a:effectLst/>
                          <a:latin typeface="Times New Roman" panose="02020603050405020304" pitchFamily="18" charset="0"/>
                          <a:cs typeface="Times New Roman" panose="02020603050405020304" pitchFamily="18" charset="0"/>
                          <a:sym typeface="Arial" panose="020B0604020202020204"/>
                        </a:rPr>
                        <a:t>Bình Trọng có ý nghĩa gì?</a:t>
                      </a:r>
                      <a:endParaRPr lang="en-US" sz="36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endParaRPr lang="en-US" sz="3600">
                        <a:latin typeface="Times New Roman" panose="02020603050405020304" pitchFamily="18" charset="0"/>
                        <a:cs typeface="Times New Roman" panose="02020603050405020304" pitchFamily="18" charset="0"/>
                      </a:endParaRPr>
                    </a:p>
                  </a:txBody>
                  <a:tcPr>
                    <a:solidFill>
                      <a:schemeClr val="bg1"/>
                    </a:solidFill>
                  </a:tcPr>
                </a:tc>
              </a:tr>
              <a:tr h="370840">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vi-VN" sz="3600" dirty="0">
                          <a:effectLst/>
                          <a:latin typeface="Times New Roman" panose="02020603050405020304" pitchFamily="18" charset="0"/>
                          <a:cs typeface="Times New Roman" panose="02020603050405020304" pitchFamily="18" charset="0"/>
                        </a:rPr>
                        <a:t>Câu nói th</a:t>
                      </a:r>
                      <a:r>
                        <a:rPr lang="en-US" sz="3600" dirty="0">
                          <a:effectLst/>
                          <a:latin typeface="Times New Roman" panose="02020603050405020304" pitchFamily="18" charset="0"/>
                          <a:cs typeface="Times New Roman" panose="02020603050405020304" pitchFamily="18" charset="0"/>
                        </a:rPr>
                        <a:t>ể</a:t>
                      </a:r>
                      <a:r>
                        <a:rPr lang="vi-VN" sz="3600" dirty="0">
                          <a:effectLst/>
                          <a:latin typeface="Times New Roman" panose="02020603050405020304" pitchFamily="18" charset="0"/>
                          <a:cs typeface="Times New Roman" panose="02020603050405020304" pitchFamily="18" charset="0"/>
                        </a:rPr>
                        <a:t> hiện tư tư</a:t>
                      </a:r>
                      <a:r>
                        <a:rPr lang="en-US" sz="3600" dirty="0">
                          <a:effectLst/>
                          <a:latin typeface="Times New Roman" panose="02020603050405020304" pitchFamily="18" charset="0"/>
                          <a:cs typeface="Times New Roman" panose="02020603050405020304" pitchFamily="18" charset="0"/>
                        </a:rPr>
                        <a:t>ở</a:t>
                      </a:r>
                      <a:r>
                        <a:rPr lang="vi-VN" sz="3600" dirty="0">
                          <a:effectLst/>
                          <a:latin typeface="Times New Roman" panose="02020603050405020304" pitchFamily="18" charset="0"/>
                          <a:cs typeface="Times New Roman" panose="02020603050405020304" pitchFamily="18" charset="0"/>
                        </a:rPr>
                        <a:t>ng, </a:t>
                      </a:r>
                      <a:r>
                        <a:rPr lang="en-US" sz="3600" dirty="0">
                          <a:effectLst/>
                          <a:latin typeface="Times New Roman" panose="02020603050405020304" pitchFamily="18" charset="0"/>
                          <a:cs typeface="Times New Roman" panose="02020603050405020304" pitchFamily="18" charset="0"/>
                        </a:rPr>
                        <a:t>đ</a:t>
                      </a:r>
                      <a:r>
                        <a:rPr lang="vi-VN" sz="3600" dirty="0">
                          <a:effectLst/>
                          <a:latin typeface="Times New Roman" panose="02020603050405020304" pitchFamily="18" charset="0"/>
                          <a:cs typeface="Times New Roman" panose="02020603050405020304" pitchFamily="18" charset="0"/>
                        </a:rPr>
                        <a:t>ạo lí s</a:t>
                      </a:r>
                      <a:r>
                        <a:rPr lang="en-US" sz="3600" dirty="0">
                          <a:effectLst/>
                          <a:latin typeface="Times New Roman" panose="02020603050405020304" pitchFamily="18" charset="0"/>
                          <a:cs typeface="Times New Roman" panose="02020603050405020304" pitchFamily="18" charset="0"/>
                        </a:rPr>
                        <a:t>ố</a:t>
                      </a:r>
                      <a:r>
                        <a:rPr lang="vi-VN" sz="3600" dirty="0">
                          <a:effectLst/>
                          <a:latin typeface="Times New Roman" panose="02020603050405020304" pitchFamily="18" charset="0"/>
                          <a:cs typeface="Times New Roman" panose="02020603050405020304" pitchFamily="18" charset="0"/>
                        </a:rPr>
                        <a:t>ng nào? Tại sao có th</a:t>
                      </a:r>
                      <a:r>
                        <a:rPr lang="en-US" sz="3600" dirty="0">
                          <a:effectLst/>
                          <a:latin typeface="Times New Roman" panose="02020603050405020304" pitchFamily="18" charset="0"/>
                          <a:cs typeface="Times New Roman" panose="02020603050405020304" pitchFamily="18" charset="0"/>
                        </a:rPr>
                        <a:t>ể</a:t>
                      </a:r>
                      <a:r>
                        <a:rPr lang="vi-VN" sz="3600" dirty="0">
                          <a:effectLst/>
                          <a:latin typeface="Times New Roman" panose="02020603050405020304" pitchFamily="18" charset="0"/>
                          <a:cs typeface="Times New Roman" panose="02020603050405020304" pitchFamily="18" charset="0"/>
                        </a:rPr>
                        <a:t> nói như vậy?</a:t>
                      </a:r>
                      <a:endParaRPr lang="en-US" sz="3600" dirty="0">
                        <a:effectLst/>
                        <a:latin typeface="Times New Roman" panose="02020603050405020304" pitchFamily="18" charset="0"/>
                        <a:ea typeface="Arial" panose="020B0604020202020204" pitchFamily="34" charset="0"/>
                        <a:cs typeface="Times New Roman" panose="02020603050405020304" pitchFamily="18" charset="0"/>
                      </a:endParaRPr>
                    </a:p>
                  </a:txBody>
                  <a:tcPr>
                    <a:solidFill>
                      <a:schemeClr val="bg1"/>
                    </a:solidFill>
                  </a:tcPr>
                </a:tc>
                <a:tc>
                  <a:txBody>
                    <a:bodyPr/>
                    <a:lstStyle/>
                    <a:p>
                      <a:pPr algn="just"/>
                      <a:endParaRPr lang="en-US" sz="3600">
                        <a:latin typeface="Times New Roman" panose="02020603050405020304" pitchFamily="18" charset="0"/>
                        <a:cs typeface="Times New Roman" panose="02020603050405020304" pitchFamily="18" charset="0"/>
                      </a:endParaRPr>
                    </a:p>
                  </a:txBody>
                  <a:tcPr>
                    <a:solidFill>
                      <a:schemeClr val="bg1"/>
                    </a:solidFill>
                  </a:tcPr>
                </a:tc>
              </a:tr>
              <a:tr h="370840">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vi-VN" sz="3600" dirty="0">
                          <a:effectLst/>
                          <a:latin typeface="Times New Roman" panose="02020603050405020304" pitchFamily="18" charset="0"/>
                          <a:cs typeface="Times New Roman" panose="02020603050405020304" pitchFamily="18" charset="0"/>
                        </a:rPr>
                        <a:t>Tư tư</a:t>
                      </a:r>
                      <a:r>
                        <a:rPr lang="en-US" sz="3600" dirty="0">
                          <a:effectLst/>
                          <a:latin typeface="Times New Roman" panose="02020603050405020304" pitchFamily="18" charset="0"/>
                          <a:cs typeface="Times New Roman" panose="02020603050405020304" pitchFamily="18" charset="0"/>
                        </a:rPr>
                        <a:t>ở</a:t>
                      </a:r>
                      <a:r>
                        <a:rPr lang="vi-VN" sz="3600" dirty="0">
                          <a:effectLst/>
                          <a:latin typeface="Times New Roman" panose="02020603050405020304" pitchFamily="18" charset="0"/>
                          <a:cs typeface="Times New Roman" panose="02020603050405020304" pitchFamily="18" charset="0"/>
                        </a:rPr>
                        <a:t>ng, </a:t>
                      </a:r>
                      <a:r>
                        <a:rPr lang="en-US" sz="3600" dirty="0">
                          <a:effectLst/>
                          <a:latin typeface="Times New Roman" panose="02020603050405020304" pitchFamily="18" charset="0"/>
                          <a:cs typeface="Times New Roman" panose="02020603050405020304" pitchFamily="18" charset="0"/>
                        </a:rPr>
                        <a:t>đ</a:t>
                      </a:r>
                      <a:r>
                        <a:rPr lang="vi-VN" sz="3600" dirty="0">
                          <a:effectLst/>
                          <a:latin typeface="Times New Roman" panose="02020603050405020304" pitchFamily="18" charset="0"/>
                          <a:cs typeface="Times New Roman" panose="02020603050405020304" pitchFamily="18" charset="0"/>
                        </a:rPr>
                        <a:t>ạo lí s</a:t>
                      </a:r>
                      <a:r>
                        <a:rPr lang="en-US" sz="3600" dirty="0">
                          <a:effectLst/>
                          <a:latin typeface="Times New Roman" panose="02020603050405020304" pitchFamily="18" charset="0"/>
                          <a:cs typeface="Times New Roman" panose="02020603050405020304" pitchFamily="18" charset="0"/>
                        </a:rPr>
                        <a:t>ố</a:t>
                      </a:r>
                      <a:r>
                        <a:rPr lang="vi-VN" sz="3600" dirty="0">
                          <a:effectLst/>
                          <a:latin typeface="Times New Roman" panose="02020603050405020304" pitchFamily="18" charset="0"/>
                          <a:cs typeface="Times New Roman" panose="02020603050405020304" pitchFamily="18" charset="0"/>
                        </a:rPr>
                        <a:t>ng </a:t>
                      </a:r>
                      <a:r>
                        <a:rPr lang="en-US" sz="3600" dirty="0">
                          <a:effectLst/>
                          <a:latin typeface="Times New Roman" panose="02020603050405020304" pitchFamily="18" charset="0"/>
                          <a:cs typeface="Times New Roman" panose="02020603050405020304" pitchFamily="18" charset="0"/>
                        </a:rPr>
                        <a:t>đ</a:t>
                      </a:r>
                      <a:r>
                        <a:rPr lang="vi-VN" sz="3600" dirty="0">
                          <a:effectLst/>
                          <a:latin typeface="Times New Roman" panose="02020603050405020304" pitchFamily="18" charset="0"/>
                          <a:cs typeface="Times New Roman" panose="02020603050405020304" pitchFamily="18" charset="0"/>
                        </a:rPr>
                        <a:t>ó </a:t>
                      </a:r>
                      <a:r>
                        <a:rPr lang="en-US" sz="3600" dirty="0">
                          <a:effectLst/>
                          <a:latin typeface="Times New Roman" panose="02020603050405020304" pitchFamily="18" charset="0"/>
                          <a:cs typeface="Times New Roman" panose="02020603050405020304" pitchFamily="18" charset="0"/>
                        </a:rPr>
                        <a:t>đ</a:t>
                      </a:r>
                      <a:r>
                        <a:rPr lang="vi-VN" sz="3600" dirty="0">
                          <a:effectLst/>
                          <a:latin typeface="Times New Roman" panose="02020603050405020304" pitchFamily="18" charset="0"/>
                          <a:cs typeface="Times New Roman" panose="02020603050405020304" pitchFamily="18" charset="0"/>
                        </a:rPr>
                        <a:t>ã th</a:t>
                      </a:r>
                      <a:r>
                        <a:rPr lang="en-US" sz="3600" dirty="0">
                          <a:effectLst/>
                          <a:latin typeface="Times New Roman" panose="02020603050405020304" pitchFamily="18" charset="0"/>
                          <a:cs typeface="Times New Roman" panose="02020603050405020304" pitchFamily="18" charset="0"/>
                        </a:rPr>
                        <a:t>ể</a:t>
                      </a:r>
                      <a:r>
                        <a:rPr lang="vi-VN" sz="3600" dirty="0">
                          <a:effectLst/>
                          <a:latin typeface="Times New Roman" panose="02020603050405020304" pitchFamily="18" charset="0"/>
                          <a:cs typeface="Times New Roman" panose="02020603050405020304" pitchFamily="18" charset="0"/>
                        </a:rPr>
                        <a:t> hiện như th</a:t>
                      </a:r>
                      <a:r>
                        <a:rPr lang="en-US" sz="3600" dirty="0">
                          <a:effectLst/>
                          <a:latin typeface="Times New Roman" panose="02020603050405020304" pitchFamily="18" charset="0"/>
                          <a:cs typeface="Times New Roman" panose="02020603050405020304" pitchFamily="18" charset="0"/>
                        </a:rPr>
                        <a:t>ế</a:t>
                      </a:r>
                      <a:r>
                        <a:rPr lang="vi-VN" sz="3600" dirty="0">
                          <a:effectLst/>
                          <a:latin typeface="Times New Roman" panose="02020603050405020304" pitchFamily="18" charset="0"/>
                          <a:cs typeface="Times New Roman" panose="02020603050405020304" pitchFamily="18" charset="0"/>
                        </a:rPr>
                        <a:t> nào (trong cuộc s</a:t>
                      </a:r>
                      <a:r>
                        <a:rPr lang="en-US" sz="3600" dirty="0">
                          <a:effectLst/>
                          <a:latin typeface="Times New Roman" panose="02020603050405020304" pitchFamily="18" charset="0"/>
                          <a:cs typeface="Times New Roman" panose="02020603050405020304" pitchFamily="18" charset="0"/>
                        </a:rPr>
                        <a:t>ố</a:t>
                      </a:r>
                      <a:r>
                        <a:rPr lang="vi-VN" sz="3600" dirty="0">
                          <a:effectLst/>
                          <a:latin typeface="Times New Roman" panose="02020603050405020304" pitchFamily="18" charset="0"/>
                          <a:cs typeface="Times New Roman" panose="02020603050405020304" pitchFamily="18" charset="0"/>
                        </a:rPr>
                        <a:t>ng, văn học, nghệ thuật, lịch sử,...)?</a:t>
                      </a:r>
                      <a:endParaRPr lang="en-US" sz="3600" dirty="0">
                        <a:effectLst/>
                        <a:latin typeface="Times New Roman" panose="02020603050405020304" pitchFamily="18" charset="0"/>
                        <a:ea typeface="Arial" panose="020B0604020202020204" pitchFamily="34" charset="0"/>
                        <a:cs typeface="Times New Roman" panose="02020603050405020304" pitchFamily="18" charset="0"/>
                      </a:endParaRPr>
                    </a:p>
                  </a:txBody>
                  <a:tcPr>
                    <a:solidFill>
                      <a:schemeClr val="bg1"/>
                    </a:solidFill>
                  </a:tcPr>
                </a:tc>
                <a:tc>
                  <a:txBody>
                    <a:bodyPr/>
                    <a:lstStyle/>
                    <a:p>
                      <a:pPr algn="just"/>
                      <a:endParaRPr lang="en-US" sz="3600">
                        <a:latin typeface="Times New Roman" panose="02020603050405020304" pitchFamily="18" charset="0"/>
                        <a:cs typeface="Times New Roman" panose="02020603050405020304" pitchFamily="18" charset="0"/>
                      </a:endParaRPr>
                    </a:p>
                  </a:txBody>
                  <a:tcPr>
                    <a:solidFill>
                      <a:schemeClr val="bg1"/>
                    </a:solidFill>
                  </a:tcPr>
                </a:tc>
              </a:tr>
              <a:tr h="370840">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vi-VN" sz="3600" dirty="0">
                          <a:effectLst/>
                          <a:latin typeface="Times New Roman" panose="02020603050405020304" pitchFamily="18" charset="0"/>
                          <a:cs typeface="Times New Roman" panose="02020603050405020304" pitchFamily="18" charset="0"/>
                        </a:rPr>
                        <a:t>Giá trị c</a:t>
                      </a:r>
                      <a:r>
                        <a:rPr lang="en-US" sz="3600" dirty="0" err="1">
                          <a:effectLst/>
                          <a:latin typeface="Times New Roman" panose="02020603050405020304" pitchFamily="18" charset="0"/>
                          <a:cs typeface="Times New Roman" panose="02020603050405020304" pitchFamily="18" charset="0"/>
                        </a:rPr>
                        <a:t>ủa</a:t>
                      </a:r>
                      <a:r>
                        <a:rPr lang="vi-VN" sz="3600" dirty="0">
                          <a:effectLst/>
                          <a:latin typeface="Times New Roman" panose="02020603050405020304" pitchFamily="18" charset="0"/>
                          <a:cs typeface="Times New Roman" panose="02020603050405020304" pitchFamily="18" charset="0"/>
                        </a:rPr>
                        <a:t> tư tư</a:t>
                      </a:r>
                      <a:r>
                        <a:rPr lang="en-US" sz="3600" dirty="0">
                          <a:effectLst/>
                          <a:latin typeface="Times New Roman" panose="02020603050405020304" pitchFamily="18" charset="0"/>
                          <a:cs typeface="Times New Roman" panose="02020603050405020304" pitchFamily="18" charset="0"/>
                        </a:rPr>
                        <a:t>ở</a:t>
                      </a:r>
                      <a:r>
                        <a:rPr lang="vi-VN" sz="3600" dirty="0">
                          <a:effectLst/>
                          <a:latin typeface="Times New Roman" panose="02020603050405020304" pitchFamily="18" charset="0"/>
                          <a:cs typeface="Times New Roman" panose="02020603050405020304" pitchFamily="18" charset="0"/>
                        </a:rPr>
                        <a:t>ng, </a:t>
                      </a:r>
                      <a:r>
                        <a:rPr lang="en-US" sz="3600" dirty="0">
                          <a:effectLst/>
                          <a:latin typeface="Times New Roman" panose="02020603050405020304" pitchFamily="18" charset="0"/>
                          <a:cs typeface="Times New Roman" panose="02020603050405020304" pitchFamily="18" charset="0"/>
                        </a:rPr>
                        <a:t>đ</a:t>
                      </a:r>
                      <a:r>
                        <a:rPr lang="vi-VN" sz="3600" dirty="0">
                          <a:effectLst/>
                          <a:latin typeface="Times New Roman" panose="02020603050405020304" pitchFamily="18" charset="0"/>
                          <a:cs typeface="Times New Roman" panose="02020603050405020304" pitchFamily="18" charset="0"/>
                        </a:rPr>
                        <a:t>ạo lí s</a:t>
                      </a:r>
                      <a:r>
                        <a:rPr lang="en-US" sz="3600" dirty="0">
                          <a:effectLst/>
                          <a:latin typeface="Times New Roman" panose="02020603050405020304" pitchFamily="18" charset="0"/>
                          <a:cs typeface="Times New Roman" panose="02020603050405020304" pitchFamily="18" charset="0"/>
                        </a:rPr>
                        <a:t>ố</a:t>
                      </a:r>
                      <a:r>
                        <a:rPr lang="vi-VN" sz="3600" dirty="0">
                          <a:effectLst/>
                          <a:latin typeface="Times New Roman" panose="02020603050405020304" pitchFamily="18" charset="0"/>
                          <a:cs typeface="Times New Roman" panose="02020603050405020304" pitchFamily="18" charset="0"/>
                        </a:rPr>
                        <a:t>ng vừa nêu là gì? C</a:t>
                      </a:r>
                      <a:r>
                        <a:rPr lang="en-US" sz="3600" dirty="0">
                          <a:effectLst/>
                          <a:latin typeface="Times New Roman" panose="02020603050405020304" pitchFamily="18" charset="0"/>
                          <a:cs typeface="Times New Roman" panose="02020603050405020304" pitchFamily="18" charset="0"/>
                        </a:rPr>
                        <a:t>ầ</a:t>
                      </a:r>
                      <a:r>
                        <a:rPr lang="vi-VN" sz="3600" dirty="0">
                          <a:effectLst/>
                          <a:latin typeface="Times New Roman" panose="02020603050405020304" pitchFamily="18" charset="0"/>
                          <a:cs typeface="Times New Roman" panose="02020603050405020304" pitchFamily="18" charset="0"/>
                        </a:rPr>
                        <a:t>n phê phán những bi</a:t>
                      </a:r>
                      <a:r>
                        <a:rPr lang="en-US" sz="3600" dirty="0">
                          <a:effectLst/>
                          <a:latin typeface="Times New Roman" panose="02020603050405020304" pitchFamily="18" charset="0"/>
                          <a:cs typeface="Times New Roman" panose="02020603050405020304" pitchFamily="18" charset="0"/>
                        </a:rPr>
                        <a:t>ể</a:t>
                      </a:r>
                      <a:r>
                        <a:rPr lang="vi-VN" sz="3600" dirty="0">
                          <a:effectLst/>
                          <a:latin typeface="Times New Roman" panose="02020603050405020304" pitchFamily="18" charset="0"/>
                          <a:cs typeface="Times New Roman" panose="02020603050405020304" pitchFamily="18" charset="0"/>
                        </a:rPr>
                        <a:t>u hiện ngược lại với tư tư</a:t>
                      </a:r>
                      <a:r>
                        <a:rPr lang="en-US" sz="3600" dirty="0">
                          <a:effectLst/>
                          <a:latin typeface="Times New Roman" panose="02020603050405020304" pitchFamily="18" charset="0"/>
                          <a:cs typeface="Times New Roman" panose="02020603050405020304" pitchFamily="18" charset="0"/>
                        </a:rPr>
                        <a:t>ở</a:t>
                      </a:r>
                      <a:r>
                        <a:rPr lang="vi-VN" sz="3600" dirty="0">
                          <a:effectLst/>
                          <a:latin typeface="Times New Roman" panose="02020603050405020304" pitchFamily="18" charset="0"/>
                          <a:cs typeface="Times New Roman" panose="02020603050405020304" pitchFamily="18" charset="0"/>
                        </a:rPr>
                        <a:t>ng, </a:t>
                      </a:r>
                      <a:r>
                        <a:rPr lang="en-US" sz="3600" dirty="0">
                          <a:effectLst/>
                          <a:latin typeface="Times New Roman" panose="02020603050405020304" pitchFamily="18" charset="0"/>
                          <a:cs typeface="Times New Roman" panose="02020603050405020304" pitchFamily="18" charset="0"/>
                        </a:rPr>
                        <a:t>đ</a:t>
                      </a:r>
                      <a:r>
                        <a:rPr lang="vi-VN" sz="3600" dirty="0">
                          <a:effectLst/>
                          <a:latin typeface="Times New Roman" panose="02020603050405020304" pitchFamily="18" charset="0"/>
                          <a:cs typeface="Times New Roman" panose="02020603050405020304" pitchFamily="18" charset="0"/>
                        </a:rPr>
                        <a:t>ạo lí s</a:t>
                      </a:r>
                      <a:r>
                        <a:rPr lang="en-US" sz="3600" dirty="0">
                          <a:effectLst/>
                          <a:latin typeface="Times New Roman" panose="02020603050405020304" pitchFamily="18" charset="0"/>
                          <a:cs typeface="Times New Roman" panose="02020603050405020304" pitchFamily="18" charset="0"/>
                        </a:rPr>
                        <a:t>ố</a:t>
                      </a:r>
                      <a:r>
                        <a:rPr lang="vi-VN" sz="3600" dirty="0">
                          <a:effectLst/>
                          <a:latin typeface="Times New Roman" panose="02020603050405020304" pitchFamily="18" charset="0"/>
                          <a:cs typeface="Times New Roman" panose="02020603050405020304" pitchFamily="18" charset="0"/>
                        </a:rPr>
                        <a:t>ng trên như th</a:t>
                      </a:r>
                      <a:r>
                        <a:rPr lang="en-US" sz="3600" dirty="0">
                          <a:effectLst/>
                          <a:latin typeface="Times New Roman" panose="02020603050405020304" pitchFamily="18" charset="0"/>
                          <a:cs typeface="Times New Roman" panose="02020603050405020304" pitchFamily="18" charset="0"/>
                        </a:rPr>
                        <a:t>ế</a:t>
                      </a:r>
                      <a:r>
                        <a:rPr lang="vi-VN" sz="3600" dirty="0">
                          <a:effectLst/>
                          <a:latin typeface="Times New Roman" panose="02020603050405020304" pitchFamily="18" charset="0"/>
                          <a:cs typeface="Times New Roman" panose="02020603050405020304" pitchFamily="18" charset="0"/>
                        </a:rPr>
                        <a:t> nào?</a:t>
                      </a:r>
                      <a:endParaRPr lang="en-US" sz="3600" dirty="0">
                        <a:effectLst/>
                        <a:latin typeface="Times New Roman" panose="02020603050405020304" pitchFamily="18" charset="0"/>
                        <a:ea typeface="Arial" panose="020B0604020202020204" pitchFamily="34" charset="0"/>
                        <a:cs typeface="Times New Roman" panose="02020603050405020304" pitchFamily="18" charset="0"/>
                      </a:endParaRPr>
                    </a:p>
                  </a:txBody>
                  <a:tcPr>
                    <a:solidFill>
                      <a:schemeClr val="bg1"/>
                    </a:solidFill>
                  </a:tcPr>
                </a:tc>
                <a:tc>
                  <a:txBody>
                    <a:bodyPr/>
                    <a:lstStyle/>
                    <a:p>
                      <a:pPr algn="just"/>
                      <a:endParaRPr lang="en-US" sz="3600" dirty="0">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pic>
        <p:nvPicPr>
          <p:cNvPr id="14" name="Picture 13"/>
          <p:cNvPicPr>
            <a:picLocks noChangeAspect="1"/>
          </p:cNvPicPr>
          <p:nvPr/>
        </p:nvPicPr>
        <p:blipFill>
          <a:blip r:embed="rId4"/>
          <a:stretch>
            <a:fillRect/>
          </a:stretch>
        </p:blipFill>
        <p:spPr>
          <a:xfrm rot="463984">
            <a:off x="14401120" y="5259844"/>
            <a:ext cx="3340018" cy="47460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arn(inVertical)">
                                      <p:cBhvr>
                                        <p:cTn id="15" dur="500"/>
                                        <p:tgtEl>
                                          <p:spTgt spid="12"/>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4"/>
          <p:cNvSpPr/>
          <p:nvPr/>
        </p:nvSpPr>
        <p:spPr>
          <a:xfrm rot="-10800000">
            <a:off x="11475587" y="-120302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1"/>
            <a:stretch>
              <a:fillRect/>
            </a:stretch>
          </a:blipFill>
        </p:spPr>
      </p:sp>
      <p:graphicFrame>
        <p:nvGraphicFramePr>
          <p:cNvPr id="3" name="Table 2"/>
          <p:cNvGraphicFramePr>
            <a:graphicFrameLocks noGrp="1"/>
          </p:cNvGraphicFramePr>
          <p:nvPr/>
        </p:nvGraphicFramePr>
        <p:xfrm>
          <a:off x="381000" y="312420"/>
          <a:ext cx="17297400" cy="9662160"/>
        </p:xfrm>
        <a:graphic>
          <a:graphicData uri="http://schemas.openxmlformats.org/drawingml/2006/table">
            <a:tbl>
              <a:tblPr firstRow="1" bandRow="1">
                <a:tableStyleId>{5940675A-B579-460E-94D1-54222C63F5DA}</a:tableStyleId>
              </a:tblPr>
              <a:tblGrid>
                <a:gridCol w="5791200"/>
                <a:gridCol w="115062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4400" b="1" dirty="0" err="1">
                          <a:effectLst/>
                          <a:latin typeface="Times New Roman" panose="02020603050405020304" pitchFamily="18" charset="0"/>
                          <a:cs typeface="Times New Roman" panose="02020603050405020304" pitchFamily="18" charset="0"/>
                        </a:rPr>
                        <a:t>Định</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hướng</a:t>
                      </a:r>
                      <a:endPar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4400" b="1" dirty="0" err="1">
                          <a:effectLst/>
                          <a:latin typeface="Times New Roman" panose="02020603050405020304" pitchFamily="18" charset="0"/>
                          <a:cs typeface="Times New Roman" panose="02020603050405020304" pitchFamily="18" charset="0"/>
                        </a:rPr>
                        <a:t>Dự</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kiến</a:t>
                      </a:r>
                      <a:endPar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370840">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vi-VN" sz="4400" u="none" strike="noStrike" cap="none" dirty="0">
                          <a:effectLst/>
                          <a:latin typeface="Times New Roman" panose="02020603050405020304" pitchFamily="18" charset="0"/>
                          <a:cs typeface="Times New Roman" panose="02020603050405020304" pitchFamily="18" charset="0"/>
                          <a:sym typeface="Arial" panose="020B0604020202020204"/>
                        </a:rPr>
                        <a:t>Câu nói c</a:t>
                      </a:r>
                      <a:r>
                        <a:rPr lang="en-US" sz="4400" u="none" strike="noStrike" cap="none" dirty="0" err="1">
                          <a:effectLst/>
                          <a:latin typeface="Times New Roman" panose="02020603050405020304" pitchFamily="18" charset="0"/>
                          <a:cs typeface="Times New Roman" panose="02020603050405020304" pitchFamily="18" charset="0"/>
                          <a:sym typeface="Arial" panose="020B0604020202020204"/>
                        </a:rPr>
                        <a:t>ủa</a:t>
                      </a:r>
                      <a:r>
                        <a:rPr lang="vi-VN" sz="4400" u="none" strike="noStrike" cap="none" dirty="0">
                          <a:effectLst/>
                          <a:latin typeface="Times New Roman" panose="02020603050405020304" pitchFamily="18" charset="0"/>
                          <a:cs typeface="Times New Roman" panose="02020603050405020304" pitchFamily="18" charset="0"/>
                          <a:sym typeface="Arial" panose="020B0604020202020204"/>
                        </a:rPr>
                        <a:t> </a:t>
                      </a:r>
                      <a:r>
                        <a:rPr lang="en-US" sz="4400" u="none" strike="noStrike" cap="none" dirty="0" err="1">
                          <a:effectLst/>
                          <a:latin typeface="Times New Roman" panose="02020603050405020304" pitchFamily="18" charset="0"/>
                          <a:cs typeface="Times New Roman" panose="02020603050405020304" pitchFamily="18" charset="0"/>
                          <a:sym typeface="Arial" panose="020B0604020202020204"/>
                        </a:rPr>
                        <a:t>Trần</a:t>
                      </a:r>
                      <a:r>
                        <a:rPr lang="en-US" sz="4400" u="none" strike="noStrike" cap="none" dirty="0">
                          <a:effectLst/>
                          <a:latin typeface="Times New Roman" panose="02020603050405020304" pitchFamily="18" charset="0"/>
                          <a:cs typeface="Times New Roman" panose="02020603050405020304" pitchFamily="18" charset="0"/>
                          <a:sym typeface="Arial" panose="020B0604020202020204"/>
                        </a:rPr>
                        <a:t> </a:t>
                      </a:r>
                      <a:r>
                        <a:rPr lang="vi-VN" sz="4400" u="none" strike="noStrike" cap="none" dirty="0">
                          <a:effectLst/>
                          <a:latin typeface="Times New Roman" panose="02020603050405020304" pitchFamily="18" charset="0"/>
                          <a:cs typeface="Times New Roman" panose="02020603050405020304" pitchFamily="18" charset="0"/>
                          <a:sym typeface="Arial" panose="020B0604020202020204"/>
                        </a:rPr>
                        <a:t>Bình Trọng có ý nghĩa gì?</a:t>
                      </a:r>
                      <a:endParaRPr lang="en-US" sz="4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bg1"/>
                    </a:solidFill>
                  </a:tcPr>
                </a:tc>
                <a:tc>
                  <a:txBody>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Dùng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cách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nói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khẳng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định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mạnh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mẽ</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lối</a:t>
                      </a:r>
                      <a:r>
                        <a:rPr lang="en-US" sz="4400" baseline="0" dirty="0">
                          <a:latin typeface="Times New Roman" panose="02020603050405020304" pitchFamily="18" charset="0"/>
                          <a:cs typeface="Times New Roman" panose="02020603050405020304" pitchFamily="18" charset="0"/>
                        </a:rPr>
                        <a:t> so </a:t>
                      </a:r>
                      <a:r>
                        <a:rPr lang="en-US" sz="4400" baseline="0" dirty="0" err="1">
                          <a:latin typeface="Times New Roman" panose="02020603050405020304" pitchFamily="18" charset="0"/>
                          <a:cs typeface="Times New Roman" panose="02020603050405020304" pitchFamily="18" charset="0"/>
                        </a:rPr>
                        <a:t>sánh</a:t>
                      </a:r>
                      <a:r>
                        <a:rPr lang="en-US" sz="4400" baseline="0" dirty="0">
                          <a:latin typeface="Times New Roman" panose="02020603050405020304" pitchFamily="18" charset="0"/>
                          <a:cs typeface="Times New Roman" panose="02020603050405020304" pitchFamily="18" charset="0"/>
                        </a:rPr>
                        <a:t>: ta </a:t>
                      </a:r>
                      <a:r>
                        <a:rPr lang="en-US" sz="4400" baseline="0" dirty="0" err="1">
                          <a:latin typeface="Times New Roman" panose="02020603050405020304" pitchFamily="18" charset="0"/>
                          <a:cs typeface="Times New Roman" panose="02020603050405020304" pitchFamily="18" charset="0"/>
                        </a:rPr>
                        <a:t>thà</a:t>
                      </a:r>
                      <a:r>
                        <a:rPr lang="en-US" sz="4400" baseline="0" dirty="0">
                          <a:latin typeface="Times New Roman" panose="02020603050405020304" pitchFamily="18" charset="0"/>
                          <a:cs typeface="Times New Roman" panose="02020603050405020304" pitchFamily="18" charset="0"/>
                        </a:rPr>
                        <a:t>…</a:t>
                      </a:r>
                      <a:r>
                        <a:rPr lang="en-US" sz="4400" baseline="0" dirty="0" err="1">
                          <a:latin typeface="Times New Roman" panose="02020603050405020304" pitchFamily="18" charset="0"/>
                          <a:cs typeface="Times New Roman" panose="02020603050405020304" pitchFamily="18" charset="0"/>
                        </a:rPr>
                        <a:t>còn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hơn</a:t>
                      </a:r>
                      <a:endParaRPr lang="en-US" sz="4400" baseline="0" dirty="0">
                        <a:latin typeface="Times New Roman" panose="02020603050405020304" pitchFamily="18" charset="0"/>
                        <a:cs typeface="Times New Roman" panose="02020603050405020304" pitchFamily="18" charset="0"/>
                      </a:endParaRPr>
                    </a:p>
                    <a:p>
                      <a:pPr algn="just"/>
                      <a:r>
                        <a:rPr lang="en-US" sz="4400" baseline="0" dirty="0">
                          <a:latin typeface="Times New Roman" panose="02020603050405020304" pitchFamily="18" charset="0"/>
                          <a:cs typeface="Times New Roman" panose="02020603050405020304" pitchFamily="18" charset="0"/>
                        </a:rPr>
                        <a:t>- Ma </a:t>
                      </a:r>
                      <a:r>
                        <a:rPr lang="en-US" sz="4400" baseline="0" dirty="0" err="1">
                          <a:latin typeface="Times New Roman" panose="02020603050405020304" pitchFamily="18" charset="0"/>
                          <a:cs typeface="Times New Roman" panose="02020603050405020304" pitchFamily="18" charset="0"/>
                        </a:rPr>
                        <a:t>nước</a:t>
                      </a:r>
                      <a:r>
                        <a:rPr lang="en-US" sz="4400" baseline="0" dirty="0">
                          <a:latin typeface="Times New Roman" panose="02020603050405020304" pitchFamily="18" charset="0"/>
                          <a:cs typeface="Times New Roman" panose="02020603050405020304" pitchFamily="18" charset="0"/>
                        </a:rPr>
                        <a:t> Nam: </a:t>
                      </a:r>
                      <a:r>
                        <a:rPr lang="en-US" sz="4400" baseline="0" dirty="0" err="1">
                          <a:latin typeface="Times New Roman" panose="02020603050405020304" pitchFamily="18" charset="0"/>
                          <a:cs typeface="Times New Roman" panose="02020603050405020304" pitchFamily="18" charset="0"/>
                        </a:rPr>
                        <a:t>thà</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kẻ</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thì</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sát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hại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chấp</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nhận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cái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chết</a:t>
                      </a:r>
                      <a:r>
                        <a:rPr lang="en-US" sz="4400" baseline="0" dirty="0">
                          <a:latin typeface="Times New Roman" panose="02020603050405020304" pitchFamily="18" charset="0"/>
                          <a:cs typeface="Times New Roman" panose="02020603050405020304" pitchFamily="18" charset="0"/>
                        </a:rPr>
                        <a:t>.</a:t>
                      </a:r>
                      <a:endParaRPr lang="en-US" sz="4400" baseline="0" dirty="0">
                        <a:latin typeface="Times New Roman" panose="02020603050405020304" pitchFamily="18" charset="0"/>
                        <a:cs typeface="Times New Roman" panose="02020603050405020304" pitchFamily="18" charset="0"/>
                      </a:endParaRP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Vương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đất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Bắc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đầu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hàng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quân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giặc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trở</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thành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tay</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sai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chúng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được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sống</a:t>
                      </a:r>
                      <a:r>
                        <a:rPr lang="en-US" sz="4400" baseline="0" dirty="0">
                          <a:latin typeface="Times New Roman" panose="02020603050405020304" pitchFamily="18" charset="0"/>
                          <a:cs typeface="Times New Roman" panose="02020603050405020304" pitchFamily="18" charset="0"/>
                        </a:rPr>
                        <a:t> sung </a:t>
                      </a:r>
                      <a:r>
                        <a:rPr lang="en-US" sz="4400" baseline="0" dirty="0" err="1">
                          <a:latin typeface="Times New Roman" panose="02020603050405020304" pitchFamily="18" charset="0"/>
                          <a:cs typeface="Times New Roman" panose="02020603050405020304" pitchFamily="18" charset="0"/>
                        </a:rPr>
                        <a:t>sướng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vương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giả</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r>
              <a:tr h="370840">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vi-VN" sz="4400" dirty="0">
                          <a:effectLst/>
                          <a:latin typeface="Times New Roman" panose="02020603050405020304" pitchFamily="18" charset="0"/>
                          <a:cs typeface="Times New Roman" panose="02020603050405020304" pitchFamily="18" charset="0"/>
                        </a:rPr>
                        <a:t>Câu nói th</a:t>
                      </a:r>
                      <a:r>
                        <a:rPr lang="en-US" sz="4400" dirty="0">
                          <a:effectLst/>
                          <a:latin typeface="Times New Roman" panose="02020603050405020304" pitchFamily="18" charset="0"/>
                          <a:cs typeface="Times New Roman" panose="02020603050405020304" pitchFamily="18" charset="0"/>
                        </a:rPr>
                        <a:t>ể</a:t>
                      </a:r>
                      <a:r>
                        <a:rPr lang="vi-VN" sz="4400" dirty="0">
                          <a:effectLst/>
                          <a:latin typeface="Times New Roman" panose="02020603050405020304" pitchFamily="18" charset="0"/>
                          <a:cs typeface="Times New Roman" panose="02020603050405020304" pitchFamily="18" charset="0"/>
                        </a:rPr>
                        <a:t> hiện tư tư</a:t>
                      </a:r>
                      <a:r>
                        <a:rPr lang="en-US" sz="4400" dirty="0">
                          <a:effectLst/>
                          <a:latin typeface="Times New Roman" panose="02020603050405020304" pitchFamily="18" charset="0"/>
                          <a:cs typeface="Times New Roman" panose="02020603050405020304" pitchFamily="18" charset="0"/>
                        </a:rPr>
                        <a:t>ở</a:t>
                      </a:r>
                      <a:r>
                        <a:rPr lang="vi-VN" sz="4400" dirty="0">
                          <a:effectLst/>
                          <a:latin typeface="Times New Roman" panose="02020603050405020304" pitchFamily="18" charset="0"/>
                          <a:cs typeface="Times New Roman" panose="02020603050405020304" pitchFamily="18" charset="0"/>
                        </a:rPr>
                        <a:t>ng, </a:t>
                      </a:r>
                      <a:r>
                        <a:rPr lang="en-US" sz="4400" dirty="0">
                          <a:effectLst/>
                          <a:latin typeface="Times New Roman" panose="02020603050405020304" pitchFamily="18" charset="0"/>
                          <a:cs typeface="Times New Roman" panose="02020603050405020304" pitchFamily="18" charset="0"/>
                        </a:rPr>
                        <a:t>đ</a:t>
                      </a:r>
                      <a:r>
                        <a:rPr lang="vi-VN" sz="4400" dirty="0">
                          <a:effectLst/>
                          <a:latin typeface="Times New Roman" panose="02020603050405020304" pitchFamily="18" charset="0"/>
                          <a:cs typeface="Times New Roman" panose="02020603050405020304" pitchFamily="18" charset="0"/>
                        </a:rPr>
                        <a:t>ạo lí s</a:t>
                      </a:r>
                      <a:r>
                        <a:rPr lang="en-US" sz="4400" dirty="0">
                          <a:effectLst/>
                          <a:latin typeface="Times New Roman" panose="02020603050405020304" pitchFamily="18" charset="0"/>
                          <a:cs typeface="Times New Roman" panose="02020603050405020304" pitchFamily="18" charset="0"/>
                        </a:rPr>
                        <a:t>ố</a:t>
                      </a:r>
                      <a:r>
                        <a:rPr lang="vi-VN" sz="4400" dirty="0">
                          <a:effectLst/>
                          <a:latin typeface="Times New Roman" panose="02020603050405020304" pitchFamily="18" charset="0"/>
                          <a:cs typeface="Times New Roman" panose="02020603050405020304" pitchFamily="18" charset="0"/>
                        </a:rPr>
                        <a:t>ng nào? Tại sao có th</a:t>
                      </a:r>
                      <a:r>
                        <a:rPr lang="en-US" sz="4400" dirty="0">
                          <a:effectLst/>
                          <a:latin typeface="Times New Roman" panose="02020603050405020304" pitchFamily="18" charset="0"/>
                          <a:cs typeface="Times New Roman" panose="02020603050405020304" pitchFamily="18" charset="0"/>
                        </a:rPr>
                        <a:t>ể</a:t>
                      </a:r>
                      <a:r>
                        <a:rPr lang="vi-VN" sz="4400" dirty="0">
                          <a:effectLst/>
                          <a:latin typeface="Times New Roman" panose="02020603050405020304" pitchFamily="18" charset="0"/>
                          <a:cs typeface="Times New Roman" panose="02020603050405020304" pitchFamily="18" charset="0"/>
                        </a:rPr>
                        <a:t> nói như vậy?</a:t>
                      </a:r>
                      <a:endParaRPr lang="en-US" sz="4400" dirty="0">
                        <a:effectLst/>
                        <a:latin typeface="Times New Roman" panose="02020603050405020304" pitchFamily="18" charset="0"/>
                        <a:ea typeface="Arial" panose="020B0604020202020204" pitchFamily="34" charset="0"/>
                        <a:cs typeface="Times New Roman" panose="02020603050405020304" pitchFamily="18" charset="0"/>
                      </a:endParaRPr>
                    </a:p>
                  </a:txBody>
                  <a:tcPr>
                    <a:solidFill>
                      <a:schemeClr val="bg1"/>
                    </a:solidFill>
                  </a:tcPr>
                </a:tc>
                <a:tc>
                  <a:txBody>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Khẳng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định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tinh</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thần</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bất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khuất</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không</a:t>
                      </a:r>
                      <a:r>
                        <a:rPr lang="en-US" sz="4400" b="1" baseline="0" dirty="0">
                          <a:latin typeface="Times New Roman" panose="02020603050405020304" pitchFamily="18" charset="0"/>
                          <a:cs typeface="Times New Roman" panose="02020603050405020304" pitchFamily="18" charset="0"/>
                        </a:rPr>
                        <a:t> cam </a:t>
                      </a:r>
                      <a:r>
                        <a:rPr lang="en-US" sz="4400" b="1" baseline="0" dirty="0" err="1">
                          <a:latin typeface="Times New Roman" panose="02020603050405020304" pitchFamily="18" charset="0"/>
                          <a:cs typeface="Times New Roman" panose="02020603050405020304" pitchFamily="18" charset="0"/>
                        </a:rPr>
                        <a:t>chịu</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kiếp</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đời</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nô</a:t>
                      </a:r>
                      <a:r>
                        <a:rPr lang="en-US" sz="4400" b="1" baseline="0" dirty="0">
                          <a:latin typeface="Times New Roman" panose="02020603050405020304" pitchFamily="18" charset="0"/>
                          <a:cs typeface="Times New Roman" panose="02020603050405020304" pitchFamily="18" charset="0"/>
                        </a:rPr>
                        <a:t> </a:t>
                      </a:r>
                      <a:r>
                        <a:rPr lang="en-US" sz="4400" b="1" baseline="0" dirty="0" err="1">
                          <a:latin typeface="Times New Roman" panose="02020603050405020304" pitchFamily="18" charset="0"/>
                          <a:cs typeface="Times New Roman" panose="02020603050405020304" pitchFamily="18" charset="0"/>
                        </a:rPr>
                        <a:t>lệ</a:t>
                      </a:r>
                      <a:r>
                        <a:rPr lang="en-US" sz="4400" b="1" baseline="0" dirty="0">
                          <a:latin typeface="Times New Roman" panose="02020603050405020304" pitchFamily="18" charset="0"/>
                          <a:cs typeface="Times New Roman" panose="02020603050405020304" pitchFamily="18" charset="0"/>
                        </a:rPr>
                        <a:t>.</a:t>
                      </a:r>
                      <a:endParaRPr lang="en-US" sz="4400" b="1" baseline="0" dirty="0">
                        <a:latin typeface="Times New Roman" panose="02020603050405020304" pitchFamily="18" charset="0"/>
                        <a:cs typeface="Times New Roman" panose="02020603050405020304" pitchFamily="18" charset="0"/>
                      </a:endParaRP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hiện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tiết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phẩm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cách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hào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một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tướng</a:t>
                      </a:r>
                      <a:r>
                        <a:rPr lang="en-US" sz="4400" baseline="0" dirty="0">
                          <a:latin typeface="Times New Roman" panose="02020603050405020304" pitchFamily="18" charset="0"/>
                          <a:cs typeface="Times New Roman" panose="02020603050405020304" pitchFamily="18" charset="0"/>
                        </a:rPr>
                        <a:t>.</a:t>
                      </a:r>
                      <a:endParaRPr lang="en-US" sz="4400" baseline="0" dirty="0">
                        <a:latin typeface="Times New Roman" panose="02020603050405020304" pitchFamily="18" charset="0"/>
                        <a:cs typeface="Times New Roman" panose="02020603050405020304" pitchFamily="18" charset="0"/>
                      </a:endParaRP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hiện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sự</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hiên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ngang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bất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khuất</a:t>
                      </a:r>
                      <a:r>
                        <a:rPr lang="en-US" sz="4400" baseline="0" dirty="0">
                          <a:latin typeface="Times New Roman" panose="02020603050405020304" pitchFamily="18" charset="0"/>
                          <a:cs typeface="Times New Roman" panose="02020603050405020304" pitchFamily="18" charset="0"/>
                        </a:rPr>
                        <a:t>.</a:t>
                      </a:r>
                      <a:endParaRPr lang="en-US" sz="4400" baseline="0" dirty="0">
                        <a:latin typeface="Times New Roman" panose="02020603050405020304" pitchFamily="18" charset="0"/>
                        <a:cs typeface="Times New Roman" panose="02020603050405020304" pitchFamily="18" charset="0"/>
                      </a:endParaRP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Thể</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hiện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tinh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thần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yêu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nước</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4"/>
          <p:cNvSpPr/>
          <p:nvPr/>
        </p:nvSpPr>
        <p:spPr>
          <a:xfrm rot="-10800000">
            <a:off x="11475587" y="-120302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1"/>
            <a:stretch>
              <a:fillRect/>
            </a:stretch>
          </a:blipFill>
        </p:spPr>
      </p:sp>
      <p:graphicFrame>
        <p:nvGraphicFramePr>
          <p:cNvPr id="3" name="Table 2"/>
          <p:cNvGraphicFramePr>
            <a:graphicFrameLocks noGrp="1"/>
          </p:cNvGraphicFramePr>
          <p:nvPr/>
        </p:nvGraphicFramePr>
        <p:xfrm>
          <a:off x="457200" y="495300"/>
          <a:ext cx="17297400" cy="8991600"/>
        </p:xfrm>
        <a:graphic>
          <a:graphicData uri="http://schemas.openxmlformats.org/drawingml/2006/table">
            <a:tbl>
              <a:tblPr firstRow="1" bandRow="1">
                <a:tableStyleId>{5940675A-B579-460E-94D1-54222C63F5DA}</a:tableStyleId>
              </a:tblPr>
              <a:tblGrid>
                <a:gridCol w="5791200"/>
                <a:gridCol w="11506200"/>
              </a:tblGrid>
              <a:tr h="370840">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4400" b="1" dirty="0" err="1">
                          <a:effectLst/>
                          <a:latin typeface="Times New Roman" panose="02020603050405020304" pitchFamily="18" charset="0"/>
                          <a:cs typeface="Times New Roman" panose="02020603050405020304" pitchFamily="18" charset="0"/>
                        </a:rPr>
                        <a:t>Định</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hướng</a:t>
                      </a:r>
                      <a:endPar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sz="4400" b="1" dirty="0" err="1">
                          <a:effectLst/>
                          <a:latin typeface="Times New Roman" panose="02020603050405020304" pitchFamily="18" charset="0"/>
                          <a:cs typeface="Times New Roman" panose="02020603050405020304" pitchFamily="18" charset="0"/>
                        </a:rPr>
                        <a:t>Dự</a:t>
                      </a:r>
                      <a:r>
                        <a:rPr lang="en-US" sz="4400" b="1" dirty="0">
                          <a:effectLst/>
                          <a:latin typeface="Times New Roman" panose="02020603050405020304" pitchFamily="18" charset="0"/>
                          <a:cs typeface="Times New Roman" panose="02020603050405020304" pitchFamily="18" charset="0"/>
                        </a:rPr>
                        <a:t> </a:t>
                      </a:r>
                      <a:r>
                        <a:rPr lang="en-US" sz="4400" b="1" dirty="0" err="1">
                          <a:effectLst/>
                          <a:latin typeface="Times New Roman" panose="02020603050405020304" pitchFamily="18" charset="0"/>
                          <a:cs typeface="Times New Roman" panose="02020603050405020304" pitchFamily="18" charset="0"/>
                        </a:rPr>
                        <a:t>kiến</a:t>
                      </a:r>
                      <a:endParaRPr lang="en-US" sz="4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accent4">
                        <a:lumMod val="20000"/>
                        <a:lumOff val="80000"/>
                      </a:schemeClr>
                    </a:solidFill>
                  </a:tcPr>
                </a:tc>
              </a:tr>
              <a:tr h="370840">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vi-VN" sz="4400" dirty="0">
                          <a:effectLst/>
                          <a:latin typeface="Times New Roman" panose="02020603050405020304" pitchFamily="18" charset="0"/>
                          <a:cs typeface="Times New Roman" panose="02020603050405020304" pitchFamily="18" charset="0"/>
                        </a:rPr>
                        <a:t>Tư tư</a:t>
                      </a:r>
                      <a:r>
                        <a:rPr lang="en-US" sz="4400" dirty="0">
                          <a:effectLst/>
                          <a:latin typeface="Times New Roman" panose="02020603050405020304" pitchFamily="18" charset="0"/>
                          <a:cs typeface="Times New Roman" panose="02020603050405020304" pitchFamily="18" charset="0"/>
                        </a:rPr>
                        <a:t>ở</a:t>
                      </a:r>
                      <a:r>
                        <a:rPr lang="vi-VN" sz="4400" dirty="0">
                          <a:effectLst/>
                          <a:latin typeface="Times New Roman" panose="02020603050405020304" pitchFamily="18" charset="0"/>
                          <a:cs typeface="Times New Roman" panose="02020603050405020304" pitchFamily="18" charset="0"/>
                        </a:rPr>
                        <a:t>ng, </a:t>
                      </a:r>
                      <a:r>
                        <a:rPr lang="en-US" sz="4400" dirty="0">
                          <a:effectLst/>
                          <a:latin typeface="Times New Roman" panose="02020603050405020304" pitchFamily="18" charset="0"/>
                          <a:cs typeface="Times New Roman" panose="02020603050405020304" pitchFamily="18" charset="0"/>
                        </a:rPr>
                        <a:t>đ</a:t>
                      </a:r>
                      <a:r>
                        <a:rPr lang="vi-VN" sz="4400" dirty="0">
                          <a:effectLst/>
                          <a:latin typeface="Times New Roman" panose="02020603050405020304" pitchFamily="18" charset="0"/>
                          <a:cs typeface="Times New Roman" panose="02020603050405020304" pitchFamily="18" charset="0"/>
                        </a:rPr>
                        <a:t>ạo lí s</a:t>
                      </a:r>
                      <a:r>
                        <a:rPr lang="en-US" sz="4400" dirty="0">
                          <a:effectLst/>
                          <a:latin typeface="Times New Roman" panose="02020603050405020304" pitchFamily="18" charset="0"/>
                          <a:cs typeface="Times New Roman" panose="02020603050405020304" pitchFamily="18" charset="0"/>
                        </a:rPr>
                        <a:t>ố</a:t>
                      </a:r>
                      <a:r>
                        <a:rPr lang="vi-VN" sz="4400" dirty="0">
                          <a:effectLst/>
                          <a:latin typeface="Times New Roman" panose="02020603050405020304" pitchFamily="18" charset="0"/>
                          <a:cs typeface="Times New Roman" panose="02020603050405020304" pitchFamily="18" charset="0"/>
                        </a:rPr>
                        <a:t>ng </a:t>
                      </a:r>
                      <a:r>
                        <a:rPr lang="en-US" sz="4400" dirty="0">
                          <a:effectLst/>
                          <a:latin typeface="Times New Roman" panose="02020603050405020304" pitchFamily="18" charset="0"/>
                          <a:cs typeface="Times New Roman" panose="02020603050405020304" pitchFamily="18" charset="0"/>
                        </a:rPr>
                        <a:t>đ</a:t>
                      </a:r>
                      <a:r>
                        <a:rPr lang="vi-VN" sz="4400" dirty="0">
                          <a:effectLst/>
                          <a:latin typeface="Times New Roman" panose="02020603050405020304" pitchFamily="18" charset="0"/>
                          <a:cs typeface="Times New Roman" panose="02020603050405020304" pitchFamily="18" charset="0"/>
                        </a:rPr>
                        <a:t>ó </a:t>
                      </a:r>
                      <a:r>
                        <a:rPr lang="en-US" sz="4400" dirty="0">
                          <a:effectLst/>
                          <a:latin typeface="Times New Roman" panose="02020603050405020304" pitchFamily="18" charset="0"/>
                          <a:cs typeface="Times New Roman" panose="02020603050405020304" pitchFamily="18" charset="0"/>
                        </a:rPr>
                        <a:t>đ</a:t>
                      </a:r>
                      <a:r>
                        <a:rPr lang="vi-VN" sz="4400" dirty="0">
                          <a:effectLst/>
                          <a:latin typeface="Times New Roman" panose="02020603050405020304" pitchFamily="18" charset="0"/>
                          <a:cs typeface="Times New Roman" panose="02020603050405020304" pitchFamily="18" charset="0"/>
                        </a:rPr>
                        <a:t>ã th</a:t>
                      </a:r>
                      <a:r>
                        <a:rPr lang="en-US" sz="4400" dirty="0">
                          <a:effectLst/>
                          <a:latin typeface="Times New Roman" panose="02020603050405020304" pitchFamily="18" charset="0"/>
                          <a:cs typeface="Times New Roman" panose="02020603050405020304" pitchFamily="18" charset="0"/>
                        </a:rPr>
                        <a:t>ể</a:t>
                      </a:r>
                      <a:r>
                        <a:rPr lang="vi-VN" sz="4400" dirty="0">
                          <a:effectLst/>
                          <a:latin typeface="Times New Roman" panose="02020603050405020304" pitchFamily="18" charset="0"/>
                          <a:cs typeface="Times New Roman" panose="02020603050405020304" pitchFamily="18" charset="0"/>
                        </a:rPr>
                        <a:t> hiện như th</a:t>
                      </a:r>
                      <a:r>
                        <a:rPr lang="en-US" sz="4400" dirty="0">
                          <a:effectLst/>
                          <a:latin typeface="Times New Roman" panose="02020603050405020304" pitchFamily="18" charset="0"/>
                          <a:cs typeface="Times New Roman" panose="02020603050405020304" pitchFamily="18" charset="0"/>
                        </a:rPr>
                        <a:t>ế</a:t>
                      </a:r>
                      <a:r>
                        <a:rPr lang="vi-VN" sz="4400" dirty="0">
                          <a:effectLst/>
                          <a:latin typeface="Times New Roman" panose="02020603050405020304" pitchFamily="18" charset="0"/>
                          <a:cs typeface="Times New Roman" panose="02020603050405020304" pitchFamily="18" charset="0"/>
                        </a:rPr>
                        <a:t> nào (trong cuộc s</a:t>
                      </a:r>
                      <a:r>
                        <a:rPr lang="en-US" sz="4400" dirty="0">
                          <a:effectLst/>
                          <a:latin typeface="Times New Roman" panose="02020603050405020304" pitchFamily="18" charset="0"/>
                          <a:cs typeface="Times New Roman" panose="02020603050405020304" pitchFamily="18" charset="0"/>
                        </a:rPr>
                        <a:t>ố</a:t>
                      </a:r>
                      <a:r>
                        <a:rPr lang="vi-VN" sz="4400" dirty="0">
                          <a:effectLst/>
                          <a:latin typeface="Times New Roman" panose="02020603050405020304" pitchFamily="18" charset="0"/>
                          <a:cs typeface="Times New Roman" panose="02020603050405020304" pitchFamily="18" charset="0"/>
                        </a:rPr>
                        <a:t>ng, văn học, nghệ thuật, lịch sử,...)?</a:t>
                      </a:r>
                      <a:endParaRPr lang="en-US" sz="4400" dirty="0">
                        <a:effectLst/>
                        <a:latin typeface="Times New Roman" panose="02020603050405020304" pitchFamily="18" charset="0"/>
                        <a:ea typeface="Arial" panose="020B0604020202020204" pitchFamily="34" charset="0"/>
                        <a:cs typeface="Times New Roman" panose="02020603050405020304" pitchFamily="18" charset="0"/>
                      </a:endParaRPr>
                    </a:p>
                  </a:txBody>
                  <a:tcPr>
                    <a:solidFill>
                      <a:schemeClr val="bg1"/>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Bằng</a:t>
                      </a:r>
                      <a:r>
                        <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chứng</a:t>
                      </a:r>
                      <a:r>
                        <a:rPr lang="en-US" sz="4400" kern="0" baseline="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baseline="0" dirty="0" err="1">
                          <a:solidFill>
                            <a:schemeClr val="tx1"/>
                          </a:solidFill>
                          <a:latin typeface="Times New Roman" panose="02020603050405020304" pitchFamily="18" charset="0"/>
                          <a:cs typeface="Times New Roman" panose="02020603050405020304" pitchFamily="18" charset="0"/>
                          <a:sym typeface="Arial" panose="020B0604020202020204"/>
                        </a:rPr>
                        <a:t>từ</a:t>
                      </a:r>
                      <a:r>
                        <a:rPr lang="en-US" sz="4400" kern="0" baseline="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baseline="0" dirty="0" err="1">
                          <a:solidFill>
                            <a:schemeClr val="tx1"/>
                          </a:solidFill>
                          <a:latin typeface="Times New Roman" panose="02020603050405020304" pitchFamily="18" charset="0"/>
                          <a:cs typeface="Times New Roman" panose="02020603050405020304" pitchFamily="18" charset="0"/>
                          <a:sym typeface="Arial" panose="020B0604020202020204"/>
                        </a:rPr>
                        <a:t>thực</a:t>
                      </a:r>
                      <a:r>
                        <a:rPr lang="en-US" sz="4400" kern="0" baseline="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baseline="0" dirty="0" err="1">
                          <a:solidFill>
                            <a:schemeClr val="tx1"/>
                          </a:solidFill>
                          <a:latin typeface="Times New Roman" panose="02020603050405020304" pitchFamily="18" charset="0"/>
                          <a:cs typeface="Times New Roman" panose="02020603050405020304" pitchFamily="18" charset="0"/>
                          <a:sym typeface="Arial" panose="020B0604020202020204"/>
                        </a:rPr>
                        <a:t>tế</a:t>
                      </a:r>
                      <a:r>
                        <a:rPr lang="en-US" sz="4400" kern="0" baseline="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baseline="0" dirty="0" err="1">
                          <a:solidFill>
                            <a:schemeClr val="tx1"/>
                          </a:solidFill>
                          <a:latin typeface="Times New Roman" panose="02020603050405020304" pitchFamily="18" charset="0"/>
                          <a:cs typeface="Times New Roman" panose="02020603050405020304" pitchFamily="18" charset="0"/>
                          <a:sym typeface="Arial" panose="020B0604020202020204"/>
                        </a:rPr>
                        <a:t>lịch</a:t>
                      </a:r>
                      <a:r>
                        <a:rPr lang="en-US" sz="4400" kern="0" baseline="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baseline="0" dirty="0" err="1">
                          <a:solidFill>
                            <a:schemeClr val="tx1"/>
                          </a:solidFill>
                          <a:latin typeface="Times New Roman" panose="02020603050405020304" pitchFamily="18" charset="0"/>
                          <a:cs typeface="Times New Roman" panose="02020603050405020304" pitchFamily="18" charset="0"/>
                          <a:sym typeface="Arial" panose="020B0604020202020204"/>
                        </a:rPr>
                        <a:t>sử</a:t>
                      </a:r>
                      <a:r>
                        <a:rPr lang="en-US" sz="4400" kern="0" baseline="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Trần</a:t>
                      </a:r>
                      <a:r>
                        <a:rPr lang="en-US" sz="4400" kern="0" baseline="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baseline="0" dirty="0" err="1">
                          <a:solidFill>
                            <a:schemeClr val="tx1"/>
                          </a:solidFill>
                          <a:latin typeface="Times New Roman" panose="02020603050405020304" pitchFamily="18" charset="0"/>
                          <a:cs typeface="Times New Roman" panose="02020603050405020304" pitchFamily="18" charset="0"/>
                          <a:sym typeface="Arial" panose="020B0604020202020204"/>
                        </a:rPr>
                        <a:t>Bình</a:t>
                      </a:r>
                      <a:r>
                        <a:rPr lang="en-US" sz="4400" kern="0" baseline="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baseline="0" dirty="0" err="1">
                          <a:solidFill>
                            <a:schemeClr val="tx1"/>
                          </a:solidFill>
                          <a:latin typeface="Times New Roman" panose="02020603050405020304" pitchFamily="18" charset="0"/>
                          <a:cs typeface="Times New Roman" panose="02020603050405020304" pitchFamily="18" charset="0"/>
                          <a:sym typeface="Arial" panose="020B0604020202020204"/>
                        </a:rPr>
                        <a:t>Trọng</a:t>
                      </a:r>
                      <a:r>
                        <a:rPr lang="en-US" sz="4400" kern="0" baseline="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baseline="0" dirty="0" err="1">
                          <a:solidFill>
                            <a:schemeClr val="tx1"/>
                          </a:solidFill>
                          <a:latin typeface="Times New Roman" panose="02020603050405020304" pitchFamily="18" charset="0"/>
                          <a:cs typeface="Times New Roman" panose="02020603050405020304" pitchFamily="18" charset="0"/>
                          <a:sym typeface="Arial" panose="020B0604020202020204"/>
                        </a:rPr>
                        <a:t>k</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hông</a:t>
                      </a:r>
                      <a:r>
                        <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bị</a:t>
                      </a:r>
                      <a:r>
                        <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mua</a:t>
                      </a:r>
                      <a:r>
                        <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chuộc</a:t>
                      </a:r>
                      <a:r>
                        <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dụ</a:t>
                      </a:r>
                      <a:r>
                        <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dỗ</a:t>
                      </a:r>
                      <a:r>
                        <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bằng</a:t>
                      </a:r>
                      <a:r>
                        <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chức</a:t>
                      </a:r>
                      <a:r>
                        <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cao</a:t>
                      </a:r>
                      <a:r>
                        <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vọng</a:t>
                      </a:r>
                      <a:r>
                        <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trọng</a:t>
                      </a:r>
                      <a:r>
                        <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rPr>
                        <a:t>,</a:t>
                      </a:r>
                      <a:r>
                        <a:rPr lang="en-US" sz="4400" kern="0" baseline="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ông</a:t>
                      </a:r>
                      <a:r>
                        <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thà</a:t>
                      </a:r>
                      <a:r>
                        <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chấp</a:t>
                      </a:r>
                      <a:r>
                        <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nhận</a:t>
                      </a:r>
                      <a:r>
                        <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rPr>
                        <a:t> hi </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sinh</a:t>
                      </a:r>
                      <a:r>
                        <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chứ</a:t>
                      </a:r>
                      <a:r>
                        <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quyết</a:t>
                      </a:r>
                      <a:r>
                        <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không</a:t>
                      </a:r>
                      <a:r>
                        <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làm</a:t>
                      </a:r>
                      <a:r>
                        <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lộ</a:t>
                      </a:r>
                      <a:r>
                        <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thông</a:t>
                      </a:r>
                      <a:r>
                        <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rPr>
                        <a:t> tin </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của</a:t>
                      </a:r>
                      <a:r>
                        <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triều</a:t>
                      </a:r>
                      <a:r>
                        <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rPr>
                        <a:t> </a:t>
                      </a:r>
                      <a:r>
                        <a:rPr lang="en-US" sz="4400" kern="0" dirty="0" err="1">
                          <a:solidFill>
                            <a:schemeClr val="tx1"/>
                          </a:solidFill>
                          <a:latin typeface="Times New Roman" panose="02020603050405020304" pitchFamily="18" charset="0"/>
                          <a:cs typeface="Times New Roman" panose="02020603050405020304" pitchFamily="18" charset="0"/>
                          <a:sym typeface="Arial" panose="020B0604020202020204"/>
                        </a:rPr>
                        <a:t>đình</a:t>
                      </a:r>
                      <a:r>
                        <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rPr>
                        <a:t>…</a:t>
                      </a:r>
                      <a:endParaRPr lang="en-US" sz="4400" kern="0" dirty="0">
                        <a:solidFill>
                          <a:schemeClr val="tx1"/>
                        </a:solidFill>
                        <a:latin typeface="Times New Roman" panose="02020603050405020304" pitchFamily="18" charset="0"/>
                        <a:cs typeface="Times New Roman" panose="02020603050405020304" pitchFamily="18" charset="0"/>
                        <a:sym typeface="Arial" panose="020B0604020202020204"/>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Bằng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chứng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thơ</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văn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nghệ</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thuật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chị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Võ</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Sáu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anh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hùng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Nguyễn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Văn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Trỗi</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r>
              <a:tr h="370840">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vi-VN" sz="4400" dirty="0">
                          <a:effectLst/>
                          <a:latin typeface="Times New Roman" panose="02020603050405020304" pitchFamily="18" charset="0"/>
                          <a:cs typeface="Times New Roman" panose="02020603050405020304" pitchFamily="18" charset="0"/>
                        </a:rPr>
                        <a:t>Giá trị c</a:t>
                      </a:r>
                      <a:r>
                        <a:rPr lang="en-US" sz="4400" dirty="0" err="1">
                          <a:effectLst/>
                          <a:latin typeface="Times New Roman" panose="02020603050405020304" pitchFamily="18" charset="0"/>
                          <a:cs typeface="Times New Roman" panose="02020603050405020304" pitchFamily="18" charset="0"/>
                        </a:rPr>
                        <a:t>ủa</a:t>
                      </a:r>
                      <a:r>
                        <a:rPr lang="vi-VN" sz="4400" dirty="0">
                          <a:effectLst/>
                          <a:latin typeface="Times New Roman" panose="02020603050405020304" pitchFamily="18" charset="0"/>
                          <a:cs typeface="Times New Roman" panose="02020603050405020304" pitchFamily="18" charset="0"/>
                        </a:rPr>
                        <a:t> tư tư</a:t>
                      </a:r>
                      <a:r>
                        <a:rPr lang="en-US" sz="4400" dirty="0">
                          <a:effectLst/>
                          <a:latin typeface="Times New Roman" panose="02020603050405020304" pitchFamily="18" charset="0"/>
                          <a:cs typeface="Times New Roman" panose="02020603050405020304" pitchFamily="18" charset="0"/>
                        </a:rPr>
                        <a:t>ở</a:t>
                      </a:r>
                      <a:r>
                        <a:rPr lang="vi-VN" sz="4400" dirty="0">
                          <a:effectLst/>
                          <a:latin typeface="Times New Roman" panose="02020603050405020304" pitchFamily="18" charset="0"/>
                          <a:cs typeface="Times New Roman" panose="02020603050405020304" pitchFamily="18" charset="0"/>
                        </a:rPr>
                        <a:t>ng, </a:t>
                      </a:r>
                      <a:r>
                        <a:rPr lang="en-US" sz="4400" dirty="0">
                          <a:effectLst/>
                          <a:latin typeface="Times New Roman" panose="02020603050405020304" pitchFamily="18" charset="0"/>
                          <a:cs typeface="Times New Roman" panose="02020603050405020304" pitchFamily="18" charset="0"/>
                        </a:rPr>
                        <a:t>đ</a:t>
                      </a:r>
                      <a:r>
                        <a:rPr lang="vi-VN" sz="4400" dirty="0">
                          <a:effectLst/>
                          <a:latin typeface="Times New Roman" panose="02020603050405020304" pitchFamily="18" charset="0"/>
                          <a:cs typeface="Times New Roman" panose="02020603050405020304" pitchFamily="18" charset="0"/>
                        </a:rPr>
                        <a:t>ạo lí s</a:t>
                      </a:r>
                      <a:r>
                        <a:rPr lang="en-US" sz="4400" dirty="0">
                          <a:effectLst/>
                          <a:latin typeface="Times New Roman" panose="02020603050405020304" pitchFamily="18" charset="0"/>
                          <a:cs typeface="Times New Roman" panose="02020603050405020304" pitchFamily="18" charset="0"/>
                        </a:rPr>
                        <a:t>ố</a:t>
                      </a:r>
                      <a:r>
                        <a:rPr lang="vi-VN" sz="4400" dirty="0">
                          <a:effectLst/>
                          <a:latin typeface="Times New Roman" panose="02020603050405020304" pitchFamily="18" charset="0"/>
                          <a:cs typeface="Times New Roman" panose="02020603050405020304" pitchFamily="18" charset="0"/>
                        </a:rPr>
                        <a:t>ng vừa nêu là gì? C</a:t>
                      </a:r>
                      <a:r>
                        <a:rPr lang="en-US" sz="4400" dirty="0">
                          <a:effectLst/>
                          <a:latin typeface="Times New Roman" panose="02020603050405020304" pitchFamily="18" charset="0"/>
                          <a:cs typeface="Times New Roman" panose="02020603050405020304" pitchFamily="18" charset="0"/>
                        </a:rPr>
                        <a:t>ầ</a:t>
                      </a:r>
                      <a:r>
                        <a:rPr lang="vi-VN" sz="4400" dirty="0">
                          <a:effectLst/>
                          <a:latin typeface="Times New Roman" panose="02020603050405020304" pitchFamily="18" charset="0"/>
                          <a:cs typeface="Times New Roman" panose="02020603050405020304" pitchFamily="18" charset="0"/>
                        </a:rPr>
                        <a:t>n phê phán những bi</a:t>
                      </a:r>
                      <a:r>
                        <a:rPr lang="en-US" sz="4400" dirty="0">
                          <a:effectLst/>
                          <a:latin typeface="Times New Roman" panose="02020603050405020304" pitchFamily="18" charset="0"/>
                          <a:cs typeface="Times New Roman" panose="02020603050405020304" pitchFamily="18" charset="0"/>
                        </a:rPr>
                        <a:t>ể</a:t>
                      </a:r>
                      <a:r>
                        <a:rPr lang="vi-VN" sz="4400" dirty="0">
                          <a:effectLst/>
                          <a:latin typeface="Times New Roman" panose="02020603050405020304" pitchFamily="18" charset="0"/>
                          <a:cs typeface="Times New Roman" panose="02020603050405020304" pitchFamily="18" charset="0"/>
                        </a:rPr>
                        <a:t>u hiện ngược lại với tư tư</a:t>
                      </a:r>
                      <a:r>
                        <a:rPr lang="en-US" sz="4400" dirty="0">
                          <a:effectLst/>
                          <a:latin typeface="Times New Roman" panose="02020603050405020304" pitchFamily="18" charset="0"/>
                          <a:cs typeface="Times New Roman" panose="02020603050405020304" pitchFamily="18" charset="0"/>
                        </a:rPr>
                        <a:t>ở</a:t>
                      </a:r>
                      <a:r>
                        <a:rPr lang="vi-VN" sz="4400" dirty="0">
                          <a:effectLst/>
                          <a:latin typeface="Times New Roman" panose="02020603050405020304" pitchFamily="18" charset="0"/>
                          <a:cs typeface="Times New Roman" panose="02020603050405020304" pitchFamily="18" charset="0"/>
                        </a:rPr>
                        <a:t>ng, </a:t>
                      </a:r>
                      <a:r>
                        <a:rPr lang="en-US" sz="4400" dirty="0">
                          <a:effectLst/>
                          <a:latin typeface="Times New Roman" panose="02020603050405020304" pitchFamily="18" charset="0"/>
                          <a:cs typeface="Times New Roman" panose="02020603050405020304" pitchFamily="18" charset="0"/>
                        </a:rPr>
                        <a:t>đ</a:t>
                      </a:r>
                      <a:r>
                        <a:rPr lang="vi-VN" sz="4400" dirty="0">
                          <a:effectLst/>
                          <a:latin typeface="Times New Roman" panose="02020603050405020304" pitchFamily="18" charset="0"/>
                          <a:cs typeface="Times New Roman" panose="02020603050405020304" pitchFamily="18" charset="0"/>
                        </a:rPr>
                        <a:t>ạo lí s</a:t>
                      </a:r>
                      <a:r>
                        <a:rPr lang="en-US" sz="4400" dirty="0">
                          <a:effectLst/>
                          <a:latin typeface="Times New Roman" panose="02020603050405020304" pitchFamily="18" charset="0"/>
                          <a:cs typeface="Times New Roman" panose="02020603050405020304" pitchFamily="18" charset="0"/>
                        </a:rPr>
                        <a:t>ố</a:t>
                      </a:r>
                      <a:r>
                        <a:rPr lang="vi-VN" sz="4400" dirty="0">
                          <a:effectLst/>
                          <a:latin typeface="Times New Roman" panose="02020603050405020304" pitchFamily="18" charset="0"/>
                          <a:cs typeface="Times New Roman" panose="02020603050405020304" pitchFamily="18" charset="0"/>
                        </a:rPr>
                        <a:t>ng trên như th</a:t>
                      </a:r>
                      <a:r>
                        <a:rPr lang="en-US" sz="4400" dirty="0">
                          <a:effectLst/>
                          <a:latin typeface="Times New Roman" panose="02020603050405020304" pitchFamily="18" charset="0"/>
                          <a:cs typeface="Times New Roman" panose="02020603050405020304" pitchFamily="18" charset="0"/>
                        </a:rPr>
                        <a:t>ế</a:t>
                      </a:r>
                      <a:r>
                        <a:rPr lang="vi-VN" sz="4400" dirty="0">
                          <a:effectLst/>
                          <a:latin typeface="Times New Roman" panose="02020603050405020304" pitchFamily="18" charset="0"/>
                          <a:cs typeface="Times New Roman" panose="02020603050405020304" pitchFamily="18" charset="0"/>
                        </a:rPr>
                        <a:t> nào?</a:t>
                      </a:r>
                      <a:endParaRPr lang="en-US" sz="4400" dirty="0">
                        <a:effectLst/>
                        <a:latin typeface="Times New Roman" panose="02020603050405020304" pitchFamily="18" charset="0"/>
                        <a:ea typeface="Arial" panose="020B0604020202020204" pitchFamily="34" charset="0"/>
                        <a:cs typeface="Times New Roman" panose="02020603050405020304" pitchFamily="18" charset="0"/>
                      </a:endParaRPr>
                    </a:p>
                  </a:txBody>
                  <a:tcPr>
                    <a:solidFill>
                      <a:schemeClr val="bg1"/>
                    </a:solidFill>
                  </a:tcPr>
                </a:tc>
                <a:tc>
                  <a:txBody>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Giá</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trị</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đạo</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sống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định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hướng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về</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tư</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tưởng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đánh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thức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thái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độ</a:t>
                      </a:r>
                      <a:r>
                        <a:rPr lang="en-US" sz="4400" baseline="0" dirty="0">
                          <a:latin typeface="Times New Roman" panose="02020603050405020304" pitchFamily="18" charset="0"/>
                          <a:cs typeface="Times New Roman" panose="02020603050405020304" pitchFamily="18" charset="0"/>
                        </a:rPr>
                        <a:t>, ý </a:t>
                      </a:r>
                      <a:r>
                        <a:rPr lang="en-US" sz="4400" baseline="0" dirty="0" err="1">
                          <a:latin typeface="Times New Roman" panose="02020603050405020304" pitchFamily="18" charset="0"/>
                          <a:cs typeface="Times New Roman" panose="02020603050405020304" pitchFamily="18" charset="0"/>
                        </a:rPr>
                        <a:t>thức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trách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nhiệm</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mỗi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người</a:t>
                      </a:r>
                      <a:r>
                        <a:rPr lang="en-US" sz="4400" baseline="0" dirty="0">
                          <a:latin typeface="Times New Roman" panose="02020603050405020304" pitchFamily="18" charset="0"/>
                          <a:cs typeface="Times New Roman" panose="02020603050405020304" pitchFamily="18" charset="0"/>
                        </a:rPr>
                        <a:t>.</a:t>
                      </a:r>
                      <a:endParaRPr lang="en-US" sz="4400" baseline="0" dirty="0">
                        <a:latin typeface="Times New Roman" panose="02020603050405020304" pitchFamily="18" charset="0"/>
                        <a:cs typeface="Times New Roman" panose="02020603050405020304" pitchFamily="18" charset="0"/>
                      </a:endParaRPr>
                    </a:p>
                    <a:p>
                      <a:pPr algn="just"/>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Phê</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phán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những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biểu</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hiện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luồn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cúi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đê</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hèn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bán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nước</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hại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dân</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bg1"/>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0" y="1072930"/>
            <a:ext cx="6934199" cy="174353"/>
            <a:chOff x="0" y="0"/>
            <a:chExt cx="6523881" cy="882838"/>
          </a:xfrm>
          <a:solidFill>
            <a:schemeClr val="accent2">
              <a:lumMod val="40000"/>
              <a:lumOff val="60000"/>
            </a:schemeClr>
          </a:solidFill>
        </p:grpSpPr>
        <p:sp>
          <p:nvSpPr>
            <p:cNvPr id="3"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sp>
      </p:grpSp>
      <p:sp>
        <p:nvSpPr>
          <p:cNvPr id="4" name="TextBox 3"/>
          <p:cNvSpPr txBox="1"/>
          <p:nvPr/>
        </p:nvSpPr>
        <p:spPr>
          <a:xfrm>
            <a:off x="5105400" y="266700"/>
            <a:ext cx="8763000" cy="769441"/>
          </a:xfrm>
          <a:prstGeom prst="rect">
            <a:avLst/>
          </a:prstGeom>
          <a:noFill/>
        </p:spPr>
        <p:txBody>
          <a:bodyPr wrap="square" rtlCol="0">
            <a:spAutoFit/>
          </a:bodyPr>
          <a:lstStyle/>
          <a:p>
            <a:pPr algn="just" defTabSz="914400">
              <a:defRPr/>
            </a:pPr>
            <a:r>
              <a:rPr lang="en-US" sz="4400" b="1" dirty="0">
                <a:solidFill>
                  <a:prstClr val="black"/>
                </a:solidFill>
                <a:latin typeface="Times New Roman" panose="02020603050405020304" pitchFamily="18" charset="0"/>
                <a:cs typeface="Times New Roman" panose="02020603050405020304" pitchFamily="18" charset="0"/>
              </a:rPr>
              <a:t>1. </a:t>
            </a:r>
            <a:r>
              <a:rPr lang="en-US" sz="4400" b="1" dirty="0" err="1">
                <a:solidFill>
                  <a:prstClr val="black"/>
                </a:solidFill>
                <a:latin typeface="Times New Roman" panose="02020603050405020304" pitchFamily="18" charset="0"/>
                <a:cs typeface="Times New Roman" panose="02020603050405020304" pitchFamily="18" charset="0"/>
              </a:rPr>
              <a:t>Thực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hành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viết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theo</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bước</a:t>
            </a:r>
            <a:endParaRPr lang="en-US" sz="4400" b="1" dirty="0">
              <a:solidFill>
                <a:prstClr val="black"/>
              </a:solidFill>
              <a:latin typeface="Times New Roman" panose="02020603050405020304" pitchFamily="18" charset="0"/>
              <a:cs typeface="Times New Roman" panose="02020603050405020304" pitchFamily="18" charset="0"/>
            </a:endParaRPr>
          </a:p>
        </p:txBody>
      </p:sp>
      <p:sp>
        <p:nvSpPr>
          <p:cNvPr id="6" name="Freeform 4"/>
          <p:cNvSpPr/>
          <p:nvPr/>
        </p:nvSpPr>
        <p:spPr>
          <a:xfrm rot="-10800000">
            <a:off x="15621000" y="-1568830"/>
            <a:ext cx="4222538" cy="3334045"/>
          </a:xfrm>
          <a:custGeom>
            <a:avLst/>
            <a:gdLst/>
            <a:ahLst/>
            <a:cxnLst/>
            <a:rect l="l" t="t" r="r" b="b"/>
            <a:pathLst>
              <a:path w="4222538" h="3334045">
                <a:moveTo>
                  <a:pt x="0" y="0"/>
                </a:moveTo>
                <a:lnTo>
                  <a:pt x="4222538" y="0"/>
                </a:lnTo>
                <a:lnTo>
                  <a:pt x="4222538" y="3334045"/>
                </a:lnTo>
                <a:lnTo>
                  <a:pt x="0" y="3334045"/>
                </a:lnTo>
                <a:lnTo>
                  <a:pt x="0" y="0"/>
                </a:lnTo>
                <a:close/>
              </a:path>
            </a:pathLst>
          </a:custGeom>
          <a:blipFill>
            <a:blip r:embed="rId1"/>
            <a:stretch>
              <a:fillRect/>
            </a:stretch>
          </a:blipFill>
        </p:spPr>
      </p:sp>
      <p:sp>
        <p:nvSpPr>
          <p:cNvPr id="8" name="Freeform 14"/>
          <p:cNvSpPr/>
          <p:nvPr/>
        </p:nvSpPr>
        <p:spPr>
          <a:xfrm>
            <a:off x="15240000" y="7581900"/>
            <a:ext cx="4020652" cy="4114800"/>
          </a:xfrm>
          <a:custGeom>
            <a:avLst/>
            <a:gdLst/>
            <a:ahLst/>
            <a:cxnLst/>
            <a:rect l="l" t="t" r="r" b="b"/>
            <a:pathLst>
              <a:path w="4020652" h="4114800">
                <a:moveTo>
                  <a:pt x="0" y="0"/>
                </a:moveTo>
                <a:lnTo>
                  <a:pt x="4020653" y="0"/>
                </a:lnTo>
                <a:lnTo>
                  <a:pt x="4020653"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Rectangle 6"/>
          <p:cNvSpPr/>
          <p:nvPr/>
        </p:nvSpPr>
        <p:spPr>
          <a:xfrm>
            <a:off x="1295400" y="1311414"/>
            <a:ext cx="15544800" cy="707886"/>
          </a:xfrm>
          <a:prstGeom prst="rect">
            <a:avLst/>
          </a:prstGeom>
        </p:spPr>
        <p:txBody>
          <a:bodyPr wrap="square">
            <a:spAutoFit/>
          </a:bodyPr>
          <a:lstStyle/>
          <a:p>
            <a:pPr algn="just"/>
            <a:r>
              <a:rPr lang="vi-VN" sz="4000" dirty="0">
                <a:latin typeface="+mj-lt"/>
              </a:rPr>
              <a:t>– Lập dàn ý bằng cách sắp xếp các ý đã tìm được theo bố cục ba phần:</a:t>
            </a:r>
            <a:endParaRPr lang="en-US" sz="4000" dirty="0">
              <a:latin typeface="+mj-lt"/>
            </a:endParaRPr>
          </a:p>
        </p:txBody>
      </p:sp>
      <p:graphicFrame>
        <p:nvGraphicFramePr>
          <p:cNvPr id="9" name="Table 8"/>
          <p:cNvGraphicFramePr>
            <a:graphicFrameLocks noGrp="1"/>
          </p:cNvGraphicFramePr>
          <p:nvPr/>
        </p:nvGraphicFramePr>
        <p:xfrm>
          <a:off x="762000" y="2127074"/>
          <a:ext cx="16764000" cy="7924800"/>
        </p:xfrm>
        <a:graphic>
          <a:graphicData uri="http://schemas.openxmlformats.org/drawingml/2006/table">
            <a:tbl>
              <a:tblPr>
                <a:tableStyleId>{5940675A-B579-460E-94D1-54222C63F5DA}</a:tableStyleId>
              </a:tblPr>
              <a:tblGrid>
                <a:gridCol w="2145156"/>
                <a:gridCol w="14618844"/>
              </a:tblGrid>
              <a:tr h="0">
                <a:tc>
                  <a:txBody>
                    <a:bodyPr/>
                    <a:lstStyle/>
                    <a:p>
                      <a:pPr algn="ctr"/>
                      <a:r>
                        <a:rPr lang="en-US" sz="4000" b="1" dirty="0" err="1">
                          <a:effectLst/>
                          <a:latin typeface="Times New Roman" panose="02020603050405020304" pitchFamily="18" charset="0"/>
                          <a:cs typeface="Times New Roman" panose="02020603050405020304" pitchFamily="18" charset="0"/>
                        </a:rPr>
                        <a:t>Mở</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bài</a:t>
                      </a:r>
                      <a:endParaRPr lang="en-US" sz="4000" b="1"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chemeClr val="accent6">
                        <a:lumMod val="20000"/>
                        <a:lumOff val="80000"/>
                      </a:schemeClr>
                    </a:solidFill>
                  </a:tcPr>
                </a:tc>
                <a:tc>
                  <a:txBody>
                    <a:bodyPr/>
                    <a:lstStyle/>
                    <a:p>
                      <a:pPr algn="just"/>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Giới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thiệu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Trần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Bình</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Trọng</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và</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câu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nói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bất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hủ</a:t>
                      </a:r>
                      <a:r>
                        <a:rPr lang="en-US" sz="4000" dirty="0">
                          <a:effectLst/>
                          <a:latin typeface="Times New Roman" panose="02020603050405020304" pitchFamily="18" charset="0"/>
                          <a:cs typeface="Times New Roman" panose="02020603050405020304" pitchFamily="18" charset="0"/>
                        </a:rPr>
                        <a:t>.</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r>
              <a:tr h="0">
                <a:tc>
                  <a:txBody>
                    <a:bodyPr/>
                    <a:lstStyle/>
                    <a:p>
                      <a:pPr algn="ctr"/>
                      <a:r>
                        <a:rPr lang="en-US" sz="4000" b="1" dirty="0" err="1">
                          <a:effectLst/>
                          <a:latin typeface="Times New Roman" panose="02020603050405020304" pitchFamily="18" charset="0"/>
                          <a:cs typeface="Times New Roman" panose="02020603050405020304" pitchFamily="18" charset="0"/>
                        </a:rPr>
                        <a:t>Thân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bài</a:t>
                      </a:r>
                      <a:endParaRPr lang="en-US" sz="4000" b="1"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chemeClr val="accent6">
                        <a:lumMod val="20000"/>
                        <a:lumOff val="80000"/>
                      </a:schemeClr>
                    </a:solidFill>
                  </a:tcPr>
                </a:tc>
                <a:tc>
                  <a:txBody>
                    <a:bodyPr/>
                    <a:lstStyle/>
                    <a:p>
                      <a:pPr algn="just"/>
                      <a:r>
                        <a:rPr lang="en-US" sz="4000" dirty="0">
                          <a:effectLst/>
                          <a:latin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cs typeface="Times New Roman" panose="02020603050405020304" pitchFamily="18" charset="0"/>
                        </a:rPr>
                        <a:t>Phát triển các ý làm rõ cho vấn đề nêu ở mở bài:</a:t>
                      </a:r>
                      <a:endParaRPr lang="vi-VN" sz="4000" dirty="0">
                        <a:effectLst/>
                        <a:latin typeface="Times New Roman" panose="02020603050405020304" pitchFamily="18" charset="0"/>
                        <a:cs typeface="Times New Roman" panose="02020603050405020304" pitchFamily="18" charset="0"/>
                      </a:endParaRPr>
                    </a:p>
                    <a:p>
                      <a:pPr algn="just"/>
                      <a:r>
                        <a:rPr lang="vi-VN" sz="4000" dirty="0">
                          <a:effectLst/>
                          <a:latin typeface="Times New Roman" panose="02020603050405020304" pitchFamily="18" charset="0"/>
                          <a:cs typeface="Times New Roman" panose="02020603050405020304" pitchFamily="18" charset="0"/>
                        </a:rPr>
                        <a:t>+ Giải thích câu nói:</a:t>
                      </a:r>
                      <a:endParaRPr lang="vi-VN" sz="4000" dirty="0">
                        <a:effectLst/>
                        <a:latin typeface="Times New Roman" panose="02020603050405020304" pitchFamily="18" charset="0"/>
                        <a:cs typeface="Times New Roman" panose="02020603050405020304" pitchFamily="18" charset="0"/>
                      </a:endParaRPr>
                    </a:p>
                    <a:p>
                      <a:pPr algn="just"/>
                      <a:r>
                        <a:rPr lang="vi-VN" sz="4000" dirty="0">
                          <a:effectLst/>
                          <a:latin typeface="Times New Roman" panose="02020603050405020304" pitchFamily="18" charset="0"/>
                          <a:cs typeface="Times New Roman" panose="02020603050405020304" pitchFamily="18" charset="0"/>
                        </a:rPr>
                        <a:t>• Câu nói: “Ta thà làm ma nước Nam chứ không thèm làm vương đất Bắc." có nghĩa là gì?</a:t>
                      </a:r>
                      <a:endParaRPr lang="vi-VN" sz="4000" dirty="0">
                        <a:effectLst/>
                        <a:latin typeface="Times New Roman" panose="02020603050405020304" pitchFamily="18" charset="0"/>
                        <a:cs typeface="Times New Roman" panose="02020603050405020304" pitchFamily="18" charset="0"/>
                      </a:endParaRPr>
                    </a:p>
                    <a:p>
                      <a:pPr algn="just"/>
                      <a:r>
                        <a:rPr lang="vi-VN" sz="4000" dirty="0">
                          <a:effectLst/>
                          <a:latin typeface="Times New Roman" panose="02020603050405020304" pitchFamily="18" charset="0"/>
                          <a:cs typeface="Times New Roman" panose="02020603050405020304" pitchFamily="18" charset="0"/>
                        </a:rPr>
                        <a:t>• Tại sao “thà làm ma nước Nam chứ không thèm làm vương đất Bắc"? + Chứng minh tính đúng đắn của câu nói:</a:t>
                      </a:r>
                      <a:endParaRPr lang="vi-VN" sz="4000" dirty="0">
                        <a:effectLst/>
                        <a:latin typeface="Times New Roman" panose="02020603050405020304" pitchFamily="18" charset="0"/>
                        <a:cs typeface="Times New Roman" panose="02020603050405020304" pitchFamily="18" charset="0"/>
                      </a:endParaRPr>
                    </a:p>
                    <a:p>
                      <a:pPr algn="just"/>
                      <a:r>
                        <a:rPr lang="vi-VN" sz="4000" dirty="0">
                          <a:effectLst/>
                          <a:latin typeface="Times New Roman" panose="02020603050405020304" pitchFamily="18" charset="0"/>
                          <a:cs typeface="Times New Roman" panose="02020603050405020304" pitchFamily="18" charset="0"/>
                        </a:rPr>
                        <a:t>• Các bằng chứng từ cuộc sống và lịch sử. </a:t>
                      </a:r>
                      <a:endParaRPr lang="en-US" sz="4000" dirty="0">
                        <a:effectLst/>
                        <a:latin typeface="Times New Roman" panose="02020603050405020304" pitchFamily="18" charset="0"/>
                        <a:cs typeface="Times New Roman" panose="02020603050405020304" pitchFamily="18" charset="0"/>
                      </a:endParaRPr>
                    </a:p>
                    <a:p>
                      <a:pPr algn="just"/>
                      <a:r>
                        <a:rPr lang="vi-VN" sz="4000" dirty="0">
                          <a:effectLst/>
                          <a:latin typeface="Times New Roman" panose="02020603050405020304" pitchFamily="18" charset="0"/>
                          <a:cs typeface="Times New Roman" panose="02020603050405020304" pitchFamily="18" charset="0"/>
                        </a:rPr>
                        <a:t>• Các bằng chứng từ thơ văn, nghệ thuật.</a:t>
                      </a:r>
                      <a:endParaRPr lang="vi-VN" sz="4000" dirty="0">
                        <a:effectLst/>
                        <a:latin typeface="Times New Roman" panose="02020603050405020304" pitchFamily="18" charset="0"/>
                        <a:cs typeface="Times New Roman" panose="02020603050405020304" pitchFamily="18" charset="0"/>
                      </a:endParaRPr>
                    </a:p>
                    <a:p>
                      <a:pPr algn="just"/>
                      <a:r>
                        <a:rPr lang="vi-VN" sz="4000" dirty="0">
                          <a:effectLst/>
                          <a:latin typeface="Times New Roman" panose="02020603050405020304" pitchFamily="18" charset="0"/>
                          <a:cs typeface="Times New Roman" panose="02020603050405020304" pitchFamily="18" charset="0"/>
                        </a:rPr>
                        <a:t>+ Bình luận câu nói:</a:t>
                      </a:r>
                      <a:endParaRPr lang="vi-VN" sz="4000" dirty="0">
                        <a:effectLst/>
                        <a:latin typeface="Times New Roman" panose="02020603050405020304" pitchFamily="18" charset="0"/>
                        <a:cs typeface="Times New Roman" panose="02020603050405020304" pitchFamily="18" charset="0"/>
                      </a:endParaRPr>
                    </a:p>
                    <a:p>
                      <a:pPr algn="just"/>
                      <a:r>
                        <a:rPr lang="vi-VN" sz="4000" dirty="0">
                          <a:effectLst/>
                          <a:latin typeface="Times New Roman" panose="02020603050405020304" pitchFamily="18" charset="0"/>
                          <a:cs typeface="Times New Roman" panose="02020603050405020304" pitchFamily="18" charset="0"/>
                        </a:rPr>
                        <a:t>• Khẳng định ý nghĩa và giá trị của câu nói.</a:t>
                      </a:r>
                      <a:endParaRPr lang="vi-VN" sz="4000" dirty="0">
                        <a:effectLst/>
                        <a:latin typeface="Times New Roman" panose="02020603050405020304" pitchFamily="18" charset="0"/>
                        <a:cs typeface="Times New Roman" panose="02020603050405020304" pitchFamily="18" charset="0"/>
                      </a:endParaRPr>
                    </a:p>
                    <a:p>
                      <a:pPr algn="just"/>
                      <a:r>
                        <a:rPr lang="vi-VN" sz="4000" dirty="0">
                          <a:effectLst/>
                          <a:latin typeface="Times New Roman" panose="02020603050405020304" pitchFamily="18" charset="0"/>
                          <a:cs typeface="Times New Roman" panose="02020603050405020304" pitchFamily="18" charset="0"/>
                        </a:rPr>
                        <a:t>• Phê phán tư tưởng, đạo lí sống ngược lại.</a:t>
                      </a:r>
                      <a:endParaRPr lang="vi-VN" sz="4000"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r>
              <a:tr h="0">
                <a:tc>
                  <a:txBody>
                    <a:bodyPr/>
                    <a:lstStyle/>
                    <a:p>
                      <a:pPr algn="ctr"/>
                      <a:r>
                        <a:rPr lang="en-US" sz="4000" b="1" dirty="0" err="1">
                          <a:effectLst/>
                          <a:latin typeface="Times New Roman" panose="02020603050405020304" pitchFamily="18" charset="0"/>
                          <a:cs typeface="Times New Roman" panose="02020603050405020304" pitchFamily="18" charset="0"/>
                        </a:rPr>
                        <a:t>Kết</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bài</a:t>
                      </a:r>
                      <a:endParaRPr lang="en-US" sz="4000" b="1" dirty="0">
                        <a:solidFill>
                          <a:srgbClr val="000000"/>
                        </a:solidFill>
                        <a:effectLst/>
                        <a:latin typeface="Times New Roman" panose="02020603050405020304" pitchFamily="18" charset="0"/>
                        <a:cs typeface="Times New Roman" panose="02020603050405020304" pitchFamily="18" charset="0"/>
                      </a:endParaRPr>
                    </a:p>
                  </a:txBody>
                  <a:tcPr marL="0" marR="0" marT="0" marB="0" anchor="ctr">
                    <a:solidFill>
                      <a:schemeClr val="accent6">
                        <a:lumMod val="20000"/>
                        <a:lumOff val="80000"/>
                      </a:schemeClr>
                    </a:solidFill>
                  </a:tcPr>
                </a:tc>
                <a:tc>
                  <a:txBody>
                    <a:bodyPr/>
                    <a:lstStyle/>
                    <a:p>
                      <a:pPr algn="just"/>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Khái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quát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lại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các</a:t>
                      </a:r>
                      <a:r>
                        <a:rPr lang="en-US" sz="4000" dirty="0">
                          <a:effectLst/>
                          <a:latin typeface="Times New Roman" panose="02020603050405020304" pitchFamily="18" charset="0"/>
                          <a:cs typeface="Times New Roman" panose="02020603050405020304" pitchFamily="18" charset="0"/>
                        </a:rPr>
                        <a:t> ý </a:t>
                      </a:r>
                      <a:r>
                        <a:rPr lang="en-US" sz="4000" dirty="0" err="1">
                          <a:effectLst/>
                          <a:latin typeface="Times New Roman" panose="02020603050405020304" pitchFamily="18" charset="0"/>
                          <a:cs typeface="Times New Roman" panose="02020603050405020304" pitchFamily="18" charset="0"/>
                        </a:rPr>
                        <a:t>đã</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nêu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và</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rút</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ra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bài</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học</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cho</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thế</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hệ</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trẻ</a:t>
                      </a:r>
                      <a:r>
                        <a:rPr lang="en-US" sz="4000" dirty="0">
                          <a:effectLst/>
                          <a:latin typeface="Times New Roman" panose="02020603050405020304" pitchFamily="18" charset="0"/>
                          <a:cs typeface="Times New Roman" panose="02020603050405020304" pitchFamily="18" charset="0"/>
                        </a:rPr>
                        <a:t>.</a:t>
                      </a:r>
                      <a:endParaRPr lang="en-US" sz="4000" dirty="0">
                        <a:solidFill>
                          <a:srgbClr val="000000"/>
                        </a:solidFill>
                        <a:effectLst/>
                        <a:latin typeface="Times New Roman" panose="02020603050405020304" pitchFamily="18" charset="0"/>
                        <a:cs typeface="Times New Roman" panose="02020603050405020304" pitchFamily="18" charset="0"/>
                      </a:endParaRPr>
                    </a:p>
                  </a:txBody>
                  <a:tcPr marL="0" marR="0" marT="0" marB="0">
                    <a:solidFill>
                      <a:schemeClr val="bg1"/>
                    </a:solidFill>
                  </a:tcPr>
                </a:tc>
              </a:tr>
            </a:tbl>
          </a:graphicData>
        </a:graphic>
      </p:graphicFrame>
      <p:sp>
        <p:nvSpPr>
          <p:cNvPr id="10" name="Oval 9"/>
          <p:cNvSpPr/>
          <p:nvPr/>
        </p:nvSpPr>
        <p:spPr>
          <a:xfrm>
            <a:off x="3048000" y="3346274"/>
            <a:ext cx="2438400" cy="723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3054926" y="5727524"/>
            <a:ext cx="2888673" cy="723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3048001" y="7527749"/>
            <a:ext cx="2438400" cy="7239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38400" y="251460"/>
            <a:ext cx="14630400" cy="1446550"/>
          </a:xfrm>
          <a:prstGeom prst="rect">
            <a:avLst/>
          </a:prstGeom>
        </p:spPr>
        <p:txBody>
          <a:bodyPr wrap="square">
            <a:spAutoFit/>
          </a:bodyPr>
          <a:lstStyle/>
          <a:p>
            <a:pPr algn="just">
              <a:spcAft>
                <a:spcPts val="0"/>
              </a:spcAft>
            </a:pPr>
            <a:r>
              <a:rPr lang="vi-VN" sz="4400" b="1" dirty="0">
                <a:latin typeface="+mj-lt"/>
              </a:rPr>
              <a:t>Dàn ý chung của bài văn nghị luận về một tư tưởng, đạo lí.</a:t>
            </a:r>
            <a:endParaRPr lang="vi-VN" sz="4400" b="1" dirty="0">
              <a:latin typeface="+mj-lt"/>
            </a:endParaRPr>
          </a:p>
          <a:p>
            <a:pPr algn="just">
              <a:spcAft>
                <a:spcPts val="0"/>
              </a:spcAft>
            </a:pPr>
            <a:endParaRPr lang="en-US" sz="4400" b="1" dirty="0">
              <a:latin typeface="+mj-lt"/>
            </a:endParaRPr>
          </a:p>
        </p:txBody>
      </p:sp>
      <p:graphicFrame>
        <p:nvGraphicFramePr>
          <p:cNvPr id="8" name="Table 7"/>
          <p:cNvGraphicFramePr>
            <a:graphicFrameLocks noGrp="1"/>
          </p:cNvGraphicFramePr>
          <p:nvPr/>
        </p:nvGraphicFramePr>
        <p:xfrm>
          <a:off x="304800" y="974735"/>
          <a:ext cx="17602200" cy="9022080"/>
        </p:xfrm>
        <a:graphic>
          <a:graphicData uri="http://schemas.openxmlformats.org/drawingml/2006/table">
            <a:tbl>
              <a:tblPr>
                <a:tableStyleId>{5940675A-B579-460E-94D1-54222C63F5DA}</a:tableStyleId>
              </a:tblPr>
              <a:tblGrid>
                <a:gridCol w="1808445"/>
                <a:gridCol w="15793755"/>
              </a:tblGrid>
              <a:tr h="0">
                <a:tc>
                  <a:txBody>
                    <a:bodyPr/>
                    <a:lstStyle/>
                    <a:p>
                      <a:pPr algn="ctr"/>
                      <a:r>
                        <a:rPr lang="en-US" sz="3700" b="1" dirty="0" err="1">
                          <a:solidFill>
                            <a:schemeClr val="tx1"/>
                          </a:solidFill>
                          <a:effectLst/>
                          <a:latin typeface="Times New Roman" panose="02020603050405020304" pitchFamily="18" charset="0"/>
                          <a:cs typeface="Times New Roman" panose="02020603050405020304" pitchFamily="18" charset="0"/>
                        </a:rPr>
                        <a:t>Mở</a:t>
                      </a:r>
                      <a:r>
                        <a:rPr lang="en-US" sz="3700" b="1" dirty="0">
                          <a:solidFill>
                            <a:schemeClr val="tx1"/>
                          </a:solidFill>
                          <a:effectLst/>
                          <a:latin typeface="Times New Roman" panose="02020603050405020304" pitchFamily="18" charset="0"/>
                          <a:cs typeface="Times New Roman" panose="02020603050405020304" pitchFamily="18" charset="0"/>
                        </a:rPr>
                        <a:t> </a:t>
                      </a:r>
                      <a:r>
                        <a:rPr lang="en-US" sz="3700" b="1" dirty="0" err="1">
                          <a:solidFill>
                            <a:schemeClr val="tx1"/>
                          </a:solidFill>
                          <a:effectLst/>
                          <a:latin typeface="Times New Roman" panose="02020603050405020304" pitchFamily="18" charset="0"/>
                          <a:cs typeface="Times New Roman" panose="02020603050405020304" pitchFamily="18" charset="0"/>
                        </a:rPr>
                        <a:t>bài</a:t>
                      </a:r>
                      <a:endParaRPr lang="en-US" sz="3700" b="1"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solidFill>
                      <a:schemeClr val="accent6">
                        <a:lumMod val="20000"/>
                        <a:lumOff val="80000"/>
                      </a:schemeClr>
                    </a:solidFill>
                  </a:tcPr>
                </a:tc>
                <a:tc>
                  <a:txBody>
                    <a:bodyPr/>
                    <a:lstStyle/>
                    <a:p>
                      <a:pPr algn="just">
                        <a:spcAft>
                          <a:spcPts val="0"/>
                        </a:spcAft>
                      </a:pPr>
                      <a:r>
                        <a:rPr lang="vi-VN" sz="3700" kern="1200" dirty="0">
                          <a:solidFill>
                            <a:schemeClr val="tx1"/>
                          </a:solidFill>
                          <a:latin typeface="Times New Roman" panose="02020603050405020304" pitchFamily="18" charset="0"/>
                          <a:ea typeface="+mn-ea"/>
                          <a:cs typeface="Times New Roman" panose="02020603050405020304" pitchFamily="18" charset="0"/>
                        </a:rPr>
                        <a:t>Nêu vấn đề cần bàn luận</a:t>
                      </a:r>
                      <a:endParaRPr lang="vi-VN" sz="3700" kern="1200" dirty="0">
                        <a:solidFill>
                          <a:schemeClr val="tx1"/>
                        </a:solidFill>
                        <a:latin typeface="Times New Roman" panose="02020603050405020304" pitchFamily="18" charset="0"/>
                        <a:ea typeface="+mn-ea"/>
                        <a:cs typeface="Times New Roman" panose="02020603050405020304" pitchFamily="18" charset="0"/>
                      </a:endParaRPr>
                    </a:p>
                  </a:txBody>
                  <a:tcPr marL="0" marR="0" marT="0" marB="0">
                    <a:solidFill>
                      <a:schemeClr val="bg1"/>
                    </a:solidFill>
                  </a:tcPr>
                </a:tc>
              </a:tr>
              <a:tr h="0">
                <a:tc>
                  <a:txBody>
                    <a:bodyPr/>
                    <a:lstStyle/>
                    <a:p>
                      <a:pPr algn="ctr"/>
                      <a:r>
                        <a:rPr lang="en-US" sz="3700" b="1" dirty="0" err="1">
                          <a:solidFill>
                            <a:schemeClr val="tx1"/>
                          </a:solidFill>
                          <a:effectLst/>
                          <a:latin typeface="Times New Roman" panose="02020603050405020304" pitchFamily="18" charset="0"/>
                          <a:cs typeface="Times New Roman" panose="02020603050405020304" pitchFamily="18" charset="0"/>
                        </a:rPr>
                        <a:t>Thân</a:t>
                      </a:r>
                      <a:r>
                        <a:rPr lang="en-US" sz="3700" b="1" dirty="0">
                          <a:solidFill>
                            <a:schemeClr val="tx1"/>
                          </a:solidFill>
                          <a:effectLst/>
                          <a:latin typeface="Times New Roman" panose="02020603050405020304" pitchFamily="18" charset="0"/>
                          <a:cs typeface="Times New Roman" panose="02020603050405020304" pitchFamily="18" charset="0"/>
                        </a:rPr>
                        <a:t> </a:t>
                      </a:r>
                      <a:r>
                        <a:rPr lang="en-US" sz="3700" b="1" dirty="0" err="1">
                          <a:solidFill>
                            <a:schemeClr val="tx1"/>
                          </a:solidFill>
                          <a:effectLst/>
                          <a:latin typeface="Times New Roman" panose="02020603050405020304" pitchFamily="18" charset="0"/>
                          <a:cs typeface="Times New Roman" panose="02020603050405020304" pitchFamily="18" charset="0"/>
                        </a:rPr>
                        <a:t>bài</a:t>
                      </a:r>
                      <a:endParaRPr lang="en-US" sz="3700" b="1"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solidFill>
                      <a:schemeClr val="accent6">
                        <a:lumMod val="20000"/>
                        <a:lumOff val="80000"/>
                      </a:schemeClr>
                    </a:solidFill>
                  </a:tcPr>
                </a:tc>
                <a:tc>
                  <a:txBody>
                    <a:bodyPr/>
                    <a:lstStyle/>
                    <a:p>
                      <a:pPr algn="just">
                        <a:spcAft>
                          <a:spcPts val="0"/>
                        </a:spcAft>
                      </a:pPr>
                      <a:r>
                        <a:rPr lang="en-US" sz="3700" kern="1200" dirty="0">
                          <a:solidFill>
                            <a:schemeClr val="tx1"/>
                          </a:solidFill>
                          <a:latin typeface="Times New Roman" panose="02020603050405020304" pitchFamily="18" charset="0"/>
                          <a:ea typeface="+mn-ea"/>
                          <a:cs typeface="Times New Roman" panose="02020603050405020304" pitchFamily="18" charset="0"/>
                        </a:rPr>
                        <a:t>- </a:t>
                      </a:r>
                      <a:r>
                        <a:rPr lang="vi-VN" sz="3700" b="1" kern="1200" dirty="0">
                          <a:solidFill>
                            <a:schemeClr val="tx1"/>
                          </a:solidFill>
                          <a:latin typeface="Times New Roman" panose="02020603050405020304" pitchFamily="18" charset="0"/>
                          <a:ea typeface="+mn-ea"/>
                          <a:cs typeface="Times New Roman" panose="02020603050405020304" pitchFamily="18" charset="0"/>
                        </a:rPr>
                        <a:t>Giải thích</a:t>
                      </a:r>
                      <a:r>
                        <a:rPr lang="en-US" sz="3700" b="1"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vấn</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đề</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cần</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bàn</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luận</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giải</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thích</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rõ</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nội</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dung,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tư</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tưởng</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đạo</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lí</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đó</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đồng</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thời</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giải</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thích</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rõ</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từ</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ngữ</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khái</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niệm</a:t>
                      </a:r>
                      <a:r>
                        <a:rPr lang="en-US" sz="3700" kern="1200" baseline="0" dirty="0">
                          <a:solidFill>
                            <a:schemeClr val="tx1"/>
                          </a:solidFill>
                          <a:latin typeface="Times New Roman" panose="02020603050405020304" pitchFamily="18" charset="0"/>
                          <a:ea typeface="+mn-ea"/>
                          <a:cs typeface="Times New Roman" panose="02020603050405020304" pitchFamily="18" charset="0"/>
                        </a:rPr>
                        <a:t>/</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thuật</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ngữ</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nghĩa</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đen</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nghĩa</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bóng</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nếu</a:t>
                      </a:r>
                      <a:r>
                        <a:rPr lang="en-US" sz="3700"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kern="1200" baseline="0" dirty="0" err="1">
                          <a:solidFill>
                            <a:schemeClr val="tx1"/>
                          </a:solidFill>
                          <a:latin typeface="Times New Roman" panose="02020603050405020304" pitchFamily="18" charset="0"/>
                          <a:ea typeface="+mn-ea"/>
                          <a:cs typeface="Times New Roman" panose="02020603050405020304" pitchFamily="18" charset="0"/>
                        </a:rPr>
                        <a:t>có</a:t>
                      </a:r>
                      <a:r>
                        <a:rPr lang="en-US" sz="3700" kern="1200" baseline="0" dirty="0">
                          <a:solidFill>
                            <a:schemeClr val="tx1"/>
                          </a:solidFill>
                          <a:latin typeface="Times New Roman" panose="02020603050405020304" pitchFamily="18" charset="0"/>
                          <a:ea typeface="+mn-ea"/>
                          <a:cs typeface="Times New Roman" panose="02020603050405020304" pitchFamily="18" charset="0"/>
                        </a:rPr>
                        <a:t>))</a:t>
                      </a:r>
                      <a:endParaRPr lang="en-US" sz="3700" kern="1200" dirty="0">
                        <a:solidFill>
                          <a:schemeClr val="tx1"/>
                        </a:solidFill>
                        <a:latin typeface="Times New Roman" panose="02020603050405020304" pitchFamily="18" charset="0"/>
                        <a:ea typeface="+mn-ea"/>
                        <a:cs typeface="Times New Roman" panose="02020603050405020304" pitchFamily="18" charset="0"/>
                      </a:endParaRPr>
                    </a:p>
                    <a:p>
                      <a:pPr algn="just">
                        <a:spcAft>
                          <a:spcPts val="0"/>
                        </a:spcAft>
                      </a:pPr>
                      <a:r>
                        <a:rPr lang="en-US" sz="3700" kern="1200" dirty="0">
                          <a:solidFill>
                            <a:schemeClr val="tx1"/>
                          </a:solidFill>
                          <a:latin typeface="Times New Roman" panose="02020603050405020304" pitchFamily="18" charset="0"/>
                          <a:ea typeface="+mn-ea"/>
                          <a:cs typeface="Times New Roman" panose="02020603050405020304" pitchFamily="18" charset="0"/>
                        </a:rPr>
                        <a:t>- </a:t>
                      </a:r>
                      <a:r>
                        <a:rPr lang="en-US" sz="3700" b="1" kern="1200" dirty="0" err="1">
                          <a:solidFill>
                            <a:schemeClr val="tx1"/>
                          </a:solidFill>
                          <a:latin typeface="Times New Roman" panose="02020603050405020304" pitchFamily="18" charset="0"/>
                          <a:ea typeface="+mn-ea"/>
                          <a:cs typeface="Times New Roman" panose="02020603050405020304" pitchFamily="18" charset="0"/>
                        </a:rPr>
                        <a:t>Phân</a:t>
                      </a:r>
                      <a:r>
                        <a:rPr lang="en-US" sz="3700" b="1"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b="1" kern="1200" baseline="0" dirty="0" err="1">
                          <a:solidFill>
                            <a:schemeClr val="tx1"/>
                          </a:solidFill>
                          <a:latin typeface="Times New Roman" panose="02020603050405020304" pitchFamily="18" charset="0"/>
                          <a:ea typeface="+mn-ea"/>
                          <a:cs typeface="Times New Roman" panose="02020603050405020304" pitchFamily="18" charset="0"/>
                        </a:rPr>
                        <a:t>tích</a:t>
                      </a:r>
                      <a:r>
                        <a:rPr lang="en-US" sz="3700" b="1" kern="1200" baseline="0" dirty="0">
                          <a:solidFill>
                            <a:schemeClr val="tx1"/>
                          </a:solidFill>
                          <a:latin typeface="Times New Roman" panose="02020603050405020304" pitchFamily="18" charset="0"/>
                          <a:ea typeface="+mn-ea"/>
                          <a:cs typeface="Times New Roman" panose="02020603050405020304" pitchFamily="18" charset="0"/>
                        </a:rPr>
                        <a:t> </a:t>
                      </a:r>
                      <a:r>
                        <a:rPr lang="en-US" sz="3700" b="1" kern="1200" baseline="0" dirty="0" err="1">
                          <a:solidFill>
                            <a:schemeClr val="tx1"/>
                          </a:solidFill>
                          <a:latin typeface="Times New Roman" panose="02020603050405020304" pitchFamily="18" charset="0"/>
                          <a:ea typeface="+mn-ea"/>
                          <a:cs typeface="Times New Roman" panose="02020603050405020304" pitchFamily="18" charset="0"/>
                        </a:rPr>
                        <a:t>và</a:t>
                      </a:r>
                      <a:r>
                        <a:rPr lang="en-US" sz="3700" b="1" kern="1200" baseline="0" dirty="0">
                          <a:solidFill>
                            <a:schemeClr val="tx1"/>
                          </a:solidFill>
                          <a:latin typeface="Times New Roman" panose="02020603050405020304" pitchFamily="18" charset="0"/>
                          <a:ea typeface="+mn-ea"/>
                          <a:cs typeface="Times New Roman" panose="02020603050405020304" pitchFamily="18" charset="0"/>
                        </a:rPr>
                        <a:t> c</a:t>
                      </a:r>
                      <a:r>
                        <a:rPr lang="vi-VN" sz="3700" b="1" kern="1200" dirty="0">
                          <a:solidFill>
                            <a:schemeClr val="tx1"/>
                          </a:solidFill>
                          <a:latin typeface="Times New Roman" panose="02020603050405020304" pitchFamily="18" charset="0"/>
                          <a:ea typeface="+mn-ea"/>
                          <a:cs typeface="Times New Roman" panose="02020603050405020304" pitchFamily="18" charset="0"/>
                        </a:rPr>
                        <a:t>hứng minh</a:t>
                      </a:r>
                      <a:r>
                        <a:rPr lang="en-US" sz="3700" b="1" kern="1200" baseline="0" dirty="0">
                          <a:solidFill>
                            <a:schemeClr val="tx1"/>
                          </a:solidFill>
                          <a:latin typeface="Times New Roman" panose="02020603050405020304" pitchFamily="18" charset="0"/>
                          <a:ea typeface="+mn-ea"/>
                          <a:cs typeface="Times New Roman" panose="02020603050405020304" pitchFamily="18" charset="0"/>
                        </a:rPr>
                        <a:t> </a:t>
                      </a:r>
                      <a:endParaRPr lang="en-US" sz="3700" b="1" kern="1200" baseline="0" dirty="0">
                        <a:solidFill>
                          <a:schemeClr val="tx1"/>
                        </a:solidFill>
                        <a:latin typeface="Times New Roman" panose="02020603050405020304" pitchFamily="18" charset="0"/>
                        <a:ea typeface="+mn-ea"/>
                        <a:cs typeface="Times New Roman" panose="02020603050405020304" pitchFamily="18" charset="0"/>
                      </a:endParaRPr>
                    </a:p>
                    <a:p>
                      <a:pPr algn="just"/>
                      <a:r>
                        <a:rPr lang="en-US" sz="3700" b="0" i="0" kern="1200" dirty="0">
                          <a:solidFill>
                            <a:schemeClr val="tx1"/>
                          </a:solidFill>
                          <a:effectLst/>
                          <a:latin typeface="Times New Roman" panose="02020603050405020304" pitchFamily="18" charset="0"/>
                          <a:ea typeface="+mn-ea"/>
                          <a:cs typeface="Times New Roman" panose="02020603050405020304" pitchFamily="18" charset="0"/>
                        </a:rPr>
                        <a:t>+ </a:t>
                      </a:r>
                      <a:r>
                        <a:rPr lang="vi-VN" sz="3700" b="0" i="0" kern="1200" dirty="0">
                          <a:solidFill>
                            <a:schemeClr val="tx1"/>
                          </a:solidFill>
                          <a:effectLst/>
                          <a:latin typeface="Times New Roman" panose="02020603050405020304" pitchFamily="18" charset="0"/>
                          <a:ea typeface="+mn-ea"/>
                          <a:cs typeface="Times New Roman" panose="02020603050405020304" pitchFamily="18" charset="0"/>
                        </a:rPr>
                        <a:t>Nêu ra mặt đúng của tư tưởng, đạo lý đó</a:t>
                      </a:r>
                      <a:endParaRPr lang="vi-VN" sz="3700" b="0" i="0" kern="1200" dirty="0">
                        <a:solidFill>
                          <a:schemeClr val="tx1"/>
                        </a:solidFill>
                        <a:effectLst/>
                        <a:latin typeface="Times New Roman" panose="02020603050405020304" pitchFamily="18" charset="0"/>
                        <a:ea typeface="+mn-ea"/>
                        <a:cs typeface="Times New Roman" panose="02020603050405020304" pitchFamily="18" charset="0"/>
                      </a:endParaRPr>
                    </a:p>
                    <a:p>
                      <a:pPr algn="just"/>
                      <a:r>
                        <a:rPr lang="en-US" sz="3700" b="0" i="0" kern="1200" dirty="0">
                          <a:solidFill>
                            <a:schemeClr val="tx1"/>
                          </a:solidFill>
                          <a:effectLst/>
                          <a:latin typeface="Times New Roman" panose="02020603050405020304" pitchFamily="18" charset="0"/>
                          <a:ea typeface="+mn-ea"/>
                          <a:cs typeface="Times New Roman" panose="02020603050405020304" pitchFamily="18" charset="0"/>
                        </a:rPr>
                        <a:t>+ </a:t>
                      </a:r>
                      <a:r>
                        <a:rPr lang="vi-VN" sz="3700" b="0" i="0" kern="1200" dirty="0">
                          <a:solidFill>
                            <a:schemeClr val="tx1"/>
                          </a:solidFill>
                          <a:effectLst/>
                          <a:latin typeface="Times New Roman" panose="02020603050405020304" pitchFamily="18" charset="0"/>
                          <a:ea typeface="+mn-ea"/>
                          <a:cs typeface="Times New Roman" panose="02020603050405020304" pitchFamily="18" charset="0"/>
                        </a:rPr>
                        <a:t>Dùng những lý lẽ, lập luận và dẫn chứng xảy ra trong xã hội thực tế để chứng minh.</a:t>
                      </a:r>
                      <a:endParaRPr lang="vi-VN" sz="3700" b="0" i="0" kern="1200" dirty="0">
                        <a:solidFill>
                          <a:schemeClr val="tx1"/>
                        </a:solidFill>
                        <a:effectLst/>
                        <a:latin typeface="Times New Roman" panose="02020603050405020304" pitchFamily="18" charset="0"/>
                        <a:ea typeface="+mn-ea"/>
                        <a:cs typeface="Times New Roman" panose="02020603050405020304" pitchFamily="18" charset="0"/>
                      </a:endParaRPr>
                    </a:p>
                    <a:p>
                      <a:pPr algn="just"/>
                      <a:r>
                        <a:rPr lang="en-US" sz="3700" b="0" i="0" kern="1200" dirty="0">
                          <a:solidFill>
                            <a:schemeClr val="tx1"/>
                          </a:solidFill>
                          <a:effectLst/>
                          <a:latin typeface="Times New Roman" panose="02020603050405020304" pitchFamily="18" charset="0"/>
                          <a:ea typeface="+mn-ea"/>
                          <a:cs typeface="Times New Roman" panose="02020603050405020304" pitchFamily="18" charset="0"/>
                        </a:rPr>
                        <a:t>+ </a:t>
                      </a:r>
                      <a:r>
                        <a:rPr lang="vi-VN" sz="3700" b="0" i="0" kern="1200" dirty="0">
                          <a:solidFill>
                            <a:schemeClr val="tx1"/>
                          </a:solidFill>
                          <a:effectLst/>
                          <a:latin typeface="Times New Roman" panose="02020603050405020304" pitchFamily="18" charset="0"/>
                          <a:ea typeface="+mn-ea"/>
                          <a:cs typeface="Times New Roman" panose="02020603050405020304" pitchFamily="18" charset="0"/>
                        </a:rPr>
                        <a:t>Chỉ ra tầm quan trọng, tác dụng của tư tưởng, đạo lý đối với đời sống văn hóa xã hội</a:t>
                      </a:r>
                      <a:endParaRPr lang="en-US" sz="3700" b="0" i="0" kern="1200" dirty="0">
                        <a:solidFill>
                          <a:schemeClr val="tx1"/>
                        </a:solidFill>
                        <a:effectLst/>
                        <a:latin typeface="Times New Roman" panose="02020603050405020304" pitchFamily="18" charset="0"/>
                        <a:ea typeface="+mn-ea"/>
                        <a:cs typeface="Times New Roman" panose="02020603050405020304" pitchFamily="18" charset="0"/>
                      </a:endParaRPr>
                    </a:p>
                    <a:p>
                      <a:pPr algn="just"/>
                      <a:r>
                        <a:rPr lang="en-US" sz="37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700" b="1" i="0" kern="1200" dirty="0" err="1">
                          <a:solidFill>
                            <a:schemeClr val="tx1"/>
                          </a:solidFill>
                          <a:effectLst/>
                          <a:latin typeface="Times New Roman" panose="02020603050405020304" pitchFamily="18" charset="0"/>
                          <a:ea typeface="+mn-ea"/>
                          <a:cs typeface="Times New Roman" panose="02020603050405020304" pitchFamily="18" charset="0"/>
                        </a:rPr>
                        <a:t>Bình</a:t>
                      </a:r>
                      <a:r>
                        <a:rPr lang="en-US" sz="37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700" b="1" i="0" kern="1200" dirty="0" err="1">
                          <a:solidFill>
                            <a:schemeClr val="tx1"/>
                          </a:solidFill>
                          <a:effectLst/>
                          <a:latin typeface="Times New Roman" panose="02020603050405020304" pitchFamily="18" charset="0"/>
                          <a:ea typeface="+mn-ea"/>
                          <a:cs typeface="Times New Roman" panose="02020603050405020304" pitchFamily="18" charset="0"/>
                        </a:rPr>
                        <a:t>luận</a:t>
                      </a:r>
                      <a:r>
                        <a:rPr lang="en-US" sz="37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700" b="1" i="0" kern="1200" dirty="0" err="1">
                          <a:solidFill>
                            <a:schemeClr val="tx1"/>
                          </a:solidFill>
                          <a:effectLst/>
                          <a:latin typeface="Times New Roman" panose="02020603050405020304" pitchFamily="18" charset="0"/>
                          <a:ea typeface="+mn-ea"/>
                          <a:cs typeface="Times New Roman" panose="02020603050405020304" pitchFamily="18" charset="0"/>
                        </a:rPr>
                        <a:t>mở</a:t>
                      </a:r>
                      <a:r>
                        <a:rPr lang="en-US" sz="37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700" b="1" i="0" kern="1200" dirty="0" err="1">
                          <a:solidFill>
                            <a:schemeClr val="tx1"/>
                          </a:solidFill>
                          <a:effectLst/>
                          <a:latin typeface="Times New Roman" panose="02020603050405020304" pitchFamily="18" charset="0"/>
                          <a:ea typeface="+mn-ea"/>
                          <a:cs typeface="Times New Roman" panose="02020603050405020304" pitchFamily="18" charset="0"/>
                        </a:rPr>
                        <a:t>rộng</a:t>
                      </a:r>
                      <a:r>
                        <a:rPr lang="en-US" sz="3700" b="1"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tx1"/>
                          </a:solidFill>
                          <a:effectLst/>
                          <a:latin typeface="Times New Roman" panose="02020603050405020304" pitchFamily="18" charset="0"/>
                          <a:ea typeface="+mn-ea"/>
                          <a:cs typeface="Times New Roman" panose="02020603050405020304" pitchFamily="18" charset="0"/>
                        </a:rPr>
                        <a:t>vấn</a:t>
                      </a:r>
                      <a:r>
                        <a:rPr lang="en-US" sz="3700" b="0" i="0" kern="1200" dirty="0">
                          <a:solidFill>
                            <a:schemeClr val="tx1"/>
                          </a:solidFill>
                          <a:effectLst/>
                          <a:latin typeface="Times New Roman" panose="02020603050405020304" pitchFamily="18" charset="0"/>
                          <a:ea typeface="+mn-ea"/>
                          <a:cs typeface="Times New Roman" panose="02020603050405020304" pitchFamily="18" charset="0"/>
                        </a:rPr>
                        <a:t> </a:t>
                      </a:r>
                      <a:r>
                        <a:rPr lang="en-US" sz="3700" b="0" i="0" kern="1200" dirty="0" err="1">
                          <a:solidFill>
                            <a:schemeClr val="tx1"/>
                          </a:solidFill>
                          <a:effectLst/>
                          <a:latin typeface="Times New Roman" panose="02020603050405020304" pitchFamily="18" charset="0"/>
                          <a:ea typeface="+mn-ea"/>
                          <a:cs typeface="Times New Roman" panose="02020603050405020304" pitchFamily="18" charset="0"/>
                        </a:rPr>
                        <a:t>đề</a:t>
                      </a:r>
                      <a:endParaRPr lang="vi-VN" sz="3700" b="0" i="0" kern="1200" dirty="0">
                        <a:solidFill>
                          <a:schemeClr val="tx1"/>
                        </a:solidFill>
                        <a:effectLst/>
                        <a:latin typeface="Times New Roman" panose="02020603050405020304" pitchFamily="18" charset="0"/>
                        <a:ea typeface="+mn-ea"/>
                        <a:cs typeface="Times New Roman" panose="02020603050405020304" pitchFamily="18" charset="0"/>
                      </a:endParaRPr>
                    </a:p>
                    <a:p>
                      <a:pPr algn="just"/>
                      <a:r>
                        <a:rPr lang="en-US" sz="3700" b="0" i="0" kern="1200" dirty="0">
                          <a:solidFill>
                            <a:schemeClr val="tx1"/>
                          </a:solidFill>
                          <a:effectLst/>
                          <a:latin typeface="Times New Roman" panose="02020603050405020304" pitchFamily="18" charset="0"/>
                          <a:ea typeface="+mn-ea"/>
                          <a:cs typeface="Times New Roman" panose="02020603050405020304" pitchFamily="18" charset="0"/>
                        </a:rPr>
                        <a:t>+ </a:t>
                      </a:r>
                      <a:r>
                        <a:rPr lang="vi-VN" sz="3700" b="0" i="0" kern="1200" dirty="0">
                          <a:solidFill>
                            <a:schemeClr val="tx1"/>
                          </a:solidFill>
                          <a:effectLst/>
                          <a:latin typeface="Times New Roman" panose="02020603050405020304" pitchFamily="18" charset="0"/>
                          <a:ea typeface="+mn-ea"/>
                          <a:cs typeface="Times New Roman" panose="02020603050405020304" pitchFamily="18" charset="0"/>
                        </a:rPr>
                        <a:t>Bác bỏ những biểu hiện sai lệch có liên quan đến tư tưởng, đạo lý đó</a:t>
                      </a:r>
                      <a:endParaRPr lang="vi-VN" sz="3700" b="0" i="0" kern="1200" dirty="0">
                        <a:solidFill>
                          <a:schemeClr val="tx1"/>
                        </a:solidFill>
                        <a:effectLst/>
                        <a:latin typeface="Times New Roman" panose="02020603050405020304" pitchFamily="18" charset="0"/>
                        <a:ea typeface="+mn-ea"/>
                        <a:cs typeface="Times New Roman" panose="02020603050405020304" pitchFamily="18" charset="0"/>
                      </a:endParaRPr>
                    </a:p>
                    <a:p>
                      <a:pPr algn="just"/>
                      <a:r>
                        <a:rPr lang="en-US" sz="3700" b="0" i="0" kern="1200" dirty="0">
                          <a:solidFill>
                            <a:schemeClr val="tx1"/>
                          </a:solidFill>
                          <a:effectLst/>
                          <a:latin typeface="Times New Roman" panose="02020603050405020304" pitchFamily="18" charset="0"/>
                          <a:ea typeface="+mn-ea"/>
                          <a:cs typeface="Times New Roman" panose="02020603050405020304" pitchFamily="18" charset="0"/>
                        </a:rPr>
                        <a:t>+ </a:t>
                      </a:r>
                      <a:r>
                        <a:rPr lang="vi-VN" sz="3700" b="0" i="0" kern="1200" dirty="0">
                          <a:solidFill>
                            <a:schemeClr val="tx1"/>
                          </a:solidFill>
                          <a:effectLst/>
                          <a:latin typeface="Times New Roman" panose="02020603050405020304" pitchFamily="18" charset="0"/>
                          <a:ea typeface="+mn-ea"/>
                          <a:cs typeface="Times New Roman" panose="02020603050405020304" pitchFamily="18" charset="0"/>
                        </a:rPr>
                        <a:t>Đưa ra dẫn chứng minh học, những tấm gương có thật trong đời sống</a:t>
                      </a:r>
                      <a:endParaRPr lang="en-US" sz="3700" kern="1200" dirty="0">
                        <a:solidFill>
                          <a:schemeClr val="tx1"/>
                        </a:solidFill>
                        <a:latin typeface="Times New Roman" panose="02020603050405020304" pitchFamily="18" charset="0"/>
                        <a:ea typeface="+mn-ea"/>
                        <a:cs typeface="Times New Roman" panose="02020603050405020304" pitchFamily="18" charset="0"/>
                      </a:endParaRPr>
                    </a:p>
                    <a:p>
                      <a:pPr algn="just"/>
                      <a:r>
                        <a:rPr lang="en-US" sz="3700" b="0" i="0" kern="1200" dirty="0">
                          <a:solidFill>
                            <a:schemeClr val="tx1"/>
                          </a:solidFill>
                          <a:effectLst/>
                          <a:latin typeface="Times New Roman" panose="02020603050405020304" pitchFamily="18" charset="0"/>
                          <a:ea typeface="+mn-ea"/>
                          <a:cs typeface="Times New Roman" panose="02020603050405020304" pitchFamily="18" charset="0"/>
                        </a:rPr>
                        <a:t>- </a:t>
                      </a:r>
                      <a:r>
                        <a:rPr lang="vi-VN" sz="3700" b="1" i="0" kern="1200" dirty="0">
                          <a:solidFill>
                            <a:schemeClr val="tx1"/>
                          </a:solidFill>
                          <a:effectLst/>
                          <a:latin typeface="Times New Roman" panose="02020603050405020304" pitchFamily="18" charset="0"/>
                          <a:ea typeface="+mn-ea"/>
                          <a:cs typeface="Times New Roman" panose="02020603050405020304" pitchFamily="18" charset="0"/>
                        </a:rPr>
                        <a:t>Rút ra bài học và hành động</a:t>
                      </a:r>
                      <a:endParaRPr lang="vi-VN" sz="3700" b="1" i="0" kern="1200" dirty="0">
                        <a:solidFill>
                          <a:schemeClr val="tx1"/>
                        </a:solidFill>
                        <a:effectLst/>
                        <a:latin typeface="Times New Roman" panose="02020603050405020304" pitchFamily="18" charset="0"/>
                        <a:ea typeface="+mn-ea"/>
                        <a:cs typeface="Times New Roman" panose="02020603050405020304" pitchFamily="18" charset="0"/>
                      </a:endParaRPr>
                    </a:p>
                    <a:p>
                      <a:pPr algn="just"/>
                      <a:r>
                        <a:rPr lang="en-US" sz="3700" b="0" i="0" kern="1200" dirty="0">
                          <a:solidFill>
                            <a:schemeClr val="tx1"/>
                          </a:solidFill>
                          <a:effectLst/>
                          <a:latin typeface="Times New Roman" panose="02020603050405020304" pitchFamily="18" charset="0"/>
                          <a:ea typeface="+mn-ea"/>
                          <a:cs typeface="Times New Roman" panose="02020603050405020304" pitchFamily="18" charset="0"/>
                        </a:rPr>
                        <a:t>+ </a:t>
                      </a:r>
                      <a:r>
                        <a:rPr lang="vi-VN" sz="3700" b="0" i="0" kern="1200" dirty="0">
                          <a:solidFill>
                            <a:schemeClr val="tx1"/>
                          </a:solidFill>
                          <a:effectLst/>
                          <a:latin typeface="Times New Roman" panose="02020603050405020304" pitchFamily="18" charset="0"/>
                          <a:ea typeface="+mn-ea"/>
                          <a:cs typeface="Times New Roman" panose="02020603050405020304" pitchFamily="18" charset="0"/>
                        </a:rPr>
                        <a:t>Đưa ra kết luận đúng để thuyết phục được người đọc và áp dụng đạo lý, tư tưởng đó vào thực tiễn đời sống.</a:t>
                      </a:r>
                      <a:endParaRPr lang="vi-VN" sz="37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marL="0" marR="0" marT="0" marB="0">
                    <a:solidFill>
                      <a:schemeClr val="bg1"/>
                    </a:solidFill>
                  </a:tcPr>
                </a:tc>
              </a:tr>
              <a:tr h="0">
                <a:tc>
                  <a:txBody>
                    <a:bodyPr/>
                    <a:lstStyle/>
                    <a:p>
                      <a:pPr algn="ctr"/>
                      <a:r>
                        <a:rPr lang="en-US" sz="3700" b="1" dirty="0" err="1">
                          <a:solidFill>
                            <a:schemeClr val="tx1"/>
                          </a:solidFill>
                          <a:effectLst/>
                          <a:latin typeface="Times New Roman" panose="02020603050405020304" pitchFamily="18" charset="0"/>
                          <a:cs typeface="Times New Roman" panose="02020603050405020304" pitchFamily="18" charset="0"/>
                        </a:rPr>
                        <a:t>Kết</a:t>
                      </a:r>
                      <a:r>
                        <a:rPr lang="en-US" sz="3700" b="1" dirty="0">
                          <a:solidFill>
                            <a:schemeClr val="tx1"/>
                          </a:solidFill>
                          <a:effectLst/>
                          <a:latin typeface="Times New Roman" panose="02020603050405020304" pitchFamily="18" charset="0"/>
                          <a:cs typeface="Times New Roman" panose="02020603050405020304" pitchFamily="18" charset="0"/>
                        </a:rPr>
                        <a:t> </a:t>
                      </a:r>
                      <a:r>
                        <a:rPr lang="en-US" sz="3700" b="1" dirty="0" err="1">
                          <a:solidFill>
                            <a:schemeClr val="tx1"/>
                          </a:solidFill>
                          <a:effectLst/>
                          <a:latin typeface="Times New Roman" panose="02020603050405020304" pitchFamily="18" charset="0"/>
                          <a:cs typeface="Times New Roman" panose="02020603050405020304" pitchFamily="18" charset="0"/>
                        </a:rPr>
                        <a:t>bài</a:t>
                      </a:r>
                      <a:endParaRPr lang="en-US" sz="3700" b="1" dirty="0">
                        <a:solidFill>
                          <a:schemeClr val="tx1"/>
                        </a:solidFill>
                        <a:effectLst/>
                        <a:latin typeface="Times New Roman" panose="02020603050405020304" pitchFamily="18" charset="0"/>
                        <a:cs typeface="Times New Roman" panose="02020603050405020304" pitchFamily="18" charset="0"/>
                      </a:endParaRPr>
                    </a:p>
                  </a:txBody>
                  <a:tcPr marL="0" marR="0" marT="0" marB="0" anchor="ctr">
                    <a:solidFill>
                      <a:schemeClr val="accent6">
                        <a:lumMod val="20000"/>
                        <a:lumOff val="80000"/>
                      </a:schemeClr>
                    </a:solidFill>
                  </a:tcPr>
                </a:tc>
                <a:tc>
                  <a:txBody>
                    <a:bodyPr/>
                    <a:lstStyle/>
                    <a:p>
                      <a:pPr algn="just">
                        <a:spcAft>
                          <a:spcPts val="0"/>
                        </a:spcAft>
                      </a:pPr>
                      <a:r>
                        <a:rPr lang="vi-VN" sz="3700" kern="1200" dirty="0">
                          <a:solidFill>
                            <a:schemeClr val="tx1"/>
                          </a:solidFill>
                          <a:latin typeface="Times New Roman" panose="02020603050405020304" pitchFamily="18" charset="0"/>
                          <a:ea typeface="+mn-ea"/>
                          <a:cs typeface="Times New Roman" panose="02020603050405020304" pitchFamily="18" charset="0"/>
                        </a:rPr>
                        <a:t>Khẳng định lại ý kiến; rút ra giải pháp cho vấn đề.</a:t>
                      </a:r>
                      <a:endParaRPr lang="vi-VN" sz="3700" b="0" i="0" kern="1200" dirty="0">
                        <a:solidFill>
                          <a:schemeClr val="tx1"/>
                        </a:solidFill>
                        <a:effectLst/>
                        <a:latin typeface="Times New Roman" panose="02020603050405020304" pitchFamily="18" charset="0"/>
                        <a:ea typeface="+mn-ea"/>
                        <a:cs typeface="Times New Roman" panose="02020603050405020304" pitchFamily="18" charset="0"/>
                      </a:endParaRPr>
                    </a:p>
                  </a:txBody>
                  <a:tcPr marL="0" marR="0" marT="0" marB="0">
                    <a:solidFill>
                      <a:schemeClr val="bg1"/>
                    </a:solidFill>
                  </a:tcPr>
                </a:tc>
              </a:tr>
            </a:tbl>
          </a:graphicData>
        </a:graphic>
      </p:graphicFrame>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2" y="1229003"/>
            <a:ext cx="6934199" cy="174353"/>
            <a:chOff x="0" y="0"/>
            <a:chExt cx="6523881" cy="882838"/>
          </a:xfrm>
          <a:solidFill>
            <a:schemeClr val="accent2">
              <a:lumMod val="40000"/>
              <a:lumOff val="60000"/>
            </a:schemeClr>
          </a:solidFill>
        </p:grpSpPr>
        <p:sp>
          <p:nvSpPr>
            <p:cNvPr id="3"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sp>
      </p:grpSp>
      <p:sp>
        <p:nvSpPr>
          <p:cNvPr id="4" name="TextBox 3"/>
          <p:cNvSpPr txBox="1"/>
          <p:nvPr/>
        </p:nvSpPr>
        <p:spPr>
          <a:xfrm>
            <a:off x="5105400" y="266700"/>
            <a:ext cx="8763000" cy="769441"/>
          </a:xfrm>
          <a:prstGeom prst="rect">
            <a:avLst/>
          </a:prstGeom>
          <a:noFill/>
        </p:spPr>
        <p:txBody>
          <a:bodyPr wrap="square" rtlCol="0">
            <a:spAutoFit/>
          </a:bodyPr>
          <a:lstStyle/>
          <a:p>
            <a:pPr algn="just" defTabSz="914400">
              <a:defRPr/>
            </a:pPr>
            <a:r>
              <a:rPr lang="en-US" sz="4400" b="1" dirty="0">
                <a:solidFill>
                  <a:prstClr val="black"/>
                </a:solidFill>
                <a:latin typeface="Times New Roman" panose="02020603050405020304" pitchFamily="18" charset="0"/>
                <a:cs typeface="Times New Roman" panose="02020603050405020304" pitchFamily="18" charset="0"/>
              </a:rPr>
              <a:t>1. </a:t>
            </a:r>
            <a:r>
              <a:rPr lang="en-US" sz="4400" b="1" dirty="0" err="1">
                <a:solidFill>
                  <a:prstClr val="black"/>
                </a:solidFill>
                <a:latin typeface="Times New Roman" panose="02020603050405020304" pitchFamily="18" charset="0"/>
                <a:cs typeface="Times New Roman" panose="02020603050405020304" pitchFamily="18" charset="0"/>
              </a:rPr>
              <a:t>Thực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hành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viết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theo</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bước</a:t>
            </a:r>
            <a:endParaRPr lang="en-US" sz="4400" b="1" dirty="0">
              <a:solidFill>
                <a:prstClr val="black"/>
              </a:solidFill>
              <a:latin typeface="Times New Roman" panose="02020603050405020304" pitchFamily="18" charset="0"/>
              <a:cs typeface="Times New Roman" panose="02020603050405020304" pitchFamily="18" charset="0"/>
            </a:endParaRPr>
          </a:p>
        </p:txBody>
      </p:sp>
      <p:sp>
        <p:nvSpPr>
          <p:cNvPr id="6" name="Freeform 9"/>
          <p:cNvSpPr/>
          <p:nvPr/>
        </p:nvSpPr>
        <p:spPr>
          <a:xfrm rot="5400000">
            <a:off x="13800083" y="6457459"/>
            <a:ext cx="925076" cy="5459958"/>
          </a:xfrm>
          <a:custGeom>
            <a:avLst/>
            <a:gdLst/>
            <a:ahLst/>
            <a:cxnLst/>
            <a:rect l="l" t="t" r="r" b="b"/>
            <a:pathLst>
              <a:path w="925076" h="5459958">
                <a:moveTo>
                  <a:pt x="0" y="0"/>
                </a:moveTo>
                <a:lnTo>
                  <a:pt x="925075" y="0"/>
                </a:lnTo>
                <a:lnTo>
                  <a:pt x="925075" y="5459958"/>
                </a:lnTo>
                <a:lnTo>
                  <a:pt x="0" y="5459958"/>
                </a:lnTo>
                <a:lnTo>
                  <a:pt x="0" y="0"/>
                </a:lnTo>
                <a:close/>
              </a:path>
            </a:pathLst>
          </a:custGeom>
          <a:blipFill>
            <a:blip r:embed="rId1"/>
            <a:stretch>
              <a:fillRect/>
            </a:stretch>
          </a:blipFill>
        </p:spPr>
      </p:sp>
      <p:sp>
        <p:nvSpPr>
          <p:cNvPr id="7" name="Freeform 11"/>
          <p:cNvSpPr/>
          <p:nvPr/>
        </p:nvSpPr>
        <p:spPr>
          <a:xfrm>
            <a:off x="0" y="125454"/>
            <a:ext cx="2969663" cy="1039906"/>
          </a:xfrm>
          <a:custGeom>
            <a:avLst/>
            <a:gdLst/>
            <a:ahLst/>
            <a:cxnLst/>
            <a:rect l="l" t="t" r="r" b="b"/>
            <a:pathLst>
              <a:path w="2969663" h="1039906">
                <a:moveTo>
                  <a:pt x="0" y="0"/>
                </a:moveTo>
                <a:lnTo>
                  <a:pt x="2969663" y="0"/>
                </a:lnTo>
                <a:lnTo>
                  <a:pt x="2969663" y="1039906"/>
                </a:lnTo>
                <a:lnTo>
                  <a:pt x="0" y="10399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13"/>
          <p:cNvSpPr/>
          <p:nvPr/>
        </p:nvSpPr>
        <p:spPr>
          <a:xfrm>
            <a:off x="15773400" y="9410700"/>
            <a:ext cx="2969663" cy="1039906"/>
          </a:xfrm>
          <a:custGeom>
            <a:avLst/>
            <a:gdLst/>
            <a:ahLst/>
            <a:cxnLst/>
            <a:rect l="l" t="t" r="r" b="b"/>
            <a:pathLst>
              <a:path w="2969663" h="1039906">
                <a:moveTo>
                  <a:pt x="0" y="0"/>
                </a:moveTo>
                <a:lnTo>
                  <a:pt x="2969663" y="0"/>
                </a:lnTo>
                <a:lnTo>
                  <a:pt x="2969663" y="1039905"/>
                </a:lnTo>
                <a:lnTo>
                  <a:pt x="0" y="1039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Rectangle 10"/>
          <p:cNvSpPr/>
          <p:nvPr/>
        </p:nvSpPr>
        <p:spPr>
          <a:xfrm>
            <a:off x="1080890" y="1443032"/>
            <a:ext cx="165354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Viết</a:t>
            </a:r>
            <a:endParaRPr lang="vi-VN" sz="4400" b="1" dirty="0">
              <a:latin typeface="Times New Roman" panose="02020603050405020304" pitchFamily="18" charset="0"/>
              <a:cs typeface="Times New Roman" panose="02020603050405020304" pitchFamily="18" charset="0"/>
            </a:endParaRPr>
          </a:p>
        </p:txBody>
      </p:sp>
      <p:sp>
        <p:nvSpPr>
          <p:cNvPr id="5" name="Freeform 4"/>
          <p:cNvSpPr/>
          <p:nvPr/>
        </p:nvSpPr>
        <p:spPr>
          <a:xfrm>
            <a:off x="14807657" y="205460"/>
            <a:ext cx="2814453" cy="2974323"/>
          </a:xfrm>
          <a:custGeom>
            <a:avLst/>
            <a:gdLst/>
            <a:ahLst/>
            <a:cxnLst/>
            <a:rect l="l" t="t" r="r" b="b"/>
            <a:pathLst>
              <a:path w="2814453" h="2974323">
                <a:moveTo>
                  <a:pt x="0" y="0"/>
                </a:moveTo>
                <a:lnTo>
                  <a:pt x="2814453" y="0"/>
                </a:lnTo>
                <a:lnTo>
                  <a:pt x="2814453" y="2974323"/>
                </a:lnTo>
                <a:lnTo>
                  <a:pt x="0" y="2974323"/>
                </a:lnTo>
                <a:lnTo>
                  <a:pt x="0" y="0"/>
                </a:lnTo>
                <a:close/>
              </a:path>
            </a:pathLst>
          </a:custGeom>
          <a:blipFill>
            <a:blip r:embed="rId4"/>
            <a:stretch>
              <a:fillRect/>
            </a:stretch>
          </a:blipFill>
        </p:spPr>
      </p:sp>
      <p:sp>
        <p:nvSpPr>
          <p:cNvPr id="10" name="Rectangle 9"/>
          <p:cNvSpPr/>
          <p:nvPr/>
        </p:nvSpPr>
        <p:spPr>
          <a:xfrm>
            <a:off x="1086710" y="2987791"/>
            <a:ext cx="15905890" cy="2800767"/>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Khi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viết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chú</a:t>
            </a:r>
            <a:r>
              <a:rPr lang="en-US" sz="4400" dirty="0">
                <a:solidFill>
                  <a:srgbClr val="000000"/>
                </a:solidFill>
                <a:latin typeface="Times New Roman" panose="02020603050405020304" pitchFamily="18" charset="0"/>
                <a:cs typeface="Times New Roman" panose="02020603050405020304" pitchFamily="18" charset="0"/>
              </a:rPr>
              <a:t> ý:</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một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tưởng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đạo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lí</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Quan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hệ</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giữa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lí</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lẽ</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trong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bài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nghị</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luận</a:t>
            </a:r>
            <a:endParaRPr lang="en-US" sz="4400" dirty="0">
              <a:solidFill>
                <a:srgbClr val="000000"/>
              </a:solidFill>
              <a:latin typeface="Times New Roman" panose="02020603050405020304" pitchFamily="18" charset="0"/>
              <a:cs typeface="Times New Roman" panose="02020603050405020304" pitchFamily="18" charset="0"/>
            </a:endParaRPr>
          </a:p>
          <a:p>
            <a:pPr algn="just"/>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chuyển</a:t>
            </a:r>
            <a:r>
              <a:rPr lang="en-US" sz="4400" dirty="0">
                <a:solidFill>
                  <a:srgbClr val="000000"/>
                </a:solidFill>
                <a:latin typeface="Times New Roman" panose="02020603050405020304" pitchFamily="18" charset="0"/>
                <a:cs typeface="Times New Roman" panose="02020603050405020304" pitchFamily="18" charset="0"/>
              </a:rPr>
              <a:t> ý </a:t>
            </a:r>
            <a:r>
              <a:rPr lang="en-US" sz="4400" dirty="0" err="1">
                <a:solidFill>
                  <a:srgbClr val="000000"/>
                </a:solidFill>
                <a:latin typeface="Times New Roman" panose="02020603050405020304" pitchFamily="18" charset="0"/>
                <a:cs typeface="Times New Roman" panose="02020603050405020304" pitchFamily="18" charset="0"/>
              </a:rPr>
              <a:t>giữa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văn</a:t>
            </a:r>
            <a:endParaRPr lang="en-US" sz="4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2" y="1229003"/>
            <a:ext cx="6934199" cy="174353"/>
            <a:chOff x="0" y="0"/>
            <a:chExt cx="6523881" cy="882838"/>
          </a:xfrm>
          <a:solidFill>
            <a:schemeClr val="accent2">
              <a:lumMod val="40000"/>
              <a:lumOff val="60000"/>
            </a:schemeClr>
          </a:solidFill>
        </p:grpSpPr>
        <p:sp>
          <p:nvSpPr>
            <p:cNvPr id="3"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sp>
      </p:grpSp>
      <p:sp>
        <p:nvSpPr>
          <p:cNvPr id="4" name="TextBox 3"/>
          <p:cNvSpPr txBox="1"/>
          <p:nvPr/>
        </p:nvSpPr>
        <p:spPr>
          <a:xfrm>
            <a:off x="5105400" y="266700"/>
            <a:ext cx="8763000" cy="769441"/>
          </a:xfrm>
          <a:prstGeom prst="rect">
            <a:avLst/>
          </a:prstGeom>
          <a:noFill/>
        </p:spPr>
        <p:txBody>
          <a:bodyPr wrap="square" rtlCol="0">
            <a:spAutoFit/>
          </a:bodyPr>
          <a:lstStyle/>
          <a:p>
            <a:pPr algn="just" defTabSz="914400">
              <a:defRPr/>
            </a:pPr>
            <a:r>
              <a:rPr lang="en-US" sz="4400" b="1" dirty="0">
                <a:solidFill>
                  <a:prstClr val="black"/>
                </a:solidFill>
                <a:latin typeface="Times New Roman" panose="02020603050405020304" pitchFamily="18" charset="0"/>
                <a:cs typeface="Times New Roman" panose="02020603050405020304" pitchFamily="18" charset="0"/>
              </a:rPr>
              <a:t>1. </a:t>
            </a:r>
            <a:r>
              <a:rPr lang="en-US" sz="4400" b="1" dirty="0" err="1">
                <a:solidFill>
                  <a:prstClr val="black"/>
                </a:solidFill>
                <a:latin typeface="Times New Roman" panose="02020603050405020304" pitchFamily="18" charset="0"/>
                <a:cs typeface="Times New Roman" panose="02020603050405020304" pitchFamily="18" charset="0"/>
              </a:rPr>
              <a:t>Thực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hành</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viết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theo</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bước</a:t>
            </a:r>
            <a:endParaRPr lang="en-US" sz="4400" b="1" dirty="0">
              <a:solidFill>
                <a:prstClr val="black"/>
              </a:solidFill>
              <a:latin typeface="Times New Roman" panose="02020603050405020304" pitchFamily="18" charset="0"/>
              <a:cs typeface="Times New Roman" panose="02020603050405020304" pitchFamily="18" charset="0"/>
            </a:endParaRPr>
          </a:p>
        </p:txBody>
      </p:sp>
      <p:sp>
        <p:nvSpPr>
          <p:cNvPr id="6" name="Freeform 9"/>
          <p:cNvSpPr/>
          <p:nvPr/>
        </p:nvSpPr>
        <p:spPr>
          <a:xfrm rot="5400000">
            <a:off x="13800083" y="6457459"/>
            <a:ext cx="925076" cy="5459958"/>
          </a:xfrm>
          <a:custGeom>
            <a:avLst/>
            <a:gdLst/>
            <a:ahLst/>
            <a:cxnLst/>
            <a:rect l="l" t="t" r="r" b="b"/>
            <a:pathLst>
              <a:path w="925076" h="5459958">
                <a:moveTo>
                  <a:pt x="0" y="0"/>
                </a:moveTo>
                <a:lnTo>
                  <a:pt x="925075" y="0"/>
                </a:lnTo>
                <a:lnTo>
                  <a:pt x="925075" y="5459958"/>
                </a:lnTo>
                <a:lnTo>
                  <a:pt x="0" y="5459958"/>
                </a:lnTo>
                <a:lnTo>
                  <a:pt x="0" y="0"/>
                </a:lnTo>
                <a:close/>
              </a:path>
            </a:pathLst>
          </a:custGeom>
          <a:blipFill>
            <a:blip r:embed="rId1"/>
            <a:stretch>
              <a:fillRect/>
            </a:stretch>
          </a:blipFill>
        </p:spPr>
      </p:sp>
      <p:sp>
        <p:nvSpPr>
          <p:cNvPr id="7" name="Freeform 11"/>
          <p:cNvSpPr/>
          <p:nvPr/>
        </p:nvSpPr>
        <p:spPr>
          <a:xfrm>
            <a:off x="0" y="125454"/>
            <a:ext cx="2969663" cy="1039906"/>
          </a:xfrm>
          <a:custGeom>
            <a:avLst/>
            <a:gdLst/>
            <a:ahLst/>
            <a:cxnLst/>
            <a:rect l="l" t="t" r="r" b="b"/>
            <a:pathLst>
              <a:path w="2969663" h="1039906">
                <a:moveTo>
                  <a:pt x="0" y="0"/>
                </a:moveTo>
                <a:lnTo>
                  <a:pt x="2969663" y="0"/>
                </a:lnTo>
                <a:lnTo>
                  <a:pt x="2969663" y="1039906"/>
                </a:lnTo>
                <a:lnTo>
                  <a:pt x="0" y="10399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8" name="Freeform 13"/>
          <p:cNvSpPr/>
          <p:nvPr/>
        </p:nvSpPr>
        <p:spPr>
          <a:xfrm>
            <a:off x="15773400" y="9410700"/>
            <a:ext cx="2969663" cy="1039906"/>
          </a:xfrm>
          <a:custGeom>
            <a:avLst/>
            <a:gdLst/>
            <a:ahLst/>
            <a:cxnLst/>
            <a:rect l="l" t="t" r="r" b="b"/>
            <a:pathLst>
              <a:path w="2969663" h="1039906">
                <a:moveTo>
                  <a:pt x="0" y="0"/>
                </a:moveTo>
                <a:lnTo>
                  <a:pt x="2969663" y="0"/>
                </a:lnTo>
                <a:lnTo>
                  <a:pt x="2969663" y="1039905"/>
                </a:lnTo>
                <a:lnTo>
                  <a:pt x="0" y="1039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11" name="Rectangle 10"/>
          <p:cNvSpPr/>
          <p:nvPr/>
        </p:nvSpPr>
        <p:spPr>
          <a:xfrm>
            <a:off x="1080890" y="1443032"/>
            <a:ext cx="165354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d. </a:t>
            </a:r>
            <a:r>
              <a:rPr lang="en-US" sz="4400" b="1" dirty="0" err="1">
                <a:latin typeface="Times New Roman" panose="02020603050405020304" pitchFamily="18" charset="0"/>
                <a:cs typeface="Times New Roman" panose="02020603050405020304" pitchFamily="18" charset="0"/>
              </a:rPr>
              <a:t>Kiểm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a:t>
            </a:r>
            <a:endParaRPr lang="vi-VN" sz="4400" b="1" dirty="0">
              <a:latin typeface="Times New Roman" panose="02020603050405020304" pitchFamily="18" charset="0"/>
              <a:cs typeface="Times New Roman" panose="02020603050405020304" pitchFamily="18" charset="0"/>
            </a:endParaRPr>
          </a:p>
        </p:txBody>
      </p:sp>
      <p:graphicFrame>
        <p:nvGraphicFramePr>
          <p:cNvPr id="12" name="Table 11"/>
          <p:cNvGraphicFramePr>
            <a:graphicFrameLocks noGrp="1"/>
          </p:cNvGraphicFramePr>
          <p:nvPr/>
        </p:nvGraphicFramePr>
        <p:xfrm>
          <a:off x="630734" y="2281590"/>
          <a:ext cx="17435711" cy="7738710"/>
        </p:xfrm>
        <a:graphic>
          <a:graphicData uri="http://schemas.openxmlformats.org/drawingml/2006/table">
            <a:tbl>
              <a:tblPr firstRow="1" bandRow="1">
                <a:tableStyleId>{5C22544A-7EE6-4342-B048-85BDC9FD1C3A}</a:tableStyleId>
              </a:tblPr>
              <a:tblGrid>
                <a:gridCol w="2854519"/>
                <a:gridCol w="12421015"/>
                <a:gridCol w="925790"/>
                <a:gridCol w="1234387"/>
              </a:tblGrid>
              <a:tr h="100423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vi-VN" sz="28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Phương diện kiểm tra</a:t>
                      </a:r>
                      <a:endPar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vi-VN" sz="28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Câu hỏi kiểm tra</a:t>
                      </a:r>
                      <a:endPar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Đ</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ctr"/>
                      <a:r>
                        <a:rPr lang="en-US" sz="2800" dirty="0">
                          <a:solidFill>
                            <a:schemeClr val="tx1"/>
                          </a:solidFill>
                          <a:latin typeface="Times New Roman" panose="02020603050405020304" pitchFamily="18" charset="0"/>
                          <a:cs typeface="Times New Roman" panose="02020603050405020304" pitchFamily="18" charset="0"/>
                        </a:rPr>
                        <a:t>CĐ</a:t>
                      </a:r>
                      <a:endParaRPr lang="en-US" sz="280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r>
              <a:tr h="2811147">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vi-VN" sz="28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Nội dung</a:t>
                      </a:r>
                      <a:endParaRPr lang="en-US" sz="28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defRPr/>
                      </a:pP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Mở bài:</a:t>
                      </a:r>
                      <a:r>
                        <a:rPr lang="en-US" sz="2800" baseline="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Đã giới thiệu khái quát </a:t>
                      </a: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v</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ấ</a:t>
                      </a:r>
                      <a:r>
                        <a:rPr kumimoji="0" lang="vi-VN"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n đề cần bàn luận</a:t>
                      </a:r>
                      <a:r>
                        <a:rPr kumimoji="0" lang="en-US" sz="28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 </a:t>
                      </a:r>
                      <a:r>
                        <a:rPr lang="vi-VN"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chưa</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0" marR="0" indent="0" algn="just" defTabSz="914400" rtl="0" eaLnBrk="1" fontAlgn="auto" latinLnBrk="0" hangingPunct="1">
                        <a:lnSpc>
                          <a:spcPct val="100000"/>
                        </a:lnSpc>
                        <a:spcBef>
                          <a:spcPts val="0"/>
                        </a:spcBef>
                        <a:spcAft>
                          <a:spcPts val="0"/>
                        </a:spcAft>
                        <a:buClrTx/>
                        <a:buSzTx/>
                        <a:buFontTx/>
                        <a:buNone/>
                        <a:defRPr/>
                      </a:pP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Thân bài:</a:t>
                      </a:r>
                      <a:r>
                        <a:rPr lang="en-US" sz="280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2800" u="none" strike="noStrike" kern="1200" spc="0" baseline="0" dirty="0">
                          <a:solidFill>
                            <a:schemeClr val="tx1"/>
                          </a:solidFill>
                          <a:effectLst/>
                          <a:latin typeface="Times New Roman" panose="02020603050405020304" pitchFamily="18" charset="0"/>
                          <a:ea typeface="+mn-ea"/>
                          <a:cs typeface="Times New Roman" panose="02020603050405020304" pitchFamily="18" charset="0"/>
                        </a:rPr>
                        <a:t> </a:t>
                      </a:r>
                      <a:r>
                        <a:rPr lang="en-US" sz="2800" u="none" strike="noStrike" kern="1200" spc="0" baseline="0" dirty="0" err="1">
                          <a:solidFill>
                            <a:schemeClr val="tx1"/>
                          </a:solidFill>
                          <a:effectLst/>
                          <a:latin typeface="Times New Roman" panose="02020603050405020304" pitchFamily="18" charset="0"/>
                          <a:ea typeface="+mn-ea"/>
                          <a:cs typeface="Times New Roman" panose="02020603050405020304" pitchFamily="18" charset="0"/>
                        </a:rPr>
                        <a:t>g</a:t>
                      </a:r>
                      <a:r>
                        <a:rPr lang="en-US" sz="2800" kern="1200" dirty="0" err="1">
                          <a:solidFill>
                            <a:schemeClr val="tx1"/>
                          </a:solidFill>
                          <a:latin typeface="Times New Roman" panose="02020603050405020304" pitchFamily="18" charset="0"/>
                          <a:cs typeface="Times New Roman" panose="02020603050405020304" pitchFamily="18" charset="0"/>
                        </a:rPr>
                        <a:t>iải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thích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câu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nói</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phân</a:t>
                      </a:r>
                      <a:r>
                        <a:rPr lang="en-US" sz="2800" kern="1200" baseline="0" dirty="0">
                          <a:solidFill>
                            <a:schemeClr val="tx1"/>
                          </a:solidFill>
                          <a:latin typeface="Times New Roman" panose="02020603050405020304" pitchFamily="18" charset="0"/>
                          <a:cs typeface="Times New Roman" panose="02020603050405020304" pitchFamily="18" charset="0"/>
                        </a:rPr>
                        <a:t> </a:t>
                      </a:r>
                      <a:r>
                        <a:rPr lang="en-US" sz="2800" kern="1200" baseline="0" dirty="0" err="1">
                          <a:solidFill>
                            <a:schemeClr val="tx1"/>
                          </a:solidFill>
                          <a:latin typeface="Times New Roman" panose="02020603050405020304" pitchFamily="18" charset="0"/>
                          <a:cs typeface="Times New Roman" panose="02020603050405020304" pitchFamily="18" charset="0"/>
                        </a:rPr>
                        <a:t>tích</a:t>
                      </a:r>
                      <a:r>
                        <a:rPr lang="en-US" sz="2800" kern="1200" baseline="0" dirty="0">
                          <a:solidFill>
                            <a:schemeClr val="tx1"/>
                          </a:solidFill>
                          <a:latin typeface="Times New Roman" panose="02020603050405020304" pitchFamily="18" charset="0"/>
                          <a:cs typeface="Times New Roman" panose="02020603050405020304" pitchFamily="18" charset="0"/>
                        </a:rPr>
                        <a:t> </a:t>
                      </a:r>
                      <a:r>
                        <a:rPr lang="en-US" sz="2800" kern="1200" baseline="0" dirty="0" err="1">
                          <a:solidFill>
                            <a:schemeClr val="tx1"/>
                          </a:solidFill>
                          <a:latin typeface="Times New Roman" panose="02020603050405020304" pitchFamily="18" charset="0"/>
                          <a:cs typeface="Times New Roman" panose="02020603050405020304" pitchFamily="18" charset="0"/>
                        </a:rPr>
                        <a:t>và</a:t>
                      </a:r>
                      <a:r>
                        <a:rPr lang="en-US" sz="2800" kern="1200" baseline="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chứng</a:t>
                      </a:r>
                      <a:r>
                        <a:rPr lang="en-US" sz="2800" kern="1200" dirty="0">
                          <a:solidFill>
                            <a:schemeClr val="tx1"/>
                          </a:solidFill>
                          <a:latin typeface="Times New Roman" panose="02020603050405020304" pitchFamily="18" charset="0"/>
                          <a:cs typeface="Times New Roman" panose="02020603050405020304" pitchFamily="18" charset="0"/>
                        </a:rPr>
                        <a:t> minh, </a:t>
                      </a:r>
                      <a:r>
                        <a:rPr lang="en-US" sz="2800" kern="1200" dirty="0" err="1">
                          <a:solidFill>
                            <a:schemeClr val="tx1"/>
                          </a:solidFill>
                          <a:latin typeface="Times New Roman" panose="02020603050405020304" pitchFamily="18" charset="0"/>
                          <a:cs typeface="Times New Roman" panose="02020603050405020304" pitchFamily="18" charset="0"/>
                        </a:rPr>
                        <a:t>bình</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luận</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và</a:t>
                      </a:r>
                      <a:r>
                        <a:rPr lang="en-US" sz="2800" kern="1200" baseline="0" dirty="0">
                          <a:solidFill>
                            <a:schemeClr val="tx1"/>
                          </a:solidFill>
                          <a:latin typeface="Times New Roman" panose="02020603050405020304" pitchFamily="18" charset="0"/>
                          <a:cs typeface="Times New Roman" panose="02020603050405020304" pitchFamily="18" charset="0"/>
                        </a:rPr>
                        <a:t> </a:t>
                      </a:r>
                      <a:r>
                        <a:rPr lang="en-US" sz="2800" kern="1200" baseline="0" dirty="0" err="1">
                          <a:solidFill>
                            <a:schemeClr val="tx1"/>
                          </a:solidFill>
                          <a:latin typeface="Times New Roman" panose="02020603050405020304" pitchFamily="18" charset="0"/>
                          <a:cs typeface="Times New Roman" panose="02020603050405020304" pitchFamily="18" charset="0"/>
                        </a:rPr>
                        <a:t>mở</a:t>
                      </a:r>
                      <a:r>
                        <a:rPr lang="en-US" sz="2800" kern="1200" baseline="0" dirty="0">
                          <a:solidFill>
                            <a:schemeClr val="tx1"/>
                          </a:solidFill>
                          <a:latin typeface="Times New Roman" panose="02020603050405020304" pitchFamily="18" charset="0"/>
                          <a:cs typeface="Times New Roman" panose="02020603050405020304" pitchFamily="18" charset="0"/>
                        </a:rPr>
                        <a:t> </a:t>
                      </a:r>
                      <a:r>
                        <a:rPr lang="en-US" sz="2800" kern="1200" baseline="0" dirty="0" err="1">
                          <a:solidFill>
                            <a:schemeClr val="tx1"/>
                          </a:solidFill>
                          <a:latin typeface="Times New Roman" panose="02020603050405020304" pitchFamily="18" charset="0"/>
                          <a:cs typeface="Times New Roman" panose="02020603050405020304" pitchFamily="18" charset="0"/>
                        </a:rPr>
                        <a:t>rộng</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câu</a:t>
                      </a:r>
                      <a:r>
                        <a:rPr lang="en-US" sz="2800" kern="1200" dirty="0">
                          <a:solidFill>
                            <a:schemeClr val="tx1"/>
                          </a:solidFill>
                          <a:latin typeface="Times New Roman" panose="02020603050405020304" pitchFamily="18" charset="0"/>
                          <a:cs typeface="Times New Roman" panose="02020603050405020304" pitchFamily="18" charset="0"/>
                        </a:rPr>
                        <a:t> </a:t>
                      </a:r>
                      <a:r>
                        <a:rPr lang="en-US" sz="2800" kern="1200" dirty="0" err="1">
                          <a:solidFill>
                            <a:schemeClr val="tx1"/>
                          </a:solidFill>
                          <a:latin typeface="Times New Roman" panose="02020603050405020304" pitchFamily="18" charset="0"/>
                          <a:cs typeface="Times New Roman" panose="02020603050405020304" pitchFamily="18" charset="0"/>
                        </a:rPr>
                        <a:t>nói</a:t>
                      </a:r>
                      <a:r>
                        <a:rPr lang="en-US" sz="2800" kern="1200" dirty="0">
                          <a:solidFill>
                            <a:schemeClr val="tx1"/>
                          </a:solidFill>
                          <a:latin typeface="Times New Roman" panose="02020603050405020304" pitchFamily="18" charset="0"/>
                          <a:cs typeface="Times New Roman" panose="02020603050405020304" pitchFamily="18" charset="0"/>
                        </a:rPr>
                        <a:t> </a:t>
                      </a:r>
                      <a:r>
                        <a:rPr lang="vi-VN" sz="2800" kern="1200" dirty="0">
                          <a:solidFill>
                            <a:schemeClr val="tx1"/>
                          </a:solidFill>
                          <a:latin typeface="Times New Roman" panose="02020603050405020304" pitchFamily="18" charset="0"/>
                          <a:cs typeface="Times New Roman" panose="02020603050405020304" pitchFamily="18" charset="0"/>
                        </a:rPr>
                        <a:t>để làm sáng tỏ vấn đề đã nêu ở mở bài</a:t>
                      </a:r>
                      <a:r>
                        <a:rPr lang="en-US" sz="2800" kern="1200" baseline="0" dirty="0">
                          <a:solidFill>
                            <a:schemeClr val="tx1"/>
                          </a:solidFill>
                          <a:latin typeface="Times New Roman" panose="02020603050405020304" pitchFamily="18" charset="0"/>
                          <a:cs typeface="Times New Roman" panose="02020603050405020304" pitchFamily="18" charset="0"/>
                        </a:rPr>
                        <a:t> </a:t>
                      </a:r>
                      <a:r>
                        <a:rPr lang="en-US" sz="2800" kern="1200" baseline="0" dirty="0" err="1">
                          <a:solidFill>
                            <a:schemeClr val="tx1"/>
                          </a:solidFill>
                          <a:latin typeface="Times New Roman" panose="02020603050405020304" pitchFamily="18" charset="0"/>
                          <a:cs typeface="Times New Roman" panose="02020603050405020304" pitchFamily="18" charset="0"/>
                        </a:rPr>
                        <a:t>chưa</a:t>
                      </a:r>
                      <a:r>
                        <a:rPr lang="en-US" sz="2800" kern="1200" baseline="0" dirty="0">
                          <a:solidFill>
                            <a:schemeClr val="tx1"/>
                          </a:solidFill>
                          <a:latin typeface="Times New Roman" panose="02020603050405020304" pitchFamily="18" charset="0"/>
                          <a:cs typeface="Times New Roman" panose="02020603050405020304" pitchFamily="18" charset="0"/>
                        </a:rPr>
                        <a:t>?</a:t>
                      </a:r>
                      <a:endParaRPr lang="en-US" sz="2800" kern="1200" dirty="0">
                        <a:solidFill>
                          <a:schemeClr val="tx1"/>
                        </a:solidFill>
                        <a:latin typeface="Times New Roman" panose="02020603050405020304" pitchFamily="18" charset="0"/>
                        <a:cs typeface="Times New Roman" panose="02020603050405020304" pitchFamily="18" charset="0"/>
                      </a:endParaRPr>
                    </a:p>
                    <a:p>
                      <a:pPr marL="0" lvl="0" indent="0" algn="just">
                        <a:lnSpc>
                          <a:spcPct val="100000"/>
                        </a:lnSpc>
                        <a:spcAft>
                          <a:spcPts val="0"/>
                        </a:spcAft>
                        <a:buClr>
                          <a:srgbClr val="000000"/>
                        </a:buClr>
                        <a:buSzPts val="1100"/>
                        <a:buFont typeface="Symbol" panose="05050102010706020507" pitchFamily="18" charset="2"/>
                        <a:buNone/>
                        <a:tabLst>
                          <a:tab pos="133350" algn="l"/>
                        </a:tabLst>
                      </a:pPr>
                      <a:r>
                        <a:rPr lang="en-US" sz="28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Dẫn</a:t>
                      </a:r>
                      <a:r>
                        <a:rPr lang="en-US" sz="2800" u="none" strike="noStrike" spc="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chứng</a:t>
                      </a:r>
                      <a:r>
                        <a:rPr lang="en-US" sz="2800" u="none" strike="noStrike" spc="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lí</a:t>
                      </a:r>
                      <a:r>
                        <a:rPr lang="en-US" sz="2800" u="none" strike="noStrike" spc="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lẽ</a:t>
                      </a:r>
                      <a:r>
                        <a:rPr lang="en-US" sz="2800" u="none" strike="noStrike" spc="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có </a:t>
                      </a:r>
                      <a:r>
                        <a:rPr lang="en-US" sz="2800" u="none" strike="noStrike" spc="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rõ</a:t>
                      </a:r>
                      <a:r>
                        <a:rPr lang="en-US" sz="2800" u="none" strike="noStrike" spc="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ràng</a:t>
                      </a:r>
                      <a:r>
                        <a:rPr lang="vi-VN" sz="28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giàu sức thuyết phục không?</a:t>
                      </a:r>
                      <a:endParaRPr lang="en-US" sz="2800" u="none" strike="noStrike" spc="0" dirty="0">
                        <a:effectLst/>
                        <a:latin typeface="Times New Roman" panose="02020603050405020304" pitchFamily="18" charset="0"/>
                        <a:ea typeface="Arial" panose="020B0604020202020204" pitchFamily="34" charset="0"/>
                        <a:cs typeface="Times New Roman" panose="02020603050405020304" pitchFamily="18" charset="0"/>
                      </a:endParaRPr>
                    </a:p>
                    <a:p>
                      <a:pPr marL="0" lvl="0" indent="0" algn="just">
                        <a:lnSpc>
                          <a:spcPct val="100000"/>
                        </a:lnSpc>
                        <a:spcAft>
                          <a:spcPts val="0"/>
                        </a:spcAft>
                        <a:buClr>
                          <a:srgbClr val="000000"/>
                        </a:buClr>
                        <a:buSzPts val="1100"/>
                        <a:buFont typeface="Symbol" panose="05050102010706020507" pitchFamily="18" charset="2"/>
                        <a:buNone/>
                        <a:tabLst>
                          <a:tab pos="133350" algn="l"/>
                        </a:tabLst>
                      </a:pPr>
                      <a:r>
                        <a:rPr lang="en-US" sz="28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Có nêu được những suy nghĩ và cảm xúc sâu sắc không?</a:t>
                      </a:r>
                      <a:endParaRPr lang="en-US" sz="2800" u="none" strike="noStrike" spc="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lvl="0" indent="0" algn="just">
                        <a:lnSpc>
                          <a:spcPct val="100000"/>
                        </a:lnSpc>
                        <a:spcAft>
                          <a:spcPts val="0"/>
                        </a:spcAft>
                        <a:buClr>
                          <a:srgbClr val="000000"/>
                        </a:buClr>
                        <a:buSzPts val="1100"/>
                        <a:buFont typeface="Symbol" panose="05050102010706020507" pitchFamily="18" charset="2"/>
                        <a:buNone/>
                        <a:tabLst>
                          <a:tab pos="133350" algn="l"/>
                        </a:tabLst>
                      </a:pPr>
                      <a:r>
                        <a:rPr lang="en-US" sz="2800" u="none" strike="noStrike" spc="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2800" u="none" strike="noStrike" spc="0" baseline="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Kết bài:</a:t>
                      </a:r>
                      <a:r>
                        <a:rPr lang="en-US"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Đã</a:t>
                      </a:r>
                      <a:r>
                        <a:rPr lang="en-US" sz="280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khẳng</a:t>
                      </a:r>
                      <a:r>
                        <a:rPr lang="en-US" sz="280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định</a:t>
                      </a:r>
                      <a:r>
                        <a:rPr lang="en-US" sz="280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ý </a:t>
                      </a:r>
                      <a:r>
                        <a:rPr lang="en-US" sz="280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nghĩa</a:t>
                      </a:r>
                      <a:r>
                        <a:rPr lang="en-US" sz="280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280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nói</a:t>
                      </a:r>
                      <a:r>
                        <a:rPr lang="en-US" sz="280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chưa</a:t>
                      </a:r>
                      <a:r>
                        <a:rPr lang="en-US" sz="280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chemeClr val="tx1"/>
                          </a:solidFill>
                          <a:latin typeface="Times New Roman" panose="02020603050405020304" pitchFamily="18" charset="0"/>
                          <a:cs typeface="Times New Roman" panose="02020603050405020304" pitchFamily="18" charset="0"/>
                        </a:rPr>
                        <a:t>Nêu bài học cho thế hệ trẻ ngày nay</a:t>
                      </a:r>
                      <a:r>
                        <a:rPr lang="en-US" sz="2800" baseline="0" dirty="0">
                          <a:solidFill>
                            <a:schemeClr val="tx1"/>
                          </a:solidFill>
                          <a:latin typeface="Times New Roman" panose="02020603050405020304" pitchFamily="18" charset="0"/>
                          <a:cs typeface="Times New Roman" panose="02020603050405020304" pitchFamily="18" charset="0"/>
                        </a:rPr>
                        <a:t> </a:t>
                      </a:r>
                      <a:r>
                        <a:rPr lang="en-US" sz="2800" baseline="0" dirty="0" err="1">
                          <a:solidFill>
                            <a:schemeClr val="tx1"/>
                          </a:solidFill>
                          <a:latin typeface="Times New Roman" panose="02020603050405020304" pitchFamily="18" charset="0"/>
                          <a:cs typeface="Times New Roman" panose="02020603050405020304" pitchFamily="18" charset="0"/>
                        </a:rPr>
                        <a:t>chưa</a:t>
                      </a:r>
                      <a:r>
                        <a:rPr lang="en-US" sz="2800" baseline="0" dirty="0">
                          <a:solidFill>
                            <a:schemeClr val="tx1"/>
                          </a:solidFill>
                          <a:latin typeface="Times New Roman" panose="02020603050405020304" pitchFamily="18" charset="0"/>
                          <a:cs typeface="Times New Roman" panose="02020603050405020304" pitchFamily="18" charset="0"/>
                        </a:rPr>
                        <a:t>?</a:t>
                      </a:r>
                      <a:endParaRPr lang="en-US" sz="2800"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421483">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vi-VN" sz="28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Hình thức</a:t>
                      </a:r>
                      <a:endParaRPr lang="en-US" sz="28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marL="0" lvl="0" indent="0" algn="just">
                        <a:lnSpc>
                          <a:spcPct val="100000"/>
                        </a:lnSpc>
                        <a:spcAft>
                          <a:spcPts val="0"/>
                        </a:spcAft>
                        <a:buClr>
                          <a:srgbClr val="000000"/>
                        </a:buClr>
                        <a:buSzPts val="1100"/>
                        <a:buFont typeface="Symbol" panose="05050102010706020507" pitchFamily="18" charset="2"/>
                        <a:buNone/>
                        <a:tabLst>
                          <a:tab pos="128905" algn="l"/>
                        </a:tabLst>
                      </a:pPr>
                      <a:r>
                        <a:rPr lang="en-US" sz="28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Bài viết đã có đủ ba phần chưa? </a:t>
                      </a:r>
                      <a:r>
                        <a:rPr lang="en-US" sz="2800" u="none" strike="noStrike" spc="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Nội</a:t>
                      </a:r>
                      <a:r>
                        <a:rPr lang="en-US" sz="2800" u="none" strike="noStrike" spc="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dung </a:t>
                      </a:r>
                      <a:r>
                        <a:rPr lang="en-US" sz="2800" u="none" strike="noStrike" spc="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800" u="none" strike="noStrike" spc="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phần</a:t>
                      </a:r>
                      <a:r>
                        <a:rPr lang="en-US" sz="2800" u="none" strike="noStrike" spc="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2800" u="none" strike="noStrike" spc="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cân</a:t>
                      </a:r>
                      <a:r>
                        <a:rPr lang="en-US" sz="2800" u="none" strike="noStrike" spc="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đối</a:t>
                      </a:r>
                      <a:r>
                        <a:rPr lang="en-US" sz="2800" u="none" strike="noStrike" spc="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baseline="0" dirty="0" err="1">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không</a:t>
                      </a:r>
                      <a:r>
                        <a:rPr lang="en-US" sz="2800" u="none" strike="noStrike" spc="0" baseline="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u="none" strike="noStrike" spc="0" dirty="0">
                        <a:effectLst/>
                        <a:latin typeface="Times New Roman" panose="02020603050405020304" pitchFamily="18" charset="0"/>
                        <a:ea typeface="Arial" panose="020B0604020202020204" pitchFamily="34" charset="0"/>
                        <a:cs typeface="Times New Roman" panose="02020603050405020304" pitchFamily="18" charset="0"/>
                      </a:endParaRPr>
                    </a:p>
                    <a:p>
                      <a:pPr marL="0" lvl="0" indent="0" algn="just">
                        <a:lnSpc>
                          <a:spcPct val="100000"/>
                        </a:lnSpc>
                        <a:spcAft>
                          <a:spcPts val="0"/>
                        </a:spcAft>
                        <a:buClr>
                          <a:srgbClr val="000000"/>
                        </a:buClr>
                        <a:buSzPts val="1100"/>
                        <a:buFontTx/>
                        <a:buNone/>
                        <a:tabLst>
                          <a:tab pos="128905" algn="l"/>
                        </a:tabLst>
                      </a:pPr>
                      <a:r>
                        <a:rPr lang="en-US" sz="28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Bài viết đã đủ ý chưa? Các ý có phù hợp với vấn đề nghị luận và luận điểm không? Có những ý nào trùng lặp nhau không?</a:t>
                      </a:r>
                      <a:endParaRPr lang="en-US" sz="2800" u="none" strike="noStrike" spc="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0" lvl="0" indent="0" algn="just">
                        <a:lnSpc>
                          <a:spcPct val="100000"/>
                        </a:lnSpc>
                        <a:spcAft>
                          <a:spcPts val="0"/>
                        </a:spcAft>
                        <a:buClr>
                          <a:srgbClr val="000000"/>
                        </a:buClr>
                        <a:buSzPts val="1100"/>
                        <a:buFontTx/>
                        <a:buNone/>
                        <a:tabLst>
                          <a:tab pos="128905" algn="l"/>
                        </a:tabLst>
                      </a:pPr>
                      <a:r>
                        <a:rPr lang="en-US" sz="2800" u="none" strike="noStrike" spc="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dirty="0" err="1">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Giữa</a:t>
                      </a:r>
                      <a:r>
                        <a:rPr lang="en-US" sz="2800" u="none" strike="noStrike" spc="0" baseline="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baseline="0" dirty="0" err="1">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800" u="none" strike="noStrike" spc="0" baseline="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baseline="0" dirty="0" err="1">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đoạn</a:t>
                      </a:r>
                      <a:r>
                        <a:rPr lang="en-US" sz="2800" u="none" strike="noStrike" spc="0" baseline="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baseline="0" dirty="0" err="1">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đã</a:t>
                      </a:r>
                      <a:r>
                        <a:rPr lang="en-US" sz="2800" u="none" strike="noStrike" spc="0" baseline="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baseline="0" dirty="0" err="1">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có</a:t>
                      </a:r>
                      <a:r>
                        <a:rPr lang="en-US" sz="2800" u="none" strike="noStrike" spc="0" baseline="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baseline="0" dirty="0" err="1">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câu</a:t>
                      </a:r>
                      <a:r>
                        <a:rPr lang="en-US" sz="2800" u="none" strike="noStrike" spc="0" baseline="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baseline="0" dirty="0" err="1">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chuyển</a:t>
                      </a:r>
                      <a:r>
                        <a:rPr lang="en-US" sz="2800" u="none" strike="noStrike" spc="0" baseline="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baseline="0" dirty="0" err="1">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đoạn</a:t>
                      </a:r>
                      <a:r>
                        <a:rPr lang="en-US" sz="2800" u="none" strike="noStrike" spc="0" baseline="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baseline="0" dirty="0" err="1">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liên</a:t>
                      </a:r>
                      <a:r>
                        <a:rPr lang="en-US" sz="2800" u="none" strike="noStrike" spc="0" baseline="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baseline="0" dirty="0" err="1">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kết</a:t>
                      </a:r>
                      <a:r>
                        <a:rPr lang="en-US" sz="2800" u="none" strike="noStrike" spc="0" baseline="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baseline="0" dirty="0" err="1">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đoạn</a:t>
                      </a:r>
                      <a:r>
                        <a:rPr lang="en-US" sz="2800" u="none" strike="noStrike" spc="0" baseline="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 hay </a:t>
                      </a:r>
                      <a:r>
                        <a:rPr lang="en-US" sz="2800" u="none" strike="noStrike" spc="0" baseline="0" dirty="0" err="1">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chưa</a:t>
                      </a:r>
                      <a:r>
                        <a:rPr lang="en-US" sz="2800" u="none" strike="noStrike" spc="0" baseline="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u="none" strike="noStrike" spc="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lvl="0" indent="0" algn="just">
                        <a:lnSpc>
                          <a:spcPct val="100000"/>
                        </a:lnSpc>
                        <a:spcAft>
                          <a:spcPts val="0"/>
                        </a:spcAft>
                        <a:buClr>
                          <a:srgbClr val="000000"/>
                        </a:buClr>
                        <a:buSzPts val="1100"/>
                        <a:buFontTx/>
                        <a:buNone/>
                        <a:tabLst>
                          <a:tab pos="128905" algn="l"/>
                        </a:tabLst>
                      </a:pPr>
                      <a:r>
                        <a:rPr lang="en-US" sz="2800" u="none" strike="noStrike" spc="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dirty="0" err="1">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Đã</a:t>
                      </a:r>
                      <a:r>
                        <a:rPr lang="en-US" sz="2800" u="none" strike="noStrike" spc="0" baseline="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baseline="0" dirty="0" err="1">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kết</a:t>
                      </a:r>
                      <a:r>
                        <a:rPr lang="en-US" sz="2800" u="none" strike="noStrike" spc="0" baseline="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baseline="0" dirty="0" err="1">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hợp</a:t>
                      </a:r>
                      <a:r>
                        <a:rPr lang="en-US" sz="2800" u="none" strike="noStrike" spc="0" baseline="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baseline="0" dirty="0" err="1">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được</a:t>
                      </a:r>
                      <a:r>
                        <a:rPr lang="en-US" sz="2800" u="none" strike="noStrike" spc="0" baseline="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baseline="0" dirty="0" err="1">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các</a:t>
                      </a:r>
                      <a:r>
                        <a:rPr lang="en-US" sz="2800" u="none" strike="noStrike" spc="0" baseline="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 PTBĐ </a:t>
                      </a:r>
                      <a:r>
                        <a:rPr lang="en-US" sz="2800" u="none" strike="noStrike" spc="0" baseline="0" dirty="0" err="1">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khác</a:t>
                      </a:r>
                      <a:r>
                        <a:rPr lang="en-US" sz="2800" u="none" strike="noStrike" spc="0" baseline="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baseline="0" dirty="0" err="1">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nhau</a:t>
                      </a:r>
                      <a:r>
                        <a:rPr lang="en-US" sz="2800" u="none" strike="noStrike" spc="0" baseline="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baseline="0" dirty="0" err="1">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khi</a:t>
                      </a:r>
                      <a:r>
                        <a:rPr lang="en-US" sz="2800" u="none" strike="noStrike" spc="0" baseline="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2800" u="none" strike="noStrike" spc="0" baseline="0" dirty="0" err="1">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viết</a:t>
                      </a:r>
                      <a:r>
                        <a:rPr lang="en-US" sz="2800" u="none" strike="noStrike" spc="0" baseline="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 hay </a:t>
                      </a:r>
                      <a:r>
                        <a:rPr lang="en-US" sz="2800" u="none" strike="noStrike" spc="0" baseline="0" dirty="0" err="1">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chưa</a:t>
                      </a:r>
                      <a:r>
                        <a:rPr lang="en-US" sz="2800" u="none" strike="noStrike" spc="0" baseline="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u="none" strike="noStrike" spc="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endParaRPr>
                    </a:p>
                    <a:p>
                      <a:pPr marL="0" lvl="0" indent="0" algn="just">
                        <a:lnSpc>
                          <a:spcPct val="100000"/>
                        </a:lnSpc>
                        <a:spcAft>
                          <a:spcPts val="0"/>
                        </a:spcAft>
                        <a:buClr>
                          <a:srgbClr val="000000"/>
                        </a:buClr>
                        <a:buSzPts val="1100"/>
                        <a:buFontTx/>
                        <a:buNone/>
                        <a:tabLst>
                          <a:tab pos="128905" algn="l"/>
                        </a:tabLst>
                      </a:pPr>
                      <a:r>
                        <a:rPr lang="en-US" sz="2800" u="none" strike="noStrike" spc="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a:t>
                      </a:r>
                      <a:r>
                        <a:rPr lang="en-US" sz="2800" u="none" strike="noStrike" spc="0" baseline="0" dirty="0">
                          <a:solidFill>
                            <a:schemeClr val="dk1"/>
                          </a:solidFill>
                          <a:effectLst/>
                          <a:latin typeface="Times New Roman" panose="02020603050405020304" pitchFamily="18" charset="0"/>
                          <a:ea typeface="Arial" panose="020B0604020202020204" pitchFamily="34" charset="0"/>
                          <a:cs typeface="Times New Roman" panose="02020603050405020304" pitchFamily="18" charset="0"/>
                        </a:rPr>
                        <a:t> </a:t>
                      </a:r>
                      <a:r>
                        <a:rPr lang="vi-VN" sz="2800" dirty="0">
                          <a:solidFill>
                            <a:srgbClr val="000000"/>
                          </a:solidFill>
                          <a:effectLst/>
                          <a:latin typeface="Times New Roman" panose="02020603050405020304" pitchFamily="18" charset="0"/>
                          <a:ea typeface="Arial" panose="020B0604020202020204" pitchFamily="34" charset="0"/>
                          <a:cs typeface="Times New Roman" panose="02020603050405020304" pitchFamily="18" charset="0"/>
                        </a:rPr>
                        <a:t>Bài viết có mắc lỗi dùng từ, đặt câu, chính tả,... không?</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004235">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vi-VN" sz="28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rPr>
                        <a:t>Đánh giá chung</a:t>
                      </a:r>
                      <a:endParaRPr lang="en-US" sz="2800" b="1" dirty="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algn="just"/>
                      <a:r>
                        <a:rPr lang="en-US" sz="2800" dirty="0" err="1">
                          <a:latin typeface="Times New Roman" panose="02020603050405020304" pitchFamily="18" charset="0"/>
                          <a:cs typeface="Times New Roman" panose="02020603050405020304" pitchFamily="18" charset="0"/>
                        </a:rPr>
                        <a:t>Bài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viết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đáp</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ứng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yêu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cầu</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cần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đạt</a:t>
                      </a:r>
                      <a:r>
                        <a:rPr lang="en-US" sz="2800" baseline="0" dirty="0">
                          <a:latin typeface="Times New Roman" panose="02020603050405020304" pitchFamily="18" charset="0"/>
                          <a:cs typeface="Times New Roman" panose="02020603050405020304" pitchFamily="18" charset="0"/>
                        </a:rPr>
                        <a:t> ở </a:t>
                      </a:r>
                      <a:r>
                        <a:rPr lang="en-US" sz="2800" baseline="0" dirty="0" err="1">
                          <a:latin typeface="Times New Roman" panose="02020603050405020304" pitchFamily="18" charset="0"/>
                          <a:cs typeface="Times New Roman" panose="02020603050405020304" pitchFamily="18" charset="0"/>
                        </a:rPr>
                        <a:t>mứuc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độ</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nào</a:t>
                      </a:r>
                      <a:r>
                        <a:rPr lang="en-US" sz="2800" baseline="0" dirty="0">
                          <a:latin typeface="Times New Roman" panose="02020603050405020304" pitchFamily="18" charset="0"/>
                          <a:cs typeface="Times New Roman" panose="02020603050405020304" pitchFamily="18" charset="0"/>
                        </a:rPr>
                        <a:t>?</a:t>
                      </a:r>
                      <a:endParaRPr lang="en-US" sz="2800" baseline="0" dirty="0">
                        <a:latin typeface="Times New Roman" panose="02020603050405020304" pitchFamily="18" charset="0"/>
                        <a:cs typeface="Times New Roman" panose="02020603050405020304" pitchFamily="18" charset="0"/>
                      </a:endParaRPr>
                    </a:p>
                    <a:p>
                      <a:pPr algn="just"/>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Em</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thấy</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hứng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thú</a:t>
                      </a:r>
                      <a:r>
                        <a:rPr lang="en-US" sz="2800" baseline="0" dirty="0">
                          <a:latin typeface="Times New Roman" panose="02020603050405020304" pitchFamily="18" charset="0"/>
                          <a:cs typeface="Times New Roman" panose="02020603050405020304" pitchFamily="18" charset="0"/>
                        </a:rPr>
                        <a:t> hay </a:t>
                      </a:r>
                      <a:r>
                        <a:rPr lang="en-US" sz="2800" baseline="0" dirty="0" err="1">
                          <a:latin typeface="Times New Roman" panose="02020603050405020304" pitchFamily="18" charset="0"/>
                          <a:cs typeface="Times New Roman" panose="02020603050405020304" pitchFamily="18" charset="0"/>
                        </a:rPr>
                        <a:t>khó</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khăn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nhất</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khi</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thực</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hiện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phần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nào</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trong</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tiến</a:t>
                      </a:r>
                      <a:r>
                        <a:rPr lang="en-US" sz="2800" baseline="0" dirty="0">
                          <a:latin typeface="Times New Roman" panose="02020603050405020304" pitchFamily="18" charset="0"/>
                          <a:cs typeface="Times New Roman" panose="02020603050405020304" pitchFamily="18" charset="0"/>
                        </a:rPr>
                        <a:t> </a:t>
                      </a:r>
                      <a:r>
                        <a:rPr lang="en-US" sz="2800" baseline="0" dirty="0" err="1">
                          <a:latin typeface="Times New Roman" panose="02020603050405020304" pitchFamily="18" charset="0"/>
                          <a:cs typeface="Times New Roman" panose="02020603050405020304" pitchFamily="18" charset="0"/>
                        </a:rPr>
                        <a:t>trình</a:t>
                      </a:r>
                      <a:r>
                        <a:rPr lang="en-US" sz="2800" baseline="0" dirty="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just"/>
                      <a:endParaRPr lang="en-US" sz="2800" dirty="0">
                        <a:latin typeface="Times New Roman" panose="02020603050405020304" pitchFamily="18" charset="0"/>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14" name="Picture 13"/>
          <p:cNvPicPr>
            <a:picLocks noChangeAspect="1"/>
          </p:cNvPicPr>
          <p:nvPr/>
        </p:nvPicPr>
        <p:blipFill>
          <a:blip r:embed="rId4"/>
          <a:stretch>
            <a:fillRect/>
          </a:stretch>
        </p:blipFill>
        <p:spPr>
          <a:xfrm>
            <a:off x="15903775" y="6444907"/>
            <a:ext cx="2590800" cy="364425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par>
                                <p:cTn id="13" presetID="22" presetClass="entr" presetSubtype="4"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down)">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p:nvPr/>
        </p:nvGrpSpPr>
        <p:grpSpPr>
          <a:xfrm>
            <a:off x="0" y="1779099"/>
            <a:ext cx="6934199" cy="174353"/>
            <a:chOff x="0" y="0"/>
            <a:chExt cx="6523881" cy="882838"/>
          </a:xfrm>
          <a:solidFill>
            <a:schemeClr val="accent2">
              <a:lumMod val="40000"/>
              <a:lumOff val="60000"/>
            </a:schemeClr>
          </a:solidFill>
        </p:grpSpPr>
        <p:sp>
          <p:nvSpPr>
            <p:cNvPr id="3"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sp>
      </p:grpSp>
      <p:sp>
        <p:nvSpPr>
          <p:cNvPr id="4" name="TextBox 3"/>
          <p:cNvSpPr txBox="1"/>
          <p:nvPr/>
        </p:nvSpPr>
        <p:spPr>
          <a:xfrm>
            <a:off x="304800" y="266701"/>
            <a:ext cx="17678400" cy="1446550"/>
          </a:xfrm>
          <a:prstGeom prst="rect">
            <a:avLst/>
          </a:prstGeom>
          <a:noFill/>
        </p:spPr>
        <p:txBody>
          <a:bodyPr wrap="square" rtlCol="0">
            <a:spAutoFit/>
          </a:bodyPr>
          <a:lstStyle/>
          <a:p>
            <a:pPr lvl="0" algn="just">
              <a:buClr>
                <a:srgbClr val="3A2C74"/>
              </a:buClr>
            </a:pPr>
            <a:r>
              <a:rPr lang="en-US" sz="4400" b="1" dirty="0">
                <a:latin typeface="Times New Roman" panose="02020603050405020304" pitchFamily="18" charset="0"/>
                <a:ea typeface="Cambria" panose="02040503050406030204" pitchFamily="18" charset="0"/>
                <a:cs typeface="Times New Roman" panose="02020603050405020304" pitchFamily="18" charset="0"/>
              </a:rPr>
              <a:t>2.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Rèn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luyện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kĩ</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năng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4400" b="1" dirty="0">
                <a:latin typeface="Times New Roman" panose="02020603050405020304" pitchFamily="18" charset="0"/>
                <a:ea typeface="Cambria" panose="02040503050406030204" pitchFamily="18" charset="0"/>
                <a:cs typeface="Times New Roman" panose="02020603050405020304" pitchFamily="18" charset="0"/>
              </a:rPr>
              <a:t>: Quan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hệ</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vấn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400" b="1" dirty="0">
                <a:latin typeface="Times New Roman" panose="02020603050405020304" pitchFamily="18" charset="0"/>
                <a:ea typeface="Cambria" panose="02040503050406030204" pitchFamily="18" charset="0"/>
                <a:cs typeface="Times New Roman" panose="02020603050405020304" pitchFamily="18" charset="0"/>
              </a:rPr>
              <a:t>, ý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kiến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lí</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lẽ</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chuyển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nghị</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b="1" kern="0" dirty="0">
              <a:highlight>
                <a:srgbClr val="D9D3FF"/>
              </a:highlight>
              <a:ea typeface="Cambria" panose="02040503050406030204" pitchFamily="18" charset="0"/>
              <a:cs typeface="Times New Roman" panose="02020603050405020304" pitchFamily="18" charset="0"/>
            </a:endParaRPr>
          </a:p>
        </p:txBody>
      </p:sp>
      <p:sp>
        <p:nvSpPr>
          <p:cNvPr id="6" name="Freeform 15"/>
          <p:cNvSpPr/>
          <p:nvPr/>
        </p:nvSpPr>
        <p:spPr>
          <a:xfrm rot="-935796">
            <a:off x="6394161" y="8516932"/>
            <a:ext cx="7508285" cy="6607290"/>
          </a:xfrm>
          <a:custGeom>
            <a:avLst/>
            <a:gdLst/>
            <a:ahLst/>
            <a:cxnLst/>
            <a:rect l="l" t="t" r="r" b="b"/>
            <a:pathLst>
              <a:path w="7508285" h="6607290">
                <a:moveTo>
                  <a:pt x="0" y="0"/>
                </a:moveTo>
                <a:lnTo>
                  <a:pt x="7508284" y="0"/>
                </a:lnTo>
                <a:lnTo>
                  <a:pt x="7508284" y="6607290"/>
                </a:lnTo>
                <a:lnTo>
                  <a:pt x="0" y="660729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7" name="Freeform 16"/>
          <p:cNvSpPr/>
          <p:nvPr/>
        </p:nvSpPr>
        <p:spPr>
          <a:xfrm>
            <a:off x="-1132934" y="7399148"/>
            <a:ext cx="3299150" cy="3376403"/>
          </a:xfrm>
          <a:custGeom>
            <a:avLst/>
            <a:gdLst/>
            <a:ahLst/>
            <a:cxnLst/>
            <a:rect l="l" t="t" r="r" b="b"/>
            <a:pathLst>
              <a:path w="3299150" h="3376403">
                <a:moveTo>
                  <a:pt x="0" y="0"/>
                </a:moveTo>
                <a:lnTo>
                  <a:pt x="3299150" y="0"/>
                </a:lnTo>
                <a:lnTo>
                  <a:pt x="3299150" y="3376402"/>
                </a:lnTo>
                <a:lnTo>
                  <a:pt x="0" y="33764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17"/>
          <p:cNvSpPr/>
          <p:nvPr/>
        </p:nvSpPr>
        <p:spPr>
          <a:xfrm>
            <a:off x="5526743" y="9087349"/>
            <a:ext cx="4091579" cy="4114800"/>
          </a:xfrm>
          <a:custGeom>
            <a:avLst/>
            <a:gdLst/>
            <a:ahLst/>
            <a:cxnLst/>
            <a:rect l="l" t="t" r="r" b="b"/>
            <a:pathLst>
              <a:path w="4091579" h="4114800">
                <a:moveTo>
                  <a:pt x="0" y="0"/>
                </a:moveTo>
                <a:lnTo>
                  <a:pt x="4091579" y="0"/>
                </a:lnTo>
                <a:lnTo>
                  <a:pt x="409157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Rectangle 8"/>
          <p:cNvSpPr/>
          <p:nvPr/>
        </p:nvSpPr>
        <p:spPr>
          <a:xfrm>
            <a:off x="1752600" y="2137063"/>
            <a:ext cx="13446425" cy="769441"/>
          </a:xfrm>
          <a:prstGeom prst="rect">
            <a:avLst/>
          </a:prstGeom>
        </p:spPr>
        <p:txBody>
          <a:bodyPr wrap="square">
            <a:spAutoFit/>
          </a:bodyPr>
          <a:lstStyle/>
          <a:p>
            <a:pPr algn="just" defTabSz="1828800">
              <a:buClr>
                <a:srgbClr val="3A2C74"/>
              </a:buClr>
              <a:defRPr/>
            </a:pP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thức</a:t>
            </a:r>
            <a:endParaRPr lang="en-US" sz="4400" b="1" kern="0" dirty="0">
              <a:solidFill>
                <a:srgbClr val="3A2C74">
                  <a:lumMod val="50000"/>
                </a:srgbClr>
              </a:solidFill>
              <a:highlight>
                <a:srgbClr val="D9D3FF"/>
              </a:highlight>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Freeform 9"/>
          <p:cNvSpPr/>
          <p:nvPr/>
        </p:nvSpPr>
        <p:spPr>
          <a:xfrm>
            <a:off x="14782799" y="6709062"/>
            <a:ext cx="3497809" cy="3588327"/>
          </a:xfrm>
          <a:custGeom>
            <a:avLst/>
            <a:gdLst/>
            <a:ahLst/>
            <a:cxnLst/>
            <a:rect l="l" t="t" r="r" b="b"/>
            <a:pathLst>
              <a:path w="4597542" h="4114800">
                <a:moveTo>
                  <a:pt x="0" y="0"/>
                </a:moveTo>
                <a:lnTo>
                  <a:pt x="4597541" y="0"/>
                </a:lnTo>
                <a:lnTo>
                  <a:pt x="4597541"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1" name="Rectangle 10"/>
          <p:cNvSpPr/>
          <p:nvPr/>
        </p:nvSpPr>
        <p:spPr>
          <a:xfrm>
            <a:off x="1752600" y="3271062"/>
            <a:ext cx="14554200" cy="2554545"/>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 Để có sức thuyết phục, văn nghị luận đòi hỏi việc trình bày vấn đề, nêu ý kiến, lí lẽ và bằng chứng phải gắn bó chặt chẽ với nhau.</a:t>
            </a:r>
            <a:endParaRPr lang="vi-VN" sz="4000" dirty="0">
              <a:latin typeface="Times New Roman" panose="02020603050405020304" pitchFamily="18" charset="0"/>
              <a:cs typeface="Times New Roman" panose="02020603050405020304" pitchFamily="18" charset="0"/>
            </a:endParaRPr>
          </a:p>
          <a:p>
            <a:pPr algn="just"/>
            <a:r>
              <a:rPr lang="vi-VN" sz="4000" dirty="0">
                <a:latin typeface="Times New Roman" panose="02020603050405020304" pitchFamily="18" charset="0"/>
                <a:cs typeface="Times New Roman" panose="02020603050405020304" pitchFamily="18" charset="0"/>
              </a:rPr>
              <a:t>+ Vấn đề và ý kiến thường nêu khái quát ở phần mở bài; nhiều văn bản thường</a:t>
            </a:r>
            <a:r>
              <a:rPr lang="en-US" sz="4000" dirty="0">
                <a:latin typeface="Times New Roman" panose="02020603050405020304" pitchFamily="18" charset="0"/>
                <a:cs typeface="Times New Roman" panose="02020603050405020304" pitchFamily="18" charset="0"/>
              </a:rPr>
              <a:t> </a:t>
            </a:r>
            <a:r>
              <a:rPr lang="vi-VN" sz="4000" dirty="0">
                <a:latin typeface="Times New Roman" panose="02020603050405020304" pitchFamily="18" charset="0"/>
                <a:cs typeface="Times New Roman" panose="02020603050405020304" pitchFamily="18" charset="0"/>
              </a:rPr>
              <a:t>nêu vấn đề ở nhan đề bài viết.</a:t>
            </a:r>
            <a:endParaRPr lang="vi-VN" sz="40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1"/>
          <a:stretch>
            <a:fillRect/>
          </a:stretch>
        </p:blipFill>
        <p:spPr>
          <a:xfrm>
            <a:off x="201793" y="203835"/>
            <a:ext cx="9150668" cy="4685348"/>
          </a:xfrm>
          <a:prstGeom prst="rect">
            <a:avLst/>
          </a:prstGeom>
        </p:spPr>
      </p:pic>
      <p:pic>
        <p:nvPicPr>
          <p:cNvPr id="3" name="Picture 2"/>
          <p:cNvPicPr>
            <a:picLocks noChangeAspect="1"/>
          </p:cNvPicPr>
          <p:nvPr/>
        </p:nvPicPr>
        <p:blipFill>
          <a:blip r:embed="rId2"/>
          <a:stretch>
            <a:fillRect/>
          </a:stretch>
        </p:blipFill>
        <p:spPr>
          <a:xfrm>
            <a:off x="9448800" y="5143500"/>
            <a:ext cx="8192453" cy="4939665"/>
          </a:xfrm>
          <a:prstGeom prst="rect">
            <a:avLst/>
          </a:prstGeom>
          <a:blipFill>
            <a:blip r:embed="rId3"/>
            <a:tile tx="0" ty="0" sx="100000" sy="100000" flip="none" algn="tl"/>
          </a:blipFill>
        </p:spPr>
      </p:pic>
      <p:sp>
        <p:nvSpPr>
          <p:cNvPr id="4" name="Oval 3"/>
          <p:cNvSpPr/>
          <p:nvPr/>
        </p:nvSpPr>
        <p:spPr>
          <a:xfrm>
            <a:off x="9970293" y="1333500"/>
            <a:ext cx="3574733" cy="3328035"/>
          </a:xfrm>
          <a:prstGeom prst="ellipse">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altLang="en-US" sz="4800" b="1"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NGHỊ LỰC SỐNG</a:t>
            </a:r>
            <a:endParaRPr lang="vi-VN" altLang="en-US" sz="4800" b="1" dirty="0">
              <a:solidFill>
                <a:schemeClr val="tx1"/>
              </a:solidFill>
              <a:latin typeface="Times New Roman" panose="02020603050405020304" pitchFamily="18" charset="0"/>
              <a:ea typeface="Microsoft YaHei" panose="020B0503020204020204" charset="-122"/>
              <a:cs typeface="Times New Roman" panose="02020603050405020304" pitchFamily="18" charset="0"/>
            </a:endParaRPr>
          </a:p>
        </p:txBody>
      </p:sp>
      <p:pic>
        <p:nvPicPr>
          <p:cNvPr id="5" name="Picture 4"/>
          <p:cNvPicPr/>
          <p:nvPr/>
        </p:nvPicPr>
        <p:blipFill>
          <a:blip r:embed="rId4"/>
          <a:stretch>
            <a:fillRect/>
          </a:stretch>
        </p:blipFill>
        <p:spPr>
          <a:xfrm>
            <a:off x="180975" y="4976269"/>
            <a:ext cx="9149715" cy="5106896"/>
          </a:xfrm>
          <a:prstGeom prst="rect">
            <a:avLst/>
          </a:prstGeom>
          <a:noFill/>
          <a:ln w="9525">
            <a:noFill/>
          </a:ln>
        </p:spPr>
      </p:pic>
      <p:pic>
        <p:nvPicPr>
          <p:cNvPr id="6" name="Đồng hồ đếm ngược 10 giây">
            <a:hlinkClick r:id="" action="ppaction://media"/>
          </p:cNvPr>
          <p:cNvPicPr>
            <a:picLocks noChangeAspect="1"/>
          </p:cNvPicPr>
          <p:nvPr>
            <a:videoFile r:link="rId5"/>
            <p:extLst>
              <p:ext uri="{DAA4B4D4-6D71-4841-9C94-3DE7FCFB9230}">
                <p14:media xmlns:p14="http://schemas.microsoft.com/office/powerpoint/2010/main" r:embed="rId6"/>
              </p:ext>
            </p:extLst>
          </p:nvPr>
        </p:nvPicPr>
        <p:blipFill>
          <a:blip r:embed="rId7"/>
          <a:stretch>
            <a:fillRect/>
          </a:stretch>
        </p:blipFill>
        <p:spPr>
          <a:xfrm>
            <a:off x="13944600" y="234042"/>
            <a:ext cx="3928533" cy="2209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4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2"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bldLst>
      <p:bldP spid="4" grpId="1" animBg="1"/>
      <p:bldP spid="4" grpId="2"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724400" y="5383857"/>
            <a:ext cx="10286999" cy="2888159"/>
            <a:chOff x="4724400" y="5383857"/>
            <a:chExt cx="10286999" cy="2888159"/>
          </a:xfrm>
        </p:grpSpPr>
        <p:sp>
          <p:nvSpPr>
            <p:cNvPr id="6" name="Rounded Rectangle 5"/>
            <p:cNvSpPr/>
            <p:nvPr/>
          </p:nvSpPr>
          <p:spPr>
            <a:xfrm>
              <a:off x="4724400" y="5383857"/>
              <a:ext cx="3733800" cy="11430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cs typeface="Times New Roman" panose="02020603050405020304" pitchFamily="18" charset="0"/>
                </a:rPr>
                <a:t>Đoạn</a:t>
              </a:r>
              <a:r>
                <a:rPr lang="en-US" sz="4000" dirty="0">
                  <a:solidFill>
                    <a:schemeClr val="tx1"/>
                  </a:solidFill>
                  <a:latin typeface="Times New Roman" panose="02020603050405020304" pitchFamily="18" charset="0"/>
                  <a:cs typeface="Times New Roman" panose="02020603050405020304" pitchFamily="18" charset="0"/>
                </a:rPr>
                <a:t> 1 (ý 1)</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4724400" y="7129016"/>
              <a:ext cx="3733800" cy="1143000"/>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cs typeface="Times New Roman" panose="02020603050405020304" pitchFamily="18" charset="0"/>
                </a:rPr>
                <a:t>Đoạn</a:t>
              </a:r>
              <a:r>
                <a:rPr lang="en-US" sz="4000" dirty="0">
                  <a:solidFill>
                    <a:schemeClr val="tx1"/>
                  </a:solidFill>
                  <a:latin typeface="Times New Roman" panose="02020603050405020304" pitchFamily="18" charset="0"/>
                  <a:cs typeface="Times New Roman" panose="02020603050405020304" pitchFamily="18" charset="0"/>
                </a:rPr>
                <a:t> 2 (ý 2)</a:t>
              </a:r>
              <a:endParaRPr lang="en-US" sz="4000" dirty="0">
                <a:solidFill>
                  <a:schemeClr val="tx1"/>
                </a:solidFill>
                <a:latin typeface="Times New Roman" panose="02020603050405020304" pitchFamily="18" charset="0"/>
                <a:cs typeface="Times New Roman" panose="02020603050405020304" pitchFamily="18" charset="0"/>
              </a:endParaRPr>
            </a:p>
          </p:txBody>
        </p:sp>
        <p:cxnSp>
          <p:nvCxnSpPr>
            <p:cNvPr id="9" name="Elbow Connector 8"/>
            <p:cNvCxnSpPr>
              <a:stCxn id="6" idx="3"/>
            </p:cNvCxnSpPr>
            <p:nvPr/>
          </p:nvCxnSpPr>
          <p:spPr>
            <a:xfrm>
              <a:off x="8458200" y="5955357"/>
              <a:ext cx="1524000" cy="876300"/>
            </a:xfrm>
            <a:prstGeom prst="bentConnector3">
              <a:avLst/>
            </a:prstGeom>
          </p:spPr>
          <p:style>
            <a:lnRef idx="1">
              <a:schemeClr val="accent1"/>
            </a:lnRef>
            <a:fillRef idx="0">
              <a:schemeClr val="accent1"/>
            </a:fillRef>
            <a:effectRef idx="0">
              <a:schemeClr val="accent1"/>
            </a:effectRef>
            <a:fontRef idx="minor">
              <a:schemeClr val="tx1"/>
            </a:fontRef>
          </p:style>
        </p:cxnSp>
        <p:cxnSp>
          <p:nvCxnSpPr>
            <p:cNvPr id="11" name="Elbow Connector 10"/>
            <p:cNvCxnSpPr>
              <a:stCxn id="7" idx="3"/>
            </p:cNvCxnSpPr>
            <p:nvPr/>
          </p:nvCxnSpPr>
          <p:spPr>
            <a:xfrm flipV="1">
              <a:off x="8458200" y="6831657"/>
              <a:ext cx="1524000" cy="868859"/>
            </a:xfrm>
            <a:prstGeom prst="bentConnector3">
              <a:avLst/>
            </a:prstGeom>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0009908" y="6260157"/>
              <a:ext cx="5001491" cy="11430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cs typeface="Times New Roman" panose="02020603050405020304" pitchFamily="18" charset="0"/>
                </a:rPr>
                <a:t>Làm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rõ</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vấn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đề</a:t>
              </a:r>
              <a:r>
                <a:rPr lang="en-US" sz="4000" dirty="0">
                  <a:solidFill>
                    <a:schemeClr val="tx1"/>
                  </a:solidFill>
                  <a:latin typeface="Times New Roman" panose="02020603050405020304" pitchFamily="18" charset="0"/>
                  <a:cs typeface="Times New Roman" panose="02020603050405020304" pitchFamily="18" charset="0"/>
                </a:rPr>
                <a:t>, ý </a:t>
              </a:r>
              <a:r>
                <a:rPr lang="en-US" sz="4000" dirty="0" err="1">
                  <a:solidFill>
                    <a:schemeClr val="tx1"/>
                  </a:solidFill>
                  <a:latin typeface="Times New Roman" panose="02020603050405020304" pitchFamily="18" charset="0"/>
                  <a:cs typeface="Times New Roman" panose="02020603050405020304" pitchFamily="18" charset="0"/>
                </a:rPr>
                <a:t>kiến</a:t>
              </a:r>
              <a:endParaRPr lang="en-US" sz="4000" dirty="0">
                <a:solidFill>
                  <a:schemeClr val="tx1"/>
                </a:solidFill>
                <a:latin typeface="Times New Roman" panose="02020603050405020304" pitchFamily="18" charset="0"/>
                <a:cs typeface="Times New Roman" panose="02020603050405020304" pitchFamily="18" charset="0"/>
              </a:endParaRPr>
            </a:p>
          </p:txBody>
        </p:sp>
      </p:grpSp>
      <p:sp>
        <p:nvSpPr>
          <p:cNvPr id="16" name="Rectangle 15"/>
          <p:cNvSpPr/>
          <p:nvPr/>
        </p:nvSpPr>
        <p:spPr>
          <a:xfrm>
            <a:off x="1828800" y="3221108"/>
            <a:ext cx="15773400" cy="1938992"/>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 Vấn đề và ý kiến được làm sáng tỏ bằng các lí lẽ và bằng chứng theo cách: nêu các ý lớn, tập trung làm sáng tỏ cho vấn đề, ý kiến; mỗi ý lớn là một đoạn văn.</a:t>
            </a:r>
            <a:endParaRPr lang="vi-VN" sz="4000" dirty="0">
              <a:latin typeface="Times New Roman" panose="02020603050405020304" pitchFamily="18" charset="0"/>
              <a:cs typeface="Times New Roman" panose="02020603050405020304" pitchFamily="18" charset="0"/>
            </a:endParaRPr>
          </a:p>
        </p:txBody>
      </p:sp>
      <p:grpSp>
        <p:nvGrpSpPr>
          <p:cNvPr id="2" name="Group 8"/>
          <p:cNvGrpSpPr/>
          <p:nvPr/>
        </p:nvGrpSpPr>
        <p:grpSpPr>
          <a:xfrm>
            <a:off x="0" y="1779099"/>
            <a:ext cx="6934199" cy="174353"/>
            <a:chOff x="0" y="0"/>
            <a:chExt cx="6523881" cy="882838"/>
          </a:xfrm>
          <a:solidFill>
            <a:schemeClr val="accent2">
              <a:lumMod val="40000"/>
              <a:lumOff val="60000"/>
            </a:schemeClr>
          </a:solidFill>
        </p:grpSpPr>
        <p:sp>
          <p:nvSpPr>
            <p:cNvPr id="3"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sp>
      </p:grpSp>
      <p:sp>
        <p:nvSpPr>
          <p:cNvPr id="4" name="TextBox 3"/>
          <p:cNvSpPr txBox="1"/>
          <p:nvPr/>
        </p:nvSpPr>
        <p:spPr>
          <a:xfrm>
            <a:off x="304800" y="266701"/>
            <a:ext cx="17678400" cy="1446550"/>
          </a:xfrm>
          <a:prstGeom prst="rect">
            <a:avLst/>
          </a:prstGeom>
          <a:noFill/>
        </p:spPr>
        <p:txBody>
          <a:bodyPr wrap="square" rtlCol="0">
            <a:spAutoFit/>
          </a:bodyPr>
          <a:lstStyle/>
          <a:p>
            <a:pPr lvl="0" algn="just">
              <a:buClr>
                <a:srgbClr val="3A2C74"/>
              </a:buClr>
            </a:pPr>
            <a:r>
              <a:rPr lang="en-US" sz="4400" b="1" dirty="0">
                <a:latin typeface="Times New Roman" panose="02020603050405020304" pitchFamily="18" charset="0"/>
                <a:ea typeface="Cambria" panose="02040503050406030204" pitchFamily="18" charset="0"/>
                <a:cs typeface="Times New Roman" panose="02020603050405020304" pitchFamily="18" charset="0"/>
              </a:rPr>
              <a:t>2.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Rèn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luyện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kĩ</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năng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4400" b="1" dirty="0">
                <a:latin typeface="Times New Roman" panose="02020603050405020304" pitchFamily="18" charset="0"/>
                <a:ea typeface="Cambria" panose="02040503050406030204" pitchFamily="18" charset="0"/>
                <a:cs typeface="Times New Roman" panose="02020603050405020304" pitchFamily="18" charset="0"/>
              </a:rPr>
              <a:t>: Quan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hệ</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vấn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400" b="1" dirty="0">
                <a:latin typeface="Times New Roman" panose="02020603050405020304" pitchFamily="18" charset="0"/>
                <a:ea typeface="Cambria" panose="02040503050406030204" pitchFamily="18" charset="0"/>
                <a:cs typeface="Times New Roman" panose="02020603050405020304" pitchFamily="18" charset="0"/>
              </a:rPr>
              <a:t>, ý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kiến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lí</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lẽ</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chuyển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nghị</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b="1" kern="0" dirty="0">
              <a:highlight>
                <a:srgbClr val="D9D3FF"/>
              </a:highlight>
              <a:ea typeface="Cambria" panose="02040503050406030204" pitchFamily="18" charset="0"/>
              <a:cs typeface="Times New Roman" panose="02020603050405020304" pitchFamily="18" charset="0"/>
            </a:endParaRPr>
          </a:p>
        </p:txBody>
      </p:sp>
      <p:sp>
        <p:nvSpPr>
          <p:cNvPr id="5" name="Freeform 15"/>
          <p:cNvSpPr/>
          <p:nvPr/>
        </p:nvSpPr>
        <p:spPr>
          <a:xfrm rot="-935796">
            <a:off x="6394161" y="8516932"/>
            <a:ext cx="7508285" cy="6607290"/>
          </a:xfrm>
          <a:custGeom>
            <a:avLst/>
            <a:gdLst/>
            <a:ahLst/>
            <a:cxnLst/>
            <a:rect l="l" t="t" r="r" b="b"/>
            <a:pathLst>
              <a:path w="7508285" h="6607290">
                <a:moveTo>
                  <a:pt x="0" y="0"/>
                </a:moveTo>
                <a:lnTo>
                  <a:pt x="7508284" y="0"/>
                </a:lnTo>
                <a:lnTo>
                  <a:pt x="7508284" y="6607290"/>
                </a:lnTo>
                <a:lnTo>
                  <a:pt x="0" y="660729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8" name="Freeform 16"/>
          <p:cNvSpPr/>
          <p:nvPr/>
        </p:nvSpPr>
        <p:spPr>
          <a:xfrm>
            <a:off x="-1132934" y="7399148"/>
            <a:ext cx="3299150" cy="3376403"/>
          </a:xfrm>
          <a:custGeom>
            <a:avLst/>
            <a:gdLst/>
            <a:ahLst/>
            <a:cxnLst/>
            <a:rect l="l" t="t" r="r" b="b"/>
            <a:pathLst>
              <a:path w="3299150" h="3376403">
                <a:moveTo>
                  <a:pt x="0" y="0"/>
                </a:moveTo>
                <a:lnTo>
                  <a:pt x="3299150" y="0"/>
                </a:lnTo>
                <a:lnTo>
                  <a:pt x="3299150" y="3376402"/>
                </a:lnTo>
                <a:lnTo>
                  <a:pt x="0" y="33764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7"/>
          <p:cNvSpPr/>
          <p:nvPr/>
        </p:nvSpPr>
        <p:spPr>
          <a:xfrm>
            <a:off x="5526743" y="9087349"/>
            <a:ext cx="4091579" cy="4114800"/>
          </a:xfrm>
          <a:custGeom>
            <a:avLst/>
            <a:gdLst/>
            <a:ahLst/>
            <a:cxnLst/>
            <a:rect l="l" t="t" r="r" b="b"/>
            <a:pathLst>
              <a:path w="4091579" h="4114800">
                <a:moveTo>
                  <a:pt x="0" y="0"/>
                </a:moveTo>
                <a:lnTo>
                  <a:pt x="4091579" y="0"/>
                </a:lnTo>
                <a:lnTo>
                  <a:pt x="409157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Rectangle 11"/>
          <p:cNvSpPr/>
          <p:nvPr/>
        </p:nvSpPr>
        <p:spPr>
          <a:xfrm>
            <a:off x="1752600" y="2137063"/>
            <a:ext cx="13446425" cy="769441"/>
          </a:xfrm>
          <a:prstGeom prst="rect">
            <a:avLst/>
          </a:prstGeom>
        </p:spPr>
        <p:txBody>
          <a:bodyPr wrap="square">
            <a:spAutoFit/>
          </a:bodyPr>
          <a:lstStyle/>
          <a:p>
            <a:pPr algn="just" defTabSz="1828800">
              <a:buClr>
                <a:srgbClr val="3A2C74"/>
              </a:buClr>
              <a:defRPr/>
            </a:pP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thức</a:t>
            </a:r>
            <a:endParaRPr lang="en-US" sz="4400" b="1" kern="0" dirty="0">
              <a:solidFill>
                <a:srgbClr val="3A2C74">
                  <a:lumMod val="50000"/>
                </a:srgbClr>
              </a:solidFill>
              <a:highlight>
                <a:srgbClr val="D9D3FF"/>
              </a:highlight>
              <a:latin typeface="Times New Roman" panose="02020603050405020304" pitchFamily="18" charset="0"/>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828800" y="3221108"/>
            <a:ext cx="15773400" cy="1323439"/>
          </a:xfrm>
          <a:prstGeom prst="rect">
            <a:avLst/>
          </a:prstGeom>
        </p:spPr>
        <p:txBody>
          <a:bodyPr wrap="square">
            <a:spAutoFit/>
          </a:bodyPr>
          <a:lstStyle/>
          <a:p>
            <a:pPr indent="558800" algn="just" defTabSz="1828800">
              <a:buClr>
                <a:srgbClr val="000000"/>
              </a:buClr>
            </a:pPr>
            <a:r>
              <a:rPr lang="en-US" sz="4000" kern="0" dirty="0">
                <a:latin typeface="Times New Roman" panose="02020603050405020304" pitchFamily="18" charset="0"/>
                <a:cs typeface="Times New Roman" panose="02020603050405020304" pitchFamily="18" charset="0"/>
                <a:sym typeface="Arial" panose="020B0604020202020204"/>
              </a:rPr>
              <a:t>+ </a:t>
            </a:r>
            <a:r>
              <a:rPr lang="vi-VN" sz="4000" kern="0" dirty="0">
                <a:latin typeface="Times New Roman" panose="02020603050405020304" pitchFamily="18" charset="0"/>
                <a:cs typeface="Times New Roman" panose="02020603050405020304" pitchFamily="18" charset="0"/>
                <a:sym typeface="Arial" panose="020B0604020202020204"/>
              </a:rPr>
              <a:t>M</a:t>
            </a:r>
            <a:r>
              <a:rPr lang="en-US" sz="4000" kern="0" dirty="0">
                <a:latin typeface="Times New Roman" panose="02020603050405020304" pitchFamily="18" charset="0"/>
                <a:cs typeface="Times New Roman" panose="02020603050405020304" pitchFamily="18" charset="0"/>
                <a:sym typeface="Arial" panose="020B0604020202020204"/>
              </a:rPr>
              <a:t>ỗ</a:t>
            </a:r>
            <a:r>
              <a:rPr lang="vi-VN" sz="4000" kern="0" dirty="0">
                <a:latin typeface="Times New Roman" panose="02020603050405020304" pitchFamily="18" charset="0"/>
                <a:cs typeface="Times New Roman" panose="02020603050405020304" pitchFamily="18" charset="0"/>
                <a:sym typeface="Arial" panose="020B0604020202020204"/>
              </a:rPr>
              <a:t>i đoạn v</a:t>
            </a:r>
            <a:r>
              <a:rPr lang="en-US" sz="4000" kern="0" dirty="0">
                <a:latin typeface="Times New Roman" panose="02020603050405020304" pitchFamily="18" charset="0"/>
                <a:cs typeface="Times New Roman" panose="02020603050405020304" pitchFamily="18" charset="0"/>
                <a:sym typeface="Arial" panose="020B0604020202020204"/>
              </a:rPr>
              <a:t>ă</a:t>
            </a:r>
            <a:r>
              <a:rPr lang="vi-VN" sz="4000" kern="0" dirty="0">
                <a:latin typeface="Times New Roman" panose="02020603050405020304" pitchFamily="18" charset="0"/>
                <a:cs typeface="Times New Roman" panose="02020603050405020304" pitchFamily="18" charset="0"/>
                <a:sym typeface="Arial" panose="020B0604020202020204"/>
              </a:rPr>
              <a:t>n gồm các l</a:t>
            </a:r>
            <a:r>
              <a:rPr lang="en-US" sz="4000" kern="0" dirty="0">
                <a:latin typeface="Times New Roman" panose="02020603050405020304" pitchFamily="18" charset="0"/>
                <a:cs typeface="Times New Roman" panose="02020603050405020304" pitchFamily="18" charset="0"/>
                <a:sym typeface="Arial" panose="020B0604020202020204"/>
              </a:rPr>
              <a:t>í</a:t>
            </a:r>
            <a:r>
              <a:rPr lang="vi-VN" sz="4000" kern="0" dirty="0">
                <a:latin typeface="Times New Roman" panose="02020603050405020304" pitchFamily="18" charset="0"/>
                <a:cs typeface="Times New Roman" panose="02020603050405020304" pitchFamily="18" charset="0"/>
                <a:sym typeface="Arial" panose="020B0604020202020204"/>
              </a:rPr>
              <a:t> </a:t>
            </a:r>
            <a:r>
              <a:rPr lang="en-US" sz="4000" kern="0" dirty="0" err="1">
                <a:latin typeface="Times New Roman" panose="02020603050405020304" pitchFamily="18" charset="0"/>
                <a:cs typeface="Times New Roman" panose="02020603050405020304" pitchFamily="18" charset="0"/>
                <a:sym typeface="Arial" panose="020B0604020202020204"/>
              </a:rPr>
              <a:t>lẽ</a:t>
            </a:r>
            <a:r>
              <a:rPr lang="en-US" sz="4000" kern="0" dirty="0">
                <a:latin typeface="Times New Roman" panose="02020603050405020304" pitchFamily="18" charset="0"/>
                <a:cs typeface="Times New Roman" panose="02020603050405020304" pitchFamily="18" charset="0"/>
                <a:sym typeface="Arial" panose="020B0604020202020204"/>
              </a:rPr>
              <a:t> </a:t>
            </a:r>
            <a:r>
              <a:rPr lang="vi-VN" sz="4000" kern="0" dirty="0">
                <a:latin typeface="Times New Roman" panose="02020603050405020304" pitchFamily="18" charset="0"/>
                <a:cs typeface="Times New Roman" panose="02020603050405020304" pitchFamily="18" charset="0"/>
                <a:sym typeface="Arial" panose="020B0604020202020204"/>
              </a:rPr>
              <a:t>và bằng chứng tập trung làm sáng tỏ cho ý lớn. </a:t>
            </a:r>
            <a:endParaRPr lang="en-US" sz="4000" kern="0" dirty="0">
              <a:latin typeface="Times New Roman" panose="02020603050405020304" pitchFamily="18" charset="0"/>
              <a:ea typeface="Arial" panose="020B0604020202020204" pitchFamily="34" charset="0"/>
              <a:cs typeface="Times New Roman" panose="02020603050405020304" pitchFamily="18" charset="0"/>
              <a:sym typeface="Arial" panose="020B0604020202020204"/>
            </a:endParaRPr>
          </a:p>
        </p:txBody>
      </p:sp>
      <p:grpSp>
        <p:nvGrpSpPr>
          <p:cNvPr id="2" name="Group 8"/>
          <p:cNvGrpSpPr/>
          <p:nvPr/>
        </p:nvGrpSpPr>
        <p:grpSpPr>
          <a:xfrm>
            <a:off x="0" y="1779099"/>
            <a:ext cx="6934199" cy="174353"/>
            <a:chOff x="0" y="0"/>
            <a:chExt cx="6523881" cy="882838"/>
          </a:xfrm>
          <a:solidFill>
            <a:schemeClr val="accent2">
              <a:lumMod val="40000"/>
              <a:lumOff val="60000"/>
            </a:schemeClr>
          </a:solidFill>
        </p:grpSpPr>
        <p:sp>
          <p:nvSpPr>
            <p:cNvPr id="3"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sp>
      </p:grpSp>
      <p:sp>
        <p:nvSpPr>
          <p:cNvPr id="4" name="TextBox 3"/>
          <p:cNvSpPr txBox="1"/>
          <p:nvPr/>
        </p:nvSpPr>
        <p:spPr>
          <a:xfrm>
            <a:off x="304800" y="266701"/>
            <a:ext cx="17678400" cy="1446550"/>
          </a:xfrm>
          <a:prstGeom prst="rect">
            <a:avLst/>
          </a:prstGeom>
          <a:noFill/>
        </p:spPr>
        <p:txBody>
          <a:bodyPr wrap="square" rtlCol="0">
            <a:spAutoFit/>
          </a:bodyPr>
          <a:lstStyle/>
          <a:p>
            <a:pPr lvl="0" algn="just">
              <a:buClr>
                <a:srgbClr val="3A2C74"/>
              </a:buClr>
            </a:pPr>
            <a:r>
              <a:rPr lang="en-US" sz="4400" b="1" dirty="0">
                <a:latin typeface="Times New Roman" panose="02020603050405020304" pitchFamily="18" charset="0"/>
                <a:ea typeface="Cambria" panose="02040503050406030204" pitchFamily="18" charset="0"/>
                <a:cs typeface="Times New Roman" panose="02020603050405020304" pitchFamily="18" charset="0"/>
              </a:rPr>
              <a:t>2.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Rèn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luyện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kĩ</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năng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4400" b="1" dirty="0">
                <a:latin typeface="Times New Roman" panose="02020603050405020304" pitchFamily="18" charset="0"/>
                <a:ea typeface="Cambria" panose="02040503050406030204" pitchFamily="18" charset="0"/>
                <a:cs typeface="Times New Roman" panose="02020603050405020304" pitchFamily="18" charset="0"/>
              </a:rPr>
              <a:t>: Quan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hệ</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vấn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400" b="1" dirty="0">
                <a:latin typeface="Times New Roman" panose="02020603050405020304" pitchFamily="18" charset="0"/>
                <a:ea typeface="Cambria" panose="02040503050406030204" pitchFamily="18" charset="0"/>
                <a:cs typeface="Times New Roman" panose="02020603050405020304" pitchFamily="18" charset="0"/>
              </a:rPr>
              <a:t>, ý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kiến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lí</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lẽ</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chuyển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nghị</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b="1" kern="0" dirty="0">
              <a:highlight>
                <a:srgbClr val="D9D3FF"/>
              </a:highlight>
              <a:ea typeface="Cambria" panose="02040503050406030204" pitchFamily="18" charset="0"/>
              <a:cs typeface="Times New Roman" panose="02020603050405020304" pitchFamily="18" charset="0"/>
            </a:endParaRPr>
          </a:p>
        </p:txBody>
      </p:sp>
      <p:sp>
        <p:nvSpPr>
          <p:cNvPr id="5" name="Freeform 15"/>
          <p:cNvSpPr/>
          <p:nvPr/>
        </p:nvSpPr>
        <p:spPr>
          <a:xfrm rot="-935796">
            <a:off x="6394161" y="8516932"/>
            <a:ext cx="7508285" cy="6607290"/>
          </a:xfrm>
          <a:custGeom>
            <a:avLst/>
            <a:gdLst/>
            <a:ahLst/>
            <a:cxnLst/>
            <a:rect l="l" t="t" r="r" b="b"/>
            <a:pathLst>
              <a:path w="7508285" h="6607290">
                <a:moveTo>
                  <a:pt x="0" y="0"/>
                </a:moveTo>
                <a:lnTo>
                  <a:pt x="7508284" y="0"/>
                </a:lnTo>
                <a:lnTo>
                  <a:pt x="7508284" y="6607290"/>
                </a:lnTo>
                <a:lnTo>
                  <a:pt x="0" y="660729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8" name="Freeform 16"/>
          <p:cNvSpPr/>
          <p:nvPr/>
        </p:nvSpPr>
        <p:spPr>
          <a:xfrm>
            <a:off x="-1132934" y="7399148"/>
            <a:ext cx="3299150" cy="3376403"/>
          </a:xfrm>
          <a:custGeom>
            <a:avLst/>
            <a:gdLst/>
            <a:ahLst/>
            <a:cxnLst/>
            <a:rect l="l" t="t" r="r" b="b"/>
            <a:pathLst>
              <a:path w="3299150" h="3376403">
                <a:moveTo>
                  <a:pt x="0" y="0"/>
                </a:moveTo>
                <a:lnTo>
                  <a:pt x="3299150" y="0"/>
                </a:lnTo>
                <a:lnTo>
                  <a:pt x="3299150" y="3376402"/>
                </a:lnTo>
                <a:lnTo>
                  <a:pt x="0" y="33764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7"/>
          <p:cNvSpPr/>
          <p:nvPr/>
        </p:nvSpPr>
        <p:spPr>
          <a:xfrm>
            <a:off x="5526743" y="9087349"/>
            <a:ext cx="4091579" cy="4114800"/>
          </a:xfrm>
          <a:custGeom>
            <a:avLst/>
            <a:gdLst/>
            <a:ahLst/>
            <a:cxnLst/>
            <a:rect l="l" t="t" r="r" b="b"/>
            <a:pathLst>
              <a:path w="4091579" h="4114800">
                <a:moveTo>
                  <a:pt x="0" y="0"/>
                </a:moveTo>
                <a:lnTo>
                  <a:pt x="4091579" y="0"/>
                </a:lnTo>
                <a:lnTo>
                  <a:pt x="409157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Rectangle 11"/>
          <p:cNvSpPr/>
          <p:nvPr/>
        </p:nvSpPr>
        <p:spPr>
          <a:xfrm>
            <a:off x="1752600" y="2137063"/>
            <a:ext cx="13446425" cy="769441"/>
          </a:xfrm>
          <a:prstGeom prst="rect">
            <a:avLst/>
          </a:prstGeom>
        </p:spPr>
        <p:txBody>
          <a:bodyPr wrap="square">
            <a:spAutoFit/>
          </a:bodyPr>
          <a:lstStyle/>
          <a:p>
            <a:pPr algn="just" defTabSz="1828800">
              <a:buClr>
                <a:srgbClr val="3A2C74"/>
              </a:buClr>
              <a:defRPr/>
            </a:pP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thức</a:t>
            </a:r>
            <a:endParaRPr lang="en-US" sz="4400" b="1" kern="0" dirty="0">
              <a:solidFill>
                <a:srgbClr val="3A2C74">
                  <a:lumMod val="50000"/>
                </a:srgbClr>
              </a:solidFill>
              <a:highlight>
                <a:srgbClr val="D9D3FF"/>
              </a:highlight>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31" name="Group 30"/>
          <p:cNvGrpSpPr/>
          <p:nvPr/>
        </p:nvGrpSpPr>
        <p:grpSpPr>
          <a:xfrm>
            <a:off x="1861457" y="5303096"/>
            <a:ext cx="14478000" cy="2888159"/>
            <a:chOff x="1861457" y="5303096"/>
            <a:chExt cx="14478000" cy="2888159"/>
          </a:xfrm>
        </p:grpSpPr>
        <p:sp>
          <p:nvSpPr>
            <p:cNvPr id="13" name="Rounded Rectangle 9"/>
            <p:cNvSpPr/>
            <p:nvPr/>
          </p:nvSpPr>
          <p:spPr>
            <a:xfrm>
              <a:off x="7119257" y="5303096"/>
              <a:ext cx="3733800" cy="1143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tx1"/>
                  </a:solidFill>
                  <a:latin typeface="Times New Roman" panose="02020603050405020304" pitchFamily="18" charset="0"/>
                  <a:cs typeface="Times New Roman" panose="02020603050405020304" pitchFamily="18" charset="0"/>
                </a:rPr>
                <a:t>Lí</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lẽ</a:t>
              </a:r>
              <a:r>
                <a:rPr lang="en-US" sz="4000" dirty="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14" name="Rounded Rectangle 11"/>
            <p:cNvSpPr/>
            <p:nvPr/>
          </p:nvSpPr>
          <p:spPr>
            <a:xfrm>
              <a:off x="7119257" y="7048255"/>
              <a:ext cx="3733800" cy="1143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dirty="0" err="1">
                  <a:solidFill>
                    <a:schemeClr val="tx1"/>
                  </a:solidFill>
                  <a:latin typeface="Times New Roman" panose="02020603050405020304" pitchFamily="18" charset="0"/>
                  <a:cs typeface="Times New Roman" panose="02020603050405020304" pitchFamily="18" charset="0"/>
                </a:rPr>
                <a:t>Dẫn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chứng</a:t>
              </a:r>
              <a:r>
                <a:rPr lang="en-US" sz="4000" dirty="0">
                  <a:solidFill>
                    <a:schemeClr val="tx1"/>
                  </a:solidFill>
                  <a:latin typeface="Times New Roman" panose="02020603050405020304" pitchFamily="18" charset="0"/>
                  <a:cs typeface="Times New Roman" panose="02020603050405020304" pitchFamily="18" charset="0"/>
                </a:rPr>
                <a:t>…</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17" name="Rounded Rectangle 12"/>
            <p:cNvSpPr/>
            <p:nvPr/>
          </p:nvSpPr>
          <p:spPr>
            <a:xfrm>
              <a:off x="1861457" y="6141296"/>
              <a:ext cx="3733800" cy="11430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cs typeface="Times New Roman" panose="02020603050405020304" pitchFamily="18" charset="0"/>
                </a:rPr>
                <a:t>Đoạn</a:t>
              </a:r>
              <a:r>
                <a:rPr lang="en-US" sz="4000" dirty="0">
                  <a:solidFill>
                    <a:schemeClr val="tx1"/>
                  </a:solidFill>
                  <a:latin typeface="Times New Roman" panose="02020603050405020304" pitchFamily="18" charset="0"/>
                  <a:cs typeface="Times New Roman" panose="02020603050405020304" pitchFamily="18" charset="0"/>
                </a:rPr>
                <a:t> 1 (ý 1)</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18" name="Rounded Rectangle 13"/>
            <p:cNvSpPr/>
            <p:nvPr/>
          </p:nvSpPr>
          <p:spPr>
            <a:xfrm>
              <a:off x="12605657" y="6141296"/>
              <a:ext cx="3733800" cy="11430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a:solidFill>
                    <a:schemeClr val="tx1"/>
                  </a:solidFill>
                  <a:latin typeface="Times New Roman" panose="02020603050405020304" pitchFamily="18" charset="0"/>
                  <a:cs typeface="Times New Roman" panose="02020603050405020304" pitchFamily="18" charset="0"/>
                </a:rPr>
                <a:t>Làm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rõ</a:t>
              </a:r>
              <a:r>
                <a:rPr lang="en-US" sz="4000" dirty="0">
                  <a:solidFill>
                    <a:schemeClr val="tx1"/>
                  </a:solidFill>
                  <a:latin typeface="Times New Roman" panose="02020603050405020304" pitchFamily="18" charset="0"/>
                  <a:cs typeface="Times New Roman" panose="02020603050405020304" pitchFamily="18" charset="0"/>
                </a:rPr>
                <a:t> ý 1</a:t>
              </a:r>
              <a:endParaRPr lang="en-US" sz="4000" dirty="0">
                <a:solidFill>
                  <a:schemeClr val="tx1"/>
                </a:solidFill>
                <a:latin typeface="Times New Roman" panose="02020603050405020304" pitchFamily="18" charset="0"/>
                <a:cs typeface="Times New Roman" panose="02020603050405020304" pitchFamily="18" charset="0"/>
              </a:endParaRPr>
            </a:p>
          </p:txBody>
        </p:sp>
        <p:cxnSp>
          <p:nvCxnSpPr>
            <p:cNvPr id="19" name="Straight Connector 18"/>
            <p:cNvCxnSpPr>
              <a:stCxn id="17" idx="3"/>
              <a:endCxn id="17" idx="3"/>
            </p:cNvCxnSpPr>
            <p:nvPr/>
          </p:nvCxnSpPr>
          <p:spPr>
            <a:xfrm>
              <a:off x="5595257" y="6712796"/>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a:stCxn id="17" idx="3"/>
              <a:endCxn id="13" idx="1"/>
            </p:cNvCxnSpPr>
            <p:nvPr/>
          </p:nvCxnSpPr>
          <p:spPr>
            <a:xfrm flipV="1">
              <a:off x="5595257" y="5874596"/>
              <a:ext cx="1524000" cy="838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a:stCxn id="17" idx="3"/>
              <a:endCxn id="14" idx="1"/>
            </p:cNvCxnSpPr>
            <p:nvPr/>
          </p:nvCxnSpPr>
          <p:spPr>
            <a:xfrm>
              <a:off x="5595257" y="6712796"/>
              <a:ext cx="1524000" cy="906959"/>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stCxn id="13" idx="3"/>
              <a:endCxn id="18" idx="1"/>
            </p:cNvCxnSpPr>
            <p:nvPr/>
          </p:nvCxnSpPr>
          <p:spPr>
            <a:xfrm>
              <a:off x="10853057" y="5874596"/>
              <a:ext cx="1752600"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a:stCxn id="14" idx="3"/>
              <a:endCxn id="18" idx="1"/>
            </p:cNvCxnSpPr>
            <p:nvPr/>
          </p:nvCxnSpPr>
          <p:spPr>
            <a:xfrm flipV="1">
              <a:off x="10853057" y="6712796"/>
              <a:ext cx="1752600" cy="9069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828800" y="3221108"/>
            <a:ext cx="15773400" cy="1323439"/>
          </a:xfrm>
          <a:prstGeom prst="rect">
            <a:avLst/>
          </a:prstGeom>
        </p:spPr>
        <p:txBody>
          <a:bodyPr wrap="square">
            <a:spAutoFit/>
          </a:bodyPr>
          <a:lstStyle/>
          <a:p>
            <a:pPr algn="just"/>
            <a:r>
              <a:rPr lang="vi-VN" sz="4000" dirty="0">
                <a:latin typeface="+mj-lt"/>
              </a:rPr>
              <a:t>Để bài văn liền mạch, gắn bó nội dung giữa các phần với nhau, khi viết, cần chú ý có các câu chuyển đoạn. </a:t>
            </a:r>
            <a:endParaRPr lang="en-US" sz="4000" dirty="0">
              <a:latin typeface="+mj-lt"/>
            </a:endParaRPr>
          </a:p>
        </p:txBody>
      </p:sp>
      <p:grpSp>
        <p:nvGrpSpPr>
          <p:cNvPr id="2" name="Group 8"/>
          <p:cNvGrpSpPr/>
          <p:nvPr/>
        </p:nvGrpSpPr>
        <p:grpSpPr>
          <a:xfrm>
            <a:off x="0" y="1779099"/>
            <a:ext cx="6934199" cy="174353"/>
            <a:chOff x="0" y="0"/>
            <a:chExt cx="6523881" cy="882838"/>
          </a:xfrm>
          <a:solidFill>
            <a:schemeClr val="accent2">
              <a:lumMod val="40000"/>
              <a:lumOff val="60000"/>
            </a:schemeClr>
          </a:solidFill>
        </p:grpSpPr>
        <p:sp>
          <p:nvSpPr>
            <p:cNvPr id="3"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sp>
      </p:grpSp>
      <p:sp>
        <p:nvSpPr>
          <p:cNvPr id="4" name="TextBox 3"/>
          <p:cNvSpPr txBox="1"/>
          <p:nvPr/>
        </p:nvSpPr>
        <p:spPr>
          <a:xfrm>
            <a:off x="304800" y="266701"/>
            <a:ext cx="17678400" cy="1446550"/>
          </a:xfrm>
          <a:prstGeom prst="rect">
            <a:avLst/>
          </a:prstGeom>
          <a:noFill/>
        </p:spPr>
        <p:txBody>
          <a:bodyPr wrap="square" rtlCol="0">
            <a:spAutoFit/>
          </a:bodyPr>
          <a:lstStyle/>
          <a:p>
            <a:pPr lvl="0" algn="just">
              <a:buClr>
                <a:srgbClr val="3A2C74"/>
              </a:buClr>
            </a:pPr>
            <a:r>
              <a:rPr lang="en-US" sz="4400" b="1" dirty="0">
                <a:latin typeface="Times New Roman" panose="02020603050405020304" pitchFamily="18" charset="0"/>
                <a:ea typeface="Cambria" panose="02040503050406030204" pitchFamily="18" charset="0"/>
                <a:cs typeface="Times New Roman" panose="02020603050405020304" pitchFamily="18" charset="0"/>
              </a:rPr>
              <a:t>2.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Rèn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luyện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kĩ</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năng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4400" b="1" dirty="0">
                <a:latin typeface="Times New Roman" panose="02020603050405020304" pitchFamily="18" charset="0"/>
                <a:ea typeface="Cambria" panose="02040503050406030204" pitchFamily="18" charset="0"/>
                <a:cs typeface="Times New Roman" panose="02020603050405020304" pitchFamily="18" charset="0"/>
              </a:rPr>
              <a:t>: Quan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hệ</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vấn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400" b="1" dirty="0">
                <a:latin typeface="Times New Roman" panose="02020603050405020304" pitchFamily="18" charset="0"/>
                <a:ea typeface="Cambria" panose="02040503050406030204" pitchFamily="18" charset="0"/>
                <a:cs typeface="Times New Roman" panose="02020603050405020304" pitchFamily="18" charset="0"/>
              </a:rPr>
              <a:t>, ý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kiến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lí</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lẽ</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chuyển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nghị</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b="1" kern="0" dirty="0">
              <a:highlight>
                <a:srgbClr val="D9D3FF"/>
              </a:highlight>
              <a:ea typeface="Cambria" panose="02040503050406030204" pitchFamily="18" charset="0"/>
              <a:cs typeface="Times New Roman" panose="02020603050405020304" pitchFamily="18" charset="0"/>
            </a:endParaRPr>
          </a:p>
        </p:txBody>
      </p:sp>
      <p:sp>
        <p:nvSpPr>
          <p:cNvPr id="5" name="Freeform 15"/>
          <p:cNvSpPr/>
          <p:nvPr/>
        </p:nvSpPr>
        <p:spPr>
          <a:xfrm rot="-935796">
            <a:off x="6394161" y="8516932"/>
            <a:ext cx="7508285" cy="6607290"/>
          </a:xfrm>
          <a:custGeom>
            <a:avLst/>
            <a:gdLst/>
            <a:ahLst/>
            <a:cxnLst/>
            <a:rect l="l" t="t" r="r" b="b"/>
            <a:pathLst>
              <a:path w="7508285" h="6607290">
                <a:moveTo>
                  <a:pt x="0" y="0"/>
                </a:moveTo>
                <a:lnTo>
                  <a:pt x="7508284" y="0"/>
                </a:lnTo>
                <a:lnTo>
                  <a:pt x="7508284" y="6607290"/>
                </a:lnTo>
                <a:lnTo>
                  <a:pt x="0" y="6607290"/>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8" name="Freeform 16"/>
          <p:cNvSpPr/>
          <p:nvPr/>
        </p:nvSpPr>
        <p:spPr>
          <a:xfrm>
            <a:off x="-1132934" y="7399148"/>
            <a:ext cx="3299150" cy="3376403"/>
          </a:xfrm>
          <a:custGeom>
            <a:avLst/>
            <a:gdLst/>
            <a:ahLst/>
            <a:cxnLst/>
            <a:rect l="l" t="t" r="r" b="b"/>
            <a:pathLst>
              <a:path w="3299150" h="3376403">
                <a:moveTo>
                  <a:pt x="0" y="0"/>
                </a:moveTo>
                <a:lnTo>
                  <a:pt x="3299150" y="0"/>
                </a:lnTo>
                <a:lnTo>
                  <a:pt x="3299150" y="3376402"/>
                </a:lnTo>
                <a:lnTo>
                  <a:pt x="0" y="33764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0" name="Freeform 17"/>
          <p:cNvSpPr/>
          <p:nvPr/>
        </p:nvSpPr>
        <p:spPr>
          <a:xfrm>
            <a:off x="16840200" y="8496300"/>
            <a:ext cx="4091579" cy="4114800"/>
          </a:xfrm>
          <a:custGeom>
            <a:avLst/>
            <a:gdLst/>
            <a:ahLst/>
            <a:cxnLst/>
            <a:rect l="l" t="t" r="r" b="b"/>
            <a:pathLst>
              <a:path w="4091579" h="4114800">
                <a:moveTo>
                  <a:pt x="0" y="0"/>
                </a:moveTo>
                <a:lnTo>
                  <a:pt x="4091579" y="0"/>
                </a:lnTo>
                <a:lnTo>
                  <a:pt x="4091579"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2" name="Rectangle 11"/>
          <p:cNvSpPr/>
          <p:nvPr/>
        </p:nvSpPr>
        <p:spPr>
          <a:xfrm>
            <a:off x="1752600" y="2137063"/>
            <a:ext cx="13446425" cy="769441"/>
          </a:xfrm>
          <a:prstGeom prst="rect">
            <a:avLst/>
          </a:prstGeom>
        </p:spPr>
        <p:txBody>
          <a:bodyPr wrap="square">
            <a:spAutoFit/>
          </a:bodyPr>
          <a:lstStyle/>
          <a:p>
            <a:pPr algn="just" defTabSz="1828800">
              <a:buClr>
                <a:srgbClr val="3A2C74"/>
              </a:buClr>
              <a:defRPr/>
            </a:pP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chuyển</a:t>
            </a: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đoạn</a:t>
            </a:r>
            <a:endParaRPr lang="en-US" sz="4400" b="1" kern="0" dirty="0">
              <a:solidFill>
                <a:srgbClr val="3A2C74">
                  <a:lumMod val="50000"/>
                </a:srgbClr>
              </a:solidFill>
              <a:highlight>
                <a:srgbClr val="D9D3FF"/>
              </a:highlight>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Rectangle 5"/>
          <p:cNvSpPr/>
          <p:nvPr/>
        </p:nvSpPr>
        <p:spPr>
          <a:xfrm>
            <a:off x="1905000" y="7098199"/>
            <a:ext cx="15773400" cy="1938992"/>
          </a:xfrm>
          <a:prstGeom prst="rect">
            <a:avLst/>
          </a:prstGeom>
        </p:spPr>
        <p:txBody>
          <a:bodyPr wrap="square">
            <a:spAutoFit/>
          </a:bodyPr>
          <a:lstStyle/>
          <a:p>
            <a:pPr algn="just"/>
            <a:r>
              <a:rPr lang="en-US" sz="4000" dirty="0">
                <a:latin typeface="+mj-lt"/>
                <a:sym typeface="Wingdings" panose="05000000000000000000" pitchFamily="2" charset="2"/>
              </a:rPr>
              <a:t> </a:t>
            </a:r>
            <a:r>
              <a:rPr lang="vi-VN" sz="4000" dirty="0">
                <a:latin typeface="+mj-lt"/>
              </a:rPr>
              <a:t>Đó là câu tác giả Phạm Văn Đồng dùng để chuyển từ đoạn nói về sự giản dị trong đời sống</a:t>
            </a:r>
            <a:r>
              <a:rPr lang="en-US" sz="4000" dirty="0">
                <a:latin typeface="+mj-lt"/>
              </a:rPr>
              <a:t> </a:t>
            </a:r>
            <a:r>
              <a:rPr lang="en-US" sz="4000" dirty="0">
                <a:latin typeface="+mj-lt"/>
                <a:sym typeface="Wingdings" panose="05000000000000000000" pitchFamily="2" charset="2"/>
              </a:rPr>
              <a:t></a:t>
            </a:r>
            <a:r>
              <a:rPr lang="vi-VN" sz="4000" dirty="0">
                <a:latin typeface="+mj-lt"/>
              </a:rPr>
              <a:t> sang đoạn nêu lên sự giản dị trong cách viết, cách nói của Chủ tịch Hồ Chí Minh.</a:t>
            </a:r>
            <a:endParaRPr lang="en-US" sz="4000" dirty="0">
              <a:latin typeface="+mj-lt"/>
            </a:endParaRPr>
          </a:p>
        </p:txBody>
      </p:sp>
      <p:sp>
        <p:nvSpPr>
          <p:cNvPr id="7" name="Rectangle 6"/>
          <p:cNvSpPr/>
          <p:nvPr/>
        </p:nvSpPr>
        <p:spPr>
          <a:xfrm>
            <a:off x="2157987" y="4927375"/>
            <a:ext cx="15773400" cy="1938992"/>
          </a:xfrm>
          <a:prstGeom prst="rect">
            <a:avLst/>
          </a:prstGeom>
        </p:spPr>
        <p:txBody>
          <a:bodyPr wrap="square">
            <a:spAutoFit/>
          </a:bodyPr>
          <a:lstStyle/>
          <a:p>
            <a:pPr algn="just"/>
            <a:r>
              <a:rPr lang="vi-VN" sz="4000" dirty="0">
                <a:latin typeface="+mj-lt"/>
              </a:rPr>
              <a:t>Ví dụ: </a:t>
            </a:r>
            <a:r>
              <a:rPr lang="vi-VN" sz="4000" i="1" dirty="0">
                <a:latin typeface="+mj-lt"/>
              </a:rPr>
              <a:t>“Giản dị trong đời sống, trong quan hệ với mọi người, trong tác phong, Hồ Chủ tịch cũng rất giản dị trong lời nói và bài viết ...” </a:t>
            </a:r>
            <a:endParaRPr lang="en-US" sz="4000" i="1" dirty="0">
              <a:latin typeface="+mj-lt"/>
            </a:endParaRPr>
          </a:p>
          <a:p>
            <a:pPr algn="r"/>
            <a:r>
              <a:rPr lang="vi-VN" sz="4000" dirty="0">
                <a:latin typeface="+mj-lt"/>
              </a:rPr>
              <a:t>(Phạm Văn Đồng, Đức tính giản dị của Bác Hồ). </a:t>
            </a:r>
            <a:endParaRPr lang="en-US" sz="40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2" grpId="0"/>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828800" y="3221108"/>
            <a:ext cx="15773400" cy="1323439"/>
          </a:xfrm>
          <a:prstGeom prst="rect">
            <a:avLst/>
          </a:prstGeom>
        </p:spPr>
        <p:txBody>
          <a:bodyPr wrap="square">
            <a:spAutoFit/>
          </a:bodyPr>
          <a:lstStyle/>
          <a:p>
            <a:pPr algn="just"/>
            <a:r>
              <a:rPr lang="vi-VN" sz="4000" dirty="0">
                <a:latin typeface="+mj-lt"/>
              </a:rPr>
              <a:t>Để bài văn liền mạch, gắn bó nội dung giữa các phần với nhau, khi viết, cần chú ý có các câu chuyển đoạn. </a:t>
            </a:r>
            <a:endParaRPr lang="en-US" sz="4000" dirty="0">
              <a:latin typeface="+mj-lt"/>
            </a:endParaRPr>
          </a:p>
        </p:txBody>
      </p:sp>
      <p:grpSp>
        <p:nvGrpSpPr>
          <p:cNvPr id="2" name="Group 8"/>
          <p:cNvGrpSpPr/>
          <p:nvPr/>
        </p:nvGrpSpPr>
        <p:grpSpPr>
          <a:xfrm>
            <a:off x="0" y="1779099"/>
            <a:ext cx="6934199" cy="174353"/>
            <a:chOff x="0" y="0"/>
            <a:chExt cx="6523881" cy="882838"/>
          </a:xfrm>
          <a:solidFill>
            <a:schemeClr val="accent2">
              <a:lumMod val="40000"/>
              <a:lumOff val="60000"/>
            </a:schemeClr>
          </a:solidFill>
        </p:grpSpPr>
        <p:sp>
          <p:nvSpPr>
            <p:cNvPr id="3" name="Freeform 9"/>
            <p:cNvSpPr/>
            <p:nvPr/>
          </p:nvSpPr>
          <p:spPr>
            <a:xfrm>
              <a:off x="0" y="0"/>
              <a:ext cx="6523882" cy="882838"/>
            </a:xfrm>
            <a:custGeom>
              <a:avLst/>
              <a:gdLst/>
              <a:ahLst/>
              <a:cxnLst/>
              <a:rect l="l" t="t" r="r" b="b"/>
              <a:pathLst>
                <a:path w="6523882" h="882838">
                  <a:moveTo>
                    <a:pt x="0" y="0"/>
                  </a:moveTo>
                  <a:lnTo>
                    <a:pt x="6523882" y="0"/>
                  </a:lnTo>
                  <a:lnTo>
                    <a:pt x="6523882" y="882838"/>
                  </a:lnTo>
                  <a:lnTo>
                    <a:pt x="0" y="882838"/>
                  </a:lnTo>
                  <a:close/>
                </a:path>
              </a:pathLst>
            </a:custGeom>
            <a:grpFill/>
          </p:spPr>
        </p:sp>
      </p:grpSp>
      <p:sp>
        <p:nvSpPr>
          <p:cNvPr id="4" name="TextBox 3"/>
          <p:cNvSpPr txBox="1"/>
          <p:nvPr/>
        </p:nvSpPr>
        <p:spPr>
          <a:xfrm>
            <a:off x="304800" y="266701"/>
            <a:ext cx="17678400" cy="1446550"/>
          </a:xfrm>
          <a:prstGeom prst="rect">
            <a:avLst/>
          </a:prstGeom>
          <a:noFill/>
        </p:spPr>
        <p:txBody>
          <a:bodyPr wrap="square" rtlCol="0">
            <a:spAutoFit/>
          </a:bodyPr>
          <a:lstStyle/>
          <a:p>
            <a:pPr lvl="0" algn="just">
              <a:buClr>
                <a:srgbClr val="3A2C74"/>
              </a:buClr>
            </a:pPr>
            <a:r>
              <a:rPr lang="en-US" sz="4400" b="1" dirty="0">
                <a:latin typeface="Times New Roman" panose="02020603050405020304" pitchFamily="18" charset="0"/>
                <a:ea typeface="Cambria" panose="02040503050406030204" pitchFamily="18" charset="0"/>
                <a:cs typeface="Times New Roman" panose="02020603050405020304" pitchFamily="18" charset="0"/>
              </a:rPr>
              <a:t>2.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Rèn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luyện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kĩ</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năng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viết</a:t>
            </a:r>
            <a:r>
              <a:rPr lang="en-US" sz="4400" b="1" dirty="0">
                <a:latin typeface="Times New Roman" panose="02020603050405020304" pitchFamily="18" charset="0"/>
                <a:ea typeface="Cambria" panose="02040503050406030204" pitchFamily="18" charset="0"/>
                <a:cs typeface="Times New Roman" panose="02020603050405020304" pitchFamily="18" charset="0"/>
              </a:rPr>
              <a:t>: Quan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hệ</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giữa</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vấn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400" b="1" dirty="0">
                <a:latin typeface="Times New Roman" panose="02020603050405020304" pitchFamily="18" charset="0"/>
                <a:ea typeface="Cambria" panose="02040503050406030204" pitchFamily="18" charset="0"/>
                <a:cs typeface="Times New Roman" panose="02020603050405020304" pitchFamily="18" charset="0"/>
              </a:rPr>
              <a:t>, ý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kiến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lí</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lẽ</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bằng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chứng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câu</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chuyển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đoạn</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trong</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nghị</a:t>
            </a:r>
            <a:r>
              <a:rPr lang="en-US" sz="4400" b="1" dirty="0">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luận</a:t>
            </a:r>
            <a:endParaRPr lang="vi-VN" sz="4400" b="1" kern="0" dirty="0">
              <a:highlight>
                <a:srgbClr val="D9D3FF"/>
              </a:highlight>
              <a:ea typeface="Cambria" panose="02040503050406030204" pitchFamily="18" charset="0"/>
              <a:cs typeface="Times New Roman" panose="02020603050405020304" pitchFamily="18" charset="0"/>
            </a:endParaRPr>
          </a:p>
        </p:txBody>
      </p:sp>
      <p:sp>
        <p:nvSpPr>
          <p:cNvPr id="8" name="Freeform 16"/>
          <p:cNvSpPr/>
          <p:nvPr/>
        </p:nvSpPr>
        <p:spPr>
          <a:xfrm>
            <a:off x="-1174141" y="7380497"/>
            <a:ext cx="3299150" cy="3376403"/>
          </a:xfrm>
          <a:custGeom>
            <a:avLst/>
            <a:gdLst/>
            <a:ahLst/>
            <a:cxnLst/>
            <a:rect l="l" t="t" r="r" b="b"/>
            <a:pathLst>
              <a:path w="3299150" h="3376403">
                <a:moveTo>
                  <a:pt x="0" y="0"/>
                </a:moveTo>
                <a:lnTo>
                  <a:pt x="3299150" y="0"/>
                </a:lnTo>
                <a:lnTo>
                  <a:pt x="3299150" y="3376402"/>
                </a:lnTo>
                <a:lnTo>
                  <a:pt x="0" y="3376402"/>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10" name="Freeform 17"/>
          <p:cNvSpPr/>
          <p:nvPr/>
        </p:nvSpPr>
        <p:spPr>
          <a:xfrm>
            <a:off x="16840200" y="8496300"/>
            <a:ext cx="4091579" cy="4114800"/>
          </a:xfrm>
          <a:custGeom>
            <a:avLst/>
            <a:gdLst/>
            <a:ahLst/>
            <a:cxnLst/>
            <a:rect l="l" t="t" r="r" b="b"/>
            <a:pathLst>
              <a:path w="4091579" h="4114800">
                <a:moveTo>
                  <a:pt x="0" y="0"/>
                </a:moveTo>
                <a:lnTo>
                  <a:pt x="4091579" y="0"/>
                </a:lnTo>
                <a:lnTo>
                  <a:pt x="409157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2" name="Rectangle 11"/>
          <p:cNvSpPr/>
          <p:nvPr/>
        </p:nvSpPr>
        <p:spPr>
          <a:xfrm>
            <a:off x="1752600" y="2137063"/>
            <a:ext cx="13446425" cy="769441"/>
          </a:xfrm>
          <a:prstGeom prst="rect">
            <a:avLst/>
          </a:prstGeom>
        </p:spPr>
        <p:txBody>
          <a:bodyPr wrap="square">
            <a:spAutoFit/>
          </a:bodyPr>
          <a:lstStyle/>
          <a:p>
            <a:pPr algn="just" defTabSz="1828800">
              <a:buClr>
                <a:srgbClr val="3A2C74"/>
              </a:buClr>
              <a:defRPr/>
            </a:pP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Câu</a:t>
            </a: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chuyển</a:t>
            </a: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đoạn</a:t>
            </a:r>
            <a:endParaRPr lang="en-US" sz="4400" b="1" kern="0" dirty="0">
              <a:solidFill>
                <a:srgbClr val="3A2C74">
                  <a:lumMod val="50000"/>
                </a:srgbClr>
              </a:solidFill>
              <a:highlight>
                <a:srgbClr val="D9D3FF"/>
              </a:highlight>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Rectangle 6"/>
          <p:cNvSpPr/>
          <p:nvPr/>
        </p:nvSpPr>
        <p:spPr>
          <a:xfrm>
            <a:off x="1752600" y="4879412"/>
            <a:ext cx="15773400" cy="769441"/>
          </a:xfrm>
          <a:prstGeom prst="rect">
            <a:avLst/>
          </a:prstGeom>
        </p:spPr>
        <p:txBody>
          <a:bodyPr wrap="square">
            <a:spAutoFit/>
          </a:bodyPr>
          <a:lstStyle/>
          <a:p>
            <a:pPr algn="just" defTabSz="1828800">
              <a:spcAft>
                <a:spcPts val="2400"/>
              </a:spcAft>
              <a:buClr>
                <a:srgbClr val="000000"/>
              </a:buClr>
            </a:pPr>
            <a:r>
              <a:rPr lang="en-US" sz="4400" b="1"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c. </a:t>
            </a:r>
            <a:r>
              <a:rPr lang="en-US" sz="4400" b="1" kern="0" dirty="0" err="1">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Cách</a:t>
            </a:r>
            <a:r>
              <a:rPr lang="en-US" sz="4400" b="1"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 </a:t>
            </a:r>
            <a:r>
              <a:rPr lang="en-US" sz="4400" b="1" kern="0" dirty="0" err="1">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chuyển</a:t>
            </a:r>
            <a:r>
              <a:rPr lang="en-US" sz="4400" b="1"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 </a:t>
            </a:r>
            <a:r>
              <a:rPr lang="en-US" sz="4400" b="1" kern="0" dirty="0" err="1">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đoạn</a:t>
            </a:r>
            <a:endParaRPr lang="en-US" sz="4000" kern="0" dirty="0">
              <a:latin typeface=".VnTime" panose="020B7200000000000000" pitchFamily="34" charset="0"/>
              <a:ea typeface="Times New Roman" panose="02020603050405020304" pitchFamily="18" charset="0"/>
              <a:cs typeface=".VnTime" panose="020B7200000000000000" pitchFamily="34" charset="0"/>
              <a:sym typeface="Arial" panose="020B0604020202020204"/>
            </a:endParaRPr>
          </a:p>
        </p:txBody>
      </p:sp>
      <p:sp>
        <p:nvSpPr>
          <p:cNvPr id="9" name="Rectangle 8"/>
          <p:cNvSpPr/>
          <p:nvPr/>
        </p:nvSpPr>
        <p:spPr>
          <a:xfrm>
            <a:off x="1828800" y="7745259"/>
            <a:ext cx="16056429" cy="1323439"/>
          </a:xfrm>
          <a:prstGeom prst="rect">
            <a:avLst/>
          </a:prstGeom>
        </p:spPr>
        <p:txBody>
          <a:bodyPr wrap="square">
            <a:spAutoFit/>
          </a:bodyPr>
          <a:lstStyle/>
          <a:p>
            <a:pPr algn="just"/>
            <a:r>
              <a:rPr lang="vi-VN" sz="4000" dirty="0">
                <a:latin typeface="+mj-lt"/>
                <a:cs typeface="Times New Roman" panose="02020603050405020304" pitchFamily="18" charset="0"/>
              </a:rPr>
              <a:t>- Viết câu chuyển đoạn từ phần 1 (giải thích câu nói) sang phần 2 (chứng minh tính đúng đắn của câu nói)</a:t>
            </a:r>
            <a:endParaRPr lang="vi-VN" sz="4000" b="0" i="0" dirty="0">
              <a:effectLst/>
              <a:latin typeface="+mj-lt"/>
              <a:cs typeface="Times New Roman" panose="02020603050405020304" pitchFamily="18" charset="0"/>
            </a:endParaRPr>
          </a:p>
        </p:txBody>
      </p:sp>
      <p:sp>
        <p:nvSpPr>
          <p:cNvPr id="11" name="Rectangle 10"/>
          <p:cNvSpPr/>
          <p:nvPr/>
        </p:nvSpPr>
        <p:spPr>
          <a:xfrm>
            <a:off x="1926771" y="5923492"/>
            <a:ext cx="15773400" cy="1631216"/>
          </a:xfrm>
          <a:prstGeom prst="rect">
            <a:avLst/>
          </a:prstGeom>
        </p:spPr>
        <p:txBody>
          <a:bodyPr wrap="square">
            <a:spAutoFit/>
          </a:bodyPr>
          <a:lstStyle/>
          <a:p>
            <a:pPr algn="just" defTabSz="1828800">
              <a:spcAft>
                <a:spcPts val="2400"/>
              </a:spcAft>
              <a:buClr>
                <a:srgbClr val="000000"/>
              </a:buClr>
            </a:pPr>
            <a:r>
              <a:rPr lang="en-US" sz="4000" kern="0" dirty="0" err="1">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Sử</a:t>
            </a:r>
            <a:r>
              <a:rPr lang="en-US" sz="4000"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 </a:t>
            </a:r>
            <a:r>
              <a:rPr lang="en-US" sz="4000" kern="0" dirty="0" err="1">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dụng</a:t>
            </a:r>
            <a:r>
              <a:rPr lang="en-US" sz="4000"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 </a:t>
            </a:r>
            <a:r>
              <a:rPr lang="en-US" sz="4000" kern="0" dirty="0" err="1">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các</a:t>
            </a:r>
            <a:r>
              <a:rPr lang="en-US" sz="4000"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 </a:t>
            </a:r>
            <a:r>
              <a:rPr lang="en-US" sz="4000" kern="0" dirty="0" err="1">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từ</a:t>
            </a:r>
            <a:r>
              <a:rPr lang="en-US" sz="4000"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 </a:t>
            </a:r>
            <a:r>
              <a:rPr lang="en-US" sz="4000" kern="0" dirty="0" err="1">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ngữ</a:t>
            </a:r>
            <a:r>
              <a:rPr lang="en-US" sz="4000"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 </a:t>
            </a:r>
            <a:r>
              <a:rPr lang="en-US" sz="4000" kern="0" dirty="0" err="1">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có</a:t>
            </a:r>
            <a:r>
              <a:rPr lang="en-US" sz="4000"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 </a:t>
            </a:r>
            <a:r>
              <a:rPr lang="en-US" sz="4000" kern="0" dirty="0" err="1">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tác</a:t>
            </a:r>
            <a:r>
              <a:rPr lang="en-US" sz="4000"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 </a:t>
            </a:r>
            <a:r>
              <a:rPr lang="en-US" sz="4000" kern="0" dirty="0" err="1">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dụng</a:t>
            </a:r>
            <a:r>
              <a:rPr lang="en-US" sz="4000"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 </a:t>
            </a:r>
            <a:r>
              <a:rPr lang="en-US" sz="4000" kern="0" dirty="0" err="1">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liên</a:t>
            </a:r>
            <a:r>
              <a:rPr lang="en-US" sz="4000"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 </a:t>
            </a:r>
            <a:r>
              <a:rPr lang="en-US" sz="4000" kern="0" dirty="0" err="1">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kết</a:t>
            </a:r>
            <a:r>
              <a:rPr lang="en-US" sz="4000"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 </a:t>
            </a:r>
            <a:r>
              <a:rPr lang="en-US" sz="4000" kern="0" dirty="0" err="1">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hoặc</a:t>
            </a:r>
            <a:r>
              <a:rPr lang="en-US" sz="4000"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 </a:t>
            </a:r>
            <a:r>
              <a:rPr lang="en-US" sz="4000" kern="0" dirty="0" err="1">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câu</a:t>
            </a:r>
            <a:r>
              <a:rPr lang="en-US" sz="4000"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 </a:t>
            </a:r>
            <a:r>
              <a:rPr lang="en-US" sz="4000" kern="0" dirty="0" err="1">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để</a:t>
            </a:r>
            <a:r>
              <a:rPr lang="en-US" sz="4000"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 </a:t>
            </a:r>
            <a:r>
              <a:rPr lang="en-US" sz="4000" kern="0" dirty="0" err="1">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liên</a:t>
            </a:r>
            <a:r>
              <a:rPr lang="en-US" sz="4000"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 </a:t>
            </a:r>
            <a:r>
              <a:rPr lang="en-US" sz="4000" kern="0" dirty="0" err="1">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kết</a:t>
            </a:r>
            <a:r>
              <a:rPr lang="en-US" sz="4000"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 </a:t>
            </a:r>
            <a:endParaRPr lang="en-US" sz="4000"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endParaRPr>
          </a:p>
          <a:p>
            <a:pPr algn="just" defTabSz="1828800">
              <a:spcAft>
                <a:spcPts val="2400"/>
              </a:spcAft>
              <a:buClr>
                <a:srgbClr val="000000"/>
              </a:buClr>
            </a:pPr>
            <a:r>
              <a:rPr lang="en-US" sz="4000"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VD: </a:t>
            </a:r>
            <a:r>
              <a:rPr lang="en-US" sz="4000" i="1" kern="0" dirty="0" err="1">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Trước</a:t>
            </a:r>
            <a:r>
              <a:rPr lang="en-US" sz="4000" i="1"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 </a:t>
            </a:r>
            <a:r>
              <a:rPr lang="en-US" sz="4000" i="1" kern="0" dirty="0" err="1">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hết</a:t>
            </a:r>
            <a:r>
              <a:rPr lang="en-US" sz="4000" i="1"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 </a:t>
            </a:r>
            <a:r>
              <a:rPr lang="en-US" sz="4000" i="1" kern="0" dirty="0" err="1">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bên</a:t>
            </a:r>
            <a:r>
              <a:rPr lang="en-US" sz="4000" i="1"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 </a:t>
            </a:r>
            <a:r>
              <a:rPr lang="en-US" sz="4000" i="1" kern="0" dirty="0" err="1">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cạnh</a:t>
            </a:r>
            <a:r>
              <a:rPr lang="en-US" sz="4000" i="1"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 </a:t>
            </a:r>
            <a:r>
              <a:rPr lang="en-US" sz="4000" i="1" kern="0" dirty="0" err="1">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đó</a:t>
            </a:r>
            <a:r>
              <a:rPr lang="en-US" sz="4000" i="1"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 </a:t>
            </a:r>
            <a:r>
              <a:rPr lang="en-US" sz="4000" i="1" kern="0" dirty="0" err="1">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không</a:t>
            </a:r>
            <a:r>
              <a:rPr lang="en-US" sz="4000" i="1"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 </a:t>
            </a:r>
            <a:r>
              <a:rPr lang="en-US" sz="4000" i="1" kern="0" dirty="0" err="1">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những</a:t>
            </a:r>
            <a:r>
              <a:rPr lang="en-US" sz="4000" i="1"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 </a:t>
            </a:r>
            <a:r>
              <a:rPr lang="en-US" sz="4000" i="1" kern="0" dirty="0" err="1">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mà</a:t>
            </a:r>
            <a:r>
              <a:rPr lang="en-US" sz="4000" i="1"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 </a:t>
            </a:r>
            <a:r>
              <a:rPr lang="en-US" sz="4000" i="1" kern="0" dirty="0" err="1">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còn</a:t>
            </a:r>
            <a:r>
              <a:rPr lang="en-US" sz="4000" kern="0" dirty="0">
                <a:latin typeface="Times New Roman" panose="02020603050405020304" pitchFamily="18" charset="0"/>
                <a:ea typeface="Times New Roman" panose="02020603050405020304" pitchFamily="18" charset="0"/>
                <a:cs typeface=".VnTime" panose="020B7200000000000000" pitchFamily="34" charset="0"/>
                <a:sym typeface="Arial" panose="020B0604020202020204"/>
              </a:rPr>
              <a:t>,…</a:t>
            </a:r>
            <a:endParaRPr lang="en-US" sz="4000" kern="0" dirty="0">
              <a:latin typeface=".VnTime" panose="020B7200000000000000" pitchFamily="34" charset="0"/>
              <a:ea typeface="Times New Roman" panose="02020603050405020304" pitchFamily="18" charset="0"/>
              <a:cs typeface=".VnTime" panose="020B7200000000000000" pitchFamily="34" charset="0"/>
              <a:sym typeface="Arial" panose="020B0604020202020204"/>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1104900"/>
            <a:ext cx="15773400" cy="7540526"/>
          </a:xfrm>
          <a:prstGeom prst="rect">
            <a:avLst/>
          </a:prstGeom>
        </p:spPr>
        <p:txBody>
          <a:bodyPr wrap="square">
            <a:spAutoFit/>
          </a:bodyPr>
          <a:lstStyle/>
          <a:p>
            <a:pPr algn="just"/>
            <a:r>
              <a:rPr lang="en-US" sz="4400" b="1" dirty="0" err="1">
                <a:latin typeface="Times New Roman" panose="02020603050405020304" pitchFamily="18" charset="0"/>
                <a:cs typeface="Times New Roman" panose="02020603050405020304" pitchFamily="18" charset="0"/>
              </a:rPr>
              <a:t>Ví</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dụ</a:t>
            </a:r>
            <a:r>
              <a:rPr lang="en-US" sz="4400" b="1" dirty="0">
                <a:latin typeface="Times New Roman" panose="02020603050405020304" pitchFamily="18" charset="0"/>
                <a:cs typeface="Times New Roman" panose="02020603050405020304" pitchFamily="18" charset="0"/>
              </a:rPr>
              <a:t>: </a:t>
            </a:r>
            <a:endParaRPr lang="en-US" sz="4400" b="1"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vi-VN" sz="4400" i="1" dirty="0">
                <a:latin typeface="Times New Roman" panose="02020603050405020304" pitchFamily="18" charset="0"/>
                <a:cs typeface="Times New Roman" panose="02020603050405020304" pitchFamily="18" charset="0"/>
              </a:rPr>
              <a:t>Lời thét mắng ấy thể hiện rõ quan điểm khẳng định Đại Việt là một nước độc lập và có ý coi thường triều đình phương Bắc khi ông chỉ gọi nhà Nguyên Mông là "đất Bắc". Lời thét mắng ấy của Trần Bình Trọng khiến quân giặc giận tím mặt. Chúng giết ông ngay tức khắc. Sử sách còn ghi lại thời điểm ấy là tháng Chạp năm Ất Dậu (1285). Năm ấy, Trần Bình Trọng mới có 26 tuổi. Câu nói của ông đã thể hiện tinh thần bất khuất và tấm lòng yêu nước to lớn của một vị chính nhân quân tử. Câu nói ấy đến ngày nay vẫn còn truyền cảm hứng cho nhiều thế hệ thanh niên Việt Nam, để học biết sống và cống hiến cho Tổ quốc.</a:t>
            </a:r>
            <a:endParaRPr lang="en-US" sz="4400" i="1" dirty="0">
              <a:latin typeface="Times New Roman" panose="02020603050405020304" pitchFamily="18" charset="0"/>
              <a:cs typeface="Times New Roman" panose="02020603050405020304" pitchFamily="18" charset="0"/>
            </a:endParaRPr>
          </a:p>
        </p:txBody>
      </p:sp>
      <p:sp>
        <p:nvSpPr>
          <p:cNvPr id="4" name="Freeform 9"/>
          <p:cNvSpPr/>
          <p:nvPr/>
        </p:nvSpPr>
        <p:spPr>
          <a:xfrm rot="5400000">
            <a:off x="13800083" y="6457459"/>
            <a:ext cx="925076" cy="5459958"/>
          </a:xfrm>
          <a:custGeom>
            <a:avLst/>
            <a:gdLst/>
            <a:ahLst/>
            <a:cxnLst/>
            <a:rect l="l" t="t" r="r" b="b"/>
            <a:pathLst>
              <a:path w="925076" h="5459958">
                <a:moveTo>
                  <a:pt x="0" y="0"/>
                </a:moveTo>
                <a:lnTo>
                  <a:pt x="925075" y="0"/>
                </a:lnTo>
                <a:lnTo>
                  <a:pt x="925075" y="5459958"/>
                </a:lnTo>
                <a:lnTo>
                  <a:pt x="0" y="5459958"/>
                </a:lnTo>
                <a:lnTo>
                  <a:pt x="0" y="0"/>
                </a:lnTo>
                <a:close/>
              </a:path>
            </a:pathLst>
          </a:custGeom>
          <a:blipFill>
            <a:blip r:embed="rId1"/>
            <a:stretch>
              <a:fillRect/>
            </a:stretch>
          </a:blipFill>
        </p:spPr>
      </p:sp>
      <p:sp>
        <p:nvSpPr>
          <p:cNvPr id="5" name="Freeform 11"/>
          <p:cNvSpPr/>
          <p:nvPr/>
        </p:nvSpPr>
        <p:spPr>
          <a:xfrm>
            <a:off x="0" y="125454"/>
            <a:ext cx="2969663" cy="1039906"/>
          </a:xfrm>
          <a:custGeom>
            <a:avLst/>
            <a:gdLst/>
            <a:ahLst/>
            <a:cxnLst/>
            <a:rect l="l" t="t" r="r" b="b"/>
            <a:pathLst>
              <a:path w="2969663" h="1039906">
                <a:moveTo>
                  <a:pt x="0" y="0"/>
                </a:moveTo>
                <a:lnTo>
                  <a:pt x="2969663" y="0"/>
                </a:lnTo>
                <a:lnTo>
                  <a:pt x="2969663" y="1039906"/>
                </a:lnTo>
                <a:lnTo>
                  <a:pt x="0" y="10399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6" name="Freeform 13"/>
          <p:cNvSpPr/>
          <p:nvPr/>
        </p:nvSpPr>
        <p:spPr>
          <a:xfrm>
            <a:off x="15773400" y="9410700"/>
            <a:ext cx="2969663" cy="1039906"/>
          </a:xfrm>
          <a:custGeom>
            <a:avLst/>
            <a:gdLst/>
            <a:ahLst/>
            <a:cxnLst/>
            <a:rect l="l" t="t" r="r" b="b"/>
            <a:pathLst>
              <a:path w="2969663" h="1039906">
                <a:moveTo>
                  <a:pt x="0" y="0"/>
                </a:moveTo>
                <a:lnTo>
                  <a:pt x="2969663" y="0"/>
                </a:lnTo>
                <a:lnTo>
                  <a:pt x="2969663" y="1039905"/>
                </a:lnTo>
                <a:lnTo>
                  <a:pt x="0" y="103990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0" y="4305300"/>
            <a:ext cx="6172200" cy="3170099"/>
          </a:xfrm>
          <a:prstGeom prst="rect">
            <a:avLst/>
          </a:prstGeom>
        </p:spPr>
        <p:txBody>
          <a:bodyPr wrap="square">
            <a:spAutoFit/>
          </a:bodyPr>
          <a:lstStyle/>
          <a:p>
            <a:pPr algn="just"/>
            <a:r>
              <a:rPr lang="vi-VN" sz="4000" dirty="0" smtClean="0">
                <a:latin typeface="Times New Roman" panose="02020603050405020304" pitchFamily="18" charset="0"/>
                <a:cs typeface="Times New Roman" panose="02020603050405020304" pitchFamily="18" charset="0"/>
              </a:rPr>
              <a:t>Dựa </a:t>
            </a:r>
            <a:r>
              <a:rPr lang="vi-VN" sz="4000" dirty="0">
                <a:latin typeface="Times New Roman" panose="02020603050405020304" pitchFamily="18" charset="0"/>
                <a:cs typeface="Times New Roman" panose="02020603050405020304" pitchFamily="18" charset="0"/>
              </a:rPr>
              <a:t>vào dàn ý đã làm trong mục 2.1. Thực hành viết theo các bước, hãy lập sơ đồ quan hệ giữa các đoạn văn trong phần thân bài.</a:t>
            </a:r>
            <a:endParaRPr lang="vi-VN" sz="4000" dirty="0">
              <a:latin typeface="Times New Roman" panose="02020603050405020304" pitchFamily="18" charset="0"/>
              <a:cs typeface="Times New Roman" panose="02020603050405020304" pitchFamily="18" charset="0"/>
            </a:endParaRPr>
          </a:p>
        </p:txBody>
      </p:sp>
      <p:sp>
        <p:nvSpPr>
          <p:cNvPr id="3" name="Rectangle 2"/>
          <p:cNvSpPr/>
          <p:nvPr/>
        </p:nvSpPr>
        <p:spPr>
          <a:xfrm>
            <a:off x="10058400" y="2400300"/>
            <a:ext cx="7136600" cy="1200329"/>
          </a:xfrm>
          <a:prstGeom prst="rect">
            <a:avLst/>
          </a:prstGeom>
        </p:spPr>
        <p:txBody>
          <a:bodyPr wrap="square">
            <a:spAutoFit/>
          </a:bodyPr>
          <a:lstStyle/>
          <a:p>
            <a:pPr algn="ctr"/>
            <a:r>
              <a:rPr lang="en-US" sz="7200" dirty="0">
                <a:solidFill>
                  <a:srgbClr val="C00000"/>
                </a:solidFill>
                <a:latin typeface="#9Slide03 Ample" panose="02000000000000000000" pitchFamily="2" charset="0"/>
                <a:cs typeface="Times New Roman" panose="02020603050405020304" pitchFamily="18" charset="0"/>
              </a:rPr>
              <a:t>CẶP ĐÔI CHIA SẺ</a:t>
            </a:r>
            <a:endParaRPr lang="vi-VN" sz="7200" dirty="0">
              <a:solidFill>
                <a:srgbClr val="C00000"/>
              </a:solidFill>
              <a:latin typeface="#9Slide03 Ample" panose="02000000000000000000" pitchFamily="2" charset="0"/>
              <a:cs typeface="Times New Roman" panose="02020603050405020304" pitchFamily="18" charset="0"/>
            </a:endParaRPr>
          </a:p>
        </p:txBody>
      </p:sp>
      <p:pic>
        <p:nvPicPr>
          <p:cNvPr id="5" name="Picture 4"/>
          <p:cNvPicPr>
            <a:picLocks noChangeAspect="1"/>
          </p:cNvPicPr>
          <p:nvPr/>
        </p:nvPicPr>
        <p:blipFill>
          <a:blip r:embed="rId1"/>
          <a:stretch>
            <a:fillRect/>
          </a:stretch>
        </p:blipFill>
        <p:spPr>
          <a:xfrm>
            <a:off x="1219200" y="0"/>
            <a:ext cx="7112800" cy="10287000"/>
          </a:xfrm>
          <a:prstGeom prst="rect">
            <a:avLst/>
          </a:prstGeom>
        </p:spPr>
      </p:pic>
      <p:sp>
        <p:nvSpPr>
          <p:cNvPr id="6" name="Freeform 16"/>
          <p:cNvSpPr/>
          <p:nvPr/>
        </p:nvSpPr>
        <p:spPr>
          <a:xfrm>
            <a:off x="-1002306" y="7399148"/>
            <a:ext cx="3299150" cy="3376403"/>
          </a:xfrm>
          <a:custGeom>
            <a:avLst/>
            <a:gdLst/>
            <a:ahLst/>
            <a:cxnLst/>
            <a:rect l="l" t="t" r="r" b="b"/>
            <a:pathLst>
              <a:path w="3299150" h="3376403">
                <a:moveTo>
                  <a:pt x="0" y="0"/>
                </a:moveTo>
                <a:lnTo>
                  <a:pt x="3299150" y="0"/>
                </a:lnTo>
                <a:lnTo>
                  <a:pt x="3299150" y="3376402"/>
                </a:lnTo>
                <a:lnTo>
                  <a:pt x="0" y="337640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7" name="Freeform 17"/>
          <p:cNvSpPr/>
          <p:nvPr/>
        </p:nvSpPr>
        <p:spPr>
          <a:xfrm>
            <a:off x="16611600" y="-1562100"/>
            <a:ext cx="4091579" cy="4114800"/>
          </a:xfrm>
          <a:custGeom>
            <a:avLst/>
            <a:gdLst/>
            <a:ahLst/>
            <a:cxnLst/>
            <a:rect l="l" t="t" r="r" b="b"/>
            <a:pathLst>
              <a:path w="4091579" h="4114800">
                <a:moveTo>
                  <a:pt x="0" y="0"/>
                </a:moveTo>
                <a:lnTo>
                  <a:pt x="4091579" y="0"/>
                </a:lnTo>
                <a:lnTo>
                  <a:pt x="4091579"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transition spd="slow">
    <p:push dir="u"/>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17444" y="2006060"/>
            <a:ext cx="8141638" cy="6431693"/>
          </a:xfrm>
          <a:custGeom>
            <a:avLst/>
            <a:gdLst/>
            <a:ahLst/>
            <a:cxnLst/>
            <a:rect l="l" t="t" r="r" b="b"/>
            <a:pathLst>
              <a:path w="7624992" h="5823588">
                <a:moveTo>
                  <a:pt x="0" y="0"/>
                </a:moveTo>
                <a:lnTo>
                  <a:pt x="7624992" y="0"/>
                </a:lnTo>
                <a:lnTo>
                  <a:pt x="7624992" y="5823588"/>
                </a:lnTo>
                <a:lnTo>
                  <a:pt x="0" y="5823588"/>
                </a:lnTo>
                <a:lnTo>
                  <a:pt x="0" y="0"/>
                </a:lnTo>
                <a:close/>
              </a:path>
            </a:pathLst>
          </a:custGeom>
          <a:blipFill>
            <a:blip r:embed="rId1">
              <a:lum bright="70000" contrast="-70000"/>
            </a:blip>
            <a:stretch>
              <a:fillRect/>
            </a:stretch>
          </a:blipFill>
        </p:spPr>
      </p:sp>
      <p:sp>
        <p:nvSpPr>
          <p:cNvPr id="8" name="Freeform 8"/>
          <p:cNvSpPr/>
          <p:nvPr/>
        </p:nvSpPr>
        <p:spPr>
          <a:xfrm>
            <a:off x="-2600113" y="-630720"/>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2"/>
            <a:stretch>
              <a:fillRect/>
            </a:stretch>
          </a:blipFill>
        </p:spPr>
      </p:sp>
      <p:sp>
        <p:nvSpPr>
          <p:cNvPr id="12" name="Freeform 12"/>
          <p:cNvSpPr/>
          <p:nvPr/>
        </p:nvSpPr>
        <p:spPr>
          <a:xfrm>
            <a:off x="-868154" y="8437753"/>
            <a:ext cx="3144742" cy="2338545"/>
          </a:xfrm>
          <a:custGeom>
            <a:avLst/>
            <a:gdLst/>
            <a:ahLst/>
            <a:cxnLst/>
            <a:rect l="l" t="t" r="r" b="b"/>
            <a:pathLst>
              <a:path w="3144742" h="2338545">
                <a:moveTo>
                  <a:pt x="0" y="0"/>
                </a:moveTo>
                <a:lnTo>
                  <a:pt x="3144743" y="0"/>
                </a:lnTo>
                <a:lnTo>
                  <a:pt x="3144743" y="2338545"/>
                </a:lnTo>
                <a:lnTo>
                  <a:pt x="0" y="2338545"/>
                </a:lnTo>
                <a:lnTo>
                  <a:pt x="0" y="0"/>
                </a:lnTo>
                <a:close/>
              </a:path>
            </a:pathLst>
          </a:custGeom>
          <a:blipFill>
            <a:blip r:embed="rId3"/>
            <a:stretch>
              <a:fillRect/>
            </a:stretch>
          </a:blipFill>
        </p:spPr>
      </p:sp>
      <p:sp>
        <p:nvSpPr>
          <p:cNvPr id="13" name="Freeform 13"/>
          <p:cNvSpPr/>
          <p:nvPr/>
        </p:nvSpPr>
        <p:spPr>
          <a:xfrm>
            <a:off x="14518901" y="-39608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4"/>
            <a:stretch>
              <a:fillRect/>
            </a:stretch>
          </a:blipFill>
        </p:spPr>
      </p:sp>
      <p:sp>
        <p:nvSpPr>
          <p:cNvPr id="14" name="Freeform 14"/>
          <p:cNvSpPr/>
          <p:nvPr/>
        </p:nvSpPr>
        <p:spPr>
          <a:xfrm rot="-10800000">
            <a:off x="11475587" y="-120302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5"/>
            <a:stretch>
              <a:fillRect/>
            </a:stretch>
          </a:blipFill>
        </p:spPr>
      </p:sp>
      <p:sp>
        <p:nvSpPr>
          <p:cNvPr id="15" name="Freeform 15"/>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6"/>
            <a:stretch>
              <a:fillRect/>
            </a:stretch>
          </a:blipFill>
        </p:spPr>
      </p:sp>
      <p:sp>
        <p:nvSpPr>
          <p:cNvPr id="9" name="Freeform 2"/>
          <p:cNvSpPr/>
          <p:nvPr/>
        </p:nvSpPr>
        <p:spPr>
          <a:xfrm>
            <a:off x="806558" y="2006060"/>
            <a:ext cx="8141638" cy="6431693"/>
          </a:xfrm>
          <a:custGeom>
            <a:avLst/>
            <a:gdLst/>
            <a:ahLst/>
            <a:cxnLst/>
            <a:rect l="l" t="t" r="r" b="b"/>
            <a:pathLst>
              <a:path w="7624992" h="5823588">
                <a:moveTo>
                  <a:pt x="0" y="0"/>
                </a:moveTo>
                <a:lnTo>
                  <a:pt x="7624992" y="0"/>
                </a:lnTo>
                <a:lnTo>
                  <a:pt x="7624992" y="5823588"/>
                </a:lnTo>
                <a:lnTo>
                  <a:pt x="0" y="5823588"/>
                </a:lnTo>
                <a:lnTo>
                  <a:pt x="0" y="0"/>
                </a:lnTo>
                <a:close/>
              </a:path>
            </a:pathLst>
          </a:custGeom>
          <a:blipFill>
            <a:blip r:embed="rId1">
              <a:lum bright="70000" contrast="-70000"/>
            </a:blip>
            <a:stretch>
              <a:fillRect/>
            </a:stretch>
          </a:blipFill>
        </p:spPr>
      </p:sp>
      <p:sp>
        <p:nvSpPr>
          <p:cNvPr id="10" name="Freeform 2"/>
          <p:cNvSpPr/>
          <p:nvPr/>
        </p:nvSpPr>
        <p:spPr>
          <a:xfrm>
            <a:off x="9220200" y="1989731"/>
            <a:ext cx="8141638" cy="6431693"/>
          </a:xfrm>
          <a:custGeom>
            <a:avLst/>
            <a:gdLst/>
            <a:ahLst/>
            <a:cxnLst/>
            <a:rect l="l" t="t" r="r" b="b"/>
            <a:pathLst>
              <a:path w="7624992" h="5823588">
                <a:moveTo>
                  <a:pt x="0" y="0"/>
                </a:moveTo>
                <a:lnTo>
                  <a:pt x="7624992" y="0"/>
                </a:lnTo>
                <a:lnTo>
                  <a:pt x="7624992" y="5823588"/>
                </a:lnTo>
                <a:lnTo>
                  <a:pt x="0" y="5823588"/>
                </a:lnTo>
                <a:lnTo>
                  <a:pt x="0" y="0"/>
                </a:lnTo>
                <a:close/>
              </a:path>
            </a:pathLst>
          </a:custGeom>
          <a:blipFill>
            <a:blip r:embed="rId1">
              <a:lum bright="70000" contrast="-70000"/>
            </a:blip>
            <a:stretch>
              <a:fillRect/>
            </a:stretch>
          </a:blipFill>
        </p:spPr>
      </p:sp>
      <p:sp>
        <p:nvSpPr>
          <p:cNvPr id="16" name="Rectangle 15"/>
          <p:cNvSpPr/>
          <p:nvPr/>
        </p:nvSpPr>
        <p:spPr>
          <a:xfrm>
            <a:off x="1325010" y="3623944"/>
            <a:ext cx="7126506" cy="1938992"/>
          </a:xfrm>
          <a:prstGeom prst="rect">
            <a:avLst/>
          </a:prstGeom>
        </p:spPr>
        <p:txBody>
          <a:bodyPr wrap="square">
            <a:spAutoFit/>
          </a:bodyPr>
          <a:lstStyle/>
          <a:p>
            <a:pPr algn="just"/>
            <a:r>
              <a:rPr lang="en-US" sz="4000" b="1" dirty="0" err="1">
                <a:latin typeface="Times New Roman" panose="02020603050405020304" pitchFamily="18" charset="0"/>
                <a:cs typeface="Times New Roman" panose="02020603050405020304" pitchFamily="18" charset="0"/>
              </a:rPr>
              <a:t>Nhóm</a:t>
            </a:r>
            <a:r>
              <a:rPr lang="en-US" sz="4000" b="1" dirty="0">
                <a:latin typeface="Times New Roman" panose="02020603050405020304" pitchFamily="18" charset="0"/>
                <a:cs typeface="Times New Roman" panose="02020603050405020304" pitchFamily="18" charset="0"/>
              </a:rPr>
              <a:t> 1: </a:t>
            </a:r>
            <a:r>
              <a:rPr lang="vi-VN" sz="4000" b="1" dirty="0">
                <a:latin typeface="Times New Roman" panose="02020603050405020304" pitchFamily="18" charset="0"/>
                <a:cs typeface="Times New Roman" panose="02020603050405020304" pitchFamily="18" charset="0"/>
              </a:rPr>
              <a:t>Đề 1. </a:t>
            </a:r>
            <a:r>
              <a:rPr lang="vi-VN" sz="4000" dirty="0">
                <a:latin typeface="Times New Roman" panose="02020603050405020304" pitchFamily="18" charset="0"/>
                <a:cs typeface="Times New Roman" panose="02020603050405020304" pitchFamily="18" charset="0"/>
              </a:rPr>
              <a:t>Suy nghĩ về câu tục ngữ. "Chết trong còn hơn sống đục.".</a:t>
            </a:r>
            <a:endParaRPr lang="vi-VN" sz="4000" dirty="0">
              <a:latin typeface="Times New Roman" panose="02020603050405020304" pitchFamily="18" charset="0"/>
              <a:cs typeface="Times New Roman" panose="02020603050405020304" pitchFamily="18" charset="0"/>
            </a:endParaRPr>
          </a:p>
        </p:txBody>
      </p:sp>
      <p:sp>
        <p:nvSpPr>
          <p:cNvPr id="17" name="Rectangle 16"/>
          <p:cNvSpPr/>
          <p:nvPr/>
        </p:nvSpPr>
        <p:spPr>
          <a:xfrm>
            <a:off x="9982200" y="3558450"/>
            <a:ext cx="6928896" cy="3170099"/>
          </a:xfrm>
          <a:prstGeom prst="rect">
            <a:avLst/>
          </a:prstGeom>
        </p:spPr>
        <p:txBody>
          <a:bodyPr wrap="square">
            <a:spAutoFit/>
          </a:bodyPr>
          <a:lstStyle/>
          <a:p>
            <a:pPr algn="just"/>
            <a:r>
              <a:rPr lang="en-US" sz="4000" b="1" dirty="0" err="1">
                <a:latin typeface="Times New Roman" panose="02020603050405020304" pitchFamily="18" charset="0"/>
                <a:cs typeface="Times New Roman" panose="02020603050405020304" pitchFamily="18" charset="0"/>
              </a:rPr>
              <a:t>Nhóm</a:t>
            </a:r>
            <a:r>
              <a:rPr lang="en-US" sz="4000" b="1" dirty="0">
                <a:latin typeface="Times New Roman" panose="02020603050405020304" pitchFamily="18" charset="0"/>
                <a:cs typeface="Times New Roman" panose="02020603050405020304" pitchFamily="18" charset="0"/>
              </a:rPr>
              <a:t> 2: </a:t>
            </a:r>
            <a:r>
              <a:rPr lang="vi-VN" sz="4000" b="1" dirty="0">
                <a:latin typeface="Times New Roman" panose="02020603050405020304" pitchFamily="18" charset="0"/>
                <a:cs typeface="Times New Roman" panose="02020603050405020304" pitchFamily="18" charset="0"/>
              </a:rPr>
              <a:t>Đề 2</a:t>
            </a:r>
            <a:r>
              <a:rPr lang="vi-VN" sz="4000" dirty="0">
                <a:latin typeface="Times New Roman" panose="02020603050405020304" pitchFamily="18" charset="0"/>
                <a:cs typeface="Times New Roman" panose="02020603050405020304" pitchFamily="18" charset="0"/>
              </a:rPr>
              <a:t>. Suy nghĩ về câu nói của danh tướng Trần Bình Trọng: "Ta thà làm ma nước Nam chứ không thèm làm vương đất Bắc."</a:t>
            </a:r>
            <a:endParaRPr lang="vi-VN" sz="4000" dirty="0">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2171700"/>
            <a:ext cx="17221200" cy="624786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Trong lịch sử nước Việt ta còn ghi lại rất nhiều câu nói bất hủ của các bậc anh hùng dân tộc, làm rạng danh nước nhà. Một trong những câu nói bất hủ phải kể đến là lời mắng: </a:t>
            </a:r>
            <a:r>
              <a:rPr kumimoji="0" lang="vi-VN"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"Ta thà làm ma nước Nam, chứ không thèm làm vương đất Bắc"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của danh tướng Trần Bình Trọng thời nhà Trần.</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Câu chuyện Trần Bình Trọng hy sinh oanh liệt sau lời mắng nhiếc lũ giặc ngoại xâm xảy ra dưới thời vua Trần Nhân Tông, trong cuộc chiến chống quân Nguyên - Mông lần thứ 2 do sự chênh lệch quá lớn về quân số, mũi quân đánh chặn của Trần Bình Trọng thất bại, Trần Bình Trọng bị bắt sống. Tuy nhiên, Trần Bình Trọng đã hoàn thành xuất sắc nhiệm vụ cầm chân địch khi chúng hoàn toàn mất dấu vết nhà Trần sau trận đánh này.</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Google Shape;359;p42"/>
          <p:cNvSpPr txBox="1"/>
          <p:nvPr/>
        </p:nvSpPr>
        <p:spPr>
          <a:xfrm>
            <a:off x="1294528" y="347554"/>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en-US" sz="4400" b="1" i="0" u="none" strike="noStrike" kern="1200" cap="none" spc="0" normalizeH="0" baseline="0" noProof="0" dirty="0" err="1">
                <a:ln>
                  <a:noFill/>
                </a:ln>
                <a:solidFill>
                  <a:srgbClr val="FF0000"/>
                </a:solidFill>
                <a:effectLst/>
                <a:uLnTx/>
                <a:uFillTx/>
                <a:latin typeface="#9Slide03 Ample" panose="02000000000000000000" pitchFamily="2" charset="0"/>
                <a:ea typeface="Cambria" panose="02040503050406030204" pitchFamily="18" charset="0"/>
                <a:cs typeface="Times New Roman" panose="02020603050405020304" pitchFamily="18" charset="0"/>
              </a:rPr>
              <a:t>Bài</a:t>
            </a:r>
            <a:r>
              <a:rPr kumimoji="0" lang="en-US" sz="4400" b="1" i="0" u="none" strike="noStrike" kern="1200" cap="none" spc="0" normalizeH="0" baseline="0" noProof="0" dirty="0">
                <a:ln>
                  <a:noFill/>
                </a:ln>
                <a:solidFill>
                  <a:srgbClr val="FF0000"/>
                </a:solidFill>
                <a:effectLst/>
                <a:uLnTx/>
                <a:uFillTx/>
                <a:latin typeface="#9Slide03 Ample" panose="02000000000000000000" pitchFamily="2"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9Slide03 Ample" panose="02000000000000000000" pitchFamily="2" charset="0"/>
                <a:ea typeface="Cambria" panose="02040503050406030204" pitchFamily="18" charset="0"/>
                <a:cs typeface="Times New Roman" panose="02020603050405020304" pitchFamily="18" charset="0"/>
              </a:rPr>
              <a:t>viết</a:t>
            </a:r>
            <a:r>
              <a:rPr kumimoji="0" lang="en-US" sz="4400" b="1" i="0" u="none" strike="noStrike" kern="1200" cap="none" spc="0" normalizeH="0" baseline="0" noProof="0" dirty="0">
                <a:ln>
                  <a:noFill/>
                </a:ln>
                <a:solidFill>
                  <a:srgbClr val="FF0000"/>
                </a:solidFill>
                <a:effectLst/>
                <a:uLnTx/>
                <a:uFillTx/>
                <a:latin typeface="#9Slide03 Ample" panose="02000000000000000000" pitchFamily="2"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9Slide03 Ample" panose="02000000000000000000" pitchFamily="2" charset="0"/>
                <a:ea typeface="Cambria" panose="02040503050406030204" pitchFamily="18" charset="0"/>
                <a:cs typeface="Times New Roman" panose="02020603050405020304" pitchFamily="18" charset="0"/>
              </a:rPr>
              <a:t>tham</a:t>
            </a:r>
            <a:r>
              <a:rPr kumimoji="0" lang="en-US" sz="4400" b="1" i="0" u="none" strike="noStrike" kern="1200" cap="none" spc="0" normalizeH="0" baseline="0" noProof="0" dirty="0">
                <a:ln>
                  <a:noFill/>
                </a:ln>
                <a:solidFill>
                  <a:srgbClr val="FF0000"/>
                </a:solidFill>
                <a:effectLst/>
                <a:uLnTx/>
                <a:uFillTx/>
                <a:latin typeface="#9Slide03 Ample" panose="02000000000000000000" pitchFamily="2"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9Slide03 Ample" panose="02000000000000000000" pitchFamily="2" charset="0"/>
                <a:ea typeface="Cambria" panose="02040503050406030204" pitchFamily="18" charset="0"/>
                <a:cs typeface="Times New Roman" panose="02020603050405020304" pitchFamily="18" charset="0"/>
              </a:rPr>
              <a:t>khảo</a:t>
            </a:r>
            <a:endParaRPr kumimoji="0" lang="vi-VN" sz="4400" b="1" i="0" u="none" strike="noStrike" kern="1200" cap="none" spc="0" normalizeH="0" baseline="0" noProof="0" dirty="0">
              <a:ln>
                <a:noFill/>
              </a:ln>
              <a:solidFill>
                <a:srgbClr val="FF0000"/>
              </a:solidFill>
              <a:effectLst/>
              <a:highlight>
                <a:srgbClr val="4F81BD"/>
              </a:highlight>
              <a:uLnTx/>
              <a:uFillTx/>
              <a:latin typeface="#9Slide03 Ample" panose="02000000000000000000" pitchFamily="2" charset="0"/>
              <a:ea typeface="Cambria" panose="02040503050406030204" pitchFamily="18" charset="0"/>
              <a:cs typeface="Times New Roman" panose="02020603050405020304" pitchFamily="18" charset="0"/>
            </a:endParaRPr>
          </a:p>
        </p:txBody>
      </p:sp>
      <p:sp>
        <p:nvSpPr>
          <p:cNvPr id="4" name="Freeform 7"/>
          <p:cNvSpPr/>
          <p:nvPr/>
        </p:nvSpPr>
        <p:spPr>
          <a:xfrm>
            <a:off x="-2133600" y="-1486513"/>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1"/>
            <a:stretch>
              <a:fillRect/>
            </a:stretch>
          </a:blipFill>
        </p:spPr>
      </p:sp>
      <p:sp>
        <p:nvSpPr>
          <p:cNvPr id="5" name="Freeform 13"/>
          <p:cNvSpPr/>
          <p:nvPr/>
        </p:nvSpPr>
        <p:spPr>
          <a:xfrm rot="10132024">
            <a:off x="-2610058" y="6615524"/>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2"/>
            <a:stretch>
              <a:fillRect/>
            </a:stretch>
          </a:blipFill>
        </p:spPr>
        <p:txBody>
          <a:bodyPr/>
          <a:lstStyle/>
          <a:p>
            <a:endParaRPr lang="en-US" dirty="0"/>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95300"/>
            <a:ext cx="17221200" cy="93256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Để moi móc thông tin, tướng giặc đã dùng mọi cách với Trần Bình Trọng, từ dọa dẫm tới mềm mỏng. Nhưng Trần Bình Trọng quyết không nói nửa lời. Cuối cùng, tướng giặc dụ dỗ sẽ xin phong vương nếu Trần Bình Trọng quy hàng, nhưng ông đã khẳng khái thét mắng vào mặt chúng: "Ta thà làm ma nước Nam còn hơn làm vương đất Bắc".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kẻ</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sát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chết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vương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trở</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thành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tay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sai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sống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sung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sướng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vương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Lời thét mắng ấy thể hiện rõ quan điểm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khẳng định Đại Việt là một nước độc lập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khẳng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bất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khuất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cam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chịu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kiếp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đời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lệ</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Bất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lời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tuyên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địch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giết ông ngay tức khắc. Sử sách còn ghi lại thời điểm ấy là tháng Chạp năm Ất Dậu (1285). Năm ấy, Trần Bình Trọng mới có 26 tuổi. Câu nói của 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hơn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nữa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đã thể hiện tinh thần bất khuất và tấm lòng yêu nước to lớn của một vị chính nhân quân tử. Câu nói ấy đến ngày nay vẫn còn truyền cảm hứng cho nhiều thế hệ thanh niên Việt Nam, để học biết sống và cống hiến cho Tổ quốc.</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reeform 14"/>
          <p:cNvSpPr/>
          <p:nvPr/>
        </p:nvSpPr>
        <p:spPr>
          <a:xfrm rot="20932024">
            <a:off x="13300921" y="8523683"/>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1"/>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95300"/>
            <a:ext cx="17221200" cy="747897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Nhờ sự chiến đấu anh dũng và sự hy sinh oanh liệt, thà chết chứ không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bị</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mua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chuộc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bán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nước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cầu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làm lộ thông tin quân sự của triều đình, của Trần Bình Trọng, triều đình nhà Trần mới có thời gian và điều kiện để chuẩn bị lực lượng phản công. Sau đó chỉ vài tháng, quan quân nhà Trần đã dốc toàn lực phản công, đập tan quân Nguyên Mông. Nhiều tướng giặc bị chém đầu tại trận, trong đó có Toa Đô, Lý Hằng, Lý Quán.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Cuộc chiến chống giặc Nguyên Mông lần thứ 2 thắng lợi ròn rã nhờ công đóng góp không nhỏ của Trần Bình Trọng. Bởi thế, khi xét công trạng, vua Nhân Tông đã truy phong ông là Bảo nghĩa vương.</a:t>
            </a:r>
            <a:endPar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Tiếp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nối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thần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yêu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nước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Việt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Nam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tự</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hào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trở</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thành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một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nước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tuy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nhỏ</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về</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diện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tích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nhưng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lớn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mạnh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về</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thần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hi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quyết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chiến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để</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bảo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vệ</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lãnh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thổ</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Chị</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Võ</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Thị</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Sáu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anh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hùng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Nguyễn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Văn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Trỗi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tên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rất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quen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thuộc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ghi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tên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mình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tấm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bia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anh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hùng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chiến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sĩ</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hi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bảo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vệ</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Tổ</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quốc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Việt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Nam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vẹn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tròn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5" name="Freeform 13"/>
          <p:cNvSpPr/>
          <p:nvPr/>
        </p:nvSpPr>
        <p:spPr>
          <a:xfrm rot="10132024">
            <a:off x="-2610058" y="6615524"/>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1"/>
            <a:stretch>
              <a:fillRect/>
            </a:stretch>
          </a:blipFill>
        </p:spPr>
        <p:txBody>
          <a:bodyPr/>
          <a:lstStyle/>
          <a:p>
            <a:endParaRPr lang="en-US" dirty="0"/>
          </a:p>
        </p:txBody>
      </p:sp>
      <p:sp>
        <p:nvSpPr>
          <p:cNvPr id="6" name="Freeform 14"/>
          <p:cNvSpPr/>
          <p:nvPr/>
        </p:nvSpPr>
        <p:spPr>
          <a:xfrm rot="20932024">
            <a:off x="13300921" y="8523683"/>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2"/>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1"/>
          <a:srcRect l="790" t="-599" r="4534" b="599"/>
          <a:stretch>
            <a:fillRect/>
          </a:stretch>
        </p:blipFill>
        <p:spPr>
          <a:xfrm>
            <a:off x="510676" y="197917"/>
            <a:ext cx="8130540" cy="480250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p:cNvPicPr>
            <a:picLocks noChangeAspect="1"/>
          </p:cNvPicPr>
          <p:nvPr/>
        </p:nvPicPr>
        <p:blipFill>
          <a:blip r:embed="rId2"/>
          <a:stretch>
            <a:fillRect/>
          </a:stretch>
        </p:blipFill>
        <p:spPr>
          <a:xfrm>
            <a:off x="9646786" y="192474"/>
            <a:ext cx="8336414" cy="4951026"/>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3"/>
          <p:cNvPicPr>
            <a:picLocks noChangeAspect="1"/>
          </p:cNvPicPr>
          <p:nvPr/>
        </p:nvPicPr>
        <p:blipFill>
          <a:blip r:embed="rId3"/>
          <a:stretch>
            <a:fillRect/>
          </a:stretch>
        </p:blipFill>
        <p:spPr>
          <a:xfrm>
            <a:off x="510676" y="5448300"/>
            <a:ext cx="8130539" cy="4529411"/>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p:cNvPicPr preferRelativeResize="0">
            <a:picLocks noChangeAspect="1"/>
          </p:cNvPicPr>
          <p:nvPr/>
        </p:nvPicPr>
        <p:blipFill>
          <a:blip r:embed="rId4"/>
          <a:stretch>
            <a:fillRect/>
          </a:stretch>
        </p:blipFill>
        <p:spPr>
          <a:xfrm>
            <a:off x="9646786" y="5605736"/>
            <a:ext cx="8260214" cy="4371975"/>
          </a:xfrm>
          <a:prstGeom prst="rect">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Rounded Rectangle 18"/>
          <p:cNvSpPr/>
          <p:nvPr/>
        </p:nvSpPr>
        <p:spPr>
          <a:xfrm>
            <a:off x="6958965" y="3834902"/>
            <a:ext cx="3779520" cy="2298383"/>
          </a:xfrm>
          <a:prstGeom prst="roundRect">
            <a:avLst/>
          </a:prstGeom>
          <a:solidFill>
            <a:schemeClr val="accent3">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defTabSz="1371600"/>
            <a:r>
              <a:rPr lang="vi-VN" altLang="en-US" sz="4400" b="1" dirty="0">
                <a:solidFill>
                  <a:schemeClr val="tx1"/>
                </a:solidFill>
                <a:latin typeface="Times New Roman" panose="02020603050405020304" pitchFamily="18" charset="0"/>
                <a:ea typeface="Microsoft YaHei" panose="020B0503020204020204" charset="-122"/>
                <a:cs typeface="Times New Roman" panose="02020603050405020304" pitchFamily="18" charset="0"/>
              </a:rPr>
              <a:t>TINH THẦN ĐOÀN KẾT</a:t>
            </a:r>
            <a:endParaRPr lang="vi-VN" altLang="en-US" sz="4400" b="1" dirty="0">
              <a:solidFill>
                <a:schemeClr val="tx1"/>
              </a:solidFill>
              <a:latin typeface="Times New Roman" panose="02020603050405020304" pitchFamily="18" charset="0"/>
              <a:ea typeface="Microsoft YaHei" panose="020B0503020204020204" charset="-122"/>
              <a:cs typeface="Times New Roman" panose="02020603050405020304" pitchFamily="18" charset="0"/>
            </a:endParaRPr>
          </a:p>
        </p:txBody>
      </p:sp>
      <p:pic>
        <p:nvPicPr>
          <p:cNvPr id="7" name="Đồng hồ đếm ngược 10 giây">
            <a:hlinkClick r:id="" action="ppaction://media"/>
          </p:cNvPr>
          <p:cNvPicPr>
            <a:picLocks noChangeAspect="1"/>
          </p:cNvPicPr>
          <p:nvPr>
            <a:videoFile r:link="rId5"/>
            <p:extLst>
              <p:ext uri="{DAA4B4D4-6D71-4841-9C94-3DE7FCFB9230}">
                <p14:media xmlns:p14="http://schemas.microsoft.com/office/powerpoint/2010/main" r:embed="rId6"/>
              </p:ext>
            </p:extLst>
          </p:nvPr>
        </p:nvPicPr>
        <p:blipFill>
          <a:blip r:embed="rId7"/>
          <a:stretch>
            <a:fillRect/>
          </a:stretch>
        </p:blipFill>
        <p:spPr>
          <a:xfrm>
            <a:off x="14935200" y="27214"/>
            <a:ext cx="3135086" cy="17634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4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2"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7"/>
                </p:tgtEl>
              </p:cMediaNode>
            </p:video>
          </p:childTnLst>
        </p:cTn>
      </p:par>
    </p:tnLst>
    <p:bldLst>
      <p:bldP spid="6" grpId="1" animBg="1"/>
      <p:bldP spid="6" grpId="2"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495300"/>
            <a:ext cx="17221200" cy="563231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Câu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nói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ấy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vi-VN"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"Ta thà làm ma nước Nam, chứ không thèm làm vương đất Bắc"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rất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đúng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đắn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tưởng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trừng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tạo</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động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lực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to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lớn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toàn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Việt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Nam.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Ấy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thế</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nhưng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vẫn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còn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một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số</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thanh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thiếu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niên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ngược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với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truyền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thống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luồn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cúi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đê</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hèn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chỉ</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phần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nhỏ</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tồn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ngày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nay.</a:t>
            </a:r>
            <a:endParaRPr kumimoji="0" lang="en-US" sz="4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Cảm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ơn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thần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của</a:t>
            </a:r>
            <a:r>
              <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Bảo nghĩa vương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Trần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Bình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Trọng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cảm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ơ</a:t>
            </a:r>
            <a:r>
              <a:rPr kumimoji="0" lang="en-US" sz="40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t>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những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anh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hùng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đã</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anh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dũng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hi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để</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chúng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ngày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hôm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nay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được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ngồi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học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trong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môi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trường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tốt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đẹp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không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khí</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trong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lành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Trong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em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sẽ</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khắc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ghi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câu</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nói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và</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tinh</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thần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ấy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dũng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cảm</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vượt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lên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cố</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gắng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học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tập</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vì</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một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ngày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mai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tươi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sáng</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của</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dân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mn-cs"/>
              </a:rPr>
              <a:t>tộc</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4" name="Freeform 11"/>
          <p:cNvSpPr/>
          <p:nvPr/>
        </p:nvSpPr>
        <p:spPr>
          <a:xfrm rot="-854298">
            <a:off x="2452163" y="6998128"/>
            <a:ext cx="1991447" cy="4341029"/>
          </a:xfrm>
          <a:custGeom>
            <a:avLst/>
            <a:gdLst/>
            <a:ahLst/>
            <a:cxnLst/>
            <a:rect l="l" t="t" r="r" b="b"/>
            <a:pathLst>
              <a:path w="1991447" h="4341029">
                <a:moveTo>
                  <a:pt x="0" y="0"/>
                </a:moveTo>
                <a:lnTo>
                  <a:pt x="1991447" y="0"/>
                </a:lnTo>
                <a:lnTo>
                  <a:pt x="1991447" y="4341029"/>
                </a:lnTo>
                <a:lnTo>
                  <a:pt x="0" y="4341029"/>
                </a:lnTo>
                <a:lnTo>
                  <a:pt x="0" y="0"/>
                </a:lnTo>
                <a:close/>
              </a:path>
            </a:pathLst>
          </a:custGeom>
          <a:blipFill>
            <a:blip r:embed="rId1"/>
            <a:stretch>
              <a:fillRect/>
            </a:stretch>
          </a:blipFill>
        </p:spPr>
      </p:sp>
      <p:sp>
        <p:nvSpPr>
          <p:cNvPr id="7" name="Freeform 15"/>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2"/>
            <a:stretch>
              <a:fillRect/>
            </a:stretch>
          </a:blipFill>
        </p:spPr>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p15:prstTrans prst="peelOff"/>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p:cNvSpPr>
            <a:spLocks noGrp="1" noRot="1" noChangeAspect="1" noMove="1" noResize="1" noEditPoints="1" noAdjustHandles="1" noChangeArrowheads="1" noChangeShapeType="1" noTextEdit="1"/>
          </p:cNvSpPr>
          <p:nvPr/>
        </p:nvSpPr>
        <p:spPr bwMode="white">
          <a:xfrm>
            <a:off x="2286"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p:cNvPicPr>
            <a:picLocks noChangeAspect="1"/>
          </p:cNvPicPr>
          <p:nvPr/>
        </p:nvPicPr>
        <p:blipFill rotWithShape="1">
          <a:blip r:embed="rId1"/>
          <a:srcRect l="2657" r="2815" b="2"/>
          <a:stretch>
            <a:fillRect/>
          </a:stretch>
        </p:blipFill>
        <p:spPr>
          <a:xfrm>
            <a:off x="961914" y="835779"/>
            <a:ext cx="6019530" cy="3343138"/>
          </a:xfrm>
          <a:prstGeom prst="rect">
            <a:avLst/>
          </a:prstGeom>
        </p:spPr>
      </p:pic>
      <p:pic>
        <p:nvPicPr>
          <p:cNvPr id="4" name="Picture 3"/>
          <p:cNvPicPr>
            <a:picLocks noChangeAspect="1"/>
          </p:cNvPicPr>
          <p:nvPr/>
        </p:nvPicPr>
        <p:blipFill rotWithShape="1">
          <a:blip r:embed="rId2"/>
          <a:srcRect t="17777" r="2" b="123"/>
          <a:stretch>
            <a:fillRect/>
          </a:stretch>
        </p:blipFill>
        <p:spPr>
          <a:xfrm rot="21600000">
            <a:off x="965200" y="4436497"/>
            <a:ext cx="6016245" cy="5014703"/>
          </a:xfrm>
          <a:prstGeom prst="rect">
            <a:avLst/>
          </a:prstGeom>
        </p:spPr>
      </p:pic>
      <p:pic>
        <p:nvPicPr>
          <p:cNvPr id="3" name="Picture 2"/>
          <p:cNvPicPr>
            <a:picLocks noChangeAspect="1"/>
          </p:cNvPicPr>
          <p:nvPr/>
        </p:nvPicPr>
        <p:blipFill rotWithShape="1">
          <a:blip r:embed="rId3"/>
          <a:srcRect l="22116" r="-1" b="-1"/>
          <a:stretch>
            <a:fillRect/>
          </a:stretch>
        </p:blipFill>
        <p:spPr>
          <a:xfrm>
            <a:off x="7270234" y="835783"/>
            <a:ext cx="10052565" cy="8615414"/>
          </a:xfrm>
          <a:prstGeom prst="rect">
            <a:avLst/>
          </a:prstGeom>
        </p:spPr>
      </p:pic>
      <p:sp>
        <p:nvSpPr>
          <p:cNvPr id="6" name="Heart 5"/>
          <p:cNvSpPr/>
          <p:nvPr/>
        </p:nvSpPr>
        <p:spPr>
          <a:xfrm>
            <a:off x="2362200" y="540963"/>
            <a:ext cx="3532758" cy="3180398"/>
          </a:xfrm>
          <a:prstGeom prst="heart">
            <a:avLst/>
          </a:prstGeom>
          <a:gradFill>
            <a:gsLst>
              <a:gs pos="0">
                <a:srgbClr val="FE4444"/>
              </a:gs>
              <a:gs pos="100000">
                <a:srgbClr val="832B2B"/>
              </a:gs>
            </a:gsLst>
            <a:lin ang="81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altLang="en-US" sz="4200" b="1" dirty="0">
                <a:solidFill>
                  <a:prstClr val="black"/>
                </a:solidFill>
                <a:latin typeface="Times New Roman" panose="02020603050405020304" pitchFamily="18" charset="0"/>
                <a:ea typeface="Microsoft YaHei" panose="020B0503020204020204" charset="-122"/>
                <a:cs typeface="Times New Roman" panose="02020603050405020304" pitchFamily="18" charset="0"/>
              </a:rPr>
              <a:t>LÒNG NHÂN ÁI</a:t>
            </a:r>
            <a:endParaRPr lang="vi-VN" altLang="en-US" sz="4200" b="1" dirty="0">
              <a:solidFill>
                <a:prstClr val="black"/>
              </a:solidFill>
              <a:latin typeface="Times New Roman" panose="02020603050405020304" pitchFamily="18" charset="0"/>
              <a:ea typeface="Microsoft YaHei" panose="020B0503020204020204" charset="-122"/>
              <a:cs typeface="Times New Roman" panose="02020603050405020304" pitchFamily="18" charset="0"/>
            </a:endParaRPr>
          </a:p>
        </p:txBody>
      </p:sp>
      <p:pic>
        <p:nvPicPr>
          <p:cNvPr id="7" name="Đồng hồ đếm ngược 10 giây">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a:stretch>
            <a:fillRect/>
          </a:stretch>
        </p:blipFill>
        <p:spPr>
          <a:xfrm>
            <a:off x="14935200" y="27214"/>
            <a:ext cx="3135086" cy="17634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74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2"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7"/>
                                        </p:tgtEl>
                                      </p:cBhvr>
                                    </p:cmd>
                                  </p:childTnLst>
                                </p:cTn>
                              </p:par>
                            </p:childTnLst>
                          </p:cTn>
                        </p:par>
                      </p:childTnLst>
                    </p:cTn>
                  </p:par>
                </p:childTnLst>
              </p:cTn>
              <p:nextCondLst>
                <p:cond evt="onClick" delay="0">
                  <p:tgtEl>
                    <p:spTgt spid="7"/>
                  </p:tgtEl>
                </p:cond>
              </p:nextCondLst>
            </p:seq>
            <p:video>
              <p:cMediaNode vol="80000">
                <p:cTn id="17" fill="hold" display="0">
                  <p:stCondLst>
                    <p:cond delay="indefinite"/>
                  </p:stCondLst>
                </p:cTn>
                <p:tgtEl>
                  <p:spTgt spid="7"/>
                </p:tgtEl>
              </p:cMediaNode>
            </p:video>
          </p:childTnLst>
        </p:cTn>
      </p:par>
    </p:tnLst>
    <p:bldLst>
      <p:bldP spid="6" grpId="1" animBg="1"/>
      <p:bldP spid="6"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11"/>
          <p:cNvSpPr/>
          <p:nvPr/>
        </p:nvSpPr>
        <p:spPr>
          <a:xfrm rot="790328">
            <a:off x="-2377531" y="3666519"/>
            <a:ext cx="4069399" cy="4455087"/>
          </a:xfrm>
          <a:custGeom>
            <a:avLst/>
            <a:gdLst/>
            <a:ahLst/>
            <a:cxnLst/>
            <a:rect l="l" t="t" r="r" b="b"/>
            <a:pathLst>
              <a:path w="4069399" h="4455087">
                <a:moveTo>
                  <a:pt x="0" y="0"/>
                </a:moveTo>
                <a:lnTo>
                  <a:pt x="4069399" y="0"/>
                </a:lnTo>
                <a:lnTo>
                  <a:pt x="4069399" y="4455087"/>
                </a:lnTo>
                <a:lnTo>
                  <a:pt x="0" y="4455087"/>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2" name="矩形 12"/>
          <p:cNvSpPr/>
          <p:nvPr/>
        </p:nvSpPr>
        <p:spPr>
          <a:xfrm>
            <a:off x="2145942" y="5496531"/>
            <a:ext cx="13996116" cy="2955417"/>
          </a:xfrm>
          <a:prstGeom prst="rect">
            <a:avLst/>
          </a:prstGeom>
        </p:spPr>
        <p:txBody>
          <a:bodyPr vert="horz" lIns="91440" tIns="45720" rIns="91440" bIns="45720" rtlCol="0" anchor="t">
            <a:noAutofit/>
          </a:bodyPr>
          <a:lstStyle/>
          <a:p>
            <a:pPr algn="ctr">
              <a:lnSpc>
                <a:spcPct val="90000"/>
              </a:lnSpc>
              <a:spcBef>
                <a:spcPct val="0"/>
              </a:spcBef>
              <a:spcAft>
                <a:spcPts val="600"/>
              </a:spcAft>
            </a:pPr>
            <a:r>
              <a:rPr lang="en-US" altLang="zh-CN" sz="5400" kern="1200" spc="300" dirty="0">
                <a:solidFill>
                  <a:srgbClr val="FF0000"/>
                </a:solidFill>
                <a:latin typeface="#9Slide07 Pangolin" panose="00000500000000000000" pitchFamily="2" charset="0"/>
                <a:ea typeface="+mj-ea"/>
                <a:cs typeface="#9Slide03 Arima Madurai ExtraBo" panose="00000900000000000000" pitchFamily="2" charset="-93"/>
              </a:rPr>
              <a:t>NGHỊ LUẬN VỀ MỘT TƯ TƯỞNG, ĐẠO LÍ</a:t>
            </a:r>
            <a:endParaRPr lang="en-US" altLang="zh-CN" sz="5400" kern="1200" spc="300" dirty="0">
              <a:solidFill>
                <a:srgbClr val="FF0000"/>
              </a:solidFill>
              <a:latin typeface="#9Slide07 Pangolin" panose="00000500000000000000" pitchFamily="2" charset="0"/>
              <a:ea typeface="+mj-ea"/>
              <a:cs typeface="#9Slide03 Arima Madurai ExtraBo" panose="00000900000000000000" pitchFamily="2" charset="-93"/>
            </a:endParaRPr>
          </a:p>
        </p:txBody>
      </p:sp>
      <p:sp>
        <p:nvSpPr>
          <p:cNvPr id="3" name="TextBox 2"/>
          <p:cNvSpPr txBox="1"/>
          <p:nvPr/>
        </p:nvSpPr>
        <p:spPr>
          <a:xfrm>
            <a:off x="4419609" y="990393"/>
            <a:ext cx="9448781" cy="1754326"/>
          </a:xfrm>
          <a:prstGeom prst="rect">
            <a:avLst/>
          </a:prstGeom>
          <a:noFill/>
        </p:spPr>
        <p:txBody>
          <a:bodyPr wrap="square" rtlCol="0">
            <a:spAutoFit/>
          </a:bodyPr>
          <a:lstStyle/>
          <a:p>
            <a:pPr algn="ctr"/>
            <a:r>
              <a:rPr lang="en-US" sz="5400" dirty="0" err="1">
                <a:latin typeface="#9Slide04 Podkova Medium" panose="00000600000000000000" pitchFamily="2" charset="0"/>
              </a:rPr>
              <a:t>Bài</a:t>
            </a:r>
            <a:r>
              <a:rPr lang="en-US" sz="5400" dirty="0">
                <a:latin typeface="#9Slide04 Podkova Medium" panose="00000600000000000000" pitchFamily="2" charset="0"/>
              </a:rPr>
              <a:t> 8:</a:t>
            </a:r>
            <a:endParaRPr lang="en-US" sz="5400" dirty="0">
              <a:latin typeface="#9Slide04 Podkova Medium" panose="00000600000000000000" pitchFamily="2" charset="0"/>
            </a:endParaRPr>
          </a:p>
          <a:p>
            <a:pPr algn="ctr"/>
            <a:r>
              <a:rPr lang="en-US" sz="5400" dirty="0" err="1">
                <a:latin typeface="#9Slide04 Podkova Medium" panose="00000600000000000000" pitchFamily="2" charset="0"/>
              </a:rPr>
              <a:t>Truyện</a:t>
            </a:r>
            <a:r>
              <a:rPr lang="en-US" sz="5400" dirty="0">
                <a:latin typeface="#9Slide04 Podkova Medium" panose="00000600000000000000" pitchFamily="2" charset="0"/>
              </a:rPr>
              <a:t> </a:t>
            </a:r>
            <a:r>
              <a:rPr lang="en-US" sz="5400" dirty="0" err="1">
                <a:latin typeface="#9Slide04 Podkova Medium" panose="00000600000000000000" pitchFamily="2" charset="0"/>
              </a:rPr>
              <a:t>lịch</a:t>
            </a:r>
            <a:r>
              <a:rPr lang="en-US" sz="5400" dirty="0">
                <a:latin typeface="#9Slide04 Podkova Medium" panose="00000600000000000000" pitchFamily="2" charset="0"/>
              </a:rPr>
              <a:t> </a:t>
            </a:r>
            <a:r>
              <a:rPr lang="en-US" sz="5400" dirty="0" err="1">
                <a:latin typeface="#9Slide04 Podkova Medium" panose="00000600000000000000" pitchFamily="2" charset="0"/>
              </a:rPr>
              <a:t>sử</a:t>
            </a:r>
            <a:r>
              <a:rPr lang="en-US" sz="5400" dirty="0">
                <a:latin typeface="#9Slide04 Podkova Medium" panose="00000600000000000000" pitchFamily="2" charset="0"/>
              </a:rPr>
              <a:t> </a:t>
            </a:r>
            <a:r>
              <a:rPr lang="en-US" sz="5400" dirty="0" err="1">
                <a:latin typeface="#9Slide04 Podkova Medium" panose="00000600000000000000" pitchFamily="2" charset="0"/>
              </a:rPr>
              <a:t>và</a:t>
            </a:r>
            <a:r>
              <a:rPr lang="en-US" sz="5400" dirty="0">
                <a:latin typeface="#9Slide04 Podkova Medium" panose="00000600000000000000" pitchFamily="2" charset="0"/>
              </a:rPr>
              <a:t> </a:t>
            </a:r>
            <a:r>
              <a:rPr lang="en-US" sz="5400" dirty="0" err="1">
                <a:latin typeface="#9Slide04 Podkova Medium" panose="00000600000000000000" pitchFamily="2" charset="0"/>
              </a:rPr>
              <a:t>tiểu</a:t>
            </a:r>
            <a:r>
              <a:rPr lang="en-US" sz="5400" dirty="0">
                <a:latin typeface="#9Slide04 Podkova Medium" panose="00000600000000000000" pitchFamily="2" charset="0"/>
              </a:rPr>
              <a:t> </a:t>
            </a:r>
            <a:r>
              <a:rPr lang="en-US" sz="5400" dirty="0" err="1">
                <a:latin typeface="#9Slide04 Podkova Medium" panose="00000600000000000000" pitchFamily="2" charset="0"/>
              </a:rPr>
              <a:t>thuyết</a:t>
            </a:r>
            <a:endParaRPr lang="en-US" sz="5400" dirty="0">
              <a:latin typeface="#9Slide04 Podkova Medium" panose="00000600000000000000" pitchFamily="2" charset="0"/>
            </a:endParaRPr>
          </a:p>
        </p:txBody>
      </p:sp>
      <p:sp>
        <p:nvSpPr>
          <p:cNvPr id="4" name="Freeform 8"/>
          <p:cNvSpPr/>
          <p:nvPr/>
        </p:nvSpPr>
        <p:spPr>
          <a:xfrm>
            <a:off x="-2600113" y="-630720"/>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13"/>
          <p:cNvSpPr/>
          <p:nvPr/>
        </p:nvSpPr>
        <p:spPr>
          <a:xfrm>
            <a:off x="14518901" y="-39608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5"/>
            <a:stretch>
              <a:fillRect/>
            </a:stretch>
          </a:blipFill>
        </p:spPr>
      </p:sp>
      <p:sp>
        <p:nvSpPr>
          <p:cNvPr id="6" name="Freeform 14"/>
          <p:cNvSpPr/>
          <p:nvPr/>
        </p:nvSpPr>
        <p:spPr>
          <a:xfrm rot="-10800000">
            <a:off x="11475587" y="-120302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6"/>
            <a:stretch>
              <a:fillRect/>
            </a:stretch>
          </a:blipFill>
        </p:spPr>
      </p:sp>
      <p:sp>
        <p:nvSpPr>
          <p:cNvPr id="7" name="Freeform 15"/>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7"/>
            <a:stretch>
              <a:fillRect/>
            </a:stretch>
          </a:blipFill>
        </p:spPr>
      </p:sp>
      <p:sp>
        <p:nvSpPr>
          <p:cNvPr id="8" name="Freeform 5"/>
          <p:cNvSpPr/>
          <p:nvPr/>
        </p:nvSpPr>
        <p:spPr>
          <a:xfrm>
            <a:off x="228600" y="7723235"/>
            <a:ext cx="3340410" cy="2563765"/>
          </a:xfrm>
          <a:custGeom>
            <a:avLst/>
            <a:gdLst/>
            <a:ahLst/>
            <a:cxnLst/>
            <a:rect l="l" t="t" r="r" b="b"/>
            <a:pathLst>
              <a:path w="3340410" h="2563765">
                <a:moveTo>
                  <a:pt x="0" y="0"/>
                </a:moveTo>
                <a:lnTo>
                  <a:pt x="3340410" y="0"/>
                </a:lnTo>
                <a:lnTo>
                  <a:pt x="3340410" y="2563765"/>
                </a:lnTo>
                <a:lnTo>
                  <a:pt x="0" y="2563765"/>
                </a:lnTo>
                <a:lnTo>
                  <a:pt x="0" y="0"/>
                </a:lnTo>
                <a:close/>
              </a:path>
            </a:pathLst>
          </a:custGeom>
          <a:blipFill>
            <a:blip r:embed="rId8"/>
            <a:stretch>
              <a:fillRect/>
            </a:stretch>
          </a:blipFill>
        </p:spPr>
      </p:sp>
      <p:sp>
        <p:nvSpPr>
          <p:cNvPr id="11" name="TextBox 10"/>
          <p:cNvSpPr txBox="1"/>
          <p:nvPr/>
        </p:nvSpPr>
        <p:spPr>
          <a:xfrm>
            <a:off x="5305042" y="3802796"/>
            <a:ext cx="7619961" cy="923330"/>
          </a:xfrm>
          <a:prstGeom prst="rect">
            <a:avLst/>
          </a:prstGeom>
          <a:noFill/>
        </p:spPr>
        <p:txBody>
          <a:bodyPr wrap="square" rtlCol="0">
            <a:spAutoFit/>
          </a:bodyPr>
          <a:lstStyle/>
          <a:p>
            <a:pPr algn="ctr"/>
            <a:r>
              <a:rPr lang="en-US" sz="5400" dirty="0" err="1">
                <a:latin typeface="#9Slide04 Podkova Medium" panose="00000600000000000000" pitchFamily="2" charset="0"/>
              </a:rPr>
              <a:t>Viết</a:t>
            </a:r>
            <a:endParaRPr lang="en-US" sz="5400" dirty="0">
              <a:latin typeface="#9Slide04 Podkova Medium" panose="00000600000000000000" pitchFamily="2" charset="0"/>
            </a:endParaRPr>
          </a:p>
        </p:txBody>
      </p:sp>
      <p:sp>
        <p:nvSpPr>
          <p:cNvPr id="12" name="Freeform 5"/>
          <p:cNvSpPr/>
          <p:nvPr/>
        </p:nvSpPr>
        <p:spPr>
          <a:xfrm>
            <a:off x="15162624" y="2004525"/>
            <a:ext cx="2169671" cy="2220836"/>
          </a:xfrm>
          <a:custGeom>
            <a:avLst/>
            <a:gdLst/>
            <a:ahLst/>
            <a:cxnLst/>
            <a:rect l="l" t="t" r="r" b="b"/>
            <a:pathLst>
              <a:path w="2169671" h="2220836">
                <a:moveTo>
                  <a:pt x="0" y="0"/>
                </a:moveTo>
                <a:lnTo>
                  <a:pt x="2169671" y="0"/>
                </a:lnTo>
                <a:lnTo>
                  <a:pt x="2169671" y="2220837"/>
                </a:lnTo>
                <a:lnTo>
                  <a:pt x="0" y="2220837"/>
                </a:lnTo>
                <a:lnTo>
                  <a:pt x="0" y="0"/>
                </a:lnTo>
                <a:close/>
              </a:path>
            </a:pathLst>
          </a:custGeom>
          <a:blipFill>
            <a:blip r:embed="rId9"/>
            <a:stretch>
              <a:fillRect t="-3313" b="-3313"/>
            </a:stretch>
          </a:blipFill>
        </p:spPr>
      </p:sp>
      <p:sp>
        <p:nvSpPr>
          <p:cNvPr id="13" name="Freeform 6"/>
          <p:cNvSpPr/>
          <p:nvPr/>
        </p:nvSpPr>
        <p:spPr>
          <a:xfrm>
            <a:off x="15337221" y="3941613"/>
            <a:ext cx="1299831" cy="1418642"/>
          </a:xfrm>
          <a:custGeom>
            <a:avLst/>
            <a:gdLst/>
            <a:ahLst/>
            <a:cxnLst/>
            <a:rect l="l" t="t" r="r" b="b"/>
            <a:pathLst>
              <a:path w="1299831" h="1418642">
                <a:moveTo>
                  <a:pt x="0" y="0"/>
                </a:moveTo>
                <a:lnTo>
                  <a:pt x="1299831" y="0"/>
                </a:lnTo>
                <a:lnTo>
                  <a:pt x="1299831" y="1418643"/>
                </a:lnTo>
                <a:lnTo>
                  <a:pt x="0" y="1418643"/>
                </a:lnTo>
                <a:lnTo>
                  <a:pt x="0" y="0"/>
                </a:lnTo>
                <a:close/>
              </a:path>
            </a:pathLst>
          </a:custGeom>
          <a:blipFill>
            <a:blip r:embed="rId9"/>
            <a:stretch>
              <a:fillRect/>
            </a:stretch>
          </a:blipFill>
        </p:spPr>
      </p:sp>
      <p:sp>
        <p:nvSpPr>
          <p:cNvPr id="15" name="Freeform 10"/>
          <p:cNvSpPr/>
          <p:nvPr/>
        </p:nvSpPr>
        <p:spPr>
          <a:xfrm>
            <a:off x="7190480" y="7534537"/>
            <a:ext cx="3907040" cy="298356"/>
          </a:xfrm>
          <a:custGeom>
            <a:avLst/>
            <a:gdLst/>
            <a:ahLst/>
            <a:cxnLst/>
            <a:rect l="l" t="t" r="r" b="b"/>
            <a:pathLst>
              <a:path w="3907040" h="298356">
                <a:moveTo>
                  <a:pt x="0" y="0"/>
                </a:moveTo>
                <a:lnTo>
                  <a:pt x="3907040" y="0"/>
                </a:lnTo>
                <a:lnTo>
                  <a:pt x="3907040" y="298356"/>
                </a:lnTo>
                <a:lnTo>
                  <a:pt x="0" y="2983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78844" y="2138950"/>
            <a:ext cx="11962758" cy="5823588"/>
          </a:xfrm>
          <a:custGeom>
            <a:avLst/>
            <a:gdLst/>
            <a:ahLst/>
            <a:cxnLst/>
            <a:rect l="l" t="t" r="r" b="b"/>
            <a:pathLst>
              <a:path w="7624992" h="5823588">
                <a:moveTo>
                  <a:pt x="0" y="0"/>
                </a:moveTo>
                <a:lnTo>
                  <a:pt x="7624992" y="0"/>
                </a:lnTo>
                <a:lnTo>
                  <a:pt x="7624992" y="5823588"/>
                </a:lnTo>
                <a:lnTo>
                  <a:pt x="0" y="5823588"/>
                </a:lnTo>
                <a:lnTo>
                  <a:pt x="0" y="0"/>
                </a:lnTo>
                <a:close/>
              </a:path>
            </a:pathLst>
          </a:custGeom>
          <a:blipFill>
            <a:blip r:embed="rId1"/>
            <a:stretch>
              <a:fillRect/>
            </a:stretch>
          </a:blipFill>
        </p:spPr>
      </p:sp>
      <p:sp>
        <p:nvSpPr>
          <p:cNvPr id="3" name="Freeform 3"/>
          <p:cNvSpPr/>
          <p:nvPr/>
        </p:nvSpPr>
        <p:spPr>
          <a:xfrm>
            <a:off x="6772225" y="1716357"/>
            <a:ext cx="4244113" cy="845522"/>
          </a:xfrm>
          <a:custGeom>
            <a:avLst/>
            <a:gdLst/>
            <a:ahLst/>
            <a:cxnLst/>
            <a:rect l="l" t="t" r="r" b="b"/>
            <a:pathLst>
              <a:path w="4244113" h="845522">
                <a:moveTo>
                  <a:pt x="0" y="0"/>
                </a:moveTo>
                <a:lnTo>
                  <a:pt x="4244112" y="0"/>
                </a:lnTo>
                <a:lnTo>
                  <a:pt x="4244112" y="845522"/>
                </a:lnTo>
                <a:lnTo>
                  <a:pt x="0" y="845522"/>
                </a:lnTo>
                <a:lnTo>
                  <a:pt x="0" y="0"/>
                </a:lnTo>
                <a:close/>
              </a:path>
            </a:pathLst>
          </a:custGeom>
          <a:blipFill>
            <a:blip r:embed="rId2"/>
            <a:stretch>
              <a:fillRect t="-8926" b="-8926"/>
            </a:stretch>
          </a:blipFill>
        </p:spPr>
      </p:sp>
      <p:sp>
        <p:nvSpPr>
          <p:cNvPr id="4" name="TextBox 4"/>
          <p:cNvSpPr txBox="1"/>
          <p:nvPr/>
        </p:nvSpPr>
        <p:spPr>
          <a:xfrm>
            <a:off x="4582160" y="2767704"/>
            <a:ext cx="9591040" cy="3117713"/>
          </a:xfrm>
          <a:prstGeom prst="rect">
            <a:avLst/>
          </a:prstGeom>
        </p:spPr>
        <p:txBody>
          <a:bodyPr wrap="square" lIns="0" tIns="0" rIns="0" bIns="0" rtlCol="0" anchor="t">
            <a:spAutoFit/>
          </a:bodyPr>
          <a:lstStyle/>
          <a:p>
            <a:pPr algn="ctr">
              <a:lnSpc>
                <a:spcPts val="11965"/>
              </a:lnSpc>
            </a:pPr>
            <a:r>
              <a:rPr lang="en-US" sz="11180" dirty="0">
                <a:solidFill>
                  <a:srgbClr val="8D6C4C"/>
                </a:solidFill>
                <a:latin typeface="#9Slide05 SVNKitten" pitchFamily="2" charset="0"/>
              </a:rPr>
              <a:t>I. </a:t>
            </a:r>
            <a:endParaRPr lang="en-US" sz="11180" dirty="0">
              <a:solidFill>
                <a:srgbClr val="8D6C4C"/>
              </a:solidFill>
              <a:latin typeface="#9Slide05 SVNKitten" pitchFamily="2" charset="0"/>
            </a:endParaRPr>
          </a:p>
          <a:p>
            <a:pPr algn="ctr">
              <a:lnSpc>
                <a:spcPts val="11965"/>
              </a:lnSpc>
            </a:pPr>
            <a:r>
              <a:rPr lang="en-US" sz="11180" dirty="0" err="1">
                <a:solidFill>
                  <a:srgbClr val="8D6C4C"/>
                </a:solidFill>
                <a:latin typeface="#9Slide05 SVNKitten" pitchFamily="2" charset="0"/>
              </a:rPr>
              <a:t>Định</a:t>
            </a:r>
            <a:r>
              <a:rPr lang="en-US" sz="11180" dirty="0">
                <a:solidFill>
                  <a:srgbClr val="8D6C4C"/>
                </a:solidFill>
                <a:latin typeface="#9Slide05 SVNKitten" pitchFamily="2" charset="0"/>
              </a:rPr>
              <a:t> </a:t>
            </a:r>
            <a:r>
              <a:rPr lang="en-US" sz="11180" dirty="0" err="1">
                <a:solidFill>
                  <a:srgbClr val="8D6C4C"/>
                </a:solidFill>
                <a:latin typeface="#9Slide05 SVNKitten" pitchFamily="2" charset="0"/>
              </a:rPr>
              <a:t>hướng</a:t>
            </a:r>
            <a:endParaRPr lang="en-US" sz="11180" dirty="0">
              <a:solidFill>
                <a:srgbClr val="8D6C4C"/>
              </a:solidFill>
              <a:latin typeface="#9Slide05 SVNKitten" pitchFamily="2" charset="0"/>
            </a:endParaRPr>
          </a:p>
        </p:txBody>
      </p:sp>
      <p:sp>
        <p:nvSpPr>
          <p:cNvPr id="5" name="Freeform 5"/>
          <p:cNvSpPr/>
          <p:nvPr/>
        </p:nvSpPr>
        <p:spPr>
          <a:xfrm>
            <a:off x="13162260" y="981302"/>
            <a:ext cx="2169671" cy="2220836"/>
          </a:xfrm>
          <a:custGeom>
            <a:avLst/>
            <a:gdLst/>
            <a:ahLst/>
            <a:cxnLst/>
            <a:rect l="l" t="t" r="r" b="b"/>
            <a:pathLst>
              <a:path w="2169671" h="2220836">
                <a:moveTo>
                  <a:pt x="0" y="0"/>
                </a:moveTo>
                <a:lnTo>
                  <a:pt x="2169671" y="0"/>
                </a:lnTo>
                <a:lnTo>
                  <a:pt x="2169671" y="2220837"/>
                </a:lnTo>
                <a:lnTo>
                  <a:pt x="0" y="2220837"/>
                </a:lnTo>
                <a:lnTo>
                  <a:pt x="0" y="0"/>
                </a:lnTo>
                <a:close/>
              </a:path>
            </a:pathLst>
          </a:custGeom>
          <a:blipFill>
            <a:blip r:embed="rId3"/>
            <a:stretch>
              <a:fillRect t="-3313" b="-3313"/>
            </a:stretch>
          </a:blipFill>
        </p:spPr>
      </p:sp>
      <p:sp>
        <p:nvSpPr>
          <p:cNvPr id="6" name="Freeform 6"/>
          <p:cNvSpPr/>
          <p:nvPr/>
        </p:nvSpPr>
        <p:spPr>
          <a:xfrm>
            <a:off x="14144333" y="2909056"/>
            <a:ext cx="1299831" cy="1418642"/>
          </a:xfrm>
          <a:custGeom>
            <a:avLst/>
            <a:gdLst/>
            <a:ahLst/>
            <a:cxnLst/>
            <a:rect l="l" t="t" r="r" b="b"/>
            <a:pathLst>
              <a:path w="1299831" h="1418642">
                <a:moveTo>
                  <a:pt x="0" y="0"/>
                </a:moveTo>
                <a:lnTo>
                  <a:pt x="1299831" y="0"/>
                </a:lnTo>
                <a:lnTo>
                  <a:pt x="1299831" y="1418643"/>
                </a:lnTo>
                <a:lnTo>
                  <a:pt x="0" y="1418643"/>
                </a:lnTo>
                <a:lnTo>
                  <a:pt x="0" y="0"/>
                </a:lnTo>
                <a:close/>
              </a:path>
            </a:pathLst>
          </a:custGeom>
          <a:blipFill>
            <a:blip r:embed="rId3"/>
            <a:stretch>
              <a:fillRect/>
            </a:stretch>
          </a:blipFill>
        </p:spPr>
      </p:sp>
      <p:sp>
        <p:nvSpPr>
          <p:cNvPr id="7" name="Freeform 7"/>
          <p:cNvSpPr/>
          <p:nvPr/>
        </p:nvSpPr>
        <p:spPr>
          <a:xfrm>
            <a:off x="2269470" y="3116560"/>
            <a:ext cx="1991447" cy="4341029"/>
          </a:xfrm>
          <a:custGeom>
            <a:avLst/>
            <a:gdLst/>
            <a:ahLst/>
            <a:cxnLst/>
            <a:rect l="l" t="t" r="r" b="b"/>
            <a:pathLst>
              <a:path w="1991447" h="4341029">
                <a:moveTo>
                  <a:pt x="0" y="0"/>
                </a:moveTo>
                <a:lnTo>
                  <a:pt x="1991447" y="0"/>
                </a:lnTo>
                <a:lnTo>
                  <a:pt x="1991447" y="4341029"/>
                </a:lnTo>
                <a:lnTo>
                  <a:pt x="0" y="43410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2600113" y="-630720"/>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790328">
            <a:off x="-117047" y="6862473"/>
            <a:ext cx="4069399" cy="4455087"/>
          </a:xfrm>
          <a:custGeom>
            <a:avLst/>
            <a:gdLst/>
            <a:ahLst/>
            <a:cxnLst/>
            <a:rect l="l" t="t" r="r" b="b"/>
            <a:pathLst>
              <a:path w="4069399" h="4455087">
                <a:moveTo>
                  <a:pt x="0" y="0"/>
                </a:moveTo>
                <a:lnTo>
                  <a:pt x="4069399" y="0"/>
                </a:lnTo>
                <a:lnTo>
                  <a:pt x="4069399" y="4455087"/>
                </a:lnTo>
                <a:lnTo>
                  <a:pt x="0" y="44550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868154" y="8437753"/>
            <a:ext cx="3144742" cy="2338545"/>
          </a:xfrm>
          <a:custGeom>
            <a:avLst/>
            <a:gdLst/>
            <a:ahLst/>
            <a:cxnLst/>
            <a:rect l="l" t="t" r="r" b="b"/>
            <a:pathLst>
              <a:path w="3144742" h="2338545">
                <a:moveTo>
                  <a:pt x="0" y="0"/>
                </a:moveTo>
                <a:lnTo>
                  <a:pt x="3144743" y="0"/>
                </a:lnTo>
                <a:lnTo>
                  <a:pt x="3144743" y="2338545"/>
                </a:lnTo>
                <a:lnTo>
                  <a:pt x="0" y="23385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14518901" y="-39608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12"/>
            <a:stretch>
              <a:fillRect/>
            </a:stretch>
          </a:blipFill>
        </p:spPr>
      </p:sp>
      <p:sp>
        <p:nvSpPr>
          <p:cNvPr id="14" name="Freeform 14"/>
          <p:cNvSpPr/>
          <p:nvPr/>
        </p:nvSpPr>
        <p:spPr>
          <a:xfrm rot="-10800000">
            <a:off x="11475587" y="-120302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13"/>
            <a:stretch>
              <a:fillRect/>
            </a:stretch>
          </a:blipFill>
        </p:spPr>
      </p:sp>
      <p:sp>
        <p:nvSpPr>
          <p:cNvPr id="15" name="Freeform 15"/>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14"/>
            <a:stretch>
              <a:fillRect/>
            </a:stretch>
          </a:blipFill>
        </p:spPr>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89;p66"/>
          <p:cNvSpPr txBox="1"/>
          <p:nvPr/>
        </p:nvSpPr>
        <p:spPr>
          <a:xfrm>
            <a:off x="6629400" y="495300"/>
            <a:ext cx="4002000" cy="79024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Khái</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niệm</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Freeform 2"/>
          <p:cNvSpPr/>
          <p:nvPr/>
        </p:nvSpPr>
        <p:spPr>
          <a:xfrm>
            <a:off x="12649200" y="5141026"/>
            <a:ext cx="4985561" cy="5143500"/>
          </a:xfrm>
          <a:custGeom>
            <a:avLst/>
            <a:gdLst/>
            <a:ahLst/>
            <a:cxnLst/>
            <a:rect l="l" t="t" r="r" b="b"/>
            <a:pathLst>
              <a:path w="3457521" h="2930249">
                <a:moveTo>
                  <a:pt x="0" y="0"/>
                </a:moveTo>
                <a:lnTo>
                  <a:pt x="3457521" y="0"/>
                </a:lnTo>
                <a:lnTo>
                  <a:pt x="3457521" y="2930249"/>
                </a:lnTo>
                <a:lnTo>
                  <a:pt x="0" y="2930249"/>
                </a:lnTo>
                <a:lnTo>
                  <a:pt x="0" y="0"/>
                </a:lnTo>
                <a:close/>
              </a:path>
            </a:pathLst>
          </a:custGeom>
          <a:blipFill>
            <a:blip r:embed="rId1"/>
            <a:stretch>
              <a:fillRect/>
            </a:stretch>
          </a:blipFill>
        </p:spPr>
      </p:sp>
      <p:sp>
        <p:nvSpPr>
          <p:cNvPr id="6" name="Rectangle 5"/>
          <p:cNvSpPr/>
          <p:nvPr/>
        </p:nvSpPr>
        <p:spPr>
          <a:xfrm>
            <a:off x="3048000" y="5981700"/>
            <a:ext cx="9144000" cy="3170099"/>
          </a:xfrm>
          <a:prstGeom prst="rect">
            <a:avLst/>
          </a:prstGeom>
        </p:spPr>
        <p:txBody>
          <a:bodyPr>
            <a:spAutoFit/>
          </a:bodyPr>
          <a:lstStyle/>
          <a:p>
            <a:pPr algn="just"/>
            <a:r>
              <a:rPr lang="vi-VN" sz="4000" b="1" dirty="0">
                <a:latin typeface="+mj-lt"/>
              </a:rPr>
              <a:t>Đề 1. </a:t>
            </a:r>
            <a:r>
              <a:rPr lang="vi-VN" sz="4000" dirty="0">
                <a:latin typeface="+mj-lt"/>
              </a:rPr>
              <a:t>Suy nghĩ về câu tục ngữ. "Chết trong còn hơn sống đục.".</a:t>
            </a:r>
            <a:endParaRPr lang="vi-VN" sz="4000" dirty="0">
              <a:latin typeface="+mj-lt"/>
            </a:endParaRPr>
          </a:p>
          <a:p>
            <a:pPr algn="just"/>
            <a:r>
              <a:rPr lang="vi-VN" sz="4000" b="1" dirty="0">
                <a:latin typeface="+mj-lt"/>
              </a:rPr>
              <a:t>Đề 2</a:t>
            </a:r>
            <a:r>
              <a:rPr lang="vi-VN" sz="4000" dirty="0">
                <a:latin typeface="+mj-lt"/>
              </a:rPr>
              <a:t>. Suy nghĩ về câu nói của danh tướng Trần Bình Trọng: "Ta thà làm ma nước Nam chứ không thèm làm vương đất Bắc."</a:t>
            </a:r>
            <a:endParaRPr lang="vi-VN" sz="4000" b="0" i="0" dirty="0">
              <a:effectLst/>
              <a:latin typeface="+mj-lt"/>
            </a:endParaRPr>
          </a:p>
        </p:txBody>
      </p:sp>
      <p:sp>
        <p:nvSpPr>
          <p:cNvPr id="5" name="Freeform 6"/>
          <p:cNvSpPr/>
          <p:nvPr/>
        </p:nvSpPr>
        <p:spPr>
          <a:xfrm rot="-5400000">
            <a:off x="-1756958" y="1556038"/>
            <a:ext cx="3513916" cy="739299"/>
          </a:xfrm>
          <a:custGeom>
            <a:avLst/>
            <a:gdLst/>
            <a:ahLst/>
            <a:cxnLst/>
            <a:rect l="l" t="t" r="r" b="b"/>
            <a:pathLst>
              <a:path w="3513916" h="739299">
                <a:moveTo>
                  <a:pt x="0" y="0"/>
                </a:moveTo>
                <a:lnTo>
                  <a:pt x="3513915" y="0"/>
                </a:lnTo>
                <a:lnTo>
                  <a:pt x="3513915" y="739299"/>
                </a:lnTo>
                <a:lnTo>
                  <a:pt x="0" y="739299"/>
                </a:lnTo>
                <a:lnTo>
                  <a:pt x="0" y="0"/>
                </a:lnTo>
                <a:close/>
              </a:path>
            </a:pathLst>
          </a:custGeom>
          <a:blipFill>
            <a:blip r:embed="rId2"/>
            <a:stretch>
              <a:fillRect/>
            </a:stretch>
          </a:blipFill>
        </p:spPr>
      </p:sp>
      <p:sp>
        <p:nvSpPr>
          <p:cNvPr id="7" name="Freeform 12"/>
          <p:cNvSpPr/>
          <p:nvPr/>
        </p:nvSpPr>
        <p:spPr>
          <a:xfrm rot="-3587760">
            <a:off x="-1238775" y="6651722"/>
            <a:ext cx="3413259" cy="2294960"/>
          </a:xfrm>
          <a:custGeom>
            <a:avLst/>
            <a:gdLst/>
            <a:ahLst/>
            <a:cxnLst/>
            <a:rect l="l" t="t" r="r" b="b"/>
            <a:pathLst>
              <a:path w="3413259" h="2294960">
                <a:moveTo>
                  <a:pt x="0" y="0"/>
                </a:moveTo>
                <a:lnTo>
                  <a:pt x="3413260" y="0"/>
                </a:lnTo>
                <a:lnTo>
                  <a:pt x="3413260" y="2294960"/>
                </a:lnTo>
                <a:lnTo>
                  <a:pt x="0" y="229496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Rectangle: Rounded Corners 7"/>
          <p:cNvSpPr/>
          <p:nvPr/>
        </p:nvSpPr>
        <p:spPr>
          <a:xfrm>
            <a:off x="826850" y="647700"/>
            <a:ext cx="16708120" cy="57662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dirty="0">
                <a:solidFill>
                  <a:schemeClr val="tx1"/>
                </a:solidFill>
                <a:latin typeface="+mj-lt"/>
              </a:rPr>
              <a:t>- </a:t>
            </a:r>
            <a:r>
              <a:rPr lang="vi-VN" sz="4400" dirty="0">
                <a:solidFill>
                  <a:schemeClr val="tx1"/>
                </a:solidFill>
                <a:latin typeface="+mj-lt"/>
              </a:rPr>
              <a:t>Bài nghị luận về một tư tưởng, đạo lí là bài văn thường tập trung làm sáng tỏ nội dung và ý nghĩa của một nhận định, một ý kiến về tư tưởng, tình cảm hay quan niệm về lối sống, cách ứng xử ... </a:t>
            </a:r>
            <a:endParaRPr lang="en-US" sz="4400" dirty="0">
              <a:solidFill>
                <a:schemeClr val="tx1"/>
              </a:solidFill>
              <a:latin typeface="+mj-lt"/>
            </a:endParaRPr>
          </a:p>
          <a:p>
            <a:pPr lvl="0" algn="just"/>
            <a:r>
              <a:rPr lang="en-US" sz="4400" dirty="0">
                <a:solidFill>
                  <a:schemeClr val="tx1"/>
                </a:solidFill>
                <a:latin typeface="+mj-lt"/>
              </a:rPr>
              <a:t>- </a:t>
            </a:r>
            <a:r>
              <a:rPr lang="vi-VN" sz="4400" dirty="0">
                <a:solidFill>
                  <a:schemeClr val="tx1"/>
                </a:solidFill>
                <a:latin typeface="+mj-lt"/>
              </a:rPr>
              <a:t>Đề văn nghị luận về tư tưởng, đạo lí thường lấy một câu danh ngôn, tục ngữ, ca dao ... nào đó để nêu lên yêu cầu.</a:t>
            </a:r>
            <a:endParaRPr kumimoji="0" lang="en-US" sz="23900" b="0" i="1" u="none" strike="noStrike" kern="1200" cap="none" spc="0" normalizeH="0" baseline="0" noProof="0" dirty="0">
              <a:ln>
                <a:noFill/>
              </a:ln>
              <a:solidFill>
                <a:schemeClr val="tx1"/>
              </a:solidFill>
              <a:effectLst/>
              <a:uLnTx/>
              <a:uFillTx/>
              <a:latin typeface="+mj-lt"/>
              <a:ea typeface="Cambria" panose="020405030504060302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10;p40"/>
          <p:cNvSpPr txBox="1"/>
          <p:nvPr/>
        </p:nvSpPr>
        <p:spPr>
          <a:xfrm>
            <a:off x="5215800" y="342900"/>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Just Another Hand" panose="020B0604020202020204"/>
              <a:buNone/>
              <a:defRPr sz="4000" b="0" i="0" u="none" strike="noStrike" cap="none">
                <a:solidFill>
                  <a:schemeClr val="dk1"/>
                </a:solidFill>
                <a:latin typeface="Just Another Hand" panose="020B0604020202020204"/>
                <a:ea typeface="Just Another Hand" panose="020B0604020202020204"/>
                <a:cs typeface="Just Another Hand" panose="020B0604020202020204"/>
                <a:sym typeface="Just Another Hand" panose="020B0604020202020204"/>
              </a:defRPr>
            </a:lvl1pPr>
            <a:lvl2pPr marR="0" lvl="1" algn="ctr" rtl="0">
              <a:lnSpc>
                <a:spcPct val="100000"/>
              </a:lnSpc>
              <a:spcBef>
                <a:spcPts val="0"/>
              </a:spcBef>
              <a:spcAft>
                <a:spcPts val="0"/>
              </a:spcAft>
              <a:buClr>
                <a:schemeClr val="dk1"/>
              </a:buClr>
              <a:buSzPts val="4000"/>
              <a:buFont typeface="Just Another Hand" panose="020B0604020202020204"/>
              <a:buNone/>
              <a:defRPr sz="4000" b="0" i="0" u="none" strike="noStrike" cap="none">
                <a:solidFill>
                  <a:schemeClr val="dk1"/>
                </a:solidFill>
                <a:latin typeface="Just Another Hand" panose="020B0604020202020204"/>
                <a:ea typeface="Just Another Hand" panose="020B0604020202020204"/>
                <a:cs typeface="Just Another Hand" panose="020B0604020202020204"/>
                <a:sym typeface="Just Another Hand" panose="020B0604020202020204"/>
              </a:defRPr>
            </a:lvl2pPr>
            <a:lvl3pPr marR="0" lvl="2" algn="ctr" rtl="0">
              <a:lnSpc>
                <a:spcPct val="100000"/>
              </a:lnSpc>
              <a:spcBef>
                <a:spcPts val="0"/>
              </a:spcBef>
              <a:spcAft>
                <a:spcPts val="0"/>
              </a:spcAft>
              <a:buClr>
                <a:schemeClr val="dk1"/>
              </a:buClr>
              <a:buSzPts val="4000"/>
              <a:buFont typeface="Just Another Hand" panose="020B0604020202020204"/>
              <a:buNone/>
              <a:defRPr sz="4000" b="0" i="0" u="none" strike="noStrike" cap="none">
                <a:solidFill>
                  <a:schemeClr val="dk1"/>
                </a:solidFill>
                <a:latin typeface="Just Another Hand" panose="020B0604020202020204"/>
                <a:ea typeface="Just Another Hand" panose="020B0604020202020204"/>
                <a:cs typeface="Just Another Hand" panose="020B0604020202020204"/>
                <a:sym typeface="Just Another Hand" panose="020B0604020202020204"/>
              </a:defRPr>
            </a:lvl3pPr>
            <a:lvl4pPr marR="0" lvl="3" algn="ctr" rtl="0">
              <a:lnSpc>
                <a:spcPct val="100000"/>
              </a:lnSpc>
              <a:spcBef>
                <a:spcPts val="0"/>
              </a:spcBef>
              <a:spcAft>
                <a:spcPts val="0"/>
              </a:spcAft>
              <a:buClr>
                <a:schemeClr val="dk1"/>
              </a:buClr>
              <a:buSzPts val="4000"/>
              <a:buFont typeface="Just Another Hand" panose="020B0604020202020204"/>
              <a:buNone/>
              <a:defRPr sz="4000" b="0" i="0" u="none" strike="noStrike" cap="none">
                <a:solidFill>
                  <a:schemeClr val="dk1"/>
                </a:solidFill>
                <a:latin typeface="Just Another Hand" panose="020B0604020202020204"/>
                <a:ea typeface="Just Another Hand" panose="020B0604020202020204"/>
                <a:cs typeface="Just Another Hand" panose="020B0604020202020204"/>
                <a:sym typeface="Just Another Hand" panose="020B0604020202020204"/>
              </a:defRPr>
            </a:lvl4pPr>
            <a:lvl5pPr marR="0" lvl="4" algn="ctr" rtl="0">
              <a:lnSpc>
                <a:spcPct val="100000"/>
              </a:lnSpc>
              <a:spcBef>
                <a:spcPts val="0"/>
              </a:spcBef>
              <a:spcAft>
                <a:spcPts val="0"/>
              </a:spcAft>
              <a:buClr>
                <a:schemeClr val="dk1"/>
              </a:buClr>
              <a:buSzPts val="4000"/>
              <a:buFont typeface="Just Another Hand" panose="020B0604020202020204"/>
              <a:buNone/>
              <a:defRPr sz="4000" b="0" i="0" u="none" strike="noStrike" cap="none">
                <a:solidFill>
                  <a:schemeClr val="dk1"/>
                </a:solidFill>
                <a:latin typeface="Just Another Hand" panose="020B0604020202020204"/>
                <a:ea typeface="Just Another Hand" panose="020B0604020202020204"/>
                <a:cs typeface="Just Another Hand" panose="020B0604020202020204"/>
                <a:sym typeface="Just Another Hand" panose="020B0604020202020204"/>
              </a:defRPr>
            </a:lvl5pPr>
            <a:lvl6pPr marR="0" lvl="5" algn="ctr" rtl="0">
              <a:lnSpc>
                <a:spcPct val="100000"/>
              </a:lnSpc>
              <a:spcBef>
                <a:spcPts val="0"/>
              </a:spcBef>
              <a:spcAft>
                <a:spcPts val="0"/>
              </a:spcAft>
              <a:buClr>
                <a:schemeClr val="dk1"/>
              </a:buClr>
              <a:buSzPts val="4000"/>
              <a:buFont typeface="Just Another Hand" panose="020B0604020202020204"/>
              <a:buNone/>
              <a:defRPr sz="4000" b="0" i="0" u="none" strike="noStrike" cap="none">
                <a:solidFill>
                  <a:schemeClr val="dk1"/>
                </a:solidFill>
                <a:latin typeface="Just Another Hand" panose="020B0604020202020204"/>
                <a:ea typeface="Just Another Hand" panose="020B0604020202020204"/>
                <a:cs typeface="Just Another Hand" panose="020B0604020202020204"/>
                <a:sym typeface="Just Another Hand" panose="020B0604020202020204"/>
              </a:defRPr>
            </a:lvl6pPr>
            <a:lvl7pPr marR="0" lvl="6" algn="ctr" rtl="0">
              <a:lnSpc>
                <a:spcPct val="100000"/>
              </a:lnSpc>
              <a:spcBef>
                <a:spcPts val="0"/>
              </a:spcBef>
              <a:spcAft>
                <a:spcPts val="0"/>
              </a:spcAft>
              <a:buClr>
                <a:schemeClr val="dk1"/>
              </a:buClr>
              <a:buSzPts val="4000"/>
              <a:buFont typeface="Just Another Hand" panose="020B0604020202020204"/>
              <a:buNone/>
              <a:defRPr sz="4000" b="0" i="0" u="none" strike="noStrike" cap="none">
                <a:solidFill>
                  <a:schemeClr val="dk1"/>
                </a:solidFill>
                <a:latin typeface="Just Another Hand" panose="020B0604020202020204"/>
                <a:ea typeface="Just Another Hand" panose="020B0604020202020204"/>
                <a:cs typeface="Just Another Hand" panose="020B0604020202020204"/>
                <a:sym typeface="Just Another Hand" panose="020B0604020202020204"/>
              </a:defRPr>
            </a:lvl7pPr>
            <a:lvl8pPr marR="0" lvl="7" algn="ctr" rtl="0">
              <a:lnSpc>
                <a:spcPct val="100000"/>
              </a:lnSpc>
              <a:spcBef>
                <a:spcPts val="0"/>
              </a:spcBef>
              <a:spcAft>
                <a:spcPts val="0"/>
              </a:spcAft>
              <a:buClr>
                <a:schemeClr val="dk1"/>
              </a:buClr>
              <a:buSzPts val="4000"/>
              <a:buFont typeface="Just Another Hand" panose="020B0604020202020204"/>
              <a:buNone/>
              <a:defRPr sz="4000" b="0" i="0" u="none" strike="noStrike" cap="none">
                <a:solidFill>
                  <a:schemeClr val="dk1"/>
                </a:solidFill>
                <a:latin typeface="Just Another Hand" panose="020B0604020202020204"/>
                <a:ea typeface="Just Another Hand" panose="020B0604020202020204"/>
                <a:cs typeface="Just Another Hand" panose="020B0604020202020204"/>
                <a:sym typeface="Just Another Hand" panose="020B0604020202020204"/>
              </a:defRPr>
            </a:lvl8pPr>
            <a:lvl9pPr marR="0" lvl="8" algn="ctr" rtl="0">
              <a:lnSpc>
                <a:spcPct val="100000"/>
              </a:lnSpc>
              <a:spcBef>
                <a:spcPts val="0"/>
              </a:spcBef>
              <a:spcAft>
                <a:spcPts val="0"/>
              </a:spcAft>
              <a:buClr>
                <a:schemeClr val="dk1"/>
              </a:buClr>
              <a:buSzPts val="4000"/>
              <a:buFont typeface="Just Another Hand" panose="020B0604020202020204"/>
              <a:buNone/>
              <a:defRPr sz="4000" b="0" i="0" u="none" strike="noStrike" cap="none">
                <a:solidFill>
                  <a:schemeClr val="dk1"/>
                </a:solidFill>
                <a:latin typeface="Just Another Hand" panose="020B0604020202020204"/>
                <a:ea typeface="Just Another Hand" panose="020B0604020202020204"/>
                <a:cs typeface="Just Another Hand" panose="020B0604020202020204"/>
                <a:sym typeface="Just Another Hand" panose="020B0604020202020204"/>
              </a:defRPr>
            </a:lvl9p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cần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chú</a:t>
            </a:r>
            <a:r>
              <a:rPr lang="en-US" sz="4800" b="1" dirty="0">
                <a:latin typeface="Times New Roman" panose="02020603050405020304" pitchFamily="18" charset="0"/>
                <a:ea typeface="Cambria" panose="02040503050406030204" pitchFamily="18" charset="0"/>
                <a:cs typeface="Times New Roman" panose="02020603050405020304" pitchFamily="18" charset="0"/>
              </a:rPr>
              <a:t> ý</a:t>
            </a:r>
            <a:endParaRPr lang="en-US" sz="4800" b="1" dirty="0">
              <a:highlight>
                <a:schemeClr val="accent1"/>
              </a:highlight>
              <a:latin typeface="Times New Roman" panose="02020603050405020304" pitchFamily="18" charset="0"/>
              <a:ea typeface="Cambria" panose="02040503050406030204" pitchFamily="18" charset="0"/>
              <a:cs typeface="Times New Roman" panose="02020603050405020304" pitchFamily="18" charset="0"/>
            </a:endParaRPr>
          </a:p>
        </p:txBody>
      </p:sp>
      <p:sp>
        <p:nvSpPr>
          <p:cNvPr id="2" name="Rectangle 1"/>
          <p:cNvSpPr/>
          <p:nvPr/>
        </p:nvSpPr>
        <p:spPr>
          <a:xfrm>
            <a:off x="2133600" y="1790700"/>
            <a:ext cx="15468600" cy="1446550"/>
          </a:xfrm>
          <a:prstGeom prst="rect">
            <a:avLst/>
          </a:prstGeom>
        </p:spPr>
        <p:txBody>
          <a:bodyPr wrap="square">
            <a:spAutoFit/>
          </a:bodyPr>
          <a:lstStyle/>
          <a:p>
            <a:pPr algn="just"/>
            <a:r>
              <a:rPr lang="vi-VN" sz="4400" dirty="0">
                <a:latin typeface="+mj-lt"/>
              </a:rPr>
              <a:t>- Tìm hiểu kĩ nội dung, ý nghĩa của tư tưởng, đạo lí được nêu trong đề.</a:t>
            </a:r>
            <a:endParaRPr lang="vi-VN" sz="4400" b="0" i="0" dirty="0">
              <a:effectLst/>
              <a:latin typeface="+mj-lt"/>
            </a:endParaRPr>
          </a:p>
        </p:txBody>
      </p:sp>
      <p:sp>
        <p:nvSpPr>
          <p:cNvPr id="9" name="Freeform 2"/>
          <p:cNvSpPr/>
          <p:nvPr/>
        </p:nvSpPr>
        <p:spPr>
          <a:xfrm rot="6478650">
            <a:off x="-3274598" y="3433800"/>
            <a:ext cx="7315200" cy="3976809"/>
          </a:xfrm>
          <a:custGeom>
            <a:avLst/>
            <a:gdLst/>
            <a:ahLst/>
            <a:cxnLst/>
            <a:rect l="l" t="t" r="r" b="b"/>
            <a:pathLst>
              <a:path w="7315200" h="3976809">
                <a:moveTo>
                  <a:pt x="0" y="0"/>
                </a:moveTo>
                <a:lnTo>
                  <a:pt x="7315200" y="0"/>
                </a:lnTo>
                <a:lnTo>
                  <a:pt x="7315200" y="3976808"/>
                </a:lnTo>
                <a:lnTo>
                  <a:pt x="0" y="3976808"/>
                </a:lnTo>
                <a:lnTo>
                  <a:pt x="0" y="0"/>
                </a:lnTo>
                <a:close/>
              </a:path>
            </a:pathLst>
          </a:custGeom>
          <a:blipFill>
            <a:blip r:embed="rId1">
              <a:extLst>
                <a:ext uri="{96DAC541-7B7A-43D3-8B79-37D633B846F1}">
                  <asvg:svgBlip xmlns:asvg="http://schemas.microsoft.com/office/drawing/2016/SVG/main" r:embed="rId2"/>
                </a:ext>
              </a:extLst>
            </a:blip>
            <a:stretch>
              <a:fillRect/>
            </a:stretch>
          </a:blipFill>
        </p:spPr>
      </p:sp>
      <p:sp>
        <p:nvSpPr>
          <p:cNvPr id="4" name="Rectangle 3"/>
          <p:cNvSpPr/>
          <p:nvPr/>
        </p:nvSpPr>
        <p:spPr>
          <a:xfrm>
            <a:off x="2438400" y="3467100"/>
            <a:ext cx="15468600" cy="1446550"/>
          </a:xfrm>
          <a:prstGeom prst="rect">
            <a:avLst/>
          </a:prstGeom>
        </p:spPr>
        <p:txBody>
          <a:bodyPr wrap="square">
            <a:spAutoFit/>
          </a:bodyPr>
          <a:lstStyle/>
          <a:p>
            <a:pPr algn="just"/>
            <a:r>
              <a:rPr lang="vi-VN" sz="4400" dirty="0">
                <a:latin typeface="+mj-lt"/>
              </a:rPr>
              <a:t>- Trình bày rõ ý kiến (đồng tình hay phản đối) của người viết về tư tưởng, đạo lí ấy và lí giải vì sao.</a:t>
            </a:r>
            <a:endParaRPr lang="vi-VN" sz="4400" b="0" i="0" dirty="0">
              <a:effectLst/>
              <a:latin typeface="+mj-lt"/>
            </a:endParaRPr>
          </a:p>
        </p:txBody>
      </p:sp>
      <p:sp>
        <p:nvSpPr>
          <p:cNvPr id="5" name="Rectangle 4"/>
          <p:cNvSpPr/>
          <p:nvPr/>
        </p:nvSpPr>
        <p:spPr>
          <a:xfrm>
            <a:off x="2590800" y="5428716"/>
            <a:ext cx="15011400" cy="1446550"/>
          </a:xfrm>
          <a:prstGeom prst="rect">
            <a:avLst/>
          </a:prstGeom>
        </p:spPr>
        <p:txBody>
          <a:bodyPr wrap="square">
            <a:spAutoFit/>
          </a:bodyPr>
          <a:lstStyle/>
          <a:p>
            <a:pPr algn="just"/>
            <a:r>
              <a:rPr lang="vi-VN" sz="4400" dirty="0">
                <a:latin typeface="+mj-lt"/>
              </a:rPr>
              <a:t>- Tìm ý và lập dàn ý cho bài viết: Căn cứ vào đề để xác định cách tìm ý cho phù hợp (đặt câu hỏi hoặc suy luận)</a:t>
            </a:r>
            <a:endParaRPr lang="vi-VN" sz="4400" b="0" i="0" dirty="0">
              <a:effectLst/>
              <a:latin typeface="+mj-lt"/>
            </a:endParaRPr>
          </a:p>
        </p:txBody>
      </p:sp>
      <p:sp>
        <p:nvSpPr>
          <p:cNvPr id="6" name="Rectangle 5"/>
          <p:cNvSpPr/>
          <p:nvPr/>
        </p:nvSpPr>
        <p:spPr>
          <a:xfrm>
            <a:off x="1066800" y="7602649"/>
            <a:ext cx="16306800" cy="1446550"/>
          </a:xfrm>
          <a:prstGeom prst="rect">
            <a:avLst/>
          </a:prstGeom>
        </p:spPr>
        <p:txBody>
          <a:bodyPr wrap="square">
            <a:spAutoFit/>
          </a:bodyPr>
          <a:lstStyle/>
          <a:p>
            <a:pPr algn="just"/>
            <a:r>
              <a:rPr lang="vi-VN" sz="4400" dirty="0">
                <a:latin typeface="+mj-lt"/>
              </a:rPr>
              <a:t>- Sử dụng lí lẽ và bằng chứng phù hợp để làm rõ ý kiến, tăng sức thuyết phục cho bài viết</a:t>
            </a:r>
            <a:endParaRPr lang="vi-VN" sz="4400" b="0" i="0" dirty="0">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50162" y="2138950"/>
            <a:ext cx="13475638" cy="5823588"/>
          </a:xfrm>
          <a:custGeom>
            <a:avLst/>
            <a:gdLst/>
            <a:ahLst/>
            <a:cxnLst/>
            <a:rect l="l" t="t" r="r" b="b"/>
            <a:pathLst>
              <a:path w="7624992" h="5823588">
                <a:moveTo>
                  <a:pt x="0" y="0"/>
                </a:moveTo>
                <a:lnTo>
                  <a:pt x="7624992" y="0"/>
                </a:lnTo>
                <a:lnTo>
                  <a:pt x="7624992" y="5823588"/>
                </a:lnTo>
                <a:lnTo>
                  <a:pt x="0" y="5823588"/>
                </a:lnTo>
                <a:lnTo>
                  <a:pt x="0" y="0"/>
                </a:lnTo>
                <a:close/>
              </a:path>
            </a:pathLst>
          </a:custGeom>
          <a:blipFill>
            <a:blip r:embed="rId1"/>
            <a:stretch>
              <a:fillRect/>
            </a:stretch>
          </a:blipFill>
        </p:spPr>
      </p:sp>
      <p:sp>
        <p:nvSpPr>
          <p:cNvPr id="3" name="Freeform 3"/>
          <p:cNvSpPr/>
          <p:nvPr/>
        </p:nvSpPr>
        <p:spPr>
          <a:xfrm>
            <a:off x="6772225" y="1716357"/>
            <a:ext cx="4244113" cy="845522"/>
          </a:xfrm>
          <a:custGeom>
            <a:avLst/>
            <a:gdLst/>
            <a:ahLst/>
            <a:cxnLst/>
            <a:rect l="l" t="t" r="r" b="b"/>
            <a:pathLst>
              <a:path w="4244113" h="845522">
                <a:moveTo>
                  <a:pt x="0" y="0"/>
                </a:moveTo>
                <a:lnTo>
                  <a:pt x="4244112" y="0"/>
                </a:lnTo>
                <a:lnTo>
                  <a:pt x="4244112" y="845522"/>
                </a:lnTo>
                <a:lnTo>
                  <a:pt x="0" y="845522"/>
                </a:lnTo>
                <a:lnTo>
                  <a:pt x="0" y="0"/>
                </a:lnTo>
                <a:close/>
              </a:path>
            </a:pathLst>
          </a:custGeom>
          <a:blipFill>
            <a:blip r:embed="rId2"/>
            <a:stretch>
              <a:fillRect t="-8926" b="-8926"/>
            </a:stretch>
          </a:blipFill>
        </p:spPr>
      </p:sp>
      <p:sp>
        <p:nvSpPr>
          <p:cNvPr id="4" name="TextBox 4"/>
          <p:cNvSpPr txBox="1"/>
          <p:nvPr/>
        </p:nvSpPr>
        <p:spPr>
          <a:xfrm>
            <a:off x="2794026" y="2762991"/>
            <a:ext cx="12791440" cy="3117713"/>
          </a:xfrm>
          <a:prstGeom prst="rect">
            <a:avLst/>
          </a:prstGeom>
        </p:spPr>
        <p:txBody>
          <a:bodyPr wrap="square" lIns="0" tIns="0" rIns="0" bIns="0" rtlCol="0" anchor="t">
            <a:spAutoFit/>
          </a:bodyPr>
          <a:lstStyle/>
          <a:p>
            <a:pPr algn="ctr">
              <a:lnSpc>
                <a:spcPts val="11965"/>
              </a:lnSpc>
            </a:pPr>
            <a:r>
              <a:rPr lang="en-US" sz="11180" dirty="0">
                <a:solidFill>
                  <a:srgbClr val="8D6C4C"/>
                </a:solidFill>
                <a:latin typeface="#9Slide05 SVNKitten" pitchFamily="2" charset="0"/>
              </a:rPr>
              <a:t>II.</a:t>
            </a:r>
            <a:endParaRPr lang="en-US" sz="11180" dirty="0">
              <a:solidFill>
                <a:srgbClr val="8D6C4C"/>
              </a:solidFill>
              <a:latin typeface="#9Slide05 SVNKitten" pitchFamily="2" charset="0"/>
            </a:endParaRPr>
          </a:p>
          <a:p>
            <a:pPr algn="ctr">
              <a:lnSpc>
                <a:spcPts val="11965"/>
              </a:lnSpc>
            </a:pPr>
            <a:r>
              <a:rPr lang="en-US" sz="11180" dirty="0" err="1">
                <a:solidFill>
                  <a:srgbClr val="8D6C4C"/>
                </a:solidFill>
                <a:latin typeface="#9Slide05 SVNKitten" pitchFamily="2" charset="0"/>
              </a:rPr>
              <a:t>Thực</a:t>
            </a:r>
            <a:r>
              <a:rPr lang="en-US" sz="11180" dirty="0">
                <a:solidFill>
                  <a:srgbClr val="8D6C4C"/>
                </a:solidFill>
                <a:latin typeface="#9Slide05 SVNKitten" pitchFamily="2" charset="0"/>
              </a:rPr>
              <a:t> </a:t>
            </a:r>
            <a:r>
              <a:rPr lang="en-US" sz="11180" dirty="0" err="1">
                <a:solidFill>
                  <a:srgbClr val="8D6C4C"/>
                </a:solidFill>
                <a:latin typeface="#9Slide05 SVNKitten" pitchFamily="2" charset="0"/>
              </a:rPr>
              <a:t>hành</a:t>
            </a:r>
            <a:endParaRPr lang="en-US" sz="11180" dirty="0">
              <a:solidFill>
                <a:srgbClr val="8D6C4C"/>
              </a:solidFill>
              <a:latin typeface="#9Slide05 SVNKitten" pitchFamily="2" charset="0"/>
            </a:endParaRPr>
          </a:p>
        </p:txBody>
      </p:sp>
      <p:sp>
        <p:nvSpPr>
          <p:cNvPr id="5" name="Freeform 5"/>
          <p:cNvSpPr/>
          <p:nvPr/>
        </p:nvSpPr>
        <p:spPr>
          <a:xfrm>
            <a:off x="13162260" y="981302"/>
            <a:ext cx="2169671" cy="2220836"/>
          </a:xfrm>
          <a:custGeom>
            <a:avLst/>
            <a:gdLst/>
            <a:ahLst/>
            <a:cxnLst/>
            <a:rect l="l" t="t" r="r" b="b"/>
            <a:pathLst>
              <a:path w="2169671" h="2220836">
                <a:moveTo>
                  <a:pt x="0" y="0"/>
                </a:moveTo>
                <a:lnTo>
                  <a:pt x="2169671" y="0"/>
                </a:lnTo>
                <a:lnTo>
                  <a:pt x="2169671" y="2220837"/>
                </a:lnTo>
                <a:lnTo>
                  <a:pt x="0" y="2220837"/>
                </a:lnTo>
                <a:lnTo>
                  <a:pt x="0" y="0"/>
                </a:lnTo>
                <a:close/>
              </a:path>
            </a:pathLst>
          </a:custGeom>
          <a:blipFill>
            <a:blip r:embed="rId3"/>
            <a:stretch>
              <a:fillRect t="-3313" b="-3313"/>
            </a:stretch>
          </a:blipFill>
        </p:spPr>
      </p:sp>
      <p:sp>
        <p:nvSpPr>
          <p:cNvPr id="6" name="Freeform 6"/>
          <p:cNvSpPr/>
          <p:nvPr/>
        </p:nvSpPr>
        <p:spPr>
          <a:xfrm>
            <a:off x="14144333" y="2909056"/>
            <a:ext cx="1299831" cy="1418642"/>
          </a:xfrm>
          <a:custGeom>
            <a:avLst/>
            <a:gdLst/>
            <a:ahLst/>
            <a:cxnLst/>
            <a:rect l="l" t="t" r="r" b="b"/>
            <a:pathLst>
              <a:path w="1299831" h="1418642">
                <a:moveTo>
                  <a:pt x="0" y="0"/>
                </a:moveTo>
                <a:lnTo>
                  <a:pt x="1299831" y="0"/>
                </a:lnTo>
                <a:lnTo>
                  <a:pt x="1299831" y="1418643"/>
                </a:lnTo>
                <a:lnTo>
                  <a:pt x="0" y="1418643"/>
                </a:lnTo>
                <a:lnTo>
                  <a:pt x="0" y="0"/>
                </a:lnTo>
                <a:close/>
              </a:path>
            </a:pathLst>
          </a:custGeom>
          <a:blipFill>
            <a:blip r:embed="rId3"/>
            <a:stretch>
              <a:fillRect/>
            </a:stretch>
          </a:blipFill>
        </p:spPr>
      </p:sp>
      <p:sp>
        <p:nvSpPr>
          <p:cNvPr id="7" name="Freeform 7"/>
          <p:cNvSpPr/>
          <p:nvPr/>
        </p:nvSpPr>
        <p:spPr>
          <a:xfrm>
            <a:off x="1280864" y="3199417"/>
            <a:ext cx="1991447" cy="4341029"/>
          </a:xfrm>
          <a:custGeom>
            <a:avLst/>
            <a:gdLst/>
            <a:ahLst/>
            <a:cxnLst/>
            <a:rect l="l" t="t" r="r" b="b"/>
            <a:pathLst>
              <a:path w="1991447" h="4341029">
                <a:moveTo>
                  <a:pt x="0" y="0"/>
                </a:moveTo>
                <a:lnTo>
                  <a:pt x="1991447" y="0"/>
                </a:lnTo>
                <a:lnTo>
                  <a:pt x="1991447" y="4341029"/>
                </a:lnTo>
                <a:lnTo>
                  <a:pt x="0" y="434102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8" name="Freeform 8"/>
          <p:cNvSpPr/>
          <p:nvPr/>
        </p:nvSpPr>
        <p:spPr>
          <a:xfrm>
            <a:off x="-2600113" y="-630720"/>
            <a:ext cx="6048000" cy="3318840"/>
          </a:xfrm>
          <a:custGeom>
            <a:avLst/>
            <a:gdLst/>
            <a:ahLst/>
            <a:cxnLst/>
            <a:rect l="l" t="t" r="r" b="b"/>
            <a:pathLst>
              <a:path w="6048000" h="3318840">
                <a:moveTo>
                  <a:pt x="0" y="0"/>
                </a:moveTo>
                <a:lnTo>
                  <a:pt x="6048000" y="0"/>
                </a:lnTo>
                <a:lnTo>
                  <a:pt x="6048000" y="3318840"/>
                </a:lnTo>
                <a:lnTo>
                  <a:pt x="0" y="331884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1" name="Freeform 11"/>
          <p:cNvSpPr/>
          <p:nvPr/>
        </p:nvSpPr>
        <p:spPr>
          <a:xfrm rot="790328">
            <a:off x="-117047" y="6862473"/>
            <a:ext cx="4069399" cy="4455087"/>
          </a:xfrm>
          <a:custGeom>
            <a:avLst/>
            <a:gdLst/>
            <a:ahLst/>
            <a:cxnLst/>
            <a:rect l="l" t="t" r="r" b="b"/>
            <a:pathLst>
              <a:path w="4069399" h="4455087">
                <a:moveTo>
                  <a:pt x="0" y="0"/>
                </a:moveTo>
                <a:lnTo>
                  <a:pt x="4069399" y="0"/>
                </a:lnTo>
                <a:lnTo>
                  <a:pt x="4069399" y="4455087"/>
                </a:lnTo>
                <a:lnTo>
                  <a:pt x="0" y="445508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868154" y="8437753"/>
            <a:ext cx="3144742" cy="2338545"/>
          </a:xfrm>
          <a:custGeom>
            <a:avLst/>
            <a:gdLst/>
            <a:ahLst/>
            <a:cxnLst/>
            <a:rect l="l" t="t" r="r" b="b"/>
            <a:pathLst>
              <a:path w="3144742" h="2338545">
                <a:moveTo>
                  <a:pt x="0" y="0"/>
                </a:moveTo>
                <a:lnTo>
                  <a:pt x="3144743" y="0"/>
                </a:lnTo>
                <a:lnTo>
                  <a:pt x="3144743" y="2338545"/>
                </a:lnTo>
                <a:lnTo>
                  <a:pt x="0" y="233854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14518901" y="-396081"/>
            <a:ext cx="5480797" cy="5070399"/>
          </a:xfrm>
          <a:custGeom>
            <a:avLst/>
            <a:gdLst/>
            <a:ahLst/>
            <a:cxnLst/>
            <a:rect l="l" t="t" r="r" b="b"/>
            <a:pathLst>
              <a:path w="5480797" h="5070399">
                <a:moveTo>
                  <a:pt x="0" y="0"/>
                </a:moveTo>
                <a:lnTo>
                  <a:pt x="5480798" y="0"/>
                </a:lnTo>
                <a:lnTo>
                  <a:pt x="5480798" y="5070399"/>
                </a:lnTo>
                <a:lnTo>
                  <a:pt x="0" y="5070399"/>
                </a:lnTo>
                <a:lnTo>
                  <a:pt x="0" y="0"/>
                </a:lnTo>
                <a:close/>
              </a:path>
            </a:pathLst>
          </a:custGeom>
          <a:blipFill>
            <a:blip r:embed="rId12"/>
            <a:stretch>
              <a:fillRect/>
            </a:stretch>
          </a:blipFill>
        </p:spPr>
      </p:sp>
      <p:sp>
        <p:nvSpPr>
          <p:cNvPr id="14" name="Freeform 14"/>
          <p:cNvSpPr/>
          <p:nvPr/>
        </p:nvSpPr>
        <p:spPr>
          <a:xfrm rot="-10800000">
            <a:off x="11475587" y="-1203025"/>
            <a:ext cx="7656298" cy="2761052"/>
          </a:xfrm>
          <a:custGeom>
            <a:avLst/>
            <a:gdLst/>
            <a:ahLst/>
            <a:cxnLst/>
            <a:rect l="l" t="t" r="r" b="b"/>
            <a:pathLst>
              <a:path w="7656298" h="2761052">
                <a:moveTo>
                  <a:pt x="0" y="0"/>
                </a:moveTo>
                <a:lnTo>
                  <a:pt x="7656298" y="0"/>
                </a:lnTo>
                <a:lnTo>
                  <a:pt x="7656298" y="2761052"/>
                </a:lnTo>
                <a:lnTo>
                  <a:pt x="0" y="2761052"/>
                </a:lnTo>
                <a:lnTo>
                  <a:pt x="0" y="0"/>
                </a:lnTo>
                <a:close/>
              </a:path>
            </a:pathLst>
          </a:custGeom>
          <a:blipFill>
            <a:blip r:embed="rId13"/>
            <a:stretch>
              <a:fillRect/>
            </a:stretch>
          </a:blipFill>
        </p:spPr>
      </p:sp>
      <p:sp>
        <p:nvSpPr>
          <p:cNvPr id="15" name="Freeform 15"/>
          <p:cNvSpPr/>
          <p:nvPr/>
        </p:nvSpPr>
        <p:spPr>
          <a:xfrm rot="-5400000">
            <a:off x="14750777" y="6822575"/>
            <a:ext cx="925076" cy="5459958"/>
          </a:xfrm>
          <a:custGeom>
            <a:avLst/>
            <a:gdLst/>
            <a:ahLst/>
            <a:cxnLst/>
            <a:rect l="l" t="t" r="r" b="b"/>
            <a:pathLst>
              <a:path w="925076" h="5459958">
                <a:moveTo>
                  <a:pt x="0" y="0"/>
                </a:moveTo>
                <a:lnTo>
                  <a:pt x="925076" y="0"/>
                </a:lnTo>
                <a:lnTo>
                  <a:pt x="925076" y="5459958"/>
                </a:lnTo>
                <a:lnTo>
                  <a:pt x="0" y="5459958"/>
                </a:lnTo>
                <a:lnTo>
                  <a:pt x="0" y="0"/>
                </a:lnTo>
                <a:close/>
              </a:path>
            </a:pathLst>
          </a:custGeom>
          <a:blipFill>
            <a:blip r:embed="rId14"/>
            <a:stretch>
              <a:fillRect/>
            </a:stretch>
          </a:blipFill>
        </p:spPr>
      </p:sp>
    </p:spTree>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12365</Words>
  <Application>WPS Presentation</Application>
  <PresentationFormat>Custom</PresentationFormat>
  <Paragraphs>281</Paragraphs>
  <Slides>30</Slides>
  <Notes>30</Notes>
  <HiddenSlides>0</HiddenSlides>
  <MMClips>3</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30</vt:i4>
      </vt:variant>
    </vt:vector>
  </HeadingPairs>
  <TitlesOfParts>
    <vt:vector size="52" baseType="lpstr">
      <vt:lpstr>Arial</vt:lpstr>
      <vt:lpstr>SimSun</vt:lpstr>
      <vt:lpstr>Wingdings</vt:lpstr>
      <vt:lpstr>#9Slide05 SVNKitten</vt:lpstr>
      <vt:lpstr>Times New Roman</vt:lpstr>
      <vt:lpstr>Microsoft YaHei</vt:lpstr>
      <vt:lpstr>#9Slide07 Pangolin</vt:lpstr>
      <vt:lpstr>#9Slide03 Arima Madurai ExtraBo</vt:lpstr>
      <vt:lpstr>#9Slide04 Podkova Medium</vt:lpstr>
      <vt:lpstr>Cambria</vt:lpstr>
      <vt:lpstr>Just Another Hand</vt:lpstr>
      <vt:lpstr>Yuanti SC</vt:lpstr>
      <vt:lpstr>#9Slide05 SVNBeloved</vt:lpstr>
      <vt:lpstr>#9Slide03 Arima Madurai Black</vt:lpstr>
      <vt:lpstr>Arial Unicode MS</vt:lpstr>
      <vt:lpstr>Calibri</vt:lpstr>
      <vt:lpstr>#9Slide03 Ample</vt:lpstr>
      <vt:lpstr>Arial</vt:lpstr>
      <vt:lpstr>Calibri</vt:lpstr>
      <vt:lpstr>Symbol</vt:lpstr>
      <vt:lpstr>.VnTime</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Aesthetic Creative Presentation </dc:title>
  <dc:creator/>
  <cp:lastModifiedBy>ADMIN</cp:lastModifiedBy>
  <cp:revision>20</cp:revision>
  <dcterms:created xsi:type="dcterms:W3CDTF">2006-08-16T00:00:00Z</dcterms:created>
  <dcterms:modified xsi:type="dcterms:W3CDTF">2024-03-19T08:00:37Z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B654773161B94F0193D25DE03E9912C0_13</vt:lpwstr>
  </property>
  <property fmtid="{D5CDD505-2E9C-101B-9397-08002B2CF9AE}" pid="3" name="KSOProductBuildVer">
    <vt:lpwstr>1033-12.2.0.13489</vt:lpwstr>
  </property>
</Properties>
</file>