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5.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435" r:id="rId4"/>
    <p:sldId id="436" r:id="rId6"/>
    <p:sldId id="352" r:id="rId7"/>
    <p:sldId id="353" r:id="rId8"/>
    <p:sldId id="354" r:id="rId9"/>
    <p:sldId id="356" r:id="rId10"/>
    <p:sldId id="437" r:id="rId11"/>
    <p:sldId id="438" r:id="rId12"/>
    <p:sldId id="359" r:id="rId13"/>
    <p:sldId id="360" r:id="rId14"/>
    <p:sldId id="386" r:id="rId15"/>
    <p:sldId id="393" r:id="rId16"/>
    <p:sldId id="394" r:id="rId17"/>
    <p:sldId id="442" r:id="rId18"/>
    <p:sldId id="389" r:id="rId19"/>
    <p:sldId id="388" r:id="rId20"/>
    <p:sldId id="361" r:id="rId21"/>
    <p:sldId id="443" r:id="rId22"/>
    <p:sldId id="391" r:id="rId23"/>
    <p:sldId id="444" r:id="rId24"/>
    <p:sldId id="362" r:id="rId25"/>
    <p:sldId id="445" r:id="rId26"/>
    <p:sldId id="262" r:id="rId27"/>
    <p:sldId id="379" r:id="rId28"/>
    <p:sldId id="395" r:id="rId29"/>
    <p:sldId id="396" r:id="rId30"/>
    <p:sldId id="397" r:id="rId31"/>
    <p:sldId id="398" r:id="rId32"/>
    <p:sldId id="399" r:id="rId33"/>
    <p:sldId id="400" r:id="rId34"/>
    <p:sldId id="401" r:id="rId35"/>
    <p:sldId id="402" r:id="rId36"/>
    <p:sldId id="403" r:id="rId37"/>
    <p:sldId id="404" r:id="rId38"/>
    <p:sldId id="405" r:id="rId39"/>
    <p:sldId id="406" r:id="rId40"/>
  </p:sldIdLst>
  <p:sldSz cx="18288000" cy="10287000"/>
  <p:notesSz cx="6858000" cy="9144000"/>
  <p:embeddedFontLst>
    <p:embeddedFont>
      <p:font typeface="#9Slide05 SVNKitten" pitchFamily="2" charset="0"/>
      <p:regular r:id="rId44"/>
    </p:embeddedFont>
    <p:embeddedFont>
      <p:font typeface="#9Slide07 Pangolin" panose="00000500000000000000" pitchFamily="2" charset="0"/>
      <p:regular r:id="rId45"/>
    </p:embeddedFont>
    <p:embeddedFont>
      <p:font typeface="#9Slide05 SVNBellico" panose="02000000000000000000" pitchFamily="2" charset="0"/>
      <p:regular r:id="rId46"/>
    </p:embeddedFont>
    <p:embeddedFont>
      <p:font typeface="#9Slide05 SVNReklame Script" panose="03060502040607080D05" pitchFamily="66" charset="0"/>
      <p:regular r:id="rId47"/>
    </p:embeddedFont>
    <p:embeddedFont>
      <p:font typeface="#9Slide05 Braxton Regular" panose="03060000000000000000" pitchFamily="66" charset="0"/>
      <p:regular r:id="rId48"/>
    </p:embeddedFont>
    <p:embeddedFont>
      <p:font typeface="#9Slide05 Brannboll Ny" panose="02000000000000000000" pitchFamily="2" charset="0"/>
      <p:regular r:id="rId49"/>
    </p:embeddedFont>
    <p:embeddedFont>
      <p:font typeface="Calibri" panose="020F0502020204030204" charset="0"/>
      <p:regular r:id="rId50"/>
      <p:bold r:id="rId51"/>
      <p:italic r:id="rId52"/>
      <p:boldItalic r:id="rId53"/>
    </p:embeddedFont>
    <p:embeddedFont>
      <p:font typeface="Cambria" panose="02040503050406030204" pitchFamily="18" charset="0"/>
      <p:regular r:id="rId54"/>
      <p:bold r:id="rId55"/>
      <p:italic r:id="rId56"/>
      <p:boldItalic r:id="rId57"/>
    </p:embeddedFont>
    <p:embeddedFont>
      <p:font typeface="Calibri" panose="020F0502020204030204"/>
      <p:regular r:id="rId58"/>
      <p:bold r:id="rId59"/>
      <p:italic r:id="rId60"/>
      <p:boldItalic r:id="rId61"/>
    </p:embeddedFont>
    <p:embeddedFont>
      <p:font typeface="#9Slide06 Thillends" pitchFamily="2"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F9F6F2"/>
    <a:srgbClr val="C0504D"/>
    <a:srgbClr val="C8B99F"/>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22" autoAdjust="0"/>
  </p:normalViewPr>
  <p:slideViewPr>
    <p:cSldViewPr showGuides="1">
      <p:cViewPr varScale="1">
        <p:scale>
          <a:sx n="47" d="100"/>
          <a:sy n="47" d="100"/>
        </p:scale>
        <p:origin x="6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font" Target="fonts/font19.fntdata"/><Relationship Id="rId61" Type="http://schemas.openxmlformats.org/officeDocument/2006/relationships/font" Target="fonts/font18.fntdata"/><Relationship Id="rId60" Type="http://schemas.openxmlformats.org/officeDocument/2006/relationships/font" Target="fonts/font17.fntdata"/><Relationship Id="rId6" Type="http://schemas.openxmlformats.org/officeDocument/2006/relationships/slide" Target="slides/slide2.xml"/><Relationship Id="rId59" Type="http://schemas.openxmlformats.org/officeDocument/2006/relationships/font" Target="fonts/font16.fntdata"/><Relationship Id="rId58" Type="http://schemas.openxmlformats.org/officeDocument/2006/relationships/font" Target="fonts/font15.fntdata"/><Relationship Id="rId57" Type="http://schemas.openxmlformats.org/officeDocument/2006/relationships/font" Target="fonts/font14.fntdata"/><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notesMaster" Target="notesMasters/notesMaster1.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dirty="0" err="1">
                <a:solidFill>
                  <a:schemeClr val="tx1"/>
                </a:solidFill>
                <a:effectLst/>
                <a:latin typeface="+mn-lt"/>
                <a:ea typeface="+mn-ea"/>
                <a:cs typeface="+mn-cs"/>
              </a:rPr>
              <a:t>Vốn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một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hình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quen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gần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gũi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mấy</a:t>
            </a:r>
            <a:r>
              <a:rPr lang="en-US" sz="1200" b="0" i="0" kern="1200" baseline="0" dirty="0">
                <a:solidFill>
                  <a:schemeClr val="tx1"/>
                </a:solidFill>
                <a:effectLst/>
                <a:latin typeface="+mn-lt"/>
                <a:ea typeface="+mn-ea"/>
                <a:cs typeface="+mn-cs"/>
              </a:rPr>
              <a:t> ai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hết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nguồn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gốc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trị</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Cau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hai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luôn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đồng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hành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với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xuất</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hiện</a:t>
            </a:r>
            <a:r>
              <a:rPr lang="en-US" sz="1200" b="0" i="0" kern="1200" baseline="0" dirty="0">
                <a:solidFill>
                  <a:schemeClr val="tx1"/>
                </a:solidFill>
                <a:effectLst/>
                <a:latin typeface="+mn-lt"/>
                <a:ea typeface="+mn-ea"/>
                <a:cs typeface="+mn-cs"/>
              </a:rPr>
              <a:t> ở </a:t>
            </a:r>
            <a:r>
              <a:rPr lang="en-US" sz="1200" b="0" i="0" kern="1200" baseline="0" dirty="0" err="1">
                <a:solidFill>
                  <a:schemeClr val="tx1"/>
                </a:solidFill>
                <a:effectLst/>
                <a:latin typeface="+mn-lt"/>
                <a:ea typeface="+mn-ea"/>
                <a:cs typeface="+mn-cs"/>
              </a:rPr>
              <a:t>mọi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không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gian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phim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ảnh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cuộc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sống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nhưng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lại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được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gửi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gắm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trong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nhiều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tâm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sự</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Buổi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ngày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hôm</a:t>
            </a:r>
            <a:r>
              <a:rPr lang="en-US" sz="1200" b="0" i="0" kern="1200" baseline="0" dirty="0">
                <a:solidFill>
                  <a:schemeClr val="tx1"/>
                </a:solidFill>
                <a:effectLst/>
                <a:latin typeface="+mn-lt"/>
                <a:ea typeface="+mn-ea"/>
                <a:cs typeface="+mn-cs"/>
              </a:rPr>
              <a:t> nay, </a:t>
            </a:r>
            <a:r>
              <a:rPr lang="en-US" sz="1200" b="0" i="0" kern="1200" baseline="0" dirty="0" err="1">
                <a:solidFill>
                  <a:schemeClr val="tx1"/>
                </a:solidFill>
                <a:effectLst/>
                <a:latin typeface="+mn-lt"/>
                <a:ea typeface="+mn-ea"/>
                <a:cs typeface="+mn-cs"/>
              </a:rPr>
              <a:t>chúng</a:t>
            </a:r>
            <a:r>
              <a:rPr lang="en-US" sz="1200" b="0" i="0" kern="1200" baseline="0" dirty="0">
                <a:solidFill>
                  <a:schemeClr val="tx1"/>
                </a:solidFill>
                <a:effectLst/>
                <a:latin typeface="+mn-lt"/>
                <a:ea typeface="+mn-ea"/>
                <a:cs typeface="+mn-cs"/>
              </a:rPr>
              <a:t> ta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cùng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tìm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hiểu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khám</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phá</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ẩn</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món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cau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và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qua </a:t>
            </a:r>
            <a:r>
              <a:rPr lang="en-US" sz="1200" b="0" i="0" kern="1200" baseline="0" dirty="0" err="1">
                <a:solidFill>
                  <a:schemeClr val="tx1"/>
                </a:solidFill>
                <a:effectLst/>
                <a:latin typeface="+mn-lt"/>
                <a:ea typeface="+mn-ea"/>
                <a:cs typeface="+mn-cs"/>
              </a:rPr>
              <a:t>văn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bản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trầu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sĩ</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Hồ</a:t>
            </a:r>
            <a:r>
              <a:rPr lang="en-US" sz="1200" b="0" i="0" kern="1200" baseline="0" dirty="0">
                <a:solidFill>
                  <a:schemeClr val="tx1"/>
                </a:solidFill>
                <a:effectLst/>
                <a:latin typeface="+mn-lt"/>
                <a:ea typeface="+mn-ea"/>
                <a:cs typeface="+mn-cs"/>
              </a:rPr>
              <a:t> Xuân </a:t>
            </a:r>
            <a:r>
              <a:rPr lang="en-US" sz="1200" b="0" i="0" kern="1200" baseline="0" dirty="0" err="1">
                <a:solidFill>
                  <a:schemeClr val="tx1"/>
                </a:solidFill>
                <a:effectLst/>
                <a:latin typeface="+mn-lt"/>
                <a:ea typeface="+mn-ea"/>
                <a:cs typeface="+mn-cs"/>
              </a:rPr>
              <a:t>Hương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nhé</a:t>
            </a:r>
            <a:r>
              <a:rPr lang="en-US" sz="1200" b="0" i="0" kern="1200" baseline="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1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kumimoji="0" lang="en-US" sz="1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r>
              <a:rPr lang="en-US" sz="1200" b="0" i="0" kern="120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Ở 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có những từ ngữ liên quan đến ca dao, tục ngữ, thành ngữ. Hãy phân tích tác dụng của các yếu tố đó trong việc thể hiện nội dung bài thơ</a:t>
            </a:r>
            <a:endParaRPr lang="vi-V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vi-VN" sz="1200" b="0" i="0" kern="1200" dirty="0">
                <a:solidFill>
                  <a:schemeClr val="tx1"/>
                </a:solidFill>
                <a:effectLst/>
                <a:latin typeface="+mn-lt"/>
                <a:ea typeface="+mn-ea"/>
                <a:cs typeface="+mn-cs"/>
              </a:rPr>
              <a:t> Chỉ ra những từ ngữ được sử dụng mang dấu ấn cá nhân của Hồ Xuân Hương. Những từ ngữ đó đã thể hiện thái độ và tình cảm gì của tác giả?</a:t>
            </a:r>
            <a:endParaRPr lang="vi-VN"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b="0" i="0" kern="1200" dirty="0">
                <a:solidFill>
                  <a:schemeClr val="tx1"/>
                </a:solidFill>
                <a:effectLst/>
                <a:latin typeface="+mn-lt"/>
                <a:ea typeface="+mn-ea"/>
                <a:cs typeface="+mn-cs"/>
              </a:rPr>
              <a:t>Bài </a:t>
            </a:r>
            <a:r>
              <a:rPr lang="vi-VN" sz="1200" b="0" i="1" kern="1200" dirty="0">
                <a:solidFill>
                  <a:schemeClr val="tx1"/>
                </a:solidFill>
                <a:effectLst/>
                <a:latin typeface="+mn-lt"/>
                <a:ea typeface="+mn-ea"/>
                <a:cs typeface="+mn-cs"/>
              </a:rPr>
              <a:t>Mời trầu</a:t>
            </a:r>
            <a:r>
              <a:rPr lang="vi-VN" sz="1200" b="0" i="0" kern="1200" dirty="0">
                <a:solidFill>
                  <a:schemeClr val="tx1"/>
                </a:solidFill>
                <a:effectLst/>
                <a:latin typeface="+mn-lt"/>
                <a:ea typeface="+mn-ea"/>
                <a:cs typeface="+mn-cs"/>
              </a:rPr>
              <a:t> thể hiện tâm trạng của tác giả với nhiều cung bậc cảm xúc. Theo em, đó là những cảm xúc gì? Hãy làm sáng tỏ điều đó.</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Xác</a:t>
            </a:r>
            <a:r>
              <a:rPr lang="en-US" baseline="0" dirty="0"/>
              <a:t> </a:t>
            </a:r>
            <a:r>
              <a:rPr lang="en-US" baseline="0" dirty="0" err="1"/>
              <a:t>định</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 </a:t>
            </a:r>
            <a:r>
              <a:rPr lang="en-US" baseline="0" dirty="0" err="1"/>
              <a:t>Mời</a:t>
            </a:r>
            <a:r>
              <a:rPr lang="en-US" baseline="0" dirty="0"/>
              <a:t> </a:t>
            </a:r>
            <a:r>
              <a:rPr lang="en-US" baseline="0" dirty="0" err="1"/>
              <a:t>trầu</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baseline="0" dirty="0"/>
              <a:t> </a:t>
            </a:r>
            <a:r>
              <a:rPr lang="en-US" baseline="0" dirty="0" err="1"/>
              <a:t>thơ</a:t>
            </a:r>
            <a:r>
              <a:rPr lang="en-US" baseline="0" dirty="0"/>
              <a:t> </a:t>
            </a:r>
            <a:r>
              <a:rPr lang="en-US" baseline="0" dirty="0" err="1"/>
              <a:t>có</a:t>
            </a:r>
            <a:r>
              <a:rPr lang="en-US" baseline="0" dirty="0"/>
              <a:t> </a:t>
            </a:r>
            <a:r>
              <a:rPr lang="en-US" baseline="0" dirty="0" err="1"/>
              <a:t>thể</a:t>
            </a:r>
            <a:r>
              <a:rPr lang="en-US" baseline="0" dirty="0"/>
              <a:t> chia </a:t>
            </a:r>
            <a:r>
              <a:rPr lang="en-US" baseline="0" dirty="0" err="1"/>
              <a:t>bố</a:t>
            </a:r>
            <a:r>
              <a:rPr lang="en-US" baseline="0" dirty="0"/>
              <a:t> </a:t>
            </a:r>
            <a:r>
              <a:rPr lang="en-US" baseline="0" dirty="0" err="1"/>
              <a:t>cục</a:t>
            </a:r>
            <a:r>
              <a:rPr lang="en-US" baseline="0" dirty="0"/>
              <a:t> </a:t>
            </a:r>
            <a:r>
              <a:rPr lang="en-US" baseline="0" dirty="0" err="1"/>
              <a:t>thành</a:t>
            </a:r>
            <a:r>
              <a:rPr lang="en-US" baseline="0" dirty="0"/>
              <a:t> </a:t>
            </a:r>
            <a:r>
              <a:rPr lang="en-US" baseline="0" dirty="0" err="1"/>
              <a:t>mấy</a:t>
            </a:r>
            <a:r>
              <a:rPr lang="en-US" baseline="0" dirty="0"/>
              <a:t> </a:t>
            </a:r>
            <a:r>
              <a:rPr lang="en-US" baseline="0" dirty="0" err="1"/>
              <a:t>phần</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en-US"/>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914401" y="2302671"/>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4000"/>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411E9A5C-35A2-4C87-9D5B-FD128F0C16A1}"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F55BA874-1D26-4199-B4C1-394EEF75C4B1}"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19.wdp"/><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image" Target="../media/image28.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7.jpeg"/></Relationships>
</file>

<file path=ppt/slides/_rels/slide31.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29.jpeg"/></Relationships>
</file>

<file path=ppt/slides/_rels/slide32.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6.jpeg"/></Relationships>
</file>

<file path=ppt/slides/_rels/slide33.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7.jpeg"/></Relationships>
</file>

<file path=ppt/slides/_rels/slide34.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29.jpeg"/></Relationships>
</file>

<file path=ppt/slides/_rels/slide35.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7.jpeg"/></Relationships>
</file>

<file path=ppt/slides/_rels/slide36.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media" Target="../media/media2.mp3"/><Relationship Id="rId7" Type="http://schemas.openxmlformats.org/officeDocument/2006/relationships/audio" Target="../media/media2.mp3"/><Relationship Id="rId6" Type="http://schemas.microsoft.com/office/2007/relationships/hdphoto" Target="../media/image34.wdp"/><Relationship Id="rId5" Type="http://schemas.openxmlformats.org/officeDocument/2006/relationships/image" Target="../media/image33.png"/><Relationship Id="rId4" Type="http://schemas.microsoft.com/office/2007/relationships/hdphoto" Target="../media/image32.wdp"/><Relationship Id="rId3" Type="http://schemas.openxmlformats.org/officeDocument/2006/relationships/image" Target="../media/image31.png"/><Relationship Id="rId2" Type="http://schemas.openxmlformats.org/officeDocument/2006/relationships/image" Target="../media/image30.jpeg"/><Relationship Id="rId13" Type="http://schemas.openxmlformats.org/officeDocument/2006/relationships/slideLayout" Target="../slideLayouts/slideLayout18.xml"/><Relationship Id="rId12" Type="http://schemas.openxmlformats.org/officeDocument/2006/relationships/image" Target="../media/image28.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36.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8.wdp"/><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5.sv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6" name="Rectangle 8205"/>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1"/>
          <a:srcRect l="-2144" t="-820" r="41861" b="818"/>
          <a:stretch>
            <a:fillRect/>
          </a:stretch>
        </p:blipFill>
        <p:spPr>
          <a:xfrm>
            <a:off x="6610267" y="6"/>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p:cNvPicPr>
            <a:picLocks noChangeAspect="1"/>
          </p:cNvPicPr>
          <p:nvPr/>
        </p:nvPicPr>
        <p:blipFill rotWithShape="1">
          <a:blip r:embed="rId2"/>
          <a:srcRect l="27091" r="3617"/>
          <a:stretch>
            <a:fillRect/>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Bài Thơ] Mời Trầu - Hồ Xuân Hương - Việt Nam Overnight"/>
          <p:cNvPicPr>
            <a:picLocks noChangeAspect="1" noChangeArrowheads="1"/>
          </p:cNvPicPr>
          <p:nvPr/>
        </p:nvPicPr>
        <p:blipFill rotWithShape="1">
          <a:blip r:embed="rId3">
            <a:extLst>
              <a:ext uri="{28A0092B-C50C-407E-A947-70E740481C1C}">
                <a14:useLocalDpi xmlns:a14="http://schemas.microsoft.com/office/drawing/2010/main" val="0"/>
              </a:ext>
            </a:extLst>
          </a:blip>
          <a:srcRect l="9693" r="34626" b="-1"/>
          <a:stretch>
            <a:fillRect/>
          </a:stretch>
        </p:blipFill>
        <p:spPr bwMode="auto">
          <a:xfrm>
            <a:off x="12979611" y="-4"/>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4"/>
          <p:cNvSpPr txBox="1"/>
          <p:nvPr/>
        </p:nvSpPr>
        <p:spPr>
          <a:xfrm>
            <a:off x="6324600" y="7694068"/>
            <a:ext cx="9546325" cy="932115"/>
          </a:xfrm>
          <a:prstGeom prst="rect">
            <a:avLst/>
          </a:prstGeom>
        </p:spPr>
        <p:txBody>
          <a:bodyPr wrap="square" lIns="0" tIns="0" rIns="0" bIns="0" rtlCol="0" anchor="t">
            <a:spAutoFit/>
          </a:bodyPr>
          <a:lstStyle/>
          <a:p>
            <a:pPr marL="0" lvl="0" indent="0" algn="ctr">
              <a:lnSpc>
                <a:spcPts val="5880"/>
              </a:lnSpc>
              <a:spcBef>
                <a:spcPct val="0"/>
              </a:spcBef>
            </a:pPr>
            <a:r>
              <a:rPr lang="en-US" sz="8800" spc="-186" dirty="0" err="1">
                <a:solidFill>
                  <a:srgbClr val="60311B"/>
                </a:solidFill>
                <a:latin typeface="#9Slide05 SVNKitten" pitchFamily="2" charset="0"/>
              </a:rPr>
              <a:t>Mời</a:t>
            </a:r>
            <a:r>
              <a:rPr lang="en-US" sz="8800" spc="-186" dirty="0">
                <a:solidFill>
                  <a:srgbClr val="60311B"/>
                </a:solidFill>
                <a:latin typeface="#9Slide05 SVNKitten" pitchFamily="2" charset="0"/>
              </a:rPr>
              <a:t> </a:t>
            </a:r>
            <a:r>
              <a:rPr lang="en-US" sz="8800" spc="-186" dirty="0" err="1">
                <a:solidFill>
                  <a:srgbClr val="60311B"/>
                </a:solidFill>
                <a:latin typeface="#9Slide05 SVNKitten" pitchFamily="2" charset="0"/>
              </a:rPr>
              <a:t>trầu</a:t>
            </a:r>
            <a:endParaRPr lang="en-US" sz="8800" spc="-186" dirty="0">
              <a:solidFill>
                <a:srgbClr val="60311B"/>
              </a:solidFill>
              <a:latin typeface="#9Slide05 SVNKitten" pitchFamily="2" charset="0"/>
            </a:endParaRPr>
          </a:p>
        </p:txBody>
      </p:sp>
      <p:sp>
        <p:nvSpPr>
          <p:cNvPr id="9" name="TextBox 4"/>
          <p:cNvSpPr txBox="1"/>
          <p:nvPr/>
        </p:nvSpPr>
        <p:spPr>
          <a:xfrm>
            <a:off x="7783105" y="8957226"/>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Hồ</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Xuân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Hương</a:t>
            </a:r>
            <a:r>
              <a:rPr lang="en-US" sz="6000" spc="-186" dirty="0">
                <a:solidFill>
                  <a:srgbClr val="60311B"/>
                </a:solidFill>
                <a:latin typeface="#9Slide07 Pangolin" panose="00000500000000000000" pitchFamily="2" charset="0"/>
              </a:rPr>
              <a:t>-</a:t>
            </a:r>
            <a:endParaRPr lang="en-US" sz="6000" spc="-186" dirty="0">
              <a:solidFill>
                <a:srgbClr val="60311B"/>
              </a:solidFill>
              <a:latin typeface="#9Slide07 Pangolin" panose="00000500000000000000" pitchFamily="2" charset="0"/>
            </a:endParaRPr>
          </a:p>
        </p:txBody>
      </p:sp>
      <p:sp>
        <p:nvSpPr>
          <p:cNvPr id="10" name="TextBox 14"/>
          <p:cNvSpPr txBox="1"/>
          <p:nvPr/>
        </p:nvSpPr>
        <p:spPr>
          <a:xfrm>
            <a:off x="5638800" y="5680868"/>
            <a:ext cx="10058400" cy="1231106"/>
          </a:xfrm>
          <a:prstGeom prst="rect">
            <a:avLst/>
          </a:prstGeom>
        </p:spPr>
        <p:txBody>
          <a:bodyPr wrap="square" lIns="0" tIns="0" rIns="0" bIns="0" rtlCol="0" anchor="t">
            <a:spAutoFit/>
          </a:bodyPr>
          <a:lstStyle/>
          <a:p>
            <a:pPr algn="ctr" defTabSz="609600">
              <a:defRPr/>
            </a:pPr>
            <a:r>
              <a:rPr lang="en-US" sz="8000" b="1" dirty="0" err="1">
                <a:solidFill>
                  <a:srgbClr val="2E3137"/>
                </a:solidFill>
                <a:latin typeface="#9Slide05 SVNBellico" panose="02000000000000000000" pitchFamily="2" charset="0"/>
                <a:cs typeface="Times New Roman" panose="02020603050405020304" pitchFamily="18" charset="0"/>
              </a:rPr>
              <a:t>Bài</a:t>
            </a:r>
            <a:r>
              <a:rPr lang="en-US" sz="8000" b="1" dirty="0">
                <a:solidFill>
                  <a:srgbClr val="2E3137"/>
                </a:solidFill>
                <a:latin typeface="#9Slide05 SVNBellico" panose="02000000000000000000" pitchFamily="2" charset="0"/>
                <a:cs typeface="Times New Roman" panose="02020603050405020304" pitchFamily="18" charset="0"/>
              </a:rPr>
              <a:t> 7: </a:t>
            </a:r>
            <a:r>
              <a:rPr lang="en-US" sz="8000" b="1" dirty="0" err="1">
                <a:solidFill>
                  <a:srgbClr val="2E3137"/>
                </a:solidFill>
                <a:latin typeface="#9Slide05 SVNBellico" panose="02000000000000000000" pitchFamily="2" charset="0"/>
                <a:cs typeface="Times New Roman" panose="02020603050405020304" pitchFamily="18" charset="0"/>
              </a:rPr>
              <a:t>Thơ</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Đường</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luật</a:t>
            </a:r>
            <a:endParaRPr lang="en-US" sz="11500" b="1" dirty="0">
              <a:solidFill>
                <a:srgbClr val="2E3137"/>
              </a:solidFill>
              <a:latin typeface="#9Slide05 SVNBellico" panose="02000000000000000000" pitchFamily="2" charset="0"/>
              <a:cs typeface="Times New Roman" panose="02020603050405020304" pitchFamily="18" charset="0"/>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0"/>
            <a:ext cx="1386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19533" y="2095500"/>
            <a:ext cx="9144000" cy="4033348"/>
          </a:xfrm>
          <a:prstGeom prst="rect">
            <a:avLst/>
          </a:prstGeom>
        </p:spPr>
        <p:txBody>
          <a:bodyPr>
            <a:spAutoFit/>
          </a:bodyPr>
          <a:lstStyle/>
          <a:p>
            <a:pPr algn="just">
              <a:lnSpc>
                <a:spcPct val="150000"/>
              </a:lnSpc>
            </a:pPr>
            <a:r>
              <a:rPr lang="vi-VN" sz="4400" i="1" dirty="0">
                <a:solidFill>
                  <a:schemeClr val="tx1">
                    <a:lumMod val="95000"/>
                    <a:lumOff val="5000"/>
                  </a:schemeClr>
                </a:solidFill>
                <a:latin typeface="+mj-lt"/>
              </a:rPr>
              <a:t>“Quả cau nho nhỏ miếng trầu hôi,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Này của Xuân Hương mới quệt rồi.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Có phải duyên nhau thì thắm lại,</a:t>
            </a:r>
            <a:endParaRPr lang="vi-VN" sz="4400" i="1" dirty="0">
              <a:solidFill>
                <a:schemeClr val="tx1">
                  <a:lumMod val="95000"/>
                  <a:lumOff val="5000"/>
                </a:schemeClr>
              </a:solidFill>
              <a:latin typeface="+mj-lt"/>
            </a:endParaRPr>
          </a:p>
          <a:p>
            <a:pPr algn="just">
              <a:lnSpc>
                <a:spcPct val="150000"/>
              </a:lnSpc>
            </a:pPr>
            <a:r>
              <a:rPr lang="vi-VN" sz="4400" i="1" dirty="0">
                <a:solidFill>
                  <a:schemeClr val="tx1">
                    <a:lumMod val="95000"/>
                    <a:lumOff val="5000"/>
                  </a:schemeClr>
                </a:solidFill>
                <a:latin typeface="+mj-lt"/>
              </a:rPr>
              <a:t>Đừng xanh như lá, bạc như vôi”</a:t>
            </a:r>
            <a:endParaRPr lang="vi-VN" sz="4400" i="1" dirty="0">
              <a:solidFill>
                <a:schemeClr val="tx1">
                  <a:lumMod val="95000"/>
                  <a:lumOff val="5000"/>
                </a:schemeClr>
              </a:solidFill>
              <a:latin typeface="+mj-lt"/>
            </a:endParaRPr>
          </a:p>
        </p:txBody>
      </p:sp>
      <p:sp>
        <p:nvSpPr>
          <p:cNvPr id="5" name="矩形 8"/>
          <p:cNvSpPr/>
          <p:nvPr/>
        </p:nvSpPr>
        <p:spPr>
          <a:xfrm>
            <a:off x="10163533" y="2332424"/>
            <a:ext cx="8109227" cy="3477875"/>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 thơ</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矩形 7"/>
          <p:cNvSpPr/>
          <p:nvPr/>
        </p:nvSpPr>
        <p:spPr>
          <a:xfrm>
            <a:off x="1050013" y="7063899"/>
            <a:ext cx="1342798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 cũng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2580461" y="279669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panose="020F0502020204030204"/>
            </a:endParaRPr>
          </a:p>
        </p:txBody>
      </p:sp>
      <p:sp>
        <p:nvSpPr>
          <p:cNvPr id="9" name="Rectangle 8"/>
          <p:cNvSpPr/>
          <p:nvPr/>
        </p:nvSpPr>
        <p:spPr>
          <a:xfrm>
            <a:off x="2318930" y="3836514"/>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panose="020F0502020204030204"/>
            </a:endParaRPr>
          </a:p>
        </p:txBody>
      </p:sp>
      <p:sp>
        <p:nvSpPr>
          <p:cNvPr id="10" name="Rectangle 9"/>
          <p:cNvSpPr/>
          <p:nvPr/>
        </p:nvSpPr>
        <p:spPr>
          <a:xfrm>
            <a:off x="2090330" y="4915207"/>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panose="020F0502020204030204"/>
            </a:endParaRPr>
          </a:p>
        </p:txBody>
      </p:sp>
      <p:sp>
        <p:nvSpPr>
          <p:cNvPr id="11" name="Rectangle 10"/>
          <p:cNvSpPr/>
          <p:nvPr/>
        </p:nvSpPr>
        <p:spPr>
          <a:xfrm>
            <a:off x="2732861" y="587973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panose="020F0502020204030204"/>
            </a:endParaRPr>
          </a:p>
        </p:txBody>
      </p:sp>
      <p:sp>
        <p:nvSpPr>
          <p:cNvPr id="2" name="Freeform 5"/>
          <p:cNvSpPr/>
          <p:nvPr/>
        </p:nvSpPr>
        <p:spPr>
          <a:xfrm rot="20975273">
            <a:off x="12106958" y="7765473"/>
            <a:ext cx="6858000" cy="3900054"/>
          </a:xfrm>
          <a:custGeom>
            <a:avLst/>
            <a:gdLst/>
            <a:ahLst/>
            <a:cxnLst/>
            <a:rect l="l" t="t" r="r" b="b"/>
            <a:pathLst>
              <a:path w="14962909" h="8229600">
                <a:moveTo>
                  <a:pt x="0" y="0"/>
                </a:moveTo>
                <a:lnTo>
                  <a:pt x="14962909" y="0"/>
                </a:lnTo>
                <a:lnTo>
                  <a:pt x="14962909" y="8229600"/>
                </a:lnTo>
                <a:lnTo>
                  <a:pt x="0" y="8229600"/>
                </a:lnTo>
                <a:lnTo>
                  <a:pt x="0" y="0"/>
                </a:lnTo>
                <a:close/>
              </a:path>
            </a:pathLst>
          </a:custGeom>
          <a:blipFill>
            <a:blip r:embed="rId1"/>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533" y="520281"/>
            <a:ext cx="9144000" cy="415498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“Quả cau nho nhỏ miếng trầu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Này của Xuân Hương mới quệt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Có phải duyên nhau thì thắm lại,</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Đừng xanh như lá, bạc như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p:txBody>
      </p:sp>
      <p:sp>
        <p:nvSpPr>
          <p:cNvPr id="7" name="Rectangle 6"/>
          <p:cNvSpPr/>
          <p:nvPr/>
        </p:nvSpPr>
        <p:spPr>
          <a:xfrm>
            <a:off x="2580461" y="12214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p:cNvSpPr/>
          <p:nvPr/>
        </p:nvSpPr>
        <p:spPr>
          <a:xfrm>
            <a:off x="2318930" y="226129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Rectangle 9"/>
          <p:cNvSpPr/>
          <p:nvPr/>
        </p:nvSpPr>
        <p:spPr>
          <a:xfrm>
            <a:off x="2090330" y="333998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Rectangle 10"/>
          <p:cNvSpPr/>
          <p:nvPr/>
        </p:nvSpPr>
        <p:spPr>
          <a:xfrm>
            <a:off x="2732861" y="430452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矩形 9"/>
          <p:cNvSpPr/>
          <p:nvPr/>
        </p:nvSpPr>
        <p:spPr>
          <a:xfrm>
            <a:off x="9743200" y="3434597"/>
            <a:ext cx="763670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ko-KR" altLang="ko-KR" sz="4400"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3" name="TextBox 12"/>
          <p:cNvSpPr txBox="1"/>
          <p:nvPr/>
        </p:nvSpPr>
        <p:spPr>
          <a:xfrm>
            <a:off x="9743201" y="1579418"/>
            <a:ext cx="7383599" cy="1446550"/>
          </a:xfrm>
          <a:prstGeom prst="rect">
            <a:avLst/>
          </a:prstGeom>
          <a:noFill/>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rồi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矩形 9"/>
          <p:cNvSpPr/>
          <p:nvPr/>
        </p:nvSpPr>
        <p:spPr>
          <a:xfrm>
            <a:off x="3352800" y="6796898"/>
            <a:ext cx="14098506"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lang="ko-KR" altLang="ko-KR" sz="4400" b="1"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sp>
        <p:nvSpPr>
          <p:cNvPr id="16" name="矩形 9"/>
          <p:cNvSpPr/>
          <p:nvPr/>
        </p:nvSpPr>
        <p:spPr>
          <a:xfrm>
            <a:off x="9743200" y="5734402"/>
            <a:ext cx="7636707" cy="769441"/>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4/3</a:t>
            </a:r>
            <a:endParaRPr lang="ko-KR" altLang="ko-KR" sz="4400" dirty="0">
              <a:solidFill>
                <a:prstClr val="black"/>
              </a:solidFill>
              <a:latin typeface="Times New Roman" panose="02020603050405020304" pitchFamily="18" charset="0"/>
              <a:ea typeface="Malgun Gothic" panose="020B0503020000020004" pitchFamily="34" charset="-127"/>
              <a:cs typeface="Times New Roman" panose="02020603050405020304" pitchFamily="18" charset="0"/>
            </a:endParaRPr>
          </a:p>
        </p:txBody>
      </p:sp>
      <p:cxnSp>
        <p:nvCxnSpPr>
          <p:cNvPr id="8" name="Straight Connector 7"/>
          <p:cNvCxnSpPr/>
          <p:nvPr/>
        </p:nvCxnSpPr>
        <p:spPr>
          <a:xfrm flipH="1">
            <a:off x="5314604" y="740914"/>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19800" y="1661271"/>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266010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73040" y="373714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8"/>
          <p:cNvSpPr/>
          <p:nvPr/>
        </p:nvSpPr>
        <p:spPr>
          <a:xfrm>
            <a:off x="-763506" y="4911339"/>
            <a:ext cx="3810000" cy="5375661"/>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1"/>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endParaRPr lang="vi-VN" sz="4400" b="1" dirty="0">
              <a:solidFill>
                <a:srgbClr val="000000"/>
              </a:solidFill>
              <a:latin typeface="+mj-lt"/>
            </a:endParaRPr>
          </a:p>
        </p:txBody>
      </p:sp>
      <p:sp>
        <p:nvSpPr>
          <p:cNvPr id="3" name="Rectangle 2"/>
          <p:cNvSpPr/>
          <p:nvPr/>
        </p:nvSpPr>
        <p:spPr>
          <a:xfrm>
            <a:off x="381000" y="2171700"/>
            <a:ext cx="16687800" cy="769441"/>
          </a:xfrm>
          <a:prstGeom prst="rect">
            <a:avLst/>
          </a:prstGeom>
        </p:spPr>
        <p:txBody>
          <a:bodyPr wrap="square">
            <a:spAutoFit/>
          </a:bodyPr>
          <a:lstStyle/>
          <a:p>
            <a:pPr algn="just"/>
            <a:r>
              <a:rPr lang="vi-VN" sz="4400" dirty="0">
                <a:solidFill>
                  <a:srgbClr val="000000"/>
                </a:solidFill>
                <a:latin typeface="+mj-lt"/>
              </a:rPr>
              <a:t>– Bài thơ gắn với phong tục ăn trầu của người Việt.</a:t>
            </a:r>
            <a:endParaRPr lang="vi-VN" sz="4400" dirty="0">
              <a:solidFill>
                <a:srgbClr val="000000"/>
              </a:solidFill>
              <a:latin typeface="+mj-lt"/>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28795" y1="26903" x2="45089" y2="13274"/>
                        <a14:foregroundMark x1="51228" y1="27257" x2="59487" y2="27257"/>
                        <a14:foregroundMark x1="25893" y1="37345" x2="25335" y2="69381"/>
                        <a14:foregroundMark x1="25335" y1="69381" x2="31473" y2="72035"/>
                        <a14:foregroundMark x1="26897" y1="80177" x2="25112" y2="68496"/>
                        <a14:foregroundMark x1="54911" y1="23717" x2="64397" y2="23009"/>
                      </a14:backgroundRemoval>
                    </a14:imgEffect>
                  </a14:imgLayer>
                </a14:imgProps>
              </a:ext>
            </a:extLst>
          </a:blip>
          <a:stretch>
            <a:fillRect/>
          </a:stretch>
        </p:blipFill>
        <p:spPr>
          <a:xfrm>
            <a:off x="13182600" y="1226127"/>
            <a:ext cx="6162894" cy="3886200"/>
          </a:xfrm>
          <a:prstGeom prst="rect">
            <a:avLst/>
          </a:prstGeom>
        </p:spPr>
      </p:pic>
      <p:sp>
        <p:nvSpPr>
          <p:cNvPr id="6" name="Rectangle 5"/>
          <p:cNvSpPr/>
          <p:nvPr/>
        </p:nvSpPr>
        <p:spPr>
          <a:xfrm>
            <a:off x="381000" y="5075190"/>
            <a:ext cx="17297400" cy="4832092"/>
          </a:xfrm>
          <a:prstGeom prst="rect">
            <a:avLst/>
          </a:prstGeom>
        </p:spPr>
        <p:txBody>
          <a:bodyPr wrap="square">
            <a:spAutoFit/>
          </a:bodyPr>
          <a:lstStyle/>
          <a:p>
            <a:pPr algn="just"/>
            <a:r>
              <a:rPr lang="vi-VN" sz="4400" dirty="0">
                <a:solidFill>
                  <a:srgbClr val="000000"/>
                </a:solidFill>
                <a:latin typeface="+mj-lt"/>
              </a:rPr>
              <a:t>+ Quả cau: Cau được hái về, bổ dọc ra làm bốn miếng, phơi héo hoặc để tươi. Lá trầu: Trầu được hái về, rửa sạch, thường được cắt dọc làm hai mảnh. Vôi đã được tôi để trong bình.</a:t>
            </a:r>
            <a:endParaRPr lang="vi-VN" sz="4400" dirty="0">
              <a:solidFill>
                <a:srgbClr val="000000"/>
              </a:solidFill>
              <a:latin typeface="+mj-lt"/>
            </a:endParaRPr>
          </a:p>
          <a:p>
            <a:pPr algn="just"/>
            <a:r>
              <a:rPr lang="vi-VN" sz="4400" dirty="0">
                <a:solidFill>
                  <a:srgbClr val="000000"/>
                </a:solidFill>
                <a:latin typeface="+mj-lt"/>
              </a:rPr>
              <a:t>+ Người têm trầu quệt vôi vào lá trầu. Cuộn miếng cau vào lá trầu đã quệt vôi, tết lại thành hình “sâu kèn” hoặc hình “cánh phượng”, cho vào miệng nhai. Trong quá trình nhai trầu (ăn trầu), các thành phần trong miếng trầu hoà quyện vào nhau thành một khối có màu đỏ thắm.</a:t>
            </a:r>
            <a:endParaRPr lang="vi-VN" sz="4400" dirty="0">
              <a:solidFill>
                <a:srgbClr val="000000"/>
              </a:solidFill>
              <a:latin typeface="+mj-lt"/>
            </a:endParaRPr>
          </a:p>
        </p:txBody>
      </p:sp>
      <p:sp>
        <p:nvSpPr>
          <p:cNvPr id="7" name="Rectangle 6"/>
          <p:cNvSpPr/>
          <p:nvPr/>
        </p:nvSpPr>
        <p:spPr>
          <a:xfrm>
            <a:off x="381000" y="2968850"/>
            <a:ext cx="14173200" cy="2123658"/>
          </a:xfrm>
          <a:prstGeom prst="rect">
            <a:avLst/>
          </a:prstGeom>
        </p:spPr>
        <p:txBody>
          <a:bodyPr wrap="square">
            <a:spAutoFit/>
          </a:bodyPr>
          <a:lstStyle/>
          <a:p>
            <a:pPr algn="just"/>
            <a:r>
              <a:rPr lang="vi-VN" sz="4400" dirty="0">
                <a:solidFill>
                  <a:srgbClr val="000000"/>
                </a:solidFill>
                <a:latin typeface="+mj-lt"/>
              </a:rPr>
              <a:t>– Nội dung phong tục ấy đã được Hồ Xuân Hương thể hiện chỉ tiết trong bài thơ qua những đồ vật, thao tác gắn liền với việc thực hành phong tục đó..</a:t>
            </a:r>
            <a:endParaRPr lang="vi-VN" sz="4400" dirty="0">
              <a:solidFill>
                <a:srgbClr val="0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388900"/>
            <a:ext cx="1259861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Khi gặp nhau hoặc tiếp khách, người Việt thường mời nhau ăn trầu, thể hiện tình nghĩa và sự hiếu khách: “Miếng trầu là đầu câu chuyện”.</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Trong hôn nhân: Đồ sắm lễ của nhà trai đem tới nhà gái luôn phải có trầu cau, thể hiện sự gắn bó keo sơn khi thành vợ chồng.</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p:cNvSpPr/>
          <p:nvPr/>
        </p:nvSpPr>
        <p:spPr>
          <a:xfrm>
            <a:off x="381000" y="266700"/>
            <a:ext cx="17602200" cy="1446550"/>
          </a:xfrm>
          <a:prstGeom prst="rect">
            <a:avLst/>
          </a:prstGeom>
          <a:solidFill>
            <a:schemeClr val="bg1"/>
          </a:solidFill>
        </p:spPr>
        <p:txBody>
          <a:bodyPr wrap="square">
            <a:spAutoFit/>
          </a:bodyPr>
          <a:lstStyle/>
          <a:p>
            <a:pPr algn="just"/>
            <a:r>
              <a:rPr lang="vi-VN" sz="4400" b="1" dirty="0">
                <a:solidFill>
                  <a:srgbClr val="000000"/>
                </a:solidFill>
                <a:latin typeface="+mj-lt"/>
              </a:rPr>
              <a:t>Bài thơ gắn với phong tục gì của người Việt? Nội dung phong tục ấy được thể hiện như thế nào trong tác phẩm này?</a:t>
            </a:r>
            <a:endParaRPr lang="vi-VN" sz="4400" b="1" dirty="0">
              <a:solidFill>
                <a:srgbClr val="000000"/>
              </a:solidFill>
              <a:latin typeface="+mj-lt"/>
            </a:endParaRPr>
          </a:p>
        </p:txBody>
      </p:sp>
      <p:sp>
        <p:nvSpPr>
          <p:cNvPr id="5" name="Rectangle 4"/>
          <p:cNvSpPr/>
          <p:nvPr/>
        </p:nvSpPr>
        <p:spPr>
          <a:xfrm>
            <a:off x="381000" y="6700514"/>
            <a:ext cx="13411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b="1" dirty="0">
                <a:solidFill>
                  <a:srgbClr val="000000"/>
                </a:solidFill>
                <a:latin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Vì vậy, nếu một người con trai hoặc một người con gái đến tuổi thành niên, khi nhận trầu mời từ người khác, thường ngụ ý đã nhận tình cảm của người đó và mong muốn tiến đến hôn nhân.</a:t>
            </a:r>
            <a:endPar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6" name="Picture 2" descr="Bài Thơ] Mời Trầu - Hồ Xuân Hương - Việt Nam Overnight"/>
          <p:cNvPicPr>
            <a:picLocks noChangeAspect="1" noChangeArrowheads="1"/>
          </p:cNvPicPr>
          <p:nvPr/>
        </p:nvPicPr>
        <p:blipFill rotWithShape="1">
          <a:blip r:embed="rId1">
            <a:extLst>
              <a:ext uri="{28A0092B-C50C-407E-A947-70E740481C1C}">
                <a14:useLocalDpi xmlns:a14="http://schemas.microsoft.com/office/drawing/2010/main" val="0"/>
              </a:ext>
            </a:extLst>
          </a:blip>
          <a:srcRect l="-5681" t="3743" r="50000" b="-3744"/>
          <a:stretch>
            <a:fillRect/>
          </a:stretch>
        </p:blipFill>
        <p:spPr bwMode="auto">
          <a:xfrm>
            <a:off x="12979611" y="1981813"/>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lang="en-US" sz="7200" dirty="0">
              <a:solidFill>
                <a:srgbClr val="493423"/>
              </a:solidFill>
              <a:latin typeface="#9Slide05 Brannboll Ny" panose="02000000000000000000" pitchFamily="2" charset="0"/>
            </a:endParaRPr>
          </a:p>
        </p:txBody>
      </p:sp>
      <p:sp>
        <p:nvSpPr>
          <p:cNvPr id="5" name="TextBox 12"/>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 </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89264" y="1714500"/>
            <a:ext cx="17221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Các cụm từ “quả cau nho nhỏ”, “miếng trầu” gợi nhớ đến các câu ca dao về tình yêu, hôn nhân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 name="Freeform 2"/>
          <p:cNvSpPr/>
          <p:nvPr/>
        </p:nvSpPr>
        <p:spPr>
          <a:xfrm>
            <a:off x="-399787" y="5875551"/>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1"/>
            <a:stretch>
              <a:fillRect/>
            </a:stretch>
          </a:blipFill>
        </p:spPr>
      </p:sp>
      <p:sp>
        <p:nvSpPr>
          <p:cNvPr id="5" name="Rectangle 4"/>
          <p:cNvSpPr/>
          <p:nvPr/>
        </p:nvSpPr>
        <p:spPr>
          <a:xfrm>
            <a:off x="6477000" y="3573839"/>
            <a:ext cx="103632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Quả cau nho nhỏ</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Cái vỏ vân vân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Nay anh học gần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Mai anh học xa...</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Thưa rằng tôi đi hải dân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Hai anh mở tủi đưa trầu cho ăn.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Từ ngày ăn phải miếng trầu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Miệng ăn, môi đỏ, dạ sầu đăm chiêu.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Làm thân con gái chớ ăn trầu người.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a:xfrm rot="4839165">
            <a:off x="-1826910" y="3315388"/>
            <a:ext cx="5313723" cy="3581399"/>
          </a:xfrm>
          <a:custGeom>
            <a:avLst/>
            <a:gdLst/>
            <a:ahLst/>
            <a:cxnLst/>
            <a:rect l="l" t="t" r="r" b="b"/>
            <a:pathLst>
              <a:path w="6380523" h="4609928">
                <a:moveTo>
                  <a:pt x="0" y="0"/>
                </a:moveTo>
                <a:lnTo>
                  <a:pt x="6380523" y="0"/>
                </a:lnTo>
                <a:lnTo>
                  <a:pt x="6380523" y="4609927"/>
                </a:lnTo>
                <a:lnTo>
                  <a:pt x="0" y="4609927"/>
                </a:lnTo>
                <a:lnTo>
                  <a:pt x="0" y="0"/>
                </a:lnTo>
                <a:close/>
              </a:path>
            </a:pathLst>
          </a:custGeom>
          <a:blipFill>
            <a:blip r:embed="rId1"/>
            <a:stretch>
              <a:fillRect/>
            </a:stretch>
          </a:blipFill>
        </p:spPr>
      </p:sp>
      <p:sp>
        <p:nvSpPr>
          <p:cNvPr id="24" name="Rectangle 23"/>
          <p:cNvSpPr/>
          <p:nvPr/>
        </p:nvSpPr>
        <p:spPr>
          <a:xfrm>
            <a:off x="2830318" y="5106087"/>
            <a:ext cx="14924282"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cau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685800" y="419100"/>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829951" y="1670063"/>
            <a:ext cx="1734708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đầu còn gợi nhớ đến câu tục ngữ “Miếng trầu là đầu câu chuyện”.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620650" y="3300563"/>
            <a:ext cx="15286349"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cuối bài thơ gợi nhớ đến các thành ngữ: “xanh vỏ, đỏ lòng”, “xanh như lá, bạc như vôi”,...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304799" y="7911124"/>
            <a:ext cx="17602199"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ít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kín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sĩ</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1446550"/>
          </a:xfrm>
          <a:prstGeom prst="rect">
            <a:avLst/>
          </a:prstGeom>
        </p:spPr>
        <p:txBody>
          <a:bodyPr wrap="square">
            <a:spAutoFit/>
          </a:bodyPr>
          <a:lstStyle/>
          <a:p>
            <a:pPr algn="just"/>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b. Những từ ngữ được sử dụng mang dấu ấn cá nhân của Hồ Xuân Hương</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0" y="7734300"/>
            <a:ext cx="17221200"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hiện rõ nét thái độ và tình cảm thắm thiết của tác giả trước tình yêu và hôn nhân. Đây là sự độc đáo, cá tính trong thơ bà, không thể lẫn với người khác.</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p:cNvSpPr/>
          <p:nvPr/>
        </p:nvSpPr>
        <p:spPr>
          <a:xfrm>
            <a:off x="6858000" y="1497986"/>
            <a:ext cx="2518707" cy="5857457"/>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1"/>
            <a:stretch>
              <a:fillRect/>
            </a:stretch>
          </a:blipFill>
        </p:spPr>
      </p:sp>
      <p:sp>
        <p:nvSpPr>
          <p:cNvPr id="4" name="Rectangle 3"/>
          <p:cNvSpPr/>
          <p:nvPr/>
        </p:nvSpPr>
        <p:spPr>
          <a:xfrm>
            <a:off x="685800" y="2552700"/>
            <a:ext cx="594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“Trầu 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i”: thể hiện sự khiêm nhường (kết hợp với “quả cau nho nhỏ”).</a:t>
            </a:r>
            <a:endParaRPr lang="vi-VN" sz="4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677400" y="2095500"/>
            <a:ext cx="82296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“Này của Xuân Hương mới quệt rồi”: sự khẳng định cái “tôi” cá nhân của một phụ nữ.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Điều này ở thời trung đại chỉ có mình Hồ Xuân Hương dám thể hiện. Động từ “quệt” cũng cho thấy cá tính mạnh mẽ của nữ sĩ.</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p:cNvSpPr txBox="1"/>
          <p:nvPr/>
        </p:nvSpPr>
        <p:spPr>
          <a:xfrm>
            <a:off x="4042064" y="7662026"/>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endParaRPr lang="en-US" sz="7200" dirty="0">
              <a:solidFill>
                <a:srgbClr val="493423"/>
              </a:solidFill>
              <a:latin typeface="#9Slide05 Brannboll Ny" panose="02000000000000000000" pitchFamily="2" charset="0"/>
            </a:endParaRPr>
          </a:p>
        </p:txBody>
      </p:sp>
      <p:sp>
        <p:nvSpPr>
          <p:cNvPr id="5" name="TextBox 12"/>
          <p:cNvSpPr txBox="1"/>
          <p:nvPr/>
        </p:nvSpPr>
        <p:spPr>
          <a:xfrm>
            <a:off x="7254733" y="7263734"/>
            <a:ext cx="1030833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Các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cung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bậc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cảm</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xúc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endPar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nhà</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78481" y="1028700"/>
            <a:ext cx="4952999" cy="5410200"/>
          </a:xfrm>
          <a:custGeom>
            <a:avLst/>
            <a:gdLst>
              <a:gd name="connsiteX0" fmla="*/ 0 w 4952999"/>
              <a:gd name="connsiteY0" fmla="*/ 825516 h 5410200"/>
              <a:gd name="connsiteX1" fmla="*/ 825516 w 4952999"/>
              <a:gd name="connsiteY1" fmla="*/ 0 h 5410200"/>
              <a:gd name="connsiteX2" fmla="*/ 4127483 w 4952999"/>
              <a:gd name="connsiteY2" fmla="*/ 0 h 5410200"/>
              <a:gd name="connsiteX3" fmla="*/ 4952999 w 4952999"/>
              <a:gd name="connsiteY3" fmla="*/ 825516 h 5410200"/>
              <a:gd name="connsiteX4" fmla="*/ 4952999 w 4952999"/>
              <a:gd name="connsiteY4" fmla="*/ 4584684 h 5410200"/>
              <a:gd name="connsiteX5" fmla="*/ 4127483 w 4952999"/>
              <a:gd name="connsiteY5" fmla="*/ 5410200 h 5410200"/>
              <a:gd name="connsiteX6" fmla="*/ 825516 w 4952999"/>
              <a:gd name="connsiteY6" fmla="*/ 5410200 h 5410200"/>
              <a:gd name="connsiteX7" fmla="*/ 0 w 4952999"/>
              <a:gd name="connsiteY7" fmla="*/ 4584684 h 5410200"/>
              <a:gd name="connsiteX8" fmla="*/ 0 w 4952999"/>
              <a:gd name="connsiteY8" fmla="*/ 825516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99" h="5410200" fill="none" extrusionOk="0">
                <a:moveTo>
                  <a:pt x="0" y="825516"/>
                </a:moveTo>
                <a:cubicBezTo>
                  <a:pt x="3026" y="360663"/>
                  <a:pt x="382139" y="-2076"/>
                  <a:pt x="825516" y="0"/>
                </a:cubicBezTo>
                <a:cubicBezTo>
                  <a:pt x="1288884" y="95481"/>
                  <a:pt x="3405403" y="-926"/>
                  <a:pt x="4127483" y="0"/>
                </a:cubicBezTo>
                <a:cubicBezTo>
                  <a:pt x="4554404" y="-32014"/>
                  <a:pt x="4948532" y="363230"/>
                  <a:pt x="4952999" y="825516"/>
                </a:cubicBezTo>
                <a:cubicBezTo>
                  <a:pt x="4991937" y="1212095"/>
                  <a:pt x="4911071" y="3141350"/>
                  <a:pt x="4952999" y="4584684"/>
                </a:cubicBezTo>
                <a:cubicBezTo>
                  <a:pt x="4946113" y="5045487"/>
                  <a:pt x="4592122" y="5428243"/>
                  <a:pt x="4127483" y="5410200"/>
                </a:cubicBezTo>
                <a:cubicBezTo>
                  <a:pt x="2478581" y="5457511"/>
                  <a:pt x="1875999" y="5431822"/>
                  <a:pt x="825516" y="5410200"/>
                </a:cubicBezTo>
                <a:cubicBezTo>
                  <a:pt x="397364" y="5399348"/>
                  <a:pt x="-76096" y="5065086"/>
                  <a:pt x="0" y="4584684"/>
                </a:cubicBezTo>
                <a:cubicBezTo>
                  <a:pt x="-109507" y="3235415"/>
                  <a:pt x="-121897" y="2288632"/>
                  <a:pt x="0" y="825516"/>
                </a:cubicBezTo>
                <a:close/>
              </a:path>
              <a:path w="4952999" h="5410200" stroke="0" extrusionOk="0">
                <a:moveTo>
                  <a:pt x="0" y="825516"/>
                </a:moveTo>
                <a:cubicBezTo>
                  <a:pt x="-4872" y="354818"/>
                  <a:pt x="371919" y="76804"/>
                  <a:pt x="825516" y="0"/>
                </a:cubicBezTo>
                <a:cubicBezTo>
                  <a:pt x="1286057" y="-85265"/>
                  <a:pt x="2563971" y="-145670"/>
                  <a:pt x="4127483" y="0"/>
                </a:cubicBezTo>
                <a:cubicBezTo>
                  <a:pt x="4577455" y="-3008"/>
                  <a:pt x="5033335" y="403729"/>
                  <a:pt x="4952999" y="825516"/>
                </a:cubicBezTo>
                <a:cubicBezTo>
                  <a:pt x="5092951" y="2246550"/>
                  <a:pt x="4959331" y="3404965"/>
                  <a:pt x="4952999" y="4584684"/>
                </a:cubicBezTo>
                <a:cubicBezTo>
                  <a:pt x="4979736" y="5080591"/>
                  <a:pt x="4658590" y="5456730"/>
                  <a:pt x="4127483" y="5410200"/>
                </a:cubicBezTo>
                <a:cubicBezTo>
                  <a:pt x="3335372" y="5437736"/>
                  <a:pt x="1846350" y="5316988"/>
                  <a:pt x="825516" y="5410200"/>
                </a:cubicBezTo>
                <a:cubicBezTo>
                  <a:pt x="366229" y="5340140"/>
                  <a:pt x="81" y="5029430"/>
                  <a:pt x="0" y="4584684"/>
                </a:cubicBezTo>
                <a:cubicBezTo>
                  <a:pt x="150009" y="2780161"/>
                  <a:pt x="43509" y="1940496"/>
                  <a:pt x="0" y="825516"/>
                </a:cubicBezTo>
                <a:close/>
              </a:path>
            </a:pathLst>
          </a:cu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2)</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chút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trào</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lộng</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p:cNvSpPr/>
          <p:nvPr/>
        </p:nvSpPr>
        <p:spPr>
          <a:xfrm>
            <a:off x="9753600" y="1028698"/>
            <a:ext cx="2743200" cy="5410200"/>
          </a:xfrm>
          <a:custGeom>
            <a:avLst/>
            <a:gdLst>
              <a:gd name="connsiteX0" fmla="*/ 0 w 2743200"/>
              <a:gd name="connsiteY0" fmla="*/ 457209 h 5410200"/>
              <a:gd name="connsiteX1" fmla="*/ 457209 w 2743200"/>
              <a:gd name="connsiteY1" fmla="*/ 0 h 5410200"/>
              <a:gd name="connsiteX2" fmla="*/ 2285991 w 2743200"/>
              <a:gd name="connsiteY2" fmla="*/ 0 h 5410200"/>
              <a:gd name="connsiteX3" fmla="*/ 2743200 w 2743200"/>
              <a:gd name="connsiteY3" fmla="*/ 457209 h 5410200"/>
              <a:gd name="connsiteX4" fmla="*/ 2743200 w 2743200"/>
              <a:gd name="connsiteY4" fmla="*/ 4952991 h 5410200"/>
              <a:gd name="connsiteX5" fmla="*/ 2285991 w 2743200"/>
              <a:gd name="connsiteY5" fmla="*/ 5410200 h 5410200"/>
              <a:gd name="connsiteX6" fmla="*/ 457209 w 2743200"/>
              <a:gd name="connsiteY6" fmla="*/ 5410200 h 5410200"/>
              <a:gd name="connsiteX7" fmla="*/ 0 w 2743200"/>
              <a:gd name="connsiteY7" fmla="*/ 4952991 h 5410200"/>
              <a:gd name="connsiteX8" fmla="*/ 0 w 2743200"/>
              <a:gd name="connsiteY8" fmla="*/ 457209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5410200" fill="none" extrusionOk="0">
                <a:moveTo>
                  <a:pt x="0" y="457209"/>
                </a:moveTo>
                <a:cubicBezTo>
                  <a:pt x="7570" y="172125"/>
                  <a:pt x="201168" y="15585"/>
                  <a:pt x="457209" y="0"/>
                </a:cubicBezTo>
                <a:cubicBezTo>
                  <a:pt x="839613" y="146408"/>
                  <a:pt x="1400564" y="73746"/>
                  <a:pt x="2285991" y="0"/>
                </a:cubicBezTo>
                <a:cubicBezTo>
                  <a:pt x="2516148" y="15782"/>
                  <a:pt x="2739073" y="203606"/>
                  <a:pt x="2743200" y="457209"/>
                </a:cubicBezTo>
                <a:cubicBezTo>
                  <a:pt x="2719747" y="1084929"/>
                  <a:pt x="2732279" y="3544094"/>
                  <a:pt x="2743200" y="4952991"/>
                </a:cubicBezTo>
                <a:cubicBezTo>
                  <a:pt x="2740089" y="5239891"/>
                  <a:pt x="2515240" y="5377612"/>
                  <a:pt x="2285991" y="5410200"/>
                </a:cubicBezTo>
                <a:cubicBezTo>
                  <a:pt x="1442059" y="5336516"/>
                  <a:pt x="1034259" y="5351584"/>
                  <a:pt x="457209" y="5410200"/>
                </a:cubicBezTo>
                <a:cubicBezTo>
                  <a:pt x="241487" y="5410268"/>
                  <a:pt x="-46625" y="5206436"/>
                  <a:pt x="0" y="4952991"/>
                </a:cubicBezTo>
                <a:cubicBezTo>
                  <a:pt x="83581" y="4301829"/>
                  <a:pt x="146815" y="1231852"/>
                  <a:pt x="0" y="457209"/>
                </a:cubicBezTo>
                <a:close/>
              </a:path>
              <a:path w="2743200" h="5410200" stroke="0" extrusionOk="0">
                <a:moveTo>
                  <a:pt x="0" y="457209"/>
                </a:moveTo>
                <a:cubicBezTo>
                  <a:pt x="-15060" y="195642"/>
                  <a:pt x="186709" y="43202"/>
                  <a:pt x="457209" y="0"/>
                </a:cubicBezTo>
                <a:cubicBezTo>
                  <a:pt x="953050" y="133175"/>
                  <a:pt x="2018679" y="-23726"/>
                  <a:pt x="2285991" y="0"/>
                </a:cubicBezTo>
                <a:cubicBezTo>
                  <a:pt x="2530956" y="-14233"/>
                  <a:pt x="2735812" y="252257"/>
                  <a:pt x="2743200" y="457209"/>
                </a:cubicBezTo>
                <a:cubicBezTo>
                  <a:pt x="2576814" y="2069304"/>
                  <a:pt x="2598706" y="3853693"/>
                  <a:pt x="2743200" y="4952991"/>
                </a:cubicBezTo>
                <a:cubicBezTo>
                  <a:pt x="2709689" y="5191321"/>
                  <a:pt x="2537181" y="5375841"/>
                  <a:pt x="2285991" y="5410200"/>
                </a:cubicBezTo>
                <a:cubicBezTo>
                  <a:pt x="1886943" y="5260076"/>
                  <a:pt x="944788" y="5329297"/>
                  <a:pt x="457209" y="5410200"/>
                </a:cubicBezTo>
                <a:cubicBezTo>
                  <a:pt x="175870" y="5411997"/>
                  <a:pt x="6479" y="5207970"/>
                  <a:pt x="0" y="4952991"/>
                </a:cubicBezTo>
                <a:cubicBezTo>
                  <a:pt x="135151" y="4343209"/>
                  <a:pt x="126633" y="2441250"/>
                  <a:pt x="0" y="457209"/>
                </a:cubicBezTo>
                <a:close/>
              </a:path>
            </a:pathLst>
          </a:cu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3): hi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nghiêm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9"/>
          <p:cNvSpPr/>
          <p:nvPr/>
        </p:nvSpPr>
        <p:spPr>
          <a:xfrm>
            <a:off x="12798138" y="952500"/>
            <a:ext cx="5108862" cy="5638800"/>
          </a:xfrm>
          <a:custGeom>
            <a:avLst/>
            <a:gdLst>
              <a:gd name="connsiteX0" fmla="*/ 0 w 5108862"/>
              <a:gd name="connsiteY0" fmla="*/ 851494 h 5638800"/>
              <a:gd name="connsiteX1" fmla="*/ 851494 w 5108862"/>
              <a:gd name="connsiteY1" fmla="*/ 0 h 5638800"/>
              <a:gd name="connsiteX2" fmla="*/ 4257368 w 5108862"/>
              <a:gd name="connsiteY2" fmla="*/ 0 h 5638800"/>
              <a:gd name="connsiteX3" fmla="*/ 5108862 w 5108862"/>
              <a:gd name="connsiteY3" fmla="*/ 851494 h 5638800"/>
              <a:gd name="connsiteX4" fmla="*/ 5108862 w 5108862"/>
              <a:gd name="connsiteY4" fmla="*/ 4787306 h 5638800"/>
              <a:gd name="connsiteX5" fmla="*/ 4257368 w 5108862"/>
              <a:gd name="connsiteY5" fmla="*/ 5638800 h 5638800"/>
              <a:gd name="connsiteX6" fmla="*/ 851494 w 5108862"/>
              <a:gd name="connsiteY6" fmla="*/ 5638800 h 5638800"/>
              <a:gd name="connsiteX7" fmla="*/ 0 w 5108862"/>
              <a:gd name="connsiteY7" fmla="*/ 4787306 h 5638800"/>
              <a:gd name="connsiteX8" fmla="*/ 0 w 5108862"/>
              <a:gd name="connsiteY8" fmla="*/ 85149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862" h="5638800" fill="none" extrusionOk="0">
                <a:moveTo>
                  <a:pt x="0" y="851494"/>
                </a:moveTo>
                <a:cubicBezTo>
                  <a:pt x="25980" y="385586"/>
                  <a:pt x="327944" y="52484"/>
                  <a:pt x="851494" y="0"/>
                </a:cubicBezTo>
                <a:cubicBezTo>
                  <a:pt x="1509583" y="-134733"/>
                  <a:pt x="3713015" y="-66151"/>
                  <a:pt x="4257368" y="0"/>
                </a:cubicBezTo>
                <a:cubicBezTo>
                  <a:pt x="4646314" y="-3025"/>
                  <a:pt x="5151741" y="302515"/>
                  <a:pt x="5108862" y="851494"/>
                </a:cubicBezTo>
                <a:cubicBezTo>
                  <a:pt x="5048961" y="2141620"/>
                  <a:pt x="5266695" y="3509714"/>
                  <a:pt x="5108862" y="4787306"/>
                </a:cubicBezTo>
                <a:cubicBezTo>
                  <a:pt x="5122140" y="5248462"/>
                  <a:pt x="4721683" y="5677630"/>
                  <a:pt x="4257368" y="5638800"/>
                </a:cubicBezTo>
                <a:cubicBezTo>
                  <a:pt x="3884558" y="5688656"/>
                  <a:pt x="1926512" y="5702276"/>
                  <a:pt x="851494" y="5638800"/>
                </a:cubicBezTo>
                <a:cubicBezTo>
                  <a:pt x="295460" y="5623656"/>
                  <a:pt x="-39167" y="5272461"/>
                  <a:pt x="0" y="4787306"/>
                </a:cubicBezTo>
                <a:cubicBezTo>
                  <a:pt x="-137927" y="4267665"/>
                  <a:pt x="103682" y="1606272"/>
                  <a:pt x="0" y="851494"/>
                </a:cubicBezTo>
                <a:close/>
              </a:path>
              <a:path w="5108862" h="5638800" stroke="0" extrusionOk="0">
                <a:moveTo>
                  <a:pt x="0" y="851494"/>
                </a:moveTo>
                <a:cubicBezTo>
                  <a:pt x="14269" y="305364"/>
                  <a:pt x="393623" y="38895"/>
                  <a:pt x="851494" y="0"/>
                </a:cubicBezTo>
                <a:cubicBezTo>
                  <a:pt x="1663880" y="11218"/>
                  <a:pt x="3757403" y="93974"/>
                  <a:pt x="4257368" y="0"/>
                </a:cubicBezTo>
                <a:cubicBezTo>
                  <a:pt x="4694369" y="-55140"/>
                  <a:pt x="5100167" y="354714"/>
                  <a:pt x="5108862" y="851494"/>
                </a:cubicBezTo>
                <a:cubicBezTo>
                  <a:pt x="5027849" y="1743150"/>
                  <a:pt x="4995989" y="3904825"/>
                  <a:pt x="5108862" y="4787306"/>
                </a:cubicBezTo>
                <a:cubicBezTo>
                  <a:pt x="5087696" y="5268681"/>
                  <a:pt x="4804313" y="5590541"/>
                  <a:pt x="4257368" y="5638800"/>
                </a:cubicBezTo>
                <a:cubicBezTo>
                  <a:pt x="3518101" y="5608639"/>
                  <a:pt x="1811981" y="5632424"/>
                  <a:pt x="851494" y="5638800"/>
                </a:cubicBezTo>
                <a:cubicBezTo>
                  <a:pt x="310922" y="5675706"/>
                  <a:pt x="-3821" y="5220017"/>
                  <a:pt x="0" y="4787306"/>
                </a:cubicBezTo>
                <a:cubicBezTo>
                  <a:pt x="87458" y="3897158"/>
                  <a:pt x="64244" y="1709037"/>
                  <a:pt x="0" y="851494"/>
                </a:cubicBezTo>
                <a:close/>
              </a:path>
            </a:pathLst>
          </a:cu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thâm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phảng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trách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móc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ngờ</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1"/>
          <p:cNvSpPr/>
          <p:nvPr/>
        </p:nvSpPr>
        <p:spPr>
          <a:xfrm>
            <a:off x="152400" y="952500"/>
            <a:ext cx="4099986" cy="5410200"/>
          </a:xfrm>
          <a:custGeom>
            <a:avLst/>
            <a:gdLst>
              <a:gd name="connsiteX0" fmla="*/ 0 w 4099986"/>
              <a:gd name="connsiteY0" fmla="*/ 683345 h 5410200"/>
              <a:gd name="connsiteX1" fmla="*/ 683345 w 4099986"/>
              <a:gd name="connsiteY1" fmla="*/ 0 h 5410200"/>
              <a:gd name="connsiteX2" fmla="*/ 3416641 w 4099986"/>
              <a:gd name="connsiteY2" fmla="*/ 0 h 5410200"/>
              <a:gd name="connsiteX3" fmla="*/ 4099986 w 4099986"/>
              <a:gd name="connsiteY3" fmla="*/ 683345 h 5410200"/>
              <a:gd name="connsiteX4" fmla="*/ 4099986 w 4099986"/>
              <a:gd name="connsiteY4" fmla="*/ 4726855 h 5410200"/>
              <a:gd name="connsiteX5" fmla="*/ 3416641 w 4099986"/>
              <a:gd name="connsiteY5" fmla="*/ 5410200 h 5410200"/>
              <a:gd name="connsiteX6" fmla="*/ 683345 w 4099986"/>
              <a:gd name="connsiteY6" fmla="*/ 5410200 h 5410200"/>
              <a:gd name="connsiteX7" fmla="*/ 0 w 4099986"/>
              <a:gd name="connsiteY7" fmla="*/ 4726855 h 5410200"/>
              <a:gd name="connsiteX8" fmla="*/ 0 w 4099986"/>
              <a:gd name="connsiteY8" fmla="*/ 683345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986" h="5410200" fill="none" extrusionOk="0">
                <a:moveTo>
                  <a:pt x="0" y="683345"/>
                </a:moveTo>
                <a:cubicBezTo>
                  <a:pt x="-44659" y="275342"/>
                  <a:pt x="345392" y="-62735"/>
                  <a:pt x="683345" y="0"/>
                </a:cubicBezTo>
                <a:cubicBezTo>
                  <a:pt x="1020695" y="-52227"/>
                  <a:pt x="2245839" y="-32843"/>
                  <a:pt x="3416641" y="0"/>
                </a:cubicBezTo>
                <a:cubicBezTo>
                  <a:pt x="3801572" y="15222"/>
                  <a:pt x="4143801" y="252895"/>
                  <a:pt x="4099986" y="683345"/>
                </a:cubicBezTo>
                <a:cubicBezTo>
                  <a:pt x="4208245" y="1867369"/>
                  <a:pt x="3942356" y="3194172"/>
                  <a:pt x="4099986" y="4726855"/>
                </a:cubicBezTo>
                <a:cubicBezTo>
                  <a:pt x="4058422" y="5103304"/>
                  <a:pt x="3741213" y="5370290"/>
                  <a:pt x="3416641" y="5410200"/>
                </a:cubicBezTo>
                <a:cubicBezTo>
                  <a:pt x="2153916" y="5296053"/>
                  <a:pt x="1917636" y="5315266"/>
                  <a:pt x="683345" y="5410200"/>
                </a:cubicBezTo>
                <a:cubicBezTo>
                  <a:pt x="325298" y="5413190"/>
                  <a:pt x="14886" y="5058140"/>
                  <a:pt x="0" y="4726855"/>
                </a:cubicBezTo>
                <a:cubicBezTo>
                  <a:pt x="138842" y="3906861"/>
                  <a:pt x="27594" y="1298864"/>
                  <a:pt x="0" y="683345"/>
                </a:cubicBezTo>
                <a:close/>
              </a:path>
              <a:path w="4099986" h="5410200" stroke="0" extrusionOk="0">
                <a:moveTo>
                  <a:pt x="0" y="683345"/>
                </a:moveTo>
                <a:cubicBezTo>
                  <a:pt x="3225" y="352031"/>
                  <a:pt x="259059" y="-34730"/>
                  <a:pt x="683345" y="0"/>
                </a:cubicBezTo>
                <a:cubicBezTo>
                  <a:pt x="1185672" y="-121636"/>
                  <a:pt x="2274325" y="-61595"/>
                  <a:pt x="3416641" y="0"/>
                </a:cubicBezTo>
                <a:cubicBezTo>
                  <a:pt x="3840621" y="58350"/>
                  <a:pt x="4047227" y="349909"/>
                  <a:pt x="4099986" y="683345"/>
                </a:cubicBezTo>
                <a:cubicBezTo>
                  <a:pt x="3992915" y="2309088"/>
                  <a:pt x="4130802" y="3288333"/>
                  <a:pt x="4099986" y="4726855"/>
                </a:cubicBezTo>
                <a:cubicBezTo>
                  <a:pt x="4151991" y="5129771"/>
                  <a:pt x="3840887" y="5376531"/>
                  <a:pt x="3416641" y="5410200"/>
                </a:cubicBezTo>
                <a:cubicBezTo>
                  <a:pt x="2465159" y="5499667"/>
                  <a:pt x="1306448" y="5310024"/>
                  <a:pt x="683345" y="5410200"/>
                </a:cubicBezTo>
                <a:cubicBezTo>
                  <a:pt x="255661" y="5413734"/>
                  <a:pt x="19885" y="5112937"/>
                  <a:pt x="0" y="4726855"/>
                </a:cubicBezTo>
                <a:cubicBezTo>
                  <a:pt x="12582" y="3079524"/>
                  <a:pt x="-115981" y="2288603"/>
                  <a:pt x="0" y="683345"/>
                </a:cubicBezTo>
                <a:close/>
              </a:path>
            </a:pathLst>
          </a:cu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defRPr/>
            </a:pPr>
            <a:r>
              <a:rPr lang="en-US" sz="4400" b="1" dirty="0" err="1">
                <a:solidFill>
                  <a:srgbClr val="EEECE1">
                    <a:lumMod val="10000"/>
                  </a:srgbClr>
                </a:solidFill>
                <a:latin typeface="Times New Roman" panose="02020603050405020304" pitchFamily="18" charset="0"/>
                <a:cs typeface="Times New Roman" panose="02020603050405020304" pitchFamily="18" charset="0"/>
              </a:rPr>
              <a:t>Đầu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tiên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dirty="0">
                <a:solidFill>
                  <a:srgbClr val="EEECE1">
                    <a:lumMod val="10000"/>
                  </a:srgbClr>
                </a:solidFill>
                <a:latin typeface="Times New Roman" panose="02020603050405020304" pitchFamily="18" charset="0"/>
                <a:cs typeface="Times New Roman" panose="02020603050405020304" pitchFamily="18" charset="0"/>
              </a:rPr>
              <a:t>(</a:t>
            </a:r>
            <a:r>
              <a:rPr lang="en-US" sz="4400" dirty="0" err="1">
                <a:solidFill>
                  <a:srgbClr val="EEECE1">
                    <a:lumMod val="10000"/>
                  </a:srgbClr>
                </a:solidFill>
                <a:latin typeface="Times New Roman" panose="02020603050405020304" pitchFamily="18" charset="0"/>
                <a:cs typeface="Times New Roman" panose="02020603050405020304" pitchFamily="18" charset="0"/>
              </a:rPr>
              <a:t>câu</a:t>
            </a:r>
            <a:r>
              <a:rPr lang="en-US" sz="4400" dirty="0">
                <a:solidFill>
                  <a:srgbClr val="EEECE1">
                    <a:lumMod val="10000"/>
                  </a:srgbClr>
                </a:solidFill>
                <a:latin typeface="Times New Roman" panose="02020603050405020304" pitchFamily="18" charset="0"/>
                <a:cs typeface="Times New Roman" panose="02020603050405020304" pitchFamily="18" charset="0"/>
              </a:rPr>
              <a:t> 1): </a:t>
            </a:r>
            <a:r>
              <a:rPr lang="en-US" sz="4400" dirty="0" err="1">
                <a:solidFill>
                  <a:srgbClr val="EEECE1">
                    <a:lumMod val="10000"/>
                  </a:srgbClr>
                </a:solidFill>
                <a:latin typeface="Times New Roman" panose="02020603050405020304" pitchFamily="18" charset="0"/>
                <a:cs typeface="Times New Roman" panose="02020603050405020304" pitchFamily="18" charset="0"/>
              </a:rPr>
              <a:t>cảm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xúc</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chân</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thật</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khiêm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nhường</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6896100"/>
            <a:ext cx="17602200" cy="3017686"/>
          </a:xfrm>
          <a:prstGeom prst="rect">
            <a:avLst/>
          </a:prstGeom>
        </p:spPr>
        <p:txBody>
          <a:bodyPr wrap="square">
            <a:spAutoFit/>
          </a:bodyPr>
          <a:lstStyle/>
          <a:p>
            <a:pPr algn="just">
              <a:lnSpc>
                <a:spcPct val="150000"/>
              </a:lnSpc>
            </a:pPr>
            <a:r>
              <a:rPr lang="en-US" sz="4400" b="1" dirty="0">
                <a:solidFill>
                  <a:schemeClr val="tx1">
                    <a:lumMod val="95000"/>
                    <a:lumOff val="5000"/>
                  </a:schemeClr>
                </a:solidFill>
                <a:latin typeface="+mj-lt"/>
                <a:sym typeface="Wingdings" panose="05000000000000000000" pitchFamily="2" charset="2"/>
              </a:rPr>
              <a:t> </a:t>
            </a:r>
            <a:r>
              <a:rPr lang="vi-VN" sz="4400" b="1" dirty="0">
                <a:solidFill>
                  <a:schemeClr val="tx1">
                    <a:lumMod val="95000"/>
                    <a:lumOff val="5000"/>
                  </a:schemeClr>
                </a:solidFill>
                <a:latin typeface="+mj-lt"/>
              </a:rPr>
              <a:t>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ỉ</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mj-lt"/>
              </a:rPr>
              <a:t>qua bốn câu thơ mà Hồ Xuân Hương đã thể hiện nhiều cung bậc sinh động của tình cảm con người, bộc lộ thế giới nội</a:t>
            </a:r>
            <a:r>
              <a:rPr lang="en-US" sz="4400" b="1" dirty="0">
                <a:solidFill>
                  <a:schemeClr val="tx1">
                    <a:lumMod val="95000"/>
                    <a:lumOff val="5000"/>
                  </a:schemeClr>
                </a:solidFill>
                <a:latin typeface="+mj-lt"/>
              </a:rPr>
              <a:t> </a:t>
            </a:r>
            <a:r>
              <a:rPr lang="vi-VN" sz="4400" b="1" dirty="0">
                <a:solidFill>
                  <a:schemeClr val="tx1">
                    <a:lumMod val="95000"/>
                    <a:lumOff val="5000"/>
                  </a:schemeClr>
                </a:solidFill>
                <a:latin typeface="+mj-lt"/>
              </a:rPr>
              <a:t>tâm của một thiếu nữ đang khao khát một tình yêu chân thành, sâu sắc.</a:t>
            </a:r>
            <a:endParaRPr lang="vi-VN" sz="4400" b="1" i="0" dirty="0">
              <a:solidFill>
                <a:schemeClr val="tx1">
                  <a:lumMod val="95000"/>
                  <a:lumOff val="5000"/>
                </a:schemeClr>
              </a:solidFill>
              <a:effectLst/>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p:cNvSpPr>
            <a:spLocks noGrp="1" noRot="1" noChangeAspect="1" noMove="1" noResize="1" noEditPoints="1" noAdjustHandles="1" noChangeArrowheads="1" noChangeShapeType="1" noTextEdit="1"/>
          </p:cNvSpPr>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1" fmla="*/ 0 w 5212080"/>
              <a:gd name="connsiteY0-2" fmla="*/ 0 h 27432"/>
              <a:gd name="connsiteX1-3" fmla="*/ 547268 w 5212080"/>
              <a:gd name="connsiteY1-4" fmla="*/ 0 h 27432"/>
              <a:gd name="connsiteX2-5" fmla="*/ 1303020 w 5212080"/>
              <a:gd name="connsiteY2-6" fmla="*/ 0 h 27432"/>
              <a:gd name="connsiteX3-7" fmla="*/ 1798168 w 5212080"/>
              <a:gd name="connsiteY3-8" fmla="*/ 0 h 27432"/>
              <a:gd name="connsiteX4-9" fmla="*/ 2293315 w 5212080"/>
              <a:gd name="connsiteY4-10" fmla="*/ 0 h 27432"/>
              <a:gd name="connsiteX5-11" fmla="*/ 2944825 w 5212080"/>
              <a:gd name="connsiteY5-12" fmla="*/ 0 h 27432"/>
              <a:gd name="connsiteX6-13" fmla="*/ 3544214 w 5212080"/>
              <a:gd name="connsiteY6-14" fmla="*/ 0 h 27432"/>
              <a:gd name="connsiteX7-15" fmla="*/ 4247845 w 5212080"/>
              <a:gd name="connsiteY7-16" fmla="*/ 0 h 27432"/>
              <a:gd name="connsiteX8-17" fmla="*/ 5212080 w 5212080"/>
              <a:gd name="connsiteY8-18" fmla="*/ 0 h 27432"/>
              <a:gd name="connsiteX9-19" fmla="*/ 5212080 w 5212080"/>
              <a:gd name="connsiteY9-20" fmla="*/ 27432 h 27432"/>
              <a:gd name="connsiteX10-21" fmla="*/ 4456328 w 5212080"/>
              <a:gd name="connsiteY10-22" fmla="*/ 27432 h 27432"/>
              <a:gd name="connsiteX11-23" fmla="*/ 3856939 w 5212080"/>
              <a:gd name="connsiteY11-24" fmla="*/ 27432 h 27432"/>
              <a:gd name="connsiteX12-25" fmla="*/ 3257550 w 5212080"/>
              <a:gd name="connsiteY12-26" fmla="*/ 27432 h 27432"/>
              <a:gd name="connsiteX13-27" fmla="*/ 2710282 w 5212080"/>
              <a:gd name="connsiteY13-28" fmla="*/ 27432 h 27432"/>
              <a:gd name="connsiteX14-29" fmla="*/ 2110892 w 5212080"/>
              <a:gd name="connsiteY14-30" fmla="*/ 27432 h 27432"/>
              <a:gd name="connsiteX15-31" fmla="*/ 1615745 w 5212080"/>
              <a:gd name="connsiteY15-32" fmla="*/ 27432 h 27432"/>
              <a:gd name="connsiteX16-33" fmla="*/ 1016356 w 5212080"/>
              <a:gd name="connsiteY16-34" fmla="*/ 27432 h 27432"/>
              <a:gd name="connsiteX17-35" fmla="*/ 0 w 5212080"/>
              <a:gd name="connsiteY17-36" fmla="*/ 27432 h 27432"/>
              <a:gd name="connsiteX18-37" fmla="*/ 0 w 5212080"/>
              <a:gd name="connsiteY18-3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srcRect l="15745"/>
          <a:stretch>
            <a:fillRect/>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2"/>
          <p:cNvSpPr txBox="1"/>
          <p:nvPr/>
        </p:nvSpPr>
        <p:spPr>
          <a:xfrm>
            <a:off x="960120" y="4686300"/>
            <a:ext cx="10744200"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Chủ</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đề</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bài</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6" name="TextBox 12"/>
          <p:cNvSpPr txBox="1"/>
          <p:nvPr/>
        </p:nvSpPr>
        <p:spPr>
          <a:xfrm>
            <a:off x="970511" y="2247900"/>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4.</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3855" r="18572" b="1"/>
          <a:stretch>
            <a:fillRect/>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p:cNvSpPr/>
          <p:nvPr/>
        </p:nvSpPr>
        <p:spPr>
          <a:xfrm>
            <a:off x="9677400" y="419100"/>
            <a:ext cx="7937494" cy="1524000"/>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4" name="Rectangle 3"/>
          <p:cNvSpPr/>
          <p:nvPr/>
        </p:nvSpPr>
        <p:spPr>
          <a:xfrm>
            <a:off x="9677400" y="3924300"/>
            <a:ext cx="7937494" cy="5629273"/>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Rectangle 5"/>
          <p:cNvSpPr/>
          <p:nvPr/>
        </p:nvSpPr>
        <p:spPr>
          <a:xfrm>
            <a:off x="9677400" y="1977736"/>
            <a:ext cx="7937494" cy="1392382"/>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p:cNvSpPr txBox="1"/>
          <p:nvPr/>
        </p:nvSpPr>
        <p:spPr>
          <a:xfrm>
            <a:off x="1143001" y="4000500"/>
            <a:ext cx="4724400" cy="1641475"/>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tuyệt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p:cNvSpPr txBox="1"/>
          <p:nvPr/>
        </p:nvSpPr>
        <p:spPr>
          <a:xfrm>
            <a:off x="6431516" y="3982932"/>
            <a:ext cx="4724400" cy="2462213"/>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a:t>
            </a:r>
            <a:r>
              <a:rPr lang="en-US" sz="4400" dirty="0">
                <a:latin typeface="Times New Roman" panose="02020603050405020304" pitchFamily="18" charset="0"/>
                <a:cs typeface="Times New Roman" panose="02020603050405020304" pitchFamily="18" charset="0"/>
              </a:rPr>
              <a:t>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2708434"/>
          </a:xfrm>
          <a:prstGeom prst="rect">
            <a:avLst/>
          </a:prstGeom>
        </p:spPr>
        <p:txBody>
          <a:bodyPr wrap="square" lIns="0" tIns="0" rIns="0" bIns="0" rtlCol="0" anchor="t">
            <a:spAutoFit/>
          </a:bodyPr>
          <a:lstStyle/>
          <a:p>
            <a:pPr lvl="0" algn="just">
              <a:defRPr/>
            </a:pP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cs typeface="Times New Roman" panose="02020603050405020304" pitchFamily="18" charset="0"/>
              </a:rPr>
              <a:t>từ ngữ liên quan đến ca dao, tục ngữ, thành ngữ. </a:t>
            </a:r>
            <a:endParaRPr lang="vi-VN"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 name="Freeform 7"/>
          <p:cNvSpPr/>
          <p:nvPr/>
        </p:nvSpPr>
        <p:spPr>
          <a:xfrm>
            <a:off x="12115800" y="5641975"/>
            <a:ext cx="7987249" cy="507190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endParaRPr lang="en-US" sz="8500" spc="-263" dirty="0">
              <a:solidFill>
                <a:srgbClr val="60311B"/>
              </a:solidFill>
              <a:latin typeface="#9Slide06 Thillends" pitchFamily="2" charset="0"/>
            </a:endParaRPr>
          </a:p>
        </p:txBody>
      </p:sp>
      <p:sp>
        <p:nvSpPr>
          <p:cNvPr id="15" name="TextBox 12"/>
          <p:cNvSpPr txBox="1"/>
          <p:nvPr/>
        </p:nvSpPr>
        <p:spPr>
          <a:xfrm>
            <a:off x="1143001" y="4000500"/>
            <a:ext cx="4724400" cy="3282950"/>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liền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trầu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Việt</a:t>
            </a:r>
            <a:endParaRPr lang="en-US" sz="4400" dirty="0">
              <a:latin typeface="Times New Roman" panose="02020603050405020304" pitchFamily="18" charset="0"/>
              <a:cs typeface="Times New Roman" panose="02020603050405020304" pitchFamily="18" charset="0"/>
            </a:endParaRPr>
          </a:p>
        </p:txBody>
      </p:sp>
      <p:sp>
        <p:nvSpPr>
          <p:cNvPr id="17" name="TextBox 12"/>
          <p:cNvSpPr txBox="1"/>
          <p:nvPr/>
        </p:nvSpPr>
        <p:spPr>
          <a:xfrm>
            <a:off x="6431516" y="3982932"/>
            <a:ext cx="4724400"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bênh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thảm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cũ</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1641475"/>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4"/>
          <p:cNvSpPr/>
          <p:nvPr/>
        </p:nvSpPr>
        <p:spPr>
          <a:xfrm rot="17690544">
            <a:off x="1946032" y="46332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sp>
      <p:sp>
        <p:nvSpPr>
          <p:cNvPr id="8" name="TextBox 8"/>
          <p:cNvSpPr txBox="1"/>
          <p:nvPr/>
        </p:nvSpPr>
        <p:spPr>
          <a:xfrm>
            <a:off x="1752600" y="1847840"/>
            <a:ext cx="14401800"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3.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Kĩ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năng</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đọc</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hiểu</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thơ</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Thất</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ngôn</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tứ</a:t>
            </a:r>
            <a:r>
              <a:rPr kumimoji="0" lang="en-US" sz="8500" b="0" i="0" u="none" strike="noStrike" kern="1200" cap="none" spc="-263" normalizeH="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noProof="0" dirty="0" err="1">
                <a:ln>
                  <a:noFill/>
                </a:ln>
                <a:solidFill>
                  <a:srgbClr val="60311B"/>
                </a:solidFill>
                <a:effectLst/>
                <a:uLnTx/>
                <a:uFillTx/>
                <a:latin typeface="#9Slide06 Thillends" pitchFamily="2" charset="0"/>
                <a:ea typeface="+mn-ea"/>
                <a:cs typeface="+mn-cs"/>
              </a:rPr>
              <a:t>tuyệt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sp>
        <p:nvSpPr>
          <p:cNvPr id="15" name="TextBox 12"/>
          <p:cNvSpPr txBox="1"/>
          <p:nvPr/>
        </p:nvSpPr>
        <p:spPr>
          <a:xfrm>
            <a:off x="1143001" y="4000500"/>
            <a:ext cx="4952556"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2"/>
          <p:cNvSpPr txBox="1"/>
          <p:nvPr/>
        </p:nvSpPr>
        <p:spPr>
          <a:xfrm>
            <a:off x="6514656" y="3982932"/>
            <a:ext cx="5069686" cy="3282950"/>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p:cNvSpPr txBox="1"/>
          <p:nvPr/>
        </p:nvSpPr>
        <p:spPr>
          <a:xfrm>
            <a:off x="12115800" y="3980453"/>
            <a:ext cx="4724400" cy="4103688"/>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BPNT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2"/>
          <p:cNvSpPr/>
          <p:nvPr/>
        </p:nvSpPr>
        <p:spPr>
          <a:xfrm>
            <a:off x="15163800" y="-1250488"/>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743700"/>
            <a:ext cx="17221200" cy="2123658"/>
          </a:xfrm>
          <a:prstGeom prst="rect">
            <a:avLst/>
          </a:prstGeom>
        </p:spPr>
        <p:txBody>
          <a:bodyPr wrap="square">
            <a:spAutoFit/>
          </a:bodyPr>
          <a:lstStyle/>
          <a:p>
            <a:pPr algn="just"/>
            <a:r>
              <a:rPr lang="vi-VN" sz="4400" b="1" dirty="0">
                <a:solidFill>
                  <a:schemeClr val="tx1">
                    <a:lumMod val="95000"/>
                    <a:lumOff val="5000"/>
                  </a:schemeClr>
                </a:solidFill>
                <a:latin typeface="+mj-lt"/>
              </a:rPr>
              <a:t>Đề bài:</a:t>
            </a:r>
            <a:r>
              <a:rPr lang="vi-VN" sz="4400" dirty="0">
                <a:solidFill>
                  <a:schemeClr val="tx1">
                    <a:lumMod val="95000"/>
                    <a:lumOff val="5000"/>
                  </a:schemeClr>
                </a:solidFill>
                <a:latin typeface="+mj-lt"/>
              </a:rPr>
              <a:t> Hồ Xuân Hương viết về việc mời trầu nhưng là để nói chuyện tình cảm. Nêu lên điều tác giả muốn nói qua bài thơ này bằng một đoạn văn (khoảng 6 – 8 dòng).</a:t>
            </a:r>
            <a:endParaRPr lang="en-US" sz="4400" dirty="0">
              <a:solidFill>
                <a:schemeClr val="tx1">
                  <a:lumMod val="95000"/>
                  <a:lumOff val="5000"/>
                </a:schemeClr>
              </a:solidFill>
              <a:latin typeface="+mj-lt"/>
            </a:endParaRPr>
          </a:p>
        </p:txBody>
      </p:sp>
      <p:pic>
        <p:nvPicPr>
          <p:cNvPr id="5" name="Picture 4"/>
          <p:cNvPicPr>
            <a:picLocks noChangeAspect="1"/>
          </p:cNvPicPr>
          <p:nvPr/>
        </p:nvPicPr>
        <p:blipFill rotWithShape="1">
          <a:blip r:embed="rId1"/>
          <a:srcRect t="7000" b="44304"/>
          <a:stretch>
            <a:fillRect/>
          </a:stretch>
        </p:blipFill>
        <p:spPr>
          <a:xfrm>
            <a:off x="20" y="-46214"/>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3100"/>
            <a:ext cx="16230600" cy="6863417"/>
          </a:xfrm>
          <a:prstGeom prst="rect">
            <a:avLst/>
          </a:prstGeom>
        </p:spPr>
        <p:txBody>
          <a:bodyPr wrap="square">
            <a:spAutoFit/>
          </a:bodyPr>
          <a:lstStyle/>
          <a:p>
            <a:pPr algn="ct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khảo</a:t>
            </a:r>
            <a:endParaRPr lang="en-US" sz="4400"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Bài thơ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i="1" dirty="0">
                <a:solidFill>
                  <a:schemeClr val="tx1">
                    <a:lumMod val="95000"/>
                    <a:lumOff val="5000"/>
                  </a:schemeClr>
                </a:solidFill>
                <a:latin typeface="+mj-lt"/>
              </a:rPr>
              <a:t>ời trầu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mj-lt"/>
              </a:rPr>
              <a:t> là một thi phẩm xuất sắc được nhiều thế hệ bạn đọc yêu thích của Hồ Xuân Hương. Bài thơ Mời Trầu mang đậm phong cách thơ của bà, là tiếng nói bênh vực số phận bi thảm của người phụ nữ trong thời kì xưa. Chỉ với 4 câu thơ nhưng cũng đủ bộc lộ những tâm tư của bà về tình duyên và cuộc đời. Bài thơ nói lên được ý thức cá nhân, tinh thần đấu tranh đòi hạnh phúc của người phụ nữ trong xã hội phong kiến xưa mặc cho những hủ tục, những định kiến u ám của thời đại. Qua đó là một tiếng nói trân trọng người phụ nữ, trân trọng những giá trị và ước mơ của họ trước cuộc đời</a:t>
            </a:r>
            <a:endParaRPr lang="en-US" sz="4400" i="1" dirty="0">
              <a:solidFill>
                <a:schemeClr val="tx1">
                  <a:lumMod val="95000"/>
                  <a:lumOff val="5000"/>
                </a:schemeClr>
              </a:solidFill>
              <a:latin typeface="+mj-lt"/>
            </a:endParaRPr>
          </a:p>
        </p:txBody>
      </p:sp>
      <p:sp>
        <p:nvSpPr>
          <p:cNvPr id="3" name="Freeform 4"/>
          <p:cNvSpPr/>
          <p:nvPr/>
        </p:nvSpPr>
        <p:spPr>
          <a:xfrm rot="17690544">
            <a:off x="13528433" y="-34093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02" y="2476500"/>
            <a:ext cx="10493654" cy="5509200"/>
          </a:xfrm>
          <a:prstGeom prst="rect">
            <a:avLst/>
          </a:prstGeom>
        </p:spPr>
        <p:txBody>
          <a:bodyPr wrap="square">
            <a:spAutoFit/>
          </a:bodyPr>
          <a:lstStyle/>
          <a:p>
            <a:pPr algn="just"/>
            <a:r>
              <a:rPr lang="vi-VN" sz="4400" dirty="0">
                <a:solidFill>
                  <a:srgbClr val="000000"/>
                </a:solidFill>
                <a:latin typeface="+mj-lt"/>
              </a:rPr>
              <a:t>Chỉ ra sự giống nhau và khác nhau về thể thơ, đề tài, thái độ của tác giả được thể hiện trong bài thơ </a:t>
            </a:r>
            <a:r>
              <a:rPr lang="vi-VN" sz="4400" i="1" dirty="0">
                <a:solidFill>
                  <a:srgbClr val="000000"/>
                </a:solidFill>
                <a:latin typeface="+mj-lt"/>
              </a:rPr>
              <a:t>Mời trầu</a:t>
            </a:r>
            <a:r>
              <a:rPr lang="vi-VN" sz="4400" dirty="0">
                <a:solidFill>
                  <a:srgbClr val="000000"/>
                </a:solidFill>
                <a:latin typeface="+mj-lt"/>
              </a:rPr>
              <a:t> của Hồ Xuân Hương với bài ca dao sau:</a:t>
            </a:r>
            <a:endParaRPr lang="vi-VN" sz="4400" dirty="0">
              <a:solidFill>
                <a:srgbClr val="000000"/>
              </a:solidFill>
              <a:latin typeface="+mj-lt"/>
            </a:endParaRPr>
          </a:p>
          <a:p>
            <a:pPr algn="ctr"/>
            <a:r>
              <a:rPr lang="vi-VN" sz="4400" i="1" dirty="0">
                <a:solidFill>
                  <a:srgbClr val="000000"/>
                </a:solidFill>
                <a:latin typeface="+mj-lt"/>
              </a:rPr>
              <a:t>Miếng trầu ăn kết làm đôi</a:t>
            </a:r>
            <a:endParaRPr lang="vi-VN" sz="4400" dirty="0">
              <a:solidFill>
                <a:srgbClr val="000000"/>
              </a:solidFill>
              <a:latin typeface="+mj-lt"/>
            </a:endParaRPr>
          </a:p>
          <a:p>
            <a:pPr algn="ctr"/>
            <a:r>
              <a:rPr lang="vi-VN" sz="4400" i="1" dirty="0">
                <a:solidFill>
                  <a:srgbClr val="000000"/>
                </a:solidFill>
                <a:latin typeface="+mj-lt"/>
              </a:rPr>
              <a:t>Lá trầu là vợ, cau tươi là chồng</a:t>
            </a:r>
            <a:endParaRPr lang="vi-VN" sz="4400" dirty="0">
              <a:solidFill>
                <a:srgbClr val="000000"/>
              </a:solidFill>
              <a:latin typeface="+mj-lt"/>
            </a:endParaRPr>
          </a:p>
          <a:p>
            <a:pPr algn="ctr"/>
            <a:r>
              <a:rPr lang="vi-VN" sz="4400" i="1" dirty="0">
                <a:solidFill>
                  <a:srgbClr val="000000"/>
                </a:solidFill>
                <a:latin typeface="+mj-lt"/>
              </a:rPr>
              <a:t>Trầu xanh, cau trắng cay nồng</a:t>
            </a:r>
            <a:endParaRPr lang="vi-VN" sz="4400" dirty="0">
              <a:solidFill>
                <a:srgbClr val="000000"/>
              </a:solidFill>
              <a:latin typeface="+mj-lt"/>
            </a:endParaRPr>
          </a:p>
          <a:p>
            <a:pPr algn="ctr"/>
            <a:r>
              <a:rPr lang="vi-VN" sz="4400" i="1" dirty="0">
                <a:solidFill>
                  <a:srgbClr val="000000"/>
                </a:solidFill>
                <a:latin typeface="+mj-lt"/>
              </a:rPr>
              <a:t>Vôi pha với nghĩa, thuốc nồng với duyên</a:t>
            </a:r>
            <a:endParaRPr lang="vi-VN" sz="4400" b="0" i="0" dirty="0">
              <a:solidFill>
                <a:srgbClr val="000000"/>
              </a:solidFill>
              <a:effectLst/>
              <a:latin typeface="+mj-lt"/>
            </a:endParaRPr>
          </a:p>
        </p:txBody>
      </p:sp>
      <p:pic>
        <p:nvPicPr>
          <p:cNvPr id="7" name="Picture 6"/>
          <p:cNvPicPr>
            <a:picLocks noChangeAspect="1"/>
          </p:cNvPicPr>
          <p:nvPr/>
        </p:nvPicPr>
        <p:blipFill>
          <a:blip r:embed="rId1"/>
          <a:stretch>
            <a:fillRect/>
          </a:stretch>
        </p:blipFill>
        <p:spPr>
          <a:xfrm>
            <a:off x="11201400" y="952500"/>
            <a:ext cx="6789348" cy="9677400"/>
          </a:xfrm>
          <a:prstGeom prst="rect">
            <a:avLst/>
          </a:prstGeom>
        </p:spPr>
      </p:pic>
      <p:sp>
        <p:nvSpPr>
          <p:cNvPr id="4" name="TextBox 8"/>
          <p:cNvSpPr txBox="1"/>
          <p:nvPr/>
        </p:nvSpPr>
        <p:spPr>
          <a:xfrm>
            <a:off x="-533400" y="95250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smtClean="0">
                <a:solidFill>
                  <a:srgbClr val="60311B"/>
                </a:solidFill>
                <a:latin typeface="#9Slide06 Thillends" pitchFamily="2" charset="0"/>
              </a:rPr>
              <a:t>Think- pair- share</a:t>
            </a:r>
            <a:endParaRPr lang="en-US" sz="8500" spc="-263" dirty="0">
              <a:solidFill>
                <a:srgbClr val="60311B"/>
              </a:solidFill>
              <a:latin typeface="#9Slide06 Thillend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599" y="434340"/>
          <a:ext cx="17830801" cy="9418320"/>
        </p:xfrm>
        <a:graphic>
          <a:graphicData uri="http://schemas.openxmlformats.org/drawingml/2006/table">
            <a:tbl>
              <a:tblPr firstRow="1" bandRow="1">
                <a:tableStyleId>{5C22544A-7EE6-4342-B048-85BDC9FD1C3A}</a:tableStyleId>
              </a:tblPr>
              <a:tblGrid>
                <a:gridCol w="2015072"/>
                <a:gridCol w="9997855"/>
                <a:gridCol w="118838"/>
                <a:gridCol w="5699036"/>
              </a:tblGrid>
              <a:tr h="37084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gridSpan="2">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thơ</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trầu</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hMerge="1">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ca </a:t>
                      </a:r>
                      <a:r>
                        <a:rPr lang="en-US" sz="4000" baseline="0" dirty="0" err="1">
                          <a:solidFill>
                            <a:schemeClr val="tx1"/>
                          </a:solidFill>
                          <a:latin typeface="Times New Roman" panose="02020603050405020304" pitchFamily="18" charset="0"/>
                          <a:cs typeface="Times New Roman" panose="02020603050405020304" pitchFamily="18" charset="0"/>
                        </a:rPr>
                        <a:t>dao</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Giống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Đều qua tục ăn trầu với những thao tác như t</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ê</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m trầu, ăn trầu để nói về chuyện tình cảm.</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hMerge="1">
                  <a:tcPr/>
                </a:tc>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viết bằng chữ Nôm, thể thơ thất ngôn tứ tuyệt Đường luật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Nội</a:t>
                      </a:r>
                      <a:r>
                        <a:rPr lang="en-US" sz="4000" b="1" dirty="0">
                          <a:solidFill>
                            <a:schemeClr val="tx1"/>
                          </a:solidFill>
                          <a:latin typeface="Times New Roman" panose="02020603050405020304" pitchFamily="18" charset="0"/>
                          <a:cs typeface="Times New Roman" panose="02020603050405020304" pitchFamily="18" charset="0"/>
                        </a:rPr>
                        <a:t> dung</a:t>
                      </a:r>
                      <a:r>
                        <a:rPr lang="en-US" sz="4000" dirty="0">
                          <a:solidFill>
                            <a:schemeClr val="tx1"/>
                          </a:solidFill>
                          <a:latin typeface="Times New Roman" panose="02020603050405020304" pitchFamily="18" charset="0"/>
                          <a:cs typeface="Times New Roman" panose="02020603050405020304" pitchFamily="18" charset="0"/>
                        </a:rPr>
                        <a:t>: </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tình yêu nam nữ để tiến đến hôn nhân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quan hệ giữa chàng trai và cô gái nên nó cũng có thể trở nên vô duyên nếu đối phương trong tình yêu là kẻ “xanh như lá, bạc như vôi”.</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a:t>
                      </a:r>
                      <a:r>
                        <a:rPr lang="vi-VN" sz="4000" kern="1200" dirty="0">
                          <a:solidFill>
                            <a:schemeClr val="tx1"/>
                          </a:solidFill>
                          <a:latin typeface="Times New Roman" panose="02020603050405020304" pitchFamily="18" charset="0"/>
                          <a:ea typeface="+mn-ea"/>
                          <a:cs typeface="Times New Roman" panose="02020603050405020304" pitchFamily="18" charset="0"/>
                        </a:rPr>
                        <a:t>mang cả tính mạnh mẽ với những từ ngữ có nét riêng rõ rệt và ít nhiều có ý vị trào phúng như “này của Xuân Hương”, dùng từ “quệt” thay cho từ “pha” hiền lành trong bài ca dao</a:t>
                      </a:r>
                      <a:endParaRPr lang="vi-VN" sz="400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lưu truyền trong dân gian bằng thơ lục bát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dung</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endParaRPr lang="en-US" sz="4000" kern="1200" baseline="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chuyện hôn nhân vợ chồng</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đến duyên vợ chồng gắn bó, keo sơn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về cơ bản, là những từ ngữ không thể hiện nét riêng cá tính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685800" y="419100"/>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1851597" y="1639066"/>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1580" y="4305300"/>
            <a:ext cx="10515600" cy="3416320"/>
          </a:xfrm>
          <a:prstGeom prst="rect">
            <a:avLst/>
          </a:prstGeom>
        </p:spPr>
        <p:txBody>
          <a:bodyPr wrap="square">
            <a:spAutoFit/>
          </a:bodyPr>
          <a:lstStyle/>
          <a:p>
            <a:pPr algn="just"/>
            <a:r>
              <a:rPr lang="vi-VN" sz="5400" dirty="0">
                <a:solidFill>
                  <a:schemeClr val="tx1">
                    <a:lumMod val="95000"/>
                    <a:lumOff val="5000"/>
                  </a:schemeClr>
                </a:solidFill>
                <a:latin typeface="#9Slide05 Braxton Regular" panose="03060000000000000000" pitchFamily="66" charset="0"/>
              </a:rPr>
              <a:t>“Quả cau nho nhỏ miếng trầu hôi,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Này của Xuân Hương mới quệt rồi.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Có phải duyên nhau thì thắm lại,</a:t>
            </a:r>
            <a:endParaRPr lang="vi-VN" sz="5400" dirty="0">
              <a:solidFill>
                <a:schemeClr val="tx1">
                  <a:lumMod val="95000"/>
                  <a:lumOff val="5000"/>
                </a:schemeClr>
              </a:solidFill>
              <a:latin typeface="#9Slide05 Braxton Regular" panose="03060000000000000000" pitchFamily="66" charset="0"/>
            </a:endParaRPr>
          </a:p>
          <a:p>
            <a:pPr algn="just"/>
            <a:r>
              <a:rPr lang="vi-VN" sz="5400" dirty="0">
                <a:solidFill>
                  <a:schemeClr val="tx1">
                    <a:lumMod val="95000"/>
                    <a:lumOff val="5000"/>
                  </a:schemeClr>
                </a:solidFill>
                <a:latin typeface="#9Slide05 Braxton Regular" panose="03060000000000000000" pitchFamily="66" charset="0"/>
              </a:rPr>
              <a:t>Đừng xanh như lá, bạc như vôi”</a:t>
            </a:r>
            <a:endParaRPr lang="vi-VN" sz="5400" dirty="0">
              <a:solidFill>
                <a:schemeClr val="tx1">
                  <a:lumMod val="95000"/>
                  <a:lumOff val="5000"/>
                </a:schemeClr>
              </a:solidFill>
              <a:latin typeface="#9Slide05 Braxton Regular" panose="03060000000000000000" pitchFamily="66" charset="0"/>
            </a:endParaRPr>
          </a:p>
        </p:txBody>
      </p:sp>
      <p:pic>
        <p:nvPicPr>
          <p:cNvPr id="5" name="Picture 4"/>
          <p:cNvPicPr>
            <a:picLocks noChangeAspect="1"/>
          </p:cNvPicPr>
          <p:nvPr/>
        </p:nvPicPr>
        <p:blipFill rotWithShape="1">
          <a:blip r:embed="rId1"/>
          <a:srcRect l="27091" r="3617"/>
          <a:stretch>
            <a:fillRect/>
          </a:stretch>
        </p:blipFill>
        <p:spPr>
          <a:xfrm>
            <a:off x="1" y="3162300"/>
            <a:ext cx="5455030" cy="7124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defTabSz="1371600"/>
            <a:r>
              <a:rPr lang="en-US" sz="4800" dirty="0">
                <a:solidFill>
                  <a:prstClr val="white"/>
                </a:solidFill>
                <a:latin typeface="Times New Roman" panose="02020603050405020304" pitchFamily="18" charset="0"/>
                <a:cs typeface="Times New Roman" panose="02020603050405020304" pitchFamily="18" charset="0"/>
              </a:rPr>
              <a:t>Chú </a:t>
            </a:r>
            <a:r>
              <a:rPr lang="en-US" sz="4800" dirty="0" err="1">
                <a:solidFill>
                  <a:prstClr val="white"/>
                </a:solidFill>
                <a:latin typeface="Times New Roman" panose="02020603050405020304" pitchFamily="18" charset="0"/>
                <a:cs typeface="Times New Roman" panose="02020603050405020304" pitchFamily="18" charset="0"/>
              </a:rPr>
              <a:t>Sóc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đang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gắng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nhặt</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những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hạt</a:t>
            </a:r>
            <a:r>
              <a:rPr lang="en-US" sz="4800" dirty="0">
                <a:solidFill>
                  <a:prstClr val="white"/>
                </a:solidFill>
                <a:latin typeface="Times New Roman" panose="02020603050405020304" pitchFamily="18" charset="0"/>
                <a:cs typeface="Times New Roman" panose="02020603050405020304" pitchFamily="18" charset="0"/>
              </a:rPr>
              <a:t> dẻ </a:t>
            </a:r>
            <a:r>
              <a:rPr lang="en-US" sz="4800" dirty="0" err="1">
                <a:solidFill>
                  <a:prstClr val="white"/>
                </a:solidFill>
                <a:latin typeface="Times New Roman" panose="02020603050405020304" pitchFamily="18" charset="0"/>
                <a:cs typeface="Times New Roman" panose="02020603050405020304" pitchFamily="18" charset="0"/>
              </a:rPr>
              <a:t>đê</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mang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vê</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tô</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em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hãy</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giúp</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đơ</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chu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Sóc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bằng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cách</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tra</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lời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đúng</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các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hỏi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nhe</a:t>
            </a:r>
            <a:r>
              <a:rPr lang="en-US" sz="4800" dirty="0">
                <a:solidFill>
                  <a:prstClr val="white"/>
                </a:solidFill>
                <a:latin typeface="Times New Roman" panose="02020603050405020304" pitchFamily="18" charset="0"/>
                <a:cs typeface="Times New Roman" panose="02020603050405020304" pitchFamily="18" charset="0"/>
              </a:rPr>
              <a:t>́.</a:t>
            </a:r>
            <a:endParaRPr lang="en-US" sz="4800" dirty="0">
              <a:solidFill>
                <a:prstClr val="white"/>
              </a:solidFill>
              <a:latin typeface="Times New Roman" panose="02020603050405020304" pitchFamily="18" charset="0"/>
              <a:cs typeface="Times New Roman" panose="02020603050405020304" pitchFamily="18" charset="0"/>
            </a:endParaRPr>
          </a:p>
        </p:txBody>
      </p:sp>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6432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107133" y="661188"/>
            <a:ext cx="8227868"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1. </a:t>
            </a:r>
            <a:r>
              <a:rPr lang="vi-VN" sz="6000" dirty="0">
                <a:solidFill>
                  <a:prstClr val="white"/>
                </a:solidFill>
                <a:latin typeface="Times New Roman" panose="02020603050405020304" pitchFamily="18" charset="0"/>
                <a:cs typeface="Times New Roman" panose="02020603050405020304" pitchFamily="18" charset="0"/>
              </a:rPr>
              <a:t>Bài thơ Mời trầu được viết theo thể thơ nào? </a:t>
            </a:r>
            <a:endParaRPr lang="vi-VN" sz="60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04010" y="4914900"/>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Thất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tuyệt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14400" y="6862327"/>
            <a:ext cx="577487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Lục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bát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858500" y="6858002"/>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Tự</a:t>
            </a:r>
            <a:r>
              <a:rPr lang="en-US" sz="4800" dirty="0">
                <a:solidFill>
                  <a:prstClr val="black"/>
                </a:solidFill>
                <a:latin typeface="Times New Roman" panose="02020603050405020304" pitchFamily="18" charset="0"/>
                <a:cs typeface="Times New Roman" panose="02020603050405020304" pitchFamily="18" charset="0"/>
              </a:rPr>
              <a:t> do</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58500" y="4969019"/>
            <a:ext cx="62103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Thất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bát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cú</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094131" y="7688997"/>
            <a:ext cx="2855918" cy="2499387"/>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 name="TextBox 2"/>
          <p:cNvSpPr txBox="1"/>
          <p:nvPr/>
        </p:nvSpPr>
        <p:spPr>
          <a:xfrm>
            <a:off x="5154584" y="762948"/>
            <a:ext cx="7772400"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2.</a:t>
            </a:r>
            <a:r>
              <a:rPr lang="vi-VN" sz="6000" dirty="0">
                <a:solidFill>
                  <a:prstClr val="white"/>
                </a:solidFill>
                <a:latin typeface="Times New Roman" panose="02020603050405020304" pitchFamily="18" charset="0"/>
              </a:rPr>
              <a:t> Bài thơ Mời trầu nói về hình ảnh gì? </a:t>
            </a:r>
            <a:endParaRPr lang="vi-VN" sz="6000" dirty="0">
              <a:solidFill>
                <a:prstClr val="white"/>
              </a:solidFill>
              <a:latin typeface="Times New Roman" panose="02020603050405020304" pitchFamily="18" charset="0"/>
            </a:endParaRPr>
          </a:p>
        </p:txBody>
      </p:sp>
      <p:sp>
        <p:nvSpPr>
          <p:cNvPr id="7" name="TextBox 6"/>
          <p:cNvSpPr txBox="1"/>
          <p:nvPr/>
        </p:nvSpPr>
        <p:spPr>
          <a:xfrm>
            <a:off x="11689773" y="6777376"/>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Trầu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cau</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24002" y="6862327"/>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Lá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lốt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596737" y="4778753"/>
            <a:ext cx="4772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Cau</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658600" y="4969019"/>
            <a:ext cx="50361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Trầu</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612097" y="7843928"/>
            <a:ext cx="2435345" cy="2131319"/>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6296893" y="3327063"/>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4572002" y="3157356"/>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262191" y="522972"/>
            <a:ext cx="7772400" cy="2308324"/>
          </a:xfrm>
          <a:prstGeom prst="rect">
            <a:avLst/>
          </a:prstGeom>
          <a:noFill/>
        </p:spPr>
        <p:txBody>
          <a:bodyPr wrap="square" rtlCol="0">
            <a:spAutoFit/>
          </a:bodyPr>
          <a:lstStyle/>
          <a:p>
            <a:pPr algn="just" defTabSz="914400"/>
            <a:r>
              <a:rPr lang="en-US" sz="4800" dirty="0">
                <a:solidFill>
                  <a:prstClr val="white"/>
                </a:solidFill>
                <a:latin typeface="Times New Roman" panose="02020603050405020304" pitchFamily="18" charset="0"/>
                <a:cs typeface="Times New Roman" panose="02020603050405020304" pitchFamily="18" charset="0"/>
              </a:rPr>
              <a:t>3. </a:t>
            </a:r>
            <a:r>
              <a:rPr lang="vi-VN" sz="4800" dirty="0">
                <a:solidFill>
                  <a:prstClr val="white"/>
                </a:solidFill>
                <a:latin typeface="Times New Roman" panose="02020603050405020304" pitchFamily="18" charset="0"/>
                <a:cs typeface="Times New Roman" panose="02020603050405020304" pitchFamily="18" charset="0"/>
              </a:rPr>
              <a:t>Hình ảnh: “Quả cau nho nhỏ miếng trầu hôi” là hình ảnh ẩn dụ chỉ ra cái gì?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7"/>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Số</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phận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43002" y="6862326"/>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Tình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yêu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0668000" y="6858002"/>
            <a:ext cx="53201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Suy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nghĩ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43002" y="4969019"/>
            <a:ext cx="5153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14400" indent="-914400" defTabSz="1371600">
              <a:buFontTx/>
              <a:buAutoNum type="alphaUcPeriod"/>
            </a:pP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nữ</a:t>
            </a:r>
            <a:endParaRPr lang="en-US" sz="4800" dirty="0">
              <a:solidFill>
                <a:prstClr val="black"/>
              </a:solidFill>
              <a:latin typeface="Times New Roman" panose="02020603050405020304" pitchFamily="18" charset="0"/>
              <a:cs typeface="Times New Roman" panose="02020603050405020304" pitchFamily="18" charset="0"/>
            </a:endParaRPr>
          </a:p>
          <a:p>
            <a:pPr defTabSz="1371600"/>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4554200" y="7438924"/>
            <a:ext cx="3304311" cy="2891804"/>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372102" y="3090687"/>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241062" y="804344"/>
            <a:ext cx="7772400" cy="1754326"/>
          </a:xfrm>
          <a:prstGeom prst="rect">
            <a:avLst/>
          </a:prstGeom>
          <a:noFill/>
        </p:spPr>
        <p:txBody>
          <a:bodyPr wrap="square" rtlCol="0">
            <a:spAutoFit/>
          </a:bodyPr>
          <a:lstStyle/>
          <a:p>
            <a:pPr algn="just" defTabSz="914400"/>
            <a:r>
              <a:rPr lang="en-US" sz="5400" dirty="0">
                <a:solidFill>
                  <a:prstClr val="white"/>
                </a:solidFill>
                <a:latin typeface="Times New Roman" panose="02020603050405020304" pitchFamily="18" charset="0"/>
                <a:cs typeface="Times New Roman" panose="02020603050405020304" pitchFamily="18" charset="0"/>
              </a:rPr>
              <a:t>4. </a:t>
            </a:r>
            <a:r>
              <a:rPr lang="vi-VN" sz="5400" dirty="0">
                <a:solidFill>
                  <a:prstClr val="white"/>
                </a:solidFill>
                <a:latin typeface="Times New Roman" panose="02020603050405020304" pitchFamily="18" charset="0"/>
              </a:rPr>
              <a:t>Bài thơ gắn với phong tục gì của người Việt?</a:t>
            </a:r>
            <a:endParaRPr lang="vi-VN" sz="5400" dirty="0">
              <a:solidFill>
                <a:prstClr val="white"/>
              </a:solidFill>
              <a:latin typeface="Times New Roman" panose="02020603050405020304" pitchFamily="18" charset="0"/>
            </a:endParaRPr>
          </a:p>
        </p:txBody>
      </p:sp>
      <p:sp>
        <p:nvSpPr>
          <p:cNvPr id="7" name="TextBox 6"/>
          <p:cNvSpPr txBox="1"/>
          <p:nvPr/>
        </p:nvSpPr>
        <p:spPr>
          <a:xfrm>
            <a:off x="751610" y="4914900"/>
            <a:ext cx="5534891"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Miếng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câu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chuyện</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62002" y="6862326"/>
            <a:ext cx="553489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Chơi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hoa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dịp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Tết</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263742" y="6858002"/>
            <a:ext cx="603365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Bày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263742" y="4969019"/>
            <a:ext cx="6033659"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Cúng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ông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Táo</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591776" y="7273501"/>
            <a:ext cx="3304311" cy="2891804"/>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27915" y="643763"/>
            <a:ext cx="7772400" cy="1938992"/>
          </a:xfrm>
          <a:prstGeom prst="rect">
            <a:avLst/>
          </a:prstGeom>
          <a:noFill/>
        </p:spPr>
        <p:txBody>
          <a:bodyPr wrap="square" rtlCol="0">
            <a:spAutoFit/>
          </a:bodyPr>
          <a:lstStyle/>
          <a:p>
            <a:pPr algn="just" defTabSz="914400"/>
            <a:r>
              <a:rPr lang="en-US" sz="6000" dirty="0">
                <a:solidFill>
                  <a:prstClr val="white"/>
                </a:solidFill>
                <a:latin typeface="Times New Roman" panose="02020603050405020304" pitchFamily="18" charset="0"/>
                <a:cs typeface="Times New Roman" panose="02020603050405020304" pitchFamily="18" charset="0"/>
              </a:rPr>
              <a:t>5. </a:t>
            </a:r>
            <a:r>
              <a:rPr lang="vi-VN" sz="6000" dirty="0">
                <a:solidFill>
                  <a:prstClr val="white"/>
                </a:solidFill>
                <a:latin typeface="Times New Roman" panose="02020603050405020304" pitchFamily="18" charset="0"/>
                <a:cs typeface="Times New Roman" panose="02020603050405020304" pitchFamily="18" charset="0"/>
              </a:rPr>
              <a:t>Thành ngữ được sử dụng trong bài thơ là: </a:t>
            </a:r>
            <a:endParaRPr lang="vi-VN" sz="60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896600" y="6914280"/>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D.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dirty="0" err="1">
                <a:solidFill>
                  <a:prstClr val="black">
                    <a:lumMod val="95000"/>
                    <a:lumOff val="5000"/>
                  </a:prstClr>
                </a:solidFill>
                <a:latin typeface="Times New Roman" panose="02020603050405020304" pitchFamily="18" charset="0"/>
                <a:cs typeface="Times New Roman" panose="02020603050405020304" pitchFamily="18" charset="0"/>
              </a:rPr>
              <a:t>vôi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54627" y="6862326"/>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C.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Có phải duyên nhau thì thắm lại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85800" y="4816334"/>
            <a:ext cx="6019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defTabSz="9144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A.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Quả cau nho nhỏ miếng trầu hôi</a:t>
            </a:r>
            <a:endParaRPr lang="vi-VN"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96600" y="4969019"/>
            <a:ext cx="640773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B.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Này của Xuân Hương mới quệt rồi</a:t>
            </a:r>
            <a:endParaRPr lang="en-US" sz="48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5776392" y="8230673"/>
            <a:ext cx="2280026" cy="1995389"/>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299366" y="3103239"/>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TextBox 2"/>
          <p:cNvSpPr txBox="1"/>
          <p:nvPr/>
        </p:nvSpPr>
        <p:spPr>
          <a:xfrm>
            <a:off x="5137847" y="539468"/>
            <a:ext cx="7772400" cy="2308324"/>
          </a:xfrm>
          <a:prstGeom prst="rect">
            <a:avLst/>
          </a:prstGeom>
          <a:noFill/>
        </p:spPr>
        <p:txBody>
          <a:bodyPr wrap="square" rtlCol="0">
            <a:spAutoFit/>
          </a:bodyPr>
          <a:lstStyle/>
          <a:p>
            <a:pPr algn="just" defTabSz="914400"/>
            <a:r>
              <a:rPr lang="en-US" sz="4800" dirty="0">
                <a:solidFill>
                  <a:prstClr val="white"/>
                </a:solidFill>
                <a:latin typeface="Times New Roman" panose="02020603050405020304" pitchFamily="18" charset="0"/>
                <a:cs typeface="Times New Roman" panose="02020603050405020304" pitchFamily="18" charset="0"/>
              </a:rPr>
              <a:t>6. </a:t>
            </a:r>
            <a:r>
              <a:rPr lang="vi-VN" sz="4800" dirty="0">
                <a:solidFill>
                  <a:prstClr val="white"/>
                </a:solidFill>
                <a:latin typeface="Times New Roman" panose="02020603050405020304" pitchFamily="18" charset="0"/>
                <a:cs typeface="Times New Roman" panose="02020603050405020304" pitchFamily="18" charset="0"/>
              </a:rPr>
              <a:t>Nhà thơ muốn nhắn nhủ điều gì qua câu thơ: ”Đừng xanh như lá bạc như vôi"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5800" y="7045116"/>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C.</a:t>
            </a:r>
            <a:r>
              <a:rPr lang="vi-VN" sz="3600" dirty="0">
                <a:solidFill>
                  <a:prstClr val="black"/>
                </a:solidFill>
                <a:latin typeface="Times New Roman" panose="02020603050405020304" pitchFamily="18" charset="0"/>
                <a:cs typeface="Times New Roman" panose="02020603050405020304" pitchFamily="18" charset="0"/>
              </a:rPr>
              <a:t> Khuyên mọi người sống nên coi trọng tình nghĩa, thủy chung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5800" y="4818155"/>
            <a:ext cx="56007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A. </a:t>
            </a:r>
            <a:r>
              <a:rPr lang="vi-VN" sz="3600" dirty="0">
                <a:solidFill>
                  <a:prstClr val="black"/>
                </a:solidFill>
                <a:latin typeface="Times New Roman" panose="02020603050405020304" pitchFamily="18" charset="0"/>
                <a:cs typeface="Times New Roman" panose="02020603050405020304" pitchFamily="18" charset="0"/>
              </a:rPr>
              <a:t>Khuyên mọi người sống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phải coi trọng tình nghĩa, thủy chung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049000" y="6858002"/>
            <a:ext cx="6286500"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D.</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biết cố gắng làm việc, không phụ thuộc vào người khác </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049000" y="4969019"/>
            <a:ext cx="62865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B. </a:t>
            </a:r>
            <a:r>
              <a:rPr lang="vi-VN" sz="3600" dirty="0">
                <a:solidFill>
                  <a:prstClr val="black"/>
                </a:solidFill>
                <a:latin typeface="Times New Roman" panose="02020603050405020304" pitchFamily="18" charset="0"/>
                <a:cs typeface="Times New Roman" panose="02020603050405020304" pitchFamily="18" charset="0"/>
              </a:rPr>
              <a:t>Khuyên mọi người sống phải luôn nghĩ cho bản thân mình</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a:fillRect/>
          </a:stretch>
        </p:blipFill>
        <p:spPr>
          <a:xfrm>
            <a:off x="13187721" y="7823666"/>
            <a:ext cx="2985591" cy="2612873"/>
          </a:xfrm>
          <a:prstGeom prst="rect">
            <a:avLst/>
          </a:prstGeom>
        </p:spPr>
      </p:pic>
      <p:pic>
        <p:nvPicPr>
          <p:cNvPr id="12" name="Đ"/>
          <p:cNvPicPr>
            <a:picLocks noChangeAspect="1"/>
          </p:cNvPicPr>
          <p:nvPr/>
        </p:nvPicPr>
        <p:blipFill rotWithShape="1">
          <a:blip r:embed="rId3">
            <a:extLst>
              <a:ext uri="{BEBA8EAE-BF5A-486C-A8C5-ECC9F3942E4B}">
                <a14:imgProps xmlns:a14="http://schemas.microsoft.com/office/drawing/2010/main">
                  <a14:imgLayer r:embed="rId4">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a:fillRect/>
          </a:stretch>
        </p:blipFill>
        <p:spPr>
          <a:xfrm>
            <a:off x="6026730" y="2055270"/>
            <a:ext cx="6702135" cy="8231730"/>
          </a:xfrm>
          <a:prstGeom prst="rect">
            <a:avLst/>
          </a:prstGeom>
        </p:spPr>
      </p:pic>
      <p:pic>
        <p:nvPicPr>
          <p:cNvPr id="13" name="B"/>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85066" y="3196497"/>
            <a:ext cx="7200902" cy="7240041"/>
          </a:xfrm>
          <a:prstGeom prst="rect">
            <a:avLst/>
          </a:prstGeom>
        </p:spPr>
      </p:pic>
      <p:pic>
        <p:nvPicPr>
          <p:cNvPr id="16" name="C"/>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413666" y="3425097"/>
            <a:ext cx="7200902" cy="7240041"/>
          </a:xfrm>
          <a:prstGeom prst="rect">
            <a:avLst/>
          </a:prstGeom>
        </p:spPr>
      </p:pic>
      <p:pic>
        <p:nvPicPr>
          <p:cNvPr id="17" name="D"/>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a:fillRect/>
          </a:stretch>
        </p:blipFill>
        <p:spPr>
          <a:xfrm>
            <a:off x="5107135" y="3134412"/>
            <a:ext cx="7200902" cy="7240041"/>
          </a:xfrm>
          <a:prstGeom prst="rect">
            <a:avLst/>
          </a:prstGeom>
        </p:spPr>
      </p:pic>
      <p:pic>
        <p:nvPicPr>
          <p:cNvPr id="18" name="Am-thanh-tra-loi-dung-www_nhacchuongvui_com.mp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8630900" y="525673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838200" y="395291"/>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133600" y="1562100"/>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19200" y="7212414"/>
            <a:ext cx="148590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bẽo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lòng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19200" y="2881342"/>
            <a:ext cx="975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ngon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Xuân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Hương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9200" y="5417728"/>
            <a:ext cx="9753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Quệt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9707" b="89927" l="9530" r="90597">
                        <a14:foregroundMark x1="9530" y1="48352" x2="14867" y2="41575"/>
                        <a14:foregroundMark x1="90597" y1="82234" x2="85133" y2="77656"/>
                      </a14:backgroundRemoval>
                    </a14:imgEffect>
                  </a14:imgLayer>
                </a14:imgProps>
              </a:ext>
            </a:extLst>
          </a:blip>
          <a:stretch>
            <a:fillRect/>
          </a:stretch>
        </p:blipFill>
        <p:spPr>
          <a:xfrm>
            <a:off x="10515600" y="2012757"/>
            <a:ext cx="8848329" cy="61387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842322" y="2703097"/>
            <a:ext cx="10293278" cy="769441"/>
          </a:xfrm>
          <a:prstGeom prst="rect">
            <a:avLst/>
          </a:prstGeom>
          <a:noFill/>
        </p:spPr>
        <p:txBody>
          <a:bodyPr wrap="square">
            <a:spAutoFit/>
          </a:bodyPr>
          <a:lstStyle/>
          <a:p>
            <a:pPr algn="just" defTabSz="1828800"/>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Cuối</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XVIII- </a:t>
            </a:r>
            <a:r>
              <a:rPr lang="fr-FR" sz="4400" dirty="0" err="1">
                <a:solidFill>
                  <a:prstClr val="black"/>
                </a:solidFill>
                <a:latin typeface="Times New Roman" panose="02020603050405020304" pitchFamily="18" charset="0"/>
                <a:cs typeface="Times New Roman" panose="02020603050405020304" pitchFamily="18" charset="0"/>
              </a:rPr>
              <a:t>đầu</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XIX</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851548" y="3533258"/>
            <a:ext cx="11523518" cy="769441"/>
          </a:xfrm>
          <a:prstGeom prst="rect">
            <a:avLst/>
          </a:prstGeom>
          <a:noFill/>
        </p:spPr>
        <p:txBody>
          <a:bodyPr wrap="square">
            <a:spAutoFit/>
          </a:bodyPr>
          <a:lstStyle/>
          <a:p>
            <a:pPr algn="just" defTabSz="1828800"/>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a:t>
            </a:r>
            <a:endParaRPr lang="en-US" altLang="en-US"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842322" y="4433896"/>
            <a:ext cx="9988478" cy="769441"/>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865403" y="5398298"/>
            <a:ext cx="9965397" cy="769441"/>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870598" y="6350963"/>
            <a:ext cx="10410475" cy="769441"/>
          </a:xfrm>
          <a:prstGeom prst="rect">
            <a:avLst/>
          </a:prstGeom>
          <a:noFill/>
        </p:spPr>
        <p:txBody>
          <a:bodyPr wrap="square">
            <a:spAutoFit/>
          </a:bodyPr>
          <a:lstStyle/>
          <a:p>
            <a:pPr algn="just" defTabSz="1828800"/>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gặp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endParaRPr lang="en-US" alt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842322" y="7356352"/>
            <a:ext cx="10293278" cy="2123658"/>
          </a:xfrm>
          <a:prstGeom prst="rect">
            <a:avLst/>
          </a:prstGeom>
          <a:noFill/>
        </p:spPr>
        <p:txBody>
          <a:bodyPr wrap="square">
            <a:spAutoFit/>
          </a:bodyPr>
          <a:lstStyle/>
          <a:p>
            <a:pPr algn="just" defTabSz="1828800"/>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Sự</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nghiệp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50 </a:t>
            </a:r>
            <a:r>
              <a:rPr lang="en-US" altLang="en-US" sz="4400" dirty="0" err="1">
                <a:latin typeface="Times New Roman" panose="02020603050405020304" pitchFamily="18" charset="0"/>
                <a:cs typeface="Times New Roman" panose="02020603050405020304" pitchFamily="18" charset="0"/>
              </a:rPr>
              <a:t>bài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Nôm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tập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Lưu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kí</a:t>
            </a:r>
            <a:r>
              <a:rPr lang="en-US" altLang="en-US" sz="4400" dirty="0">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pic>
        <p:nvPicPr>
          <p:cNvPr id="5" name="Picture 2" descr="Triết lý phồn thực và tiếng nói phản kháng trong thơ Hồ Xuân Hương -  Sài·gòn·eer"/>
          <p:cNvPicPr>
            <a:picLocks noChangeAspect="1" noChangeArrowheads="1"/>
          </p:cNvPicPr>
          <p:nvPr/>
        </p:nvPicPr>
        <p:blipFill rotWithShape="1">
          <a:blip r:embed="rId1">
            <a:extLst>
              <a:ext uri="{28A0092B-C50C-407E-A947-70E740481C1C}">
                <a14:useLocalDpi xmlns:a14="http://schemas.microsoft.com/office/drawing/2010/main" val="0"/>
              </a:ext>
            </a:extLst>
          </a:blip>
          <a:srcRect l="174"/>
          <a:stretch>
            <a:fillRect/>
          </a:stretch>
        </p:blipFill>
        <p:spPr bwMode="auto">
          <a:xfrm>
            <a:off x="6927" y="3481156"/>
            <a:ext cx="7844621" cy="5245399"/>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p:cNvSpPr txBox="1"/>
          <p:nvPr/>
        </p:nvSpPr>
        <p:spPr>
          <a:xfrm>
            <a:off x="762000"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p:cNvSpPr txBox="1"/>
          <p:nvPr/>
        </p:nvSpPr>
        <p:spPr>
          <a:xfrm>
            <a:off x="846206" y="4602677"/>
            <a:ext cx="5024295" cy="2031325"/>
          </a:xfrm>
          <a:prstGeom prst="rect">
            <a:avLst/>
          </a:prstGeom>
        </p:spPr>
        <p:txBody>
          <a:bodyPr wrap="square" lIns="0" tIns="0" rIns="0" bIns="0" rtlCol="0" anchor="t">
            <a:spAutoFit/>
          </a:bodyPr>
          <a:lstStyle/>
          <a:p>
            <a:pPr marL="496570" lvl="1" algn="just"/>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endParaRPr lang="en-US" sz="4400" dirty="0">
              <a:latin typeface="Times New Roman" panose="02020603050405020304" pitchFamily="18" charset="0"/>
              <a:cs typeface="Times New Roman" panose="02020603050405020304" pitchFamily="18" charset="0"/>
            </a:endParaRPr>
          </a:p>
        </p:txBody>
      </p:sp>
      <p:sp>
        <p:nvSpPr>
          <p:cNvPr id="11" name="TextBox 12"/>
          <p:cNvSpPr txBox="1"/>
          <p:nvPr/>
        </p:nvSpPr>
        <p:spPr>
          <a:xfrm>
            <a:off x="11603037"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10684620" y="4000500"/>
            <a:ext cx="7164664" cy="4062651"/>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a:p>
            <a:pPr marL="496570" lvl="1"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4" name="TextBox 12"/>
          <p:cNvSpPr txBox="1"/>
          <p:nvPr/>
        </p:nvSpPr>
        <p:spPr>
          <a:xfrm>
            <a:off x="5516489" y="7917834"/>
            <a:ext cx="5829300" cy="747833"/>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p:cNvSpPr txBox="1"/>
          <p:nvPr/>
        </p:nvSpPr>
        <p:spPr>
          <a:xfrm>
            <a:off x="6019437" y="9008429"/>
            <a:ext cx="5024295" cy="677108"/>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2" name="Freeform 7"/>
          <p:cNvSpPr/>
          <p:nvPr/>
        </p:nvSpPr>
        <p:spPr>
          <a:xfrm>
            <a:off x="6555965" y="360533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7"/>
          <p:cNvSpPr/>
          <p:nvPr/>
        </p:nvSpPr>
        <p:spPr>
          <a:xfrm>
            <a:off x="13182600" y="-697271"/>
            <a:ext cx="5327829" cy="3103626"/>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45652"/>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 </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srcRect t="22456" b="15999"/>
          <a:stretch>
            <a:fillRect/>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p:cNvSpPr>
            <a:spLocks noGrp="1" noRot="1" noChangeAspect="1" noMove="1" noResize="1" noEditPoints="1" noAdjustHandles="1" noChangeArrowheads="1" noChangeShapeType="1" noTextEdit="1"/>
          </p:cNvSpPr>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1" fmla="*/ 0 w 2057400"/>
              <a:gd name="connsiteY0-2" fmla="*/ 0 h 27432"/>
              <a:gd name="connsiteX1-3" fmla="*/ 624078 w 2057400"/>
              <a:gd name="connsiteY1-4" fmla="*/ 0 h 27432"/>
              <a:gd name="connsiteX2-5" fmla="*/ 1289304 w 2057400"/>
              <a:gd name="connsiteY2-6" fmla="*/ 0 h 27432"/>
              <a:gd name="connsiteX3-7" fmla="*/ 2057400 w 2057400"/>
              <a:gd name="connsiteY3-8" fmla="*/ 0 h 27432"/>
              <a:gd name="connsiteX4-9" fmla="*/ 2057400 w 2057400"/>
              <a:gd name="connsiteY4-10" fmla="*/ 27432 h 27432"/>
              <a:gd name="connsiteX5-11" fmla="*/ 1412748 w 2057400"/>
              <a:gd name="connsiteY5-12" fmla="*/ 27432 h 27432"/>
              <a:gd name="connsiteX6-13" fmla="*/ 685800 w 2057400"/>
              <a:gd name="connsiteY6-14" fmla="*/ 27432 h 27432"/>
              <a:gd name="connsiteX7-15" fmla="*/ 0 w 2057400"/>
              <a:gd name="connsiteY7-16" fmla="*/ 27432 h 27432"/>
              <a:gd name="connsiteX8-17" fmla="*/ 0 w 2057400"/>
              <a:gd name="connsiteY8-18" fmla="*/ 0 h 27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lang="en-US" sz="7200" dirty="0" err="1">
                <a:solidFill>
                  <a:srgbClr val="493423"/>
                </a:solidFill>
                <a:latin typeface="#9Slide05 Brannboll Ny" panose="02000000000000000000" pitchFamily="2" charset="0"/>
              </a:rPr>
              <a:t>Bố</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cục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luật</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bài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thơ</a:t>
            </a:r>
            <a:endParaRPr lang="en-US" sz="7200" dirty="0">
              <a:solidFill>
                <a:srgbClr val="493423"/>
              </a:solidFill>
              <a:latin typeface="#9Slide05 Brannboll Ny" panose="02000000000000000000" pitchFamily="2" charset="0"/>
            </a:endParaRPr>
          </a:p>
        </p:txBody>
      </p:sp>
      <p:sp>
        <p:nvSpPr>
          <p:cNvPr id="6" name="TextBox 12"/>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endParaRPr lang="en-US" sz="7200" dirty="0">
              <a:solidFill>
                <a:srgbClr val="493423"/>
              </a:solidFill>
              <a:latin typeface="#9Slide05 Brannboll Ny" panose="02000000000000000000" pitchFamily="2" charset="0"/>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571500"/>
            <a:ext cx="4648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381500" y="2324100"/>
            <a:ext cx="9144000" cy="3046988"/>
          </a:xfrm>
          <a:prstGeom prst="rect">
            <a:avLst/>
          </a:prstGeom>
        </p:spPr>
        <p:txBody>
          <a:bodyPr>
            <a:spAutoFit/>
          </a:bodyPr>
          <a:lstStyle/>
          <a:p>
            <a:pPr algn="just"/>
            <a:r>
              <a:rPr lang="vi-VN" sz="4800" i="1" dirty="0">
                <a:solidFill>
                  <a:schemeClr val="tx1">
                    <a:lumMod val="95000"/>
                    <a:lumOff val="5000"/>
                  </a:schemeClr>
                </a:solidFill>
                <a:latin typeface="+mj-lt"/>
              </a:rPr>
              <a:t>“Quả cau nho nhỏ miếng trầu hôi,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Này của Xuân Hương mới quệt rồi.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Có phải duyên nhau thì thắm lại,</a:t>
            </a:r>
            <a:endParaRPr lang="vi-VN" sz="4800" i="1" dirty="0">
              <a:solidFill>
                <a:schemeClr val="tx1">
                  <a:lumMod val="95000"/>
                  <a:lumOff val="5000"/>
                </a:schemeClr>
              </a:solidFill>
              <a:latin typeface="+mj-lt"/>
            </a:endParaRPr>
          </a:p>
          <a:p>
            <a:pPr algn="just"/>
            <a:r>
              <a:rPr lang="vi-VN" sz="4800" i="1" dirty="0">
                <a:solidFill>
                  <a:schemeClr val="tx1">
                    <a:lumMod val="95000"/>
                    <a:lumOff val="5000"/>
                  </a:schemeClr>
                </a:solidFill>
                <a:latin typeface="+mj-lt"/>
              </a:rPr>
              <a:t>Đừng xanh như lá, bạc như vôi”</a:t>
            </a:r>
            <a:endParaRPr lang="vi-VN" sz="4800" i="1" dirty="0">
              <a:solidFill>
                <a:schemeClr val="tx1">
                  <a:lumMod val="95000"/>
                  <a:lumOff val="5000"/>
                </a:schemeClr>
              </a:solidFill>
              <a:latin typeface="+mj-lt"/>
            </a:endParaRPr>
          </a:p>
        </p:txBody>
      </p:sp>
      <p:sp>
        <p:nvSpPr>
          <p:cNvPr id="13" name="Rectangle 12"/>
          <p:cNvSpPr/>
          <p:nvPr/>
        </p:nvSpPr>
        <p:spPr>
          <a:xfrm>
            <a:off x="3124200" y="6210300"/>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Freeform 6"/>
          <p:cNvSpPr/>
          <p:nvPr/>
        </p:nvSpPr>
        <p:spPr>
          <a:xfrm>
            <a:off x="609600" y="0"/>
            <a:ext cx="2743200" cy="5821116"/>
          </a:xfrm>
          <a:custGeom>
            <a:avLst/>
            <a:gdLst/>
            <a:ahLst/>
            <a:cxnLst/>
            <a:rect l="l" t="t" r="r" b="b"/>
            <a:pathLst>
              <a:path w="1939099" h="4114800">
                <a:moveTo>
                  <a:pt x="0" y="0"/>
                </a:moveTo>
                <a:lnTo>
                  <a:pt x="1939099" y="0"/>
                </a:lnTo>
                <a:lnTo>
                  <a:pt x="1939099"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Rectangle 3"/>
          <p:cNvSpPr/>
          <p:nvPr/>
        </p:nvSpPr>
        <p:spPr>
          <a:xfrm>
            <a:off x="3124200" y="7578179"/>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cuối</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10060</Words>
  <Application>WPS Presentation</Application>
  <PresentationFormat>Custom</PresentationFormat>
  <Paragraphs>340</Paragraphs>
  <Slides>36</Slides>
  <Notes>31</Notes>
  <HiddenSlides>0</HiddenSlides>
  <MMClips>27</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36</vt:i4>
      </vt:variant>
    </vt:vector>
  </HeadingPairs>
  <TitlesOfParts>
    <vt:vector size="55" baseType="lpstr">
      <vt:lpstr>Arial</vt:lpstr>
      <vt:lpstr>SimSun</vt:lpstr>
      <vt:lpstr>Wingdings</vt:lpstr>
      <vt:lpstr>#9Slide05 SVNKitten</vt:lpstr>
      <vt:lpstr>#9Slide07 Pangolin</vt:lpstr>
      <vt:lpstr>#9Slide05 SVNBellico</vt:lpstr>
      <vt:lpstr>Times New Roman</vt:lpstr>
      <vt:lpstr>#9Slide05 SVNReklame Script</vt:lpstr>
      <vt:lpstr>#9Slide05 Braxton Regular</vt:lpstr>
      <vt:lpstr>#9Slide05 Brannboll Ny</vt:lpstr>
      <vt:lpstr>Microsoft YaHei</vt:lpstr>
      <vt:lpstr>Arial Unicode MS</vt:lpstr>
      <vt:lpstr>Calibri</vt:lpstr>
      <vt:lpstr>Cambria</vt:lpstr>
      <vt:lpstr>Calibri</vt:lpstr>
      <vt:lpstr>Malgun Gothic</vt:lpstr>
      <vt:lpstr>#9Slide06 Thillends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
  <cp:lastModifiedBy>Thủy Nếp Ngô</cp:lastModifiedBy>
  <cp:revision>108</cp:revision>
  <dcterms:created xsi:type="dcterms:W3CDTF">2006-08-16T00:00:00Z</dcterms:created>
  <dcterms:modified xsi:type="dcterms:W3CDTF">2024-03-19T07:38:48Z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87A2B11319624E52A8B975BA3EE043C3_13</vt:lpwstr>
  </property>
  <property fmtid="{D5CDD505-2E9C-101B-9397-08002B2CF9AE}" pid="3" name="KSOProductBuildVer">
    <vt:lpwstr>1033-12.2.0.13489</vt:lpwstr>
  </property>
</Properties>
</file>