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1" r:id="rId2"/>
    <p:sldMasterId id="2147483693" r:id="rId3"/>
    <p:sldMasterId id="2147483705" r:id="rId4"/>
    <p:sldMasterId id="2147483717" r:id="rId5"/>
    <p:sldMasterId id="2147483729" r:id="rId6"/>
    <p:sldMasterId id="2147483741" r:id="rId7"/>
    <p:sldMasterId id="2147483753" r:id="rId8"/>
    <p:sldMasterId id="2147483772" r:id="rId9"/>
    <p:sldMasterId id="2147483784" r:id="rId10"/>
    <p:sldMasterId id="2147483803" r:id="rId11"/>
    <p:sldMasterId id="2147483815" r:id="rId12"/>
    <p:sldMasterId id="2147483827" r:id="rId13"/>
    <p:sldMasterId id="2147483915" r:id="rId14"/>
    <p:sldMasterId id="2147483927" r:id="rId15"/>
  </p:sldMasterIdLst>
  <p:notesMasterIdLst>
    <p:notesMasterId r:id="rId51"/>
  </p:notesMasterIdLst>
  <p:sldIdLst>
    <p:sldId id="258" r:id="rId16"/>
    <p:sldId id="259" r:id="rId17"/>
    <p:sldId id="261" r:id="rId18"/>
    <p:sldId id="262" r:id="rId19"/>
    <p:sldId id="263" r:id="rId20"/>
    <p:sldId id="264" r:id="rId21"/>
    <p:sldId id="265" r:id="rId22"/>
    <p:sldId id="266" r:id="rId23"/>
    <p:sldId id="267" r:id="rId24"/>
    <p:sldId id="269" r:id="rId25"/>
    <p:sldId id="270" r:id="rId26"/>
    <p:sldId id="271" r:id="rId27"/>
    <p:sldId id="272" r:id="rId28"/>
    <p:sldId id="283" r:id="rId29"/>
    <p:sldId id="273" r:id="rId30"/>
    <p:sldId id="274" r:id="rId31"/>
    <p:sldId id="275" r:id="rId32"/>
    <p:sldId id="282" r:id="rId33"/>
    <p:sldId id="276" r:id="rId34"/>
    <p:sldId id="277" r:id="rId35"/>
    <p:sldId id="281" r:id="rId36"/>
    <p:sldId id="278" r:id="rId37"/>
    <p:sldId id="279" r:id="rId38"/>
    <p:sldId id="280" r:id="rId39"/>
    <p:sldId id="284" r:id="rId40"/>
    <p:sldId id="285" r:id="rId41"/>
    <p:sldId id="286" r:id="rId42"/>
    <p:sldId id="287" r:id="rId43"/>
    <p:sldId id="288" r:id="rId44"/>
    <p:sldId id="289" r:id="rId45"/>
    <p:sldId id="290" r:id="rId46"/>
    <p:sldId id="291" r:id="rId47"/>
    <p:sldId id="299" r:id="rId48"/>
    <p:sldId id="303" r:id="rId49"/>
    <p:sldId id="300"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0D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9F4858-5496-437A-876D-DEDD0B958F23}"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0205F-A510-4A27-A936-3350CD26AB52}" type="slidenum">
              <a:rPr lang="en-US" smtClean="0"/>
              <a:t>‹#›</a:t>
            </a:fld>
            <a:endParaRPr lang="en-US"/>
          </a:p>
        </p:txBody>
      </p:sp>
    </p:spTree>
    <p:extLst>
      <p:ext uri="{BB962C8B-B14F-4D97-AF65-F5344CB8AC3E}">
        <p14:creationId xmlns:p14="http://schemas.microsoft.com/office/powerpoint/2010/main" val="3362443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DF41DE2-CC81-46C8-B794-4F5B71F095CC}" type="slidenum">
              <a:rPr lang="zh-CN" altLang="en-US">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73296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088335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4DF41DE2-CC81-46C8-B794-4F5B71F095CC}" type="slidenum">
              <a:rPr lang="zh-CN" altLang="en-US">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80419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DA8B8236-DA8C-4296-B2DC-793F49B942A5}" type="slidenum">
              <a:rPr lang="zh-CN" altLang="en-US">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89570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25893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7334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fld id="{DE352C1F-03EE-4E3E-BDF1-DC6CC89AE370}" type="slidenum">
              <a:rPr lang="zh-CN" altLang="en-US">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5627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19144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4.svg"/></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6.svg"/><Relationship Id="rId5" Type="http://schemas.openxmlformats.org/officeDocument/2006/relationships/image" Target="../media/image7.png"/><Relationship Id="rId4" Type="http://schemas.openxmlformats.org/officeDocument/2006/relationships/image" Target="../media/image4.svg"/></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976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3357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8" name="Footer Placeholder 7"/>
          <p:cNvSpPr>
            <a:spLocks noGrp="1"/>
          </p:cNvSpPr>
          <p:nvPr>
            <p:ph type="ftr" sz="quarter" idx="11"/>
          </p:nvPr>
        </p:nvSpPr>
        <p:spPr/>
        <p:txBody>
          <a:bodyPr/>
          <a:lstStyle/>
          <a:p>
            <a:endParaRPr lang="en-US" dirty="0">
              <a:solidFill>
                <a:srgbClr val="90316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507755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4" name="Footer Placeholder 3"/>
          <p:cNvSpPr>
            <a:spLocks noGrp="1"/>
          </p:cNvSpPr>
          <p:nvPr>
            <p:ph type="ftr" sz="quarter" idx="11"/>
          </p:nvPr>
        </p:nvSpPr>
        <p:spPr/>
        <p:txBody>
          <a:bodyPr/>
          <a:lstStyle/>
          <a:p>
            <a:endParaRPr lang="en-US" dirty="0">
              <a:solidFill>
                <a:srgbClr val="90316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4196334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3" name="Footer Placeholder 2"/>
          <p:cNvSpPr>
            <a:spLocks noGrp="1"/>
          </p:cNvSpPr>
          <p:nvPr>
            <p:ph type="ftr" sz="quarter" idx="11"/>
          </p:nvPr>
        </p:nvSpPr>
        <p:spPr/>
        <p:txBody>
          <a:bodyPr/>
          <a:lstStyle/>
          <a:p>
            <a:endParaRPr lang="en-US" dirty="0">
              <a:solidFill>
                <a:srgbClr val="90316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40861306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6/28/2024</a:t>
            </a:fld>
            <a:endParaRPr lang="en-US" dirty="0">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17953053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641362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8596791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6/28/2024</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774923" y="5951811"/>
            <a:ext cx="7896279" cy="365125"/>
          </a:xfrm>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1284478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0529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7956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smtClean="0"/>
              <a:pPr/>
              <a:t>‹#›</a:t>
            </a:fld>
            <a:endParaRPr lang="en-US" dirty="0"/>
          </a:p>
        </p:txBody>
      </p:sp>
      <p:sp>
        <p:nvSpPr>
          <p:cNvPr id="15" name="Picture Placeholder 14">
            <a:extLst>
              <a:ext uri="{FF2B5EF4-FFF2-40B4-BE49-F238E27FC236}">
                <a16:creationId xmlns:a16="http://schemas.microsoft.com/office/drawing/2014/main" xmlns=""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smtClean="0"/>
              <a:t>Click icon to add picture</a:t>
            </a:r>
            <a:endParaRPr lang="en-US" noProof="0" dirty="0"/>
          </a:p>
        </p:txBody>
      </p:sp>
    </p:spTree>
    <p:extLst>
      <p:ext uri="{BB962C8B-B14F-4D97-AF65-F5344CB8AC3E}">
        <p14:creationId xmlns:p14="http://schemas.microsoft.com/office/powerpoint/2010/main" val="343374986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2526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xmlns=""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xmlns=""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 name="Freeform 6">
              <a:extLst>
                <a:ext uri="{FF2B5EF4-FFF2-40B4-BE49-F238E27FC236}">
                  <a16:creationId xmlns:a16="http://schemas.microsoft.com/office/drawing/2014/main" xmlns=""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3" name="Freeform 7">
              <a:extLst>
                <a:ext uri="{FF2B5EF4-FFF2-40B4-BE49-F238E27FC236}">
                  <a16:creationId xmlns:a16="http://schemas.microsoft.com/office/drawing/2014/main" xmlns=""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3" name="Picture Placeholder 22">
            <a:extLst>
              <a:ext uri="{FF2B5EF4-FFF2-40B4-BE49-F238E27FC236}">
                <a16:creationId xmlns:a16="http://schemas.microsoft.com/office/drawing/2014/main" xmlns=""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smtClean="0"/>
              <a:t>Click icon to add picture</a:t>
            </a:r>
            <a:endParaRPr lang="en-US" noProof="0" dirty="0"/>
          </a:p>
        </p:txBody>
      </p:sp>
      <p:sp>
        <p:nvSpPr>
          <p:cNvPr id="14" name="Title 1">
            <a:extLst>
              <a:ext uri="{FF2B5EF4-FFF2-40B4-BE49-F238E27FC236}">
                <a16:creationId xmlns:a16="http://schemas.microsoft.com/office/drawing/2014/main" xmlns=""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16584228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Rectangle 13">
            <a:extLst>
              <a:ext uri="{FF2B5EF4-FFF2-40B4-BE49-F238E27FC236}">
                <a16:creationId xmlns:a16="http://schemas.microsoft.com/office/drawing/2014/main" xmlns=""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val 3">
            <a:extLst>
              <a:ext uri="{FF2B5EF4-FFF2-40B4-BE49-F238E27FC236}">
                <a16:creationId xmlns:a16="http://schemas.microsoft.com/office/drawing/2014/main" xmlns=""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Picture Placeholder 5">
            <a:extLst>
              <a:ext uri="{FF2B5EF4-FFF2-40B4-BE49-F238E27FC236}">
                <a16:creationId xmlns:a16="http://schemas.microsoft.com/office/drawing/2014/main" xmlns=""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smtClean="0"/>
              <a:t>Click icon to add picture</a:t>
            </a:r>
            <a:endParaRPr lang="en-US" noProof="0" dirty="0"/>
          </a:p>
        </p:txBody>
      </p:sp>
    </p:spTree>
    <p:extLst>
      <p:ext uri="{BB962C8B-B14F-4D97-AF65-F5344CB8AC3E}">
        <p14:creationId xmlns:p14="http://schemas.microsoft.com/office/powerpoint/2010/main" val="13575018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a:extLst>
              <a:ext uri="{FF2B5EF4-FFF2-40B4-BE49-F238E27FC236}">
                <a16:creationId xmlns:a16="http://schemas.microsoft.com/office/drawing/2014/main" xmlns=""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Picture Placeholder 11">
            <a:extLst>
              <a:ext uri="{FF2B5EF4-FFF2-40B4-BE49-F238E27FC236}">
                <a16:creationId xmlns:a16="http://schemas.microsoft.com/office/drawing/2014/main" xmlns=""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xmlns=""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val 3">
            <a:extLst>
              <a:ext uri="{FF2B5EF4-FFF2-40B4-BE49-F238E27FC236}">
                <a16:creationId xmlns:a16="http://schemas.microsoft.com/office/drawing/2014/main" xmlns=""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6" name="Picture Placeholder 5">
            <a:extLst>
              <a:ext uri="{FF2B5EF4-FFF2-40B4-BE49-F238E27FC236}">
                <a16:creationId xmlns:a16="http://schemas.microsoft.com/office/drawing/2014/main" xmlns=""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smtClean="0"/>
              <a:t>Click icon to add picture</a:t>
            </a:r>
            <a:endParaRPr lang="en-US" noProof="0" dirty="0"/>
          </a:p>
        </p:txBody>
      </p:sp>
      <p:sp>
        <p:nvSpPr>
          <p:cNvPr id="17" name="Content Placeholder 2">
            <a:extLst>
              <a:ext uri="{FF2B5EF4-FFF2-40B4-BE49-F238E27FC236}">
                <a16:creationId xmlns:a16="http://schemas.microsoft.com/office/drawing/2014/main" xmlns=""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xmlns=""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xmlns=""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2267776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a:extLst>
              <a:ext uri="{FF2B5EF4-FFF2-40B4-BE49-F238E27FC236}">
                <a16:creationId xmlns:a16="http://schemas.microsoft.com/office/drawing/2014/main" xmlns=""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72C7"/>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xmlns=""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xmlns=""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xmlns=""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Picture Placeholder 11">
            <a:extLst>
              <a:ext uri="{FF2B5EF4-FFF2-40B4-BE49-F238E27FC236}">
                <a16:creationId xmlns:a16="http://schemas.microsoft.com/office/drawing/2014/main" xmlns=""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xmlns=""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Picture Placeholder 11">
            <a:extLst>
              <a:ext uri="{FF2B5EF4-FFF2-40B4-BE49-F238E27FC236}">
                <a16:creationId xmlns:a16="http://schemas.microsoft.com/office/drawing/2014/main" xmlns=""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4571225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3"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4"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25212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xmlns=""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37" name="Freeform 6">
              <a:extLst>
                <a:ext uri="{FF2B5EF4-FFF2-40B4-BE49-F238E27FC236}">
                  <a16:creationId xmlns:a16="http://schemas.microsoft.com/office/drawing/2014/main" xmlns=""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38" name="Freeform 7">
              <a:extLst>
                <a:ext uri="{FF2B5EF4-FFF2-40B4-BE49-F238E27FC236}">
                  <a16:creationId xmlns:a16="http://schemas.microsoft.com/office/drawing/2014/main" xmlns=""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23" name="Oval 22">
            <a:extLst>
              <a:ext uri="{FF2B5EF4-FFF2-40B4-BE49-F238E27FC236}">
                <a16:creationId xmlns:a16="http://schemas.microsoft.com/office/drawing/2014/main" xmlns=""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Oval 23">
            <a:extLst>
              <a:ext uri="{FF2B5EF4-FFF2-40B4-BE49-F238E27FC236}">
                <a16:creationId xmlns:a16="http://schemas.microsoft.com/office/drawing/2014/main" xmlns=""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Oval 24">
            <a:extLst>
              <a:ext uri="{FF2B5EF4-FFF2-40B4-BE49-F238E27FC236}">
                <a16:creationId xmlns:a16="http://schemas.microsoft.com/office/drawing/2014/main" xmlns=""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Oval 25">
            <a:extLst>
              <a:ext uri="{FF2B5EF4-FFF2-40B4-BE49-F238E27FC236}">
                <a16:creationId xmlns:a16="http://schemas.microsoft.com/office/drawing/2014/main" xmlns=""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a16="http://schemas.microsoft.com/office/drawing/2014/main" xmlns=""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a16="http://schemas.microsoft.com/office/drawing/2014/main" xmlns=""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a16="http://schemas.microsoft.com/office/drawing/2014/main" xmlns=""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a16="http://schemas.microsoft.com/office/drawing/2014/main" xmlns=""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3" name="Picture Placeholder 2">
            <a:extLst>
              <a:ext uri="{FF2B5EF4-FFF2-40B4-BE49-F238E27FC236}">
                <a16:creationId xmlns:a16="http://schemas.microsoft.com/office/drawing/2014/main" xmlns=""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1" name="Picture Placeholder 2">
            <a:extLst>
              <a:ext uri="{FF2B5EF4-FFF2-40B4-BE49-F238E27FC236}">
                <a16:creationId xmlns:a16="http://schemas.microsoft.com/office/drawing/2014/main" xmlns=""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2" name="Picture Placeholder 2">
            <a:extLst>
              <a:ext uri="{FF2B5EF4-FFF2-40B4-BE49-F238E27FC236}">
                <a16:creationId xmlns:a16="http://schemas.microsoft.com/office/drawing/2014/main" xmlns=""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3" name="Picture Placeholder 2">
            <a:extLst>
              <a:ext uri="{FF2B5EF4-FFF2-40B4-BE49-F238E27FC236}">
                <a16:creationId xmlns:a16="http://schemas.microsoft.com/office/drawing/2014/main" xmlns=""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27" name="Content Placeholder 2">
            <a:extLst>
              <a:ext uri="{FF2B5EF4-FFF2-40B4-BE49-F238E27FC236}">
                <a16:creationId xmlns:a16="http://schemas.microsoft.com/office/drawing/2014/main" xmlns=""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28" name="Content Placeholder 2">
            <a:extLst>
              <a:ext uri="{FF2B5EF4-FFF2-40B4-BE49-F238E27FC236}">
                <a16:creationId xmlns:a16="http://schemas.microsoft.com/office/drawing/2014/main" xmlns=""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xmlns=""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0" name="Content Placeholder 2">
            <a:extLst>
              <a:ext uri="{FF2B5EF4-FFF2-40B4-BE49-F238E27FC236}">
                <a16:creationId xmlns:a16="http://schemas.microsoft.com/office/drawing/2014/main" xmlns=""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xmlns=""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2" name="Content Placeholder 2">
            <a:extLst>
              <a:ext uri="{FF2B5EF4-FFF2-40B4-BE49-F238E27FC236}">
                <a16:creationId xmlns:a16="http://schemas.microsoft.com/office/drawing/2014/main" xmlns=""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xmlns=""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4" name="Content Placeholder 2">
            <a:extLst>
              <a:ext uri="{FF2B5EF4-FFF2-40B4-BE49-F238E27FC236}">
                <a16:creationId xmlns:a16="http://schemas.microsoft.com/office/drawing/2014/main" xmlns=""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1263410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xmlns=""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xmlns=""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xmlns=""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xmlns=""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smtClean="0"/>
              <a:t>Click to edit Master title style</a:t>
            </a:r>
            <a:endParaRPr lang="en-US" noProof="0" dirty="0"/>
          </a:p>
        </p:txBody>
      </p:sp>
    </p:spTree>
    <p:extLst>
      <p:ext uri="{BB962C8B-B14F-4D97-AF65-F5344CB8AC3E}">
        <p14:creationId xmlns:p14="http://schemas.microsoft.com/office/powerpoint/2010/main" val="24568104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xmlns=""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xmlns=""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xmlns=""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xmlns=""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xmlns=""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xmlns=""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smtClean="0"/>
              <a:t>Click to edit Master title style</a:t>
            </a:r>
            <a:endParaRPr lang="en-US" noProof="0" dirty="0"/>
          </a:p>
        </p:txBody>
      </p:sp>
    </p:spTree>
    <p:extLst>
      <p:ext uri="{BB962C8B-B14F-4D97-AF65-F5344CB8AC3E}">
        <p14:creationId xmlns:p14="http://schemas.microsoft.com/office/powerpoint/2010/main" val="21511546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Oval 5">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3985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dirty="0"/>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smtClean="0"/>
              <a:pPr/>
              <a:t>‹#›</a:t>
            </a:fld>
            <a:endParaRPr lang="en-US" dirty="0"/>
          </a:p>
        </p:txBody>
      </p:sp>
      <p:grpSp>
        <p:nvGrpSpPr>
          <p:cNvPr id="4" name="Group 3">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nvGrpSpPr>
            <p:cNvPr id="18" name="Group 17">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0"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grpSp>
      <p:sp>
        <p:nvSpPr>
          <p:cNvPr id="21" name="Text Placeholder 2">
            <a:extLst>
              <a:ext uri="{FF2B5EF4-FFF2-40B4-BE49-F238E27FC236}">
                <a16:creationId xmlns:a16="http://schemas.microsoft.com/office/drawing/2014/main" xmlns=""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6054561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3108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5"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6"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Content Placeholder 2">
            <a:extLst>
              <a:ext uri="{FF2B5EF4-FFF2-40B4-BE49-F238E27FC236}">
                <a16:creationId xmlns:a16="http://schemas.microsoft.com/office/drawing/2014/main" xmlns="" id="{1A1F33A2-66F7-4D85-99DD-7B00F265AC6D}"/>
              </a:ext>
            </a:extLst>
          </p:cNvPr>
          <p:cNvSpPr>
            <a:spLocks noGrp="1"/>
          </p:cNvSpPr>
          <p:nvPr>
            <p:ph idx="1"/>
          </p:nvPr>
        </p:nvSpPr>
        <p:spPr>
          <a:xfrm>
            <a:off x="515938" y="1825625"/>
            <a:ext cx="10837862"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2" name="Picture 11">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xmlns=""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2215749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2"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Content Placeholder 2">
            <a:extLst>
              <a:ext uri="{FF2B5EF4-FFF2-40B4-BE49-F238E27FC236}">
                <a16:creationId xmlns:a16="http://schemas.microsoft.com/office/drawing/2014/main" xmlns="" id="{079DA8F4-EDD3-4D62-A90B-8C3C1AFB0083}"/>
              </a:ext>
            </a:extLst>
          </p:cNvPr>
          <p:cNvSpPr>
            <a:spLocks noGrp="1"/>
          </p:cNvSpPr>
          <p:nvPr>
            <p:ph sz="half" idx="1"/>
          </p:nvPr>
        </p:nvSpPr>
        <p:spPr>
          <a:xfrm>
            <a:off x="515938" y="1825625"/>
            <a:ext cx="5503862"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Content Placeholder 3">
            <a:extLst>
              <a:ext uri="{FF2B5EF4-FFF2-40B4-BE49-F238E27FC236}">
                <a16:creationId xmlns:a16="http://schemas.microsoft.com/office/drawing/2014/main" xmlns="" id="{DA0DA994-B4A9-447A-BEBF-3EA31D3755A2}"/>
              </a:ext>
            </a:extLst>
          </p:cNvPr>
          <p:cNvSpPr>
            <a:spLocks noGrp="1"/>
          </p:cNvSpPr>
          <p:nvPr>
            <p:ph sz="half" idx="2"/>
          </p:nvPr>
        </p:nvSpPr>
        <p:spPr>
          <a:xfrm>
            <a:off x="6172200" y="1825625"/>
            <a:ext cx="5181600"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3" name="Picture 12">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xmlns=""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48231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3"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4"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Text Placeholder 2">
            <a:extLst>
              <a:ext uri="{FF2B5EF4-FFF2-40B4-BE49-F238E27FC236}">
                <a16:creationId xmlns:a16="http://schemas.microsoft.com/office/drawing/2014/main" xmlns=""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7" name="Content Placeholder 3">
            <a:extLst>
              <a:ext uri="{FF2B5EF4-FFF2-40B4-BE49-F238E27FC236}">
                <a16:creationId xmlns:a16="http://schemas.microsoft.com/office/drawing/2014/main" xmlns="" id="{67BA8B6E-A28D-4658-8C91-6CA7BD539B85}"/>
              </a:ext>
            </a:extLst>
          </p:cNvPr>
          <p:cNvSpPr>
            <a:spLocks noGrp="1"/>
          </p:cNvSpPr>
          <p:nvPr>
            <p:ph sz="half" idx="2"/>
          </p:nvPr>
        </p:nvSpPr>
        <p:spPr>
          <a:xfrm>
            <a:off x="515938" y="2505075"/>
            <a:ext cx="5157787"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8" name="Text Placeholder 4">
            <a:extLst>
              <a:ext uri="{FF2B5EF4-FFF2-40B4-BE49-F238E27FC236}">
                <a16:creationId xmlns:a16="http://schemas.microsoft.com/office/drawing/2014/main" xmlns=""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9" name="Content Placeholder 5">
            <a:extLst>
              <a:ext uri="{FF2B5EF4-FFF2-40B4-BE49-F238E27FC236}">
                <a16:creationId xmlns:a16="http://schemas.microsoft.com/office/drawing/2014/main" xmlns="" id="{8DFD34E8-36CC-4FFE-926B-C170208FEDB8}"/>
              </a:ext>
            </a:extLst>
          </p:cNvPr>
          <p:cNvSpPr>
            <a:spLocks noGrp="1"/>
          </p:cNvSpPr>
          <p:nvPr>
            <p:ph sz="quarter" idx="4"/>
          </p:nvPr>
        </p:nvSpPr>
        <p:spPr>
          <a:xfrm>
            <a:off x="6172200" y="2505075"/>
            <a:ext cx="5183188"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1" name="Picture 20">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xmlns=""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4200209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19" name="Title 1">
            <a:extLst>
              <a:ext uri="{FF2B5EF4-FFF2-40B4-BE49-F238E27FC236}">
                <a16:creationId xmlns:a16="http://schemas.microsoft.com/office/drawing/2014/main" xmlns=""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dirty="0"/>
          </a:p>
        </p:txBody>
      </p:sp>
      <p:sp>
        <p:nvSpPr>
          <p:cNvPr id="20" name="Text Placeholder 3">
            <a:extLst>
              <a:ext uri="{FF2B5EF4-FFF2-40B4-BE49-F238E27FC236}">
                <a16:creationId xmlns:a16="http://schemas.microsoft.com/office/drawing/2014/main" xmlns=""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pic>
        <p:nvPicPr>
          <p:cNvPr id="8" name="Picture 7">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40919952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2"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3"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Title 1">
            <a:extLst>
              <a:ext uri="{FF2B5EF4-FFF2-40B4-BE49-F238E27FC236}">
                <a16:creationId xmlns:a16="http://schemas.microsoft.com/office/drawing/2014/main" xmlns=""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dirty="0"/>
          </a:p>
        </p:txBody>
      </p:sp>
      <p:sp>
        <p:nvSpPr>
          <p:cNvPr id="17" name="Text Placeholder 3">
            <a:extLst>
              <a:ext uri="{FF2B5EF4-FFF2-40B4-BE49-F238E27FC236}">
                <a16:creationId xmlns:a16="http://schemas.microsoft.com/office/drawing/2014/main" xmlns=""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8" name="Content Placeholder 2">
            <a:extLst>
              <a:ext uri="{FF2B5EF4-FFF2-40B4-BE49-F238E27FC236}">
                <a16:creationId xmlns:a16="http://schemas.microsoft.com/office/drawing/2014/main" xmlns=""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3" name="Picture 12">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8245146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38193"/>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445805"/>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388890"/>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990091"/>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61959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0110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919032"/>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762515"/>
      </p:ext>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68130"/>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06405"/>
      </p:ext>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028489"/>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562104"/>
      </p:ext>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2494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610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495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8937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4941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3377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579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0502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79891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6995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569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0322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xmlns=""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xmlns=""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 name="Subtitle 2">
            <a:extLst>
              <a:ext uri="{FF2B5EF4-FFF2-40B4-BE49-F238E27FC236}">
                <a16:creationId xmlns:a16="http://schemas.microsoft.com/office/drawing/2014/main" xmlns=""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0" name="Picture Placeholder 9">
            <a:extLst>
              <a:ext uri="{FF2B5EF4-FFF2-40B4-BE49-F238E27FC236}">
                <a16:creationId xmlns:a16="http://schemas.microsoft.com/office/drawing/2014/main" xmlns=""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xmlns=""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a16="http://schemas.microsoft.com/office/drawing/2014/main" xmlns=""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6" name="Group 15">
            <a:extLst>
              <a:ext uri="{FF2B5EF4-FFF2-40B4-BE49-F238E27FC236}">
                <a16:creationId xmlns:a16="http://schemas.microsoft.com/office/drawing/2014/main" xmlns=""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xmlns=""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Tree>
    <p:extLst>
      <p:ext uri="{BB962C8B-B14F-4D97-AF65-F5344CB8AC3E}">
        <p14:creationId xmlns:p14="http://schemas.microsoft.com/office/powerpoint/2010/main" val="2921660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a16="http://schemas.microsoft.com/office/drawing/2014/main" xmlns=""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xmlns=""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xmlns=""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xmlns=""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1" name="Straight Connector 10">
              <a:extLst>
                <a:ext uri="{FF2B5EF4-FFF2-40B4-BE49-F238E27FC236}">
                  <a16:creationId xmlns:a16="http://schemas.microsoft.com/office/drawing/2014/main" xmlns=""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3" name="Group 12">
            <a:extLst>
              <a:ext uri="{FF2B5EF4-FFF2-40B4-BE49-F238E27FC236}">
                <a16:creationId xmlns:a16="http://schemas.microsoft.com/office/drawing/2014/main" xmlns=""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xmlns=""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5" name="Straight Connector 14">
              <a:extLst>
                <a:ext uri="{FF2B5EF4-FFF2-40B4-BE49-F238E27FC236}">
                  <a16:creationId xmlns:a16="http://schemas.microsoft.com/office/drawing/2014/main" xmlns=""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
        <p:nvSpPr>
          <p:cNvPr id="17" name="Subtitle 2">
            <a:extLst>
              <a:ext uri="{FF2B5EF4-FFF2-40B4-BE49-F238E27FC236}">
                <a16:creationId xmlns:a16="http://schemas.microsoft.com/office/drawing/2014/main" xmlns=""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8" name="Picture Placeholder 9">
            <a:extLst>
              <a:ext uri="{FF2B5EF4-FFF2-40B4-BE49-F238E27FC236}">
                <a16:creationId xmlns:a16="http://schemas.microsoft.com/office/drawing/2014/main" xmlns=""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942070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xmlns=""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4090546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379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Picture Placeholder 7">
            <a:extLst>
              <a:ext uri="{FF2B5EF4-FFF2-40B4-BE49-F238E27FC236}">
                <a16:creationId xmlns:a16="http://schemas.microsoft.com/office/drawing/2014/main" xmlns=""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33476556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xmlns=""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xmlns=""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37756439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4" name="Picture Placeholder 3">
            <a:extLst>
              <a:ext uri="{FF2B5EF4-FFF2-40B4-BE49-F238E27FC236}">
                <a16:creationId xmlns:a16="http://schemas.microsoft.com/office/drawing/2014/main" xmlns=""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xmlns=""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xmlns=""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5" name="Text Placeholder 2">
            <a:extLst>
              <a:ext uri="{FF2B5EF4-FFF2-40B4-BE49-F238E27FC236}">
                <a16:creationId xmlns:a16="http://schemas.microsoft.com/office/drawing/2014/main" xmlns=""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xmlns=""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xmlns=""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8" name="Text Placeholder 2">
            <a:extLst>
              <a:ext uri="{FF2B5EF4-FFF2-40B4-BE49-F238E27FC236}">
                <a16:creationId xmlns:a16="http://schemas.microsoft.com/office/drawing/2014/main" xmlns=""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xmlns=""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xmlns=""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31" name="Text Placeholder 2">
            <a:extLst>
              <a:ext uri="{FF2B5EF4-FFF2-40B4-BE49-F238E27FC236}">
                <a16:creationId xmlns:a16="http://schemas.microsoft.com/office/drawing/2014/main" xmlns=""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2432135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a16="http://schemas.microsoft.com/office/drawing/2014/main" xmlns=""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xmlns=""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991038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xmlns=""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1" name="Oval 20">
              <a:extLst>
                <a:ext uri="{FF2B5EF4-FFF2-40B4-BE49-F238E27FC236}">
                  <a16:creationId xmlns:a16="http://schemas.microsoft.com/office/drawing/2014/main" xmlns=""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1383012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xmlns=""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xmlns=""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xmlns=""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xmlns=""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xmlns=""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1234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xmlns=""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xmlns=""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xmlns=""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2718913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1" name="Oval 20">
            <a:extLst>
              <a:ext uri="{FF2B5EF4-FFF2-40B4-BE49-F238E27FC236}">
                <a16:creationId xmlns:a16="http://schemas.microsoft.com/office/drawing/2014/main" xmlns=""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2" name="Oval 21">
            <a:extLst>
              <a:ext uri="{FF2B5EF4-FFF2-40B4-BE49-F238E27FC236}">
                <a16:creationId xmlns:a16="http://schemas.microsoft.com/office/drawing/2014/main" xmlns=""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7" name="Text Placeholder 15">
            <a:extLst>
              <a:ext uri="{FF2B5EF4-FFF2-40B4-BE49-F238E27FC236}">
                <a16:creationId xmlns:a16="http://schemas.microsoft.com/office/drawing/2014/main" xmlns=""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xmlns=""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xmlns=""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xmlns=""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xmlns=""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xmlns=""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xmlns=""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xmlns=""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xmlns=""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35293961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xmlns=""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xmlns=""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428752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1" name="Picture Placeholder 11" descr="Competitors logos quadrant">
            <a:extLst>
              <a:ext uri="{FF2B5EF4-FFF2-40B4-BE49-F238E27FC236}">
                <a16:creationId xmlns:a16="http://schemas.microsoft.com/office/drawing/2014/main" xmlns=""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xmlns=""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xmlns=""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xmlns=""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xmlns=""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xmlns=""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xmlns=""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xmlns=""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xmlns=""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xmlns=""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33" name="Text Placeholder 7">
            <a:extLst>
              <a:ext uri="{FF2B5EF4-FFF2-40B4-BE49-F238E27FC236}">
                <a16:creationId xmlns:a16="http://schemas.microsoft.com/office/drawing/2014/main" xmlns=""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xmlns=""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xmlns=""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grpSp>
        <p:nvGrpSpPr>
          <p:cNvPr id="37" name="Group 36">
            <a:extLst>
              <a:ext uri="{FF2B5EF4-FFF2-40B4-BE49-F238E27FC236}">
                <a16:creationId xmlns:a16="http://schemas.microsoft.com/office/drawing/2014/main" xmlns=""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xmlns=""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xmlns=""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50928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7432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xmlns=""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xmlns=""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xmlns=""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xmlns=""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xmlns=""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xmlns=""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xmlns=""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xmlns=""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xmlns=""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xmlns=""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xmlns=""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xmlns=""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xmlns=""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3120566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xmlns=""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xmlns=""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2" name="Content Placeholder 2">
            <a:extLst>
              <a:ext uri="{FF2B5EF4-FFF2-40B4-BE49-F238E27FC236}">
                <a16:creationId xmlns:a16="http://schemas.microsoft.com/office/drawing/2014/main" xmlns=""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261268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xmlns=""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9" name="Oval 28">
            <a:extLst>
              <a:ext uri="{FF2B5EF4-FFF2-40B4-BE49-F238E27FC236}">
                <a16:creationId xmlns:a16="http://schemas.microsoft.com/office/drawing/2014/main" xmlns=""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0" name="Oval 29">
            <a:extLst>
              <a:ext uri="{FF2B5EF4-FFF2-40B4-BE49-F238E27FC236}">
                <a16:creationId xmlns:a16="http://schemas.microsoft.com/office/drawing/2014/main" xmlns=""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1" name="Oval 30">
            <a:extLst>
              <a:ext uri="{FF2B5EF4-FFF2-40B4-BE49-F238E27FC236}">
                <a16:creationId xmlns:a16="http://schemas.microsoft.com/office/drawing/2014/main" xmlns=""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2" name="Text Placeholder 2">
            <a:extLst>
              <a:ext uri="{FF2B5EF4-FFF2-40B4-BE49-F238E27FC236}">
                <a16:creationId xmlns:a16="http://schemas.microsoft.com/office/drawing/2014/main" xmlns=""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xmlns=""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xmlns=""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xmlns=""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xmlns=""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xmlns=""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xmlns=""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xmlns=""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25554152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xmlns=""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smtClean="0"/>
              <a:t>Click icon to add table</a:t>
            </a:r>
            <a:endParaRPr lang="en-US" noProof="0" dirty="0"/>
          </a:p>
        </p:txBody>
      </p:sp>
    </p:spTree>
    <p:extLst>
      <p:ext uri="{BB962C8B-B14F-4D97-AF65-F5344CB8AC3E}">
        <p14:creationId xmlns:p14="http://schemas.microsoft.com/office/powerpoint/2010/main" val="19541551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xmlns=""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xmlns=""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xmlns=""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xmlns=""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Picture Placeholder 8">
            <a:extLst>
              <a:ext uri="{FF2B5EF4-FFF2-40B4-BE49-F238E27FC236}">
                <a16:creationId xmlns:a16="http://schemas.microsoft.com/office/drawing/2014/main" xmlns=""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6" name="Picture Placeholder 8">
            <a:extLst>
              <a:ext uri="{FF2B5EF4-FFF2-40B4-BE49-F238E27FC236}">
                <a16:creationId xmlns:a16="http://schemas.microsoft.com/office/drawing/2014/main" xmlns=""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7" name="Text Placeholder 2">
            <a:extLst>
              <a:ext uri="{FF2B5EF4-FFF2-40B4-BE49-F238E27FC236}">
                <a16:creationId xmlns:a16="http://schemas.microsoft.com/office/drawing/2014/main" xmlns=""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xmlns=""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xmlns=""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xmlns=""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xmlns=""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xmlns=""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497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xmlns=""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23" name="Straight Connector 22">
            <a:extLst>
              <a:ext uri="{FF2B5EF4-FFF2-40B4-BE49-F238E27FC236}">
                <a16:creationId xmlns:a16="http://schemas.microsoft.com/office/drawing/2014/main" xmlns=""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xmlns=""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xmlns=""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xmlns=""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a16="http://schemas.microsoft.com/office/drawing/2014/main" xmlns=""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xmlns=""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xmlns=""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xmlns=""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xmlns=""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xmlns=""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xmlns=""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xmlns=""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xmlns=""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xmlns=""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xmlns=""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5" name="Picture Placeholder 2">
            <a:extLst>
              <a:ext uri="{FF2B5EF4-FFF2-40B4-BE49-F238E27FC236}">
                <a16:creationId xmlns:a16="http://schemas.microsoft.com/office/drawing/2014/main" xmlns=""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6" name="Picture Placeholder 2">
            <a:extLst>
              <a:ext uri="{FF2B5EF4-FFF2-40B4-BE49-F238E27FC236}">
                <a16:creationId xmlns:a16="http://schemas.microsoft.com/office/drawing/2014/main" xmlns=""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2" name="Picture Placeholder 2">
            <a:extLst>
              <a:ext uri="{FF2B5EF4-FFF2-40B4-BE49-F238E27FC236}">
                <a16:creationId xmlns:a16="http://schemas.microsoft.com/office/drawing/2014/main" xmlns=""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0366518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xmlns=""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xmlns=""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xmlns=""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xmlns=""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xmlns=""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xmlns=""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xmlns=""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xmlns=""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xmlns=""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xmlns=""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xmlns=""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xmlns=""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xmlns=""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4" name="Oval 53">
            <a:extLst>
              <a:ext uri="{FF2B5EF4-FFF2-40B4-BE49-F238E27FC236}">
                <a16:creationId xmlns:a16="http://schemas.microsoft.com/office/drawing/2014/main" xmlns=""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5" name="Oval 54">
            <a:extLst>
              <a:ext uri="{FF2B5EF4-FFF2-40B4-BE49-F238E27FC236}">
                <a16:creationId xmlns:a16="http://schemas.microsoft.com/office/drawing/2014/main" xmlns=""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6" name="Oval 55">
            <a:extLst>
              <a:ext uri="{FF2B5EF4-FFF2-40B4-BE49-F238E27FC236}">
                <a16:creationId xmlns:a16="http://schemas.microsoft.com/office/drawing/2014/main" xmlns=""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7" name="Oval 56">
            <a:extLst>
              <a:ext uri="{FF2B5EF4-FFF2-40B4-BE49-F238E27FC236}">
                <a16:creationId xmlns:a16="http://schemas.microsoft.com/office/drawing/2014/main" xmlns=""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8" name="Oval 57">
            <a:extLst>
              <a:ext uri="{FF2B5EF4-FFF2-40B4-BE49-F238E27FC236}">
                <a16:creationId xmlns:a16="http://schemas.microsoft.com/office/drawing/2014/main" xmlns=""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12" name="Chart Placeholder 11">
            <a:extLst>
              <a:ext uri="{FF2B5EF4-FFF2-40B4-BE49-F238E27FC236}">
                <a16:creationId xmlns:a16="http://schemas.microsoft.com/office/drawing/2014/main" xmlns=""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smtClean="0"/>
              <a:t>Click icon to add chart</a:t>
            </a:r>
            <a:endParaRPr lang="en-US" noProof="0" dirty="0"/>
          </a:p>
        </p:txBody>
      </p:sp>
      <p:sp>
        <p:nvSpPr>
          <p:cNvPr id="35" name="Oval 34">
            <a:extLst>
              <a:ext uri="{FF2B5EF4-FFF2-40B4-BE49-F238E27FC236}">
                <a16:creationId xmlns:a16="http://schemas.microsoft.com/office/drawing/2014/main" xmlns=""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38" name="Oval 37">
            <a:extLst>
              <a:ext uri="{FF2B5EF4-FFF2-40B4-BE49-F238E27FC236}">
                <a16:creationId xmlns:a16="http://schemas.microsoft.com/office/drawing/2014/main" xmlns=""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cxnSp>
        <p:nvCxnSpPr>
          <p:cNvPr id="41" name="Straight Connector 40">
            <a:extLst>
              <a:ext uri="{FF2B5EF4-FFF2-40B4-BE49-F238E27FC236}">
                <a16:creationId xmlns:a16="http://schemas.microsoft.com/office/drawing/2014/main" xmlns=""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1757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2" name="Picture Placeholder 7">
            <a:extLst>
              <a:ext uri="{FF2B5EF4-FFF2-40B4-BE49-F238E27FC236}">
                <a16:creationId xmlns:a16="http://schemas.microsoft.com/office/drawing/2014/main" xmlns=""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12636375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Picture Placeholder 2">
            <a:extLst>
              <a:ext uri="{FF2B5EF4-FFF2-40B4-BE49-F238E27FC236}">
                <a16:creationId xmlns:a16="http://schemas.microsoft.com/office/drawing/2014/main" xmlns=""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smtClean="0"/>
              <a:t>Click icon to add picture</a:t>
            </a:r>
            <a:endParaRPr lang="en-US" noProof="0" dirty="0"/>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21" name="Title 1">
            <a:extLst>
              <a:ext uri="{FF2B5EF4-FFF2-40B4-BE49-F238E27FC236}">
                <a16:creationId xmlns:a16="http://schemas.microsoft.com/office/drawing/2014/main" xmlns=""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xmlns=""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xmlns=""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xmlns=""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xmlns=""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xmlns=""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xmlns=""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xmlns=""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xmlns=""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9" name="Oval 28">
              <a:extLst>
                <a:ext uri="{FF2B5EF4-FFF2-40B4-BE49-F238E27FC236}">
                  <a16:creationId xmlns:a16="http://schemas.microsoft.com/office/drawing/2014/main" xmlns=""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grpSp>
        <p:nvGrpSpPr>
          <p:cNvPr id="32" name="Group 31">
            <a:extLst>
              <a:ext uri="{FF2B5EF4-FFF2-40B4-BE49-F238E27FC236}">
                <a16:creationId xmlns:a16="http://schemas.microsoft.com/office/drawing/2014/main" xmlns=""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xmlns=""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xmlns=""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xmlns=""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34" name="Oval 33">
              <a:extLst>
                <a:ext uri="{FF2B5EF4-FFF2-40B4-BE49-F238E27FC236}">
                  <a16:creationId xmlns:a16="http://schemas.microsoft.com/office/drawing/2014/main" xmlns=""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15693716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Picture Placeholder 2">
            <a:extLst>
              <a:ext uri="{FF2B5EF4-FFF2-40B4-BE49-F238E27FC236}">
                <a16:creationId xmlns:a16="http://schemas.microsoft.com/office/drawing/2014/main" xmlns=""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nvGrpSpPr>
          <p:cNvPr id="4" name="Group 3">
            <a:extLst>
              <a:ext uri="{FF2B5EF4-FFF2-40B4-BE49-F238E27FC236}">
                <a16:creationId xmlns:a16="http://schemas.microsoft.com/office/drawing/2014/main" xmlns=""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21" name="Oval 20">
              <a:extLst>
                <a:ext uri="{FF2B5EF4-FFF2-40B4-BE49-F238E27FC236}">
                  <a16:creationId xmlns:a16="http://schemas.microsoft.com/office/drawing/2014/main" xmlns=""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1855253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5331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40" name="Text Placeholder 2">
            <a:extLst>
              <a:ext uri="{FF2B5EF4-FFF2-40B4-BE49-F238E27FC236}">
                <a16:creationId xmlns:a16="http://schemas.microsoft.com/office/drawing/2014/main" xmlns=""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xmlns=""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xmlns=""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a16="http://schemas.microsoft.com/office/drawing/2014/main" xmlns=""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xmlns=""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24" name="Oval 23">
            <a:extLst>
              <a:ext uri="{FF2B5EF4-FFF2-40B4-BE49-F238E27FC236}">
                <a16:creationId xmlns:a16="http://schemas.microsoft.com/office/drawing/2014/main" xmlns=""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58" name="Text Placeholder 2">
            <a:extLst>
              <a:ext uri="{FF2B5EF4-FFF2-40B4-BE49-F238E27FC236}">
                <a16:creationId xmlns:a16="http://schemas.microsoft.com/office/drawing/2014/main" xmlns=""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xmlns=""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xmlns=""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1" name="Straight Connector 60">
            <a:extLst>
              <a:ext uri="{FF2B5EF4-FFF2-40B4-BE49-F238E27FC236}">
                <a16:creationId xmlns:a16="http://schemas.microsoft.com/office/drawing/2014/main" xmlns=""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xmlns=""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3" name="Oval 62">
            <a:extLst>
              <a:ext uri="{FF2B5EF4-FFF2-40B4-BE49-F238E27FC236}">
                <a16:creationId xmlns:a16="http://schemas.microsoft.com/office/drawing/2014/main" xmlns=""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64" name="Text Placeholder 2">
            <a:extLst>
              <a:ext uri="{FF2B5EF4-FFF2-40B4-BE49-F238E27FC236}">
                <a16:creationId xmlns:a16="http://schemas.microsoft.com/office/drawing/2014/main" xmlns=""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xmlns=""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xmlns=""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7" name="Straight Connector 66">
            <a:extLst>
              <a:ext uri="{FF2B5EF4-FFF2-40B4-BE49-F238E27FC236}">
                <a16:creationId xmlns:a16="http://schemas.microsoft.com/office/drawing/2014/main" xmlns=""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xmlns=""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9" name="Oval 68">
            <a:extLst>
              <a:ext uri="{FF2B5EF4-FFF2-40B4-BE49-F238E27FC236}">
                <a16:creationId xmlns:a16="http://schemas.microsoft.com/office/drawing/2014/main" xmlns=""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Tree>
    <p:extLst>
      <p:ext uri="{BB962C8B-B14F-4D97-AF65-F5344CB8AC3E}">
        <p14:creationId xmlns:p14="http://schemas.microsoft.com/office/powerpoint/2010/main" val="21770815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xmlns=""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8890694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3" name="Text Placeholder 2">
            <a:extLst>
              <a:ext uri="{FF2B5EF4-FFF2-40B4-BE49-F238E27FC236}">
                <a16:creationId xmlns:a16="http://schemas.microsoft.com/office/drawing/2014/main" xmlns=""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xmlns=""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xmlns=""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1" name="Picture Placeholder 2">
            <a:extLst>
              <a:ext uri="{FF2B5EF4-FFF2-40B4-BE49-F238E27FC236}">
                <a16:creationId xmlns:a16="http://schemas.microsoft.com/office/drawing/2014/main" xmlns=""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2" name="Picture Placeholder 2">
            <a:extLst>
              <a:ext uri="{FF2B5EF4-FFF2-40B4-BE49-F238E27FC236}">
                <a16:creationId xmlns:a16="http://schemas.microsoft.com/office/drawing/2014/main" xmlns=""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3757112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1" name="Text Placeholder 3">
            <a:extLst>
              <a:ext uri="{FF2B5EF4-FFF2-40B4-BE49-F238E27FC236}">
                <a16:creationId xmlns:a16="http://schemas.microsoft.com/office/drawing/2014/main" xmlns=""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2" name="Text Placeholder 3">
            <a:extLst>
              <a:ext uri="{FF2B5EF4-FFF2-40B4-BE49-F238E27FC236}">
                <a16:creationId xmlns:a16="http://schemas.microsoft.com/office/drawing/2014/main" xmlns=""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xmlns=""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4" name="Picture Placeholder 12">
            <a:extLst>
              <a:ext uri="{FF2B5EF4-FFF2-40B4-BE49-F238E27FC236}">
                <a16:creationId xmlns:a16="http://schemas.microsoft.com/office/drawing/2014/main" xmlns=""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5" name="Picture Placeholder 12">
            <a:extLst>
              <a:ext uri="{FF2B5EF4-FFF2-40B4-BE49-F238E27FC236}">
                <a16:creationId xmlns:a16="http://schemas.microsoft.com/office/drawing/2014/main" xmlns=""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6" name="Text Placeholder 3">
            <a:extLst>
              <a:ext uri="{FF2B5EF4-FFF2-40B4-BE49-F238E27FC236}">
                <a16:creationId xmlns:a16="http://schemas.microsoft.com/office/drawing/2014/main" xmlns=""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7" name="Text Placeholder 3">
            <a:extLst>
              <a:ext uri="{FF2B5EF4-FFF2-40B4-BE49-F238E27FC236}">
                <a16:creationId xmlns:a16="http://schemas.microsoft.com/office/drawing/2014/main" xmlns=""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xmlns=""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9" name="Text Placeholder 3">
            <a:extLst>
              <a:ext uri="{FF2B5EF4-FFF2-40B4-BE49-F238E27FC236}">
                <a16:creationId xmlns:a16="http://schemas.microsoft.com/office/drawing/2014/main" xmlns=""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0" name="Text Placeholder 3">
            <a:extLst>
              <a:ext uri="{FF2B5EF4-FFF2-40B4-BE49-F238E27FC236}">
                <a16:creationId xmlns:a16="http://schemas.microsoft.com/office/drawing/2014/main" xmlns=""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xmlns=""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3" name="Text Placeholder 3">
            <a:extLst>
              <a:ext uri="{FF2B5EF4-FFF2-40B4-BE49-F238E27FC236}">
                <a16:creationId xmlns:a16="http://schemas.microsoft.com/office/drawing/2014/main" xmlns=""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4" name="Text Placeholder 7">
            <a:extLst>
              <a:ext uri="{FF2B5EF4-FFF2-40B4-BE49-F238E27FC236}">
                <a16:creationId xmlns:a16="http://schemas.microsoft.com/office/drawing/2014/main" xmlns=""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xmlns=""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xmlns=""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xmlns=""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38" name="Title 1">
            <a:extLst>
              <a:ext uri="{FF2B5EF4-FFF2-40B4-BE49-F238E27FC236}">
                <a16:creationId xmlns:a16="http://schemas.microsoft.com/office/drawing/2014/main" xmlns=""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xmlns=""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31" name="Group 30">
            <a:extLst>
              <a:ext uri="{FF2B5EF4-FFF2-40B4-BE49-F238E27FC236}">
                <a16:creationId xmlns:a16="http://schemas.microsoft.com/office/drawing/2014/main" xmlns=""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xmlns=""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xmlns=""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grpSp>
    </p:spTree>
    <p:extLst>
      <p:ext uri="{BB962C8B-B14F-4D97-AF65-F5344CB8AC3E}">
        <p14:creationId xmlns:p14="http://schemas.microsoft.com/office/powerpoint/2010/main" val="6638463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xmlns=""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xmlns=""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3" name="Subtitle 2">
            <a:extLst>
              <a:ext uri="{FF2B5EF4-FFF2-40B4-BE49-F238E27FC236}">
                <a16:creationId xmlns:a16="http://schemas.microsoft.com/office/drawing/2014/main" xmlns=""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grpSp>
        <p:nvGrpSpPr>
          <p:cNvPr id="15" name="Group 14">
            <a:extLst>
              <a:ext uri="{FF2B5EF4-FFF2-40B4-BE49-F238E27FC236}">
                <a16:creationId xmlns:a16="http://schemas.microsoft.com/office/drawing/2014/main" xmlns=""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xmlns=""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a16="http://schemas.microsoft.com/office/drawing/2014/main" xmlns=""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6" name="Group 15">
            <a:extLst>
              <a:ext uri="{FF2B5EF4-FFF2-40B4-BE49-F238E27FC236}">
                <a16:creationId xmlns:a16="http://schemas.microsoft.com/office/drawing/2014/main" xmlns=""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xmlns=""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8" name="Straight Connector 17">
              <a:extLst>
                <a:ext uri="{FF2B5EF4-FFF2-40B4-BE49-F238E27FC236}">
                  <a16:creationId xmlns:a16="http://schemas.microsoft.com/office/drawing/2014/main" xmlns=""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Tree>
    <p:extLst>
      <p:ext uri="{BB962C8B-B14F-4D97-AF65-F5344CB8AC3E}">
        <p14:creationId xmlns:p14="http://schemas.microsoft.com/office/powerpoint/2010/main" val="10624138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xmlns=""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xmlns=""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xmlns=""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1" name="Straight Connector 10">
              <a:extLst>
                <a:ext uri="{FF2B5EF4-FFF2-40B4-BE49-F238E27FC236}">
                  <a16:creationId xmlns:a16="http://schemas.microsoft.com/office/drawing/2014/main" xmlns=""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grpSp>
        <p:nvGrpSpPr>
          <p:cNvPr id="13" name="Group 12">
            <a:extLst>
              <a:ext uri="{FF2B5EF4-FFF2-40B4-BE49-F238E27FC236}">
                <a16:creationId xmlns:a16="http://schemas.microsoft.com/office/drawing/2014/main" xmlns=""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xmlns=""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5" name="Straight Connector 14">
              <a:extLst>
                <a:ext uri="{FF2B5EF4-FFF2-40B4-BE49-F238E27FC236}">
                  <a16:creationId xmlns:a16="http://schemas.microsoft.com/office/drawing/2014/main" xmlns=""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grpSp>
      <p:sp>
        <p:nvSpPr>
          <p:cNvPr id="17" name="Subtitle 2">
            <a:extLst>
              <a:ext uri="{FF2B5EF4-FFF2-40B4-BE49-F238E27FC236}">
                <a16:creationId xmlns:a16="http://schemas.microsoft.com/office/drawing/2014/main" xmlns=""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34483469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xmlns=""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5363976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a16="http://schemas.microsoft.com/office/drawing/2014/main" xmlns=""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Content Placeholder 3">
            <a:extLst>
              <a:ext uri="{FF2B5EF4-FFF2-40B4-BE49-F238E27FC236}">
                <a16:creationId xmlns:a16="http://schemas.microsoft.com/office/drawing/2014/main" xmlns=""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6571316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xmlns=""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8" name="Content Placeholder 3">
            <a:extLst>
              <a:ext uri="{FF2B5EF4-FFF2-40B4-BE49-F238E27FC236}">
                <a16:creationId xmlns:a16="http://schemas.microsoft.com/office/drawing/2014/main" xmlns=""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4">
            <a:extLst>
              <a:ext uri="{FF2B5EF4-FFF2-40B4-BE49-F238E27FC236}">
                <a16:creationId xmlns:a16="http://schemas.microsoft.com/office/drawing/2014/main" xmlns=""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0" name="Content Placeholder 5">
            <a:extLst>
              <a:ext uri="{FF2B5EF4-FFF2-40B4-BE49-F238E27FC236}">
                <a16:creationId xmlns:a16="http://schemas.microsoft.com/office/drawing/2014/main" xmlns=""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0159304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a16="http://schemas.microsoft.com/office/drawing/2014/main" xmlns=""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0" name="Content Placeholder 2">
            <a:extLst>
              <a:ext uri="{FF2B5EF4-FFF2-40B4-BE49-F238E27FC236}">
                <a16:creationId xmlns:a16="http://schemas.microsoft.com/office/drawing/2014/main" xmlns=""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337886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2219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a16="http://schemas.microsoft.com/office/drawing/2014/main" xmlns=""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1" name="Picture Placeholder 2">
            <a:extLst>
              <a:ext uri="{FF2B5EF4-FFF2-40B4-BE49-F238E27FC236}">
                <a16:creationId xmlns:a16="http://schemas.microsoft.com/office/drawing/2014/main" xmlns=""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5505252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a16="http://schemas.microsoft.com/office/drawing/2014/main" xmlns=""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smtClean="0"/>
              <a:t>Click to edit Master text styles</a:t>
            </a:r>
          </a:p>
        </p:txBody>
      </p:sp>
    </p:spTree>
    <p:extLst>
      <p:ext uri="{BB962C8B-B14F-4D97-AF65-F5344CB8AC3E}">
        <p14:creationId xmlns:p14="http://schemas.microsoft.com/office/powerpoint/2010/main" val="36107931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267106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912994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181707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024326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3" y="4589468"/>
            <a:ext cx="10515600" cy="1500187"/>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389326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288994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015441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036350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321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030322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3094984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0"/>
            <a:ext cx="6172201" cy="4873625"/>
          </a:xfrm>
        </p:spPr>
        <p:txBody>
          <a:bodyPr anchor="t"/>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015406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707684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563527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02039"/>
      </p:ext>
    </p:extLst>
  </p:cSld>
  <p:clrMapOvr>
    <a:masterClrMapping/>
  </p:clrMapOvr>
  <p:transition spd="slow">
    <p:wip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072329"/>
      </p:ext>
    </p:extLst>
  </p:cSld>
  <p:clrMapOvr>
    <a:masterClrMapping/>
  </p:clrMapOvr>
  <p:transition spd="slow">
    <p:wip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26682"/>
      </p:ext>
    </p:extLst>
  </p:cSld>
  <p:clrMapOvr>
    <a:masterClrMapping/>
  </p:clrMapOvr>
  <p:transition spd="slow">
    <p:wip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638920"/>
      </p:ext>
    </p:extLst>
  </p:cSld>
  <p:clrMapOvr>
    <a:masterClrMapping/>
  </p:clrMapOvr>
  <p:transition spd="slow">
    <p:wip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33220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71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295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326537"/>
      </p:ext>
    </p:extLst>
  </p:cSld>
  <p:clrMapOvr>
    <a:masterClrMapping/>
  </p:clrMapOvr>
  <p:transition spd="slow">
    <p:wip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045585"/>
      </p:ext>
    </p:extLst>
  </p:cSld>
  <p:clrMapOvr>
    <a:masterClrMapping/>
  </p:clrMapOvr>
  <p:transition spd="slow">
    <p:wip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89940"/>
      </p:ext>
    </p:extLst>
  </p:cSld>
  <p:clrMapOvr>
    <a:masterClrMapping/>
  </p:clrMapOvr>
  <p:transition spd="slow">
    <p:wip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255555"/>
      </p:ext>
    </p:extLst>
  </p:cSld>
  <p:clrMapOvr>
    <a:masterClrMapping/>
  </p:clrMapOvr>
  <p:transition spd="slow">
    <p:wip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191686"/>
      </p:ext>
    </p:extLst>
  </p:cSld>
  <p:clrMapOvr>
    <a:masterClrMapping/>
  </p:clrMapOvr>
  <p:transition spd="slow">
    <p:wip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ED130C-C7F5-4484-B5EB-92F24A716756}"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C6775D-9DFB-45DA-A78C-A0D79605F3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0105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95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982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39855022-6D98-45AC-82EA-37C67AF76BA8}" type="slidenum">
              <a:rPr lang="zh-CN" altLang="en-US"/>
              <a:pPr/>
              <a:t>‹#›</a:t>
            </a:fld>
            <a:endParaRPr lang="zh-CN" altLang="en-US"/>
          </a:p>
        </p:txBody>
      </p:sp>
    </p:spTree>
    <p:extLst>
      <p:ext uri="{BB962C8B-B14F-4D97-AF65-F5344CB8AC3E}">
        <p14:creationId xmlns:p14="http://schemas.microsoft.com/office/powerpoint/2010/main" val="2135333770"/>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FE92429E-9E42-48C0-A64D-CC40A6D2717A}" type="slidenum">
              <a:rPr lang="zh-CN" altLang="en-US"/>
              <a:pPr/>
              <a:t>‹#›</a:t>
            </a:fld>
            <a:endParaRPr lang="zh-CN" altLang="en-US"/>
          </a:p>
        </p:txBody>
      </p:sp>
    </p:spTree>
    <p:extLst>
      <p:ext uri="{BB962C8B-B14F-4D97-AF65-F5344CB8AC3E}">
        <p14:creationId xmlns:p14="http://schemas.microsoft.com/office/powerpoint/2010/main" val="1346101707"/>
      </p:ext>
    </p:extLst>
  </p:cSld>
  <p:clrMapOvr>
    <a:masterClrMapping/>
  </p:clrMapOvr>
  <p:transition spd="slow"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p:cNvGrpSpPr>
            <a:grpSpLocks/>
          </p:cNvGrpSpPr>
          <p:nvPr userDrawn="1"/>
        </p:nvGrpSpPr>
        <p:grpSpPr bwMode="auto">
          <a:xfrm>
            <a:off x="0" y="0"/>
            <a:ext cx="12192000" cy="1955800"/>
            <a:chOff x="0" y="0"/>
            <a:chExt cx="12407900" cy="6858000"/>
          </a:xfrm>
        </p:grpSpPr>
        <p:pic>
          <p:nvPicPr>
            <p:cNvPr id="4" name="图片 6"/>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grpSp>
      <p:sp>
        <p:nvSpPr>
          <p:cNvPr id="6" name="任意多边形 53"/>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1821376767"/>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D4FFEF1E-E272-4A86-83C0-5096BB862030}" type="slidenum">
              <a:rPr lang="zh-CN" altLang="en-US"/>
              <a:pPr/>
              <a:t>‹#›</a:t>
            </a:fld>
            <a:endParaRPr lang="zh-CN" altLang="en-US"/>
          </a:p>
        </p:txBody>
      </p:sp>
    </p:spTree>
    <p:extLst>
      <p:ext uri="{BB962C8B-B14F-4D97-AF65-F5344CB8AC3E}">
        <p14:creationId xmlns:p14="http://schemas.microsoft.com/office/powerpoint/2010/main" val="2642337430"/>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endParaRPr lang="en-US" altLang="en-US"/>
          </a:p>
        </p:txBody>
      </p:sp>
      <p:sp>
        <p:nvSpPr>
          <p:cNvPr id="8" name="页脚占位符 4"/>
          <p:cNvSpPr>
            <a:spLocks noGrp="1"/>
          </p:cNvSpPr>
          <p:nvPr>
            <p:ph type="ftr" sz="quarter" idx="11"/>
          </p:nvPr>
        </p:nvSpPr>
        <p:spPr/>
        <p:txBody>
          <a:bodyPr/>
          <a:lstStyle>
            <a:lvl1pPr>
              <a:defRPr/>
            </a:lvl1pPr>
          </a:lstStyle>
          <a:p>
            <a:endParaRPr lang="en-US" altLang="en-US"/>
          </a:p>
        </p:txBody>
      </p:sp>
      <p:sp>
        <p:nvSpPr>
          <p:cNvPr id="9" name="灯片编号占位符 5"/>
          <p:cNvSpPr>
            <a:spLocks noGrp="1"/>
          </p:cNvSpPr>
          <p:nvPr>
            <p:ph type="sldNum" sz="quarter" idx="12"/>
          </p:nvPr>
        </p:nvSpPr>
        <p:spPr/>
        <p:txBody>
          <a:bodyPr/>
          <a:lstStyle>
            <a:lvl1pPr>
              <a:defRPr/>
            </a:lvl1pPr>
          </a:lstStyle>
          <a:p>
            <a:fld id="{3004D582-390D-4B80-A945-72E2E1468995}" type="slidenum">
              <a:rPr lang="zh-CN" altLang="en-US"/>
              <a:pPr/>
              <a:t>‹#›</a:t>
            </a:fld>
            <a:endParaRPr lang="zh-CN" altLang="en-US"/>
          </a:p>
        </p:txBody>
      </p:sp>
    </p:spTree>
    <p:extLst>
      <p:ext uri="{BB962C8B-B14F-4D97-AF65-F5344CB8AC3E}">
        <p14:creationId xmlns:p14="http://schemas.microsoft.com/office/powerpoint/2010/main" val="2361894197"/>
      </p:ext>
    </p:extLst>
  </p:cSld>
  <p:clrMapOvr>
    <a:masterClrMapping/>
  </p:clrMapOvr>
  <p:transition spd="slow"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endParaRPr lang="en-US" altLang="en-US"/>
          </a:p>
        </p:txBody>
      </p:sp>
      <p:sp>
        <p:nvSpPr>
          <p:cNvPr id="4" name="页脚占位符 4"/>
          <p:cNvSpPr>
            <a:spLocks noGrp="1"/>
          </p:cNvSpPr>
          <p:nvPr>
            <p:ph type="ftr" sz="quarter" idx="11"/>
          </p:nvPr>
        </p:nvSpPr>
        <p:spPr/>
        <p:txBody>
          <a:bodyPr/>
          <a:lstStyle>
            <a:lvl1pPr>
              <a:defRPr/>
            </a:lvl1pPr>
          </a:lstStyle>
          <a:p>
            <a:endParaRPr lang="en-US" altLang="en-US"/>
          </a:p>
        </p:txBody>
      </p:sp>
      <p:sp>
        <p:nvSpPr>
          <p:cNvPr id="5" name="灯片编号占位符 5"/>
          <p:cNvSpPr>
            <a:spLocks noGrp="1"/>
          </p:cNvSpPr>
          <p:nvPr>
            <p:ph type="sldNum" sz="quarter" idx="12"/>
          </p:nvPr>
        </p:nvSpPr>
        <p:spPr/>
        <p:txBody>
          <a:bodyPr/>
          <a:lstStyle>
            <a:lvl1pPr>
              <a:defRPr/>
            </a:lvl1pPr>
          </a:lstStyle>
          <a:p>
            <a:fld id="{8BD15D87-5A1C-45B9-94C6-BB4C39592AA8}" type="slidenum">
              <a:rPr lang="zh-CN" altLang="en-US"/>
              <a:pPr/>
              <a:t>‹#›</a:t>
            </a:fld>
            <a:endParaRPr lang="zh-CN" altLang="en-US"/>
          </a:p>
        </p:txBody>
      </p:sp>
    </p:spTree>
    <p:extLst>
      <p:ext uri="{BB962C8B-B14F-4D97-AF65-F5344CB8AC3E}">
        <p14:creationId xmlns:p14="http://schemas.microsoft.com/office/powerpoint/2010/main" val="2683346653"/>
      </p:ext>
    </p:extLst>
  </p:cSld>
  <p:clrMapOvr>
    <a:masterClrMapping/>
  </p:clrMapOvr>
  <p:transition spd="slow"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A158EADD-197B-4035-ABB7-BF837AF445A4}" type="slidenum">
              <a:rPr lang="zh-CN" altLang="en-US"/>
              <a:pPr/>
              <a:t>‹#›</a:t>
            </a:fld>
            <a:endParaRPr lang="zh-CN" altLang="en-US"/>
          </a:p>
        </p:txBody>
      </p:sp>
    </p:spTree>
    <p:extLst>
      <p:ext uri="{BB962C8B-B14F-4D97-AF65-F5344CB8AC3E}">
        <p14:creationId xmlns:p14="http://schemas.microsoft.com/office/powerpoint/2010/main" val="1064273999"/>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6402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3717E68-3A9D-410B-8AEC-AA063C7429B5}" type="slidenum">
              <a:rPr lang="zh-CN" altLang="en-US"/>
              <a:pPr/>
              <a:t>‹#›</a:t>
            </a:fld>
            <a:endParaRPr lang="zh-CN" altLang="en-US"/>
          </a:p>
        </p:txBody>
      </p:sp>
    </p:spTree>
    <p:extLst>
      <p:ext uri="{BB962C8B-B14F-4D97-AF65-F5344CB8AC3E}">
        <p14:creationId xmlns:p14="http://schemas.microsoft.com/office/powerpoint/2010/main" val="2470389388"/>
      </p:ext>
    </p:extLst>
  </p:cSld>
  <p:clrMapOvr>
    <a:masterClrMapping/>
  </p:clrMapOvr>
  <p:transition spd="slow"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2719B5A-E06D-4573-99FE-C46E3CE14B55}" type="slidenum">
              <a:rPr lang="zh-CN" altLang="en-US"/>
              <a:pPr/>
              <a:t>‹#›</a:t>
            </a:fld>
            <a:endParaRPr lang="zh-CN" altLang="en-US"/>
          </a:p>
        </p:txBody>
      </p:sp>
    </p:spTree>
    <p:extLst>
      <p:ext uri="{BB962C8B-B14F-4D97-AF65-F5344CB8AC3E}">
        <p14:creationId xmlns:p14="http://schemas.microsoft.com/office/powerpoint/2010/main" val="3405168621"/>
      </p:ext>
    </p:extLst>
  </p:cSld>
  <p:clrMapOvr>
    <a:masterClrMapping/>
  </p:clrMapOvr>
  <p:transition spd="slow"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9AAE87C2-6CA5-48D2-942D-5329AB764367}" type="slidenum">
              <a:rPr lang="zh-CN" altLang="en-US"/>
              <a:pPr/>
              <a:t>‹#›</a:t>
            </a:fld>
            <a:endParaRPr lang="zh-CN" altLang="en-US"/>
          </a:p>
        </p:txBody>
      </p:sp>
    </p:spTree>
    <p:extLst>
      <p:ext uri="{BB962C8B-B14F-4D97-AF65-F5344CB8AC3E}">
        <p14:creationId xmlns:p14="http://schemas.microsoft.com/office/powerpoint/2010/main" val="1332311602"/>
      </p:ext>
    </p:extLst>
  </p:cSld>
  <p:clrMapOvr>
    <a:masterClrMapping/>
  </p:clrMapOvr>
  <p:transition spd="slow"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804C1E22-95CC-4E5C-948E-2346A5140FAB}" type="slidenum">
              <a:rPr lang="zh-CN" altLang="en-US"/>
              <a:pPr/>
              <a:t>‹#›</a:t>
            </a:fld>
            <a:endParaRPr lang="zh-CN" altLang="en-US"/>
          </a:p>
        </p:txBody>
      </p:sp>
    </p:spTree>
    <p:extLst>
      <p:ext uri="{BB962C8B-B14F-4D97-AF65-F5344CB8AC3E}">
        <p14:creationId xmlns:p14="http://schemas.microsoft.com/office/powerpoint/2010/main" val="1805707423"/>
      </p:ext>
    </p:extLst>
  </p:cSld>
  <p:clrMapOvr>
    <a:masterClrMapping/>
  </p:clrMapOvr>
  <p:transition spd="slow"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8506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799979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3" y="4589468"/>
            <a:ext cx="10515600" cy="1500187"/>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08408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925526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45665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1221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80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73749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927709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0"/>
            <a:ext cx="6172201" cy="4873625"/>
          </a:xfrm>
        </p:spPr>
        <p:txBody>
          <a:bodyPr anchor="t"/>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556698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37124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1547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31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503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043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890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61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654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41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442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9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103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224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6/28/2024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08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39855022-6D98-45AC-82EA-37C67AF76BA8}" type="slidenum">
              <a:rPr lang="zh-CN" altLang="en-US"/>
              <a:pPr/>
              <a:t>‹#›</a:t>
            </a:fld>
            <a:endParaRPr lang="zh-CN" altLang="en-US"/>
          </a:p>
        </p:txBody>
      </p:sp>
    </p:spTree>
    <p:extLst>
      <p:ext uri="{BB962C8B-B14F-4D97-AF65-F5344CB8AC3E}">
        <p14:creationId xmlns:p14="http://schemas.microsoft.com/office/powerpoint/2010/main" val="2628679337"/>
      </p:ext>
    </p:extLst>
  </p:cSld>
  <p:clrMapOvr>
    <a:masterClrMapping/>
  </p:clrMapOvr>
  <p:transition spd="slow"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FE92429E-9E42-48C0-A64D-CC40A6D2717A}" type="slidenum">
              <a:rPr lang="zh-CN" altLang="en-US"/>
              <a:pPr/>
              <a:t>‹#›</a:t>
            </a:fld>
            <a:endParaRPr lang="zh-CN" altLang="en-US"/>
          </a:p>
        </p:txBody>
      </p:sp>
    </p:spTree>
    <p:extLst>
      <p:ext uri="{BB962C8B-B14F-4D97-AF65-F5344CB8AC3E}">
        <p14:creationId xmlns:p14="http://schemas.microsoft.com/office/powerpoint/2010/main" val="798406461"/>
      </p:ext>
    </p:extLst>
  </p:cSld>
  <p:clrMapOvr>
    <a:masterClrMapping/>
  </p:clrMapOvr>
  <p:transition spd="slow"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b="50000"/>
          <a:stretch>
            <a:fillRect/>
          </a:stretch>
        </p:blipFill>
        <p:spPr bwMode="auto">
          <a:xfrm>
            <a:off x="3698875" y="5375275"/>
            <a:ext cx="40401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7"/>
          <p:cNvGrpSpPr>
            <a:grpSpLocks/>
          </p:cNvGrpSpPr>
          <p:nvPr userDrawn="1"/>
        </p:nvGrpSpPr>
        <p:grpSpPr bwMode="auto">
          <a:xfrm>
            <a:off x="0" y="0"/>
            <a:ext cx="12192000" cy="1955800"/>
            <a:chOff x="0" y="0"/>
            <a:chExt cx="12407900" cy="6858000"/>
          </a:xfrm>
        </p:grpSpPr>
        <p:pic>
          <p:nvPicPr>
            <p:cNvPr id="4" name="图片 6"/>
            <p:cNvPicPr>
              <a:picLocks noChangeAspect="1" noChangeArrowheads="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40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9"/>
            <p:cNvSpPr/>
            <p:nvPr userDrawn="1"/>
          </p:nvSpPr>
          <p:spPr>
            <a:xfrm>
              <a:off x="0" y="3111708"/>
              <a:ext cx="12407900" cy="374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grpSp>
      <p:sp>
        <p:nvSpPr>
          <p:cNvPr id="6" name="任意多边形 53"/>
          <p:cNvSpPr/>
          <p:nvPr userDrawn="1"/>
        </p:nvSpPr>
        <p:spPr>
          <a:xfrm>
            <a:off x="0" y="6291263"/>
            <a:ext cx="12236450" cy="566737"/>
          </a:xfrm>
          <a:custGeom>
            <a:avLst/>
            <a:gdLst>
              <a:gd name="connsiteX0" fmla="*/ 4721632 w 9443264"/>
              <a:gd name="connsiteY0" fmla="*/ 0 h 409185"/>
              <a:gd name="connsiteX1" fmla="*/ 9331443 w 9443264"/>
              <a:gd name="connsiteY1" fmla="*/ 387313 h 409185"/>
              <a:gd name="connsiteX2" fmla="*/ 9443264 w 9443264"/>
              <a:gd name="connsiteY2" fmla="*/ 409185 h 409185"/>
              <a:gd name="connsiteX3" fmla="*/ 0 w 9443264"/>
              <a:gd name="connsiteY3" fmla="*/ 409185 h 409185"/>
              <a:gd name="connsiteX4" fmla="*/ 111821 w 9443264"/>
              <a:gd name="connsiteY4" fmla="*/ 387313 h 409185"/>
              <a:gd name="connsiteX5" fmla="*/ 4721632 w 9443264"/>
              <a:gd name="connsiteY5" fmla="*/ 0 h 4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3264" h="409185">
                <a:moveTo>
                  <a:pt x="4721632" y="0"/>
                </a:moveTo>
                <a:cubicBezTo>
                  <a:pt x="6429210" y="0"/>
                  <a:pt x="8015546" y="142783"/>
                  <a:pt x="9331443" y="387313"/>
                </a:cubicBezTo>
                <a:lnTo>
                  <a:pt x="9443264" y="409185"/>
                </a:lnTo>
                <a:lnTo>
                  <a:pt x="0" y="409185"/>
                </a:lnTo>
                <a:lnTo>
                  <a:pt x="111821" y="387313"/>
                </a:lnTo>
                <a:cubicBezTo>
                  <a:pt x="1427719" y="142783"/>
                  <a:pt x="3014054" y="0"/>
                  <a:pt x="4721632" y="0"/>
                </a:cubicBezTo>
                <a:close/>
              </a:path>
            </a:pathLst>
          </a:cu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zh-CN" altLang="en-US" sz="2400" noProof="1">
              <a:solidFill>
                <a:prstClr val="white"/>
              </a:solidFill>
              <a:latin typeface="Batang" panose="02030600000101010101" charset="-127"/>
              <a:ea typeface="Batang" panose="02030600000101010101" charset="-127"/>
            </a:endParaRPr>
          </a:p>
        </p:txBody>
      </p:sp>
    </p:spTree>
    <p:extLst>
      <p:ext uri="{BB962C8B-B14F-4D97-AF65-F5344CB8AC3E}">
        <p14:creationId xmlns:p14="http://schemas.microsoft.com/office/powerpoint/2010/main" val="797597246"/>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D4FFEF1E-E272-4A86-83C0-5096BB862030}" type="slidenum">
              <a:rPr lang="zh-CN" altLang="en-US"/>
              <a:pPr/>
              <a:t>‹#›</a:t>
            </a:fld>
            <a:endParaRPr lang="zh-CN" altLang="en-US"/>
          </a:p>
        </p:txBody>
      </p:sp>
    </p:spTree>
    <p:extLst>
      <p:ext uri="{BB962C8B-B14F-4D97-AF65-F5344CB8AC3E}">
        <p14:creationId xmlns:p14="http://schemas.microsoft.com/office/powerpoint/2010/main" val="1743459638"/>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577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p:txBody>
          <a:bodyPr/>
          <a:lstStyle>
            <a:lvl1pPr>
              <a:defRPr/>
            </a:lvl1pPr>
          </a:lstStyle>
          <a:p>
            <a:endParaRPr lang="en-US" altLang="en-US"/>
          </a:p>
        </p:txBody>
      </p:sp>
      <p:sp>
        <p:nvSpPr>
          <p:cNvPr id="8" name="页脚占位符 4"/>
          <p:cNvSpPr>
            <a:spLocks noGrp="1"/>
          </p:cNvSpPr>
          <p:nvPr>
            <p:ph type="ftr" sz="quarter" idx="11"/>
          </p:nvPr>
        </p:nvSpPr>
        <p:spPr/>
        <p:txBody>
          <a:bodyPr/>
          <a:lstStyle>
            <a:lvl1pPr>
              <a:defRPr/>
            </a:lvl1pPr>
          </a:lstStyle>
          <a:p>
            <a:endParaRPr lang="en-US" altLang="en-US"/>
          </a:p>
        </p:txBody>
      </p:sp>
      <p:sp>
        <p:nvSpPr>
          <p:cNvPr id="9" name="灯片编号占位符 5"/>
          <p:cNvSpPr>
            <a:spLocks noGrp="1"/>
          </p:cNvSpPr>
          <p:nvPr>
            <p:ph type="sldNum" sz="quarter" idx="12"/>
          </p:nvPr>
        </p:nvSpPr>
        <p:spPr/>
        <p:txBody>
          <a:bodyPr/>
          <a:lstStyle>
            <a:lvl1pPr>
              <a:defRPr/>
            </a:lvl1pPr>
          </a:lstStyle>
          <a:p>
            <a:fld id="{3004D582-390D-4B80-A945-72E2E1468995}" type="slidenum">
              <a:rPr lang="zh-CN" altLang="en-US"/>
              <a:pPr/>
              <a:t>‹#›</a:t>
            </a:fld>
            <a:endParaRPr lang="zh-CN" altLang="en-US"/>
          </a:p>
        </p:txBody>
      </p:sp>
    </p:spTree>
    <p:extLst>
      <p:ext uri="{BB962C8B-B14F-4D97-AF65-F5344CB8AC3E}">
        <p14:creationId xmlns:p14="http://schemas.microsoft.com/office/powerpoint/2010/main" val="3887904138"/>
      </p:ext>
    </p:extLst>
  </p:cSld>
  <p:clrMapOvr>
    <a:masterClrMapping/>
  </p:clrMapOvr>
  <p:transition spd="slow"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endParaRPr lang="en-US" altLang="en-US"/>
          </a:p>
        </p:txBody>
      </p:sp>
      <p:sp>
        <p:nvSpPr>
          <p:cNvPr id="4" name="页脚占位符 4"/>
          <p:cNvSpPr>
            <a:spLocks noGrp="1"/>
          </p:cNvSpPr>
          <p:nvPr>
            <p:ph type="ftr" sz="quarter" idx="11"/>
          </p:nvPr>
        </p:nvSpPr>
        <p:spPr/>
        <p:txBody>
          <a:bodyPr/>
          <a:lstStyle>
            <a:lvl1pPr>
              <a:defRPr/>
            </a:lvl1pPr>
          </a:lstStyle>
          <a:p>
            <a:endParaRPr lang="en-US" altLang="en-US"/>
          </a:p>
        </p:txBody>
      </p:sp>
      <p:sp>
        <p:nvSpPr>
          <p:cNvPr id="5" name="灯片编号占位符 5"/>
          <p:cNvSpPr>
            <a:spLocks noGrp="1"/>
          </p:cNvSpPr>
          <p:nvPr>
            <p:ph type="sldNum" sz="quarter" idx="12"/>
          </p:nvPr>
        </p:nvSpPr>
        <p:spPr/>
        <p:txBody>
          <a:bodyPr/>
          <a:lstStyle>
            <a:lvl1pPr>
              <a:defRPr/>
            </a:lvl1pPr>
          </a:lstStyle>
          <a:p>
            <a:fld id="{8BD15D87-5A1C-45B9-94C6-BB4C39592AA8}" type="slidenum">
              <a:rPr lang="zh-CN" altLang="en-US"/>
              <a:pPr/>
              <a:t>‹#›</a:t>
            </a:fld>
            <a:endParaRPr lang="zh-CN" altLang="en-US"/>
          </a:p>
        </p:txBody>
      </p:sp>
    </p:spTree>
    <p:extLst>
      <p:ext uri="{BB962C8B-B14F-4D97-AF65-F5344CB8AC3E}">
        <p14:creationId xmlns:p14="http://schemas.microsoft.com/office/powerpoint/2010/main" val="1138198320"/>
      </p:ext>
    </p:extLst>
  </p:cSld>
  <p:clrMapOvr>
    <a:masterClrMapping/>
  </p:clrMapOvr>
  <p:transition spd="slow" advTm="3000">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endParaRPr lang="en-US" altLang="en-US"/>
          </a:p>
        </p:txBody>
      </p:sp>
      <p:sp>
        <p:nvSpPr>
          <p:cNvPr id="3" name="页脚占位符 4"/>
          <p:cNvSpPr>
            <a:spLocks noGrp="1"/>
          </p:cNvSpPr>
          <p:nvPr>
            <p:ph type="ftr" sz="quarter" idx="11"/>
          </p:nvPr>
        </p:nvSpPr>
        <p:spPr/>
        <p:txBody>
          <a:bodyPr/>
          <a:lstStyle>
            <a:lvl1pPr>
              <a:defRPr/>
            </a:lvl1pPr>
          </a:lstStyle>
          <a:p>
            <a:endParaRPr lang="en-US" altLang="en-US"/>
          </a:p>
        </p:txBody>
      </p:sp>
      <p:sp>
        <p:nvSpPr>
          <p:cNvPr id="4" name="灯片编号占位符 5"/>
          <p:cNvSpPr>
            <a:spLocks noGrp="1"/>
          </p:cNvSpPr>
          <p:nvPr>
            <p:ph type="sldNum" sz="quarter" idx="12"/>
          </p:nvPr>
        </p:nvSpPr>
        <p:spPr/>
        <p:txBody>
          <a:bodyPr/>
          <a:lstStyle>
            <a:lvl1pPr>
              <a:defRPr/>
            </a:lvl1pPr>
          </a:lstStyle>
          <a:p>
            <a:fld id="{A158EADD-197B-4035-ABB7-BF837AF445A4}" type="slidenum">
              <a:rPr lang="zh-CN" altLang="en-US"/>
              <a:pPr/>
              <a:t>‹#›</a:t>
            </a:fld>
            <a:endParaRPr lang="zh-CN" altLang="en-US"/>
          </a:p>
        </p:txBody>
      </p:sp>
    </p:spTree>
    <p:extLst>
      <p:ext uri="{BB962C8B-B14F-4D97-AF65-F5344CB8AC3E}">
        <p14:creationId xmlns:p14="http://schemas.microsoft.com/office/powerpoint/2010/main" val="1824752563"/>
      </p:ext>
    </p:extLst>
  </p:cSld>
  <p:clrMapOvr>
    <a:masterClrMapping/>
  </p:clrMapOvr>
  <p:transition spd="slow" advTm="3000">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3717E68-3A9D-410B-8AEC-AA063C7429B5}" type="slidenum">
              <a:rPr lang="zh-CN" altLang="en-US"/>
              <a:pPr/>
              <a:t>‹#›</a:t>
            </a:fld>
            <a:endParaRPr lang="zh-CN" altLang="en-US"/>
          </a:p>
        </p:txBody>
      </p:sp>
    </p:spTree>
    <p:extLst>
      <p:ext uri="{BB962C8B-B14F-4D97-AF65-F5344CB8AC3E}">
        <p14:creationId xmlns:p14="http://schemas.microsoft.com/office/powerpoint/2010/main" val="2543516237"/>
      </p:ext>
    </p:extLst>
  </p:cSld>
  <p:clrMapOvr>
    <a:masterClrMapping/>
  </p:clrMapOvr>
  <p:transition spd="slow" advTm="3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smtClean="0"/>
              <a:t>单击此处编辑母版文本样式</a:t>
            </a:r>
          </a:p>
        </p:txBody>
      </p:sp>
      <p:sp>
        <p:nvSpPr>
          <p:cNvPr id="5" name="日期占位符 3"/>
          <p:cNvSpPr>
            <a:spLocks noGrp="1"/>
          </p:cNvSpPr>
          <p:nvPr>
            <p:ph type="dt" sz="half" idx="10"/>
          </p:nvPr>
        </p:nvSpPr>
        <p:spPr/>
        <p:txBody>
          <a:bodyPr/>
          <a:lstStyle>
            <a:lvl1pPr>
              <a:defRPr/>
            </a:lvl1pPr>
          </a:lstStyle>
          <a:p>
            <a:endParaRPr lang="en-US" altLang="en-US"/>
          </a:p>
        </p:txBody>
      </p:sp>
      <p:sp>
        <p:nvSpPr>
          <p:cNvPr id="6" name="页脚占位符 4"/>
          <p:cNvSpPr>
            <a:spLocks noGrp="1"/>
          </p:cNvSpPr>
          <p:nvPr>
            <p:ph type="ftr" sz="quarter" idx="11"/>
          </p:nvPr>
        </p:nvSpPr>
        <p:spPr/>
        <p:txBody>
          <a:bodyPr/>
          <a:lstStyle>
            <a:lvl1pPr>
              <a:defRPr/>
            </a:lvl1pPr>
          </a:lstStyle>
          <a:p>
            <a:endParaRPr lang="en-US" altLang="en-US"/>
          </a:p>
        </p:txBody>
      </p:sp>
      <p:sp>
        <p:nvSpPr>
          <p:cNvPr id="7" name="灯片编号占位符 5"/>
          <p:cNvSpPr>
            <a:spLocks noGrp="1"/>
          </p:cNvSpPr>
          <p:nvPr>
            <p:ph type="sldNum" sz="quarter" idx="12"/>
          </p:nvPr>
        </p:nvSpPr>
        <p:spPr/>
        <p:txBody>
          <a:bodyPr/>
          <a:lstStyle>
            <a:lvl1pPr>
              <a:defRPr/>
            </a:lvl1pPr>
          </a:lstStyle>
          <a:p>
            <a:fld id="{C2719B5A-E06D-4573-99FE-C46E3CE14B55}" type="slidenum">
              <a:rPr lang="zh-CN" altLang="en-US"/>
              <a:pPr/>
              <a:t>‹#›</a:t>
            </a:fld>
            <a:endParaRPr lang="zh-CN" altLang="en-US"/>
          </a:p>
        </p:txBody>
      </p:sp>
    </p:spTree>
    <p:extLst>
      <p:ext uri="{BB962C8B-B14F-4D97-AF65-F5344CB8AC3E}">
        <p14:creationId xmlns:p14="http://schemas.microsoft.com/office/powerpoint/2010/main" val="3882620905"/>
      </p:ext>
    </p:extLst>
  </p:cSld>
  <p:clrMapOvr>
    <a:masterClrMapping/>
  </p:clrMapOvr>
  <p:transition spd="slow" advTm="300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9AAE87C2-6CA5-48D2-942D-5329AB764367}" type="slidenum">
              <a:rPr lang="zh-CN" altLang="en-US"/>
              <a:pPr/>
              <a:t>‹#›</a:t>
            </a:fld>
            <a:endParaRPr lang="zh-CN" altLang="en-US"/>
          </a:p>
        </p:txBody>
      </p:sp>
    </p:spTree>
    <p:extLst>
      <p:ext uri="{BB962C8B-B14F-4D97-AF65-F5344CB8AC3E}">
        <p14:creationId xmlns:p14="http://schemas.microsoft.com/office/powerpoint/2010/main" val="3728774223"/>
      </p:ext>
    </p:extLst>
  </p:cSld>
  <p:clrMapOvr>
    <a:masterClrMapping/>
  </p:clrMapOvr>
  <p:transition spd="slow" advTm="300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lvl1pPr>
              <a:defRPr/>
            </a:lvl1pPr>
          </a:lstStyle>
          <a:p>
            <a:endParaRPr lang="en-US" altLang="en-US"/>
          </a:p>
        </p:txBody>
      </p:sp>
      <p:sp>
        <p:nvSpPr>
          <p:cNvPr id="5" name="页脚占位符 4"/>
          <p:cNvSpPr>
            <a:spLocks noGrp="1"/>
          </p:cNvSpPr>
          <p:nvPr>
            <p:ph type="ftr" sz="quarter" idx="11"/>
          </p:nvPr>
        </p:nvSpPr>
        <p:spPr/>
        <p:txBody>
          <a:bodyPr/>
          <a:lstStyle>
            <a:lvl1pPr>
              <a:defRPr/>
            </a:lvl1pPr>
          </a:lstStyle>
          <a:p>
            <a:endParaRPr lang="en-US" altLang="en-US"/>
          </a:p>
        </p:txBody>
      </p:sp>
      <p:sp>
        <p:nvSpPr>
          <p:cNvPr id="6" name="灯片编号占位符 5"/>
          <p:cNvSpPr>
            <a:spLocks noGrp="1"/>
          </p:cNvSpPr>
          <p:nvPr>
            <p:ph type="sldNum" sz="quarter" idx="12"/>
          </p:nvPr>
        </p:nvSpPr>
        <p:spPr/>
        <p:txBody>
          <a:bodyPr/>
          <a:lstStyle>
            <a:lvl1pPr>
              <a:defRPr/>
            </a:lvl1pPr>
          </a:lstStyle>
          <a:p>
            <a:fld id="{804C1E22-95CC-4E5C-948E-2346A5140FAB}" type="slidenum">
              <a:rPr lang="zh-CN" altLang="en-US"/>
              <a:pPr/>
              <a:t>‹#›</a:t>
            </a:fld>
            <a:endParaRPr lang="zh-CN" altLang="en-US"/>
          </a:p>
        </p:txBody>
      </p:sp>
    </p:spTree>
    <p:extLst>
      <p:ext uri="{BB962C8B-B14F-4D97-AF65-F5344CB8AC3E}">
        <p14:creationId xmlns:p14="http://schemas.microsoft.com/office/powerpoint/2010/main" val="654613540"/>
      </p:ext>
    </p:extLst>
  </p:cSld>
  <p:clrMapOvr>
    <a:masterClrMapping/>
  </p:clrMapOvr>
  <p:transition spd="slow" advTm="3000">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85583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5035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3"/>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3" y="4589468"/>
            <a:ext cx="10515600" cy="1500187"/>
          </a:xfrm>
        </p:spPr>
        <p:txBody>
          <a:bodyPr/>
          <a:lstStyle>
            <a:lvl1pPr marL="0" indent="0">
              <a:buNone/>
              <a:defRPr sz="2400">
                <a:solidFill>
                  <a:schemeClr val="tx1"/>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83296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064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698690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733943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57584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473132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30"/>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57055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30"/>
            <a:ext cx="6172201" cy="4873625"/>
          </a:xfrm>
        </p:spPr>
        <p:txBody>
          <a:bodyPr anchor="t"/>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8"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70548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6757478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65017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96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42862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585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smtClean="0"/>
              <a:pPr/>
              <a:t>‹#›</a:t>
            </a:fld>
            <a:endParaRPr lang="en-US" dirty="0"/>
          </a:p>
        </p:txBody>
      </p:sp>
      <p:sp>
        <p:nvSpPr>
          <p:cNvPr id="15" name="Picture Placeholder 14">
            <a:extLst>
              <a:ext uri="{FF2B5EF4-FFF2-40B4-BE49-F238E27FC236}">
                <a16:creationId xmlns:a16="http://schemas.microsoft.com/office/drawing/2014/main" xmlns=""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smtClean="0"/>
              <a:t>Click icon to add picture</a:t>
            </a:r>
            <a:endParaRPr lang="en-US" noProof="0" dirty="0"/>
          </a:p>
        </p:txBody>
      </p:sp>
    </p:spTree>
    <p:extLst>
      <p:ext uri="{BB962C8B-B14F-4D97-AF65-F5344CB8AC3E}">
        <p14:creationId xmlns:p14="http://schemas.microsoft.com/office/powerpoint/2010/main" val="10388767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xmlns=""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xmlns=""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2" name="Freeform 6">
              <a:extLst>
                <a:ext uri="{FF2B5EF4-FFF2-40B4-BE49-F238E27FC236}">
                  <a16:creationId xmlns:a16="http://schemas.microsoft.com/office/drawing/2014/main" xmlns=""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3" name="Freeform 7">
              <a:extLst>
                <a:ext uri="{FF2B5EF4-FFF2-40B4-BE49-F238E27FC236}">
                  <a16:creationId xmlns:a16="http://schemas.microsoft.com/office/drawing/2014/main" xmlns=""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3" name="Picture Placeholder 22">
            <a:extLst>
              <a:ext uri="{FF2B5EF4-FFF2-40B4-BE49-F238E27FC236}">
                <a16:creationId xmlns:a16="http://schemas.microsoft.com/office/drawing/2014/main" xmlns=""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smtClean="0"/>
              <a:t>Click icon to add picture</a:t>
            </a:r>
            <a:endParaRPr lang="en-US" noProof="0" dirty="0"/>
          </a:p>
        </p:txBody>
      </p:sp>
      <p:sp>
        <p:nvSpPr>
          <p:cNvPr id="14" name="Title 1">
            <a:extLst>
              <a:ext uri="{FF2B5EF4-FFF2-40B4-BE49-F238E27FC236}">
                <a16:creationId xmlns:a16="http://schemas.microsoft.com/office/drawing/2014/main" xmlns=""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2781316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Rectangle 13">
            <a:extLst>
              <a:ext uri="{FF2B5EF4-FFF2-40B4-BE49-F238E27FC236}">
                <a16:creationId xmlns:a16="http://schemas.microsoft.com/office/drawing/2014/main" xmlns=""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val 3">
            <a:extLst>
              <a:ext uri="{FF2B5EF4-FFF2-40B4-BE49-F238E27FC236}">
                <a16:creationId xmlns:a16="http://schemas.microsoft.com/office/drawing/2014/main" xmlns=""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Picture Placeholder 5">
            <a:extLst>
              <a:ext uri="{FF2B5EF4-FFF2-40B4-BE49-F238E27FC236}">
                <a16:creationId xmlns:a16="http://schemas.microsoft.com/office/drawing/2014/main" xmlns=""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smtClean="0"/>
              <a:t>Click icon to add picture</a:t>
            </a:r>
            <a:endParaRPr lang="en-US" noProof="0" dirty="0"/>
          </a:p>
        </p:txBody>
      </p:sp>
    </p:spTree>
    <p:extLst>
      <p:ext uri="{BB962C8B-B14F-4D97-AF65-F5344CB8AC3E}">
        <p14:creationId xmlns:p14="http://schemas.microsoft.com/office/powerpoint/2010/main" val="19492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a:extLst>
              <a:ext uri="{FF2B5EF4-FFF2-40B4-BE49-F238E27FC236}">
                <a16:creationId xmlns:a16="http://schemas.microsoft.com/office/drawing/2014/main" xmlns=""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Picture Placeholder 11">
            <a:extLst>
              <a:ext uri="{FF2B5EF4-FFF2-40B4-BE49-F238E27FC236}">
                <a16:creationId xmlns:a16="http://schemas.microsoft.com/office/drawing/2014/main" xmlns=""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xmlns=""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Oval 3">
            <a:extLst>
              <a:ext uri="{FF2B5EF4-FFF2-40B4-BE49-F238E27FC236}">
                <a16:creationId xmlns:a16="http://schemas.microsoft.com/office/drawing/2014/main" xmlns=""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6" name="Picture Placeholder 5">
            <a:extLst>
              <a:ext uri="{FF2B5EF4-FFF2-40B4-BE49-F238E27FC236}">
                <a16:creationId xmlns:a16="http://schemas.microsoft.com/office/drawing/2014/main" xmlns=""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smtClean="0"/>
              <a:t>Click icon to add picture</a:t>
            </a:r>
            <a:endParaRPr lang="en-US" noProof="0" dirty="0"/>
          </a:p>
        </p:txBody>
      </p:sp>
      <p:sp>
        <p:nvSpPr>
          <p:cNvPr id="17" name="Content Placeholder 2">
            <a:extLst>
              <a:ext uri="{FF2B5EF4-FFF2-40B4-BE49-F238E27FC236}">
                <a16:creationId xmlns:a16="http://schemas.microsoft.com/office/drawing/2014/main" xmlns=""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xmlns=""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xmlns=""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633260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Rectangle 3">
            <a:extLst>
              <a:ext uri="{FF2B5EF4-FFF2-40B4-BE49-F238E27FC236}">
                <a16:creationId xmlns:a16="http://schemas.microsoft.com/office/drawing/2014/main" xmlns=""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72C7"/>
              </a:solidFill>
            </a:endParaRPr>
          </a:p>
        </p:txBody>
      </p:sp>
      <p:pic>
        <p:nvPicPr>
          <p:cNvPr id="8" name="Picture 7">
            <a:extLst>
              <a:ext uri="{FF2B5EF4-FFF2-40B4-BE49-F238E27FC236}">
                <a16:creationId xmlns:a16="http://schemas.microsoft.com/office/drawing/2014/main" xmlns=""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0" name="Content Placeholder 2">
            <a:extLst>
              <a:ext uri="{FF2B5EF4-FFF2-40B4-BE49-F238E27FC236}">
                <a16:creationId xmlns:a16="http://schemas.microsoft.com/office/drawing/2014/main" xmlns=""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xmlns=""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xmlns=""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xmlns=""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Picture Placeholder 11">
            <a:extLst>
              <a:ext uri="{FF2B5EF4-FFF2-40B4-BE49-F238E27FC236}">
                <a16:creationId xmlns:a16="http://schemas.microsoft.com/office/drawing/2014/main" xmlns=""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xmlns=""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Picture Placeholder 11">
            <a:extLst>
              <a:ext uri="{FF2B5EF4-FFF2-40B4-BE49-F238E27FC236}">
                <a16:creationId xmlns:a16="http://schemas.microsoft.com/office/drawing/2014/main" xmlns=""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28489255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xmlns=""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3" name="Freeform 6">
              <a:extLst>
                <a:ext uri="{FF2B5EF4-FFF2-40B4-BE49-F238E27FC236}">
                  <a16:creationId xmlns:a16="http://schemas.microsoft.com/office/drawing/2014/main" xmlns=""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4" name="Freeform 7">
              <a:extLst>
                <a:ext uri="{FF2B5EF4-FFF2-40B4-BE49-F238E27FC236}">
                  <a16:creationId xmlns:a16="http://schemas.microsoft.com/office/drawing/2014/main" xmlns=""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54302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xmlns=""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37" name="Freeform 6">
              <a:extLst>
                <a:ext uri="{FF2B5EF4-FFF2-40B4-BE49-F238E27FC236}">
                  <a16:creationId xmlns:a16="http://schemas.microsoft.com/office/drawing/2014/main" xmlns=""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38" name="Freeform 7">
              <a:extLst>
                <a:ext uri="{FF2B5EF4-FFF2-40B4-BE49-F238E27FC236}">
                  <a16:creationId xmlns:a16="http://schemas.microsoft.com/office/drawing/2014/main" xmlns=""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23" name="Oval 22">
            <a:extLst>
              <a:ext uri="{FF2B5EF4-FFF2-40B4-BE49-F238E27FC236}">
                <a16:creationId xmlns:a16="http://schemas.microsoft.com/office/drawing/2014/main" xmlns=""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Oval 23">
            <a:extLst>
              <a:ext uri="{FF2B5EF4-FFF2-40B4-BE49-F238E27FC236}">
                <a16:creationId xmlns:a16="http://schemas.microsoft.com/office/drawing/2014/main" xmlns=""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Oval 24">
            <a:extLst>
              <a:ext uri="{FF2B5EF4-FFF2-40B4-BE49-F238E27FC236}">
                <a16:creationId xmlns:a16="http://schemas.microsoft.com/office/drawing/2014/main" xmlns=""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Oval 25">
            <a:extLst>
              <a:ext uri="{FF2B5EF4-FFF2-40B4-BE49-F238E27FC236}">
                <a16:creationId xmlns:a16="http://schemas.microsoft.com/office/drawing/2014/main" xmlns=""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a16="http://schemas.microsoft.com/office/drawing/2014/main" xmlns=""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a16="http://schemas.microsoft.com/office/drawing/2014/main" xmlns=""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a16="http://schemas.microsoft.com/office/drawing/2014/main" xmlns=""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a16="http://schemas.microsoft.com/office/drawing/2014/main" xmlns=""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Title 1">
            <a:extLst>
              <a:ext uri="{FF2B5EF4-FFF2-40B4-BE49-F238E27FC236}">
                <a16:creationId xmlns:a16="http://schemas.microsoft.com/office/drawing/2014/main" xmlns=""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
        <p:nvSpPr>
          <p:cNvPr id="7" name="Rectangle 6">
            <a:extLst>
              <a:ext uri="{FF2B5EF4-FFF2-40B4-BE49-F238E27FC236}">
                <a16:creationId xmlns:a16="http://schemas.microsoft.com/office/drawing/2014/main" xmlns=""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8" name="Picture 7">
            <a:extLst>
              <a:ext uri="{FF2B5EF4-FFF2-40B4-BE49-F238E27FC236}">
                <a16:creationId xmlns:a16="http://schemas.microsoft.com/office/drawing/2014/main" xmlns=""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xmlns=""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Slide Number Placeholder 5">
            <a:extLst>
              <a:ext uri="{FF2B5EF4-FFF2-40B4-BE49-F238E27FC236}">
                <a16:creationId xmlns:a16="http://schemas.microsoft.com/office/drawing/2014/main" xmlns=""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3" name="Picture Placeholder 2">
            <a:extLst>
              <a:ext uri="{FF2B5EF4-FFF2-40B4-BE49-F238E27FC236}">
                <a16:creationId xmlns:a16="http://schemas.microsoft.com/office/drawing/2014/main" xmlns=""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1" name="Picture Placeholder 2">
            <a:extLst>
              <a:ext uri="{FF2B5EF4-FFF2-40B4-BE49-F238E27FC236}">
                <a16:creationId xmlns:a16="http://schemas.microsoft.com/office/drawing/2014/main" xmlns=""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2" name="Picture Placeholder 2">
            <a:extLst>
              <a:ext uri="{FF2B5EF4-FFF2-40B4-BE49-F238E27FC236}">
                <a16:creationId xmlns:a16="http://schemas.microsoft.com/office/drawing/2014/main" xmlns=""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13" name="Picture Placeholder 2">
            <a:extLst>
              <a:ext uri="{FF2B5EF4-FFF2-40B4-BE49-F238E27FC236}">
                <a16:creationId xmlns:a16="http://schemas.microsoft.com/office/drawing/2014/main" xmlns=""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smtClean="0"/>
              <a:t>Click icon to add picture</a:t>
            </a:r>
            <a:endParaRPr lang="en-US" noProof="0" dirty="0"/>
          </a:p>
        </p:txBody>
      </p:sp>
      <p:sp>
        <p:nvSpPr>
          <p:cNvPr id="27" name="Content Placeholder 2">
            <a:extLst>
              <a:ext uri="{FF2B5EF4-FFF2-40B4-BE49-F238E27FC236}">
                <a16:creationId xmlns:a16="http://schemas.microsoft.com/office/drawing/2014/main" xmlns=""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28" name="Content Placeholder 2">
            <a:extLst>
              <a:ext uri="{FF2B5EF4-FFF2-40B4-BE49-F238E27FC236}">
                <a16:creationId xmlns:a16="http://schemas.microsoft.com/office/drawing/2014/main" xmlns=""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xmlns=""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0" name="Content Placeholder 2">
            <a:extLst>
              <a:ext uri="{FF2B5EF4-FFF2-40B4-BE49-F238E27FC236}">
                <a16:creationId xmlns:a16="http://schemas.microsoft.com/office/drawing/2014/main" xmlns=""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xmlns=""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2" name="Content Placeholder 2">
            <a:extLst>
              <a:ext uri="{FF2B5EF4-FFF2-40B4-BE49-F238E27FC236}">
                <a16:creationId xmlns:a16="http://schemas.microsoft.com/office/drawing/2014/main" xmlns=""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xmlns=""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smtClean="0"/>
              <a:t>Click to edit Master text styles</a:t>
            </a:r>
          </a:p>
        </p:txBody>
      </p:sp>
      <p:sp>
        <p:nvSpPr>
          <p:cNvPr id="34" name="Content Placeholder 2">
            <a:extLst>
              <a:ext uri="{FF2B5EF4-FFF2-40B4-BE49-F238E27FC236}">
                <a16:creationId xmlns:a16="http://schemas.microsoft.com/office/drawing/2014/main" xmlns=""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818709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xmlns=""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xmlns=""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xmlns=""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xmlns=""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smtClean="0"/>
              <a:t>Click to edit Master title style</a:t>
            </a:r>
            <a:endParaRPr lang="en-US" noProof="0" dirty="0"/>
          </a:p>
        </p:txBody>
      </p:sp>
    </p:spTree>
    <p:extLst>
      <p:ext uri="{BB962C8B-B14F-4D97-AF65-F5344CB8AC3E}">
        <p14:creationId xmlns:p14="http://schemas.microsoft.com/office/powerpoint/2010/main" val="6919147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Picture Placeholder 12">
            <a:extLst>
              <a:ext uri="{FF2B5EF4-FFF2-40B4-BE49-F238E27FC236}">
                <a16:creationId xmlns:a16="http://schemas.microsoft.com/office/drawing/2014/main" xmlns=""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xmlns=""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xmlns=""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xmlns=""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xmlns=""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xmlns=""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xmlns=""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smtClean="0"/>
              <a:t>Click to edit Master title style</a:t>
            </a:r>
            <a:endParaRPr lang="en-US" noProof="0" dirty="0"/>
          </a:p>
        </p:txBody>
      </p:sp>
    </p:spTree>
    <p:extLst>
      <p:ext uri="{BB962C8B-B14F-4D97-AF65-F5344CB8AC3E}">
        <p14:creationId xmlns:p14="http://schemas.microsoft.com/office/powerpoint/2010/main" val="3157391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Oval 5">
            <a:extLst>
              <a:ext uri="{FF2B5EF4-FFF2-40B4-BE49-F238E27FC236}">
                <a16:creationId xmlns:a16="http://schemas.microsoft.com/office/drawing/2014/main" xmlns=""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xmlns=""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pic>
        <p:nvPicPr>
          <p:cNvPr id="9" name="Picture 8">
            <a:extLst>
              <a:ext uri="{FF2B5EF4-FFF2-40B4-BE49-F238E27FC236}">
                <a16:creationId xmlns:a16="http://schemas.microsoft.com/office/drawing/2014/main" xmlns=""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xmlns=""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7805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3D962-EBE8-468F-8296-99E4B50407A7}" type="datetimeFigureOut">
              <a:rPr lang="en-US" smtClean="0">
                <a:solidFill>
                  <a:prstClr val="black">
                    <a:tint val="75000"/>
                  </a:prstClr>
                </a:solidFill>
              </a:rPr>
              <a:pPr/>
              <a:t>6/28/2024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6ADEC9-AF26-4B23-AAC2-915C6ACE30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282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a16="http://schemas.microsoft.com/office/drawing/2014/main" xmlns=""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smtClean="0"/>
              <a:t>Click to edit Master title style</a:t>
            </a:r>
            <a:endParaRPr lang="en-US" noProof="0" dirty="0"/>
          </a:p>
        </p:txBody>
      </p:sp>
      <p:pic>
        <p:nvPicPr>
          <p:cNvPr id="8" name="Picture 7">
            <a:extLst>
              <a:ext uri="{FF2B5EF4-FFF2-40B4-BE49-F238E27FC236}">
                <a16:creationId xmlns:a16="http://schemas.microsoft.com/office/drawing/2014/main" xmlns=""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xmlns=""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Slide Number Placeholder 5">
            <a:extLst>
              <a:ext uri="{FF2B5EF4-FFF2-40B4-BE49-F238E27FC236}">
                <a16:creationId xmlns:a16="http://schemas.microsoft.com/office/drawing/2014/main" xmlns=""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smtClean="0"/>
              <a:pPr/>
              <a:t>‹#›</a:t>
            </a:fld>
            <a:endParaRPr lang="en-US" dirty="0"/>
          </a:p>
        </p:txBody>
      </p:sp>
      <p:grpSp>
        <p:nvGrpSpPr>
          <p:cNvPr id="4" name="Group 3">
            <a:extLst>
              <a:ext uri="{FF2B5EF4-FFF2-40B4-BE49-F238E27FC236}">
                <a16:creationId xmlns:a16="http://schemas.microsoft.com/office/drawing/2014/main" xmlns=""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xmlns=""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nvGrpSpPr>
            <p:cNvPr id="18" name="Group 17">
              <a:extLst>
                <a:ext uri="{FF2B5EF4-FFF2-40B4-BE49-F238E27FC236}">
                  <a16:creationId xmlns:a16="http://schemas.microsoft.com/office/drawing/2014/main" xmlns=""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xmlns=""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0" name="Freeform 6">
                <a:extLst>
                  <a:ext uri="{FF2B5EF4-FFF2-40B4-BE49-F238E27FC236}">
                    <a16:creationId xmlns:a16="http://schemas.microsoft.com/office/drawing/2014/main" xmlns=""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grpSp>
      <p:sp>
        <p:nvSpPr>
          <p:cNvPr id="21" name="Text Placeholder 2">
            <a:extLst>
              <a:ext uri="{FF2B5EF4-FFF2-40B4-BE49-F238E27FC236}">
                <a16:creationId xmlns:a16="http://schemas.microsoft.com/office/drawing/2014/main" xmlns=""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427309041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xmlns=""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5" name="Freeform 6">
              <a:extLst>
                <a:ext uri="{FF2B5EF4-FFF2-40B4-BE49-F238E27FC236}">
                  <a16:creationId xmlns:a16="http://schemas.microsoft.com/office/drawing/2014/main" xmlns=""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6" name="Freeform 7">
              <a:extLst>
                <a:ext uri="{FF2B5EF4-FFF2-40B4-BE49-F238E27FC236}">
                  <a16:creationId xmlns:a16="http://schemas.microsoft.com/office/drawing/2014/main" xmlns=""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27" name="Content Placeholder 2">
            <a:extLst>
              <a:ext uri="{FF2B5EF4-FFF2-40B4-BE49-F238E27FC236}">
                <a16:creationId xmlns:a16="http://schemas.microsoft.com/office/drawing/2014/main" xmlns="" id="{1A1F33A2-66F7-4D85-99DD-7B00F265AC6D}"/>
              </a:ext>
            </a:extLst>
          </p:cNvPr>
          <p:cNvSpPr>
            <a:spLocks noGrp="1"/>
          </p:cNvSpPr>
          <p:nvPr>
            <p:ph idx="1"/>
          </p:nvPr>
        </p:nvSpPr>
        <p:spPr>
          <a:xfrm>
            <a:off x="515938" y="1825625"/>
            <a:ext cx="10837862"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2" name="Picture 11">
            <a:extLst>
              <a:ext uri="{FF2B5EF4-FFF2-40B4-BE49-F238E27FC236}">
                <a16:creationId xmlns:a16="http://schemas.microsoft.com/office/drawing/2014/main" xmlns=""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xmlns=""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1962930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xmlns=""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0" name="Freeform 6">
              <a:extLst>
                <a:ext uri="{FF2B5EF4-FFF2-40B4-BE49-F238E27FC236}">
                  <a16:creationId xmlns:a16="http://schemas.microsoft.com/office/drawing/2014/main" xmlns=""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2" name="Freeform 7">
              <a:extLst>
                <a:ext uri="{FF2B5EF4-FFF2-40B4-BE49-F238E27FC236}">
                  <a16:creationId xmlns:a16="http://schemas.microsoft.com/office/drawing/2014/main" xmlns=""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Content Placeholder 2">
            <a:extLst>
              <a:ext uri="{FF2B5EF4-FFF2-40B4-BE49-F238E27FC236}">
                <a16:creationId xmlns:a16="http://schemas.microsoft.com/office/drawing/2014/main" xmlns="" id="{079DA8F4-EDD3-4D62-A90B-8C3C1AFB0083}"/>
              </a:ext>
            </a:extLst>
          </p:cNvPr>
          <p:cNvSpPr>
            <a:spLocks noGrp="1"/>
          </p:cNvSpPr>
          <p:nvPr>
            <p:ph sz="half" idx="1"/>
          </p:nvPr>
        </p:nvSpPr>
        <p:spPr>
          <a:xfrm>
            <a:off x="515938" y="1825625"/>
            <a:ext cx="5503862"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7" name="Content Placeholder 3">
            <a:extLst>
              <a:ext uri="{FF2B5EF4-FFF2-40B4-BE49-F238E27FC236}">
                <a16:creationId xmlns:a16="http://schemas.microsoft.com/office/drawing/2014/main" xmlns="" id="{DA0DA994-B4A9-447A-BEBF-3EA31D3755A2}"/>
              </a:ext>
            </a:extLst>
          </p:cNvPr>
          <p:cNvSpPr>
            <a:spLocks noGrp="1"/>
          </p:cNvSpPr>
          <p:nvPr>
            <p:ph sz="half" idx="2"/>
          </p:nvPr>
        </p:nvSpPr>
        <p:spPr>
          <a:xfrm>
            <a:off x="6172200" y="1825625"/>
            <a:ext cx="5181600"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3" name="Picture 12">
            <a:extLst>
              <a:ext uri="{FF2B5EF4-FFF2-40B4-BE49-F238E27FC236}">
                <a16:creationId xmlns:a16="http://schemas.microsoft.com/office/drawing/2014/main" xmlns=""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xmlns=""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3833651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xmlns=""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3" name="Freeform 6">
              <a:extLst>
                <a:ext uri="{FF2B5EF4-FFF2-40B4-BE49-F238E27FC236}">
                  <a16:creationId xmlns:a16="http://schemas.microsoft.com/office/drawing/2014/main" xmlns=""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4" name="Freeform 7">
              <a:extLst>
                <a:ext uri="{FF2B5EF4-FFF2-40B4-BE49-F238E27FC236}">
                  <a16:creationId xmlns:a16="http://schemas.microsoft.com/office/drawing/2014/main" xmlns=""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Text Placeholder 2">
            <a:extLst>
              <a:ext uri="{FF2B5EF4-FFF2-40B4-BE49-F238E27FC236}">
                <a16:creationId xmlns:a16="http://schemas.microsoft.com/office/drawing/2014/main" xmlns=""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7" name="Content Placeholder 3">
            <a:extLst>
              <a:ext uri="{FF2B5EF4-FFF2-40B4-BE49-F238E27FC236}">
                <a16:creationId xmlns:a16="http://schemas.microsoft.com/office/drawing/2014/main" xmlns="" id="{67BA8B6E-A28D-4658-8C91-6CA7BD539B85}"/>
              </a:ext>
            </a:extLst>
          </p:cNvPr>
          <p:cNvSpPr>
            <a:spLocks noGrp="1"/>
          </p:cNvSpPr>
          <p:nvPr>
            <p:ph sz="half" idx="2"/>
          </p:nvPr>
        </p:nvSpPr>
        <p:spPr>
          <a:xfrm>
            <a:off x="515938" y="2505075"/>
            <a:ext cx="5157787"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8" name="Text Placeholder 4">
            <a:extLst>
              <a:ext uri="{FF2B5EF4-FFF2-40B4-BE49-F238E27FC236}">
                <a16:creationId xmlns:a16="http://schemas.microsoft.com/office/drawing/2014/main" xmlns=""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9" name="Content Placeholder 5">
            <a:extLst>
              <a:ext uri="{FF2B5EF4-FFF2-40B4-BE49-F238E27FC236}">
                <a16:creationId xmlns:a16="http://schemas.microsoft.com/office/drawing/2014/main" xmlns="" id="{8DFD34E8-36CC-4FFE-926B-C170208FEDB8}"/>
              </a:ext>
            </a:extLst>
          </p:cNvPr>
          <p:cNvSpPr>
            <a:spLocks noGrp="1"/>
          </p:cNvSpPr>
          <p:nvPr>
            <p:ph sz="quarter" idx="4"/>
          </p:nvPr>
        </p:nvSpPr>
        <p:spPr>
          <a:xfrm>
            <a:off x="6172200" y="2505075"/>
            <a:ext cx="5183188" cy="368458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21" name="Picture 20">
            <a:extLst>
              <a:ext uri="{FF2B5EF4-FFF2-40B4-BE49-F238E27FC236}">
                <a16:creationId xmlns:a16="http://schemas.microsoft.com/office/drawing/2014/main" xmlns=""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xmlns=""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smtClean="0"/>
              <a:t>Click to edit Master title style</a:t>
            </a:r>
            <a:endParaRPr lang="en-US" noProof="0" dirty="0"/>
          </a:p>
        </p:txBody>
      </p:sp>
    </p:spTree>
    <p:extLst>
      <p:ext uri="{BB962C8B-B14F-4D97-AF65-F5344CB8AC3E}">
        <p14:creationId xmlns:p14="http://schemas.microsoft.com/office/powerpoint/2010/main" val="31580473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grpSp>
        <p:nvGrpSpPr>
          <p:cNvPr id="14" name="Group 13">
            <a:extLst>
              <a:ext uri="{FF2B5EF4-FFF2-40B4-BE49-F238E27FC236}">
                <a16:creationId xmlns:a16="http://schemas.microsoft.com/office/drawing/2014/main" xmlns=""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xmlns=""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16" name="Freeform 6">
              <a:extLst>
                <a:ext uri="{FF2B5EF4-FFF2-40B4-BE49-F238E27FC236}">
                  <a16:creationId xmlns:a16="http://schemas.microsoft.com/office/drawing/2014/main" xmlns=""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19" name="Title 1">
            <a:extLst>
              <a:ext uri="{FF2B5EF4-FFF2-40B4-BE49-F238E27FC236}">
                <a16:creationId xmlns:a16="http://schemas.microsoft.com/office/drawing/2014/main" xmlns=""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dirty="0"/>
          </a:p>
        </p:txBody>
      </p:sp>
      <p:sp>
        <p:nvSpPr>
          <p:cNvPr id="20" name="Text Placeholder 3">
            <a:extLst>
              <a:ext uri="{FF2B5EF4-FFF2-40B4-BE49-F238E27FC236}">
                <a16:creationId xmlns:a16="http://schemas.microsoft.com/office/drawing/2014/main" xmlns=""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pic>
        <p:nvPicPr>
          <p:cNvPr id="8" name="Picture 7">
            <a:extLst>
              <a:ext uri="{FF2B5EF4-FFF2-40B4-BE49-F238E27FC236}">
                <a16:creationId xmlns:a16="http://schemas.microsoft.com/office/drawing/2014/main" xmlns=""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40828535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xmlns=""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2" name="Freeform 6">
              <a:extLst>
                <a:ext uri="{FF2B5EF4-FFF2-40B4-BE49-F238E27FC236}">
                  <a16:creationId xmlns:a16="http://schemas.microsoft.com/office/drawing/2014/main" xmlns=""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3" name="Freeform 7">
              <a:extLst>
                <a:ext uri="{FF2B5EF4-FFF2-40B4-BE49-F238E27FC236}">
                  <a16:creationId xmlns:a16="http://schemas.microsoft.com/office/drawing/2014/main" xmlns=""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grpSp>
      <p:sp>
        <p:nvSpPr>
          <p:cNvPr id="7" name="Rectangle 6">
            <a:extLst>
              <a:ext uri="{FF2B5EF4-FFF2-40B4-BE49-F238E27FC236}">
                <a16:creationId xmlns:a16="http://schemas.microsoft.com/office/drawing/2014/main" xmlns=""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a:extLst>
              <a:ext uri="{FF2B5EF4-FFF2-40B4-BE49-F238E27FC236}">
                <a16:creationId xmlns:a16="http://schemas.microsoft.com/office/drawing/2014/main" xmlns=""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Slide Number Placeholder 5">
            <a:extLst>
              <a:ext uri="{FF2B5EF4-FFF2-40B4-BE49-F238E27FC236}">
                <a16:creationId xmlns:a16="http://schemas.microsoft.com/office/drawing/2014/main" xmlns=""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smtClean="0">
                <a:solidFill>
                  <a:prstClr val="white"/>
                </a:solidFill>
              </a:rPr>
              <a:pPr/>
              <a:t>‹#›</a:t>
            </a:fld>
            <a:endParaRPr lang="en-US" dirty="0">
              <a:solidFill>
                <a:prstClr val="white"/>
              </a:solidFill>
            </a:endParaRPr>
          </a:p>
        </p:txBody>
      </p:sp>
      <p:sp>
        <p:nvSpPr>
          <p:cNvPr id="14" name="Title 1">
            <a:extLst>
              <a:ext uri="{FF2B5EF4-FFF2-40B4-BE49-F238E27FC236}">
                <a16:creationId xmlns:a16="http://schemas.microsoft.com/office/drawing/2014/main" xmlns=""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dirty="0"/>
          </a:p>
        </p:txBody>
      </p:sp>
      <p:sp>
        <p:nvSpPr>
          <p:cNvPr id="17" name="Text Placeholder 3">
            <a:extLst>
              <a:ext uri="{FF2B5EF4-FFF2-40B4-BE49-F238E27FC236}">
                <a16:creationId xmlns:a16="http://schemas.microsoft.com/office/drawing/2014/main" xmlns=""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8" name="Content Placeholder 2">
            <a:extLst>
              <a:ext uri="{FF2B5EF4-FFF2-40B4-BE49-F238E27FC236}">
                <a16:creationId xmlns:a16="http://schemas.microsoft.com/office/drawing/2014/main" xmlns=""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pic>
        <p:nvPicPr>
          <p:cNvPr id="13" name="Picture 12">
            <a:extLst>
              <a:ext uri="{FF2B5EF4-FFF2-40B4-BE49-F238E27FC236}">
                <a16:creationId xmlns:a16="http://schemas.microsoft.com/office/drawing/2014/main" xmlns=""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693019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6/28/2024</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8072463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74419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6/28/2024</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1595077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211238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heme" Target="../theme/theme10.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theme" Target="../theme/theme1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8" Type="http://schemas.openxmlformats.org/officeDocument/2006/relationships/slideLayout" Target="../slideLayouts/slideLayout154.xml"/><Relationship Id="rId3"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5.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8F3D962-EBE8-468F-8296-99E4B50407A7}" type="datetimeFigureOut">
              <a:rPr lang="en-US" smtClean="0">
                <a:solidFill>
                  <a:prstClr val="black">
                    <a:tint val="75000"/>
                  </a:prstClr>
                </a:solidFill>
              </a:rPr>
              <a:pPr defTabSz="914400"/>
              <a:t>6/28/2024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96ADEC9-AF26-4B23-AAC2-915C6ACE308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3967673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xmlns=""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51F27F-98F9-A147-8986-34441C7B752D}" type="datetime1">
              <a:rPr lang="en-US" smtClean="0">
                <a:solidFill>
                  <a:prstClr val="black">
                    <a:tint val="75000"/>
                  </a:prstClr>
                </a:solidFill>
              </a:rPr>
              <a:pPr defTabSz="914400"/>
              <a:t>6/28/2024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EC71654-96A5-4280-94F3-931C61A9F92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4438322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3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3ED130C-C7F5-4484-B5EB-92F24A716756}" type="datetimeFigureOut">
              <a:rPr lang="en-US" smtClean="0">
                <a:solidFill>
                  <a:prstClr val="black">
                    <a:tint val="75000"/>
                  </a:prstClr>
                </a:solidFill>
              </a:rPr>
              <a:pPr defTabSz="1219170"/>
              <a:t>6/28/2024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C6775D-9DFB-45DA-A78C-A0D79605F38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8184544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wip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3CAA3B8-92EB-4A12-BAD9-E5F404CEEB5A}" type="datetimeFigureOut">
              <a:rPr lang="en-US" smtClean="0">
                <a:solidFill>
                  <a:prstClr val="black">
                    <a:tint val="75000"/>
                  </a:prstClr>
                </a:solidFill>
              </a:rPr>
              <a:pPr defTabSz="914400"/>
              <a:t>6/28/2024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5BED599-5431-4DA4-AD5B-BEBFEE4FFBA5}"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0970276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xmlns=""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pPr defTabSz="914400"/>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pPr defTabSz="914400"/>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pPr defTabSz="914400"/>
            <a:fld id="{8D581BC7-E183-40DB-AC97-C19EA4EB8894}" type="slidenum">
              <a:rPr lang="en-US" smtClean="0">
                <a:solidFill>
                  <a:srgbClr val="FFFFFF"/>
                </a:solidFill>
              </a:rPr>
              <a:pPr defTabSz="914400"/>
              <a:t>‹#›</a:t>
            </a:fld>
            <a:endParaRPr lang="en-US" dirty="0">
              <a:solidFill>
                <a:srgbClr val="FFFFFF"/>
              </a:solidFill>
            </a:endParaRPr>
          </a:p>
        </p:txBody>
      </p:sp>
      <p:sp>
        <p:nvSpPr>
          <p:cNvPr id="7" name="Oval 6">
            <a:extLst>
              <a:ext uri="{FF2B5EF4-FFF2-40B4-BE49-F238E27FC236}">
                <a16:creationId xmlns:a16="http://schemas.microsoft.com/office/drawing/2014/main" xmlns=""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0" name="Straight Connector 9">
            <a:extLst>
              <a:ext uri="{FF2B5EF4-FFF2-40B4-BE49-F238E27FC236}">
                <a16:creationId xmlns:a16="http://schemas.microsoft.com/office/drawing/2014/main" xmlns=""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0000"/>
              </a:solidFill>
            </a:endParaRPr>
          </a:p>
        </p:txBody>
      </p:sp>
      <p:cxnSp>
        <p:nvCxnSpPr>
          <p:cNvPr id="13" name="Straight Connector 12">
            <a:extLst>
              <a:ext uri="{FF2B5EF4-FFF2-40B4-BE49-F238E27FC236}">
                <a16:creationId xmlns:a16="http://schemas.microsoft.com/office/drawing/2014/main" xmlns=""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92586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27">
          <p15:clr>
            <a:srgbClr val="F26B43"/>
          </p15:clr>
        </p15:guide>
        <p15:guide id="2" pos="7174">
          <p15:clr>
            <a:srgbClr val="F26B43"/>
          </p15:clr>
        </p15:guide>
        <p15:guide id="3" pos="506">
          <p15:clr>
            <a:srgbClr val="F26B43"/>
          </p15:clr>
        </p15:guide>
        <p15:guide id="4" orient="horz" pos="3793">
          <p15:clr>
            <a:srgbClr val="F26B43"/>
          </p15:clr>
        </p15:guide>
        <p15:guide id="5" pos="3840">
          <p15:clr>
            <a:srgbClr val="F26B43"/>
          </p15:clr>
        </p15:guide>
        <p15:guide id="6" orient="horz" pos="2160">
          <p15:clr>
            <a:srgbClr val="F26B43"/>
          </p15:clr>
        </p15:guide>
        <p15:guide id="7" pos="3318">
          <p15:clr>
            <a:srgbClr val="F26B43"/>
          </p15:clr>
        </p15:guide>
        <p15:guide id="8" pos="436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3"/>
          </p:nvPr>
        </p:nvSpPr>
        <p:spPr>
          <a:xfrm>
            <a:off x="4038601"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15520421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2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7"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3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3ED130C-C7F5-4484-B5EB-92F24A716756}" type="datetimeFigureOut">
              <a:rPr lang="en-US" smtClean="0">
                <a:solidFill>
                  <a:prstClr val="black">
                    <a:tint val="75000"/>
                  </a:prstClr>
                </a:solidFill>
              </a:rPr>
              <a:pPr defTabSz="1219170"/>
              <a:t>6/28/2024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C6775D-9DFB-45DA-A78C-A0D79605F38F}"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7639710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spd="slow">
    <p:wip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8F3D962-EBE8-468F-8296-99E4B50407A7}" type="datetimeFigureOut">
              <a:rPr lang="en-US" smtClean="0">
                <a:solidFill>
                  <a:prstClr val="black">
                    <a:tint val="75000"/>
                  </a:prstClr>
                </a:solidFill>
              </a:rPr>
              <a:pPr defTabSz="914400"/>
              <a:t>6/28/2024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96ADEC9-AF26-4B23-AAC2-915C6ACE308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795320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noProof="1">
                <a:solidFill>
                  <a:srgbClr val="898989"/>
                </a:solidFill>
              </a:defRPr>
            </a:lvl1pPr>
          </a:lstStyle>
          <a:p>
            <a:pPr defTabSz="914400" fontAlgn="base">
              <a:spcBef>
                <a:spcPct val="0"/>
              </a:spcBef>
              <a:spcAft>
                <a:spcPct val="0"/>
              </a:spcAft>
            </a:pPr>
            <a:endParaRPr lang="en-US" altLang="en-US">
              <a:ea typeface="等线"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noProof="1">
                <a:solidFill>
                  <a:srgbClr val="898989"/>
                </a:solidFill>
              </a:defRPr>
            </a:lvl1pPr>
          </a:lstStyle>
          <a:p>
            <a:pPr defTabSz="914400" fontAlgn="base">
              <a:spcBef>
                <a:spcPct val="0"/>
              </a:spcBef>
              <a:spcAft>
                <a:spcPct val="0"/>
              </a:spcAft>
            </a:pPr>
            <a:endParaRPr lang="en-US" altLang="en-US">
              <a:ea typeface="等线" pitchFamily="2"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FE96BE2A-C897-4913-A3C6-F0AC617E67E2}" type="slidenum">
              <a:rPr lang="zh-CN" altLang="en-US"/>
              <a:pPr defTabSz="914400" fontAlgn="base">
                <a:spcBef>
                  <a:spcPct val="0"/>
                </a:spcBef>
                <a:spcAft>
                  <a:spcPct val="0"/>
                </a:spcAft>
              </a:pPr>
              <a:t>‹#›</a:t>
            </a:fld>
            <a:endParaRPr lang="zh-CN" altLang="en-US"/>
          </a:p>
        </p:txBody>
      </p:sp>
    </p:spTree>
    <p:extLst>
      <p:ext uri="{BB962C8B-B14F-4D97-AF65-F5344CB8AC3E}">
        <p14:creationId xmlns:p14="http://schemas.microsoft.com/office/powerpoint/2010/main" val="26989081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3"/>
          </p:nvPr>
        </p:nvSpPr>
        <p:spPr>
          <a:xfrm>
            <a:off x="4038601"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506210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2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7"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6784E0F-B49E-4CF9-974F-F2E81701724C}" type="datetimeFigureOut">
              <a:rPr lang="en-US" smtClean="0">
                <a:solidFill>
                  <a:prstClr val="black">
                    <a:tint val="75000"/>
                  </a:prstClr>
                </a:solidFill>
              </a:rPr>
              <a:pPr defTabSz="914400"/>
              <a:t>6/28/2024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5B2D9CF-84F5-40DC-9319-750C0EB7F78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86567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noProof="1">
                <a:solidFill>
                  <a:srgbClr val="898989"/>
                </a:solidFill>
              </a:defRPr>
            </a:lvl1pPr>
          </a:lstStyle>
          <a:p>
            <a:pPr defTabSz="914400" fontAlgn="base">
              <a:spcBef>
                <a:spcPct val="0"/>
              </a:spcBef>
              <a:spcAft>
                <a:spcPct val="0"/>
              </a:spcAft>
            </a:pPr>
            <a:endParaRPr lang="en-US" altLang="en-US">
              <a:ea typeface="等线"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noProof="1">
                <a:solidFill>
                  <a:srgbClr val="898989"/>
                </a:solidFill>
              </a:defRPr>
            </a:lvl1pPr>
          </a:lstStyle>
          <a:p>
            <a:pPr defTabSz="914400" fontAlgn="base">
              <a:spcBef>
                <a:spcPct val="0"/>
              </a:spcBef>
              <a:spcAft>
                <a:spcPct val="0"/>
              </a:spcAft>
            </a:pPr>
            <a:endParaRPr lang="en-US" altLang="en-US">
              <a:ea typeface="等线" pitchFamily="2"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FE96BE2A-C897-4913-A3C6-F0AC617E67E2}" type="slidenum">
              <a:rPr lang="zh-CN" altLang="en-US"/>
              <a:pPr defTabSz="914400" fontAlgn="base">
                <a:spcBef>
                  <a:spcPct val="0"/>
                </a:spcBef>
                <a:spcAft>
                  <a:spcPct val="0"/>
                </a:spcAft>
              </a:pPr>
              <a:t>‹#›</a:t>
            </a:fld>
            <a:endParaRPr lang="zh-CN" altLang="en-US"/>
          </a:p>
        </p:txBody>
      </p:sp>
    </p:spTree>
    <p:extLst>
      <p:ext uri="{BB962C8B-B14F-4D97-AF65-F5344CB8AC3E}">
        <p14:creationId xmlns:p14="http://schemas.microsoft.com/office/powerpoint/2010/main" val="288977628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slow" advTm="3000">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AF869-E9C6-49B2-8C7D-BD76E16FDC62}" type="datetimeFigureOut">
              <a:rPr lang="fr-FR" smtClean="0">
                <a:solidFill>
                  <a:prstClr val="black">
                    <a:tint val="75000"/>
                  </a:prstClr>
                </a:solidFill>
              </a:rPr>
              <a:pPr/>
              <a:t>28/06/2024</a:t>
            </a:fld>
            <a:endParaRPr lang="fr-FR">
              <a:solidFill>
                <a:prstClr val="black">
                  <a:tint val="75000"/>
                </a:prstClr>
              </a:solidFill>
            </a:endParaRPr>
          </a:p>
        </p:txBody>
      </p:sp>
      <p:sp>
        <p:nvSpPr>
          <p:cNvPr id="5" name="Footer Placeholder 4"/>
          <p:cNvSpPr>
            <a:spLocks noGrp="1"/>
          </p:cNvSpPr>
          <p:nvPr>
            <p:ph type="ftr" sz="quarter" idx="3"/>
          </p:nvPr>
        </p:nvSpPr>
        <p:spPr>
          <a:xfrm>
            <a:off x="4038601"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1"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8839A-2ABB-4078-8D66-FF9A67A936C5}"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4671356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2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7"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9"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1" algn="l" defTabSz="91442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xmlns=""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51F27F-98F9-A147-8986-34441C7B752D}" type="datetime1">
              <a:rPr lang="en-US" smtClean="0">
                <a:solidFill>
                  <a:prstClr val="black">
                    <a:tint val="75000"/>
                  </a:prstClr>
                </a:solidFill>
              </a:rPr>
              <a:pPr defTabSz="914400"/>
              <a:t>6/28/2024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EC71654-96A5-4280-94F3-931C61A9F92C}"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78175150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solidFill>
                  <a:srgbClr val="903163"/>
                </a:solidFill>
              </a:rPr>
              <a:pPr/>
              <a:t>6/28/2024</a:t>
            </a:fld>
            <a:endParaRPr lang="en-US" dirty="0">
              <a:solidFill>
                <a:srgbClr val="903163"/>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solidFill>
                <a:srgbClr val="903163"/>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solidFill>
                  <a:srgbClr val="903163"/>
                </a:solidFill>
              </a:rPr>
              <a:pPr/>
              <a:t>‹#›</a:t>
            </a:fld>
            <a:endParaRPr lang="en-US" dirty="0">
              <a:solidFill>
                <a:srgbClr val="903163"/>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418363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audio" Target="../media/audio10.wav"/><Relationship Id="rId3" Type="http://schemas.openxmlformats.org/officeDocument/2006/relationships/audio" Target="../media/audio4.wav"/><Relationship Id="rId7" Type="http://schemas.openxmlformats.org/officeDocument/2006/relationships/image" Target="../media/image63.jpeg"/><Relationship Id="rId12" Type="http://schemas.openxmlformats.org/officeDocument/2006/relationships/audio" Target="../media/audio40.wav"/><Relationship Id="rId2" Type="http://schemas.openxmlformats.org/officeDocument/2006/relationships/audio" Target="../media/audio3.wav"/><Relationship Id="rId1" Type="http://schemas.openxmlformats.org/officeDocument/2006/relationships/slideLayout" Target="../slideLayouts/slideLayout73.xml"/><Relationship Id="rId6" Type="http://schemas.openxmlformats.org/officeDocument/2006/relationships/image" Target="../media/image62.jpeg"/><Relationship Id="rId11" Type="http://schemas.openxmlformats.org/officeDocument/2006/relationships/image" Target="../media/image67.jpeg"/><Relationship Id="rId5" Type="http://schemas.microsoft.com/office/2007/relationships/hdphoto" Target="../media/hdphoto3.wdp"/><Relationship Id="rId10" Type="http://schemas.openxmlformats.org/officeDocument/2006/relationships/image" Target="../media/image66.jpeg"/><Relationship Id="rId4" Type="http://schemas.openxmlformats.org/officeDocument/2006/relationships/image" Target="../media/image61.png"/><Relationship Id="rId9"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1.jpeg"/><Relationship Id="rId1" Type="http://schemas.openxmlformats.org/officeDocument/2006/relationships/slideLayout" Target="../slideLayouts/slideLayout79.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96.xml"/><Relationship Id="rId4" Type="http://schemas.openxmlformats.org/officeDocument/2006/relationships/image" Target="../media/image74.jpeg"/></Relationships>
</file>

<file path=ppt/slides/_rels/slide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11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gif"/><Relationship Id="rId1" Type="http://schemas.openxmlformats.org/officeDocument/2006/relationships/slideLayout" Target="../slideLayouts/slideLayout150.xml"/><Relationship Id="rId6" Type="http://schemas.openxmlformats.org/officeDocument/2006/relationships/image" Target="../media/image91.gif"/><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50.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50.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50.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190.xml"/><Relationship Id="rId6" Type="http://schemas.openxmlformats.org/officeDocument/2006/relationships/image" Target="../media/image111.png"/><Relationship Id="rId5" Type="http://schemas.openxmlformats.org/officeDocument/2006/relationships/image" Target="NULL"/><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96.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90.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0.xml"/><Relationship Id="rId5" Type="http://schemas.openxmlformats.org/officeDocument/2006/relationships/image" Target="NUL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8.gif"/><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7.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39.jpe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3.jpeg"/><Relationship Id="rId1" Type="http://schemas.openxmlformats.org/officeDocument/2006/relationships/slideLayout" Target="../slideLayouts/slideLayout57.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50" name="Picture 2" descr="green lizard on green pl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26329" cy="18197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ages.unsplash.com/photo-1584974292709-5c2f0619971b?ixlib=rb-1.2.1&amp;ixid=MnwxMjA3fDB8MHxwaG90by1wYWdlfHx8fGVufDB8fHx8&amp;auto=format&amp;fit=crop&amp;w=1000&amp;q=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9668" y="1819746"/>
            <a:ext cx="3298339" cy="21999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acock butterfly perched on yellow flower in close up photography during day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6329" y="0"/>
            <a:ext cx="2728257" cy="18197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derwater photography of turtle on coral reef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4587" y="0"/>
            <a:ext cx="2283246" cy="18197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le green and blue peac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4274" y="1819746"/>
            <a:ext cx="176525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lack and white monkey on tree branch during day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67614" y="1819747"/>
            <a:ext cx="1466660" cy="219999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white swan on body of wa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7833" y="0"/>
            <a:ext cx="1455797" cy="181974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white and brown deer on snow covered ground during daytim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38" b="16788"/>
          <a:stretch/>
        </p:blipFill>
        <p:spPr bwMode="auto">
          <a:xfrm>
            <a:off x="-4260" y="1819746"/>
            <a:ext cx="2426329" cy="222672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green and yellow small beaked bird on twi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8573" y="4019738"/>
            <a:ext cx="2102358" cy="283214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snow fox on snowfield"/>
          <p:cNvPicPr>
            <a:picLocks noChangeAspect="1" noChangeArrowheads="1"/>
          </p:cNvPicPr>
          <p:nvPr/>
        </p:nvPicPr>
        <p:blipFill rotWithShape="1">
          <a:blip r:embed="rId11">
            <a:extLst>
              <a:ext uri="{28A0092B-C50C-407E-A947-70E740481C1C}">
                <a14:useLocalDpi xmlns:a14="http://schemas.microsoft.com/office/drawing/2010/main" val="0"/>
              </a:ext>
            </a:extLst>
          </a:blip>
          <a:srcRect l="9108" t="21328" r="39945"/>
          <a:stretch/>
        </p:blipFill>
        <p:spPr bwMode="auto">
          <a:xfrm>
            <a:off x="4398530" y="4019738"/>
            <a:ext cx="2730964" cy="283826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wo zebras on grass fiel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39" y="4019739"/>
            <a:ext cx="2285234" cy="283826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giraffe standing near tree at daytim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93598" y="0"/>
            <a:ext cx="1608422" cy="241102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walking panda front of concrete buildi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637" r="19021"/>
          <a:stretch/>
        </p:blipFill>
        <p:spPr bwMode="auto">
          <a:xfrm>
            <a:off x="7137093" y="4526733"/>
            <a:ext cx="2178923" cy="2331267"/>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wo elephants beside body of wate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30248" b="16504"/>
          <a:stretch/>
        </p:blipFill>
        <p:spPr bwMode="auto">
          <a:xfrm>
            <a:off x="8893598" y="2401557"/>
            <a:ext cx="3304147" cy="211786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close up photography of green fro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5226"/>
          <a:stretch/>
        </p:blipFill>
        <p:spPr bwMode="auto">
          <a:xfrm>
            <a:off x="9237352" y="4526733"/>
            <a:ext cx="2967248" cy="2325145"/>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brown koala bear on brown tree during daytim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502020" y="0"/>
            <a:ext cx="1689980" cy="240155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54038" y="381000"/>
            <a:ext cx="11125200" cy="609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533400" y="381000"/>
            <a:ext cx="11125200" cy="1371600"/>
          </a:xfrm>
          <a:prstGeom prst="rect">
            <a:avLst/>
          </a:prstGeom>
          <a:gradFill flip="none" rotWithShape="1">
            <a:gsLst>
              <a:gs pos="0">
                <a:schemeClr val="accent5">
                  <a:lumMod val="20000"/>
                  <a:lumOff val="80000"/>
                </a:schemeClr>
              </a:gs>
              <a:gs pos="6800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SG" sz="2800" dirty="0">
                <a:ln w="12700">
                  <a:solidFill>
                    <a:srgbClr val="FFFFFF"/>
                  </a:solidFill>
                </a:ln>
                <a:latin typeface="Times New Roman" panose="02020603050405020304" pitchFamily="18" charset="0"/>
                <a:cs typeface="Times New Roman" panose="02020603050405020304" pitchFamily="18" charset="0"/>
              </a:rPr>
              <a:t>                 </a:t>
            </a:r>
            <a:r>
              <a:rPr lang="en-SG" sz="6000" dirty="0" smtClean="0">
                <a:ln w="12700">
                  <a:noFill/>
                </a:ln>
                <a:solidFill>
                  <a:schemeClr val="bg1"/>
                </a:solidFill>
                <a:latin typeface="Times New Roman" panose="02020603050405020304" pitchFamily="18" charset="0"/>
                <a:cs typeface="Times New Roman" panose="02020603050405020304" pitchFamily="18" charset="0"/>
              </a:rPr>
              <a:t>ĐA DẠNG THẾ GIỚI SỐNG</a:t>
            </a:r>
            <a:endParaRPr lang="en-US" sz="5400" dirty="0">
              <a:ln w="12700">
                <a:noFill/>
              </a:ln>
              <a:solidFill>
                <a:schemeClr val="bg1"/>
              </a:solidFill>
              <a:latin typeface="Times New Roman" panose="02020603050405020304" pitchFamily="18" charset="0"/>
              <a:cs typeface="Times New Roman" panose="02020603050405020304" pitchFamily="18" charset="0"/>
            </a:endParaRPr>
          </a:p>
        </p:txBody>
      </p:sp>
      <p:sp>
        <p:nvSpPr>
          <p:cNvPr id="20" name="Rectangle: Rounded Corners 4"/>
          <p:cNvSpPr/>
          <p:nvPr/>
        </p:nvSpPr>
        <p:spPr>
          <a:xfrm>
            <a:off x="424491" y="291506"/>
            <a:ext cx="1981200" cy="609600"/>
          </a:xfrm>
          <a:prstGeom prst="roundRect">
            <a:avLst>
              <a:gd name="adj" fmla="val 50000"/>
            </a:avLst>
          </a:prstGeom>
          <a:gradFill>
            <a:gsLst>
              <a:gs pos="0">
                <a:schemeClr val="accent5">
                  <a:lumMod val="20000"/>
                  <a:lumOff val="80000"/>
                </a:schemeClr>
              </a:gs>
              <a:gs pos="68000">
                <a:schemeClr val="accent5">
                  <a:lumMod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smtClean="0">
                <a:latin typeface="#9Slide03 Bebas Neue ZSmall" panose="020B0606020202050201" pitchFamily="34" charset="0"/>
              </a:rPr>
              <a:t>CHỦ ĐỀ</a:t>
            </a:r>
            <a:endParaRPr lang="vi-VN" sz="3600" dirty="0">
              <a:latin typeface="#9Slide03 Bebas Neue ZSmall" panose="020B0606020202050201" pitchFamily="34" charset="0"/>
            </a:endParaRPr>
          </a:p>
        </p:txBody>
      </p:sp>
      <p:pic>
        <p:nvPicPr>
          <p:cNvPr id="21" name="Picture 6" descr="TLTH -Bộ SGK Lớp 2 - Kết nối tri thức với cuộc sống - Công ty Cổ phần Đầu  tư và Phát triển Giáo dục Phương Nam"/>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9920" y="4865105"/>
            <a:ext cx="1654521" cy="1654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4623" y="1827062"/>
            <a:ext cx="9252641" cy="1200329"/>
          </a:xfrm>
          <a:prstGeom prst="rect">
            <a:avLst/>
          </a:prstGeom>
          <a:noFill/>
        </p:spPr>
        <p:txBody>
          <a:bodyPr wrap="square" rtlCol="0">
            <a:spAutoFit/>
          </a:bodyPr>
          <a:lstStyle/>
          <a:p>
            <a:pPr algn="ctr">
              <a:defRPr/>
            </a:pPr>
            <a:r>
              <a:rPr lang="en-US" sz="7200" b="1" dirty="0" smtClean="0">
                <a:ln w="12700">
                  <a:noFill/>
                </a:ln>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ĐA DẠNG SINH HỌC</a:t>
            </a:r>
            <a:endParaRPr lang="en-US" sz="7200" b="1" dirty="0">
              <a:ln w="12700">
                <a:noFill/>
              </a:ln>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47248" y="2469028"/>
            <a:ext cx="4219669" cy="4219669"/>
          </a:xfrm>
          <a:prstGeom prst="rect">
            <a:avLst/>
          </a:prstGeom>
        </p:spPr>
      </p:pic>
      <p:pic>
        <p:nvPicPr>
          <p:cNvPr id="4" name="Picture 3"/>
          <p:cNvPicPr>
            <a:picLocks noChangeAspect="1"/>
          </p:cNvPicPr>
          <p:nvPr/>
        </p:nvPicPr>
        <p:blipFill rotWithShape="1">
          <a:blip r:embed="rId20">
            <a:extLst>
              <a:ext uri="{28A0092B-C50C-407E-A947-70E740481C1C}">
                <a14:useLocalDpi xmlns:a14="http://schemas.microsoft.com/office/drawing/2010/main" val="0"/>
              </a:ext>
            </a:extLst>
          </a:blip>
          <a:srcRect b="17158"/>
          <a:stretch/>
        </p:blipFill>
        <p:spPr>
          <a:xfrm>
            <a:off x="5426376" y="2221490"/>
            <a:ext cx="4852523" cy="4019889"/>
          </a:xfrm>
          <a:prstGeom prst="rect">
            <a:avLst/>
          </a:prstGeom>
        </p:spPr>
      </p:pic>
    </p:spTree>
    <p:extLst>
      <p:ext uri="{BB962C8B-B14F-4D97-AF65-F5344CB8AC3E}">
        <p14:creationId xmlns:p14="http://schemas.microsoft.com/office/powerpoint/2010/main" val="3422164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0" y="0"/>
            <a:ext cx="12192000" cy="6858000"/>
            <a:chOff x="0" y="0"/>
            <a:chExt cx="12192000" cy="6858000"/>
          </a:xfrm>
        </p:grpSpPr>
        <p:pic>
          <p:nvPicPr>
            <p:cNvPr id="8201" name="图片 20"/>
            <p:cNvPicPr>
              <a:picLocks noChangeAspect="1" noChangeArrowheads="1"/>
            </p:cNvPicPr>
            <p:nvPr/>
          </p:nvPicPr>
          <p:blipFill>
            <a:blip r:embed="rId3">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grpSp>
      <p:sp>
        <p:nvSpPr>
          <p:cNvPr id="9" name="矩形: 圆角 8"/>
          <p:cNvSpPr/>
          <p:nvPr/>
        </p:nvSpPr>
        <p:spPr>
          <a:xfrm>
            <a:off x="1882775" y="2055813"/>
            <a:ext cx="8780463" cy="3860800"/>
          </a:xfrm>
          <a:prstGeom prst="roundRect">
            <a:avLst>
              <a:gd name="adj" fmla="val 550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sp>
        <p:nvSpPr>
          <p:cNvPr id="3" name="矩形 2"/>
          <p:cNvSpPr>
            <a:spLocks noChangeArrowheads="1"/>
          </p:cNvSpPr>
          <p:nvPr/>
        </p:nvSpPr>
        <p:spPr bwMode="auto">
          <a:xfrm>
            <a:off x="2184675" y="2326000"/>
            <a:ext cx="8013700" cy="360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marL="342900" indent="-342900" algn="just" defTabSz="914400" fontAlgn="base">
              <a:lnSpc>
                <a:spcPct val="120000"/>
              </a:lnSpc>
              <a:spcBef>
                <a:spcPct val="0"/>
              </a:spcBef>
              <a:spcAft>
                <a:spcPct val="0"/>
              </a:spcAft>
              <a:buFont typeface="Wingdings" panose="05000000000000000000" pitchFamily="2" charset="2"/>
              <a:buChar char="q"/>
            </a:pPr>
            <a:r>
              <a:rPr lang="vi-VN" altLang="zh-CN" sz="2400" dirty="0" smtClean="0">
                <a:solidFill>
                  <a:prstClr val="black"/>
                </a:solidFill>
                <a:latin typeface="+mj-lt"/>
                <a:ea typeface="#9Slide03 Roboto Light" panose="02000000000000000000" pitchFamily="2" charset="0"/>
              </a:rPr>
              <a:t>Đa dạng sinh học là sự phong phú về số lượng loài, số lượng cá thể trong loài và môi trường sống. </a:t>
            </a:r>
            <a:endParaRPr lang="en-US" altLang="zh-CN" sz="2400" dirty="0" smtClean="0">
              <a:solidFill>
                <a:prstClr val="black"/>
              </a:solidFill>
              <a:latin typeface="+mj-lt"/>
              <a:ea typeface="#9Slide03 Roboto Light" panose="02000000000000000000" pitchFamily="2" charset="0"/>
            </a:endParaRPr>
          </a:p>
          <a:p>
            <a:pPr marL="342900" indent="-342900" algn="just" defTabSz="914400" fontAlgn="base">
              <a:lnSpc>
                <a:spcPct val="120000"/>
              </a:lnSpc>
              <a:spcBef>
                <a:spcPct val="0"/>
              </a:spcBef>
              <a:spcAft>
                <a:spcPct val="0"/>
              </a:spcAft>
              <a:buFont typeface="Wingdings" panose="05000000000000000000" pitchFamily="2" charset="2"/>
              <a:buChar char="q"/>
            </a:pPr>
            <a:r>
              <a:rPr lang="vi-VN" altLang="zh-CN" sz="2400" dirty="0" smtClean="0">
                <a:solidFill>
                  <a:prstClr val="black"/>
                </a:solidFill>
                <a:latin typeface="+mj-lt"/>
                <a:ea typeface="#9Slide03 Roboto Light" panose="02000000000000000000" pitchFamily="2" charset="0"/>
              </a:rPr>
              <a:t>Dựa vào điều kiện khí hậu, đa dạng sinh học được phân chia theo các khu vực như: đa dạng sinh học ở hoang mạc, đa dạng sinh học vùng đài nguyên, đa dạng sinh học rừng nhiệt đới, đa dạng sinh học vùng ôn đới, đa dạng sinh học rừng lá kim,….</a:t>
            </a:r>
          </a:p>
          <a:p>
            <a:pPr defTabSz="914400" fontAlgn="base">
              <a:lnSpc>
                <a:spcPct val="200000"/>
              </a:lnSpc>
              <a:spcBef>
                <a:spcPct val="0"/>
              </a:spcBef>
              <a:spcAft>
                <a:spcPct val="0"/>
              </a:spcAft>
              <a:buFontTx/>
              <a:buNone/>
            </a:pPr>
            <a:endParaRPr lang="en-US" altLang="zh-CN" sz="1600" dirty="0">
              <a:solidFill>
                <a:prstClr val="black"/>
              </a:solidFill>
              <a:latin typeface="+mj-lt"/>
              <a:ea typeface="微软雅黑" panose="020B0503020204020204" pitchFamily="34"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438" y="773113"/>
            <a:ext cx="3262312"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1800071" y="1224558"/>
            <a:ext cx="21852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r>
              <a:rPr lang="en-US" altLang="zh-CN" sz="4000" b="1" dirty="0" smtClean="0">
                <a:solidFill>
                  <a:srgbClr val="4472C4">
                    <a:lumMod val="75000"/>
                  </a:srgbClr>
                </a:solidFill>
                <a:latin typeface="000 DanPanosian TB" pitchFamily="2" charset="0"/>
                <a:ea typeface="微软雅黑" panose="020B0503020204020204" pitchFamily="34" charset="-122"/>
              </a:rPr>
              <a:t>KẾT LUẬN</a:t>
            </a:r>
            <a:endParaRPr lang="zh-CN" altLang="en-US" sz="4000" b="1" dirty="0">
              <a:solidFill>
                <a:srgbClr val="4472C4">
                  <a:lumMod val="75000"/>
                </a:srgbClr>
              </a:solidFill>
              <a:latin typeface="000 DanPanosian TB" pitchFamily="2" charset="0"/>
              <a:ea typeface="微软雅黑" panose="020B0503020204020204" pitchFamily="34" charset="-122"/>
            </a:endParaRPr>
          </a:p>
        </p:txBody>
      </p:sp>
      <p:pic>
        <p:nvPicPr>
          <p:cNvPr id="13" name="图片 12"/>
          <p:cNvPicPr>
            <a:picLocks noChangeAspect="1"/>
          </p:cNvPicPr>
          <p:nvPr/>
        </p:nvPicPr>
        <p:blipFill>
          <a:blip r:embed="rId5"/>
          <a:stretch>
            <a:fillRect/>
          </a:stretch>
        </p:blipFill>
        <p:spPr>
          <a:xfrm>
            <a:off x="9918700" y="3970338"/>
            <a:ext cx="1833563" cy="2779712"/>
          </a:xfrm>
          <a:prstGeom prst="rect">
            <a:avLst/>
          </a:prstGeom>
          <a:effectLst>
            <a:outerShdw blurRad="50800" dist="38100" dir="10800000" algn="r" rotWithShape="0">
              <a:prstClr val="black">
                <a:alpha val="40000"/>
              </a:prstClr>
            </a:outerShdw>
          </a:effectLst>
        </p:spPr>
      </p:pic>
      <p:pic>
        <p:nvPicPr>
          <p:cNvPr id="14" name="图片 13"/>
          <p:cNvPicPr>
            <a:picLocks noChangeAspect="1"/>
          </p:cNvPicPr>
          <p:nvPr/>
        </p:nvPicPr>
        <p:blipFill>
          <a:blip r:embed="rId6"/>
          <a:stretch>
            <a:fillRect/>
          </a:stretch>
        </p:blipFill>
        <p:spPr>
          <a:xfrm>
            <a:off x="4440238" y="660400"/>
            <a:ext cx="5600700" cy="1395413"/>
          </a:xfrm>
          <a:prstGeom prst="rect">
            <a:avLst/>
          </a:prstGeom>
          <a:effectLst>
            <a:outerShdw blurRad="50800" dist="38100" dir="10800000" algn="r" rotWithShape="0">
              <a:prstClr val="black">
                <a:alpha val="40000"/>
              </a:prstClr>
            </a:outerShdw>
          </a:effectLst>
        </p:spPr>
      </p:pic>
      <p:pic>
        <p:nvPicPr>
          <p:cNvPr id="11" name="Picture 2" descr="forest clipart transparent - Clip Art Libra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88" y="4562947"/>
            <a:ext cx="2409352" cy="240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51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Effect transition="in" filter="fade">
                                      <p:cBhvr>
                                        <p:cTn id="35" dur="10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circle(in)">
                                      <p:cBhvr>
                                        <p:cTn id="51"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uds in the sky&#10;&#10;Description automatically generated with medium confidence">
            <a:extLst>
              <a:ext uri="{FF2B5EF4-FFF2-40B4-BE49-F238E27FC236}">
                <a16:creationId xmlns="" xmlns:a16="http://schemas.microsoft.com/office/drawing/2014/main" id="{8D559120-CCD7-443A-A61C-CF0AA5F28F0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680"/>
            <a:ext cx="12192000" cy="6897155"/>
          </a:xfrm>
          <a:prstGeom prst="rect">
            <a:avLst/>
          </a:prstGeom>
        </p:spPr>
      </p:pic>
      <p:sp>
        <p:nvSpPr>
          <p:cNvPr id="31" name="Rectangle 30">
            <a:extLst>
              <a:ext uri="{FF2B5EF4-FFF2-40B4-BE49-F238E27FC236}">
                <a16:creationId xmlns="" xmlns:a16="http://schemas.microsoft.com/office/drawing/2014/main" id="{3452344F-4B2F-4518-962C-E79915DCDF19}"/>
              </a:ext>
            </a:extLst>
          </p:cNvPr>
          <p:cNvSpPr/>
          <p:nvPr/>
        </p:nvSpPr>
        <p:spPr>
          <a:xfrm>
            <a:off x="6280735" y="4404699"/>
            <a:ext cx="1741714" cy="1494972"/>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3" name="Rectangle 32">
            <a:extLst>
              <a:ext uri="{FF2B5EF4-FFF2-40B4-BE49-F238E27FC236}">
                <a16:creationId xmlns="" xmlns:a16="http://schemas.microsoft.com/office/drawing/2014/main" id="{CC6C0CE2-1176-40E3-BA35-435FA100F860}"/>
              </a:ext>
            </a:extLst>
          </p:cNvPr>
          <p:cNvSpPr/>
          <p:nvPr/>
        </p:nvSpPr>
        <p:spPr>
          <a:xfrm>
            <a:off x="10075418" y="2760738"/>
            <a:ext cx="1741714" cy="1494972"/>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146" name="Picture 2" descr="Những loài động vật đẹp nhất thế giới - KhoaHoc.t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64" r="14651"/>
          <a:stretch/>
        </p:blipFill>
        <p:spPr bwMode="auto">
          <a:xfrm>
            <a:off x="10058389" y="4404698"/>
            <a:ext cx="1765426" cy="150065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hình nền đẹp về đại dương mà bạn chưa bao giờ thấ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269"/>
          <a:stretch/>
        </p:blipFill>
        <p:spPr bwMode="auto">
          <a:xfrm>
            <a:off x="8166220" y="4404698"/>
            <a:ext cx="1748397" cy="149497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hám phá vẻ đẹp tuyệt diệu và đầy bí ẩn của một số sinh vật biể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624"/>
          <a:stretch/>
        </p:blipFill>
        <p:spPr bwMode="auto">
          <a:xfrm>
            <a:off x="8166221" y="2760739"/>
            <a:ext cx="1752700" cy="149497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 xmlns:a16="http://schemas.microsoft.com/office/drawing/2014/main" id="{3452344F-4B2F-4518-962C-E79915DCDF19}"/>
              </a:ext>
            </a:extLst>
          </p:cNvPr>
          <p:cNvSpPr/>
          <p:nvPr/>
        </p:nvSpPr>
        <p:spPr>
          <a:xfrm>
            <a:off x="8166219" y="1116780"/>
            <a:ext cx="1748397" cy="1494972"/>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152" name="Picture 8" descr="10 loài động vật đẹp nhất thế giới"/>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652" t="11609" r="24257" b="8006"/>
          <a:stretch/>
        </p:blipFill>
        <p:spPr bwMode="auto">
          <a:xfrm>
            <a:off x="6280735" y="2759254"/>
            <a:ext cx="1728987" cy="14964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Cận cảnh vẻ đẹp của sư tử trắng qua ống kính của nhiếp ảnh gia người Anh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6156" name="Picture 12" descr="ta con voi - Top hay nhấ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465" r="4883"/>
          <a:stretch/>
        </p:blipFill>
        <p:spPr bwMode="auto">
          <a:xfrm>
            <a:off x="10058389" y="1113931"/>
            <a:ext cx="1758743" cy="149781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Chim vàng anh ăn gì? Vàng anh giá bao nhiêu?"/>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904" r="7255"/>
          <a:stretch/>
        </p:blipFill>
        <p:spPr bwMode="auto">
          <a:xfrm>
            <a:off x="6280735" y="1113932"/>
            <a:ext cx="1741711" cy="149633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74504" y="2017218"/>
            <a:ext cx="5850265"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r>
              <a:rPr lang="en-US" sz="4000" b="1" dirty="0" smtClean="0">
                <a:solidFill>
                  <a:prstClr val="white"/>
                </a:solidFill>
                <a:latin typeface="#9Slide03 Swiss Condensed Bold" panose="02000500000000000000" pitchFamily="2" charset="0"/>
                <a:cs typeface="Arial" panose="020B0604020202020204" pitchFamily="34" charset="0"/>
              </a:rPr>
              <a:t>PHẦN 2</a:t>
            </a:r>
            <a:endParaRPr lang="en-US" sz="4000" b="1" dirty="0">
              <a:solidFill>
                <a:prstClr val="white"/>
              </a:solidFill>
              <a:latin typeface="#9Slide03 Swiss Condensed Bold" panose="02000500000000000000" pitchFamily="2" charset="0"/>
              <a:cs typeface="Arial" panose="020B0604020202020204" pitchFamily="34" charset="0"/>
            </a:endParaRPr>
          </a:p>
          <a:p>
            <a:pPr algn="ctr" defTabSz="914400">
              <a:lnSpc>
                <a:spcPct val="120000"/>
              </a:lnSpc>
            </a:pPr>
            <a:r>
              <a:rPr lang="en-US" sz="5500" b="1" dirty="0" smtClean="0">
                <a:solidFill>
                  <a:prstClr val="white"/>
                </a:solidFill>
                <a:latin typeface="#9Slide03 Swiss Condensed Bold" panose="02000500000000000000" pitchFamily="2" charset="0"/>
                <a:cs typeface="Arial" panose="020B0604020202020204" pitchFamily="34" charset="0"/>
              </a:rPr>
              <a:t>VAI TRÒ ĐA DẠNG SINH HỌC</a:t>
            </a:r>
            <a:endParaRPr lang="en-US" sz="5500" b="1" dirty="0">
              <a:solidFill>
                <a:prstClr val="white"/>
              </a:solidFill>
              <a:latin typeface="#9Slide03 Swiss Condensed Bold" panose="02000500000000000000" pitchFamily="2" charset="0"/>
              <a:cs typeface="Arial" panose="020B0604020202020204" pitchFamily="34" charset="0"/>
            </a:endParaRPr>
          </a:p>
        </p:txBody>
      </p:sp>
      <p:sp>
        <p:nvSpPr>
          <p:cNvPr id="36" name="Left Bracket 35"/>
          <p:cNvSpPr/>
          <p:nvPr/>
        </p:nvSpPr>
        <p:spPr>
          <a:xfrm rot="10800000" flipH="1">
            <a:off x="264211" y="1954773"/>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37" name="Left Bracket 36"/>
          <p:cNvSpPr/>
          <p:nvPr/>
        </p:nvSpPr>
        <p:spPr>
          <a:xfrm rot="10800000">
            <a:off x="5944907" y="1954773"/>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Tree>
    <p:extLst>
      <p:ext uri="{BB962C8B-B14F-4D97-AF65-F5344CB8AC3E}">
        <p14:creationId xmlns:p14="http://schemas.microsoft.com/office/powerpoint/2010/main" val="15630981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4000" fill="hold"/>
                                            <p:tgtEl>
                                              <p:spTgt spid="6"/>
                                            </p:tgtEl>
                                          </p:cBhvr>
                                          <p:by x="120000" y="120000"/>
                                        </p:animScale>
                                      </p:childTnLst>
                                    </p:cTn>
                                  </p:par>
                                  <p:par>
                                    <p:cTn id="7" presetID="2" presetClass="entr" presetSubtype="1" fill="hold" grpId="0" nodeType="withEffect" p14:presetBounceEnd="86000">
                                      <p:stCondLst>
                                        <p:cond delay="850"/>
                                      </p:stCondLst>
                                      <p:childTnLst>
                                        <p:set>
                                          <p:cBhvr>
                                            <p:cTn id="8" dur="1" fill="hold">
                                              <p:stCondLst>
                                                <p:cond delay="0"/>
                                              </p:stCondLst>
                                            </p:cTn>
                                            <p:tgtEl>
                                              <p:spTgt spid="33"/>
                                            </p:tgtEl>
                                            <p:attrNameLst>
                                              <p:attrName>style.visibility</p:attrName>
                                            </p:attrNameLst>
                                          </p:cBhvr>
                                          <p:to>
                                            <p:strVal val="visible"/>
                                          </p:to>
                                        </p:set>
                                        <p:anim calcmode="lin" valueType="num" p14:bounceEnd="86000">
                                          <p:cBhvr additive="base">
                                            <p:cTn id="9" dur="2000" fill="hold"/>
                                            <p:tgtEl>
                                              <p:spTgt spid="33"/>
                                            </p:tgtEl>
                                            <p:attrNameLst>
                                              <p:attrName>ppt_x</p:attrName>
                                            </p:attrNameLst>
                                          </p:cBhvr>
                                          <p:tavLst>
                                            <p:tav tm="0">
                                              <p:val>
                                                <p:strVal val="#ppt_x"/>
                                              </p:val>
                                            </p:tav>
                                            <p:tav tm="100000">
                                              <p:val>
                                                <p:strVal val="#ppt_x"/>
                                              </p:val>
                                            </p:tav>
                                          </p:tavLst>
                                        </p:anim>
                                        <p:anim calcmode="lin" valueType="num" p14:bounceEnd="86000">
                                          <p:cBhvr additive="base">
                                            <p:cTn id="10" dur="2000" fill="hold"/>
                                            <p:tgtEl>
                                              <p:spTgt spid="33"/>
                                            </p:tgtEl>
                                            <p:attrNameLst>
                                              <p:attrName>ppt_y</p:attrName>
                                            </p:attrNameLst>
                                          </p:cBhvr>
                                          <p:tavLst>
                                            <p:tav tm="0">
                                              <p:val>
                                                <p:strVal val="0-#ppt_h/2"/>
                                              </p:val>
                                            </p:tav>
                                            <p:tav tm="100000">
                                              <p:val>
                                                <p:strVal val="#ppt_y"/>
                                              </p:val>
                                            </p:tav>
                                          </p:tavLst>
                                        </p:anim>
                                      </p:childTnLst>
                                    </p:cTn>
                                  </p:par>
                                  <p:par>
                                    <p:cTn id="11" presetID="2" presetClass="entr" presetSubtype="1" fill="hold" grpId="0" nodeType="withEffect" p14:presetBounceEnd="86000">
                                      <p:stCondLst>
                                        <p:cond delay="950"/>
                                      </p:stCondLst>
                                      <p:childTnLst>
                                        <p:set>
                                          <p:cBhvr>
                                            <p:cTn id="12" dur="1" fill="hold">
                                              <p:stCondLst>
                                                <p:cond delay="0"/>
                                              </p:stCondLst>
                                            </p:cTn>
                                            <p:tgtEl>
                                              <p:spTgt spid="31"/>
                                            </p:tgtEl>
                                            <p:attrNameLst>
                                              <p:attrName>style.visibility</p:attrName>
                                            </p:attrNameLst>
                                          </p:cBhvr>
                                          <p:to>
                                            <p:strVal val="visible"/>
                                          </p:to>
                                        </p:set>
                                        <p:anim calcmode="lin" valueType="num" p14:bounceEnd="86000">
                                          <p:cBhvr additive="base">
                                            <p:cTn id="13" dur="2000" fill="hold"/>
                                            <p:tgtEl>
                                              <p:spTgt spid="31"/>
                                            </p:tgtEl>
                                            <p:attrNameLst>
                                              <p:attrName>ppt_x</p:attrName>
                                            </p:attrNameLst>
                                          </p:cBhvr>
                                          <p:tavLst>
                                            <p:tav tm="0">
                                              <p:val>
                                                <p:strVal val="#ppt_x"/>
                                              </p:val>
                                            </p:tav>
                                            <p:tav tm="100000">
                                              <p:val>
                                                <p:strVal val="#ppt_x"/>
                                              </p:val>
                                            </p:tav>
                                          </p:tavLst>
                                        </p:anim>
                                        <p:anim calcmode="lin" valueType="num" p14:bounceEnd="86000">
                                          <p:cBhvr additive="base">
                                            <p:cTn id="14" dur="200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14:presetBounceEnd="86000">
                                      <p:stCondLst>
                                        <p:cond delay="950"/>
                                      </p:stCondLst>
                                      <p:childTnLst>
                                        <p:set>
                                          <p:cBhvr>
                                            <p:cTn id="16" dur="1" fill="hold">
                                              <p:stCondLst>
                                                <p:cond delay="0"/>
                                              </p:stCondLst>
                                            </p:cTn>
                                            <p:tgtEl>
                                              <p:spTgt spid="28"/>
                                            </p:tgtEl>
                                            <p:attrNameLst>
                                              <p:attrName>style.visibility</p:attrName>
                                            </p:attrNameLst>
                                          </p:cBhvr>
                                          <p:to>
                                            <p:strVal val="visible"/>
                                          </p:to>
                                        </p:set>
                                        <p:anim calcmode="lin" valueType="num" p14:bounceEnd="86000">
                                          <p:cBhvr additive="base">
                                            <p:cTn id="17" dur="2000" fill="hold"/>
                                            <p:tgtEl>
                                              <p:spTgt spid="28"/>
                                            </p:tgtEl>
                                            <p:attrNameLst>
                                              <p:attrName>ppt_x</p:attrName>
                                            </p:attrNameLst>
                                          </p:cBhvr>
                                          <p:tavLst>
                                            <p:tav tm="0">
                                              <p:val>
                                                <p:strVal val="#ppt_x"/>
                                              </p:val>
                                            </p:tav>
                                            <p:tav tm="100000">
                                              <p:val>
                                                <p:strVal val="#ppt_x"/>
                                              </p:val>
                                            </p:tav>
                                          </p:tavLst>
                                        </p:anim>
                                        <p:anim calcmode="lin" valueType="num" p14:bounceEnd="86000">
                                          <p:cBhvr additive="base">
                                            <p:cTn id="18" dur="2000" fill="hold"/>
                                            <p:tgtEl>
                                              <p:spTgt spid="28"/>
                                            </p:tgtEl>
                                            <p:attrNameLst>
                                              <p:attrName>ppt_y</p:attrName>
                                            </p:attrNameLst>
                                          </p:cBhvr>
                                          <p:tavLst>
                                            <p:tav tm="0">
                                              <p:val>
                                                <p:strVal val="0-#ppt_h/2"/>
                                              </p:val>
                                            </p:tav>
                                            <p:tav tm="100000">
                                              <p:val>
                                                <p:strVal val="#ppt_y"/>
                                              </p:val>
                                            </p:tav>
                                          </p:tavLst>
                                        </p:anim>
                                      </p:childTnLst>
                                    </p:cTn>
                                  </p:par>
                                </p:childTnLst>
                              </p:cTn>
                            </p:par>
                            <p:par>
                              <p:cTn id="19" fill="hold">
                                <p:stCondLst>
                                  <p:cond delay="8000"/>
                                </p:stCondLst>
                                <p:childTnLst>
                                  <p:par>
                                    <p:cTn id="20" presetID="50" presetClass="entr" presetSubtype="0" decel="10000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700" fill="hold"/>
                                            <p:tgtEl>
                                              <p:spTgt spid="37"/>
                                            </p:tgtEl>
                                            <p:attrNameLst>
                                              <p:attrName>ppt_w</p:attrName>
                                            </p:attrNameLst>
                                          </p:cBhvr>
                                          <p:tavLst>
                                            <p:tav tm="0">
                                              <p:val>
                                                <p:strVal val="#ppt_w+.3"/>
                                              </p:val>
                                            </p:tav>
                                            <p:tav tm="100000">
                                              <p:val>
                                                <p:strVal val="#ppt_w"/>
                                              </p:val>
                                            </p:tav>
                                          </p:tavLst>
                                        </p:anim>
                                        <p:anim calcmode="lin" valueType="num">
                                          <p:cBhvr>
                                            <p:cTn id="23" dur="700" fill="hold"/>
                                            <p:tgtEl>
                                              <p:spTgt spid="37"/>
                                            </p:tgtEl>
                                            <p:attrNameLst>
                                              <p:attrName>ppt_h</p:attrName>
                                            </p:attrNameLst>
                                          </p:cBhvr>
                                          <p:tavLst>
                                            <p:tav tm="0">
                                              <p:val>
                                                <p:strVal val="#ppt_h"/>
                                              </p:val>
                                            </p:tav>
                                            <p:tav tm="100000">
                                              <p:val>
                                                <p:strVal val="#ppt_h"/>
                                              </p:val>
                                            </p:tav>
                                          </p:tavLst>
                                        </p:anim>
                                        <p:animEffect transition="in" filter="fade">
                                          <p:cBhvr>
                                            <p:cTn id="24" dur="700"/>
                                            <p:tgtEl>
                                              <p:spTgt spid="37"/>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700" fill="hold"/>
                                            <p:tgtEl>
                                              <p:spTgt spid="36"/>
                                            </p:tgtEl>
                                            <p:attrNameLst>
                                              <p:attrName>ppt_w</p:attrName>
                                            </p:attrNameLst>
                                          </p:cBhvr>
                                          <p:tavLst>
                                            <p:tav tm="0">
                                              <p:val>
                                                <p:strVal val="#ppt_w+.3"/>
                                              </p:val>
                                            </p:tav>
                                            <p:tav tm="100000">
                                              <p:val>
                                                <p:strVal val="#ppt_w"/>
                                              </p:val>
                                            </p:tav>
                                          </p:tavLst>
                                        </p:anim>
                                        <p:anim calcmode="lin" valueType="num">
                                          <p:cBhvr>
                                            <p:cTn id="28" dur="700" fill="hold"/>
                                            <p:tgtEl>
                                              <p:spTgt spid="36"/>
                                            </p:tgtEl>
                                            <p:attrNameLst>
                                              <p:attrName>ppt_h</p:attrName>
                                            </p:attrNameLst>
                                          </p:cBhvr>
                                          <p:tavLst>
                                            <p:tav tm="0">
                                              <p:val>
                                                <p:strVal val="#ppt_h"/>
                                              </p:val>
                                            </p:tav>
                                            <p:tav tm="100000">
                                              <p:val>
                                                <p:strVal val="#ppt_h"/>
                                              </p:val>
                                            </p:tav>
                                          </p:tavLst>
                                        </p:anim>
                                        <p:animEffect transition="in" filter="fade">
                                          <p:cBhvr>
                                            <p:cTn id="29" dur="700"/>
                                            <p:tgtEl>
                                              <p:spTgt spid="36"/>
                                            </p:tgtEl>
                                          </p:cBhvr>
                                        </p:animEffect>
                                      </p:childTnLst>
                                      <p:subTnLst>
                                        <p:audio>
                                          <p:cMediaNode>
                                            <p:cTn display="0" masterRel="sameClick">
                                              <p:stCondLst>
                                                <p:cond evt="begin" delay="0">
                                                  <p:tn val="25"/>
                                                </p:cond>
                                              </p:stCondLst>
                                              <p:endCondLst>
                                                <p:cond evt="onStopAudio" delay="0">
                                                  <p:tgtEl>
                                                    <p:sldTgt/>
                                                  </p:tgtEl>
                                                </p:cond>
                                              </p:endCondLst>
                                            </p:cTn>
                                            <p:tgtEl>
                                              <p:sndTgt r:embed="rId2" name="suonho.wav"/>
                                            </p:tgtEl>
                                          </p:cMediaNode>
                                        </p:audio>
                                      </p:subTnLst>
                                    </p:cTn>
                                  </p:par>
                                </p:childTnLst>
                              </p:cTn>
                            </p:par>
                            <p:par>
                              <p:cTn id="30" fill="hold">
                                <p:stCondLst>
                                  <p:cond delay="87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4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3"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28" grpId="0" animBg="1"/>
          <p:bldP spid="35" grpId="0" animBg="1"/>
          <p:bldP spid="36"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4000" fill="hold"/>
                                            <p:tgtEl>
                                              <p:spTgt spid="6"/>
                                            </p:tgtEl>
                                          </p:cBhvr>
                                          <p:by x="120000" y="120000"/>
                                        </p:animScale>
                                      </p:childTnLst>
                                    </p:cTn>
                                  </p:par>
                                  <p:par>
                                    <p:cTn id="7" presetID="2" presetClass="entr" presetSubtype="1" fill="hold" grpId="0" nodeType="withEffect">
                                      <p:stCondLst>
                                        <p:cond delay="850"/>
                                      </p:stCondLst>
                                      <p:childTnLst>
                                        <p:set>
                                          <p:cBhvr>
                                            <p:cTn id="8" dur="1" fill="hold">
                                              <p:stCondLst>
                                                <p:cond delay="0"/>
                                              </p:stCondLst>
                                            </p:cTn>
                                            <p:tgtEl>
                                              <p:spTgt spid="33"/>
                                            </p:tgtEl>
                                            <p:attrNameLst>
                                              <p:attrName>style.visibility</p:attrName>
                                            </p:attrNameLst>
                                          </p:cBhvr>
                                          <p:to>
                                            <p:strVal val="visible"/>
                                          </p:to>
                                        </p:set>
                                        <p:anim calcmode="lin" valueType="num">
                                          <p:cBhvr additive="base">
                                            <p:cTn id="9" dur="2000" fill="hold"/>
                                            <p:tgtEl>
                                              <p:spTgt spid="33"/>
                                            </p:tgtEl>
                                            <p:attrNameLst>
                                              <p:attrName>ppt_x</p:attrName>
                                            </p:attrNameLst>
                                          </p:cBhvr>
                                          <p:tavLst>
                                            <p:tav tm="0">
                                              <p:val>
                                                <p:strVal val="#ppt_x"/>
                                              </p:val>
                                            </p:tav>
                                            <p:tav tm="100000">
                                              <p:val>
                                                <p:strVal val="#ppt_x"/>
                                              </p:val>
                                            </p:tav>
                                          </p:tavLst>
                                        </p:anim>
                                        <p:anim calcmode="lin" valueType="num">
                                          <p:cBhvr additive="base">
                                            <p:cTn id="10" dur="2000" fill="hold"/>
                                            <p:tgtEl>
                                              <p:spTgt spid="33"/>
                                            </p:tgtEl>
                                            <p:attrNameLst>
                                              <p:attrName>ppt_y</p:attrName>
                                            </p:attrNameLst>
                                          </p:cBhvr>
                                          <p:tavLst>
                                            <p:tav tm="0">
                                              <p:val>
                                                <p:strVal val="0-#ppt_h/2"/>
                                              </p:val>
                                            </p:tav>
                                            <p:tav tm="100000">
                                              <p:val>
                                                <p:strVal val="#ppt_y"/>
                                              </p:val>
                                            </p:tav>
                                          </p:tavLst>
                                        </p:anim>
                                      </p:childTnLst>
                                    </p:cTn>
                                  </p:par>
                                  <p:par>
                                    <p:cTn id="11" presetID="2" presetClass="entr" presetSubtype="1" fill="hold" grpId="0" nodeType="withEffect">
                                      <p:stCondLst>
                                        <p:cond delay="95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2000" fill="hold"/>
                                            <p:tgtEl>
                                              <p:spTgt spid="31"/>
                                            </p:tgtEl>
                                            <p:attrNameLst>
                                              <p:attrName>ppt_x</p:attrName>
                                            </p:attrNameLst>
                                          </p:cBhvr>
                                          <p:tavLst>
                                            <p:tav tm="0">
                                              <p:val>
                                                <p:strVal val="#ppt_x"/>
                                              </p:val>
                                            </p:tav>
                                            <p:tav tm="100000">
                                              <p:val>
                                                <p:strVal val="#ppt_x"/>
                                              </p:val>
                                            </p:tav>
                                          </p:tavLst>
                                        </p:anim>
                                        <p:anim calcmode="lin" valueType="num">
                                          <p:cBhvr additive="base">
                                            <p:cTn id="14" dur="200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95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2000" fill="hold"/>
                                            <p:tgtEl>
                                              <p:spTgt spid="28"/>
                                            </p:tgtEl>
                                            <p:attrNameLst>
                                              <p:attrName>ppt_x</p:attrName>
                                            </p:attrNameLst>
                                          </p:cBhvr>
                                          <p:tavLst>
                                            <p:tav tm="0">
                                              <p:val>
                                                <p:strVal val="#ppt_x"/>
                                              </p:val>
                                            </p:tav>
                                            <p:tav tm="100000">
                                              <p:val>
                                                <p:strVal val="#ppt_x"/>
                                              </p:val>
                                            </p:tav>
                                          </p:tavLst>
                                        </p:anim>
                                        <p:anim calcmode="lin" valueType="num">
                                          <p:cBhvr additive="base">
                                            <p:cTn id="18" dur="2000" fill="hold"/>
                                            <p:tgtEl>
                                              <p:spTgt spid="28"/>
                                            </p:tgtEl>
                                            <p:attrNameLst>
                                              <p:attrName>ppt_y</p:attrName>
                                            </p:attrNameLst>
                                          </p:cBhvr>
                                          <p:tavLst>
                                            <p:tav tm="0">
                                              <p:val>
                                                <p:strVal val="0-#ppt_h/2"/>
                                              </p:val>
                                            </p:tav>
                                            <p:tav tm="100000">
                                              <p:val>
                                                <p:strVal val="#ppt_y"/>
                                              </p:val>
                                            </p:tav>
                                          </p:tavLst>
                                        </p:anim>
                                      </p:childTnLst>
                                    </p:cTn>
                                  </p:par>
                                </p:childTnLst>
                              </p:cTn>
                            </p:par>
                            <p:par>
                              <p:cTn id="19" fill="hold">
                                <p:stCondLst>
                                  <p:cond delay="8000"/>
                                </p:stCondLst>
                                <p:childTnLst>
                                  <p:par>
                                    <p:cTn id="20" presetID="50" presetClass="entr" presetSubtype="0" decel="100000"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700" fill="hold"/>
                                            <p:tgtEl>
                                              <p:spTgt spid="37"/>
                                            </p:tgtEl>
                                            <p:attrNameLst>
                                              <p:attrName>ppt_w</p:attrName>
                                            </p:attrNameLst>
                                          </p:cBhvr>
                                          <p:tavLst>
                                            <p:tav tm="0">
                                              <p:val>
                                                <p:strVal val="#ppt_w+.3"/>
                                              </p:val>
                                            </p:tav>
                                            <p:tav tm="100000">
                                              <p:val>
                                                <p:strVal val="#ppt_w"/>
                                              </p:val>
                                            </p:tav>
                                          </p:tavLst>
                                        </p:anim>
                                        <p:anim calcmode="lin" valueType="num">
                                          <p:cBhvr>
                                            <p:cTn id="23" dur="700" fill="hold"/>
                                            <p:tgtEl>
                                              <p:spTgt spid="37"/>
                                            </p:tgtEl>
                                            <p:attrNameLst>
                                              <p:attrName>ppt_h</p:attrName>
                                            </p:attrNameLst>
                                          </p:cBhvr>
                                          <p:tavLst>
                                            <p:tav tm="0">
                                              <p:val>
                                                <p:strVal val="#ppt_h"/>
                                              </p:val>
                                            </p:tav>
                                            <p:tav tm="100000">
                                              <p:val>
                                                <p:strVal val="#ppt_h"/>
                                              </p:val>
                                            </p:tav>
                                          </p:tavLst>
                                        </p:anim>
                                        <p:animEffect transition="in" filter="fade">
                                          <p:cBhvr>
                                            <p:cTn id="24" dur="700"/>
                                            <p:tgtEl>
                                              <p:spTgt spid="37"/>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700" fill="hold"/>
                                            <p:tgtEl>
                                              <p:spTgt spid="36"/>
                                            </p:tgtEl>
                                            <p:attrNameLst>
                                              <p:attrName>ppt_w</p:attrName>
                                            </p:attrNameLst>
                                          </p:cBhvr>
                                          <p:tavLst>
                                            <p:tav tm="0">
                                              <p:val>
                                                <p:strVal val="#ppt_w+.3"/>
                                              </p:val>
                                            </p:tav>
                                            <p:tav tm="100000">
                                              <p:val>
                                                <p:strVal val="#ppt_w"/>
                                              </p:val>
                                            </p:tav>
                                          </p:tavLst>
                                        </p:anim>
                                        <p:anim calcmode="lin" valueType="num">
                                          <p:cBhvr>
                                            <p:cTn id="28" dur="700" fill="hold"/>
                                            <p:tgtEl>
                                              <p:spTgt spid="36"/>
                                            </p:tgtEl>
                                            <p:attrNameLst>
                                              <p:attrName>ppt_h</p:attrName>
                                            </p:attrNameLst>
                                          </p:cBhvr>
                                          <p:tavLst>
                                            <p:tav tm="0">
                                              <p:val>
                                                <p:strVal val="#ppt_h"/>
                                              </p:val>
                                            </p:tav>
                                            <p:tav tm="100000">
                                              <p:val>
                                                <p:strVal val="#ppt_h"/>
                                              </p:val>
                                            </p:tav>
                                          </p:tavLst>
                                        </p:anim>
                                        <p:animEffect transition="in" filter="fade">
                                          <p:cBhvr>
                                            <p:cTn id="29" dur="700"/>
                                            <p:tgtEl>
                                              <p:spTgt spid="36"/>
                                            </p:tgtEl>
                                          </p:cBhvr>
                                        </p:animEffect>
                                      </p:childTnLst>
                                      <p:subTnLst>
                                        <p:audio>
                                          <p:cMediaNode>
                                            <p:cTn display="0" masterRel="sameClick">
                                              <p:stCondLst>
                                                <p:cond evt="begin" delay="0">
                                                  <p:tn val="25"/>
                                                </p:cond>
                                              </p:stCondLst>
                                              <p:endCondLst>
                                                <p:cond evt="onStopAudio" delay="0">
                                                  <p:tgtEl>
                                                    <p:sldTgt/>
                                                  </p:tgtEl>
                                                </p:cond>
                                              </p:endCondLst>
                                            </p:cTn>
                                            <p:tgtEl>
                                              <p:sndTgt r:embed="rId12" name="suonho.wav"/>
                                            </p:tgtEl>
                                          </p:cMediaNode>
                                        </p:audio>
                                      </p:subTnLst>
                                    </p:cTn>
                                  </p:par>
                                </p:childTnLst>
                              </p:cTn>
                            </p:par>
                            <p:par>
                              <p:cTn id="30" fill="hold">
                                <p:stCondLst>
                                  <p:cond delay="87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4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13"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28" grpId="0" animBg="1"/>
          <p:bldP spid="35" grpId="0" animBg="1"/>
          <p:bldP spid="36" grpId="0" animBg="1"/>
          <p:bldP spid="3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AB08B8-3DB3-4637-AE23-B8DB96D9FCEC}"/>
              </a:ext>
            </a:extLst>
          </p:cNvPr>
          <p:cNvSpPr>
            <a:spLocks noGrp="1"/>
          </p:cNvSpPr>
          <p:nvPr>
            <p:ph type="ctrTitle"/>
          </p:nvPr>
        </p:nvSpPr>
        <p:spPr>
          <a:xfrm>
            <a:off x="6343650" y="3478049"/>
            <a:ext cx="5739493" cy="634488"/>
          </a:xfrm>
        </p:spPr>
        <p:txBody>
          <a:bodyPr/>
          <a:lstStyle/>
          <a:p>
            <a:r>
              <a:rPr lang="vi-VN" sz="3700" dirty="0" smtClean="0">
                <a:latin typeface="#9Slide03 Swiss Condensed Bold" panose="02000500000000000000" pitchFamily="2" charset="0"/>
              </a:rPr>
              <a:t>Vai trò đa dạng sinh học</a:t>
            </a:r>
            <a:endParaRPr lang="vi-VN" sz="3700" dirty="0">
              <a:latin typeface="#9Slide03 Swiss Condensed Bold" panose="02000500000000000000" pitchFamily="2" charset="0"/>
            </a:endParaRPr>
          </a:p>
        </p:txBody>
      </p:sp>
      <p:sp>
        <p:nvSpPr>
          <p:cNvPr id="4" name="Rectangle 3"/>
          <p:cNvSpPr/>
          <p:nvPr/>
        </p:nvSpPr>
        <p:spPr>
          <a:xfrm>
            <a:off x="9985972" y="325925"/>
            <a:ext cx="2206028" cy="887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170" name="Picture 2" descr="Dasgupta Review on Economics of Biodiversity | SE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14"/>
          <a:stretch/>
        </p:blipFill>
        <p:spPr bwMode="auto">
          <a:xfrm>
            <a:off x="752778" y="419508"/>
            <a:ext cx="6245181" cy="6117082"/>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5"/>
          <p:cNvSpPr>
            <a:spLocks noGrp="1"/>
          </p:cNvSpPr>
          <p:nvPr>
            <p:ph type="subTitle" idx="1"/>
          </p:nvPr>
        </p:nvSpPr>
        <p:spPr>
          <a:xfrm>
            <a:off x="6407024" y="4442932"/>
            <a:ext cx="5143500" cy="758560"/>
          </a:xfrm>
        </p:spPr>
        <p:txBody>
          <a:bodyPr/>
          <a:lstStyle/>
          <a:p>
            <a:pPr algn="ctr"/>
            <a:r>
              <a:rPr lang="vi-VN" sz="3600" dirty="0" smtClean="0">
                <a:solidFill>
                  <a:srgbClr val="FFFF00"/>
                </a:solidFill>
                <a:latin typeface="#9Slide03 Swiss Condensed Bold" panose="02000500000000000000" pitchFamily="2" charset="0"/>
              </a:rPr>
              <a:t>Trong tự nhiên</a:t>
            </a:r>
            <a:endParaRPr lang="vi-VN" sz="3600" dirty="0">
              <a:solidFill>
                <a:srgbClr val="FFFF00"/>
              </a:solidFill>
              <a:latin typeface="#9Slide03 Swiss Condensed Bold" panose="02000500000000000000" pitchFamily="2" charset="0"/>
            </a:endParaRPr>
          </a:p>
        </p:txBody>
      </p:sp>
    </p:spTree>
    <p:extLst>
      <p:ext uri="{BB962C8B-B14F-4D97-AF65-F5344CB8AC3E}">
        <p14:creationId xmlns:p14="http://schemas.microsoft.com/office/powerpoint/2010/main" val="203583153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348966" y="5993394"/>
            <a:ext cx="4644428"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Lưới thức ăn trong tự nhiên</a:t>
            </a:r>
            <a:endParaRPr lang="vi-VN" i="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a:off x="1195057" y="5978883"/>
            <a:ext cx="1023042" cy="39835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latin typeface="Arial" panose="020B0604020202020204" pitchFamily="34" charset="0"/>
                <a:cs typeface="Arial" panose="020B0604020202020204" pitchFamily="34" charset="0"/>
              </a:rPr>
              <a:t>Hình </a:t>
            </a:r>
            <a:endParaRPr lang="vi-VN" i="1" dirty="0">
              <a:solidFill>
                <a:prstClr val="white"/>
              </a:solidFill>
              <a:latin typeface="Arial" panose="020B0604020202020204" pitchFamily="34" charset="0"/>
              <a:cs typeface="Arial" panose="020B0604020202020204" pitchFamily="34" charset="0"/>
            </a:endParaRPr>
          </a:p>
        </p:txBody>
      </p:sp>
      <p:sp>
        <p:nvSpPr>
          <p:cNvPr id="3" name="Frame 2"/>
          <p:cNvSpPr/>
          <p:nvPr/>
        </p:nvSpPr>
        <p:spPr>
          <a:xfrm>
            <a:off x="6700135" y="1476418"/>
            <a:ext cx="4313977" cy="2657295"/>
          </a:xfrm>
          <a:prstGeom prst="frame">
            <a:avLst>
              <a:gd name="adj1" fmla="val 6578"/>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sz="2000" dirty="0" smtClean="0">
                <a:solidFill>
                  <a:srgbClr val="0070C0"/>
                </a:solidFill>
                <a:latin typeface="#9Slide03 Roboto Light" panose="02000000000000000000" pitchFamily="2" charset="0"/>
                <a:ea typeface="#9Slide03 Roboto Light" panose="02000000000000000000" pitchFamily="2" charset="0"/>
              </a:rPr>
              <a:t>Tên các sinh vật:</a:t>
            </a:r>
          </a:p>
          <a:p>
            <a:pPr algn="just" defTabSz="914400">
              <a:lnSpc>
                <a:spcPct val="120000"/>
              </a:lnSpc>
            </a:pPr>
            <a:r>
              <a:rPr lang="vi-VN" sz="2000" dirty="0" smtClean="0">
                <a:solidFill>
                  <a:prstClr val="black"/>
                </a:solidFill>
                <a:latin typeface="#9Slide03 Roboto Light" panose="02000000000000000000" pitchFamily="2" charset="0"/>
                <a:ea typeface="#9Slide03 Roboto Light" panose="02000000000000000000" pitchFamily="2" charset="0"/>
              </a:rPr>
              <a:t>(1) Cây (cỏ)	(2) Chuột</a:t>
            </a:r>
          </a:p>
          <a:p>
            <a:pPr algn="just" defTabSz="914400">
              <a:lnSpc>
                <a:spcPct val="120000"/>
              </a:lnSpc>
            </a:pPr>
            <a:r>
              <a:rPr lang="vi-VN" sz="2000" dirty="0" smtClean="0">
                <a:solidFill>
                  <a:prstClr val="black"/>
                </a:solidFill>
                <a:latin typeface="#9Slide03 Roboto Light" panose="02000000000000000000" pitchFamily="2" charset="0"/>
                <a:ea typeface="#9Slide03 Roboto Light" panose="02000000000000000000" pitchFamily="2" charset="0"/>
              </a:rPr>
              <a:t>(3) Thỏ		(4) Dê</a:t>
            </a:r>
          </a:p>
          <a:p>
            <a:pPr algn="just" defTabSz="914400">
              <a:lnSpc>
                <a:spcPct val="120000"/>
              </a:lnSpc>
            </a:pPr>
            <a:r>
              <a:rPr lang="vi-VN" sz="2000" dirty="0" smtClean="0">
                <a:solidFill>
                  <a:prstClr val="black"/>
                </a:solidFill>
                <a:latin typeface="#9Slide03 Roboto Light" panose="02000000000000000000" pitchFamily="2" charset="0"/>
                <a:ea typeface="#9Slide03 Roboto Light" panose="02000000000000000000" pitchFamily="2" charset="0"/>
              </a:rPr>
              <a:t>(5) Sói		(6) Sư tử</a:t>
            </a:r>
          </a:p>
          <a:p>
            <a:pPr algn="just" defTabSz="914400">
              <a:lnSpc>
                <a:spcPct val="120000"/>
              </a:lnSpc>
            </a:pPr>
            <a:r>
              <a:rPr lang="vi-VN" sz="2000" dirty="0" smtClean="0">
                <a:solidFill>
                  <a:prstClr val="black"/>
                </a:solidFill>
                <a:latin typeface="#9Slide03 Roboto Light" panose="02000000000000000000" pitchFamily="2" charset="0"/>
                <a:ea typeface="#9Slide03 Roboto Light" panose="02000000000000000000" pitchFamily="2" charset="0"/>
              </a:rPr>
              <a:t>(7) Báo		(8) Rắn</a:t>
            </a:r>
          </a:p>
          <a:p>
            <a:pPr algn="just" defTabSz="914400">
              <a:lnSpc>
                <a:spcPct val="120000"/>
              </a:lnSpc>
            </a:pPr>
            <a:r>
              <a:rPr lang="vi-VN" sz="2000" dirty="0" smtClean="0">
                <a:solidFill>
                  <a:prstClr val="black"/>
                </a:solidFill>
                <a:latin typeface="#9Slide03 Roboto Light" panose="02000000000000000000" pitchFamily="2" charset="0"/>
                <a:ea typeface="#9Slide03 Roboto Light" panose="02000000000000000000" pitchFamily="2" charset="0"/>
              </a:rPr>
              <a:t>(9) Cú mèo	(10) Diều hâu </a:t>
            </a:r>
            <a:endParaRPr lang="vi-VN" sz="2000" dirty="0">
              <a:solidFill>
                <a:prstClr val="black"/>
              </a:solidFill>
              <a:latin typeface="#9Slide03 Roboto Light" panose="02000000000000000000" pitchFamily="2" charset="0"/>
              <a:ea typeface="#9Slide03 Roboto Light" panose="02000000000000000000" pitchFamily="2" charset="0"/>
            </a:endParaRPr>
          </a:p>
        </p:txBody>
      </p:sp>
      <p:grpSp>
        <p:nvGrpSpPr>
          <p:cNvPr id="21" name="Group 20"/>
          <p:cNvGrpSpPr/>
          <p:nvPr/>
        </p:nvGrpSpPr>
        <p:grpSpPr>
          <a:xfrm>
            <a:off x="334978" y="706170"/>
            <a:ext cx="6346861" cy="5037200"/>
            <a:chOff x="334978" y="706170"/>
            <a:chExt cx="6346861" cy="5037200"/>
          </a:xfrm>
        </p:grpSpPr>
        <p:pic>
          <p:nvPicPr>
            <p:cNvPr id="2" name="Picture 1"/>
            <p:cNvPicPr>
              <a:picLocks noChangeAspect="1"/>
            </p:cNvPicPr>
            <p:nvPr/>
          </p:nvPicPr>
          <p:blipFill rotWithShape="1">
            <a:blip r:embed="rId2"/>
            <a:srcRect l="6160"/>
            <a:stretch/>
          </p:blipFill>
          <p:spPr>
            <a:xfrm>
              <a:off x="334978" y="706170"/>
              <a:ext cx="6346861" cy="4890617"/>
            </a:xfrm>
            <a:prstGeom prst="rect">
              <a:avLst/>
            </a:prstGeom>
          </p:spPr>
        </p:pic>
        <p:sp>
          <p:nvSpPr>
            <p:cNvPr id="4" name="TextBox 3"/>
            <p:cNvSpPr txBox="1"/>
            <p:nvPr/>
          </p:nvSpPr>
          <p:spPr>
            <a:xfrm>
              <a:off x="4816443" y="4635374"/>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(1)</a:t>
              </a:r>
              <a:endParaRPr lang="en-US"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3911480" y="5004706"/>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(2)</a:t>
              </a:r>
              <a:endParaRPr lang="en-US"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1706578" y="3764381"/>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(9)</a:t>
              </a:r>
              <a:endParaRPr lang="en-US"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797928" y="4187331"/>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(3)</a:t>
              </a:r>
              <a:endParaRPr lang="en-US"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717263" y="2564921"/>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(4)</a:t>
              </a:r>
              <a:endParaRPr lang="en-US"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4350189" y="1351756"/>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(5)</a:t>
              </a:r>
              <a:endParaRPr lang="en-US"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3911480" y="2380255"/>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(7)</a:t>
              </a:r>
              <a:endParaRPr lang="en-US"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2258839" y="1417798"/>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(6)</a:t>
              </a:r>
              <a:endParaRPr lang="en-US" dirty="0">
                <a:solidFill>
                  <a:prstClr val="black"/>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4463741" y="5124261"/>
              <a:ext cx="787269" cy="54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06578" y="5374038"/>
              <a:ext cx="55226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(8)</a:t>
              </a:r>
              <a:endParaRPr lang="en-US"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1710913" y="2658123"/>
              <a:ext cx="652041" cy="369332"/>
            </a:xfrm>
            <a:prstGeom prst="rect">
              <a:avLst/>
            </a:prstGeom>
            <a:noFill/>
          </p:spPr>
          <p:txBody>
            <a:bodyPr wrap="square" rtlCol="0">
              <a:spAutoFit/>
            </a:bodyPr>
            <a:lstStyle/>
            <a:p>
              <a:pPr defTabSz="914400"/>
              <a:r>
                <a:rPr lang="en-US" dirty="0" smtClean="0">
                  <a:solidFill>
                    <a:prstClr val="black"/>
                  </a:solidFill>
                  <a:latin typeface="Arial" panose="020B0604020202020204" pitchFamily="34" charset="0"/>
                  <a:cs typeface="Arial" panose="020B0604020202020204" pitchFamily="34" charset="0"/>
                </a:rPr>
                <a:t>(10)</a:t>
              </a:r>
              <a:endParaRPr lang="en-US" dirty="0">
                <a:solidFill>
                  <a:prstClr val="black"/>
                </a:solidFill>
                <a:latin typeface="Arial" panose="020B0604020202020204" pitchFamily="34" charset="0"/>
                <a:cs typeface="Arial" panose="020B0604020202020204" pitchFamily="34" charset="0"/>
              </a:endParaRPr>
            </a:p>
          </p:txBody>
        </p:sp>
      </p:grpSp>
      <p:sp>
        <p:nvSpPr>
          <p:cNvPr id="22" name="Rectangle 21"/>
          <p:cNvSpPr/>
          <p:nvPr/>
        </p:nvSpPr>
        <p:spPr>
          <a:xfrm>
            <a:off x="5341544" y="168749"/>
            <a:ext cx="6536602" cy="143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200" dirty="0" smtClean="0">
                <a:solidFill>
                  <a:srgbClr val="002060"/>
                </a:solidFill>
                <a:latin typeface="#9Slide03 Ralewayv4020" panose="00000500000000000000" pitchFamily="2" charset="0"/>
              </a:rPr>
              <a:t>Hãy kể tên các sinh vật có trong hình và cho ví dụ về mối quan hệ dinh dưỡng giữa chúng. </a:t>
            </a:r>
            <a:endParaRPr lang="vi-VN" sz="2200" dirty="0">
              <a:solidFill>
                <a:srgbClr val="002060"/>
              </a:solidFill>
              <a:latin typeface="#9Slide03 Ralewayv4020" panose="00000500000000000000" pitchFamily="2" charset="0"/>
            </a:endParaRPr>
          </a:p>
        </p:txBody>
      </p:sp>
      <mc:AlternateContent xmlns:mc="http://schemas.openxmlformats.org/markup-compatibility/2006" xmlns:a14="http://schemas.microsoft.com/office/drawing/2010/main">
        <mc:Choice Requires="a14">
          <p:sp>
            <p:nvSpPr>
              <p:cNvPr id="23" name="TextBox 22"/>
              <p:cNvSpPr txBox="1"/>
              <p:nvPr/>
            </p:nvSpPr>
            <p:spPr>
              <a:xfrm>
                <a:off x="6681839" y="4327597"/>
                <a:ext cx="4897543" cy="2092881"/>
              </a:xfrm>
              <a:prstGeom prst="rect">
                <a:avLst/>
              </a:prstGeom>
              <a:noFill/>
            </p:spPr>
            <p:txBody>
              <a:bodyPr wrap="square" rtlCol="0">
                <a:spAutoFit/>
              </a:bodyPr>
              <a:lstStyle/>
              <a:p>
                <a:pPr algn="just" defTabSz="914400">
                  <a:lnSpc>
                    <a:spcPct val="130000"/>
                  </a:lnSpc>
                </a:pPr>
                <a:r>
                  <a:rPr lang="vi-VN" sz="2000" dirty="0" smtClean="0">
                    <a:solidFill>
                      <a:srgbClr val="FF0000"/>
                    </a:solidFill>
                    <a:latin typeface="#9Slide03 Roboto Light" panose="02000000000000000000" pitchFamily="2" charset="0"/>
                    <a:ea typeface="#9Slide03 Roboto Light" panose="02000000000000000000" pitchFamily="2" charset="0"/>
                  </a:rPr>
                  <a:t>Ví dụ mối quan hệ dinh dưỡng:</a:t>
                </a:r>
              </a:p>
              <a:p>
                <a:pPr marL="800100" lvl="1" indent="-342900" algn="just" defTabSz="914400">
                  <a:lnSpc>
                    <a:spcPct val="13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Cây (cỏ) </a:t>
                </a:r>
                <a14:m>
                  <m:oMath xmlns:m="http://schemas.openxmlformats.org/officeDocument/2006/math">
                    <m:r>
                      <a:rPr lang="vi-VN" sz="2000" i="1" smtClean="0">
                        <a:solidFill>
                          <a:prstClr val="black"/>
                        </a:solidFill>
                        <a:latin typeface="Cambria Math" panose="02040503050406030204" pitchFamily="18" charset="0"/>
                        <a:ea typeface="Cambria Math" panose="02040503050406030204" pitchFamily="18" charset="0"/>
                      </a:rPr>
                      <m:t>→ </m:t>
                    </m:r>
                  </m:oMath>
                </a14:m>
                <a:r>
                  <a:rPr lang="vi-VN" sz="2000" dirty="0" smtClean="0">
                    <a:solidFill>
                      <a:prstClr val="black"/>
                    </a:solidFill>
                    <a:latin typeface="#9Slide03 Roboto Light" panose="02000000000000000000" pitchFamily="2" charset="0"/>
                    <a:ea typeface="#9Slide03 Roboto Light" panose="02000000000000000000" pitchFamily="2" charset="0"/>
                  </a:rPr>
                  <a:t>Chuột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Cú mèo</a:t>
                </a:r>
              </a:p>
              <a:p>
                <a:pPr marL="800100" lvl="1" indent="-342900" algn="just" defTabSz="914400">
                  <a:lnSpc>
                    <a:spcPct val="13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Cây (cỏ)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Dê</a:t>
                </a:r>
                <a14:m>
                  <m:oMath xmlns:m="http://schemas.openxmlformats.org/officeDocument/2006/math">
                    <m:r>
                      <a:rPr lang="vi-VN" sz="2000" smtClean="0">
                        <a:solidFill>
                          <a:prstClr val="black"/>
                        </a:solidFill>
                        <a:latin typeface="Cambria Math" panose="02040503050406030204" pitchFamily="18" charset="0"/>
                        <a:ea typeface="Cambria Math" panose="02040503050406030204" pitchFamily="18" charset="0"/>
                      </a:rPr>
                      <m:t> </m:t>
                    </m:r>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Sói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Sư tử</a:t>
                </a:r>
              </a:p>
              <a:p>
                <a:pPr marL="800100" lvl="1" indent="-342900" algn="just" defTabSz="914400">
                  <a:lnSpc>
                    <a:spcPct val="13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Cây (cỏ)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Thỏ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Báo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Sư tử</a:t>
                </a:r>
              </a:p>
              <a:p>
                <a:pPr marL="800100" lvl="1" indent="-342900" algn="just" defTabSz="914400">
                  <a:lnSpc>
                    <a:spcPct val="13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Chuột </a:t>
                </a:r>
                <a14:m>
                  <m:oMath xmlns:m="http://schemas.openxmlformats.org/officeDocument/2006/math">
                    <m:r>
                      <a:rPr lang="vi-VN" sz="2000" i="1" smtClean="0">
                        <a:solidFill>
                          <a:prstClr val="black"/>
                        </a:solidFill>
                        <a:latin typeface="Cambria Math" panose="02040503050406030204" pitchFamily="18" charset="0"/>
                        <a:ea typeface="Cambria Math" panose="02040503050406030204" pitchFamily="18" charset="0"/>
                      </a:rPr>
                      <m:t>→ </m:t>
                    </m:r>
                  </m:oMath>
                </a14:m>
                <a:r>
                  <a:rPr lang="vi-VN" sz="2000" dirty="0" smtClean="0">
                    <a:solidFill>
                      <a:prstClr val="black"/>
                    </a:solidFill>
                    <a:latin typeface="#9Slide03 Roboto Light" panose="02000000000000000000" pitchFamily="2" charset="0"/>
                    <a:ea typeface="#9Slide03 Roboto Light" panose="02000000000000000000" pitchFamily="2" charset="0"/>
                  </a:rPr>
                  <a:t>Rắn </a:t>
                </a:r>
                <a14:m>
                  <m:oMath xmlns:m="http://schemas.openxmlformats.org/officeDocument/2006/math">
                    <m:r>
                      <a:rPr lang="vi-VN" sz="2000" i="1">
                        <a:solidFill>
                          <a:prstClr val="black"/>
                        </a:solidFill>
                        <a:latin typeface="Cambria Math" panose="02040503050406030204" pitchFamily="18" charset="0"/>
                        <a:ea typeface="Cambria Math" panose="02040503050406030204" pitchFamily="18" charset="0"/>
                      </a:rPr>
                      <m:t>→</m:t>
                    </m:r>
                  </m:oMath>
                </a14:m>
                <a:r>
                  <a:rPr lang="vi-VN" sz="2000" dirty="0" smtClean="0">
                    <a:solidFill>
                      <a:prstClr val="black"/>
                    </a:solidFill>
                    <a:latin typeface="#9Slide03 Roboto Light" panose="02000000000000000000" pitchFamily="2" charset="0"/>
                    <a:ea typeface="#9Slide03 Roboto Light" panose="02000000000000000000" pitchFamily="2" charset="0"/>
                  </a:rPr>
                  <a:t> Diều hâu</a:t>
                </a:r>
                <a:endParaRPr lang="vi-VN" sz="2000" dirty="0">
                  <a:solidFill>
                    <a:prstClr val="black"/>
                  </a:solidFill>
                  <a:latin typeface="#9Slide03 Roboto Light" panose="02000000000000000000" pitchFamily="2" charset="0"/>
                  <a:ea typeface="#9Slide03 Roboto Light" panose="02000000000000000000" pitchFamily="2"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681839" y="4327597"/>
                <a:ext cx="4897543" cy="2092881"/>
              </a:xfrm>
              <a:prstGeom prst="rect">
                <a:avLst/>
              </a:prstGeom>
              <a:blipFill rotWithShape="0">
                <a:blip r:embed="rId3"/>
                <a:stretch>
                  <a:fillRect l="-1244" b="-2915"/>
                </a:stretch>
              </a:blipFill>
            </p:spPr>
            <p:txBody>
              <a:bodyPr/>
              <a:lstStyle/>
              <a:p>
                <a:r>
                  <a:rPr lang="en-US">
                    <a:noFill/>
                  </a:rPr>
                  <a:t> </a:t>
                </a:r>
              </a:p>
            </p:txBody>
          </p:sp>
        </mc:Fallback>
      </mc:AlternateContent>
    </p:spTree>
    <p:extLst>
      <p:ext uri="{BB962C8B-B14F-4D97-AF65-F5344CB8AC3E}">
        <p14:creationId xmlns:p14="http://schemas.microsoft.com/office/powerpoint/2010/main" val="38018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37438" y="4463358"/>
            <a:ext cx="4644428"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Lưới thức ăn trong tự nhiên</a:t>
            </a:r>
            <a:endParaRPr lang="vi-VN" i="1" dirty="0">
              <a:solidFill>
                <a:prstClr val="black"/>
              </a:solidFill>
              <a:latin typeface="Arial" panose="020B0604020202020204" pitchFamily="34" charset="0"/>
              <a:cs typeface="Arial" panose="020B0604020202020204" pitchFamily="34" charset="0"/>
            </a:endParaRPr>
          </a:p>
        </p:txBody>
      </p:sp>
      <p:sp>
        <p:nvSpPr>
          <p:cNvPr id="6" name="Rounded Rectangle 5"/>
          <p:cNvSpPr/>
          <p:nvPr/>
        </p:nvSpPr>
        <p:spPr>
          <a:xfrm>
            <a:off x="583529" y="4448847"/>
            <a:ext cx="1023042" cy="39835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latin typeface="Arial" panose="020B0604020202020204" pitchFamily="34" charset="0"/>
                <a:cs typeface="Arial" panose="020B0604020202020204" pitchFamily="34" charset="0"/>
              </a:rPr>
              <a:t>Hình </a:t>
            </a:r>
            <a:endParaRPr lang="vi-VN" i="1" dirty="0">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67529" y="0"/>
            <a:ext cx="4881904" cy="4249533"/>
          </a:xfrm>
          <a:prstGeom prst="rect">
            <a:avLst/>
          </a:prstGeom>
        </p:spPr>
      </p:pic>
      <p:sp>
        <p:nvSpPr>
          <p:cNvPr id="8" name="TextBox 7"/>
          <p:cNvSpPr txBox="1"/>
          <p:nvPr/>
        </p:nvSpPr>
        <p:spPr>
          <a:xfrm>
            <a:off x="5712735" y="470780"/>
            <a:ext cx="6228785" cy="1686359"/>
          </a:xfrm>
          <a:prstGeom prst="rect">
            <a:avLst/>
          </a:prstGeom>
          <a:noFill/>
        </p:spPr>
        <p:txBody>
          <a:bodyPr wrap="square" rtlCol="0">
            <a:spAutoFit/>
          </a:bodyPr>
          <a:lstStyle/>
          <a:p>
            <a:pPr algn="just">
              <a:lnSpc>
                <a:spcPct val="120000"/>
              </a:lnSpc>
            </a:pPr>
            <a:r>
              <a:rPr lang="vi-VN" sz="2200" dirty="0" smtClean="0">
                <a:solidFill>
                  <a:schemeClr val="accent3">
                    <a:lumMod val="75000"/>
                    <a:lumOff val="25000"/>
                  </a:schemeClr>
                </a:solidFill>
                <a:latin typeface="#9Slide03 Roboto Condensed" panose="02000000000000000000" pitchFamily="2" charset="0"/>
                <a:ea typeface="#9Slide03 Roboto Condensed" panose="02000000000000000000" pitchFamily="2" charset="0"/>
              </a:rPr>
              <a:t>Quan sát hình bên và cho biết điều gì sẽ xảy ra nếu loài sau trong hình bị giảm số lượng hoặc biến mất.</a:t>
            </a:r>
          </a:p>
          <a:p>
            <a:pPr marL="914400" lvl="1" indent="-457200" algn="just">
              <a:lnSpc>
                <a:spcPct val="120000"/>
              </a:lnSpc>
              <a:buAutoNum type="arabicPeriod"/>
            </a:pPr>
            <a:r>
              <a:rPr lang="vi-VN" sz="2200" dirty="0" smtClean="0">
                <a:solidFill>
                  <a:srgbClr val="FF0000"/>
                </a:solidFill>
                <a:latin typeface="#9Slide03 Roboto Condensed" panose="02000000000000000000" pitchFamily="2" charset="0"/>
                <a:ea typeface="#9Slide03 Roboto Condensed" panose="02000000000000000000" pitchFamily="2" charset="0"/>
              </a:rPr>
              <a:t>Cú mèo.</a:t>
            </a:r>
          </a:p>
          <a:p>
            <a:pPr marL="914400" lvl="1" indent="-457200" algn="just">
              <a:lnSpc>
                <a:spcPct val="120000"/>
              </a:lnSpc>
              <a:buAutoNum type="arabicPeriod"/>
            </a:pPr>
            <a:r>
              <a:rPr lang="vi-VN" sz="2200" dirty="0" smtClean="0">
                <a:solidFill>
                  <a:srgbClr val="FF0000"/>
                </a:solidFill>
                <a:latin typeface="#9Slide03 Roboto Condensed" panose="02000000000000000000" pitchFamily="2" charset="0"/>
                <a:ea typeface="#9Slide03 Roboto Condensed" panose="02000000000000000000" pitchFamily="2" charset="0"/>
              </a:rPr>
              <a:t>Thực vật.</a:t>
            </a:r>
            <a:endParaRPr lang="vi-VN" sz="2200" dirty="0">
              <a:solidFill>
                <a:srgbClr val="FF0000"/>
              </a:solidFill>
              <a:latin typeface="#9Slide03 Roboto Condensed" panose="02000000000000000000" pitchFamily="2" charset="0"/>
              <a:ea typeface="#9Slide03 Roboto Condensed" panose="02000000000000000000" pitchFamily="2" charset="0"/>
            </a:endParaRPr>
          </a:p>
        </p:txBody>
      </p:sp>
      <p:sp>
        <p:nvSpPr>
          <p:cNvPr id="9" name="Down Arrow 8"/>
          <p:cNvSpPr/>
          <p:nvPr/>
        </p:nvSpPr>
        <p:spPr>
          <a:xfrm>
            <a:off x="8584811" y="2026619"/>
            <a:ext cx="484632" cy="658489"/>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49433" y="2815628"/>
            <a:ext cx="6892087" cy="2123658"/>
          </a:xfrm>
          <a:prstGeom prst="rect">
            <a:avLst/>
          </a:prstGeom>
          <a:solidFill>
            <a:srgbClr val="D2ECB6"/>
          </a:solidFill>
        </p:spPr>
        <p:txBody>
          <a:bodyPr wrap="square">
            <a:spAutoFit/>
          </a:bodyPr>
          <a:lstStyle/>
          <a:p>
            <a:pPr algn="just">
              <a:lnSpc>
                <a:spcPct val="120000"/>
              </a:lnSpc>
            </a:pPr>
            <a:r>
              <a:rPr lang="en-US" sz="2200" dirty="0" smtClean="0">
                <a:latin typeface="#9Slide03 Roboto Condensed" panose="02000000000000000000" pitchFamily="2" charset="0"/>
                <a:ea typeface="#9Slide03 Roboto Condensed" panose="02000000000000000000" pitchFamily="2" charset="0"/>
              </a:rPr>
              <a:t>1.</a:t>
            </a:r>
            <a:r>
              <a:rPr lang="vi-VN" sz="2200" dirty="0" smtClean="0">
                <a:latin typeface="#9Slide03 Roboto Condensed" panose="02000000000000000000" pitchFamily="2" charset="0"/>
                <a:ea typeface="#9Slide03 Roboto Condensed" panose="02000000000000000000" pitchFamily="2" charset="0"/>
              </a:rPr>
              <a:t> </a:t>
            </a:r>
            <a:r>
              <a:rPr lang="vi-VN" sz="2200" dirty="0">
                <a:latin typeface="#9Slide03 Roboto Condensed" panose="02000000000000000000" pitchFamily="2" charset="0"/>
                <a:ea typeface="#9Slide03 Roboto Condensed" panose="02000000000000000000" pitchFamily="2" charset="0"/>
              </a:rPr>
              <a:t>Khi cú mèo bị giảm số lượng hoặc biến mất thì số lượng loài chuột sẽ tăng lên. Chúng sẽ tranh giành và ăn hết thức ăn của loài thỏ và dê, phá hoại thực vật. Khi đó làm số lượng thỏ và dê cũng giảm đi đồng thời các loài động vật ăn thịt như chó rừng, sư tử hay mèo rừng cũng giảm số lượng</a:t>
            </a:r>
            <a:r>
              <a:rPr lang="vi-VN" sz="2200" dirty="0" smtClean="0">
                <a:latin typeface="#9Slide03 Roboto Condensed" panose="02000000000000000000" pitchFamily="2" charset="0"/>
                <a:ea typeface="#9Slide03 Roboto Condensed" panose="02000000000000000000" pitchFamily="2" charset="0"/>
              </a:rPr>
              <a:t>.</a:t>
            </a:r>
            <a:endParaRPr lang="vi-VN" sz="2200" dirty="0">
              <a:latin typeface="#9Slide03 Roboto Condensed" panose="02000000000000000000" pitchFamily="2" charset="0"/>
              <a:ea typeface="#9Slide03 Roboto Condensed" panose="02000000000000000000" pitchFamily="2" charset="0"/>
            </a:endParaRPr>
          </a:p>
        </p:txBody>
      </p:sp>
      <p:sp>
        <p:nvSpPr>
          <p:cNvPr id="11" name="Rectangle 10"/>
          <p:cNvSpPr/>
          <p:nvPr/>
        </p:nvSpPr>
        <p:spPr>
          <a:xfrm>
            <a:off x="583528" y="5200326"/>
            <a:ext cx="11357991" cy="1311128"/>
          </a:xfrm>
          <a:prstGeom prst="rect">
            <a:avLst/>
          </a:prstGeom>
          <a:solidFill>
            <a:schemeClr val="accent4">
              <a:lumMod val="20000"/>
              <a:lumOff val="80000"/>
            </a:schemeClr>
          </a:solidFill>
        </p:spPr>
        <p:txBody>
          <a:bodyPr wrap="square">
            <a:spAutoFit/>
          </a:bodyPr>
          <a:lstStyle/>
          <a:p>
            <a:pPr algn="just">
              <a:lnSpc>
                <a:spcPct val="120000"/>
              </a:lnSpc>
            </a:pPr>
            <a:r>
              <a:rPr lang="en-US" sz="2200" dirty="0">
                <a:latin typeface="#9Slide03 Roboto Condensed" panose="02000000000000000000" pitchFamily="2" charset="0"/>
                <a:ea typeface="#9Slide03 Roboto Condensed" panose="02000000000000000000" pitchFamily="2" charset="0"/>
              </a:rPr>
              <a:t>2. </a:t>
            </a:r>
            <a:r>
              <a:rPr lang="vi-VN" sz="2200" dirty="0">
                <a:latin typeface="#9Slide03 Roboto Condensed" panose="02000000000000000000" pitchFamily="2" charset="0"/>
                <a:ea typeface="#9Slide03 Roboto Condensed" panose="02000000000000000000" pitchFamily="2" charset="0"/>
              </a:rPr>
              <a:t>Khi thực vật bị giảm số lượng hoặc biến mất thì những loài ăn thực vật như chuột, thỏ, dê sẽ không có đủ thức ăn. Khi đó số lượng loài của chúng sẽ giảm kéo theo những loài động vật ăn thịt cũng giảm về số lượng.</a:t>
            </a:r>
          </a:p>
        </p:txBody>
      </p:sp>
    </p:spTree>
    <p:extLst>
      <p:ext uri="{BB962C8B-B14F-4D97-AF65-F5344CB8AC3E}">
        <p14:creationId xmlns:p14="http://schemas.microsoft.com/office/powerpoint/2010/main" val="282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149790" y="5024673"/>
            <a:ext cx="4644428"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Lưới thức ăn trong tự nhiên</a:t>
            </a:r>
            <a:endParaRPr lang="vi-VN" i="1" dirty="0">
              <a:solidFill>
                <a:prstClr val="black"/>
              </a:solidFill>
              <a:latin typeface="Arial" panose="020B0604020202020204" pitchFamily="34" charset="0"/>
              <a:cs typeface="Arial" panose="020B0604020202020204" pitchFamily="34" charset="0"/>
            </a:endParaRPr>
          </a:p>
        </p:txBody>
      </p:sp>
      <p:sp>
        <p:nvSpPr>
          <p:cNvPr id="7" name="Rounded Rectangle 6"/>
          <p:cNvSpPr/>
          <p:nvPr/>
        </p:nvSpPr>
        <p:spPr>
          <a:xfrm>
            <a:off x="995881" y="5010162"/>
            <a:ext cx="1023042" cy="39835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latin typeface="Arial" panose="020B0604020202020204" pitchFamily="34" charset="0"/>
                <a:cs typeface="Arial" panose="020B0604020202020204" pitchFamily="34" charset="0"/>
              </a:rPr>
              <a:t>Hình </a:t>
            </a:r>
            <a:endParaRPr lang="vi-VN" i="1"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1" y="5425033"/>
            <a:ext cx="7034543" cy="143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srgbClr val="002060"/>
                </a:solidFill>
                <a:latin typeface="#9Slide03 Roboto Light" panose="02000000000000000000" pitchFamily="2" charset="0"/>
                <a:ea typeface="#9Slide03 Roboto Light" panose="02000000000000000000" pitchFamily="2" charset="0"/>
              </a:rPr>
              <a:t>Từ những thông tin trên hình, em hãy cho biết vai trò của đa dạng sinh học trong tự nhiên.</a:t>
            </a:r>
            <a:endParaRPr lang="vi-VN" sz="2400" dirty="0">
              <a:solidFill>
                <a:srgbClr val="002060"/>
              </a:solidFill>
              <a:latin typeface="#9Slide03 Roboto Light" panose="02000000000000000000" pitchFamily="2" charset="0"/>
              <a:ea typeface="#9Slide03 Roboto Light" panose="02000000000000000000" pitchFamily="2" charset="0"/>
            </a:endParaRPr>
          </a:p>
        </p:txBody>
      </p:sp>
      <p:pic>
        <p:nvPicPr>
          <p:cNvPr id="12290" name="Picture 2" descr="Nhận biết vần ươc, ươt - Học trực tuyến OL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489" y="75718"/>
            <a:ext cx="4506535" cy="25353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ừng mưa nhiệt đới Trung Phi dễ bị tổn thương bởi biến đổ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489" y="3211530"/>
            <a:ext cx="4580202" cy="30534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20142" y="2710038"/>
            <a:ext cx="6192570"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Rừng ngập mặn chắn sóng, chống sạt lỡ ở ven sông</a:t>
            </a:r>
            <a:endParaRPr lang="vi-VN" i="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6354471" y="6341667"/>
            <a:ext cx="6192570"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Điều hòa khí hậu</a:t>
            </a:r>
            <a:endParaRPr lang="vi-VN" i="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05167" y="75718"/>
            <a:ext cx="5514975" cy="4800600"/>
          </a:xfrm>
          <a:prstGeom prst="rect">
            <a:avLst/>
          </a:prstGeom>
        </p:spPr>
      </p:pic>
    </p:spTree>
    <p:extLst>
      <p:ext uri="{BB962C8B-B14F-4D97-AF65-F5344CB8AC3E}">
        <p14:creationId xmlns:p14="http://schemas.microsoft.com/office/powerpoint/2010/main" val="152746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Đa dạng sinh học là gì? Nguyên nhân, biện pháp hạn chế suy giảm đa dạng  sinh học - KHBVPTR"/>
          <p:cNvPicPr>
            <a:picLocks noChangeAspect="1" noChangeArrowheads="1"/>
          </p:cNvPicPr>
          <p:nvPr/>
        </p:nvPicPr>
        <p:blipFill rotWithShape="1">
          <a:blip r:embed="rId2">
            <a:extLst>
              <a:ext uri="{28A0092B-C50C-407E-A947-70E740481C1C}">
                <a14:useLocalDpi xmlns:a14="http://schemas.microsoft.com/office/drawing/2010/main" val="0"/>
              </a:ext>
            </a:extLst>
          </a:blip>
          <a:srcRect l="5533" r="3707"/>
          <a:stretch/>
        </p:blipFill>
        <p:spPr bwMode="auto">
          <a:xfrm>
            <a:off x="457200" y="565103"/>
            <a:ext cx="4021494" cy="253118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Bảo tồn đa dạng sinh học - Từ chủ trương tới hành độ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694" y="565103"/>
            <a:ext cx="4149479" cy="2531182"/>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SỞ CÔNG THƯƠNG BÌNH ĐỊNH"/>
          <p:cNvPicPr>
            <a:picLocks noChangeAspect="1" noChangeArrowheads="1"/>
          </p:cNvPicPr>
          <p:nvPr/>
        </p:nvPicPr>
        <p:blipFill rotWithShape="1">
          <a:blip r:embed="rId4">
            <a:extLst>
              <a:ext uri="{28A0092B-C50C-407E-A947-70E740481C1C}">
                <a14:useLocalDpi xmlns:a14="http://schemas.microsoft.com/office/drawing/2010/main" val="0"/>
              </a:ext>
            </a:extLst>
          </a:blip>
          <a:srcRect l="6802" r="3990"/>
          <a:stretch/>
        </p:blipFill>
        <p:spPr bwMode="auto">
          <a:xfrm>
            <a:off x="8628174" y="565103"/>
            <a:ext cx="3091075" cy="253118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3722914" y="3799781"/>
            <a:ext cx="0" cy="166247"/>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567543" y="3319536"/>
            <a:ext cx="3135086" cy="1420415"/>
            <a:chOff x="1567543" y="3319536"/>
            <a:chExt cx="3135086" cy="1420415"/>
          </a:xfrm>
        </p:grpSpPr>
        <p:sp>
          <p:nvSpPr>
            <p:cNvPr id="4" name="TextBox 3"/>
            <p:cNvSpPr txBox="1"/>
            <p:nvPr/>
          </p:nvSpPr>
          <p:spPr>
            <a:xfrm>
              <a:off x="1782146" y="3319536"/>
              <a:ext cx="2696548" cy="461665"/>
            </a:xfrm>
            <a:prstGeom prst="rect">
              <a:avLst/>
            </a:prstGeom>
            <a:solidFill>
              <a:schemeClr val="accent5">
                <a:lumMod val="50000"/>
              </a:schemeClr>
            </a:solidFill>
            <a:ln>
              <a:noFill/>
            </a:ln>
          </p:spPr>
          <p:txBody>
            <a:bodyPr wrap="square" rtlCol="0">
              <a:spAutoFit/>
            </a:bodyPr>
            <a:lstStyle/>
            <a:p>
              <a:pPr algn="ctr" defTabSz="914400"/>
              <a:r>
                <a:rPr lang="en-US" sz="2400" dirty="0" smtClean="0">
                  <a:solidFill>
                    <a:prstClr val="white"/>
                  </a:solidFill>
                  <a:latin typeface="#9Slide03 Swiss Condensed Bold" panose="02000500000000000000" pitchFamily="2" charset="0"/>
                </a:rPr>
                <a:t>ĐA DẠNG SINH HỌC</a:t>
              </a:r>
              <a:endParaRPr lang="en-US" sz="2400" dirty="0">
                <a:solidFill>
                  <a:prstClr val="white"/>
                </a:solidFill>
                <a:latin typeface="#9Slide03 Swiss Condensed Bold" panose="02000500000000000000" pitchFamily="2" charset="0"/>
              </a:endParaRPr>
            </a:p>
          </p:txBody>
        </p:sp>
        <p:sp>
          <p:nvSpPr>
            <p:cNvPr id="8" name="Rectangle 7"/>
            <p:cNvSpPr/>
            <p:nvPr/>
          </p:nvSpPr>
          <p:spPr>
            <a:xfrm>
              <a:off x="1567543" y="4057631"/>
              <a:ext cx="3135086" cy="68232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14" name="Straight Connector 13"/>
            <p:cNvCxnSpPr>
              <a:stCxn id="4" idx="2"/>
            </p:cNvCxnSpPr>
            <p:nvPr/>
          </p:nvCxnSpPr>
          <p:spPr>
            <a:xfrm>
              <a:off x="3130420" y="3781201"/>
              <a:ext cx="0" cy="249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643812" y="4307002"/>
            <a:ext cx="5421086" cy="1107996"/>
            <a:chOff x="643812" y="4307002"/>
            <a:chExt cx="5421086" cy="1107996"/>
          </a:xfrm>
        </p:grpSpPr>
        <p:sp>
          <p:nvSpPr>
            <p:cNvPr id="20" name="TextBox 19"/>
            <p:cNvSpPr txBox="1"/>
            <p:nvPr/>
          </p:nvSpPr>
          <p:spPr>
            <a:xfrm>
              <a:off x="643812" y="4307002"/>
              <a:ext cx="1623527" cy="748923"/>
            </a:xfrm>
            <a:prstGeom prst="rect">
              <a:avLst/>
            </a:prstGeom>
            <a:solidFill>
              <a:schemeClr val="accent1">
                <a:lumMod val="50000"/>
                <a:lumOff val="50000"/>
              </a:schemeClr>
            </a:solidFill>
            <a:ln>
              <a:noFill/>
            </a:ln>
          </p:spPr>
          <p:txBody>
            <a:bodyPr wrap="square" rtlCol="0">
              <a:spAutoFit/>
            </a:bodyPr>
            <a:lstStyle/>
            <a:p>
              <a:pPr algn="ctr" defTabSz="914400">
                <a:lnSpc>
                  <a:spcPct val="110000"/>
                </a:lnSpc>
              </a:pPr>
              <a:r>
                <a:rPr lang="vi-VN" sz="2000" dirty="0" smtClean="0">
                  <a:solidFill>
                    <a:prstClr val="white"/>
                  </a:solidFill>
                  <a:latin typeface="#9Slide03 Roboto Light" panose="02000000000000000000" pitchFamily="2" charset="0"/>
                  <a:ea typeface="#9Slide03 Roboto Light" panose="02000000000000000000" pitchFamily="2" charset="0"/>
                </a:rPr>
                <a:t>Duy trì và ổn định sự sống</a:t>
              </a:r>
              <a:endParaRPr lang="vi-VN" sz="2000" dirty="0">
                <a:solidFill>
                  <a:prstClr val="white"/>
                </a:solidFill>
                <a:latin typeface="#9Slide03 Roboto Light" panose="02000000000000000000" pitchFamily="2" charset="0"/>
                <a:ea typeface="#9Slide03 Roboto Light" panose="02000000000000000000" pitchFamily="2" charset="0"/>
              </a:endParaRPr>
            </a:p>
          </p:txBody>
        </p:sp>
        <p:sp>
          <p:nvSpPr>
            <p:cNvPr id="21" name="TextBox 20"/>
            <p:cNvSpPr txBox="1"/>
            <p:nvPr/>
          </p:nvSpPr>
          <p:spPr>
            <a:xfrm>
              <a:off x="2467947" y="4307002"/>
              <a:ext cx="3596951" cy="1107996"/>
            </a:xfrm>
            <a:prstGeom prst="rect">
              <a:avLst/>
            </a:prstGeom>
            <a:solidFill>
              <a:srgbClr val="002060"/>
            </a:solidFill>
            <a:ln>
              <a:noFill/>
            </a:ln>
          </p:spPr>
          <p:txBody>
            <a:bodyPr wrap="square" rtlCol="0">
              <a:spAutoFit/>
            </a:bodyPr>
            <a:lstStyle>
              <a:defPPr>
                <a:defRPr lang="en-US"/>
              </a:defPPr>
              <a:lvl1pPr algn="ctr">
                <a:lnSpc>
                  <a:spcPct val="110000"/>
                </a:lnSpc>
                <a:defRPr sz="2000">
                  <a:solidFill>
                    <a:schemeClr val="bg1"/>
                  </a:solidFill>
                  <a:latin typeface="#9Slide03 Roboto Light" panose="02000000000000000000" pitchFamily="2" charset="0"/>
                  <a:ea typeface="#9Slide03 Roboto Light" panose="02000000000000000000" pitchFamily="2" charset="0"/>
                </a:defRPr>
              </a:lvl1pPr>
            </a:lstStyle>
            <a:p>
              <a:pPr defTabSz="914400"/>
              <a:r>
                <a:rPr lang="vi-VN" dirty="0" smtClean="0">
                  <a:solidFill>
                    <a:prstClr val="white"/>
                  </a:solidFill>
                </a:rPr>
                <a:t>Tạo mối quan hệ khăng khít (hỗ trợ, cạnh tranh) nhất là về mặt dinh dưỡng giữa các loài</a:t>
              </a:r>
              <a:endParaRPr lang="vi-VN" dirty="0">
                <a:solidFill>
                  <a:prstClr val="white"/>
                </a:solidFill>
              </a:endParaRPr>
            </a:p>
          </p:txBody>
        </p:sp>
      </p:grpSp>
      <p:grpSp>
        <p:nvGrpSpPr>
          <p:cNvPr id="24" name="Group 23"/>
          <p:cNvGrpSpPr/>
          <p:nvPr/>
        </p:nvGrpSpPr>
        <p:grpSpPr>
          <a:xfrm>
            <a:off x="6945301" y="3319536"/>
            <a:ext cx="3135086" cy="1420415"/>
            <a:chOff x="1567543" y="3319536"/>
            <a:chExt cx="3135086" cy="1420415"/>
          </a:xfrm>
        </p:grpSpPr>
        <p:sp>
          <p:nvSpPr>
            <p:cNvPr id="25" name="TextBox 24"/>
            <p:cNvSpPr txBox="1"/>
            <p:nvPr/>
          </p:nvSpPr>
          <p:spPr>
            <a:xfrm>
              <a:off x="1782146" y="3319536"/>
              <a:ext cx="2696548" cy="461665"/>
            </a:xfrm>
            <a:prstGeom prst="rect">
              <a:avLst/>
            </a:prstGeom>
            <a:solidFill>
              <a:srgbClr val="FFC000"/>
            </a:solidFill>
            <a:ln>
              <a:noFill/>
            </a:ln>
          </p:spPr>
          <p:txBody>
            <a:bodyPr wrap="square" rtlCol="0">
              <a:spAutoFit/>
            </a:bodyPr>
            <a:lstStyle/>
            <a:p>
              <a:pPr algn="ctr" defTabSz="914400"/>
              <a:r>
                <a:rPr lang="en-US" sz="2400" dirty="0" smtClean="0">
                  <a:solidFill>
                    <a:prstClr val="white"/>
                  </a:solidFill>
                  <a:latin typeface="#9Slide03 Swiss Condensed Bold" panose="02000500000000000000" pitchFamily="2" charset="0"/>
                </a:rPr>
                <a:t>ĐA DẠNG THỰC VẬT</a:t>
              </a:r>
              <a:endParaRPr lang="en-US" sz="2400" dirty="0">
                <a:solidFill>
                  <a:prstClr val="white"/>
                </a:solidFill>
                <a:latin typeface="#9Slide03 Swiss Condensed Bold" panose="02000500000000000000" pitchFamily="2" charset="0"/>
              </a:endParaRPr>
            </a:p>
          </p:txBody>
        </p:sp>
        <p:sp>
          <p:nvSpPr>
            <p:cNvPr id="26" name="Rectangle 25"/>
            <p:cNvSpPr/>
            <p:nvPr/>
          </p:nvSpPr>
          <p:spPr>
            <a:xfrm>
              <a:off x="1567543" y="4057631"/>
              <a:ext cx="3135086" cy="68232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27" name="Straight Connector 26"/>
            <p:cNvCxnSpPr>
              <a:stCxn id="25" idx="2"/>
            </p:cNvCxnSpPr>
            <p:nvPr/>
          </p:nvCxnSpPr>
          <p:spPr>
            <a:xfrm>
              <a:off x="3130420" y="3781201"/>
              <a:ext cx="0" cy="249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6454057" y="4307002"/>
            <a:ext cx="4917095" cy="1107996"/>
            <a:chOff x="940497" y="4307002"/>
            <a:chExt cx="4917095" cy="1107996"/>
          </a:xfrm>
        </p:grpSpPr>
        <p:sp>
          <p:nvSpPr>
            <p:cNvPr id="29" name="TextBox 28"/>
            <p:cNvSpPr txBox="1"/>
            <p:nvPr/>
          </p:nvSpPr>
          <p:spPr>
            <a:xfrm>
              <a:off x="940497" y="4307002"/>
              <a:ext cx="2054121" cy="1107996"/>
            </a:xfrm>
            <a:prstGeom prst="rect">
              <a:avLst/>
            </a:prstGeom>
            <a:solidFill>
              <a:srgbClr val="FF0000"/>
            </a:solidFill>
            <a:ln>
              <a:noFill/>
            </a:ln>
          </p:spPr>
          <p:txBody>
            <a:bodyPr wrap="square" rtlCol="0">
              <a:spAutoFit/>
            </a:bodyPr>
            <a:lstStyle/>
            <a:p>
              <a:pPr algn="ctr" defTabSz="914400">
                <a:lnSpc>
                  <a:spcPct val="110000"/>
                </a:lnSpc>
              </a:pPr>
              <a:r>
                <a:rPr lang="vi-VN" sz="2000" dirty="0" smtClean="0">
                  <a:solidFill>
                    <a:prstClr val="white"/>
                  </a:solidFill>
                  <a:latin typeface="#9Slide03 Roboto Light" panose="02000000000000000000" pitchFamily="2" charset="0"/>
                  <a:ea typeface="#9Slide03 Roboto Light" panose="02000000000000000000" pitchFamily="2" charset="0"/>
                </a:rPr>
                <a:t>Điều hòa không khí, làm sạch môi trường</a:t>
              </a:r>
              <a:endParaRPr lang="vi-VN" sz="2000" dirty="0">
                <a:solidFill>
                  <a:prstClr val="white"/>
                </a:solidFill>
                <a:latin typeface="#9Slide03 Roboto Light" panose="02000000000000000000" pitchFamily="2" charset="0"/>
                <a:ea typeface="#9Slide03 Roboto Light" panose="02000000000000000000" pitchFamily="2" charset="0"/>
              </a:endParaRPr>
            </a:p>
          </p:txBody>
        </p:sp>
        <p:sp>
          <p:nvSpPr>
            <p:cNvPr id="30" name="TextBox 29"/>
            <p:cNvSpPr txBox="1"/>
            <p:nvPr/>
          </p:nvSpPr>
          <p:spPr>
            <a:xfrm>
              <a:off x="3114613" y="4307002"/>
              <a:ext cx="2742979" cy="769441"/>
            </a:xfrm>
            <a:prstGeom prst="rect">
              <a:avLst/>
            </a:prstGeom>
            <a:solidFill>
              <a:srgbClr val="7030A0"/>
            </a:solidFill>
            <a:ln>
              <a:noFill/>
            </a:ln>
          </p:spPr>
          <p:txBody>
            <a:bodyPr wrap="square" rtlCol="0">
              <a:spAutoFit/>
            </a:bodyPr>
            <a:lstStyle>
              <a:defPPr>
                <a:defRPr lang="en-US"/>
              </a:defPPr>
              <a:lvl1pPr algn="ctr">
                <a:lnSpc>
                  <a:spcPct val="110000"/>
                </a:lnSpc>
                <a:defRPr sz="2000">
                  <a:solidFill>
                    <a:schemeClr val="bg1"/>
                  </a:solidFill>
                  <a:latin typeface="#9Slide03 Roboto Light" panose="02000000000000000000" pitchFamily="2" charset="0"/>
                  <a:ea typeface="#9Slide03 Roboto Light" panose="02000000000000000000" pitchFamily="2" charset="0"/>
                </a:defRPr>
              </a:lvl1pPr>
            </a:lstStyle>
            <a:p>
              <a:pPr defTabSz="914400"/>
              <a:r>
                <a:rPr lang="vi-VN" dirty="0" smtClean="0">
                  <a:solidFill>
                    <a:prstClr val="white"/>
                  </a:solidFill>
                </a:rPr>
                <a:t>Chắn sóng và chống sạt lở ven biển</a:t>
              </a:r>
              <a:endParaRPr lang="vi-VN" dirty="0">
                <a:solidFill>
                  <a:prstClr val="white"/>
                </a:solidFill>
              </a:endParaRPr>
            </a:p>
          </p:txBody>
        </p:sp>
      </p:grpSp>
    </p:spTree>
    <p:extLst>
      <p:ext uri="{BB962C8B-B14F-4D97-AF65-F5344CB8AC3E}">
        <p14:creationId xmlns:p14="http://schemas.microsoft.com/office/powerpoint/2010/main" val="42073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iến đổi khí hậu đang tàn phá Trái đất | Kênh Thời Tiế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955" y="0"/>
            <a:ext cx="6781045" cy="6781046"/>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a:xfrm>
            <a:off x="0" y="461724"/>
            <a:ext cx="2879001" cy="5205744"/>
          </a:xfrm>
          <a:custGeom>
            <a:avLst/>
            <a:gdLst>
              <a:gd name="connsiteX0" fmla="*/ 1573038 w 2879001"/>
              <a:gd name="connsiteY0" fmla="*/ 330451 h 5205744"/>
              <a:gd name="connsiteX1" fmla="*/ 2879001 w 2879001"/>
              <a:gd name="connsiteY1" fmla="*/ 1568514 h 5205744"/>
              <a:gd name="connsiteX2" fmla="*/ 1573038 w 2879001"/>
              <a:gd name="connsiteY2" fmla="*/ 2806577 h 5205744"/>
              <a:gd name="connsiteX3" fmla="*/ 1309841 w 2879001"/>
              <a:gd name="connsiteY3" fmla="*/ 2781424 h 5205744"/>
              <a:gd name="connsiteX4" fmla="*/ 1113576 w 2879001"/>
              <a:gd name="connsiteY4" fmla="*/ 2723668 h 5205744"/>
              <a:gd name="connsiteX5" fmla="*/ 1113576 w 2879001"/>
              <a:gd name="connsiteY5" fmla="*/ 413361 h 5205744"/>
              <a:gd name="connsiteX6" fmla="*/ 1309841 w 2879001"/>
              <a:gd name="connsiteY6" fmla="*/ 355604 h 5205744"/>
              <a:gd name="connsiteX7" fmla="*/ 1573038 w 2879001"/>
              <a:gd name="connsiteY7" fmla="*/ 330451 h 5205744"/>
              <a:gd name="connsiteX8" fmla="*/ 0 w 2879001"/>
              <a:gd name="connsiteY8" fmla="*/ 0 h 5205744"/>
              <a:gd name="connsiteX9" fmla="*/ 1113576 w 2879001"/>
              <a:gd name="connsiteY9" fmla="*/ 0 h 5205744"/>
              <a:gd name="connsiteX10" fmla="*/ 1113576 w 2879001"/>
              <a:gd name="connsiteY10" fmla="*/ 413361 h 5205744"/>
              <a:gd name="connsiteX11" fmla="*/ 1064699 w 2879001"/>
              <a:gd name="connsiteY11" fmla="*/ 427744 h 5205744"/>
              <a:gd name="connsiteX12" fmla="*/ 267075 w 2879001"/>
              <a:gd name="connsiteY12" fmla="*/ 1568514 h 5205744"/>
              <a:gd name="connsiteX13" fmla="*/ 1064699 w 2879001"/>
              <a:gd name="connsiteY13" fmla="*/ 2709284 h 5205744"/>
              <a:gd name="connsiteX14" fmla="*/ 1113576 w 2879001"/>
              <a:gd name="connsiteY14" fmla="*/ 2723668 h 5205744"/>
              <a:gd name="connsiteX15" fmla="*/ 1113576 w 2879001"/>
              <a:gd name="connsiteY15" fmla="*/ 5205744 h 5205744"/>
              <a:gd name="connsiteX16" fmla="*/ 0 w 2879001"/>
              <a:gd name="connsiteY16" fmla="*/ 5205744 h 520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9001" h="5205744">
                <a:moveTo>
                  <a:pt x="1573038" y="330451"/>
                </a:moveTo>
                <a:cubicBezTo>
                  <a:pt x="2294301" y="330451"/>
                  <a:pt x="2879001" y="884751"/>
                  <a:pt x="2879001" y="1568514"/>
                </a:cubicBezTo>
                <a:cubicBezTo>
                  <a:pt x="2879001" y="2252277"/>
                  <a:pt x="2294301" y="2806577"/>
                  <a:pt x="1573038" y="2806577"/>
                </a:cubicBezTo>
                <a:cubicBezTo>
                  <a:pt x="1482880" y="2806577"/>
                  <a:pt x="1394856" y="2797916"/>
                  <a:pt x="1309841" y="2781424"/>
                </a:cubicBezTo>
                <a:lnTo>
                  <a:pt x="1113576" y="2723668"/>
                </a:lnTo>
                <a:lnTo>
                  <a:pt x="1113576" y="413361"/>
                </a:lnTo>
                <a:lnTo>
                  <a:pt x="1309841" y="355604"/>
                </a:lnTo>
                <a:cubicBezTo>
                  <a:pt x="1394856" y="339112"/>
                  <a:pt x="1482880" y="330451"/>
                  <a:pt x="1573038" y="330451"/>
                </a:cubicBezTo>
                <a:close/>
                <a:moveTo>
                  <a:pt x="0" y="0"/>
                </a:moveTo>
                <a:lnTo>
                  <a:pt x="1113576" y="0"/>
                </a:lnTo>
                <a:lnTo>
                  <a:pt x="1113576" y="413361"/>
                </a:lnTo>
                <a:lnTo>
                  <a:pt x="1064699" y="427744"/>
                </a:lnTo>
                <a:cubicBezTo>
                  <a:pt x="595969" y="615693"/>
                  <a:pt x="267075" y="1055692"/>
                  <a:pt x="267075" y="1568514"/>
                </a:cubicBezTo>
                <a:cubicBezTo>
                  <a:pt x="267075" y="2081336"/>
                  <a:pt x="595969" y="2521336"/>
                  <a:pt x="1064699" y="2709284"/>
                </a:cubicBezTo>
                <a:lnTo>
                  <a:pt x="1113576" y="2723668"/>
                </a:lnTo>
                <a:lnTo>
                  <a:pt x="1113576" y="5205744"/>
                </a:lnTo>
                <a:lnTo>
                  <a:pt x="0" y="5205744"/>
                </a:lnTo>
                <a:close/>
              </a:path>
            </a:pathLst>
          </a:custGeom>
          <a:solidFill>
            <a:srgbClr val="49E7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white"/>
              </a:solidFill>
            </a:endParaRPr>
          </a:p>
        </p:txBody>
      </p:sp>
      <p:sp>
        <p:nvSpPr>
          <p:cNvPr id="11" name="TextBox 10"/>
          <p:cNvSpPr txBox="1"/>
          <p:nvPr/>
        </p:nvSpPr>
        <p:spPr>
          <a:xfrm>
            <a:off x="565840" y="3581310"/>
            <a:ext cx="4757597" cy="2462213"/>
          </a:xfrm>
          <a:prstGeom prst="rect">
            <a:avLst/>
          </a:prstGeom>
          <a:solidFill>
            <a:schemeClr val="bg1"/>
          </a:solidFill>
        </p:spPr>
        <p:txBody>
          <a:bodyPr wrap="square" rtlCol="0">
            <a:spAutoFit/>
          </a:bodyPr>
          <a:lstStyle/>
          <a:p>
            <a:pPr marL="342900" indent="-342900" algn="just" defTabSz="914400">
              <a:lnSpc>
                <a:spcPct val="11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Điều hòa khí hậu.</a:t>
            </a:r>
          </a:p>
          <a:p>
            <a:pPr marL="342900" indent="-342900" algn="just" defTabSz="914400">
              <a:lnSpc>
                <a:spcPct val="11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Bảo vệ đất nước.</a:t>
            </a:r>
          </a:p>
          <a:p>
            <a:pPr marL="342900" indent="-342900" algn="just" defTabSz="914400">
              <a:lnSpc>
                <a:spcPct val="11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Hạn chế xói mòn, sạt lở, lũ quét.</a:t>
            </a:r>
          </a:p>
          <a:p>
            <a:pPr marL="342900" indent="-342900" algn="just" defTabSz="914400">
              <a:lnSpc>
                <a:spcPct val="11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Nơi ở ĐV hoang dã.</a:t>
            </a:r>
          </a:p>
          <a:p>
            <a:pPr marL="342900" indent="-342900" algn="just" defTabSz="914400">
              <a:lnSpc>
                <a:spcPct val="110000"/>
              </a:lnSpc>
              <a:buFont typeface="Wingdings" panose="05000000000000000000" pitchFamily="2" charset="2"/>
              <a:buChar char="§"/>
            </a:pPr>
            <a:r>
              <a:rPr lang="vi-VN" sz="2000" dirty="0" smtClean="0">
                <a:solidFill>
                  <a:prstClr val="black"/>
                </a:solidFill>
                <a:latin typeface="#9Slide03 Roboto Light" panose="02000000000000000000" pitchFamily="2" charset="0"/>
                <a:ea typeface="#9Slide03 Roboto Light" panose="02000000000000000000" pitchFamily="2" charset="0"/>
              </a:rPr>
              <a:t>Nấm và vi khuẩn phân hủy xác động vật, thực vật, chất thải hữu cơ giúp đất màu mỡ và làm sạch môi trường.</a:t>
            </a:r>
            <a:endParaRPr lang="vi-VN" sz="2000" dirty="0">
              <a:solidFill>
                <a:prstClr val="black"/>
              </a:solidFill>
              <a:latin typeface="#9Slide03 Roboto Light" panose="02000000000000000000" pitchFamily="2" charset="0"/>
              <a:ea typeface="#9Slide03 Roboto Light" panose="02000000000000000000" pitchFamily="2" charset="0"/>
            </a:endParaRPr>
          </a:p>
        </p:txBody>
      </p:sp>
      <p:sp>
        <p:nvSpPr>
          <p:cNvPr id="13" name="Rectangle 12"/>
          <p:cNvSpPr/>
          <p:nvPr/>
        </p:nvSpPr>
        <p:spPr>
          <a:xfrm>
            <a:off x="0" y="72428"/>
            <a:ext cx="1131683" cy="2806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dirty="0">
              <a:solidFill>
                <a:prstClr val="white"/>
              </a:solidFill>
            </a:endParaRPr>
          </a:p>
        </p:txBody>
      </p:sp>
      <p:sp>
        <p:nvSpPr>
          <p:cNvPr id="14" name="TextBox 13"/>
          <p:cNvSpPr txBox="1"/>
          <p:nvPr/>
        </p:nvSpPr>
        <p:spPr>
          <a:xfrm>
            <a:off x="1131683" y="1113576"/>
            <a:ext cx="1240325" cy="1815882"/>
          </a:xfrm>
          <a:prstGeom prst="rect">
            <a:avLst/>
          </a:prstGeom>
          <a:noFill/>
        </p:spPr>
        <p:txBody>
          <a:bodyPr wrap="square" rtlCol="0">
            <a:spAutoFit/>
          </a:bodyPr>
          <a:lstStyle/>
          <a:p>
            <a:pPr algn="ctr" defTabSz="914400"/>
            <a:r>
              <a:rPr lang="vi-VN" sz="2800" dirty="0" smtClean="0">
                <a:solidFill>
                  <a:prstClr val="white"/>
                </a:solidFill>
                <a:latin typeface="#9Slide03 Swiss Condensed Bold" panose="02000500000000000000" pitchFamily="2" charset="0"/>
              </a:rPr>
              <a:t>Hãy nêu vai trò của rừng</a:t>
            </a:r>
            <a:endParaRPr lang="vi-VN" sz="2800" dirty="0">
              <a:solidFill>
                <a:prstClr val="white"/>
              </a:solidFill>
              <a:latin typeface="#9Slide03 Swiss Condensed Bold" panose="02000500000000000000" pitchFamily="2" charset="0"/>
            </a:endParaRPr>
          </a:p>
        </p:txBody>
      </p:sp>
    </p:spTree>
    <p:extLst>
      <p:ext uri="{BB962C8B-B14F-4D97-AF65-F5344CB8AC3E}">
        <p14:creationId xmlns:p14="http://schemas.microsoft.com/office/powerpoint/2010/main" val="35443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CE000-8928-405C-A2AC-A2577D0D8788}"/>
              </a:ext>
            </a:extLst>
          </p:cNvPr>
          <p:cNvSpPr>
            <a:spLocks noGrp="1"/>
          </p:cNvSpPr>
          <p:nvPr>
            <p:ph type="title"/>
          </p:nvPr>
        </p:nvSpPr>
        <p:spPr>
          <a:xfrm>
            <a:off x="609600" y="380621"/>
            <a:ext cx="10972800" cy="1366698"/>
          </a:xfrm>
        </p:spPr>
        <p:txBody>
          <a:bodyPr>
            <a:noAutofit/>
          </a:bodyPr>
          <a:lstStyle/>
          <a:p>
            <a:pPr>
              <a:lnSpc>
                <a:spcPct val="120000"/>
              </a:lnSpc>
            </a:pPr>
            <a:r>
              <a:rPr lang="vi-VN" sz="2400" dirty="0">
                <a:solidFill>
                  <a:schemeClr val="bg1"/>
                </a:solidFill>
                <a:latin typeface="#9Slide03 Swiss Condensed Bold" panose="02000500000000000000" pitchFamily="2" charset="0"/>
              </a:rPr>
              <a:t>Amazon </a:t>
            </a:r>
            <a:r>
              <a:rPr lang="en-US" sz="2400" dirty="0">
                <a:solidFill>
                  <a:schemeClr val="bg1"/>
                </a:solidFill>
                <a:latin typeface="#9Slide03 Swiss Condensed Bold" panose="02000500000000000000" pitchFamily="2" charset="0"/>
              </a:rPr>
              <a:t> - </a:t>
            </a:r>
            <a:r>
              <a:rPr lang="vi-VN" sz="2400" dirty="0">
                <a:solidFill>
                  <a:schemeClr val="bg1"/>
                </a:solidFill>
                <a:latin typeface="#9Slide03 Swiss Condensed Bold" panose="02000500000000000000" pitchFamily="2" charset="0"/>
              </a:rPr>
              <a:t>một trong những nơi đa dạng sinh học nhất trên trái đất. </a:t>
            </a:r>
            <a:r>
              <a:rPr lang="en-US" sz="2400" dirty="0">
                <a:solidFill>
                  <a:schemeClr val="bg1"/>
                </a:solidFill>
                <a:latin typeface="#9Slide03 Swiss Condensed Bold" panose="02000500000000000000" pitchFamily="2" charset="0"/>
              </a:rPr>
              <a:t/>
            </a:r>
            <a:br>
              <a:rPr lang="en-US" sz="2400" dirty="0">
                <a:solidFill>
                  <a:schemeClr val="bg1"/>
                </a:solidFill>
                <a:latin typeface="#9Slide03 Swiss Condensed Bold" panose="02000500000000000000" pitchFamily="2" charset="0"/>
              </a:rPr>
            </a:br>
            <a:r>
              <a:rPr lang="vi-VN" sz="2400" dirty="0">
                <a:solidFill>
                  <a:schemeClr val="bg1"/>
                </a:solidFill>
                <a:latin typeface="#9Slide03 Swiss Condensed Bold" panose="02000500000000000000" pitchFamily="2" charset="0"/>
              </a:rPr>
              <a:t>Hơn 3 triệu loài sống trong rừng nhiệt đới và hơn 2.500 loài cây (hoặc một phần ba tổng số cây nhiệt đới tồn tại trên trái đất)</a:t>
            </a:r>
            <a:endParaRPr lang="en-US" sz="4267" dirty="0">
              <a:latin typeface="#9Slide03 Swiss Condensed Bold" panose="02000500000000000000" pitchFamily="2" charset="0"/>
            </a:endParaRPr>
          </a:p>
        </p:txBody>
      </p:sp>
      <p:pic>
        <p:nvPicPr>
          <p:cNvPr id="1026" name="Picture 2" descr="The Amazon travel guide: how to book, where to go, and what to do">
            <a:extLst>
              <a:ext uri="{FF2B5EF4-FFF2-40B4-BE49-F238E27FC236}">
                <a16:creationId xmlns:a16="http://schemas.microsoft.com/office/drawing/2014/main" xmlns="" id="{6979347B-5697-407C-8EFC-8E51AFBE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0" y="2005951"/>
            <a:ext cx="7282688" cy="4556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7D18D96-75DE-48FC-93A7-A2068BBED93A}"/>
              </a:ext>
            </a:extLst>
          </p:cNvPr>
          <p:cNvSpPr txBox="1"/>
          <p:nvPr/>
        </p:nvSpPr>
        <p:spPr>
          <a:xfrm>
            <a:off x="7315200" y="6192694"/>
            <a:ext cx="6096000" cy="338554"/>
          </a:xfrm>
          <a:prstGeom prst="rect">
            <a:avLst/>
          </a:prstGeom>
          <a:noFill/>
        </p:spPr>
        <p:txBody>
          <a:bodyPr wrap="square">
            <a:spAutoFit/>
          </a:bodyPr>
          <a:lstStyle/>
          <a:p>
            <a:pPr defTabSz="1219170"/>
            <a:r>
              <a:rPr lang="en-US" sz="1600" dirty="0">
                <a:solidFill>
                  <a:prstClr val="white"/>
                </a:solidFill>
                <a:latin typeface="Arial" panose="020B0604020202020204" pitchFamily="34" charset="0"/>
                <a:ea typeface="Arial" panose="020B0604020202020204" pitchFamily="34" charset="0"/>
                <a:cs typeface="Arial" panose="020B0604020202020204" pitchFamily="34" charset="0"/>
              </a:rPr>
              <a:t>(</a:t>
            </a:r>
            <a:r>
              <a:rPr lang="en-US" sz="1600" i="1" dirty="0">
                <a:solidFill>
                  <a:prstClr val="white"/>
                </a:solidFill>
                <a:latin typeface="Arial" panose="020B0604020202020204" pitchFamily="34" charset="0"/>
                <a:ea typeface="Arial" panose="020B0604020202020204" pitchFamily="34" charset="0"/>
                <a:cs typeface="Arial" panose="020B0604020202020204" pitchFamily="34" charset="0"/>
              </a:rPr>
              <a:t>Theo </a:t>
            </a:r>
            <a:r>
              <a:rPr lang="vi-VN" sz="1600" i="1" dirty="0">
                <a:solidFill>
                  <a:prstClr val="white"/>
                </a:solidFill>
                <a:ea typeface="Calibri" panose="020F0502020204030204" pitchFamily="34" charset="0"/>
                <a:cs typeface="Arial" panose="020B0604020202020204" pitchFamily="34" charset="0"/>
              </a:rPr>
              <a:t>Greenpeace USA</a:t>
            </a:r>
            <a:r>
              <a:rPr lang="en-US" sz="1600" i="1" dirty="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en-US" sz="1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557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BDDBFEE-BC50-46CF-AB8F-D145B99B57A6}"/>
              </a:ext>
            </a:extLst>
          </p:cNvPr>
          <p:cNvSpPr>
            <a:spLocks noGrp="1"/>
          </p:cNvSpPr>
          <p:nvPr>
            <p:ph type="sldNum" sz="quarter" idx="12"/>
          </p:nvPr>
        </p:nvSpPr>
        <p:spPr/>
        <p:txBody>
          <a:bodyPr/>
          <a:lstStyle/>
          <a:p>
            <a:fld id="{9EC71654-96A5-4280-94F3-931C61A9F92C}" type="slidenum">
              <a:rPr lang="en-US" smtClean="0">
                <a:solidFill>
                  <a:prstClr val="white"/>
                </a:solidFill>
              </a:rPr>
              <a:pPr/>
              <a:t>19</a:t>
            </a:fld>
            <a:endParaRPr lang="en-US" dirty="0">
              <a:solidFill>
                <a:prstClr val="white"/>
              </a:solidFill>
            </a:endParaRPr>
          </a:p>
        </p:txBody>
      </p:sp>
      <p:pic>
        <p:nvPicPr>
          <p:cNvPr id="10242" name="Picture 2" descr="Newsletter | SNRD 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331" y="635369"/>
            <a:ext cx="4869283" cy="49506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xmlns="" id="{FBAB08B8-3DB3-4637-AE23-B8DB96D9FCEC}"/>
              </a:ext>
            </a:extLst>
          </p:cNvPr>
          <p:cNvSpPr txBox="1">
            <a:spLocks/>
          </p:cNvSpPr>
          <p:nvPr/>
        </p:nvSpPr>
        <p:spPr>
          <a:xfrm>
            <a:off x="98457" y="2934841"/>
            <a:ext cx="5739493" cy="63448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vi-VN" sz="3700" dirty="0" smtClean="0">
                <a:solidFill>
                  <a:prstClr val="black"/>
                </a:solidFill>
                <a:latin typeface="#9Slide03 Swiss Condensed Bold" panose="02000500000000000000" pitchFamily="2" charset="0"/>
              </a:rPr>
              <a:t>Vai trò đa dạng sinh học</a:t>
            </a:r>
            <a:endParaRPr lang="vi-VN" sz="3700" dirty="0">
              <a:solidFill>
                <a:prstClr val="black"/>
              </a:solidFill>
              <a:latin typeface="#9Slide03 Swiss Condensed Bold" panose="02000500000000000000" pitchFamily="2" charset="0"/>
            </a:endParaRPr>
          </a:p>
        </p:txBody>
      </p:sp>
      <p:sp>
        <p:nvSpPr>
          <p:cNvPr id="11" name="Subtitle 5"/>
          <p:cNvSpPr txBox="1">
            <a:spLocks/>
          </p:cNvSpPr>
          <p:nvPr/>
        </p:nvSpPr>
        <p:spPr>
          <a:xfrm>
            <a:off x="161831" y="3733090"/>
            <a:ext cx="5143500" cy="75856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smtClean="0">
                <a:solidFill>
                  <a:srgbClr val="FF0000"/>
                </a:solidFill>
                <a:latin typeface="000 DanPanosian TB" pitchFamily="2" charset="0"/>
              </a:rPr>
              <a:t>ĐỐI VỚI CON NGƯỜI</a:t>
            </a:r>
            <a:endParaRPr lang="vi-VN" sz="3600" dirty="0">
              <a:solidFill>
                <a:srgbClr val="FF0000"/>
              </a:solidFill>
              <a:latin typeface="000 DanPanosian TB" pitchFamily="2" charset="0"/>
            </a:endParaRPr>
          </a:p>
        </p:txBody>
      </p:sp>
      <p:sp>
        <p:nvSpPr>
          <p:cNvPr id="9" name="Round Same Side Corner Rectangle 8"/>
          <p:cNvSpPr/>
          <p:nvPr/>
        </p:nvSpPr>
        <p:spPr>
          <a:xfrm>
            <a:off x="98457" y="5993394"/>
            <a:ext cx="2409353" cy="864606"/>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36470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26" name="Picture 2" descr="Ngày Quốc tế Đa dạng sinh học (22 5 2016): Lồng ghép đa dạng sinh học để  duy trì quần thể và sinh kế"/>
          <p:cNvPicPr>
            <a:picLocks noChangeAspect="1" noChangeArrowheads="1"/>
          </p:cNvPicPr>
          <p:nvPr/>
        </p:nvPicPr>
        <p:blipFill rotWithShape="1">
          <a:blip r:embed="rId2">
            <a:extLst>
              <a:ext uri="{28A0092B-C50C-407E-A947-70E740481C1C}">
                <a14:useLocalDpi xmlns:a14="http://schemas.microsoft.com/office/drawing/2010/main" val="0"/>
              </a:ext>
            </a:extLst>
          </a:blip>
          <a:srcRect l="929" t="732" r="1488" b="953"/>
          <a:stretch/>
        </p:blipFill>
        <p:spPr bwMode="auto">
          <a:xfrm>
            <a:off x="0" y="0"/>
            <a:ext cx="9075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alf Frame 3"/>
          <p:cNvSpPr/>
          <p:nvPr/>
        </p:nvSpPr>
        <p:spPr>
          <a:xfrm>
            <a:off x="9216428" y="199178"/>
            <a:ext cx="398352" cy="1023041"/>
          </a:xfrm>
          <a:prstGeom prst="halfFram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6" name="Half Frame 5"/>
          <p:cNvSpPr/>
          <p:nvPr/>
        </p:nvSpPr>
        <p:spPr>
          <a:xfrm rot="10800000">
            <a:off x="11697077" y="4300395"/>
            <a:ext cx="398352" cy="1023041"/>
          </a:xfrm>
          <a:prstGeom prst="halfFram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5" name="Rectangle 4"/>
          <p:cNvSpPr/>
          <p:nvPr/>
        </p:nvSpPr>
        <p:spPr>
          <a:xfrm>
            <a:off x="9478978" y="425513"/>
            <a:ext cx="2353901" cy="467158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AmpleSoft" panose="02000000000000000000" pitchFamily="2" charset="0"/>
              </a:rPr>
              <a:t>Chúng ta thấy rằng thế giới xung quanh ta có rất loài loài sinh vật, chúng đa dạng về số lượng và môi trường sống</a:t>
            </a:r>
            <a:endParaRPr lang="vi-VN" sz="2400" dirty="0">
              <a:solidFill>
                <a:prstClr val="white"/>
              </a:solidFill>
              <a:latin typeface="#9Slide03 AmpleSoft" panose="02000000000000000000" pitchFamily="2" charset="0"/>
            </a:endParaRPr>
          </a:p>
        </p:txBody>
      </p:sp>
    </p:spTree>
    <p:extLst>
      <p:ext uri="{BB962C8B-B14F-4D97-AF65-F5344CB8AC3E}">
        <p14:creationId xmlns:p14="http://schemas.microsoft.com/office/powerpoint/2010/main" val="1901093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AutoShape 2" descr="Bảo đảm đủ lương thực, thực phẩm trong mọi tình huống - Báo Quảng Ngãi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12" name="Group 11"/>
          <p:cNvGrpSpPr/>
          <p:nvPr/>
        </p:nvGrpSpPr>
        <p:grpSpPr>
          <a:xfrm>
            <a:off x="109113" y="2233120"/>
            <a:ext cx="3018136" cy="3920538"/>
            <a:chOff x="109113" y="2233120"/>
            <a:chExt cx="3018136" cy="3920538"/>
          </a:xfrm>
        </p:grpSpPr>
        <p:pic>
          <p:nvPicPr>
            <p:cNvPr id="15368" name="Picture 8" descr="Ứng dụng công nghệ để phát triển các nguồn dược liệu qu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13" y="2233120"/>
              <a:ext cx="2906162" cy="2108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09113" y="4396109"/>
              <a:ext cx="3018136" cy="1757549"/>
            </a:xfrm>
            <a:prstGeom prst="rect">
              <a:avLst/>
            </a:prstGeom>
          </p:spPr>
        </p:pic>
      </p:grpSp>
      <p:grpSp>
        <p:nvGrpSpPr>
          <p:cNvPr id="11" name="Group 10"/>
          <p:cNvGrpSpPr/>
          <p:nvPr/>
        </p:nvGrpSpPr>
        <p:grpSpPr>
          <a:xfrm>
            <a:off x="389299" y="0"/>
            <a:ext cx="11479795" cy="2194824"/>
            <a:chOff x="0" y="0"/>
            <a:chExt cx="11479795" cy="2194824"/>
          </a:xfrm>
        </p:grpSpPr>
        <p:pic>
          <p:nvPicPr>
            <p:cNvPr id="15364" name="Picture 4" descr="Bảo đảm đủ lương thực, thực phẩm trong mọi tình huống - Báo Quảng Ngãi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249"/>
              <a:ext cx="3829616" cy="215416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ơ hội lớn nhưng thách thức cũng không nhỏ cho ngành lương thực thực phẩm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616" y="0"/>
              <a:ext cx="3512744" cy="21948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7342361" y="0"/>
              <a:ext cx="4137434" cy="2192167"/>
            </a:xfrm>
            <a:prstGeom prst="rect">
              <a:avLst/>
            </a:prstGeom>
          </p:spPr>
        </p:pic>
      </p:grpSp>
      <p:grpSp>
        <p:nvGrpSpPr>
          <p:cNvPr id="13" name="Group 12"/>
          <p:cNvGrpSpPr/>
          <p:nvPr/>
        </p:nvGrpSpPr>
        <p:grpSpPr>
          <a:xfrm>
            <a:off x="3343190" y="2661730"/>
            <a:ext cx="8848810" cy="2931496"/>
            <a:chOff x="3343190" y="2661730"/>
            <a:chExt cx="8848810" cy="2931496"/>
          </a:xfrm>
        </p:grpSpPr>
        <p:pic>
          <p:nvPicPr>
            <p:cNvPr id="10" name="Picture 9"/>
            <p:cNvPicPr>
              <a:picLocks noChangeAspect="1"/>
            </p:cNvPicPr>
            <p:nvPr/>
          </p:nvPicPr>
          <p:blipFill>
            <a:blip r:embed="rId7"/>
            <a:stretch>
              <a:fillRect/>
            </a:stretch>
          </p:blipFill>
          <p:spPr>
            <a:xfrm>
              <a:off x="7694363" y="2661730"/>
              <a:ext cx="4497637" cy="2931496"/>
            </a:xfrm>
            <a:prstGeom prst="rect">
              <a:avLst/>
            </a:prstGeom>
          </p:spPr>
        </p:pic>
        <p:pic>
          <p:nvPicPr>
            <p:cNvPr id="15370" name="Picture 10" descr="Vườn quốc gia Bạch Mã - Hưỡng dẫn chi tiết thông tin du lịch - MOT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3190" y="2661730"/>
              <a:ext cx="4233207" cy="293149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5187636" y="2233120"/>
            <a:ext cx="475554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Lương thực, thực phẩm</a:t>
            </a:r>
            <a:endParaRPr lang="vi-VN"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536630" y="6229514"/>
            <a:ext cx="475554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Dược liệu</a:t>
            </a:r>
            <a:endParaRPr lang="vi-VN"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2976114" y="5637588"/>
            <a:ext cx="475554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Giá trị bảo tồn, du lịch, nghiên cứu</a:t>
            </a:r>
            <a:endParaRPr lang="vi-VN"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7422604" y="5637588"/>
            <a:ext cx="475554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Đồ dùng, vật dụng</a:t>
            </a:r>
            <a:endParaRPr lang="vi-VN"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5604095" y="6244025"/>
            <a:ext cx="4644428" cy="369332"/>
          </a:xfrm>
          <a:prstGeom prst="rect">
            <a:avLst/>
          </a:prstGeom>
          <a:noFill/>
        </p:spPr>
        <p:txBody>
          <a:bodyPr wrap="square" rtlCol="0">
            <a:spAutoFit/>
          </a:bodyPr>
          <a:lstStyle/>
          <a:p>
            <a:pPr algn="ctr" defTabSz="914400"/>
            <a:r>
              <a:rPr lang="vi-VN" i="1" dirty="0" smtClean="0">
                <a:solidFill>
                  <a:prstClr val="black"/>
                </a:solidFill>
                <a:latin typeface="Arial" panose="020B0604020202020204" pitchFamily="34" charset="0"/>
                <a:cs typeface="Arial" panose="020B0604020202020204" pitchFamily="34" charset="0"/>
              </a:rPr>
              <a:t>Giá trị thực tiễn của đa dạng sinh học</a:t>
            </a:r>
            <a:endParaRPr lang="vi-VN" i="1" dirty="0">
              <a:solidFill>
                <a:prstClr val="black"/>
              </a:solidFill>
              <a:latin typeface="Arial" panose="020B0604020202020204" pitchFamily="34" charset="0"/>
              <a:cs typeface="Arial" panose="020B0604020202020204" pitchFamily="34" charset="0"/>
            </a:endParaRPr>
          </a:p>
        </p:txBody>
      </p:sp>
      <p:sp>
        <p:nvSpPr>
          <p:cNvPr id="23" name="Rounded Rectangle 22"/>
          <p:cNvSpPr/>
          <p:nvPr/>
        </p:nvSpPr>
        <p:spPr>
          <a:xfrm>
            <a:off x="4948272" y="6229514"/>
            <a:ext cx="1023042" cy="398353"/>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latin typeface="Arial" panose="020B0604020202020204" pitchFamily="34" charset="0"/>
                <a:cs typeface="Arial" panose="020B0604020202020204" pitchFamily="34" charset="0"/>
              </a:rPr>
              <a:t>Hình </a:t>
            </a:r>
            <a:endParaRPr lang="vi-VN"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6705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963813" y="256184"/>
            <a:ext cx="10193385" cy="3580893"/>
            <a:chOff x="891386" y="889927"/>
            <a:chExt cx="10193385" cy="3580893"/>
          </a:xfrm>
        </p:grpSpPr>
        <p:pic>
          <p:nvPicPr>
            <p:cNvPr id="6" name="Picture 5"/>
            <p:cNvPicPr>
              <a:picLocks noChangeAspect="1"/>
            </p:cNvPicPr>
            <p:nvPr/>
          </p:nvPicPr>
          <p:blipFill rotWithShape="1">
            <a:blip r:embed="rId2"/>
            <a:srcRect l="2144" t="4596" r="52021" b="28630"/>
            <a:stretch/>
          </p:blipFill>
          <p:spPr>
            <a:xfrm>
              <a:off x="891386" y="889927"/>
              <a:ext cx="4789283" cy="2779414"/>
            </a:xfrm>
            <a:prstGeom prst="rect">
              <a:avLst/>
            </a:prstGeom>
          </p:spPr>
        </p:pic>
        <p:pic>
          <p:nvPicPr>
            <p:cNvPr id="7" name="Picture 6"/>
            <p:cNvPicPr>
              <a:picLocks noChangeAspect="1"/>
            </p:cNvPicPr>
            <p:nvPr/>
          </p:nvPicPr>
          <p:blipFill rotWithShape="1">
            <a:blip r:embed="rId2"/>
            <a:srcRect l="50577" t="4162" r="2028" b="28630"/>
            <a:stretch/>
          </p:blipFill>
          <p:spPr>
            <a:xfrm>
              <a:off x="6164581" y="889927"/>
              <a:ext cx="4920190" cy="2779414"/>
            </a:xfrm>
            <a:prstGeom prst="rect">
              <a:avLst/>
            </a:prstGeom>
          </p:spPr>
        </p:pic>
        <p:sp>
          <p:nvSpPr>
            <p:cNvPr id="8" name="TextBox 7"/>
            <p:cNvSpPr txBox="1"/>
            <p:nvPr/>
          </p:nvSpPr>
          <p:spPr>
            <a:xfrm>
              <a:off x="1393853" y="3739081"/>
              <a:ext cx="3784348"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Hình 38.5. Khu tham quan thiên nhiên</a:t>
              </a:r>
              <a:endParaRPr lang="vi-VN" dirty="0">
                <a:latin typeface="#9Slide03 Roboto Condensed" panose="02000000000000000000" pitchFamily="2" charset="0"/>
                <a:ea typeface="#9Slide03 Roboto Condensed" panose="02000000000000000000" pitchFamily="2" charset="0"/>
              </a:endParaRPr>
            </a:p>
          </p:txBody>
        </p:sp>
        <p:sp>
          <p:nvSpPr>
            <p:cNvPr id="9" name="TextBox 8"/>
            <p:cNvSpPr txBox="1"/>
            <p:nvPr/>
          </p:nvSpPr>
          <p:spPr>
            <a:xfrm>
              <a:off x="6164581" y="3739081"/>
              <a:ext cx="4920189" cy="731739"/>
            </a:xfrm>
            <a:prstGeom prst="rect">
              <a:avLst/>
            </a:prstGeom>
            <a:noFill/>
          </p:spPr>
          <p:txBody>
            <a:bodyPr wrap="square" rtlCol="0">
              <a:spAutoFit/>
            </a:bodyPr>
            <a:lstStyle/>
            <a:p>
              <a:pPr algn="ctr">
                <a:lnSpc>
                  <a:spcPct val="120000"/>
                </a:lnSpc>
              </a:pPr>
              <a:r>
                <a:rPr lang="vi-VN" dirty="0" smtClean="0">
                  <a:latin typeface="#9Slide03 Roboto Condensed" panose="02000000000000000000" pitchFamily="2" charset="0"/>
                  <a:ea typeface="#9Slide03 Roboto Condensed" panose="02000000000000000000" pitchFamily="2" charset="0"/>
                </a:rPr>
                <a:t>Hình 38.6. Rừng phòng hộ giúp hạn chế tác hại của thiên nhiên, điều hòa khí hậu</a:t>
              </a:r>
              <a:endParaRPr lang="vi-VN" dirty="0">
                <a:latin typeface="#9Slide03 Roboto Condensed" panose="02000000000000000000" pitchFamily="2" charset="0"/>
                <a:ea typeface="#9Slide03 Roboto Condensed" panose="02000000000000000000" pitchFamily="2" charset="0"/>
              </a:endParaRPr>
            </a:p>
          </p:txBody>
        </p:sp>
      </p:grpSp>
      <p:sp>
        <p:nvSpPr>
          <p:cNvPr id="10" name="TextBox 9"/>
          <p:cNvSpPr txBox="1"/>
          <p:nvPr/>
        </p:nvSpPr>
        <p:spPr>
          <a:xfrm>
            <a:off x="298764" y="4142207"/>
            <a:ext cx="10692143" cy="430887"/>
          </a:xfrm>
          <a:prstGeom prst="rect">
            <a:avLst/>
          </a:prstGeom>
          <a:noFill/>
        </p:spPr>
        <p:txBody>
          <a:bodyPr wrap="square" rtlCol="0">
            <a:spAutoFit/>
          </a:bodyPr>
          <a:lstStyle/>
          <a:p>
            <a:r>
              <a:rPr lang="vi-VN" sz="2200" dirty="0" smtClean="0">
                <a:solidFill>
                  <a:schemeClr val="accent6">
                    <a:lumMod val="75000"/>
                  </a:schemeClr>
                </a:solidFill>
                <a:latin typeface="#9Slide03 Roboto Condensed" panose="02000000000000000000" pitchFamily="2" charset="0"/>
                <a:ea typeface="#9Slide03 Roboto Condensed" panose="02000000000000000000" pitchFamily="2" charset="0"/>
              </a:rPr>
              <a:t>Kể tên các loại thực phẩm và đồ dùng của con người có nguồn gốc từ động vật và thực vật</a:t>
            </a:r>
            <a:endParaRPr lang="vi-VN" sz="2200" dirty="0">
              <a:solidFill>
                <a:schemeClr val="accent6">
                  <a:lumMod val="75000"/>
                </a:schemeClr>
              </a:solidFill>
              <a:latin typeface="#9Slide03 Roboto Condensed" panose="02000000000000000000" pitchFamily="2" charset="0"/>
              <a:ea typeface="#9Slide03 Roboto Condensed" panose="02000000000000000000" pitchFamily="2" charset="0"/>
            </a:endParaRPr>
          </a:p>
        </p:txBody>
      </p:sp>
      <p:grpSp>
        <p:nvGrpSpPr>
          <p:cNvPr id="14" name="Group 13"/>
          <p:cNvGrpSpPr/>
          <p:nvPr/>
        </p:nvGrpSpPr>
        <p:grpSpPr>
          <a:xfrm>
            <a:off x="1175929" y="4770154"/>
            <a:ext cx="10122157" cy="873829"/>
            <a:chOff x="1167515" y="5061381"/>
            <a:chExt cx="10122157" cy="873829"/>
          </a:xfrm>
        </p:grpSpPr>
        <p:sp>
          <p:nvSpPr>
            <p:cNvPr id="12" name="Rectangle 11"/>
            <p:cNvSpPr/>
            <p:nvPr/>
          </p:nvSpPr>
          <p:spPr>
            <a:xfrm>
              <a:off x="2269402" y="5061381"/>
              <a:ext cx="9020270" cy="873829"/>
            </a:xfrm>
            <a:prstGeom prst="rect">
              <a:avLst/>
            </a:prstGeom>
          </p:spPr>
          <p:txBody>
            <a:bodyPr wrap="square">
              <a:spAutoFit/>
            </a:bodyPr>
            <a:lstStyle/>
            <a:p>
              <a:pPr algn="just">
                <a:lnSpc>
                  <a:spcPct val="120000"/>
                </a:lnSpc>
              </a:pPr>
              <a:r>
                <a:rPr lang="vi-VN" sz="2200" dirty="0">
                  <a:solidFill>
                    <a:srgbClr val="C00000"/>
                  </a:solidFill>
                  <a:latin typeface="#9Slide03 Roboto Condensed" panose="02000000000000000000" pitchFamily="2" charset="0"/>
                  <a:ea typeface="#9Slide03 Roboto Condensed" panose="02000000000000000000" pitchFamily="2" charset="0"/>
                </a:rPr>
                <a:t>Thực phẩm và đồ dùng của con người có nguồn gốc từ động vật: thịt, trứng, cơm, hoa quả, bàn, ghế, lược, đàn piano, ...</a:t>
              </a:r>
              <a:endParaRPr lang="en-US" sz="2200" dirty="0">
                <a:solidFill>
                  <a:srgbClr val="C00000"/>
                </a:solidFill>
                <a:latin typeface="#9Slide03 Roboto Condensed" panose="02000000000000000000" pitchFamily="2" charset="0"/>
                <a:ea typeface="#9Slide03 Roboto Condensed" panose="02000000000000000000" pitchFamily="2" charset="0"/>
              </a:endParaRPr>
            </a:p>
          </p:txBody>
        </p:sp>
        <p:sp>
          <p:nvSpPr>
            <p:cNvPr id="13" name="Right Arrow 12"/>
            <p:cNvSpPr/>
            <p:nvPr/>
          </p:nvSpPr>
          <p:spPr>
            <a:xfrm>
              <a:off x="1167515" y="5255979"/>
              <a:ext cx="978408" cy="484632"/>
            </a:xfrm>
            <a:prstGeom prst="rightArrow">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89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453" y="334978"/>
            <a:ext cx="10646875" cy="1008033"/>
          </a:xfrm>
          <a:prstGeom prst="rect">
            <a:avLst/>
          </a:prstGeom>
          <a:noFill/>
        </p:spPr>
        <p:txBody>
          <a:bodyPr wrap="square" rtlCol="0">
            <a:spAutoFit/>
          </a:bodyPr>
          <a:lstStyle/>
          <a:p>
            <a:pPr algn="ctr" defTabSz="914400">
              <a:lnSpc>
                <a:spcPct val="110000"/>
              </a:lnSpc>
            </a:pPr>
            <a:r>
              <a:rPr lang="vi-VN" sz="2800" dirty="0" smtClean="0">
                <a:solidFill>
                  <a:prstClr val="black"/>
                </a:solidFill>
                <a:latin typeface="#9Slide05 FS Blonde Script" panose="03000503000000000000" pitchFamily="65" charset="0"/>
              </a:rPr>
              <a:t>Từ những hình ảnh trên, em hãy hoàn thành bảng dưới đây để chỉ ra giá trị thực tiễn mà đa dạng sinh học đem lại cho con người.</a:t>
            </a:r>
            <a:endParaRPr lang="vi-VN" sz="2800" dirty="0">
              <a:solidFill>
                <a:prstClr val="black"/>
              </a:solidFill>
              <a:latin typeface="#9Slide05 FS Blonde Script" panose="03000503000000000000" pitchFamily="65" charset="0"/>
            </a:endParaRPr>
          </a:p>
        </p:txBody>
      </p:sp>
      <p:graphicFrame>
        <p:nvGraphicFramePr>
          <p:cNvPr id="3" name="Table 2"/>
          <p:cNvGraphicFramePr>
            <a:graphicFrameLocks noGrp="1"/>
          </p:cNvGraphicFramePr>
          <p:nvPr>
            <p:extLst/>
          </p:nvPr>
        </p:nvGraphicFramePr>
        <p:xfrm>
          <a:off x="402375" y="2068632"/>
          <a:ext cx="5681553" cy="2606885"/>
        </p:xfrm>
        <a:graphic>
          <a:graphicData uri="http://schemas.openxmlformats.org/drawingml/2006/table">
            <a:tbl>
              <a:tblPr firstRow="1" bandRow="1">
                <a:tableStyleId>{5C22544A-7EE6-4342-B048-85BDC9FD1C3A}</a:tableStyleId>
              </a:tblPr>
              <a:tblGrid>
                <a:gridCol w="2838766"/>
                <a:gridCol w="2842787"/>
              </a:tblGrid>
              <a:tr h="692680">
                <a:tc>
                  <a:txBody>
                    <a:bodyPr/>
                    <a:lstStyle/>
                    <a:p>
                      <a:pPr algn="ct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đa dạng sinh học</a:t>
                      </a:r>
                      <a:endParaRPr lang="vi-VN" sz="2000" noProof="0" dirty="0">
                        <a:latin typeface="Acumin Pro Condensed" panose="020B0806020202020204" pitchFamily="34" charset="0"/>
                      </a:endParaRPr>
                    </a:p>
                  </a:txBody>
                  <a:tcPr anchor="ctr">
                    <a:solidFill>
                      <a:schemeClr val="tx1"/>
                    </a:solidFill>
                  </a:tcPr>
                </a:tc>
                <a:tc>
                  <a:txBody>
                    <a:bodyPr/>
                    <a:lstStyle/>
                    <a:p>
                      <a:pPr algn="ctr"/>
                      <a:r>
                        <a:rPr lang="vi-VN" sz="2000" noProof="0" dirty="0" smtClean="0">
                          <a:latin typeface="Acumin Pro Condensed" panose="020B0806020202020204" pitchFamily="34" charset="0"/>
                        </a:rPr>
                        <a:t>Tên</a:t>
                      </a:r>
                      <a:r>
                        <a:rPr lang="vi-VN" sz="2000" baseline="0" noProof="0" dirty="0" smtClean="0">
                          <a:latin typeface="Acumin Pro Condensed" panose="020B0806020202020204" pitchFamily="34" charset="0"/>
                        </a:rPr>
                        <a:t> sinh vật</a:t>
                      </a:r>
                      <a:endParaRPr lang="vi-VN" sz="2000" noProof="0" dirty="0">
                        <a:latin typeface="Acumin Pro Condensed" panose="020B0806020202020204" pitchFamily="34" charset="0"/>
                      </a:endParaRPr>
                    </a:p>
                  </a:txBody>
                  <a:tcPr anchor="ctr">
                    <a:solidFill>
                      <a:schemeClr val="tx1"/>
                    </a:solidFill>
                  </a:tcPr>
                </a:tc>
              </a:tr>
              <a:tr h="660897">
                <a:tc>
                  <a:txBody>
                    <a:bodyPr/>
                    <a:lstStyle/>
                    <a:p>
                      <a:pPr algn="just"/>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lương thực, thực phẩm</a:t>
                      </a:r>
                      <a:endParaRPr lang="vi-VN" sz="2000" noProof="0" dirty="0">
                        <a:latin typeface="Acumin Pro Condensed" panose="020B0806020202020204" pitchFamily="34" charset="0"/>
                      </a:endParaRPr>
                    </a:p>
                  </a:txBody>
                  <a:tcPr anchor="ctr">
                    <a:solidFill>
                      <a:schemeClr val="accent4">
                        <a:lumMod val="60000"/>
                        <a:lumOff val="40000"/>
                      </a:schemeClr>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chemeClr val="accent4">
                        <a:lumMod val="60000"/>
                        <a:lumOff val="40000"/>
                      </a:schemeClr>
                    </a:solidFill>
                  </a:tcPr>
                </a:tc>
              </a:tr>
              <a:tr h="642796">
                <a:tc>
                  <a:txBody>
                    <a:bodyPr/>
                    <a:lstStyle/>
                    <a:p>
                      <a:pPr algn="just"/>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dược liệu</a:t>
                      </a:r>
                      <a:endParaRPr lang="vi-VN" sz="2000" noProof="0" dirty="0">
                        <a:latin typeface="Acumin Pro Condensed" panose="020B0806020202020204" pitchFamily="34" charset="0"/>
                      </a:endParaRPr>
                    </a:p>
                  </a:txBody>
                  <a:tcPr anchor="ctr">
                    <a:solidFill>
                      <a:srgbClr val="49E7E7"/>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rgbClr val="49E7E7"/>
                    </a:solidFill>
                  </a:tcPr>
                </a:tc>
              </a:tr>
              <a:tr h="570369">
                <a:tc>
                  <a:txBody>
                    <a:bodyPr/>
                    <a:lstStyle/>
                    <a:p>
                      <a:pPr algn="just"/>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đồ dùng, vật liệu</a:t>
                      </a:r>
                      <a:endParaRPr lang="vi-VN" sz="2000" noProof="0" dirty="0">
                        <a:latin typeface="Acumin Pro Condensed" panose="020B0806020202020204" pitchFamily="34" charset="0"/>
                      </a:endParaRPr>
                    </a:p>
                  </a:txBody>
                  <a:tcPr anchor="ctr">
                    <a:solidFill>
                      <a:schemeClr val="accent6">
                        <a:lumMod val="20000"/>
                        <a:lumOff val="80000"/>
                      </a:schemeClr>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chemeClr val="accent6">
                        <a:lumMod val="20000"/>
                        <a:lumOff val="80000"/>
                      </a:schemeClr>
                    </a:solidFill>
                  </a:tcPr>
                </a:tc>
              </a:tr>
            </a:tbl>
          </a:graphicData>
        </a:graphic>
      </p:graphicFrame>
      <p:graphicFrame>
        <p:nvGraphicFramePr>
          <p:cNvPr id="4" name="Table 3"/>
          <p:cNvGraphicFramePr>
            <a:graphicFrameLocks noGrp="1"/>
          </p:cNvGraphicFramePr>
          <p:nvPr>
            <p:extLst/>
          </p:nvPr>
        </p:nvGraphicFramePr>
        <p:xfrm>
          <a:off x="6274051" y="2077686"/>
          <a:ext cx="5681553" cy="2548634"/>
        </p:xfrm>
        <a:graphic>
          <a:graphicData uri="http://schemas.openxmlformats.org/drawingml/2006/table">
            <a:tbl>
              <a:tblPr firstRow="1" bandRow="1">
                <a:tableStyleId>{5C22544A-7EE6-4342-B048-85BDC9FD1C3A}</a:tableStyleId>
              </a:tblPr>
              <a:tblGrid>
                <a:gridCol w="2838766"/>
                <a:gridCol w="2842787"/>
              </a:tblGrid>
              <a:tr h="692680">
                <a:tc>
                  <a:txBody>
                    <a:bodyPr/>
                    <a:lstStyle/>
                    <a:p>
                      <a:pPr algn="ct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đa dạng sinh học</a:t>
                      </a:r>
                      <a:endParaRPr lang="vi-VN" sz="2000" noProof="0" dirty="0">
                        <a:latin typeface="Acumin Pro Condensed" panose="020B0806020202020204" pitchFamily="34" charset="0"/>
                      </a:endParaRPr>
                    </a:p>
                  </a:txBody>
                  <a:tcPr anchor="ctr">
                    <a:solidFill>
                      <a:schemeClr val="tx1"/>
                    </a:solidFill>
                  </a:tcPr>
                </a:tc>
                <a:tc>
                  <a:txBody>
                    <a:bodyPr/>
                    <a:lstStyle/>
                    <a:p>
                      <a:pPr algn="ctr"/>
                      <a:r>
                        <a:rPr lang="vi-VN" sz="2000" noProof="0" dirty="0" smtClean="0">
                          <a:latin typeface="Acumin Pro Condensed" panose="020B0806020202020204" pitchFamily="34" charset="0"/>
                        </a:rPr>
                        <a:t>Tên</a:t>
                      </a:r>
                      <a:r>
                        <a:rPr lang="vi-VN" sz="2000" baseline="0" noProof="0" dirty="0" smtClean="0">
                          <a:latin typeface="Acumin Pro Condensed" panose="020B0806020202020204" pitchFamily="34" charset="0"/>
                        </a:rPr>
                        <a:t> sinh vật</a:t>
                      </a:r>
                      <a:endParaRPr lang="vi-VN" sz="2000" noProof="0" dirty="0">
                        <a:latin typeface="Acumin Pro Condensed" panose="020B0806020202020204" pitchFamily="34" charset="0"/>
                      </a:endParaRPr>
                    </a:p>
                  </a:txBody>
                  <a:tcPr anchor="ctr">
                    <a:solidFill>
                      <a:schemeClr val="tx1"/>
                    </a:solidFill>
                  </a:tcPr>
                </a:tc>
              </a:tr>
              <a:tr h="660897">
                <a:tc>
                  <a:txBody>
                    <a:bodyPr/>
                    <a:lstStyle/>
                    <a:p>
                      <a:pPr algn="just"/>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nghiên cứu khoa học</a:t>
                      </a:r>
                      <a:endParaRPr lang="vi-VN" sz="2000" noProof="0" dirty="0">
                        <a:latin typeface="Acumin Pro Condensed" panose="020B0806020202020204" pitchFamily="34" charset="0"/>
                      </a:endParaRPr>
                    </a:p>
                  </a:txBody>
                  <a:tcPr anchor="ctr">
                    <a:solidFill>
                      <a:schemeClr val="accent2">
                        <a:lumMod val="60000"/>
                        <a:lumOff val="40000"/>
                      </a:schemeClr>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chemeClr val="accent2">
                        <a:lumMod val="60000"/>
                        <a:lumOff val="40000"/>
                      </a:schemeClr>
                    </a:solidFill>
                  </a:tcPr>
                </a:tc>
              </a:tr>
              <a:tr h="633742">
                <a:tc>
                  <a:txBody>
                    <a:bodyPr/>
                    <a:lstStyle/>
                    <a:p>
                      <a:pPr algn="just"/>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bảo tồn, du lịch</a:t>
                      </a:r>
                      <a:endParaRPr lang="vi-VN" sz="2000" noProof="0" dirty="0">
                        <a:latin typeface="Acumin Pro Condensed" panose="020B0806020202020204" pitchFamily="34" charset="0"/>
                      </a:endParaRPr>
                    </a:p>
                  </a:txBody>
                  <a:tcPr anchor="ctr">
                    <a:solidFill>
                      <a:schemeClr val="accent2">
                        <a:lumMod val="20000"/>
                        <a:lumOff val="80000"/>
                      </a:schemeClr>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chemeClr val="accent2">
                        <a:lumMod val="20000"/>
                        <a:lumOff val="80000"/>
                      </a:schemeClr>
                    </a:solidFill>
                  </a:tcPr>
                </a:tc>
              </a:tr>
              <a:tr h="561315">
                <a:tc>
                  <a:txBody>
                    <a:bodyPr/>
                    <a:lstStyle/>
                    <a:p>
                      <a:pPr algn="just"/>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kinh tế</a:t>
                      </a:r>
                      <a:endParaRPr lang="vi-VN" sz="2000" noProof="0" dirty="0">
                        <a:latin typeface="Acumin Pro Condensed" panose="020B0806020202020204" pitchFamily="34" charset="0"/>
                      </a:endParaRPr>
                    </a:p>
                  </a:txBody>
                  <a:tcPr anchor="ctr">
                    <a:solidFill>
                      <a:schemeClr val="accent3">
                        <a:lumMod val="20000"/>
                        <a:lumOff val="80000"/>
                      </a:schemeClr>
                    </a:solidFill>
                  </a:tcPr>
                </a:tc>
                <a:tc>
                  <a:txBody>
                    <a:bodyPr/>
                    <a:lstStyle/>
                    <a:p>
                      <a:pPr algn="ctr"/>
                      <a:r>
                        <a:rPr lang="en-US" sz="2000" noProof="0" dirty="0" smtClean="0">
                          <a:latin typeface="Acumin Pro Condensed" panose="020B0806020202020204" pitchFamily="34" charset="0"/>
                        </a:rPr>
                        <a:t>?</a:t>
                      </a:r>
                      <a:endParaRPr lang="vi-VN" sz="2000" noProof="0" dirty="0">
                        <a:latin typeface="Acumin Pro Condensed" panose="020B0806020202020204" pitchFamily="34"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6032486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FF0000"/>
                                        </p:clrVal>
                                      </p:to>
                                    </p:set>
                                    <p:set>
                                      <p:cBhvr>
                                        <p:cTn id="7" dur="500" fill="hold"/>
                                        <p:tgtEl>
                                          <p:spTgt spid="2">
                                            <p:txEl>
                                              <p:pRg st="0" end="0"/>
                                            </p:txEl>
                                          </p:spTgt>
                                        </p:tgtEl>
                                        <p:attrNameLst>
                                          <p:attrName>fillcolor</p:attrName>
                                        </p:attrNameLst>
                                      </p:cBhvr>
                                      <p:to>
                                        <p:clrVal>
                                          <a:srgbClr val="FF0000"/>
                                        </p:clrVal>
                                      </p:to>
                                    </p:set>
                                    <p:set>
                                      <p:cBhvr>
                                        <p:cTn id="8" dur="500" fill="hold"/>
                                        <p:tgtEl>
                                          <p:spTgt spid="2">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8186" y="172016"/>
            <a:ext cx="10646875" cy="534057"/>
          </a:xfrm>
          <a:prstGeom prst="rect">
            <a:avLst/>
          </a:prstGeom>
          <a:noFill/>
        </p:spPr>
        <p:txBody>
          <a:bodyPr wrap="square" rtlCol="0">
            <a:spAutoFit/>
          </a:bodyPr>
          <a:lstStyle/>
          <a:p>
            <a:pPr algn="ctr" defTabSz="914400">
              <a:lnSpc>
                <a:spcPct val="110000"/>
              </a:lnSpc>
            </a:pPr>
            <a:r>
              <a:rPr lang="en-US" sz="2800" dirty="0" smtClean="0">
                <a:solidFill>
                  <a:prstClr val="black"/>
                </a:solidFill>
                <a:latin typeface="#9Slide05 FS Blonde Script" panose="03000503000000000000" pitchFamily="65" charset="0"/>
              </a:rPr>
              <a:t>HƯỚNG DẪN HOÀN THÀNH BẢNG</a:t>
            </a:r>
            <a:endParaRPr lang="vi-VN" sz="2800" dirty="0">
              <a:solidFill>
                <a:prstClr val="black"/>
              </a:solidFill>
              <a:latin typeface="#9Slide05 FS Blonde Script" panose="03000503000000000000" pitchFamily="65"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77674688"/>
              </p:ext>
            </p:extLst>
          </p:nvPr>
        </p:nvGraphicFramePr>
        <p:xfrm>
          <a:off x="1021898" y="848034"/>
          <a:ext cx="5785163" cy="4463140"/>
        </p:xfrm>
        <a:graphic>
          <a:graphicData uri="http://schemas.openxmlformats.org/drawingml/2006/table">
            <a:tbl>
              <a:tblPr firstRow="1" bandRow="1">
                <a:tableStyleId>{5C22544A-7EE6-4342-B048-85BDC9FD1C3A}</a:tableStyleId>
              </a:tblPr>
              <a:tblGrid>
                <a:gridCol w="1819746"/>
                <a:gridCol w="3965417"/>
              </a:tblGrid>
              <a:tr h="810369">
                <a:tc>
                  <a:txBody>
                    <a:bodyPr/>
                    <a:lstStyle/>
                    <a:p>
                      <a:pPr algn="ctr">
                        <a:lnSpc>
                          <a:spcPct val="110000"/>
                        </a:lnSpc>
                      </a:pP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đa dạng sinh học</a:t>
                      </a:r>
                      <a:endParaRPr lang="vi-VN" sz="2000" noProof="0" dirty="0">
                        <a:latin typeface="Acumin Pro Condensed" panose="020B0806020202020204" pitchFamily="34" charset="0"/>
                      </a:endParaRPr>
                    </a:p>
                  </a:txBody>
                  <a:tcPr anchor="ctr">
                    <a:solidFill>
                      <a:schemeClr val="tx1"/>
                    </a:solidFill>
                  </a:tcPr>
                </a:tc>
                <a:tc>
                  <a:txBody>
                    <a:bodyPr/>
                    <a:lstStyle/>
                    <a:p>
                      <a:pPr algn="ctr">
                        <a:lnSpc>
                          <a:spcPct val="110000"/>
                        </a:lnSpc>
                      </a:pPr>
                      <a:r>
                        <a:rPr lang="vi-VN" sz="2000" noProof="0" dirty="0" smtClean="0">
                          <a:latin typeface="Acumin Pro Condensed" panose="020B0806020202020204" pitchFamily="34" charset="0"/>
                        </a:rPr>
                        <a:t>Tên</a:t>
                      </a:r>
                      <a:r>
                        <a:rPr lang="vi-VN" sz="2000" baseline="0" noProof="0" dirty="0" smtClean="0">
                          <a:latin typeface="Acumin Pro Condensed" panose="020B0806020202020204" pitchFamily="34" charset="0"/>
                        </a:rPr>
                        <a:t> sinh vật</a:t>
                      </a:r>
                      <a:endParaRPr lang="vi-VN" sz="2000" noProof="0" dirty="0">
                        <a:latin typeface="Acumin Pro Condensed" panose="020B0806020202020204" pitchFamily="34" charset="0"/>
                      </a:endParaRPr>
                    </a:p>
                  </a:txBody>
                  <a:tcPr anchor="ctr">
                    <a:solidFill>
                      <a:schemeClr val="tx1"/>
                    </a:solidFill>
                  </a:tcPr>
                </a:tc>
              </a:tr>
              <a:tr h="1176945">
                <a:tc>
                  <a:txBody>
                    <a:bodyPr/>
                    <a:lstStyle/>
                    <a:p>
                      <a:pPr algn="ctr">
                        <a:lnSpc>
                          <a:spcPct val="110000"/>
                        </a:lnSpc>
                      </a:pPr>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lương thực, thực phẩm</a:t>
                      </a:r>
                      <a:endParaRPr lang="vi-VN" sz="2000" noProof="0" dirty="0">
                        <a:latin typeface="Acumin Pro Condensed" panose="020B0806020202020204" pitchFamily="34" charset="0"/>
                      </a:endParaRPr>
                    </a:p>
                  </a:txBody>
                  <a:tcPr anchor="ctr">
                    <a:solidFill>
                      <a:schemeClr val="accent4">
                        <a:lumMod val="60000"/>
                        <a:lumOff val="40000"/>
                      </a:schemeClr>
                    </a:solidFill>
                  </a:tcPr>
                </a:tc>
                <a:tc>
                  <a:txBody>
                    <a:bodyPr/>
                    <a:lstStyle/>
                    <a:p>
                      <a:pPr marL="342900" indent="-342900" algn="just">
                        <a:lnSpc>
                          <a:spcPct val="110000"/>
                        </a:lnSpc>
                        <a:buFont typeface="Arial" panose="020B0604020202020204" pitchFamily="34" charset="0"/>
                        <a:buChar char="•"/>
                      </a:pPr>
                      <a:r>
                        <a:rPr lang="vi-VN" sz="2000" noProof="0" dirty="0" smtClean="0">
                          <a:latin typeface="Acumin Pro Condensed" panose="020B0806020202020204" pitchFamily="34" charset="0"/>
                        </a:rPr>
                        <a:t>Cây</a:t>
                      </a:r>
                      <a:r>
                        <a:rPr lang="vi-VN" sz="2000" baseline="0" noProof="0" dirty="0" smtClean="0">
                          <a:latin typeface="Acumin Pro Condensed" panose="020B0806020202020204" pitchFamily="34" charset="0"/>
                        </a:rPr>
                        <a:t> lúa, ngô, khoai,…</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Cá, tôm, cua, lợn, gà,…</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Nấm sò, nấm rơm, …</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Tảo biển</a:t>
                      </a:r>
                      <a:endParaRPr lang="vi-VN" sz="2000" noProof="0" dirty="0">
                        <a:latin typeface="Acumin Pro Condensed" panose="020B0806020202020204" pitchFamily="34" charset="0"/>
                      </a:endParaRPr>
                    </a:p>
                  </a:txBody>
                  <a:tcPr anchor="ctr">
                    <a:solidFill>
                      <a:schemeClr val="accent4">
                        <a:lumMod val="60000"/>
                        <a:lumOff val="40000"/>
                      </a:schemeClr>
                    </a:solidFill>
                  </a:tcPr>
                </a:tc>
              </a:tr>
              <a:tr h="950614">
                <a:tc>
                  <a:txBody>
                    <a:bodyPr/>
                    <a:lstStyle/>
                    <a:p>
                      <a:pPr algn="ctr">
                        <a:lnSpc>
                          <a:spcPct val="110000"/>
                        </a:lnSpc>
                      </a:pPr>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dược liệu</a:t>
                      </a:r>
                      <a:endParaRPr lang="vi-VN" sz="2000" noProof="0" dirty="0">
                        <a:latin typeface="Acumin Pro Condensed" panose="020B0806020202020204" pitchFamily="34" charset="0"/>
                      </a:endParaRPr>
                    </a:p>
                  </a:txBody>
                  <a:tcPr anchor="ctr">
                    <a:solidFill>
                      <a:srgbClr val="49E7E7"/>
                    </a:solidFill>
                  </a:tcPr>
                </a:tc>
                <a:tc>
                  <a:txBody>
                    <a:bodyPr/>
                    <a:lstStyle/>
                    <a:p>
                      <a:pPr marL="342900" indent="-342900" algn="just">
                        <a:lnSpc>
                          <a:spcPct val="110000"/>
                        </a:lnSpc>
                        <a:buFont typeface="Arial" panose="020B0604020202020204" pitchFamily="34" charset="0"/>
                        <a:buChar char="•"/>
                      </a:pPr>
                      <a:r>
                        <a:rPr lang="vi-VN" sz="2000" noProof="0" dirty="0" smtClean="0">
                          <a:latin typeface="Acumin Pro Condensed" panose="020B0806020202020204" pitchFamily="34" charset="0"/>
                        </a:rPr>
                        <a:t>Tía</a:t>
                      </a:r>
                      <a:r>
                        <a:rPr lang="vi-VN" sz="2000" baseline="0" noProof="0" dirty="0" smtClean="0">
                          <a:latin typeface="Acumin Pro Condensed" panose="020B0806020202020204" pitchFamily="34" charset="0"/>
                        </a:rPr>
                        <a:t> tô, hà thủ ô, diếp cá, gừng,…</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Con rắn, bọ cạp,…</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Nấm linh chi, nấm linh xanh,.</a:t>
                      </a:r>
                      <a:endParaRPr lang="vi-VN" sz="2000" noProof="0" dirty="0">
                        <a:latin typeface="Acumin Pro Condensed" panose="020B0806020202020204" pitchFamily="34" charset="0"/>
                      </a:endParaRPr>
                    </a:p>
                  </a:txBody>
                  <a:tcPr anchor="ctr">
                    <a:solidFill>
                      <a:srgbClr val="49E7E7"/>
                    </a:solidFill>
                  </a:tcPr>
                </a:tc>
              </a:tr>
              <a:tr h="787651">
                <a:tc>
                  <a:txBody>
                    <a:bodyPr/>
                    <a:lstStyle/>
                    <a:p>
                      <a:pPr algn="ctr">
                        <a:lnSpc>
                          <a:spcPct val="110000"/>
                        </a:lnSpc>
                      </a:pPr>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đồ dùng, vật liệu</a:t>
                      </a:r>
                      <a:r>
                        <a:rPr lang="en-US" sz="2000" baseline="0" noProof="0" dirty="0" smtClean="0">
                          <a:latin typeface="Acumin Pro Condensed" panose="020B0806020202020204" pitchFamily="34" charset="0"/>
                        </a:rPr>
                        <a:t> </a:t>
                      </a:r>
                      <a:r>
                        <a:rPr lang="vi-VN" sz="2000" baseline="0" noProof="0" dirty="0" smtClean="0">
                          <a:latin typeface="Acumin Pro Condensed" panose="020B0806020202020204" pitchFamily="34" charset="0"/>
                        </a:rPr>
                        <a:t>gia đình</a:t>
                      </a:r>
                      <a:endParaRPr lang="vi-VN" sz="2000" noProof="0" dirty="0">
                        <a:latin typeface="Acumin Pro Condensed" panose="020B0806020202020204" pitchFamily="34" charset="0"/>
                      </a:endParaRPr>
                    </a:p>
                  </a:txBody>
                  <a:tcPr anchor="ctr">
                    <a:solidFill>
                      <a:schemeClr val="accent6">
                        <a:lumMod val="20000"/>
                        <a:lumOff val="80000"/>
                      </a:schemeClr>
                    </a:solidFill>
                  </a:tcPr>
                </a:tc>
                <a:tc>
                  <a:txBody>
                    <a:bodyPr/>
                    <a:lstStyle/>
                    <a:p>
                      <a:pPr marL="342900" indent="-342900" algn="just">
                        <a:lnSpc>
                          <a:spcPct val="110000"/>
                        </a:lnSpc>
                        <a:buFont typeface="Arial" panose="020B0604020202020204" pitchFamily="34" charset="0"/>
                        <a:buChar char="•"/>
                      </a:pPr>
                      <a:r>
                        <a:rPr lang="vi-VN" sz="2000" noProof="0" dirty="0" smtClean="0">
                          <a:latin typeface="Acumin Pro Condensed" panose="020B0806020202020204" pitchFamily="34" charset="0"/>
                        </a:rPr>
                        <a:t>Gỗ lim, gỗ</a:t>
                      </a:r>
                      <a:r>
                        <a:rPr lang="vi-VN" sz="2000" baseline="0" noProof="0" dirty="0" smtClean="0">
                          <a:latin typeface="Acumin Pro Condensed" panose="020B0806020202020204" pitchFamily="34" charset="0"/>
                        </a:rPr>
                        <a:t> đinh hương, gỗ mít,….</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San hô,….</a:t>
                      </a:r>
                      <a:endParaRPr lang="vi-VN" sz="2000" noProof="0" dirty="0">
                        <a:latin typeface="Acumin Pro Condensed" panose="020B0806020202020204" pitchFamily="34" charset="0"/>
                      </a:endParaRPr>
                    </a:p>
                  </a:txBody>
                  <a:tcPr anchor="ctr">
                    <a:solidFill>
                      <a:schemeClr val="accent6">
                        <a:lumMod val="20000"/>
                        <a:lumOff val="8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11554457"/>
              </p:ext>
            </p:extLst>
          </p:nvPr>
        </p:nvGraphicFramePr>
        <p:xfrm>
          <a:off x="6600929" y="932470"/>
          <a:ext cx="5667470" cy="3508302"/>
        </p:xfrm>
        <a:graphic>
          <a:graphicData uri="http://schemas.openxmlformats.org/drawingml/2006/table">
            <a:tbl>
              <a:tblPr firstRow="1" bandRow="1">
                <a:tableStyleId>{5C22544A-7EE6-4342-B048-85BDC9FD1C3A}</a:tableStyleId>
              </a:tblPr>
              <a:tblGrid>
                <a:gridCol w="1797175"/>
                <a:gridCol w="3870295"/>
              </a:tblGrid>
              <a:tr h="854952">
                <a:tc>
                  <a:txBody>
                    <a:bodyPr/>
                    <a:lstStyle/>
                    <a:p>
                      <a:pPr algn="ctr">
                        <a:lnSpc>
                          <a:spcPct val="110000"/>
                        </a:lnSpc>
                      </a:pP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đa dạng sinh học</a:t>
                      </a:r>
                      <a:endParaRPr lang="vi-VN" sz="2000" noProof="0" dirty="0">
                        <a:latin typeface="Acumin Pro Condensed" panose="020B0806020202020204" pitchFamily="34" charset="0"/>
                      </a:endParaRPr>
                    </a:p>
                  </a:txBody>
                  <a:tcPr anchor="ctr">
                    <a:solidFill>
                      <a:schemeClr val="tx1"/>
                    </a:solidFill>
                  </a:tcPr>
                </a:tc>
                <a:tc>
                  <a:txBody>
                    <a:bodyPr/>
                    <a:lstStyle/>
                    <a:p>
                      <a:pPr algn="ctr">
                        <a:lnSpc>
                          <a:spcPct val="110000"/>
                        </a:lnSpc>
                      </a:pPr>
                      <a:r>
                        <a:rPr lang="vi-VN" sz="2000" noProof="0" dirty="0" smtClean="0">
                          <a:latin typeface="Acumin Pro Condensed" panose="020B0806020202020204" pitchFamily="34" charset="0"/>
                        </a:rPr>
                        <a:t>Tên</a:t>
                      </a:r>
                      <a:r>
                        <a:rPr lang="vi-VN" sz="2000" baseline="0" noProof="0" dirty="0" smtClean="0">
                          <a:latin typeface="Acumin Pro Condensed" panose="020B0806020202020204" pitchFamily="34" charset="0"/>
                        </a:rPr>
                        <a:t> sinh vật</a:t>
                      </a:r>
                      <a:endParaRPr lang="vi-VN" sz="2000" noProof="0" dirty="0">
                        <a:latin typeface="Acumin Pro Condensed" panose="020B0806020202020204" pitchFamily="34" charset="0"/>
                      </a:endParaRPr>
                    </a:p>
                  </a:txBody>
                  <a:tcPr anchor="ctr">
                    <a:solidFill>
                      <a:schemeClr val="tx1"/>
                    </a:solidFill>
                  </a:tcPr>
                </a:tc>
              </a:tr>
              <a:tr h="999677">
                <a:tc>
                  <a:txBody>
                    <a:bodyPr/>
                    <a:lstStyle/>
                    <a:p>
                      <a:pPr algn="ctr">
                        <a:lnSpc>
                          <a:spcPct val="110000"/>
                        </a:lnSpc>
                      </a:pPr>
                      <a:r>
                        <a:rPr lang="vi-VN" sz="2000" noProof="0" dirty="0" smtClean="0">
                          <a:latin typeface="Acumin Pro Condensed" panose="020B0806020202020204" pitchFamily="34" charset="0"/>
                        </a:rPr>
                        <a:t>Làm</a:t>
                      </a:r>
                      <a:r>
                        <a:rPr lang="vi-VN" sz="2000" baseline="0" noProof="0" dirty="0" smtClean="0">
                          <a:latin typeface="Acumin Pro Condensed" panose="020B0806020202020204" pitchFamily="34" charset="0"/>
                        </a:rPr>
                        <a:t> nghiên cứu khoa học</a:t>
                      </a:r>
                      <a:endParaRPr lang="vi-VN" sz="2000" noProof="0" dirty="0">
                        <a:latin typeface="Acumin Pro Condensed" panose="020B0806020202020204" pitchFamily="34" charset="0"/>
                      </a:endParaRPr>
                    </a:p>
                  </a:txBody>
                  <a:tcPr anchor="ctr">
                    <a:solidFill>
                      <a:schemeClr val="accent2">
                        <a:lumMod val="60000"/>
                        <a:lumOff val="40000"/>
                      </a:schemeClr>
                    </a:solidFill>
                  </a:tcPr>
                </a:tc>
                <a:tc>
                  <a:txBody>
                    <a:bodyPr/>
                    <a:lstStyle/>
                    <a:p>
                      <a:pPr algn="just">
                        <a:lnSpc>
                          <a:spcPct val="110000"/>
                        </a:lnSpc>
                      </a:pPr>
                      <a:r>
                        <a:rPr lang="vi-VN" sz="2000" noProof="0" dirty="0" smtClean="0">
                          <a:latin typeface="Acumin Pro Condensed" panose="020B0806020202020204" pitchFamily="34" charset="0"/>
                        </a:rPr>
                        <a:t>Cây</a:t>
                      </a:r>
                      <a:r>
                        <a:rPr lang="vi-VN" sz="2000" baseline="0" noProof="0" dirty="0" smtClean="0">
                          <a:latin typeface="Acumin Pro Condensed" panose="020B0806020202020204" pitchFamily="34" charset="0"/>
                        </a:rPr>
                        <a:t> đậu, chuột bạch, thỏ,…</a:t>
                      </a:r>
                      <a:endParaRPr lang="vi-VN" sz="2000" noProof="0" dirty="0">
                        <a:latin typeface="Acumin Pro Condensed" panose="020B0806020202020204" pitchFamily="34" charset="0"/>
                      </a:endParaRPr>
                    </a:p>
                  </a:txBody>
                  <a:tcPr anchor="ctr">
                    <a:solidFill>
                      <a:schemeClr val="accent2">
                        <a:lumMod val="60000"/>
                        <a:lumOff val="40000"/>
                      </a:schemeClr>
                    </a:solidFill>
                  </a:tcPr>
                </a:tc>
              </a:tr>
              <a:tr h="840851">
                <a:tc>
                  <a:txBody>
                    <a:bodyPr/>
                    <a:lstStyle/>
                    <a:p>
                      <a:pPr algn="ctr">
                        <a:lnSpc>
                          <a:spcPct val="110000"/>
                        </a:lnSpc>
                      </a:pP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bảo tồn, du lịch</a:t>
                      </a:r>
                      <a:endParaRPr lang="vi-VN" sz="2000" noProof="0" dirty="0">
                        <a:latin typeface="Acumin Pro Condensed" panose="020B0806020202020204" pitchFamily="34" charset="0"/>
                      </a:endParaRPr>
                    </a:p>
                  </a:txBody>
                  <a:tcPr anchor="ctr">
                    <a:solidFill>
                      <a:schemeClr val="accent2">
                        <a:lumMod val="20000"/>
                        <a:lumOff val="80000"/>
                      </a:schemeClr>
                    </a:solidFill>
                  </a:tcPr>
                </a:tc>
                <a:tc>
                  <a:txBody>
                    <a:bodyPr/>
                    <a:lstStyle/>
                    <a:p>
                      <a:pPr algn="just">
                        <a:lnSpc>
                          <a:spcPct val="110000"/>
                        </a:lnSpc>
                      </a:pPr>
                      <a:r>
                        <a:rPr lang="vi-VN" sz="2000" noProof="0" dirty="0" smtClean="0">
                          <a:latin typeface="Acumin Pro Condensed" panose="020B0806020202020204" pitchFamily="34" charset="0"/>
                        </a:rPr>
                        <a:t>Cá</a:t>
                      </a:r>
                      <a:r>
                        <a:rPr lang="vi-VN" sz="2000" baseline="0" noProof="0" dirty="0" smtClean="0">
                          <a:latin typeface="Acumin Pro Condensed" panose="020B0806020202020204" pitchFamily="34" charset="0"/>
                        </a:rPr>
                        <a:t> cóc Tam đảo, Vọoc Cúc phương,…</a:t>
                      </a:r>
                      <a:endParaRPr lang="vi-VN" sz="2000" noProof="0" dirty="0">
                        <a:latin typeface="Acumin Pro Condensed" panose="020B0806020202020204" pitchFamily="34" charset="0"/>
                      </a:endParaRPr>
                    </a:p>
                  </a:txBody>
                  <a:tcPr anchor="ctr">
                    <a:solidFill>
                      <a:schemeClr val="accent2">
                        <a:lumMod val="20000"/>
                        <a:lumOff val="80000"/>
                      </a:schemeClr>
                    </a:solidFill>
                  </a:tcPr>
                </a:tc>
              </a:tr>
              <a:tr h="812822">
                <a:tc>
                  <a:txBody>
                    <a:bodyPr/>
                    <a:lstStyle/>
                    <a:p>
                      <a:pPr algn="ctr">
                        <a:lnSpc>
                          <a:spcPct val="110000"/>
                        </a:lnSpc>
                      </a:pPr>
                      <a:r>
                        <a:rPr lang="vi-VN" sz="2000" noProof="0" dirty="0" smtClean="0">
                          <a:latin typeface="Acumin Pro Condensed" panose="020B0806020202020204" pitchFamily="34" charset="0"/>
                        </a:rPr>
                        <a:t>Giá</a:t>
                      </a:r>
                      <a:r>
                        <a:rPr lang="vi-VN" sz="2000" baseline="0" noProof="0" dirty="0" smtClean="0">
                          <a:latin typeface="Acumin Pro Condensed" panose="020B0806020202020204" pitchFamily="34" charset="0"/>
                        </a:rPr>
                        <a:t> trị kinh tế</a:t>
                      </a:r>
                      <a:endParaRPr lang="vi-VN" sz="2000" noProof="0" dirty="0">
                        <a:latin typeface="Acumin Pro Condensed" panose="020B0806020202020204" pitchFamily="34" charset="0"/>
                      </a:endParaRPr>
                    </a:p>
                  </a:txBody>
                  <a:tcPr anchor="ctr">
                    <a:solidFill>
                      <a:schemeClr val="accent3">
                        <a:lumMod val="20000"/>
                        <a:lumOff val="80000"/>
                      </a:schemeClr>
                    </a:solidFill>
                  </a:tcPr>
                </a:tc>
                <a:tc>
                  <a:txBody>
                    <a:bodyPr/>
                    <a:lstStyle/>
                    <a:p>
                      <a:pPr marL="342900" indent="-342900" algn="just">
                        <a:lnSpc>
                          <a:spcPct val="110000"/>
                        </a:lnSpc>
                        <a:buFont typeface="Arial" panose="020B0604020202020204" pitchFamily="34" charset="0"/>
                        <a:buChar char="•"/>
                      </a:pPr>
                      <a:r>
                        <a:rPr lang="vi-VN" sz="2000" noProof="0" dirty="0" smtClean="0">
                          <a:latin typeface="Acumin Pro Condensed" panose="020B0806020202020204" pitchFamily="34" charset="0"/>
                        </a:rPr>
                        <a:t>Lúa, cà</a:t>
                      </a:r>
                      <a:r>
                        <a:rPr lang="vi-VN" sz="2000" baseline="0" noProof="0" dirty="0" smtClean="0">
                          <a:latin typeface="Acumin Pro Condensed" panose="020B0806020202020204" pitchFamily="34" charset="0"/>
                        </a:rPr>
                        <a:t> phê, cao su, chè,…</a:t>
                      </a:r>
                    </a:p>
                    <a:p>
                      <a:pPr marL="342900" indent="-342900" algn="just">
                        <a:lnSpc>
                          <a:spcPct val="110000"/>
                        </a:lnSpc>
                        <a:buFont typeface="Arial" panose="020B0604020202020204" pitchFamily="34" charset="0"/>
                        <a:buChar char="•"/>
                      </a:pPr>
                      <a:r>
                        <a:rPr lang="vi-VN" sz="2000" baseline="0" noProof="0" dirty="0" smtClean="0">
                          <a:latin typeface="Acumin Pro Condensed" panose="020B0806020202020204" pitchFamily="34" charset="0"/>
                        </a:rPr>
                        <a:t>Tôm, lợn, cừu, cá sấu, ong,..</a:t>
                      </a:r>
                      <a:endParaRPr lang="vi-VN" sz="2000" noProof="0" dirty="0">
                        <a:latin typeface="Acumin Pro Condensed" panose="020B0806020202020204" pitchFamily="34"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39937231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0" y="0"/>
            <a:ext cx="12192000" cy="6858000"/>
            <a:chOff x="0" y="0"/>
            <a:chExt cx="12192000" cy="6858000"/>
          </a:xfrm>
        </p:grpSpPr>
        <p:pic>
          <p:nvPicPr>
            <p:cNvPr id="5122" name="图片 20"/>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grpSp>
      <p:sp>
        <p:nvSpPr>
          <p:cNvPr id="9" name="矩形: 圆角 8"/>
          <p:cNvSpPr/>
          <p:nvPr/>
        </p:nvSpPr>
        <p:spPr>
          <a:xfrm>
            <a:off x="911225" y="2613024"/>
            <a:ext cx="10650538" cy="2972963"/>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pic>
        <p:nvPicPr>
          <p:cNvPr id="2" name="图片 1"/>
          <p:cNvPicPr>
            <a:picLocks noChangeAspect="1"/>
          </p:cNvPicPr>
          <p:nvPr/>
        </p:nvPicPr>
        <p:blipFill>
          <a:blip r:embed="rId4"/>
          <a:stretch>
            <a:fillRect/>
          </a:stretch>
        </p:blipFill>
        <p:spPr>
          <a:xfrm>
            <a:off x="3192463" y="1238250"/>
            <a:ext cx="5602287" cy="1395413"/>
          </a:xfrm>
          <a:prstGeom prst="rect">
            <a:avLst/>
          </a:prstGeom>
          <a:effectLst>
            <a:outerShdw blurRad="50800" dist="38100" dir="10800000" algn="r" rotWithShape="0">
              <a:prstClr val="black">
                <a:alpha val="40000"/>
              </a:prstClr>
            </a:outerShdw>
          </a:effectLst>
        </p:spPr>
      </p:pic>
      <p:sp>
        <p:nvSpPr>
          <p:cNvPr id="12" name="Rectangle 11"/>
          <p:cNvSpPr/>
          <p:nvPr/>
        </p:nvSpPr>
        <p:spPr>
          <a:xfrm>
            <a:off x="1077361" y="2759592"/>
            <a:ext cx="10139881" cy="26798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q"/>
            </a:pPr>
            <a:r>
              <a:rPr lang="vi-VN" sz="2400" dirty="0" smtClean="0">
                <a:solidFill>
                  <a:prstClr val="black"/>
                </a:solidFill>
                <a:latin typeface="+mj-lt"/>
              </a:rPr>
              <a:t>Đa dạng sinh học là nguồn tài nguyên quý giá đối với tự nhiên và con người.</a:t>
            </a:r>
          </a:p>
          <a:p>
            <a:pPr marL="342900" indent="-342900" algn="just" defTabSz="914400">
              <a:lnSpc>
                <a:spcPct val="120000"/>
              </a:lnSpc>
              <a:buFont typeface="Wingdings" panose="05000000000000000000" pitchFamily="2" charset="2"/>
              <a:buChar char="q"/>
            </a:pPr>
            <a:r>
              <a:rPr lang="vi-VN" sz="2400" dirty="0" smtClean="0">
                <a:solidFill>
                  <a:prstClr val="black"/>
                </a:solidFill>
                <a:latin typeface="+mj-lt"/>
              </a:rPr>
              <a:t>Trong tự nhiên, đa dạng sinh học góp phần bảo vệ đất, bảo vệ nguồn nước, chắn sóng, chắn gió, điều hòa khí hậu, duy trì sự ổn định của hệ sinh thái. </a:t>
            </a:r>
          </a:p>
          <a:p>
            <a:pPr marL="342900" indent="-342900" algn="just" defTabSz="914400">
              <a:lnSpc>
                <a:spcPct val="120000"/>
              </a:lnSpc>
              <a:buFont typeface="Wingdings" panose="05000000000000000000" pitchFamily="2" charset="2"/>
              <a:buChar char="q"/>
            </a:pPr>
            <a:r>
              <a:rPr lang="vi-VN" sz="2400" dirty="0" smtClean="0">
                <a:solidFill>
                  <a:prstClr val="black"/>
                </a:solidFill>
                <a:latin typeface="+mj-lt"/>
              </a:rPr>
              <a:t>Trong thực tiễn, đa dạng sinh học cung cấp những sản phẩm sinh học cho con người: lương thực, thực phẩm, dược liệu, đồ gia dụng, khu nghiên cứu, khu bảo tồn dùng phục vụ du lịch,….</a:t>
            </a:r>
            <a:endParaRPr lang="vi-VN" sz="2400" dirty="0">
              <a:solidFill>
                <a:prstClr val="black"/>
              </a:solidFill>
              <a:latin typeface="+mj-lt"/>
            </a:endParaRPr>
          </a:p>
        </p:txBody>
      </p:sp>
      <p:sp>
        <p:nvSpPr>
          <p:cNvPr id="13" name="TextBox 12"/>
          <p:cNvSpPr txBox="1"/>
          <p:nvPr/>
        </p:nvSpPr>
        <p:spPr>
          <a:xfrm>
            <a:off x="0" y="407253"/>
            <a:ext cx="3192463" cy="830997"/>
          </a:xfrm>
          <a:prstGeom prst="rect">
            <a:avLst/>
          </a:prstGeom>
          <a:noFill/>
        </p:spPr>
        <p:txBody>
          <a:bodyPr wrap="square" rtlCol="0">
            <a:spAutoFit/>
          </a:bodyPr>
          <a:lstStyle/>
          <a:p>
            <a:pPr algn="ctr" defTabSz="914400"/>
            <a:r>
              <a:rPr lang="en-US" sz="4800" dirty="0" smtClean="0">
                <a:solidFill>
                  <a:srgbClr val="FF0000"/>
                </a:solidFill>
                <a:latin typeface="#9Slide03 Swiss Condensed Bold" panose="02000500000000000000" pitchFamily="2" charset="0"/>
              </a:rPr>
              <a:t>TÓM LẠI</a:t>
            </a:r>
            <a:endParaRPr lang="en-US" sz="4800" dirty="0">
              <a:solidFill>
                <a:srgbClr val="FF0000"/>
              </a:solidFill>
              <a:latin typeface="#9Slide03 Swiss Condensed Bold" panose="02000500000000000000" pitchFamily="2" charset="0"/>
            </a:endParaRPr>
          </a:p>
        </p:txBody>
      </p:sp>
      <p:pic>
        <p:nvPicPr>
          <p:cNvPr id="14" name="图片 12"/>
          <p:cNvPicPr>
            <a:picLocks noChangeAspect="1"/>
          </p:cNvPicPr>
          <p:nvPr/>
        </p:nvPicPr>
        <p:blipFill>
          <a:blip r:embed="rId5"/>
          <a:stretch>
            <a:fillRect/>
          </a:stretch>
        </p:blipFill>
        <p:spPr>
          <a:xfrm>
            <a:off x="10153650" y="258504"/>
            <a:ext cx="1833563" cy="277971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04072077"/>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r>
              <a:rPr lang="en-US" sz="4000" b="1" dirty="0" smtClean="0">
                <a:solidFill>
                  <a:prstClr val="white"/>
                </a:solidFill>
                <a:latin typeface="#9Slide03 Swiss Condensed Bold" panose="02000500000000000000" pitchFamily="2" charset="0"/>
                <a:cs typeface="Arial" panose="020B0604020202020204" pitchFamily="34" charset="0"/>
              </a:rPr>
              <a:t>PHẦN 3</a:t>
            </a:r>
            <a:endParaRPr lang="en-US" sz="4000" b="1" dirty="0">
              <a:solidFill>
                <a:prstClr val="white"/>
              </a:solidFill>
              <a:latin typeface="#9Slide03 Swiss Condensed Bold" panose="02000500000000000000" pitchFamily="2" charset="0"/>
              <a:cs typeface="Arial" panose="020B0604020202020204" pitchFamily="34" charset="0"/>
            </a:endParaRPr>
          </a:p>
          <a:p>
            <a:pPr algn="ctr" defTabSz="914400"/>
            <a:r>
              <a:rPr lang="en-US" sz="5400" b="1" dirty="0" smtClean="0">
                <a:solidFill>
                  <a:prstClr val="white"/>
                </a:solidFill>
                <a:latin typeface="#9Slide03 Swiss Condensed Bold" panose="02000500000000000000" pitchFamily="2" charset="0"/>
                <a:cs typeface="Arial" panose="020B0604020202020204" pitchFamily="34" charset="0"/>
              </a:rPr>
              <a:t>SUY GIẢM ĐA DẠNG SINH HỌC</a:t>
            </a:r>
            <a:endParaRPr lang="en-US" sz="5400" b="1" dirty="0">
              <a:solidFill>
                <a:prstClr val="white"/>
              </a:solidFill>
              <a:latin typeface="#9Slide03 Swiss Condensed Bold" panose="02000500000000000000" pitchFamily="2"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29" name="Picture 5" descr="n3"/>
          <p:cNvPicPr>
            <a:picLocks noChangeAspect="1" noChangeArrowheads="1"/>
          </p:cNvPicPr>
          <p:nvPr/>
        </p:nvPicPr>
        <p:blipFill>
          <a:blip r:embed="rId7"/>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7"/>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Tree>
    <p:extLst>
      <p:ext uri="{BB962C8B-B14F-4D97-AF65-F5344CB8AC3E}">
        <p14:creationId xmlns:p14="http://schemas.microsoft.com/office/powerpoint/2010/main" val="1835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817" y="488889"/>
            <a:ext cx="11087477" cy="873829"/>
          </a:xfrm>
          <a:prstGeom prst="rect">
            <a:avLst/>
          </a:prstGeom>
          <a:noFill/>
        </p:spPr>
        <p:txBody>
          <a:bodyPr wrap="square" rtlCol="0">
            <a:spAutoFit/>
          </a:bodyPr>
          <a:lstStyle/>
          <a:p>
            <a:pPr marL="457200" indent="-457200" algn="just" defTabSz="914400">
              <a:lnSpc>
                <a:spcPct val="120000"/>
              </a:lnSpc>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Quan sát hình 38.7 và nêu các nguyên nhân gây suy giảm đa dạng sinh học</a:t>
            </a:r>
          </a:p>
          <a:p>
            <a:pPr marL="457200" indent="-457200" algn="just" defTabSz="914400">
              <a:lnSpc>
                <a:spcPct val="120000"/>
              </a:lnSpc>
              <a:buFont typeface="+mj-lt"/>
              <a:buAutoNum type="arabicPeriod"/>
            </a:pPr>
            <a:r>
              <a:rPr lang="vi-VN" sz="2200" dirty="0" smtClean="0">
                <a:solidFill>
                  <a:prstClr val="black"/>
                </a:solidFill>
                <a:latin typeface="#9Slide03 Roboto Condensed" panose="02000000000000000000" pitchFamily="2" charset="0"/>
                <a:ea typeface="#9Slide03 Roboto Condensed" panose="02000000000000000000" pitchFamily="2" charset="0"/>
              </a:rPr>
              <a:t>Kể tên các hoạt động khác của con người có thể gây suy giảm đa dạng sinh học.</a:t>
            </a:r>
            <a:endParaRPr lang="vi-VN" sz="2200" dirty="0">
              <a:solidFill>
                <a:prstClr val="black"/>
              </a:solidFill>
              <a:latin typeface="#9Slide03 Roboto Condensed" panose="02000000000000000000" pitchFamily="2" charset="0"/>
              <a:ea typeface="#9Slide03 Roboto Condensed" panose="02000000000000000000" pitchFamily="2" charset="0"/>
            </a:endParaRPr>
          </a:p>
        </p:txBody>
      </p:sp>
      <p:grpSp>
        <p:nvGrpSpPr>
          <p:cNvPr id="5" name="Group 4"/>
          <p:cNvGrpSpPr/>
          <p:nvPr/>
        </p:nvGrpSpPr>
        <p:grpSpPr>
          <a:xfrm>
            <a:off x="0" y="1362718"/>
            <a:ext cx="9058510" cy="5231433"/>
            <a:chOff x="1566745" y="1448563"/>
            <a:chExt cx="9058510" cy="5231433"/>
          </a:xfrm>
        </p:grpSpPr>
        <p:pic>
          <p:nvPicPr>
            <p:cNvPr id="4" name="Picture 3"/>
            <p:cNvPicPr>
              <a:picLocks noChangeAspect="1"/>
            </p:cNvPicPr>
            <p:nvPr/>
          </p:nvPicPr>
          <p:blipFill>
            <a:blip r:embed="rId2"/>
            <a:stretch>
              <a:fillRect/>
            </a:stretch>
          </p:blipFill>
          <p:spPr>
            <a:xfrm>
              <a:off x="1566745" y="1448563"/>
              <a:ext cx="9058510" cy="5231433"/>
            </a:xfrm>
            <a:prstGeom prst="rect">
              <a:avLst/>
            </a:prstGeom>
          </p:spPr>
        </p:pic>
        <p:sp>
          <p:nvSpPr>
            <p:cNvPr id="3" name="Rectangle 2"/>
            <p:cNvSpPr/>
            <p:nvPr/>
          </p:nvSpPr>
          <p:spPr>
            <a:xfrm>
              <a:off x="2734147" y="6227322"/>
              <a:ext cx="6925901" cy="452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000" dirty="0" smtClean="0">
                  <a:solidFill>
                    <a:prstClr val="black"/>
                  </a:solidFill>
                  <a:latin typeface="#9Slide03 Roboto Condensed" panose="02000000000000000000" pitchFamily="2" charset="0"/>
                  <a:ea typeface="#9Slide03 Roboto Condensed" panose="02000000000000000000" pitchFamily="2" charset="0"/>
                </a:rPr>
                <a:t>Hình 38.7. Một số nguyên nhân gây suy giảm đa dạng sinh học</a:t>
              </a:r>
              <a:endParaRPr lang="vi-VN" sz="2000" dirty="0">
                <a:solidFill>
                  <a:prstClr val="black"/>
                </a:solidFill>
                <a:latin typeface="#9Slide03 Roboto Condensed" panose="02000000000000000000" pitchFamily="2" charset="0"/>
                <a:ea typeface="#9Slide03 Roboto Condensed" panose="02000000000000000000" pitchFamily="2" charset="0"/>
              </a:endParaRPr>
            </a:p>
          </p:txBody>
        </p:sp>
      </p:grpSp>
      <p:sp>
        <p:nvSpPr>
          <p:cNvPr id="6" name="Rectangle 5"/>
          <p:cNvSpPr/>
          <p:nvPr/>
        </p:nvSpPr>
        <p:spPr>
          <a:xfrm>
            <a:off x="7957501" y="3528337"/>
            <a:ext cx="3929699" cy="2751522"/>
          </a:xfrm>
          <a:prstGeom prst="rect">
            <a:avLst/>
          </a:prstGeom>
          <a:solidFill>
            <a:schemeClr val="accent4">
              <a:lumMod val="20000"/>
              <a:lumOff val="80000"/>
            </a:schemeClr>
          </a:solidFill>
        </p:spPr>
        <p:txBody>
          <a:bodyPr wrap="square">
            <a:spAutoFit/>
          </a:bodyPr>
          <a:lstStyle/>
          <a:p>
            <a:pPr marL="285750" indent="-285750" algn="just">
              <a:lnSpc>
                <a:spcPct val="120000"/>
              </a:lnSpc>
              <a:buFont typeface="Wingdings" panose="05000000000000000000" pitchFamily="2" charset="2"/>
              <a:buChar char="§"/>
            </a:pPr>
            <a:r>
              <a:rPr lang="vi-VN" dirty="0">
                <a:solidFill>
                  <a:srgbClr val="000000"/>
                </a:solidFill>
              </a:rPr>
              <a:t>Do con người sử dụng hóa chất gây tác động xấu đến thực vật và động vật xung </a:t>
            </a:r>
            <a:r>
              <a:rPr lang="vi-VN" dirty="0" smtClean="0">
                <a:solidFill>
                  <a:srgbClr val="000000"/>
                </a:solidFill>
              </a:rPr>
              <a:t>quanh</a:t>
            </a:r>
            <a:r>
              <a:rPr lang="en-US" dirty="0" smtClean="0">
                <a:solidFill>
                  <a:srgbClr val="000000"/>
                </a:solidFill>
              </a:rPr>
              <a:t>.</a:t>
            </a:r>
            <a:endParaRPr lang="vi-VN" dirty="0">
              <a:solidFill>
                <a:srgbClr val="000000"/>
              </a:solidFill>
            </a:endParaRPr>
          </a:p>
          <a:p>
            <a:pPr marL="285750" indent="-285750" algn="just">
              <a:lnSpc>
                <a:spcPct val="120000"/>
              </a:lnSpc>
              <a:buFont typeface="Wingdings" panose="05000000000000000000" pitchFamily="2" charset="2"/>
              <a:buChar char="§"/>
            </a:pPr>
            <a:r>
              <a:rPr lang="vi-VN" dirty="0">
                <a:solidFill>
                  <a:srgbClr val="000000"/>
                </a:solidFill>
              </a:rPr>
              <a:t>Con người săn bắt động vật hoang </a:t>
            </a:r>
            <a:r>
              <a:rPr lang="vi-VN" dirty="0" smtClean="0">
                <a:solidFill>
                  <a:srgbClr val="000000"/>
                </a:solidFill>
              </a:rPr>
              <a:t>dã</a:t>
            </a:r>
            <a:r>
              <a:rPr lang="en-US" dirty="0" smtClean="0">
                <a:solidFill>
                  <a:srgbClr val="000000"/>
                </a:solidFill>
              </a:rPr>
              <a:t>.</a:t>
            </a:r>
            <a:endParaRPr lang="vi-VN" dirty="0">
              <a:solidFill>
                <a:srgbClr val="000000"/>
              </a:solidFill>
            </a:endParaRPr>
          </a:p>
          <a:p>
            <a:pPr marL="285750" indent="-285750" algn="just">
              <a:lnSpc>
                <a:spcPct val="120000"/>
              </a:lnSpc>
              <a:buFont typeface="Wingdings" panose="05000000000000000000" pitchFamily="2" charset="2"/>
              <a:buChar char="§"/>
            </a:pPr>
            <a:r>
              <a:rPr lang="vi-VN" dirty="0">
                <a:solidFill>
                  <a:srgbClr val="000000"/>
                </a:solidFill>
              </a:rPr>
              <a:t>Chặt phá rừng tự </a:t>
            </a:r>
            <a:r>
              <a:rPr lang="vi-VN" dirty="0" smtClean="0">
                <a:solidFill>
                  <a:srgbClr val="000000"/>
                </a:solidFill>
              </a:rPr>
              <a:t>nhiên</a:t>
            </a:r>
            <a:r>
              <a:rPr lang="en-US" dirty="0" smtClean="0">
                <a:solidFill>
                  <a:srgbClr val="000000"/>
                </a:solidFill>
              </a:rPr>
              <a:t>.</a:t>
            </a:r>
            <a:endParaRPr lang="vi-VN" dirty="0">
              <a:solidFill>
                <a:srgbClr val="000000"/>
              </a:solidFill>
            </a:endParaRPr>
          </a:p>
          <a:p>
            <a:pPr marL="285750" indent="-285750" algn="just">
              <a:lnSpc>
                <a:spcPct val="120000"/>
              </a:lnSpc>
              <a:buFont typeface="Wingdings" panose="05000000000000000000" pitchFamily="2" charset="2"/>
              <a:buChar char="§"/>
            </a:pPr>
            <a:r>
              <a:rPr lang="vi-VN" dirty="0">
                <a:solidFill>
                  <a:srgbClr val="000000"/>
                </a:solidFill>
              </a:rPr>
              <a:t>Cháy rừng, núi lửa, động đất, các thảm họa thiên nhiên khác, ...</a:t>
            </a:r>
            <a:endParaRPr lang="vi-VN" b="0" i="0" dirty="0">
              <a:solidFill>
                <a:srgbClr val="000000"/>
              </a:solidFill>
              <a:effectLst/>
            </a:endParaRPr>
          </a:p>
        </p:txBody>
      </p:sp>
    </p:spTree>
    <p:extLst>
      <p:ext uri="{BB962C8B-B14F-4D97-AF65-F5344CB8AC3E}">
        <p14:creationId xmlns:p14="http://schemas.microsoft.com/office/powerpoint/2010/main" val="6854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94C7D40-6709-40D4-B0FB-9D6311AF439F}"/>
              </a:ext>
            </a:extLst>
          </p:cNvPr>
          <p:cNvSpPr>
            <a:spLocks noGrp="1"/>
          </p:cNvSpPr>
          <p:nvPr>
            <p:ph type="sldNum" sz="quarter" idx="12"/>
          </p:nvPr>
        </p:nvSpPr>
        <p:spPr/>
        <p:txBody>
          <a:bodyPr/>
          <a:lstStyle/>
          <a:p>
            <a:fld id="{8D581BC7-E183-40DB-AC97-C19EA4EB8894}" type="slidenum">
              <a:rPr lang="en-US" smtClean="0">
                <a:solidFill>
                  <a:srgbClr val="FFFFFF"/>
                </a:solidFill>
              </a:rPr>
              <a:pPr/>
              <a:t>27</a:t>
            </a:fld>
            <a:endParaRPr lang="en-US" dirty="0">
              <a:solidFill>
                <a:srgbClr val="FFFFFF"/>
              </a:solidFill>
            </a:endParaRPr>
          </a:p>
        </p:txBody>
      </p:sp>
      <p:sp>
        <p:nvSpPr>
          <p:cNvPr id="26" name="Title 4">
            <a:extLst>
              <a:ext uri="{FF2B5EF4-FFF2-40B4-BE49-F238E27FC236}">
                <a16:creationId xmlns:a16="http://schemas.microsoft.com/office/drawing/2014/main" xmlns="" id="{FF93F71D-1663-42FA-A91E-FA23F03F0287}"/>
              </a:ext>
            </a:extLst>
          </p:cNvPr>
          <p:cNvSpPr>
            <a:spLocks noGrp="1"/>
          </p:cNvSpPr>
          <p:nvPr>
            <p:ph type="title"/>
          </p:nvPr>
        </p:nvSpPr>
        <p:spPr>
          <a:xfrm>
            <a:off x="3804015" y="2773516"/>
            <a:ext cx="4752534" cy="1152071"/>
          </a:xfrm>
        </p:spPr>
        <p:txBody>
          <a:bodyPr>
            <a:noAutofit/>
          </a:bodyPr>
          <a:lstStyle/>
          <a:p>
            <a:pPr algn="ctr">
              <a:lnSpc>
                <a:spcPct val="120000"/>
              </a:lnSpc>
            </a:pPr>
            <a:r>
              <a:rPr lang="en-US" sz="3200" dirty="0" smtClean="0">
                <a:latin typeface="#9Slide03 Swiss Condensed Bold" panose="02000500000000000000" pitchFamily="2" charset="0"/>
              </a:rPr>
              <a:t>HOẠT ĐỘNG LÀM SUY GIẢM ĐA DẠNG SINH HỌC</a:t>
            </a:r>
            <a:endParaRPr lang="en-US" sz="3200" dirty="0">
              <a:latin typeface="#9Slide03 Swiss Condensed Bold" panose="02000500000000000000" pitchFamily="2" charset="0"/>
            </a:endParaRPr>
          </a:p>
        </p:txBody>
      </p:sp>
      <p:grpSp>
        <p:nvGrpSpPr>
          <p:cNvPr id="16" name="Group 15"/>
          <p:cNvGrpSpPr/>
          <p:nvPr/>
        </p:nvGrpSpPr>
        <p:grpSpPr>
          <a:xfrm>
            <a:off x="0" y="110652"/>
            <a:ext cx="12202088" cy="6573972"/>
            <a:chOff x="-3048" y="100484"/>
            <a:chExt cx="12202088" cy="6573972"/>
          </a:xfrm>
        </p:grpSpPr>
        <p:pic>
          <p:nvPicPr>
            <p:cNvPr id="4102" name="Picture 6" descr=" wildfire australia fires australia fir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0485"/>
              <a:ext cx="3577154" cy="20121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hai thác trái phép rừng sản xuất…Chủ tịch xã và một đối tượng bị bắ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154" y="100485"/>
              <a:ext cx="3021173" cy="201214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ợp tác ngăn chặn nạn săn bắt trái phép và buôn bán động vật hoang dã ở  Đông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 y="2112634"/>
              <a:ext cx="3580202" cy="225277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ÁC THẢI, rác thải nhựa phá hủy môi trường sinh thái biển, rac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8328" y="100485"/>
              <a:ext cx="3137234" cy="20235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plant pollution 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7315" y="2101264"/>
              <a:ext cx="3416856" cy="22508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Trúng độc rau, trái - Báo Người lao độ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65407"/>
              <a:ext cx="3071158" cy="23033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Sản xuất kinh doanh điện - Tổng Công ty Sông Đà - CTC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8655" y="4363490"/>
              <a:ext cx="3073713" cy="23052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Có thể bạn chưa biết] Thảm họa núi lửa nguy hiểm đến mức nào? | Tinh tế"/>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017"/>
            <a:stretch/>
          </p:blipFill>
          <p:spPr bwMode="auto">
            <a:xfrm>
              <a:off x="6150480" y="4363485"/>
              <a:ext cx="2948062" cy="231097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9742602" y="100484"/>
              <a:ext cx="2456438" cy="20121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35" name="Rectangle 34"/>
            <p:cNvSpPr/>
            <p:nvPr/>
          </p:nvSpPr>
          <p:spPr>
            <a:xfrm>
              <a:off x="9098542" y="4363485"/>
              <a:ext cx="3100498" cy="23052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grpSp>
    </p:spTree>
    <p:extLst>
      <p:ext uri="{BB962C8B-B14F-4D97-AF65-F5344CB8AC3E}">
        <p14:creationId xmlns:p14="http://schemas.microsoft.com/office/powerpoint/2010/main" val="3040784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9218" name="Picture 2" descr="Báo động tình trạng mất đa dạng sinh học trên thế giới | Môi trường |  Vietnam+ (VietnamPlu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15"/>
          <a:stretch/>
        </p:blipFill>
        <p:spPr bwMode="auto">
          <a:xfrm>
            <a:off x="7428517" y="1"/>
            <a:ext cx="467558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ue bird perch on brown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654288" cy="2489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flamingo on wa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98" t="12482" r="12381"/>
          <a:stretch/>
        </p:blipFill>
        <p:spPr bwMode="auto">
          <a:xfrm>
            <a:off x="0" y="5195755"/>
            <a:ext cx="1249377" cy="1662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own fox on snow fiel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79" r="15083"/>
          <a:stretch/>
        </p:blipFill>
        <p:spPr bwMode="auto">
          <a:xfrm>
            <a:off x="1654289" y="0"/>
            <a:ext cx="2749087" cy="24897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rown elephant on grass fie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4289" y="2489703"/>
            <a:ext cx="2749087" cy="18336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cro photo of green fr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764" b="8786"/>
          <a:stretch/>
        </p:blipFill>
        <p:spPr bwMode="auto">
          <a:xfrm>
            <a:off x="4403376" y="0"/>
            <a:ext cx="2771644" cy="34131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wo baby monkeys on gray tree bran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3377" y="3406523"/>
            <a:ext cx="2771644" cy="18348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rown turtle swimming in ocea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376"/>
          <a:stretch/>
        </p:blipFill>
        <p:spPr bwMode="auto">
          <a:xfrm>
            <a:off x="1249379" y="4323343"/>
            <a:ext cx="3167754" cy="25346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rown deer beside pla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03376" y="5015183"/>
            <a:ext cx="2771644" cy="18428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yellow and white jellyfish"/>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146" t="25868"/>
          <a:stretch/>
        </p:blipFill>
        <p:spPr bwMode="auto">
          <a:xfrm>
            <a:off x="-5663" y="2489702"/>
            <a:ext cx="1659950" cy="270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3430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10" name="TextBox 9"/>
          <p:cNvSpPr txBox="1"/>
          <p:nvPr/>
        </p:nvSpPr>
        <p:spPr>
          <a:xfrm>
            <a:off x="944545" y="69648"/>
            <a:ext cx="10249319" cy="1200329"/>
          </a:xfrm>
          <a:prstGeom prst="rect">
            <a:avLst/>
          </a:prstGeom>
          <a:noFill/>
        </p:spPr>
        <p:txBody>
          <a:bodyPr wrap="square" rtlCol="0">
            <a:spAutoFit/>
          </a:bodyPr>
          <a:lstStyle/>
          <a:p>
            <a:pPr algn="ctr" defTabSz="914400"/>
            <a:r>
              <a:rPr lang="vi-VN" sz="3600" dirty="0" smtClean="0">
                <a:solidFill>
                  <a:srgbClr val="FFC000"/>
                </a:solidFill>
                <a:latin typeface="#9Slide05 FS Blonde Script" panose="03000503000000000000" pitchFamily="65" charset="0"/>
              </a:rPr>
              <a:t>Dựa vào các hình trên em hãy nêu các nguyên nhân làm suy giảm đa dạng sinh học</a:t>
            </a:r>
            <a:endParaRPr lang="vi-VN" sz="3600" dirty="0">
              <a:solidFill>
                <a:srgbClr val="FFC000"/>
              </a:solidFill>
              <a:latin typeface="#9Slide05 FS Blonde Script" panose="03000503000000000000" pitchFamily="65" charset="0"/>
            </a:endParaRPr>
          </a:p>
        </p:txBody>
      </p:sp>
      <p:grpSp>
        <p:nvGrpSpPr>
          <p:cNvPr id="26" name="Group 25"/>
          <p:cNvGrpSpPr/>
          <p:nvPr/>
        </p:nvGrpSpPr>
        <p:grpSpPr>
          <a:xfrm>
            <a:off x="0" y="1617785"/>
            <a:ext cx="2833636" cy="4983982"/>
            <a:chOff x="0" y="1617785"/>
            <a:chExt cx="2833636" cy="4983982"/>
          </a:xfrm>
        </p:grpSpPr>
        <p:sp>
          <p:nvSpPr>
            <p:cNvPr id="11" name="Rectangle 10"/>
            <p:cNvSpPr/>
            <p:nvPr/>
          </p:nvSpPr>
          <p:spPr>
            <a:xfrm>
              <a:off x="0" y="1758462"/>
              <a:ext cx="1607736" cy="3717890"/>
            </a:xfrm>
            <a:prstGeom prst="rect">
              <a:avLst/>
            </a:prstGeom>
            <a:solidFill>
              <a:schemeClr val="tx1">
                <a:lumMod val="50000"/>
              </a:scheme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3200" dirty="0" smtClean="0">
                  <a:solidFill>
                    <a:srgbClr val="FFFF00"/>
                  </a:solidFill>
                  <a:latin typeface="#9Slide03 Swiss Condensed Bold" panose="02000500000000000000" pitchFamily="2" charset="0"/>
                </a:rPr>
                <a:t>MỘT </a:t>
              </a:r>
            </a:p>
            <a:p>
              <a:pPr algn="ctr" defTabSz="914400"/>
              <a:r>
                <a:rPr lang="en-US" sz="3200" dirty="0" smtClean="0">
                  <a:solidFill>
                    <a:srgbClr val="FFFF00"/>
                  </a:solidFill>
                  <a:latin typeface="#9Slide03 Swiss Condensed Bold" panose="02000500000000000000" pitchFamily="2" charset="0"/>
                </a:rPr>
                <a:t>SỐ NGUYÊN</a:t>
              </a:r>
            </a:p>
            <a:p>
              <a:pPr algn="ctr" defTabSz="914400"/>
              <a:r>
                <a:rPr lang="en-US" sz="3200" dirty="0" smtClean="0">
                  <a:solidFill>
                    <a:srgbClr val="FFFF00"/>
                  </a:solidFill>
                  <a:latin typeface="#9Slide03 Swiss Condensed Bold" panose="02000500000000000000" pitchFamily="2" charset="0"/>
                </a:rPr>
                <a:t>NHÂN</a:t>
              </a:r>
              <a:endParaRPr lang="en-US" sz="3200" dirty="0">
                <a:solidFill>
                  <a:srgbClr val="FFFF00"/>
                </a:solidFill>
                <a:latin typeface="#9Slide03 Swiss Condensed Bold" panose="02000500000000000000" pitchFamily="2" charset="0"/>
              </a:endParaRPr>
            </a:p>
          </p:txBody>
        </p:sp>
        <p:grpSp>
          <p:nvGrpSpPr>
            <p:cNvPr id="25" name="Group 24"/>
            <p:cNvGrpSpPr/>
            <p:nvPr/>
          </p:nvGrpSpPr>
          <p:grpSpPr>
            <a:xfrm>
              <a:off x="1607736" y="1617785"/>
              <a:ext cx="1225900" cy="4983982"/>
              <a:chOff x="1607736" y="1617785"/>
              <a:chExt cx="1225900" cy="4983982"/>
            </a:xfrm>
          </p:grpSpPr>
          <p:cxnSp>
            <p:nvCxnSpPr>
              <p:cNvPr id="13" name="Straight Connector 12"/>
              <p:cNvCxnSpPr>
                <a:stCxn id="11" idx="3"/>
              </p:cNvCxnSpPr>
              <p:nvPr/>
            </p:nvCxnSpPr>
            <p:spPr>
              <a:xfrm>
                <a:off x="1607736" y="3617407"/>
                <a:ext cx="52251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0251" y="1617785"/>
                <a:ext cx="0" cy="498398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30251" y="1617785"/>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30250" y="3959050"/>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30250" y="2321170"/>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130250" y="3135085"/>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0249" y="4833254"/>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0249" y="5737606"/>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0248" y="6601766"/>
                <a:ext cx="70338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2833631" y="2122027"/>
            <a:ext cx="6581674"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Săn bắt và buôn bán động vật, thực vật hoang dã</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28" name="TextBox 27"/>
          <p:cNvSpPr txBox="1"/>
          <p:nvPr/>
        </p:nvSpPr>
        <p:spPr>
          <a:xfrm>
            <a:off x="2833632" y="1411799"/>
            <a:ext cx="6581674"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Phá rừng, khai thác gỗ</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29" name="TextBox 28"/>
          <p:cNvSpPr txBox="1"/>
          <p:nvPr/>
        </p:nvSpPr>
        <p:spPr>
          <a:xfrm>
            <a:off x="2833631" y="2935030"/>
            <a:ext cx="6581674"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Xả chất thải từ các nhà máy, khu công nghiệp</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30" name="TextBox 29"/>
          <p:cNvSpPr txBox="1"/>
          <p:nvPr/>
        </p:nvSpPr>
        <p:spPr>
          <a:xfrm>
            <a:off x="2833630" y="3755340"/>
            <a:ext cx="6581674"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Xả rác bừa bãi gây ô nhiễm môi trường</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31" name="TextBox 30"/>
          <p:cNvSpPr txBox="1"/>
          <p:nvPr/>
        </p:nvSpPr>
        <p:spPr>
          <a:xfrm>
            <a:off x="2833630" y="4633199"/>
            <a:ext cx="10319420"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Núi lửa, cháy rừng; xây dựng khu CN, đô thị, giao thông; thủy điện,….</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32" name="TextBox 31"/>
          <p:cNvSpPr txBox="1"/>
          <p:nvPr/>
        </p:nvSpPr>
        <p:spPr>
          <a:xfrm>
            <a:off x="2833630" y="5537551"/>
            <a:ext cx="10319420"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Phun thuốc trừ sâu không dọn dẹp quan cảnh</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
        <p:nvSpPr>
          <p:cNvPr id="33" name="TextBox 32"/>
          <p:cNvSpPr txBox="1"/>
          <p:nvPr/>
        </p:nvSpPr>
        <p:spPr>
          <a:xfrm>
            <a:off x="2833630" y="6401711"/>
            <a:ext cx="10319420" cy="430887"/>
          </a:xfrm>
          <a:prstGeom prst="rect">
            <a:avLst/>
          </a:prstGeom>
          <a:noFill/>
        </p:spPr>
        <p:txBody>
          <a:bodyPr wrap="square" rtlCol="0">
            <a:spAutoFit/>
          </a:bodyPr>
          <a:lstStyle/>
          <a:p>
            <a:pPr defTabSz="914400"/>
            <a:r>
              <a:rPr lang="vi-VN" sz="2200" dirty="0" smtClean="0">
                <a:solidFill>
                  <a:srgbClr val="FFFFFF"/>
                </a:solidFill>
                <a:latin typeface="#9Slide03 Swiss Condensed Bold" panose="02000500000000000000" pitchFamily="2" charset="0"/>
                <a:ea typeface="#9Slide03 Roboto Light" panose="02000000000000000000" pitchFamily="2" charset="0"/>
              </a:rPr>
              <a:t>Nhiều nguyên nhân khác:……………</a:t>
            </a:r>
            <a:endParaRPr lang="vi-VN" sz="2200" dirty="0">
              <a:solidFill>
                <a:srgbClr val="FFFFFF"/>
              </a:solidFill>
              <a:latin typeface="#9Slide03 Swiss Condensed Bold" panose="02000500000000000000" pitchFamily="2" charset="0"/>
              <a:ea typeface="#9Slide03 Roboto Light" panose="02000000000000000000" pitchFamily="2" charset="0"/>
            </a:endParaRPr>
          </a:p>
        </p:txBody>
      </p:sp>
    </p:spTree>
    <p:extLst>
      <p:ext uri="{BB962C8B-B14F-4D97-AF65-F5344CB8AC3E}">
        <p14:creationId xmlns:p14="http://schemas.microsoft.com/office/powerpoint/2010/main" val="207243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思想气泡: 云 21"/>
          <p:cNvSpPr/>
          <p:nvPr/>
        </p:nvSpPr>
        <p:spPr>
          <a:xfrm>
            <a:off x="3140075" y="165100"/>
            <a:ext cx="5765800" cy="3775075"/>
          </a:xfrm>
          <a:prstGeom prst="cloudCallou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grpSp>
        <p:nvGrpSpPr>
          <p:cNvPr id="8" name="组合 7"/>
          <p:cNvGrpSpPr>
            <a:grpSpLocks/>
          </p:cNvGrpSpPr>
          <p:nvPr/>
        </p:nvGrpSpPr>
        <p:grpSpPr bwMode="auto">
          <a:xfrm>
            <a:off x="2599696" y="4619404"/>
            <a:ext cx="9592304" cy="1812925"/>
            <a:chOff x="8080573" y="5044283"/>
            <a:chExt cx="1119188" cy="1813717"/>
          </a:xfrm>
        </p:grpSpPr>
        <p:sp>
          <p:nvSpPr>
            <p:cNvPr id="4120" name="Rectangle 14"/>
            <p:cNvSpPr>
              <a:spLocks noChangeArrowheads="1"/>
            </p:cNvSpPr>
            <p:nvPr/>
          </p:nvSpPr>
          <p:spPr bwMode="auto">
            <a:xfrm>
              <a:off x="8174236" y="5198530"/>
              <a:ext cx="1025525" cy="1659470"/>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endParaRPr lang="zh-CN" altLang="en-US" sz="1800">
                <a:solidFill>
                  <a:prstClr val="black"/>
                </a:solidFill>
              </a:endParaRPr>
            </a:p>
          </p:txBody>
        </p:sp>
        <p:sp>
          <p:nvSpPr>
            <p:cNvPr id="4121" name="Rectangle 15"/>
            <p:cNvSpPr>
              <a:spLocks noChangeArrowheads="1"/>
            </p:cNvSpPr>
            <p:nvPr/>
          </p:nvSpPr>
          <p:spPr bwMode="auto">
            <a:xfrm>
              <a:off x="8174236" y="5198530"/>
              <a:ext cx="1025525" cy="165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endParaRPr lang="zh-CN" altLang="en-US" sz="1800">
                <a:solidFill>
                  <a:prstClr val="black"/>
                </a:solidFill>
              </a:endParaRPr>
            </a:p>
          </p:txBody>
        </p:sp>
        <p:sp>
          <p:nvSpPr>
            <p:cNvPr id="4122" name="Rectangle 16"/>
            <p:cNvSpPr>
              <a:spLocks noChangeArrowheads="1"/>
            </p:cNvSpPr>
            <p:nvPr/>
          </p:nvSpPr>
          <p:spPr bwMode="auto">
            <a:xfrm>
              <a:off x="8080573" y="5044283"/>
              <a:ext cx="1025525" cy="1813717"/>
            </a:xfrm>
            <a:prstGeom prst="rect">
              <a:avLst/>
            </a:prstGeom>
            <a:solidFill>
              <a:srgbClr val="B3E5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r>
                <a:rPr lang="en-US" altLang="zh-CN" sz="1800" dirty="0" smtClean="0">
                  <a:solidFill>
                    <a:prstClr val="black"/>
                  </a:solidFill>
                </a:rPr>
                <a:t>o</a:t>
              </a:r>
              <a:endParaRPr lang="zh-CN" altLang="en-US" sz="1800" dirty="0">
                <a:solidFill>
                  <a:prstClr val="black"/>
                </a:solidFill>
              </a:endParaRPr>
            </a:p>
          </p:txBody>
        </p:sp>
      </p:grpSp>
      <p:pic>
        <p:nvPicPr>
          <p:cNvPr id="13314" name="Picture 2" descr="Đa dạng sinh học (Biodiversity) là gì? Hiện trạng và biện pháp bảo v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21" y="1754085"/>
            <a:ext cx="5024744" cy="33498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rái Đất nóng lên làm biến đổi đa dạng sinh học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5568" y="732335"/>
            <a:ext cx="4277120" cy="3207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7024" y="5167957"/>
            <a:ext cx="8198737" cy="1107996"/>
          </a:xfrm>
          <a:prstGeom prst="rect">
            <a:avLst/>
          </a:prstGeom>
          <a:noFill/>
        </p:spPr>
        <p:txBody>
          <a:bodyPr wrap="square" rtlCol="0">
            <a:spAutoFit/>
          </a:bodyPr>
          <a:lstStyle/>
          <a:p>
            <a:pPr algn="just" defTabSz="914400"/>
            <a:r>
              <a:rPr lang="vi-VN" sz="2200" dirty="0" smtClean="0">
                <a:solidFill>
                  <a:prstClr val="black"/>
                </a:solidFill>
                <a:latin typeface="#9Slide03 Swiss Condensed" panose="02000500000000000000" pitchFamily="2" charset="0"/>
              </a:rPr>
              <a:t>Sự tồn tại của bất kì loài vật nào cũng đóng một vai trò nhất định trong tự nhiên và góp phần tạo nên đa dạng sinh học.</a:t>
            </a:r>
            <a:r>
              <a:rPr lang="en-US" sz="2200" dirty="0" smtClean="0">
                <a:solidFill>
                  <a:prstClr val="black"/>
                </a:solidFill>
                <a:latin typeface="#9Slide03 Swiss Condensed" panose="02000500000000000000" pitchFamily="2" charset="0"/>
              </a:rPr>
              <a:t> </a:t>
            </a:r>
            <a:r>
              <a:rPr lang="vi-VN" sz="2200" dirty="0" smtClean="0">
                <a:solidFill>
                  <a:prstClr val="black"/>
                </a:solidFill>
                <a:latin typeface="#9Slide03 Swiss Condensed" panose="02000500000000000000" pitchFamily="2" charset="0"/>
              </a:rPr>
              <a:t>Sự thích nghi của mỗi sinh vật ở mỗi môi trường khác nhau, tạo nên số lượng loài phân bố khác nhau.</a:t>
            </a:r>
            <a:endParaRPr lang="vi-VN" sz="2200" dirty="0">
              <a:solidFill>
                <a:prstClr val="black"/>
              </a:solidFill>
              <a:latin typeface="#9Slide03 Swiss Condensed" panose="02000500000000000000" pitchFamily="2" charset="0"/>
            </a:endParaRPr>
          </a:p>
        </p:txBody>
      </p:sp>
      <p:pic>
        <p:nvPicPr>
          <p:cNvPr id="1026" name="Picture 2" descr="4 loài xương rồng sống trên sa mạc khắc nghiệt và khô hạ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5363" y="0"/>
            <a:ext cx="3876637" cy="2580387"/>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6549805" y="3299019"/>
            <a:ext cx="5496145" cy="1698859"/>
          </a:xfrm>
          <a:prstGeom prst="cloud">
            <a:avLst/>
          </a:prstGeom>
          <a:solidFill>
            <a:srgbClr val="27949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white"/>
                </a:solidFill>
                <a:latin typeface="#9Slide03 Roboto Condensed" panose="02000000000000000000" pitchFamily="2" charset="0"/>
                <a:ea typeface="#9Slide03 Roboto Condensed" panose="02000000000000000000" pitchFamily="2" charset="0"/>
                <a:cs typeface="#9Slide03 Arima Madurai" panose="00000500000000000000" pitchFamily="2" charset="0"/>
              </a:rPr>
              <a:t>Vậy đa dạng sinh học là gì? Có vai trò như thế nào và tại sao phải bảo vệ sự đa dạng sinh học?</a:t>
            </a:r>
            <a:endParaRPr lang="vi-VN" sz="2000" dirty="0">
              <a:solidFill>
                <a:prstClr val="white"/>
              </a:solidFill>
              <a:latin typeface="#9Slide03 Roboto Condensed" panose="02000000000000000000" pitchFamily="2" charset="0"/>
              <a:ea typeface="#9Slide03 Roboto Condensed" panose="02000000000000000000" pitchFamily="2" charset="0"/>
              <a:cs typeface="#9Slide03 Arima Madurai" panose="00000500000000000000" pitchFamily="2" charset="0"/>
            </a:endParaRPr>
          </a:p>
        </p:txBody>
      </p:sp>
    </p:spTree>
    <p:extLst>
      <p:ext uri="{BB962C8B-B14F-4D97-AF65-F5344CB8AC3E}">
        <p14:creationId xmlns:p14="http://schemas.microsoft.com/office/powerpoint/2010/main" val="39567860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utoUpdateAnimBg="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Pháp Luật Plus - Khi nào nhà nước thu hồi r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46" y="0"/>
            <a:ext cx="2887603" cy="18070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ÓC NHÌN ĐẠI BIỂU: GIẢI PHÁP NÀO CHO VẤN NẠN PHÁ RỪ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846" y="2441183"/>
            <a:ext cx="2887603" cy="162427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4619070"/>
            <a:ext cx="9555668" cy="2158546"/>
            <a:chOff x="5585" y="4509830"/>
            <a:chExt cx="9555668" cy="2158546"/>
          </a:xfrm>
        </p:grpSpPr>
        <p:pic>
          <p:nvPicPr>
            <p:cNvPr id="5126" name="Picture 6" descr="Sinh vật bị tận diệt do hạn h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 y="4512894"/>
              <a:ext cx="3079259" cy="215548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ũ lụt kinh hoàng ở Đức, 21 người ch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844" y="4509830"/>
              <a:ext cx="3230475" cy="21585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ảnh báo lũ, sạt lở đất ở Quảng Nam, Quảng Ngãi - Báo Nhân Dâ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5319" y="4509830"/>
              <a:ext cx="3245934" cy="21585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ight Arrow 10"/>
          <p:cNvSpPr/>
          <p:nvPr/>
        </p:nvSpPr>
        <p:spPr>
          <a:xfrm rot="5400000">
            <a:off x="3538598" y="1798371"/>
            <a:ext cx="734098" cy="391886"/>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19" name="Right Arrow 18"/>
          <p:cNvSpPr/>
          <p:nvPr/>
        </p:nvSpPr>
        <p:spPr>
          <a:xfrm rot="5400000">
            <a:off x="3538598" y="3949901"/>
            <a:ext cx="734098" cy="391886"/>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13" name="Frame 12"/>
          <p:cNvSpPr/>
          <p:nvPr/>
        </p:nvSpPr>
        <p:spPr>
          <a:xfrm>
            <a:off x="5938576" y="145700"/>
            <a:ext cx="5948624" cy="1515679"/>
          </a:xfrm>
          <a:prstGeom prst="frame">
            <a:avLst>
              <a:gd name="adj1" fmla="val 6925"/>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vi-VN" sz="2000" dirty="0" smtClean="0">
                <a:solidFill>
                  <a:srgbClr val="FFFFFF"/>
                </a:solidFill>
                <a:latin typeface="#9Slide03 Swiss Condensed Bold" panose="02000500000000000000" pitchFamily="2" charset="0"/>
                <a:ea typeface="#9Slide03 Roboto Light" panose="02000000000000000000" pitchFamily="2" charset="0"/>
              </a:rPr>
              <a:t>Quan sát hình bên về hậu quả của việc chặt phá rừng bừa bãi. Từ đó em hãy phân tích những hậu quả của của chặt phá rừng gây ra.</a:t>
            </a:r>
            <a:endParaRPr lang="vi-VN" sz="2000" dirty="0">
              <a:solidFill>
                <a:srgbClr val="FFFFFF"/>
              </a:solidFill>
              <a:latin typeface="#9Slide03 Swiss Condensed Bold" panose="02000500000000000000" pitchFamily="2" charset="0"/>
              <a:ea typeface="#9Slide03 Roboto Light" panose="02000000000000000000" pitchFamily="2" charset="0"/>
            </a:endParaRPr>
          </a:p>
        </p:txBody>
      </p:sp>
      <p:sp>
        <p:nvSpPr>
          <p:cNvPr id="14" name="Rectangle 13"/>
          <p:cNvSpPr/>
          <p:nvPr/>
        </p:nvSpPr>
        <p:spPr>
          <a:xfrm>
            <a:off x="5938576" y="1994314"/>
            <a:ext cx="5948624" cy="24337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120000"/>
              </a:lnSpc>
            </a:pPr>
            <a:r>
              <a:rPr lang="vi-VN" sz="2800" dirty="0" smtClean="0">
                <a:solidFill>
                  <a:srgbClr val="004448">
                    <a:lumMod val="50000"/>
                    <a:lumOff val="50000"/>
                  </a:srgbClr>
                </a:solidFill>
                <a:latin typeface="#9Slide03 Swiss Condensed Bold" panose="02000500000000000000" pitchFamily="2" charset="0"/>
              </a:rPr>
              <a:t>HẬU QUẢ</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Làm giảm số lượng cây rừng, mất những cây rừng quý</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Gây hạn hán, lũ lụt, sạt lỡ đất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Làm mất môi trường sống của động vật hoang dã</a:t>
            </a:r>
            <a:r>
              <a:rPr lang="en-US" sz="2000" dirty="0" smtClean="0">
                <a:solidFill>
                  <a:srgbClr val="FFFF00"/>
                </a:solidFill>
                <a:latin typeface="#9Slide03 Swiss Condensed Bold" panose="02000500000000000000" pitchFamily="2" charset="0"/>
              </a:rPr>
              <a: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Mất điều hòa khí hậu, thanh lọc môi trường</a:t>
            </a:r>
            <a:r>
              <a:rPr lang="en-US" sz="2000" dirty="0" smtClean="0">
                <a:solidFill>
                  <a:srgbClr val="FFFF00"/>
                </a:solidFill>
                <a:latin typeface="#9Slide03 Swiss Condensed Bold" panose="02000500000000000000" pitchFamily="2" charset="0"/>
              </a:rPr>
              <a: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Mất cây gỗ, dược liệu quý</a:t>
            </a:r>
            <a:r>
              <a:rPr lang="en-US" sz="2000" dirty="0" smtClean="0">
                <a:solidFill>
                  <a:srgbClr val="FFFF00"/>
                </a:solidFill>
                <a:latin typeface="#9Slide03 Swiss Condensed Bold" panose="02000500000000000000" pitchFamily="2" charset="0"/>
              </a:rPr>
              <a:t>,…</a:t>
            </a:r>
            <a:endParaRPr lang="vi-VN" sz="2000" dirty="0">
              <a:solidFill>
                <a:srgbClr val="FFFF00"/>
              </a:solidFill>
              <a:latin typeface="#9Slide03 Swiss Condensed Bold" panose="02000500000000000000" pitchFamily="2" charset="0"/>
            </a:endParaRPr>
          </a:p>
        </p:txBody>
      </p:sp>
    </p:spTree>
    <p:extLst>
      <p:ext uri="{BB962C8B-B14F-4D97-AF65-F5344CB8AC3E}">
        <p14:creationId xmlns:p14="http://schemas.microsoft.com/office/powerpoint/2010/main" val="75711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circle(in)">
                                      <p:cBhvr>
                                        <p:cTn id="13" dur="2000"/>
                                        <p:tgtEl>
                                          <p:spTgt spid="51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Pháp Luật Plus - Khi nào nhà nước thu hồi r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46" y="0"/>
            <a:ext cx="2887603" cy="18070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ÓC NHÌN ĐẠI BIỂU: GIẢI PHÁP NÀO CHO VẤN NẠN PHÁ RỪ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846" y="2441183"/>
            <a:ext cx="2887603" cy="162427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4619070"/>
            <a:ext cx="9555668" cy="2158546"/>
            <a:chOff x="5585" y="4509830"/>
            <a:chExt cx="9555668" cy="2158546"/>
          </a:xfrm>
        </p:grpSpPr>
        <p:pic>
          <p:nvPicPr>
            <p:cNvPr id="5126" name="Picture 6" descr="Sinh vật bị tận diệt do hạn h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 y="4512894"/>
              <a:ext cx="3079259" cy="215548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ũ lụt kinh hoàng ở Đức, 21 người ch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844" y="4509830"/>
              <a:ext cx="3230475" cy="21585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ảnh báo lũ, sạt lở đất ở Quảng Nam, Quảng Ngãi - Báo Nhân Dâ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5319" y="4509830"/>
              <a:ext cx="3245934" cy="21585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ight Arrow 10"/>
          <p:cNvSpPr/>
          <p:nvPr/>
        </p:nvSpPr>
        <p:spPr>
          <a:xfrm rot="5400000">
            <a:off x="3538598" y="1798371"/>
            <a:ext cx="734098" cy="391886"/>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19" name="Right Arrow 18"/>
          <p:cNvSpPr/>
          <p:nvPr/>
        </p:nvSpPr>
        <p:spPr>
          <a:xfrm rot="5400000">
            <a:off x="3538598" y="3949901"/>
            <a:ext cx="734098" cy="391886"/>
          </a:xfrm>
          <a:prstGeom prst="rightArrow">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13" name="Frame 12"/>
          <p:cNvSpPr/>
          <p:nvPr/>
        </p:nvSpPr>
        <p:spPr>
          <a:xfrm>
            <a:off x="5938576" y="145700"/>
            <a:ext cx="5948624" cy="1515679"/>
          </a:xfrm>
          <a:prstGeom prst="frame">
            <a:avLst>
              <a:gd name="adj1" fmla="val 6925"/>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vi-VN" sz="2000" dirty="0" smtClean="0">
                <a:solidFill>
                  <a:srgbClr val="FFFFFF"/>
                </a:solidFill>
                <a:latin typeface="#9Slide03 Swiss Condensed Bold" panose="02000500000000000000" pitchFamily="2" charset="0"/>
                <a:ea typeface="#9Slide03 Roboto Light" panose="02000000000000000000" pitchFamily="2" charset="0"/>
              </a:rPr>
              <a:t>Quan sát hình bên về hậu quả của việc chặt phá rừng bừa bãi. Từ đó em hãy phân tích những hậu quả của của chặt phá rừng gây ra.</a:t>
            </a:r>
            <a:endParaRPr lang="vi-VN" sz="2000" dirty="0">
              <a:solidFill>
                <a:srgbClr val="FFFFFF"/>
              </a:solidFill>
              <a:latin typeface="#9Slide03 Swiss Condensed Bold" panose="02000500000000000000" pitchFamily="2" charset="0"/>
              <a:ea typeface="#9Slide03 Roboto Light" panose="02000000000000000000" pitchFamily="2" charset="0"/>
            </a:endParaRPr>
          </a:p>
        </p:txBody>
      </p:sp>
      <p:sp>
        <p:nvSpPr>
          <p:cNvPr id="14" name="Rectangle 13"/>
          <p:cNvSpPr/>
          <p:nvPr/>
        </p:nvSpPr>
        <p:spPr>
          <a:xfrm>
            <a:off x="5938576" y="1994314"/>
            <a:ext cx="5948624" cy="24337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lnSpc>
                <a:spcPct val="120000"/>
              </a:lnSpc>
            </a:pPr>
            <a:r>
              <a:rPr lang="vi-VN" sz="2800" dirty="0" smtClean="0">
                <a:solidFill>
                  <a:srgbClr val="004448">
                    <a:lumMod val="50000"/>
                    <a:lumOff val="50000"/>
                  </a:srgbClr>
                </a:solidFill>
                <a:latin typeface="#9Slide03 Swiss Condensed Bold" panose="02000500000000000000" pitchFamily="2" charset="0"/>
              </a:rPr>
              <a:t>HẬU QUẢ</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Làm giảm số lượng cây rừng, mất những cây rừng quý</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Gây hạn hán, lũ lụt, sạt lỡ đất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Làm mất môi trường sống của động vật hoang dã</a:t>
            </a:r>
            <a:r>
              <a:rPr lang="en-US" sz="2000" dirty="0" smtClean="0">
                <a:solidFill>
                  <a:srgbClr val="FFFF00"/>
                </a:solidFill>
                <a:latin typeface="#9Slide03 Swiss Condensed Bold" panose="02000500000000000000" pitchFamily="2" charset="0"/>
              </a:rPr>
              <a: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Mất điều hòa khí hậu, thanh lọc môi trường</a:t>
            </a:r>
            <a:r>
              <a:rPr lang="en-US" sz="2000" dirty="0" smtClean="0">
                <a:solidFill>
                  <a:srgbClr val="FFFF00"/>
                </a:solidFill>
                <a:latin typeface="#9Slide03 Swiss Condensed Bold" panose="02000500000000000000" pitchFamily="2" charset="0"/>
              </a:rPr>
              <a:t>.</a:t>
            </a:r>
          </a:p>
          <a:p>
            <a:pPr marL="342900" indent="-342900" algn="just" defTabSz="914400">
              <a:lnSpc>
                <a:spcPct val="120000"/>
              </a:lnSpc>
              <a:buFont typeface="Wingdings" panose="05000000000000000000" pitchFamily="2" charset="2"/>
              <a:buChar char="§"/>
            </a:pPr>
            <a:r>
              <a:rPr lang="vi-VN" sz="2000" dirty="0" smtClean="0">
                <a:solidFill>
                  <a:srgbClr val="FFFF00"/>
                </a:solidFill>
                <a:latin typeface="#9Slide03 Swiss Condensed Bold" panose="02000500000000000000" pitchFamily="2" charset="0"/>
              </a:rPr>
              <a:t>Mất cây gỗ, dược liệu quý</a:t>
            </a:r>
            <a:r>
              <a:rPr lang="en-US" sz="2000" dirty="0" smtClean="0">
                <a:solidFill>
                  <a:srgbClr val="FFFF00"/>
                </a:solidFill>
                <a:latin typeface="#9Slide03 Swiss Condensed Bold" panose="02000500000000000000" pitchFamily="2" charset="0"/>
              </a:rPr>
              <a:t>,…</a:t>
            </a:r>
            <a:endParaRPr lang="vi-VN" sz="2000" dirty="0">
              <a:solidFill>
                <a:srgbClr val="FFFF00"/>
              </a:solidFill>
              <a:latin typeface="#9Slide03 Swiss Condensed Bold" panose="02000500000000000000" pitchFamily="2" charset="0"/>
            </a:endParaRPr>
          </a:p>
        </p:txBody>
      </p:sp>
      <p:sp>
        <p:nvSpPr>
          <p:cNvPr id="15" name="Cloud 14"/>
          <p:cNvSpPr/>
          <p:nvPr/>
        </p:nvSpPr>
        <p:spPr>
          <a:xfrm>
            <a:off x="175144" y="380555"/>
            <a:ext cx="6209881" cy="2238887"/>
          </a:xfrm>
          <a:prstGeom prst="cloud">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vi-VN" sz="2000" dirty="0" smtClean="0">
                <a:solidFill>
                  <a:srgbClr val="FFFFFF"/>
                </a:solidFill>
                <a:latin typeface="#9Slide03 Roboto Light" panose="02000000000000000000" pitchFamily="2" charset="0"/>
                <a:ea typeface="#9Slide03 Roboto Light" panose="02000000000000000000" pitchFamily="2" charset="0"/>
              </a:rPr>
              <a:t>Nêu thêm những tác hại khác của suy giảm đa dạng sinh học, từ đó hãy cho biết vì sao phải bảo vệ đa dạng sinh học.</a:t>
            </a:r>
            <a:endParaRPr lang="vi-VN" sz="2000" dirty="0">
              <a:solidFill>
                <a:srgbClr val="FFFFFF"/>
              </a:solidFill>
              <a:latin typeface="#9Slide03 Roboto Light" panose="02000000000000000000" pitchFamily="2" charset="0"/>
              <a:ea typeface="#9Slide03 Roboto Light" panose="02000000000000000000" pitchFamily="2" charset="0"/>
            </a:endParaRPr>
          </a:p>
        </p:txBody>
      </p:sp>
    </p:spTree>
    <p:extLst>
      <p:ext uri="{BB962C8B-B14F-4D97-AF65-F5344CB8AC3E}">
        <p14:creationId xmlns:p14="http://schemas.microsoft.com/office/powerpoint/2010/main" val="279961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circle(in)">
                                      <p:cBhvr>
                                        <p:cTn id="13" dur="2000"/>
                                        <p:tgtEl>
                                          <p:spTgt spid="51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793820" y="311499"/>
            <a:ext cx="10852220" cy="2973122"/>
          </a:xfrm>
          <a:prstGeom prst="rect">
            <a:avLst/>
          </a:prstGeom>
          <a:noFill/>
          <a:ln w="38100">
            <a:solidFill>
              <a:srgbClr val="002060"/>
            </a:solidFill>
          </a:ln>
        </p:spPr>
        <p:txBody>
          <a:bodyPr wrap="square" rtlCol="0">
            <a:spAutoFit/>
          </a:bodyPr>
          <a:lstStyle/>
          <a:p>
            <a:pPr algn="just" defTabSz="914400">
              <a:lnSpc>
                <a:spcPct val="120000"/>
              </a:lnSpc>
            </a:pPr>
            <a:r>
              <a:rPr lang="vi-VN" sz="2400" u="sng" dirty="0" smtClean="0">
                <a:solidFill>
                  <a:srgbClr val="225B5F">
                    <a:lumMod val="50000"/>
                  </a:srgbClr>
                </a:solidFill>
                <a:latin typeface="#9Slide03 Swiss Condensed Bold" panose="02000500000000000000" pitchFamily="2" charset="0"/>
                <a:ea typeface="#9Slide03 Roboto Light" panose="02000000000000000000" pitchFamily="2" charset="0"/>
              </a:rPr>
              <a:t>Ví dụ khác</a:t>
            </a:r>
            <a:r>
              <a:rPr lang="vi-VN" sz="2400" dirty="0" smtClean="0">
                <a:solidFill>
                  <a:srgbClr val="225B5F">
                    <a:lumMod val="50000"/>
                  </a:srgbClr>
                </a:solidFill>
                <a:latin typeface="#9Slide03 Roboto Light" panose="02000000000000000000" pitchFamily="2" charset="0"/>
                <a:ea typeface="#9Slide03 Roboto Light" panose="02000000000000000000" pitchFamily="2" charset="0"/>
              </a:rPr>
              <a:t>:</a:t>
            </a:r>
          </a:p>
          <a:p>
            <a:pPr algn="just" defTabSz="914400">
              <a:lnSpc>
                <a:spcPct val="120000"/>
              </a:lnSpc>
            </a:pPr>
            <a:r>
              <a:rPr lang="vi-VN" sz="2400" dirty="0" smtClean="0">
                <a:solidFill>
                  <a:srgbClr val="002060"/>
                </a:solidFill>
                <a:latin typeface="#9Slide03 Roboto Light" panose="02000000000000000000" pitchFamily="2" charset="0"/>
                <a:ea typeface="#9Slide03 Roboto Light" panose="02000000000000000000" pitchFamily="2" charset="0"/>
              </a:rPr>
              <a:t>Rác thải bừa bãi, hoặc thuốc trừ sâu xả bừa bãi khi vào môi trường nước sẽ gây</a:t>
            </a:r>
          </a:p>
          <a:p>
            <a:pPr marL="800100" lvl="1" indent="-342900" algn="just" defTabSz="914400">
              <a:lnSpc>
                <a:spcPct val="120000"/>
              </a:lnSpc>
              <a:buFont typeface="Wingdings" panose="05000000000000000000" pitchFamily="2" charset="2"/>
              <a:buChar char="Ø"/>
            </a:pPr>
            <a:r>
              <a:rPr lang="vi-VN" sz="2000" dirty="0" smtClean="0">
                <a:solidFill>
                  <a:srgbClr val="002060"/>
                </a:solidFill>
                <a:latin typeface="#9Slide03 Roboto Light" panose="02000000000000000000" pitchFamily="2" charset="0"/>
                <a:ea typeface="#9Slide03 Roboto Light" panose="02000000000000000000" pitchFamily="2" charset="0"/>
              </a:rPr>
              <a:t>Ngộ độc các động vật dưới nước có thể gây chết hoặc sinh vật đó mang lượng thuốc trong người, khi ta ăn phải sẽ gây ngộ độc.</a:t>
            </a:r>
          </a:p>
          <a:p>
            <a:pPr marL="800100" lvl="1" indent="-342900" algn="just" defTabSz="914400">
              <a:lnSpc>
                <a:spcPct val="120000"/>
              </a:lnSpc>
              <a:buFont typeface="Wingdings" panose="05000000000000000000" pitchFamily="2" charset="2"/>
              <a:buChar char="Ø"/>
            </a:pPr>
            <a:r>
              <a:rPr lang="vi-VN" sz="2000" dirty="0" smtClean="0">
                <a:solidFill>
                  <a:srgbClr val="002060"/>
                </a:solidFill>
                <a:latin typeface="#9Slide03 Roboto Light" panose="02000000000000000000" pitchFamily="2" charset="0"/>
                <a:ea typeface="#9Slide03 Roboto Light" panose="02000000000000000000" pitchFamily="2" charset="0"/>
              </a:rPr>
              <a:t>Làm mất môi trường biển, cản trở việc sinh sống sinh vật biển.</a:t>
            </a:r>
          </a:p>
          <a:p>
            <a:pPr marL="800100" lvl="1" indent="-342900" algn="just" defTabSz="914400">
              <a:lnSpc>
                <a:spcPct val="120000"/>
              </a:lnSpc>
              <a:buFont typeface="Wingdings" panose="05000000000000000000" pitchFamily="2" charset="2"/>
              <a:buChar char="Ø"/>
            </a:pPr>
            <a:r>
              <a:rPr lang="vi-VN" sz="2400" dirty="0" smtClean="0">
                <a:solidFill>
                  <a:srgbClr val="002060"/>
                </a:solidFill>
                <a:latin typeface="#9Slide03 Roboto Light" panose="02000000000000000000" pitchFamily="2" charset="0"/>
                <a:ea typeface="#9Slide03 Roboto Light" panose="02000000000000000000" pitchFamily="2" charset="0"/>
              </a:rPr>
              <a:t>…………..</a:t>
            </a:r>
          </a:p>
          <a:p>
            <a:pPr algn="ctr" defTabSz="914400">
              <a:lnSpc>
                <a:spcPct val="120000"/>
              </a:lnSpc>
            </a:pPr>
            <a:r>
              <a:rPr lang="vi-VN" sz="2400" dirty="0" smtClean="0">
                <a:solidFill>
                  <a:srgbClr val="002060"/>
                </a:solidFill>
                <a:latin typeface="#9Slide03 Swiss Condensed Bold" panose="02000500000000000000" pitchFamily="2" charset="0"/>
                <a:ea typeface="#9Slide03 Roboto Light" panose="02000000000000000000" pitchFamily="2" charset="0"/>
              </a:rPr>
              <a:t>Các em có thể nêu thêm ví dụ</a:t>
            </a:r>
            <a:endParaRPr lang="vi-VN" sz="2400" dirty="0">
              <a:solidFill>
                <a:srgbClr val="002060"/>
              </a:solidFill>
              <a:latin typeface="#9Slide03 Swiss Condensed Bold" panose="02000500000000000000" pitchFamily="2" charset="0"/>
              <a:ea typeface="#9Slide03 Roboto Light" panose="02000000000000000000" pitchFamily="2" charset="0"/>
            </a:endParaRPr>
          </a:p>
        </p:txBody>
      </p:sp>
      <p:sp>
        <p:nvSpPr>
          <p:cNvPr id="3" name="Rounded Rectangle 2"/>
          <p:cNvSpPr/>
          <p:nvPr/>
        </p:nvSpPr>
        <p:spPr>
          <a:xfrm>
            <a:off x="793820" y="3696358"/>
            <a:ext cx="10852220" cy="3025990"/>
          </a:xfrm>
          <a:prstGeom prst="roundRect">
            <a:avLst>
              <a:gd name="adj" fmla="val 9274"/>
            </a:avLst>
          </a:prstGeom>
          <a:noFill/>
          <a:ln w="3810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srgbClr val="000000"/>
              </a:solidFill>
            </a:endParaRPr>
          </a:p>
        </p:txBody>
      </p:sp>
      <p:sp>
        <p:nvSpPr>
          <p:cNvPr id="4" name="TextBox 3"/>
          <p:cNvSpPr txBox="1"/>
          <p:nvPr/>
        </p:nvSpPr>
        <p:spPr>
          <a:xfrm>
            <a:off x="1331407" y="3487337"/>
            <a:ext cx="5642149" cy="461665"/>
          </a:xfrm>
          <a:prstGeom prst="rect">
            <a:avLst/>
          </a:prstGeom>
          <a:solidFill>
            <a:schemeClr val="bg2"/>
          </a:solidFill>
          <a:ln>
            <a:noFill/>
          </a:ln>
        </p:spPr>
        <p:txBody>
          <a:bodyPr wrap="square" rtlCol="0">
            <a:spAutoFit/>
          </a:bodyPr>
          <a:lstStyle/>
          <a:p>
            <a:pPr algn="ctr" defTabSz="914400"/>
            <a:r>
              <a:rPr lang="vi-VN" sz="2400" dirty="0" smtClean="0">
                <a:solidFill>
                  <a:srgbClr val="7A0000">
                    <a:lumMod val="60000"/>
                    <a:lumOff val="40000"/>
                  </a:srgbClr>
                </a:solidFill>
                <a:latin typeface="#9Slide03 Swiss Condensed Bold" panose="02000500000000000000" pitchFamily="2" charset="0"/>
              </a:rPr>
              <a:t>Chúng ta cần bảo vệ đa dạng sinh học vì:</a:t>
            </a:r>
            <a:endParaRPr lang="vi-VN" sz="2400" dirty="0">
              <a:solidFill>
                <a:srgbClr val="7A0000">
                  <a:lumMod val="60000"/>
                  <a:lumOff val="40000"/>
                </a:srgbClr>
              </a:solidFill>
              <a:latin typeface="#9Slide03 Swiss Condensed Bold" panose="02000500000000000000" pitchFamily="2" charset="0"/>
            </a:endParaRPr>
          </a:p>
        </p:txBody>
      </p:sp>
      <p:sp>
        <p:nvSpPr>
          <p:cNvPr id="5" name="TextBox 4"/>
          <p:cNvSpPr txBox="1"/>
          <p:nvPr/>
        </p:nvSpPr>
        <p:spPr>
          <a:xfrm>
            <a:off x="984739" y="4086230"/>
            <a:ext cx="10470382" cy="2529923"/>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q"/>
            </a:pPr>
            <a:r>
              <a:rPr lang="vi-VN" sz="2200" dirty="0" smtClean="0">
                <a:solidFill>
                  <a:srgbClr val="004448">
                    <a:lumMod val="75000"/>
                    <a:lumOff val="25000"/>
                  </a:srgbClr>
                </a:solidFill>
                <a:latin typeface="#9Slide03 Roboto Light" panose="02000000000000000000" pitchFamily="2" charset="0"/>
                <a:ea typeface="#9Slide03 Roboto Light" panose="02000000000000000000" pitchFamily="2" charset="0"/>
              </a:rPr>
              <a:t>Mất đa dạng sinh học là mất cân bằng sinh thái; ô nhiễm môi trường; mất nguồn cung cấp lương thực – thực phẩm, dược liệu từ tự nhiên.</a:t>
            </a:r>
          </a:p>
          <a:p>
            <a:pPr marL="285750" indent="-285750" algn="just" defTabSz="914400">
              <a:lnSpc>
                <a:spcPct val="120000"/>
              </a:lnSpc>
              <a:buFont typeface="Wingdings" panose="05000000000000000000" pitchFamily="2" charset="2"/>
              <a:buChar char="q"/>
            </a:pPr>
            <a:r>
              <a:rPr lang="vi-VN" sz="2200" dirty="0" smtClean="0">
                <a:solidFill>
                  <a:srgbClr val="004448">
                    <a:lumMod val="75000"/>
                    <a:lumOff val="25000"/>
                  </a:srgbClr>
                </a:solidFill>
                <a:latin typeface="#9Slide03 Roboto Light" panose="02000000000000000000" pitchFamily="2" charset="0"/>
                <a:ea typeface="#9Slide03 Roboto Light" panose="02000000000000000000" pitchFamily="2" charset="0"/>
              </a:rPr>
              <a:t>Chúng ta cần bảo vệ đa dạng sinh học để duy trì sự cân bằng sinh thái; bảo vệ môi trường; cung cấp lương thực – thực phẩm, dược liệu,…..bền vững; chung sống hòa bình với thiên nhiên và bảo vệ môi trường sống, nguồn sống cho nhiều loài sinh vật, giảm nguy cơ tiệt chủng của nhiều loài sinh vật quý, hiếm</a:t>
            </a:r>
            <a:r>
              <a:rPr lang="vi-VN" sz="2200" dirty="0" smtClean="0">
                <a:solidFill>
                  <a:srgbClr val="002060"/>
                </a:solidFill>
                <a:latin typeface="#9Slide03 Roboto Light" panose="02000000000000000000" pitchFamily="2" charset="0"/>
                <a:ea typeface="#9Slide03 Roboto Light" panose="02000000000000000000" pitchFamily="2" charset="0"/>
              </a:rPr>
              <a:t>.</a:t>
            </a:r>
            <a:endParaRPr lang="vi-VN" sz="2200" dirty="0">
              <a:solidFill>
                <a:srgbClr val="002060"/>
              </a:solidFill>
              <a:latin typeface="#9Slide03 Roboto Light" panose="02000000000000000000" pitchFamily="2" charset="0"/>
              <a:ea typeface="#9Slide03 Roboto Light" panose="02000000000000000000" pitchFamily="2" charset="0"/>
            </a:endParaRPr>
          </a:p>
        </p:txBody>
      </p:sp>
    </p:spTree>
    <p:extLst>
      <p:ext uri="{BB962C8B-B14F-4D97-AF65-F5344CB8AC3E}">
        <p14:creationId xmlns:p14="http://schemas.microsoft.com/office/powerpoint/2010/main" val="4032737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louds in the sky&#10;&#10;Description automatically generated with medium confidence">
            <a:extLst>
              <a:ext uri="{FF2B5EF4-FFF2-40B4-BE49-F238E27FC236}">
                <a16:creationId xmlns="" xmlns:a16="http://schemas.microsoft.com/office/drawing/2014/main" id="{8D559120-CCD7-443A-A61C-CF0AA5F28F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1680"/>
            <a:ext cx="12192000" cy="6897155"/>
          </a:xfrm>
          <a:prstGeom prst="rect">
            <a:avLst/>
          </a:prstGeom>
        </p:spPr>
      </p:pic>
      <p:grpSp>
        <p:nvGrpSpPr>
          <p:cNvPr id="3" name="Group 2">
            <a:extLst>
              <a:ext uri="{FF2B5EF4-FFF2-40B4-BE49-F238E27FC236}">
                <a16:creationId xmlns="" xmlns:a16="http://schemas.microsoft.com/office/drawing/2014/main" id="{DCDB3B72-CD69-430F-A8A4-68B955414BDB}"/>
              </a:ext>
            </a:extLst>
          </p:cNvPr>
          <p:cNvGrpSpPr/>
          <p:nvPr/>
        </p:nvGrpSpPr>
        <p:grpSpPr>
          <a:xfrm>
            <a:off x="936172" y="2151205"/>
            <a:ext cx="2535870" cy="3079861"/>
            <a:chOff x="936172" y="2151203"/>
            <a:chExt cx="2535870" cy="2978173"/>
          </a:xfrm>
        </p:grpSpPr>
        <p:sp>
          <p:nvSpPr>
            <p:cNvPr id="18" name="Rectangle: Rounded Corners 17">
              <a:extLst>
                <a:ext uri="{FF2B5EF4-FFF2-40B4-BE49-F238E27FC236}">
                  <a16:creationId xmlns="" xmlns:a16="http://schemas.microsoft.com/office/drawing/2014/main" id="{7608F473-928B-4B36-866E-E9FDF241EF23}"/>
                </a:ext>
              </a:extLst>
            </p:cNvPr>
            <p:cNvSpPr/>
            <p:nvPr/>
          </p:nvSpPr>
          <p:spPr>
            <a:xfrm>
              <a:off x="936172" y="2151203"/>
              <a:ext cx="2535870" cy="2978173"/>
            </a:xfrm>
            <a:prstGeom prst="roundRect">
              <a:avLst/>
            </a:prstGeom>
            <a:solidFill>
              <a:schemeClr val="bg1">
                <a:alpha val="46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22" name="Group 21">
              <a:extLst>
                <a:ext uri="{FF2B5EF4-FFF2-40B4-BE49-F238E27FC236}">
                  <a16:creationId xmlns="" xmlns:a16="http://schemas.microsoft.com/office/drawing/2014/main" id="{D4D856F3-3DD5-4A34-931B-522EB83DD53F}"/>
                </a:ext>
              </a:extLst>
            </p:cNvPr>
            <p:cNvGrpSpPr/>
            <p:nvPr/>
          </p:nvGrpSpPr>
          <p:grpSpPr>
            <a:xfrm>
              <a:off x="1059034" y="3775026"/>
              <a:ext cx="2290146" cy="803560"/>
              <a:chOff x="2539547" y="2554023"/>
              <a:chExt cx="1479550" cy="519141"/>
            </a:xfrm>
          </p:grpSpPr>
          <p:sp>
            <p:nvSpPr>
              <p:cNvPr id="23" name="TextBox 22">
                <a:extLst>
                  <a:ext uri="{FF2B5EF4-FFF2-40B4-BE49-F238E27FC236}">
                    <a16:creationId xmlns="" xmlns:a16="http://schemas.microsoft.com/office/drawing/2014/main" id="{9A35CAC0-7E30-44D3-A9C1-C2513E6E45F7}"/>
                  </a:ext>
                </a:extLst>
              </p:cNvPr>
              <p:cNvSpPr txBox="1"/>
              <p:nvPr/>
            </p:nvSpPr>
            <p:spPr>
              <a:xfrm>
                <a:off x="2627212" y="2554023"/>
                <a:ext cx="1320800" cy="519141"/>
              </a:xfrm>
              <a:prstGeom prst="rect">
                <a:avLst/>
              </a:prstGeom>
              <a:noFill/>
            </p:spPr>
            <p:txBody>
              <a:bodyPr wrap="square" rtlCol="0">
                <a:spAutoFit/>
              </a:bodyPr>
              <a:lstStyle/>
              <a:p>
                <a:pPr algn="ctr"/>
                <a:r>
                  <a:rPr lang="fr-FR" sz="4800" b="1" dirty="0" smtClean="0">
                    <a:solidFill>
                      <a:prstClr val="white"/>
                    </a:solidFill>
                    <a:latin typeface="#9Slide03 Swiss Condensed Bold" panose="02000500000000000000" pitchFamily="2" charset="0"/>
                  </a:rPr>
                  <a:t>VỀ NHÀ</a:t>
                </a:r>
                <a:endParaRPr lang="fr-FR" sz="4800" b="1" dirty="0">
                  <a:solidFill>
                    <a:prstClr val="white"/>
                  </a:solidFill>
                  <a:latin typeface="#9Slide03 Swiss Condensed Bold" panose="02000500000000000000" pitchFamily="2" charset="0"/>
                </a:endParaRPr>
              </a:p>
            </p:txBody>
          </p:sp>
          <p:sp>
            <p:nvSpPr>
              <p:cNvPr id="24" name="TextBox 23">
                <a:extLst>
                  <a:ext uri="{FF2B5EF4-FFF2-40B4-BE49-F238E27FC236}">
                    <a16:creationId xmlns="" xmlns:a16="http://schemas.microsoft.com/office/drawing/2014/main" id="{256928B5-A715-4B14-97B6-AD19A9F8C324}"/>
                  </a:ext>
                </a:extLst>
              </p:cNvPr>
              <p:cNvSpPr txBox="1"/>
              <p:nvPr/>
            </p:nvSpPr>
            <p:spPr>
              <a:xfrm>
                <a:off x="2539547" y="2864570"/>
                <a:ext cx="1479550" cy="192275"/>
              </a:xfrm>
              <a:prstGeom prst="rect">
                <a:avLst/>
              </a:prstGeom>
              <a:noFill/>
            </p:spPr>
            <p:txBody>
              <a:bodyPr wrap="square" rtlCol="0">
                <a:spAutoFit/>
              </a:bodyPr>
              <a:lstStyle/>
              <a:p>
                <a:pPr algn="ctr"/>
                <a:endParaRPr lang="fr-FR" sz="1400" dirty="0">
                  <a:solidFill>
                    <a:prstClr val="white"/>
                  </a:solidFill>
                  <a:latin typeface="Tw Cen MT" panose="020B0602020104020603" pitchFamily="34" charset="0"/>
                </a:endParaRPr>
              </a:p>
            </p:txBody>
          </p:sp>
        </p:grpSp>
        <p:pic>
          <p:nvPicPr>
            <p:cNvPr id="14" name="Graphic 13" descr="Genie Bottle with solid fill">
              <a:extLst>
                <a:ext uri="{FF2B5EF4-FFF2-40B4-BE49-F238E27FC236}">
                  <a16:creationId xmlns="" xmlns:a16="http://schemas.microsoft.com/office/drawing/2014/main" id="{943BCB96-39CF-4198-8DB6-D6516B9F85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586724" y="2372367"/>
              <a:ext cx="1273703" cy="1273703"/>
            </a:xfrm>
            <a:prstGeom prst="rect">
              <a:avLst/>
            </a:prstGeom>
          </p:spPr>
        </p:pic>
      </p:grpSp>
      <p:sp>
        <p:nvSpPr>
          <p:cNvPr id="2" name="Oval 1">
            <a:extLst>
              <a:ext uri="{FF2B5EF4-FFF2-40B4-BE49-F238E27FC236}">
                <a16:creationId xmlns="" xmlns:a16="http://schemas.microsoft.com/office/drawing/2014/main" id="{99283C08-EC94-4FF5-828B-E0D5CAEE98CF}"/>
              </a:ext>
            </a:extLst>
          </p:cNvPr>
          <p:cNvSpPr/>
          <p:nvPr/>
        </p:nvSpPr>
        <p:spPr>
          <a:xfrm>
            <a:off x="5138134" y="246352"/>
            <a:ext cx="6365299" cy="63652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TextBox 16">
            <a:extLst>
              <a:ext uri="{FF2B5EF4-FFF2-40B4-BE49-F238E27FC236}">
                <a16:creationId xmlns="" xmlns:a16="http://schemas.microsoft.com/office/drawing/2014/main" id="{5AEB9CFB-271C-4562-94D3-1B12CDE966AC}"/>
              </a:ext>
            </a:extLst>
          </p:cNvPr>
          <p:cNvSpPr txBox="1"/>
          <p:nvPr/>
        </p:nvSpPr>
        <p:spPr>
          <a:xfrm>
            <a:off x="5590484" y="2379921"/>
            <a:ext cx="5460598" cy="2936188"/>
          </a:xfrm>
          <a:prstGeom prst="rect">
            <a:avLst/>
          </a:prstGeom>
          <a:noFill/>
        </p:spPr>
        <p:txBody>
          <a:bodyPr wrap="square" rtlCol="0">
            <a:spAutoFit/>
          </a:bodyPr>
          <a:lstStyle/>
          <a:p>
            <a:pPr marL="457200" indent="-457200" algn="just">
              <a:lnSpc>
                <a:spcPct val="120000"/>
              </a:lnSpc>
              <a:buFontTx/>
              <a:buAutoNum type="arabicPeriod"/>
            </a:pPr>
            <a:r>
              <a:rPr lang="vi-VN" sz="2200" dirty="0" smtClean="0">
                <a:solidFill>
                  <a:prstClr val="black"/>
                </a:solidFill>
                <a:latin typeface="#9Slide03 Cabin Condensed Mediu" panose="00000606000000000000" pitchFamily="2" charset="0"/>
                <a:ea typeface="#9Slide03 Roboto Light" panose="02000000000000000000" pitchFamily="2" charset="0"/>
              </a:rPr>
              <a:t>Tìm hiểu và kể tên các loài đang suy giảm số lượng. Liệt kê bằng bảng.</a:t>
            </a:r>
          </a:p>
          <a:p>
            <a:pPr marL="457200" indent="-457200" algn="just">
              <a:lnSpc>
                <a:spcPct val="120000"/>
              </a:lnSpc>
              <a:buFontTx/>
              <a:buAutoNum type="arabicPeriod"/>
            </a:pPr>
            <a:r>
              <a:rPr lang="vi-VN" sz="2200" dirty="0" smtClean="0">
                <a:solidFill>
                  <a:prstClr val="black"/>
                </a:solidFill>
                <a:latin typeface="#9Slide03 Cabin Condensed Mediu" panose="00000606000000000000" pitchFamily="2" charset="0"/>
                <a:ea typeface="#9Slide03 Roboto Light" panose="02000000000000000000" pitchFamily="2" charset="0"/>
              </a:rPr>
              <a:t>Sưu tầm các thông tin và tranh ảnh về các loài đang có nguy cơ bị tuyệt chủng như bò xám, sao la, tê giác, chim trĩ, rùa biển,….</a:t>
            </a:r>
          </a:p>
          <a:p>
            <a:pPr marL="457200" indent="-457200" algn="just">
              <a:lnSpc>
                <a:spcPct val="120000"/>
              </a:lnSpc>
              <a:buFontTx/>
              <a:buAutoNum type="arabicPeriod"/>
            </a:pPr>
            <a:r>
              <a:rPr lang="vi-VN" sz="2200" dirty="0" smtClean="0">
                <a:solidFill>
                  <a:prstClr val="black"/>
                </a:solidFill>
                <a:latin typeface="#9Slide03 Cabin Condensed Mediu" panose="00000606000000000000" pitchFamily="2" charset="0"/>
                <a:ea typeface="#9Slide03 Roboto Light" panose="02000000000000000000" pitchFamily="2" charset="0"/>
              </a:rPr>
              <a:t>Tìm hiểu về những hoạt động hưởng ứng ngày Quốc tế Đa dạng sinh học 22/05.</a:t>
            </a:r>
            <a:endParaRPr lang="vi-VN" sz="2200" dirty="0">
              <a:solidFill>
                <a:prstClr val="black"/>
              </a:solidFill>
              <a:latin typeface="#9Slide03 Cabin Condensed Mediu" panose="00000606000000000000" pitchFamily="2" charset="0"/>
              <a:ea typeface="#9Slide03 Roboto Light" panose="02000000000000000000" pitchFamily="2" charset="0"/>
            </a:endParaRPr>
          </a:p>
        </p:txBody>
      </p:sp>
      <p:sp>
        <p:nvSpPr>
          <p:cNvPr id="21" name="TextBox 20">
            <a:extLst>
              <a:ext uri="{FF2B5EF4-FFF2-40B4-BE49-F238E27FC236}">
                <a16:creationId xmlns="" xmlns:a16="http://schemas.microsoft.com/office/drawing/2014/main" id="{293943F9-87F7-47DC-A9CA-23E7CF3836EE}"/>
              </a:ext>
            </a:extLst>
          </p:cNvPr>
          <p:cNvSpPr txBox="1"/>
          <p:nvPr/>
        </p:nvSpPr>
        <p:spPr>
          <a:xfrm>
            <a:off x="5989934" y="1523012"/>
            <a:ext cx="2854438" cy="769570"/>
          </a:xfrm>
          <a:prstGeom prst="rect">
            <a:avLst/>
          </a:prstGeom>
          <a:noFill/>
        </p:spPr>
        <p:txBody>
          <a:bodyPr wrap="square" rtlCol="0">
            <a:spAutoFit/>
          </a:bodyPr>
          <a:lstStyle/>
          <a:p>
            <a:r>
              <a:rPr lang="fr-FR" sz="4401" b="1" dirty="0" smtClean="0">
                <a:solidFill>
                  <a:srgbClr val="FF0000"/>
                </a:solidFill>
                <a:latin typeface="#9Slide03 Swiss Condensed Bold" panose="02000500000000000000" pitchFamily="2" charset="0"/>
              </a:rPr>
              <a:t>THỰC HIỆN</a:t>
            </a:r>
            <a:endParaRPr lang="fr-FR" sz="4401" b="1" dirty="0">
              <a:solidFill>
                <a:srgbClr val="FF0000"/>
              </a:solidFill>
              <a:latin typeface="#9Slide03 Swiss Condensed Bold" panose="02000500000000000000" pitchFamily="2" charset="0"/>
            </a:endParaRPr>
          </a:p>
        </p:txBody>
      </p:sp>
      <p:pic>
        <p:nvPicPr>
          <p:cNvPr id="4" name="Picture 3" descr="A close - up of a fire&#10;&#10;Description automatically generated with low confidence">
            <a:extLst>
              <a:ext uri="{FF2B5EF4-FFF2-40B4-BE49-F238E27FC236}">
                <a16:creationId xmlns="" xmlns:a16="http://schemas.microsoft.com/office/drawing/2014/main" id="{10D43A3D-4C4E-4318-9D74-22059C22E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4372" y="1224785"/>
            <a:ext cx="989720" cy="989720"/>
          </a:xfrm>
          <a:prstGeom prst="rect">
            <a:avLst/>
          </a:prstGeom>
        </p:spPr>
      </p:pic>
      <p:grpSp>
        <p:nvGrpSpPr>
          <p:cNvPr id="25" name="Group 24">
            <a:extLst>
              <a:ext uri="{FF2B5EF4-FFF2-40B4-BE49-F238E27FC236}">
                <a16:creationId xmlns="" xmlns:a16="http://schemas.microsoft.com/office/drawing/2014/main" id="{049E7A1E-FAD5-49E0-BA7C-FE069C42B62B}"/>
              </a:ext>
            </a:extLst>
          </p:cNvPr>
          <p:cNvGrpSpPr/>
          <p:nvPr/>
        </p:nvGrpSpPr>
        <p:grpSpPr>
          <a:xfrm>
            <a:off x="2835154" y="1728626"/>
            <a:ext cx="898646" cy="898647"/>
            <a:chOff x="2835154" y="1728623"/>
            <a:chExt cx="898646" cy="898647"/>
          </a:xfrm>
        </p:grpSpPr>
        <p:sp>
          <p:nvSpPr>
            <p:cNvPr id="26" name="Oval 25">
              <a:extLst>
                <a:ext uri="{FF2B5EF4-FFF2-40B4-BE49-F238E27FC236}">
                  <a16:creationId xmlns="" xmlns:a16="http://schemas.microsoft.com/office/drawing/2014/main" id="{2D86D413-388E-4E12-BDB7-DF512AD64951}"/>
                </a:ext>
              </a:extLst>
            </p:cNvPr>
            <p:cNvSpPr/>
            <p:nvPr/>
          </p:nvSpPr>
          <p:spPr>
            <a:xfrm>
              <a:off x="2835154" y="1728623"/>
              <a:ext cx="898646" cy="8986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8" name="TextBox 27">
              <a:extLst>
                <a:ext uri="{FF2B5EF4-FFF2-40B4-BE49-F238E27FC236}">
                  <a16:creationId xmlns="" xmlns:a16="http://schemas.microsoft.com/office/drawing/2014/main" id="{4C2C90B0-EF04-40B7-AFCC-D00CA57F68AE}"/>
                </a:ext>
              </a:extLst>
            </p:cNvPr>
            <p:cNvSpPr txBox="1"/>
            <p:nvPr/>
          </p:nvSpPr>
          <p:spPr>
            <a:xfrm>
              <a:off x="2861189" y="1820648"/>
              <a:ext cx="846575" cy="707886"/>
            </a:xfrm>
            <a:prstGeom prst="rect">
              <a:avLst/>
            </a:prstGeom>
            <a:noFill/>
          </p:spPr>
          <p:txBody>
            <a:bodyPr wrap="square" rtlCol="0">
              <a:spAutoFit/>
            </a:bodyPr>
            <a:lstStyle/>
            <a:p>
              <a:pPr algn="ctr"/>
              <a:endParaRPr lang="fr-FR" sz="4000" b="1" dirty="0">
                <a:solidFill>
                  <a:prstClr val="black"/>
                </a:solidFill>
                <a:latin typeface="Tw Cen MT" panose="020B0602020104020603" pitchFamily="34" charset="0"/>
              </a:endParaRPr>
            </a:p>
          </p:txBody>
        </p:sp>
      </p:grpSp>
    </p:spTree>
    <p:extLst>
      <p:ext uri="{BB962C8B-B14F-4D97-AF65-F5344CB8AC3E}">
        <p14:creationId xmlns:p14="http://schemas.microsoft.com/office/powerpoint/2010/main" val="3006596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4000" fill="hold"/>
                                            <p:tgtEl>
                                              <p:spTgt spid="6"/>
                                            </p:tgtEl>
                                          </p:cBhvr>
                                          <p:by x="120000" y="120000"/>
                                        </p:animScale>
                                      </p:childTnLst>
                                    </p:cTn>
                                  </p:par>
                                  <p:par>
                                    <p:cTn id="7" presetID="2" presetClass="entr" presetSubtype="4" fill="hold" nodeType="withEffect" p14:presetBounceEnd="71000">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14:bounceEnd="71000">
                                          <p:cBhvr additive="base">
                                            <p:cTn id="9" dur="2000" fill="hold"/>
                                            <p:tgtEl>
                                              <p:spTgt spid="3"/>
                                            </p:tgtEl>
                                            <p:attrNameLst>
                                              <p:attrName>ppt_x</p:attrName>
                                            </p:attrNameLst>
                                          </p:cBhvr>
                                          <p:tavLst>
                                            <p:tav tm="0">
                                              <p:val>
                                                <p:strVal val="#ppt_x"/>
                                              </p:val>
                                            </p:tav>
                                            <p:tav tm="100000">
                                              <p:val>
                                                <p:strVal val="#ppt_x"/>
                                              </p:val>
                                            </p:tav>
                                          </p:tavLst>
                                        </p:anim>
                                        <p:anim calcmode="lin" valueType="num" p14:bounceEnd="71000">
                                          <p:cBhvr additive="base">
                                            <p:cTn id="10" dur="20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86000">
                                      <p:stCondLst>
                                        <p:cond delay="250"/>
                                      </p:stCondLst>
                                      <p:childTnLst>
                                        <p:set>
                                          <p:cBhvr>
                                            <p:cTn id="12" dur="1" fill="hold">
                                              <p:stCondLst>
                                                <p:cond delay="0"/>
                                              </p:stCondLst>
                                            </p:cTn>
                                            <p:tgtEl>
                                              <p:spTgt spid="25"/>
                                            </p:tgtEl>
                                            <p:attrNameLst>
                                              <p:attrName>style.visibility</p:attrName>
                                            </p:attrNameLst>
                                          </p:cBhvr>
                                          <p:to>
                                            <p:strVal val="visible"/>
                                          </p:to>
                                        </p:set>
                                        <p:anim calcmode="lin" valueType="num" p14:bounceEnd="86000">
                                          <p:cBhvr additive="base">
                                            <p:cTn id="13" dur="2000" fill="hold"/>
                                            <p:tgtEl>
                                              <p:spTgt spid="25"/>
                                            </p:tgtEl>
                                            <p:attrNameLst>
                                              <p:attrName>ppt_x</p:attrName>
                                            </p:attrNameLst>
                                          </p:cBhvr>
                                          <p:tavLst>
                                            <p:tav tm="0">
                                              <p:val>
                                                <p:strVal val="#ppt_x"/>
                                              </p:val>
                                            </p:tav>
                                            <p:tav tm="100000">
                                              <p:val>
                                                <p:strVal val="#ppt_x"/>
                                              </p:val>
                                            </p:tav>
                                          </p:tavLst>
                                        </p:anim>
                                        <p:anim calcmode="lin" valueType="num" p14:bounceEnd="86000">
                                          <p:cBhvr additive="base">
                                            <p:cTn id="14" dur="20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14:presetBounceEnd="84000">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14:bounceEnd="84000">
                                          <p:cBhvr additive="base">
                                            <p:cTn id="17" dur="2000" fill="hold"/>
                                            <p:tgtEl>
                                              <p:spTgt spid="2"/>
                                            </p:tgtEl>
                                            <p:attrNameLst>
                                              <p:attrName>ppt_x</p:attrName>
                                            </p:attrNameLst>
                                          </p:cBhvr>
                                          <p:tavLst>
                                            <p:tav tm="0">
                                              <p:val>
                                                <p:strVal val="1+#ppt_w/2"/>
                                              </p:val>
                                            </p:tav>
                                            <p:tav tm="100000">
                                              <p:val>
                                                <p:strVal val="#ppt_x"/>
                                              </p:val>
                                            </p:tav>
                                          </p:tavLst>
                                        </p:anim>
                                        <p:anim calcmode="lin" valueType="num" p14:bounceEnd="84000">
                                          <p:cBhvr additive="base">
                                            <p:cTn id="18" dur="2000" fill="hold"/>
                                            <p:tgtEl>
                                              <p:spTgt spid="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4000" fill="hold"/>
                                            <p:tgtEl>
                                              <p:spTgt spid="6"/>
                                            </p:tgtEl>
                                          </p:cBhvr>
                                          <p:by x="120000" y="120000"/>
                                        </p:animScale>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2000" fill="hold"/>
                                            <p:tgtEl>
                                              <p:spTgt spid="3"/>
                                            </p:tgtEl>
                                            <p:attrNameLst>
                                              <p:attrName>ppt_x</p:attrName>
                                            </p:attrNameLst>
                                          </p:cBhvr>
                                          <p:tavLst>
                                            <p:tav tm="0">
                                              <p:val>
                                                <p:strVal val="#ppt_x"/>
                                              </p:val>
                                            </p:tav>
                                            <p:tav tm="100000">
                                              <p:val>
                                                <p:strVal val="#ppt_x"/>
                                              </p:val>
                                            </p:tav>
                                          </p:tavLst>
                                        </p:anim>
                                        <p:anim calcmode="lin" valueType="num">
                                          <p:cBhvr additive="base">
                                            <p:cTn id="10" dur="20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5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2000" fill="hold"/>
                                            <p:tgtEl>
                                              <p:spTgt spid="25"/>
                                            </p:tgtEl>
                                            <p:attrNameLst>
                                              <p:attrName>ppt_x</p:attrName>
                                            </p:attrNameLst>
                                          </p:cBhvr>
                                          <p:tavLst>
                                            <p:tav tm="0">
                                              <p:val>
                                                <p:strVal val="#ppt_x"/>
                                              </p:val>
                                            </p:tav>
                                            <p:tav tm="100000">
                                              <p:val>
                                                <p:strVal val="#ppt_x"/>
                                              </p:val>
                                            </p:tav>
                                          </p:tavLst>
                                        </p:anim>
                                        <p:anim calcmode="lin" valueType="num">
                                          <p:cBhvr additive="base">
                                            <p:cTn id="14" dur="20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2" fill="hold" grpId="0" nodeType="withEffect">
                                      <p:stCondLst>
                                        <p:cond delay="25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1+#ppt_w/2"/>
                                              </p:val>
                                            </p:tav>
                                            <p:tav tm="100000">
                                              <p:val>
                                                <p:strVal val="#ppt_x"/>
                                              </p:val>
                                            </p:tav>
                                          </p:tavLst>
                                        </p:anim>
                                        <p:anim calcmode="lin" valueType="num">
                                          <p:cBhvr additive="base">
                                            <p:cTn id="18" dur="2000" fill="hold"/>
                                            <p:tgtEl>
                                              <p:spTgt spid="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21"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Đẹp &amp;#39;quên lối về&amp;#39; mùa bướm bay rợp trời ở Cúc Phương">
            <a:extLst>
              <a:ext uri="{FF2B5EF4-FFF2-40B4-BE49-F238E27FC236}">
                <a16:creationId xmlns:a16="http://schemas.microsoft.com/office/drawing/2014/main" xmlns="" id="{C8F2BEDC-C8CD-45CD-B80B-82DCE7FF1E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9505" y="3327401"/>
            <a:ext cx="5337951" cy="32774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ám phá thiên nhiên kỳ bí ở rừng Cúc Phương| Mytour.vn | Mytour.vn">
            <a:extLst>
              <a:ext uri="{FF2B5EF4-FFF2-40B4-BE49-F238E27FC236}">
                <a16:creationId xmlns:a16="http://schemas.microsoft.com/office/drawing/2014/main" xmlns="" id="{21234471-B797-4288-BFFD-B61EB7F6E1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8726" y="381000"/>
            <a:ext cx="5378729" cy="35703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BFD136E-7514-4B9D-A28C-D4AB94CF16E4}"/>
              </a:ext>
            </a:extLst>
          </p:cNvPr>
          <p:cNvSpPr txBox="1"/>
          <p:nvPr/>
        </p:nvSpPr>
        <p:spPr>
          <a:xfrm>
            <a:off x="235390" y="1776241"/>
            <a:ext cx="6246891" cy="3751796"/>
          </a:xfrm>
          <a:prstGeom prst="rect">
            <a:avLst/>
          </a:prstGeom>
          <a:noFill/>
        </p:spPr>
        <p:txBody>
          <a:bodyPr wrap="square">
            <a:spAutoFit/>
          </a:bodyPr>
          <a:lstStyle/>
          <a:p>
            <a:pPr algn="just" defTabSz="1219170">
              <a:lnSpc>
                <a:spcPct val="120000"/>
              </a:lnSpc>
            </a:pPr>
            <a:r>
              <a:rPr lang="vi-VN" sz="2800" dirty="0" smtClean="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Đọc tài liệu,</a:t>
            </a:r>
            <a:r>
              <a:rPr lang="en-US" sz="2800" dirty="0" smtClean="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vi-VN" sz="2800" dirty="0" smtClean="0">
                <a:solidFill>
                  <a:srgbClr val="FFFF00"/>
                </a:solidFill>
                <a:latin typeface="#9Slide03 Roboto Condensed" panose="02000000000000000000" pitchFamily="2" charset="0"/>
                <a:ea typeface="#9Slide03 Roboto Condensed" panose="02000000000000000000" pitchFamily="2" charset="0"/>
                <a:cs typeface="Arial" panose="020B0604020202020204" pitchFamily="34" charset="0"/>
              </a:rPr>
              <a:t>sách báo về vườn Quốc gia Cúc Phương, trả lời:</a:t>
            </a:r>
          </a:p>
          <a:p>
            <a:pPr marL="457200" indent="-457200" algn="just" defTabSz="1219170">
              <a:lnSpc>
                <a:spcPct val="120000"/>
              </a:lnSpc>
              <a:buFont typeface="+mj-lt"/>
              <a:buAutoNum type="arabicPeriod"/>
            </a:pPr>
            <a:r>
              <a:rPr lang="vi-VN" sz="2400" dirty="0" smtClean="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Hãy chứng minh sự đa dạng sinh học của nơi đây?</a:t>
            </a:r>
          </a:p>
          <a:p>
            <a:pPr marL="457200" indent="-457200" algn="just" defTabSz="1219170">
              <a:lnSpc>
                <a:spcPct val="120000"/>
              </a:lnSpc>
              <a:buFont typeface="+mj-lt"/>
              <a:buAutoNum type="arabicPeriod"/>
            </a:pPr>
            <a:r>
              <a:rPr lang="vi-VN" sz="2400" dirty="0" smtClean="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Vai trò của sự đa dạng sinh học đó.</a:t>
            </a:r>
          </a:p>
          <a:p>
            <a:pPr marL="457200" indent="-457200" algn="just" defTabSz="1219170">
              <a:lnSpc>
                <a:spcPct val="120000"/>
              </a:lnSpc>
              <a:buFont typeface="+mj-lt"/>
              <a:buAutoNum type="arabicPeriod"/>
            </a:pPr>
            <a:r>
              <a:rPr lang="vi-VN" sz="2400" dirty="0" smtClean="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rPr>
              <a:t>Để bảo vệ sự đa dạng sinh học tại vườn Quốc gia Cúc Phương, theo em phải làm như thế nào?</a:t>
            </a:r>
            <a:endParaRPr lang="vi-VN" sz="2400" dirty="0">
              <a:solidFill>
                <a:prstClr val="white"/>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2963880861"/>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mảnh ghép đa sắc của các hệ sinh thái – huyhoangbooksto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01" b="7734"/>
          <a:stretch/>
        </p:blipFill>
        <p:spPr bwMode="auto">
          <a:xfrm>
            <a:off x="405493" y="-1"/>
            <a:ext cx="5977200" cy="6894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 Dịch vụ của Hệ sinh thái và Sự đa dạng sinh họ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933" y="-2"/>
            <a:ext cx="4840587" cy="683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10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ocks in the water&#10;&#10;Description automatically generated with low confidence">
            <a:extLst>
              <a:ext uri="{FF2B5EF4-FFF2-40B4-BE49-F238E27FC236}">
                <a16:creationId xmlns:a16="http://schemas.microsoft.com/office/drawing/2014/main" xmlns="" id="{DD260730-BDEE-498C-BD30-0398E2D82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9875" b="5871"/>
          <a:stretch/>
        </p:blipFill>
        <p:spPr>
          <a:xfrm>
            <a:off x="20" y="1282"/>
            <a:ext cx="12191980" cy="6856718"/>
          </a:xfrm>
          <a:prstGeom prst="rect">
            <a:avLst/>
          </a:prstGeom>
        </p:spPr>
      </p:pic>
      <p:grpSp>
        <p:nvGrpSpPr>
          <p:cNvPr id="12" name="Group 11">
            <a:extLst>
              <a:ext uri="{FF2B5EF4-FFF2-40B4-BE49-F238E27FC236}">
                <a16:creationId xmlns:a16="http://schemas.microsoft.com/office/drawing/2014/main" xmlns="" id="{6991C784-4CF5-491D-BAD6-48CD5BBCC73B}"/>
              </a:ext>
            </a:extLst>
          </p:cNvPr>
          <p:cNvGrpSpPr/>
          <p:nvPr/>
        </p:nvGrpSpPr>
        <p:grpSpPr>
          <a:xfrm>
            <a:off x="936172" y="2151205"/>
            <a:ext cx="2535870" cy="3079861"/>
            <a:chOff x="936172" y="2151203"/>
            <a:chExt cx="2535870" cy="2978173"/>
          </a:xfrm>
        </p:grpSpPr>
        <p:sp>
          <p:nvSpPr>
            <p:cNvPr id="18" name="Rectangle: Rounded Corners 17">
              <a:extLst>
                <a:ext uri="{FF2B5EF4-FFF2-40B4-BE49-F238E27FC236}">
                  <a16:creationId xmlns:a16="http://schemas.microsoft.com/office/drawing/2014/main" xmlns="" id="{7608F473-928B-4B36-866E-E9FDF241EF23}"/>
                </a:ext>
              </a:extLst>
            </p:cNvPr>
            <p:cNvSpPr/>
            <p:nvPr/>
          </p:nvSpPr>
          <p:spPr>
            <a:xfrm>
              <a:off x="936172" y="2151203"/>
              <a:ext cx="2535870" cy="2978173"/>
            </a:xfrm>
            <a:prstGeom prst="roundRect">
              <a:avLst/>
            </a:prstGeom>
            <a:solidFill>
              <a:schemeClr val="bg1">
                <a:alpha val="46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1" name="Graphic 20" descr="Homeopathy with solid fill">
              <a:extLst>
                <a:ext uri="{FF2B5EF4-FFF2-40B4-BE49-F238E27FC236}">
                  <a16:creationId xmlns:a16="http://schemas.microsoft.com/office/drawing/2014/main" xmlns="" id="{8F4FAEBB-CE6D-42E5-A56B-36B7F941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474853" y="2160706"/>
              <a:ext cx="1764297" cy="1764297"/>
            </a:xfrm>
            <a:prstGeom prst="rect">
              <a:avLst/>
            </a:prstGeom>
          </p:spPr>
        </p:pic>
        <p:sp>
          <p:nvSpPr>
            <p:cNvPr id="23" name="TextBox 22">
              <a:extLst>
                <a:ext uri="{FF2B5EF4-FFF2-40B4-BE49-F238E27FC236}">
                  <a16:creationId xmlns:a16="http://schemas.microsoft.com/office/drawing/2014/main" xmlns="" id="{9A35CAC0-7E30-44D3-A9C1-C2513E6E45F7}"/>
                </a:ext>
              </a:extLst>
            </p:cNvPr>
            <p:cNvSpPr txBox="1"/>
            <p:nvPr/>
          </p:nvSpPr>
          <p:spPr>
            <a:xfrm>
              <a:off x="1052618" y="3672661"/>
              <a:ext cx="2302978" cy="1279743"/>
            </a:xfrm>
            <a:prstGeom prst="rect">
              <a:avLst/>
            </a:prstGeom>
            <a:noFill/>
          </p:spPr>
          <p:txBody>
            <a:bodyPr wrap="square" rtlCol="0">
              <a:spAutoFit/>
            </a:bodyPr>
            <a:lstStyle/>
            <a:p>
              <a:pPr algn="ctr"/>
              <a:r>
                <a:rPr lang="fr-FR" sz="4000" b="1" dirty="0" smtClean="0">
                  <a:solidFill>
                    <a:prstClr val="white"/>
                  </a:solidFill>
                  <a:latin typeface="Times New Roman" panose="02020603050405020304" pitchFamily="18" charset="0"/>
                  <a:cs typeface="Times New Roman" panose="02020603050405020304" pitchFamily="18" charset="0"/>
                </a:rPr>
                <a:t>NỘI DUNG</a:t>
              </a:r>
              <a:endParaRPr lang="fr-FR" sz="4000" b="1" dirty="0">
                <a:solidFill>
                  <a:prstClr val="white"/>
                </a:solidFill>
                <a:latin typeface="Times New Roman" panose="02020603050405020304" pitchFamily="18" charset="0"/>
                <a:cs typeface="Times New Roman" panose="02020603050405020304" pitchFamily="18" charset="0"/>
              </a:endParaRPr>
            </a:p>
          </p:txBody>
        </p:sp>
      </p:grpSp>
      <p:sp>
        <p:nvSpPr>
          <p:cNvPr id="31" name="Oval 30">
            <a:extLst>
              <a:ext uri="{FF2B5EF4-FFF2-40B4-BE49-F238E27FC236}">
                <a16:creationId xmlns:a16="http://schemas.microsoft.com/office/drawing/2014/main" xmlns="" id="{F7BFC141-A7F4-4499-BFDD-EAC3D5EE0DF3}"/>
              </a:ext>
            </a:extLst>
          </p:cNvPr>
          <p:cNvSpPr/>
          <p:nvPr/>
        </p:nvSpPr>
        <p:spPr>
          <a:xfrm>
            <a:off x="5796198" y="4404968"/>
            <a:ext cx="898647" cy="898647"/>
          </a:xfrm>
          <a:prstGeom prst="ellipse">
            <a:avLst/>
          </a:prstGeom>
          <a:solidFill>
            <a:schemeClr val="accent4">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002060"/>
                </a:solidFill>
                <a:latin typeface="#9Slide03 Swiss Condensed Bold" panose="02000500000000000000" pitchFamily="2" charset="0"/>
              </a:rPr>
              <a:t>3</a:t>
            </a:r>
          </a:p>
        </p:txBody>
      </p:sp>
      <p:sp>
        <p:nvSpPr>
          <p:cNvPr id="30" name="Oval 29">
            <a:extLst>
              <a:ext uri="{FF2B5EF4-FFF2-40B4-BE49-F238E27FC236}">
                <a16:creationId xmlns:a16="http://schemas.microsoft.com/office/drawing/2014/main" xmlns="" id="{517ED75B-ED16-4F51-8C1A-D4089A4CB9BE}"/>
              </a:ext>
            </a:extLst>
          </p:cNvPr>
          <p:cNvSpPr/>
          <p:nvPr/>
        </p:nvSpPr>
        <p:spPr>
          <a:xfrm>
            <a:off x="5796198" y="3256802"/>
            <a:ext cx="898647" cy="898647"/>
          </a:xfrm>
          <a:prstGeom prst="ellipse">
            <a:avLst/>
          </a:prstGeom>
          <a:solidFill>
            <a:schemeClr val="accent1">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rgbClr val="0070C0"/>
                </a:solidFill>
                <a:latin typeface="#9Slide03 Swiss Condensed Bold" panose="02000500000000000000" pitchFamily="2" charset="0"/>
              </a:rPr>
              <a:t>2</a:t>
            </a:r>
            <a:endParaRPr lang="fr-FR" sz="4000" dirty="0">
              <a:solidFill>
                <a:srgbClr val="0070C0"/>
              </a:solidFill>
              <a:latin typeface="#9Slide03 Swiss Condensed Bold" panose="02000500000000000000" pitchFamily="2" charset="0"/>
            </a:endParaRPr>
          </a:p>
        </p:txBody>
      </p:sp>
      <p:sp>
        <p:nvSpPr>
          <p:cNvPr id="29" name="Oval 28">
            <a:extLst>
              <a:ext uri="{FF2B5EF4-FFF2-40B4-BE49-F238E27FC236}">
                <a16:creationId xmlns:a16="http://schemas.microsoft.com/office/drawing/2014/main" xmlns="" id="{6F032A4B-5CDF-4169-B463-683C630DB2AE}"/>
              </a:ext>
            </a:extLst>
          </p:cNvPr>
          <p:cNvSpPr/>
          <p:nvPr/>
        </p:nvSpPr>
        <p:spPr>
          <a:xfrm>
            <a:off x="5777902" y="1991408"/>
            <a:ext cx="898647" cy="898647"/>
          </a:xfrm>
          <a:prstGeom prst="ellipse">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smtClean="0">
                <a:solidFill>
                  <a:srgbClr val="FF0000"/>
                </a:solidFill>
                <a:latin typeface="#9Slide03 Swiss Condensed Bold" panose="02000500000000000000" pitchFamily="2" charset="0"/>
              </a:rPr>
              <a:t>1</a:t>
            </a:r>
            <a:endParaRPr lang="fr-FR" sz="4000" dirty="0">
              <a:solidFill>
                <a:srgbClr val="FF0000"/>
              </a:solidFill>
              <a:latin typeface="#9Slide03 Swiss Condensed Bold" panose="02000500000000000000" pitchFamily="2" charset="0"/>
            </a:endParaRPr>
          </a:p>
        </p:txBody>
      </p:sp>
      <p:grpSp>
        <p:nvGrpSpPr>
          <p:cNvPr id="8" name="Group 7">
            <a:extLst>
              <a:ext uri="{FF2B5EF4-FFF2-40B4-BE49-F238E27FC236}">
                <a16:creationId xmlns:a16="http://schemas.microsoft.com/office/drawing/2014/main" xmlns="" id="{79497CF0-1ACA-4AF1-88DF-6DA7352BBCE3}"/>
              </a:ext>
            </a:extLst>
          </p:cNvPr>
          <p:cNvGrpSpPr/>
          <p:nvPr/>
        </p:nvGrpSpPr>
        <p:grpSpPr>
          <a:xfrm>
            <a:off x="6909440" y="2179121"/>
            <a:ext cx="4878171" cy="584775"/>
            <a:chOff x="6909438" y="1372836"/>
            <a:chExt cx="4878171" cy="584775"/>
          </a:xfrm>
        </p:grpSpPr>
        <p:sp>
          <p:nvSpPr>
            <p:cNvPr id="33" name="TextBox 32">
              <a:extLst>
                <a:ext uri="{FF2B5EF4-FFF2-40B4-BE49-F238E27FC236}">
                  <a16:creationId xmlns:a16="http://schemas.microsoft.com/office/drawing/2014/main" xmlns="" id="{736D288F-BCC3-488E-9EE3-A28499658A23}"/>
                </a:ext>
              </a:extLst>
            </p:cNvPr>
            <p:cNvSpPr txBox="1"/>
            <p:nvPr/>
          </p:nvSpPr>
          <p:spPr>
            <a:xfrm>
              <a:off x="6909440" y="1602145"/>
              <a:ext cx="4346388" cy="338554"/>
            </a:xfrm>
            <a:prstGeom prst="rect">
              <a:avLst/>
            </a:prstGeom>
            <a:noFill/>
          </p:spPr>
          <p:txBody>
            <a:bodyPr wrap="square" rtlCol="0">
              <a:spAutoFit/>
            </a:bodyPr>
            <a:lstStyle/>
            <a:p>
              <a:endParaRPr lang="fr-FR" sz="1600" dirty="0">
                <a:solidFill>
                  <a:prstClr val="white"/>
                </a:solidFill>
                <a:latin typeface="#9Slide03 Swiss Condensed Bold" panose="02000500000000000000" pitchFamily="2" charset="0"/>
              </a:endParaRPr>
            </a:p>
          </p:txBody>
        </p:sp>
        <p:sp>
          <p:nvSpPr>
            <p:cNvPr id="45" name="TextBox 44">
              <a:extLst>
                <a:ext uri="{FF2B5EF4-FFF2-40B4-BE49-F238E27FC236}">
                  <a16:creationId xmlns:a16="http://schemas.microsoft.com/office/drawing/2014/main" xmlns="" id="{9B7F1018-F7CE-4C48-98DB-047736886ED2}"/>
                </a:ext>
              </a:extLst>
            </p:cNvPr>
            <p:cNvSpPr txBox="1"/>
            <p:nvPr/>
          </p:nvSpPr>
          <p:spPr>
            <a:xfrm>
              <a:off x="6909438" y="1372836"/>
              <a:ext cx="4878171" cy="584775"/>
            </a:xfrm>
            <a:prstGeom prst="rect">
              <a:avLst/>
            </a:prstGeom>
            <a:noFill/>
          </p:spPr>
          <p:txBody>
            <a:bodyPr wrap="square" rtlCol="0">
              <a:spAutoFit/>
            </a:bodyPr>
            <a:lstStyle/>
            <a:p>
              <a:r>
                <a:rPr lang="fr-FR" sz="3200" b="1" dirty="0" smtClean="0">
                  <a:solidFill>
                    <a:prstClr val="white"/>
                  </a:solidFill>
                  <a:latin typeface="#9Slide03 Swiss Condensed Bold" panose="02000500000000000000" pitchFamily="2" charset="0"/>
                </a:rPr>
                <a:t>ĐA DẠNG SINH HỌC LÀ GÌ?</a:t>
              </a:r>
              <a:endParaRPr lang="fr-FR" sz="3200" b="1" dirty="0">
                <a:solidFill>
                  <a:prstClr val="white"/>
                </a:solidFill>
                <a:latin typeface="#9Slide03 Swiss Condensed Bold" panose="02000500000000000000" pitchFamily="2" charset="0"/>
              </a:endParaRPr>
            </a:p>
          </p:txBody>
        </p:sp>
      </p:grpSp>
      <p:grpSp>
        <p:nvGrpSpPr>
          <p:cNvPr id="9" name="Group 8">
            <a:extLst>
              <a:ext uri="{FF2B5EF4-FFF2-40B4-BE49-F238E27FC236}">
                <a16:creationId xmlns:a16="http://schemas.microsoft.com/office/drawing/2014/main" xmlns="" id="{EC3E28AE-F617-43E4-8479-4475FD0A11E1}"/>
              </a:ext>
            </a:extLst>
          </p:cNvPr>
          <p:cNvGrpSpPr/>
          <p:nvPr/>
        </p:nvGrpSpPr>
        <p:grpSpPr>
          <a:xfrm>
            <a:off x="6909440" y="3444515"/>
            <a:ext cx="4878171" cy="584775"/>
            <a:chOff x="6909438" y="2543042"/>
            <a:chExt cx="4878171" cy="584775"/>
          </a:xfrm>
        </p:grpSpPr>
        <p:sp>
          <p:nvSpPr>
            <p:cNvPr id="46" name="TextBox 45">
              <a:extLst>
                <a:ext uri="{FF2B5EF4-FFF2-40B4-BE49-F238E27FC236}">
                  <a16:creationId xmlns:a16="http://schemas.microsoft.com/office/drawing/2014/main" xmlns="" id="{74982351-2B8B-4EF2-9632-631B813E3A13}"/>
                </a:ext>
              </a:extLst>
            </p:cNvPr>
            <p:cNvSpPr txBox="1"/>
            <p:nvPr/>
          </p:nvSpPr>
          <p:spPr>
            <a:xfrm>
              <a:off x="6909440" y="2772309"/>
              <a:ext cx="4346388" cy="338554"/>
            </a:xfrm>
            <a:prstGeom prst="rect">
              <a:avLst/>
            </a:prstGeom>
            <a:noFill/>
          </p:spPr>
          <p:txBody>
            <a:bodyPr wrap="square" rtlCol="0">
              <a:spAutoFit/>
            </a:bodyPr>
            <a:lstStyle/>
            <a:p>
              <a:endParaRPr lang="fr-FR" sz="1600" dirty="0">
                <a:solidFill>
                  <a:prstClr val="white"/>
                </a:solidFill>
                <a:latin typeface="#9Slide03 Swiss Condensed Bold" panose="02000500000000000000" pitchFamily="2" charset="0"/>
              </a:endParaRPr>
            </a:p>
          </p:txBody>
        </p:sp>
        <p:sp>
          <p:nvSpPr>
            <p:cNvPr id="47" name="TextBox 46">
              <a:extLst>
                <a:ext uri="{FF2B5EF4-FFF2-40B4-BE49-F238E27FC236}">
                  <a16:creationId xmlns:a16="http://schemas.microsoft.com/office/drawing/2014/main" xmlns="" id="{D8A707CE-91CA-48DD-AD15-8FBF22DFAE03}"/>
                </a:ext>
              </a:extLst>
            </p:cNvPr>
            <p:cNvSpPr txBox="1"/>
            <p:nvPr/>
          </p:nvSpPr>
          <p:spPr>
            <a:xfrm>
              <a:off x="6909438" y="2543042"/>
              <a:ext cx="4878171" cy="584775"/>
            </a:xfrm>
            <a:prstGeom prst="rect">
              <a:avLst/>
            </a:prstGeom>
            <a:noFill/>
          </p:spPr>
          <p:txBody>
            <a:bodyPr wrap="square" rtlCol="0">
              <a:spAutoFit/>
            </a:bodyPr>
            <a:lstStyle/>
            <a:p>
              <a:r>
                <a:rPr lang="fr-FR" sz="3200" b="1" dirty="0" smtClean="0">
                  <a:solidFill>
                    <a:srgbClr val="49E7E7"/>
                  </a:solidFill>
                  <a:latin typeface="#9Slide03 Swiss Condensed Bold" panose="02000500000000000000" pitchFamily="2" charset="0"/>
                </a:rPr>
                <a:t>VAI TRÒ ĐA DẠNG SINH HỌC</a:t>
              </a:r>
              <a:endParaRPr lang="fr-FR" sz="3200" b="1" dirty="0">
                <a:solidFill>
                  <a:srgbClr val="49E7E7"/>
                </a:solidFill>
                <a:latin typeface="#9Slide03 Swiss Condensed Bold" panose="02000500000000000000" pitchFamily="2" charset="0"/>
              </a:endParaRPr>
            </a:p>
          </p:txBody>
        </p:sp>
      </p:grpSp>
      <p:grpSp>
        <p:nvGrpSpPr>
          <p:cNvPr id="10" name="Group 9">
            <a:extLst>
              <a:ext uri="{FF2B5EF4-FFF2-40B4-BE49-F238E27FC236}">
                <a16:creationId xmlns:a16="http://schemas.microsoft.com/office/drawing/2014/main" xmlns="" id="{A27BEB18-3888-4E2B-9034-189D2717553D}"/>
              </a:ext>
            </a:extLst>
          </p:cNvPr>
          <p:cNvGrpSpPr/>
          <p:nvPr/>
        </p:nvGrpSpPr>
        <p:grpSpPr>
          <a:xfrm>
            <a:off x="6909440" y="4592681"/>
            <a:ext cx="5176935" cy="692190"/>
            <a:chOff x="6909438" y="3588837"/>
            <a:chExt cx="5176935" cy="692190"/>
          </a:xfrm>
        </p:grpSpPr>
        <p:sp>
          <p:nvSpPr>
            <p:cNvPr id="48" name="TextBox 47">
              <a:extLst>
                <a:ext uri="{FF2B5EF4-FFF2-40B4-BE49-F238E27FC236}">
                  <a16:creationId xmlns:a16="http://schemas.microsoft.com/office/drawing/2014/main" xmlns="" id="{5797D328-B8BF-47AB-B3AA-3C4EFE538975}"/>
                </a:ext>
              </a:extLst>
            </p:cNvPr>
            <p:cNvSpPr txBox="1"/>
            <p:nvPr/>
          </p:nvSpPr>
          <p:spPr>
            <a:xfrm>
              <a:off x="6909440" y="3942473"/>
              <a:ext cx="4346388" cy="338554"/>
            </a:xfrm>
            <a:prstGeom prst="rect">
              <a:avLst/>
            </a:prstGeom>
            <a:noFill/>
          </p:spPr>
          <p:txBody>
            <a:bodyPr wrap="square" rtlCol="0">
              <a:spAutoFit/>
            </a:bodyPr>
            <a:lstStyle/>
            <a:p>
              <a:endParaRPr lang="fr-FR" sz="1600" dirty="0">
                <a:solidFill>
                  <a:prstClr val="white"/>
                </a:solidFill>
                <a:latin typeface="#9Slide03 Swiss Condensed Bold" panose="02000500000000000000" pitchFamily="2" charset="0"/>
              </a:endParaRPr>
            </a:p>
          </p:txBody>
        </p:sp>
        <p:sp>
          <p:nvSpPr>
            <p:cNvPr id="49" name="TextBox 48">
              <a:extLst>
                <a:ext uri="{FF2B5EF4-FFF2-40B4-BE49-F238E27FC236}">
                  <a16:creationId xmlns:a16="http://schemas.microsoft.com/office/drawing/2014/main" xmlns="" id="{1C65CEFB-A9D5-4D32-9F5A-B894C8601C2F}"/>
                </a:ext>
              </a:extLst>
            </p:cNvPr>
            <p:cNvSpPr txBox="1"/>
            <p:nvPr/>
          </p:nvSpPr>
          <p:spPr>
            <a:xfrm>
              <a:off x="6909438" y="3588837"/>
              <a:ext cx="5176935" cy="584775"/>
            </a:xfrm>
            <a:prstGeom prst="rect">
              <a:avLst/>
            </a:prstGeom>
            <a:noFill/>
          </p:spPr>
          <p:txBody>
            <a:bodyPr wrap="square" rtlCol="0">
              <a:spAutoFit/>
            </a:bodyPr>
            <a:lstStyle>
              <a:defPPr>
                <a:defRPr lang="en-US"/>
              </a:defPPr>
              <a:lvl1pPr defTabSz="457200">
                <a:defRPr sz="3600" b="1">
                  <a:solidFill>
                    <a:prstClr val="white"/>
                  </a:solidFill>
                  <a:latin typeface="#9Slide03 FS Neusa Bold" panose="00000800000000000000" pitchFamily="2" charset="0"/>
                </a:defRPr>
              </a:lvl1pPr>
            </a:lstStyle>
            <a:p>
              <a:r>
                <a:rPr lang="fr-FR" sz="3200" dirty="0">
                  <a:solidFill>
                    <a:srgbClr val="FFFF00"/>
                  </a:solidFill>
                  <a:latin typeface="#9Slide03 Swiss Condensed Bold" panose="02000500000000000000" pitchFamily="2" charset="0"/>
                </a:rPr>
                <a:t>BẢO VỆ ĐA DẠNG SINH HỌC</a:t>
              </a:r>
            </a:p>
          </p:txBody>
        </p:sp>
      </p:grpSp>
      <p:grpSp>
        <p:nvGrpSpPr>
          <p:cNvPr id="37" name="Group 36">
            <a:extLst>
              <a:ext uri="{FF2B5EF4-FFF2-40B4-BE49-F238E27FC236}">
                <a16:creationId xmlns:a16="http://schemas.microsoft.com/office/drawing/2014/main" xmlns="" id="{3ABB53F2-0465-4FDE-AA24-A42B64E13BB8}"/>
              </a:ext>
            </a:extLst>
          </p:cNvPr>
          <p:cNvGrpSpPr/>
          <p:nvPr/>
        </p:nvGrpSpPr>
        <p:grpSpPr>
          <a:xfrm>
            <a:off x="2835154" y="1728626"/>
            <a:ext cx="898646" cy="898647"/>
            <a:chOff x="2835154" y="1728623"/>
            <a:chExt cx="898646" cy="898647"/>
          </a:xfrm>
        </p:grpSpPr>
        <p:sp>
          <p:nvSpPr>
            <p:cNvPr id="39" name="Oval 38">
              <a:extLst>
                <a:ext uri="{FF2B5EF4-FFF2-40B4-BE49-F238E27FC236}">
                  <a16:creationId xmlns:a16="http://schemas.microsoft.com/office/drawing/2014/main" xmlns="" id="{6FA06BE1-6A02-4813-B7C6-87F47D537008}"/>
                </a:ext>
              </a:extLst>
            </p:cNvPr>
            <p:cNvSpPr/>
            <p:nvPr/>
          </p:nvSpPr>
          <p:spPr>
            <a:xfrm>
              <a:off x="2835154" y="1728623"/>
              <a:ext cx="898646" cy="8986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1" name="TextBox 40">
              <a:extLst>
                <a:ext uri="{FF2B5EF4-FFF2-40B4-BE49-F238E27FC236}">
                  <a16:creationId xmlns:a16="http://schemas.microsoft.com/office/drawing/2014/main" xmlns="" id="{CEEDA121-0C46-45F2-881C-8A790DA1986F}"/>
                </a:ext>
              </a:extLst>
            </p:cNvPr>
            <p:cNvSpPr txBox="1"/>
            <p:nvPr/>
          </p:nvSpPr>
          <p:spPr>
            <a:xfrm>
              <a:off x="2861189" y="1820648"/>
              <a:ext cx="846575" cy="707886"/>
            </a:xfrm>
            <a:prstGeom prst="rect">
              <a:avLst/>
            </a:prstGeom>
            <a:noFill/>
          </p:spPr>
          <p:txBody>
            <a:bodyPr wrap="square" rtlCol="0">
              <a:spAutoFit/>
            </a:bodyPr>
            <a:lstStyle/>
            <a:p>
              <a:pPr algn="ctr"/>
              <a:endParaRPr lang="fr-FR" sz="4000" b="1" dirty="0">
                <a:solidFill>
                  <a:prstClr val="black"/>
                </a:solidFill>
                <a:latin typeface="Tw Cen MT" panose="020B0602020104020603" pitchFamily="34" charset="0"/>
              </a:endParaRPr>
            </a:p>
          </p:txBody>
        </p:sp>
      </p:grpSp>
    </p:spTree>
    <p:extLst>
      <p:ext uri="{BB962C8B-B14F-4D97-AF65-F5344CB8AC3E}">
        <p14:creationId xmlns:p14="http://schemas.microsoft.com/office/powerpoint/2010/main" val="7681964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3250" fill="hold"/>
                                            <p:tgtEl>
                                              <p:spTgt spid="2"/>
                                            </p:tgtEl>
                                          </p:cBhvr>
                                          <p:by x="120000" y="120000"/>
                                        </p:animScale>
                                      </p:childTnLst>
                                    </p:cTn>
                                  </p:par>
                                  <p:par>
                                    <p:cTn id="7" presetID="2" presetClass="entr" presetSubtype="4" fill="hold" nodeType="withEffect" p14:presetBounceEnd="71000">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14:bounceEnd="71000">
                                          <p:cBhvr additive="base">
                                            <p:cTn id="9" dur="2000" fill="hold"/>
                                            <p:tgtEl>
                                              <p:spTgt spid="12"/>
                                            </p:tgtEl>
                                            <p:attrNameLst>
                                              <p:attrName>ppt_x</p:attrName>
                                            </p:attrNameLst>
                                          </p:cBhvr>
                                          <p:tavLst>
                                            <p:tav tm="0">
                                              <p:val>
                                                <p:strVal val="#ppt_x"/>
                                              </p:val>
                                            </p:tav>
                                            <p:tav tm="100000">
                                              <p:val>
                                                <p:strVal val="#ppt_x"/>
                                              </p:val>
                                            </p:tav>
                                          </p:tavLst>
                                        </p:anim>
                                        <p:anim calcmode="lin" valueType="num" p14:bounceEnd="71000">
                                          <p:cBhvr additive="base">
                                            <p:cTn id="10" dur="2000" fill="hold"/>
                                            <p:tgtEl>
                                              <p:spTgt spid="1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86000">
                                      <p:stCondLst>
                                        <p:cond delay="250"/>
                                      </p:stCondLst>
                                      <p:childTnLst>
                                        <p:set>
                                          <p:cBhvr>
                                            <p:cTn id="12" dur="1" fill="hold">
                                              <p:stCondLst>
                                                <p:cond delay="0"/>
                                              </p:stCondLst>
                                            </p:cTn>
                                            <p:tgtEl>
                                              <p:spTgt spid="37"/>
                                            </p:tgtEl>
                                            <p:attrNameLst>
                                              <p:attrName>style.visibility</p:attrName>
                                            </p:attrNameLst>
                                          </p:cBhvr>
                                          <p:to>
                                            <p:strVal val="visible"/>
                                          </p:to>
                                        </p:set>
                                        <p:anim calcmode="lin" valueType="num" p14:bounceEnd="86000">
                                          <p:cBhvr additive="base">
                                            <p:cTn id="13" dur="2000" fill="hold"/>
                                            <p:tgtEl>
                                              <p:spTgt spid="37"/>
                                            </p:tgtEl>
                                            <p:attrNameLst>
                                              <p:attrName>ppt_x</p:attrName>
                                            </p:attrNameLst>
                                          </p:cBhvr>
                                          <p:tavLst>
                                            <p:tav tm="0">
                                              <p:val>
                                                <p:strVal val="#ppt_x"/>
                                              </p:val>
                                            </p:tav>
                                            <p:tav tm="100000">
                                              <p:val>
                                                <p:strVal val="#ppt_x"/>
                                              </p:val>
                                            </p:tav>
                                          </p:tavLst>
                                        </p:anim>
                                        <p:anim calcmode="lin" valueType="num" p14:bounceEnd="86000">
                                          <p:cBhvr additive="base">
                                            <p:cTn id="14" dur="20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14:presetBounceEnd="86000">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14:bounceEnd="86000">
                                          <p:cBhvr additive="base">
                                            <p:cTn id="17" dur="2000" fill="hold"/>
                                            <p:tgtEl>
                                              <p:spTgt spid="8"/>
                                            </p:tgtEl>
                                            <p:attrNameLst>
                                              <p:attrName>ppt_x</p:attrName>
                                            </p:attrNameLst>
                                          </p:cBhvr>
                                          <p:tavLst>
                                            <p:tav tm="0">
                                              <p:val>
                                                <p:strVal val="1+#ppt_w/2"/>
                                              </p:val>
                                            </p:tav>
                                            <p:tav tm="100000">
                                              <p:val>
                                                <p:strVal val="#ppt_x"/>
                                              </p:val>
                                            </p:tav>
                                          </p:tavLst>
                                        </p:anim>
                                        <p:anim calcmode="lin" valueType="num" p14:bounceEnd="86000">
                                          <p:cBhvr additive="base">
                                            <p:cTn id="18" dur="2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14:presetBounceEnd="86000">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14:bounceEnd="86000">
                                          <p:cBhvr additive="base">
                                            <p:cTn id="21" dur="2000" fill="hold"/>
                                            <p:tgtEl>
                                              <p:spTgt spid="9"/>
                                            </p:tgtEl>
                                            <p:attrNameLst>
                                              <p:attrName>ppt_x</p:attrName>
                                            </p:attrNameLst>
                                          </p:cBhvr>
                                          <p:tavLst>
                                            <p:tav tm="0">
                                              <p:val>
                                                <p:strVal val="1+#ppt_w/2"/>
                                              </p:val>
                                            </p:tav>
                                            <p:tav tm="100000">
                                              <p:val>
                                                <p:strVal val="#ppt_x"/>
                                              </p:val>
                                            </p:tav>
                                          </p:tavLst>
                                        </p:anim>
                                        <p:anim calcmode="lin" valueType="num" p14:bounceEnd="86000">
                                          <p:cBhvr additive="base">
                                            <p:cTn id="22" dur="20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14:presetBounceEnd="86000">
                                      <p:stCondLst>
                                        <p:cond delay="1000"/>
                                      </p:stCondLst>
                                      <p:childTnLst>
                                        <p:set>
                                          <p:cBhvr>
                                            <p:cTn id="24" dur="1" fill="hold">
                                              <p:stCondLst>
                                                <p:cond delay="0"/>
                                              </p:stCondLst>
                                            </p:cTn>
                                            <p:tgtEl>
                                              <p:spTgt spid="10"/>
                                            </p:tgtEl>
                                            <p:attrNameLst>
                                              <p:attrName>style.visibility</p:attrName>
                                            </p:attrNameLst>
                                          </p:cBhvr>
                                          <p:to>
                                            <p:strVal val="visible"/>
                                          </p:to>
                                        </p:set>
                                        <p:anim calcmode="lin" valueType="num" p14:bounceEnd="86000">
                                          <p:cBhvr additive="base">
                                            <p:cTn id="25" dur="2000" fill="hold"/>
                                            <p:tgtEl>
                                              <p:spTgt spid="10"/>
                                            </p:tgtEl>
                                            <p:attrNameLst>
                                              <p:attrName>ppt_x</p:attrName>
                                            </p:attrNameLst>
                                          </p:cBhvr>
                                          <p:tavLst>
                                            <p:tav tm="0">
                                              <p:val>
                                                <p:strVal val="1+#ppt_w/2"/>
                                              </p:val>
                                            </p:tav>
                                            <p:tav tm="100000">
                                              <p:val>
                                                <p:strVal val="#ppt_x"/>
                                              </p:val>
                                            </p:tav>
                                          </p:tavLst>
                                        </p:anim>
                                        <p:anim calcmode="lin" valueType="num" p14:bounceEnd="86000">
                                          <p:cBhvr additive="base">
                                            <p:cTn id="26"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3250" fill="hold"/>
                                            <p:tgtEl>
                                              <p:spTgt spid="2"/>
                                            </p:tgtEl>
                                          </p:cBhvr>
                                          <p:by x="120000" y="120000"/>
                                        </p:animScale>
                                      </p:childTnLst>
                                    </p:cTn>
                                  </p:par>
                                  <p:par>
                                    <p:cTn id="7" presetID="2" presetClass="entr" presetSubtype="4"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2000" fill="hold"/>
                                            <p:tgtEl>
                                              <p:spTgt spid="12"/>
                                            </p:tgtEl>
                                            <p:attrNameLst>
                                              <p:attrName>ppt_x</p:attrName>
                                            </p:attrNameLst>
                                          </p:cBhvr>
                                          <p:tavLst>
                                            <p:tav tm="0">
                                              <p:val>
                                                <p:strVal val="#ppt_x"/>
                                              </p:val>
                                            </p:tav>
                                            <p:tav tm="100000">
                                              <p:val>
                                                <p:strVal val="#ppt_x"/>
                                              </p:val>
                                            </p:tav>
                                          </p:tavLst>
                                        </p:anim>
                                        <p:anim calcmode="lin" valueType="num">
                                          <p:cBhvr additive="base">
                                            <p:cTn id="10" dur="2000" fill="hold"/>
                                            <p:tgtEl>
                                              <p:spTgt spid="1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5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2000" fill="hold"/>
                                            <p:tgtEl>
                                              <p:spTgt spid="37"/>
                                            </p:tgtEl>
                                            <p:attrNameLst>
                                              <p:attrName>ppt_x</p:attrName>
                                            </p:attrNameLst>
                                          </p:cBhvr>
                                          <p:tavLst>
                                            <p:tav tm="0">
                                              <p:val>
                                                <p:strVal val="#ppt_x"/>
                                              </p:val>
                                            </p:tav>
                                            <p:tav tm="100000">
                                              <p:val>
                                                <p:strVal val="#ppt_x"/>
                                              </p:val>
                                            </p:tav>
                                          </p:tavLst>
                                        </p:anim>
                                        <p:anim calcmode="lin" valueType="num">
                                          <p:cBhvr additive="base">
                                            <p:cTn id="14" dur="20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000" fill="hold"/>
                                            <p:tgtEl>
                                              <p:spTgt spid="8"/>
                                            </p:tgtEl>
                                            <p:attrNameLst>
                                              <p:attrName>ppt_x</p:attrName>
                                            </p:attrNameLst>
                                          </p:cBhvr>
                                          <p:tavLst>
                                            <p:tav tm="0">
                                              <p:val>
                                                <p:strVal val="1+#ppt_w/2"/>
                                              </p:val>
                                            </p:tav>
                                            <p:tav tm="100000">
                                              <p:val>
                                                <p:strVal val="#ppt_x"/>
                                              </p:val>
                                            </p:tav>
                                          </p:tavLst>
                                        </p:anim>
                                        <p:anim calcmode="lin" valueType="num">
                                          <p:cBhvr additive="base">
                                            <p:cTn id="18" dur="20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2000" fill="hold"/>
                                            <p:tgtEl>
                                              <p:spTgt spid="9"/>
                                            </p:tgtEl>
                                            <p:attrNameLst>
                                              <p:attrName>ppt_x</p:attrName>
                                            </p:attrNameLst>
                                          </p:cBhvr>
                                          <p:tavLst>
                                            <p:tav tm="0">
                                              <p:val>
                                                <p:strVal val="1+#ppt_w/2"/>
                                              </p:val>
                                            </p:tav>
                                            <p:tav tm="100000">
                                              <p:val>
                                                <p:strVal val="#ppt_x"/>
                                              </p:val>
                                            </p:tav>
                                          </p:tavLst>
                                        </p:anim>
                                        <p:anim calcmode="lin" valueType="num">
                                          <p:cBhvr additive="base">
                                            <p:cTn id="22" dur="20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2000" fill="hold"/>
                                            <p:tgtEl>
                                              <p:spTgt spid="10"/>
                                            </p:tgtEl>
                                            <p:attrNameLst>
                                              <p:attrName>ppt_x</p:attrName>
                                            </p:attrNameLst>
                                          </p:cBhvr>
                                          <p:tavLst>
                                            <p:tav tm="0">
                                              <p:val>
                                                <p:strVal val="1+#ppt_w/2"/>
                                              </p:val>
                                            </p:tav>
                                            <p:tav tm="100000">
                                              <p:val>
                                                <p:strVal val="#ppt_x"/>
                                              </p:val>
                                            </p:tav>
                                          </p:tavLst>
                                        </p:anim>
                                        <p:anim calcmode="lin" valueType="num">
                                          <p:cBhvr additive="base">
                                            <p:cTn id="26"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r>
              <a:rPr lang="en-US" sz="4000" b="1" dirty="0" smtClean="0">
                <a:solidFill>
                  <a:prstClr val="white"/>
                </a:solidFill>
                <a:latin typeface="#9Slide03 Swiss Condensed Bold" panose="02000500000000000000" pitchFamily="2" charset="0"/>
                <a:cs typeface="Arial" panose="020B0604020202020204" pitchFamily="34" charset="0"/>
              </a:rPr>
              <a:t>PHẦN 1</a:t>
            </a:r>
            <a:endParaRPr lang="en-US" sz="4000" b="1" dirty="0">
              <a:solidFill>
                <a:prstClr val="white"/>
              </a:solidFill>
              <a:latin typeface="#9Slide03 Swiss Condensed Bold" panose="02000500000000000000" pitchFamily="2" charset="0"/>
              <a:cs typeface="Arial" panose="020B0604020202020204" pitchFamily="34" charset="0"/>
            </a:endParaRPr>
          </a:p>
          <a:p>
            <a:pPr algn="ctr" defTabSz="914400">
              <a:lnSpc>
                <a:spcPct val="150000"/>
              </a:lnSpc>
            </a:pPr>
            <a:r>
              <a:rPr lang="en-US" sz="5500" b="1" dirty="0" smtClean="0">
                <a:solidFill>
                  <a:prstClr val="white"/>
                </a:solidFill>
                <a:latin typeface="#9Slide03 Swiss Condensed Bold" panose="02000500000000000000" pitchFamily="2" charset="0"/>
                <a:cs typeface="Arial" panose="020B0604020202020204" pitchFamily="34" charset="0"/>
              </a:rPr>
              <a:t>ĐA DẠNG SINH HỌC</a:t>
            </a:r>
            <a:endParaRPr lang="en-US" sz="5500" b="1" dirty="0">
              <a:solidFill>
                <a:prstClr val="white"/>
              </a:solidFill>
              <a:latin typeface="#9Slide03 Swiss Condensed Bold" panose="02000500000000000000" pitchFamily="2"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29" name="Picture 5" descr="n3"/>
          <p:cNvPicPr>
            <a:picLocks noChangeAspect="1" noChangeArrowheads="1"/>
          </p:cNvPicPr>
          <p:nvPr/>
        </p:nvPicPr>
        <p:blipFill>
          <a:blip r:embed="rId7"/>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7"/>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Tree>
    <p:extLst>
      <p:ext uri="{BB962C8B-B14F-4D97-AF65-F5344CB8AC3E}">
        <p14:creationId xmlns:p14="http://schemas.microsoft.com/office/powerpoint/2010/main" val="68716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3"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5"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6"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a:grpSpLocks/>
          </p:cNvGrpSpPr>
          <p:nvPr/>
        </p:nvGrpSpPr>
        <p:grpSpPr bwMode="auto">
          <a:xfrm>
            <a:off x="1289961" y="174311"/>
            <a:ext cx="9592304" cy="1812925"/>
            <a:chOff x="8080573" y="5044283"/>
            <a:chExt cx="1119188" cy="1813717"/>
          </a:xfrm>
        </p:grpSpPr>
        <p:sp>
          <p:nvSpPr>
            <p:cNvPr id="3" name="Rectangle 14"/>
            <p:cNvSpPr>
              <a:spLocks noChangeArrowheads="1"/>
            </p:cNvSpPr>
            <p:nvPr/>
          </p:nvSpPr>
          <p:spPr bwMode="auto">
            <a:xfrm>
              <a:off x="8174236" y="5648834"/>
              <a:ext cx="1025525" cy="83328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endParaRPr lang="zh-CN" altLang="en-US" sz="1800">
                <a:solidFill>
                  <a:prstClr val="black"/>
                </a:solidFill>
              </a:endParaRPr>
            </a:p>
          </p:txBody>
        </p:sp>
        <p:sp>
          <p:nvSpPr>
            <p:cNvPr id="4" name="Rectangle 15"/>
            <p:cNvSpPr>
              <a:spLocks noChangeArrowheads="1"/>
            </p:cNvSpPr>
            <p:nvPr/>
          </p:nvSpPr>
          <p:spPr bwMode="auto">
            <a:xfrm>
              <a:off x="8174236" y="5198530"/>
              <a:ext cx="1025525" cy="165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defTabSz="914400" fontAlgn="base">
                <a:lnSpc>
                  <a:spcPct val="100000"/>
                </a:lnSpc>
                <a:spcBef>
                  <a:spcPct val="0"/>
                </a:spcBef>
                <a:spcAft>
                  <a:spcPct val="0"/>
                </a:spcAft>
                <a:buFontTx/>
                <a:buNone/>
              </a:pPr>
              <a:endParaRPr lang="zh-CN" altLang="en-US" sz="1800">
                <a:solidFill>
                  <a:prstClr val="black"/>
                </a:solidFill>
              </a:endParaRPr>
            </a:p>
          </p:txBody>
        </p:sp>
        <p:sp>
          <p:nvSpPr>
            <p:cNvPr id="5" name="Rectangle 16"/>
            <p:cNvSpPr>
              <a:spLocks noChangeArrowheads="1"/>
            </p:cNvSpPr>
            <p:nvPr/>
          </p:nvSpPr>
          <p:spPr bwMode="auto">
            <a:xfrm>
              <a:off x="8080573" y="5044283"/>
              <a:ext cx="1025525" cy="1437833"/>
            </a:xfrm>
            <a:prstGeom prst="rect">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algn="just" defTabSz="914400" fontAlgn="base">
                <a:lnSpc>
                  <a:spcPct val="120000"/>
                </a:lnSpc>
                <a:spcBef>
                  <a:spcPct val="0"/>
                </a:spcBef>
                <a:spcAft>
                  <a:spcPct val="0"/>
                </a:spcAft>
                <a:buFontTx/>
                <a:buNone/>
              </a:pPr>
              <a:r>
                <a:rPr lang="vi-VN" altLang="zh-CN" sz="1800" dirty="0" smtClean="0">
                  <a:solidFill>
                    <a:prstClr val="black"/>
                  </a:solidFill>
                  <a:latin typeface="#9Slide03 Swiss Condensed Bold" panose="02000500000000000000" pitchFamily="2" charset="0"/>
                </a:rPr>
                <a:t>Các em cùng quan sát đa dạng sinh vật ở một số loại môi trường?</a:t>
              </a:r>
            </a:p>
            <a:p>
              <a:pPr algn="just" defTabSz="914400" fontAlgn="base">
                <a:lnSpc>
                  <a:spcPct val="120000"/>
                </a:lnSpc>
                <a:spcBef>
                  <a:spcPct val="0"/>
                </a:spcBef>
                <a:spcAft>
                  <a:spcPct val="0"/>
                </a:spcAft>
                <a:buFontTx/>
                <a:buNone/>
              </a:pPr>
              <a:r>
                <a:rPr lang="vi-VN" altLang="zh-CN" sz="1800" dirty="0" smtClean="0">
                  <a:solidFill>
                    <a:prstClr val="black"/>
                  </a:solidFill>
                  <a:latin typeface="#9Slide03 Swiss Condensed Bold" panose="02000500000000000000" pitchFamily="2" charset="0"/>
                </a:rPr>
                <a:t>Từ đó hãy trả lời 2 câu hỏi:</a:t>
              </a:r>
            </a:p>
            <a:p>
              <a:pPr marL="1085850" lvl="1" indent="-342900" algn="just" defTabSz="914400" fontAlgn="base">
                <a:lnSpc>
                  <a:spcPct val="120000"/>
                </a:lnSpc>
                <a:spcBef>
                  <a:spcPct val="0"/>
                </a:spcBef>
                <a:spcAft>
                  <a:spcPct val="0"/>
                </a:spcAft>
                <a:buFontTx/>
                <a:buAutoNum type="arabicPeriod"/>
              </a:pPr>
              <a:r>
                <a:rPr lang="vi-VN" altLang="zh-CN" sz="1800" dirty="0" smtClean="0">
                  <a:solidFill>
                    <a:prstClr val="black"/>
                  </a:solidFill>
                  <a:latin typeface="#9Slide03 Swiss Condensed Bold" panose="02000500000000000000" pitchFamily="2" charset="0"/>
                </a:rPr>
                <a:t>Sự đa dạng sinh học thể hiện như thế nào?</a:t>
              </a:r>
            </a:p>
            <a:p>
              <a:pPr marL="1085850" lvl="1" indent="-342900" algn="just" defTabSz="914400" fontAlgn="base">
                <a:lnSpc>
                  <a:spcPct val="120000"/>
                </a:lnSpc>
                <a:spcBef>
                  <a:spcPct val="0"/>
                </a:spcBef>
                <a:spcAft>
                  <a:spcPct val="0"/>
                </a:spcAft>
                <a:buFontTx/>
                <a:buAutoNum type="arabicPeriod"/>
              </a:pPr>
              <a:r>
                <a:rPr lang="vi-VN" altLang="zh-CN" sz="1800" dirty="0" smtClean="0">
                  <a:solidFill>
                    <a:prstClr val="black"/>
                  </a:solidFill>
                  <a:latin typeface="#9Slide03 Swiss Condensed Bold" panose="02000500000000000000" pitchFamily="2" charset="0"/>
                </a:rPr>
                <a:t>Đa dạng loài thể hiện qua những đặc điểm nào?</a:t>
              </a:r>
              <a:endParaRPr lang="vi-VN" altLang="zh-CN" sz="1800" dirty="0">
                <a:solidFill>
                  <a:prstClr val="black"/>
                </a:solidFill>
                <a:latin typeface="#9Slide03 Swiss Condensed Bold" panose="02000500000000000000" pitchFamily="2" charset="0"/>
              </a:endParaRPr>
            </a:p>
          </p:txBody>
        </p:sp>
      </p:grpSp>
      <p:grpSp>
        <p:nvGrpSpPr>
          <p:cNvPr id="7" name="Group 6"/>
          <p:cNvGrpSpPr/>
          <p:nvPr/>
        </p:nvGrpSpPr>
        <p:grpSpPr>
          <a:xfrm>
            <a:off x="128414" y="1765696"/>
            <a:ext cx="5249344" cy="1947509"/>
            <a:chOff x="128414" y="1765696"/>
            <a:chExt cx="5249344" cy="1947509"/>
          </a:xfrm>
        </p:grpSpPr>
        <p:pic>
          <p:nvPicPr>
            <p:cNvPr id="2050" name="Picture 2" descr="14 sa mạc tuyệt đẹp trên thế giới - Báo Hà Gia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14" y="1765696"/>
              <a:ext cx="2596679" cy="19475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điều chờ đón du khách ở Morocco | Tạp chí Giao thông vận tải"/>
            <p:cNvPicPr>
              <a:picLocks noChangeAspect="1" noChangeArrowheads="1"/>
            </p:cNvPicPr>
            <p:nvPr/>
          </p:nvPicPr>
          <p:blipFill rotWithShape="1">
            <a:blip r:embed="rId3">
              <a:extLst>
                <a:ext uri="{28A0092B-C50C-407E-A947-70E740481C1C}">
                  <a14:useLocalDpi xmlns:a14="http://schemas.microsoft.com/office/drawing/2010/main" val="0"/>
                </a:ext>
              </a:extLst>
            </a:blip>
            <a:srcRect r="26114"/>
            <a:stretch/>
          </p:blipFill>
          <p:spPr bwMode="auto">
            <a:xfrm>
              <a:off x="2808240" y="1765696"/>
              <a:ext cx="2569518" cy="194750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4"/>
          <a:stretch>
            <a:fillRect/>
          </a:stretch>
        </p:blipFill>
        <p:spPr>
          <a:xfrm>
            <a:off x="128414" y="4282995"/>
            <a:ext cx="5296415" cy="1800933"/>
          </a:xfrm>
          <a:prstGeom prst="rect">
            <a:avLst/>
          </a:prstGeom>
        </p:spPr>
      </p:pic>
      <p:pic>
        <p:nvPicPr>
          <p:cNvPr id="8" name="Picture 7"/>
          <p:cNvPicPr>
            <a:picLocks noChangeAspect="1"/>
          </p:cNvPicPr>
          <p:nvPr/>
        </p:nvPicPr>
        <p:blipFill>
          <a:blip r:embed="rId5"/>
          <a:stretch>
            <a:fillRect/>
          </a:stretch>
        </p:blipFill>
        <p:spPr>
          <a:xfrm>
            <a:off x="5585142" y="1765696"/>
            <a:ext cx="6580985" cy="4318232"/>
          </a:xfrm>
          <a:prstGeom prst="rect">
            <a:avLst/>
          </a:prstGeom>
        </p:spPr>
      </p:pic>
      <p:sp>
        <p:nvSpPr>
          <p:cNvPr id="9" name="TextBox 8"/>
          <p:cNvSpPr txBox="1"/>
          <p:nvPr/>
        </p:nvSpPr>
        <p:spPr>
          <a:xfrm>
            <a:off x="697117" y="3793402"/>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hoang mạc</a:t>
            </a:r>
            <a:endParaRPr lang="vi-VN" dirty="0">
              <a:solidFill>
                <a:prstClr val="black"/>
              </a:solidFill>
            </a:endParaRPr>
          </a:p>
        </p:txBody>
      </p:sp>
      <p:sp>
        <p:nvSpPr>
          <p:cNvPr id="12" name="TextBox 11"/>
          <p:cNvSpPr txBox="1"/>
          <p:nvPr/>
        </p:nvSpPr>
        <p:spPr>
          <a:xfrm>
            <a:off x="757698" y="6204189"/>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đài nguyên</a:t>
            </a:r>
            <a:endParaRPr lang="vi-VN" dirty="0">
              <a:solidFill>
                <a:prstClr val="black"/>
              </a:solidFill>
            </a:endParaRPr>
          </a:p>
        </p:txBody>
      </p:sp>
      <p:sp>
        <p:nvSpPr>
          <p:cNvPr id="13" name="TextBox 12"/>
          <p:cNvSpPr txBox="1"/>
          <p:nvPr/>
        </p:nvSpPr>
        <p:spPr>
          <a:xfrm>
            <a:off x="7040803" y="6204189"/>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rừng nhiệt đới</a:t>
            </a:r>
            <a:endParaRPr lang="vi-VN" dirty="0">
              <a:solidFill>
                <a:prstClr val="black"/>
              </a:solidFill>
            </a:endParaRPr>
          </a:p>
        </p:txBody>
      </p:sp>
    </p:spTree>
    <p:extLst>
      <p:ext uri="{BB962C8B-B14F-4D97-AF65-F5344CB8AC3E}">
        <p14:creationId xmlns:p14="http://schemas.microsoft.com/office/powerpoint/2010/main" val="3991719163"/>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loại cây kì quái &amp;#39;dũng cảm&amp;#39; sinh tồn trên những vùng đất sa mạ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529"/>
          <a:stretch/>
        </p:blipFill>
        <p:spPr bwMode="auto">
          <a:xfrm>
            <a:off x="0" y="0"/>
            <a:ext cx="2351435" cy="21637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4 sa mạc tuyệt đẹp trên thế giới - Báo Hà Gia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435" y="0"/>
            <a:ext cx="2885037" cy="21637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ỳ lạ khi phát hiện có 1,8 tỉ cây xanh ở &amp;#39;vùng đất chết&amp;#39; Sahara - Tuổi Trẻ  Online"/>
          <p:cNvPicPr>
            <a:picLocks noChangeAspect="1" noChangeArrowheads="1"/>
          </p:cNvPicPr>
          <p:nvPr/>
        </p:nvPicPr>
        <p:blipFill rotWithShape="1">
          <a:blip r:embed="rId4">
            <a:extLst>
              <a:ext uri="{28A0092B-C50C-407E-A947-70E740481C1C}">
                <a14:useLocalDpi xmlns:a14="http://schemas.microsoft.com/office/drawing/2010/main" val="0"/>
              </a:ext>
            </a:extLst>
          </a:blip>
          <a:srcRect l="9908"/>
          <a:stretch/>
        </p:blipFill>
        <p:spPr bwMode="auto">
          <a:xfrm>
            <a:off x="8482137" y="0"/>
            <a:ext cx="3713114" cy="21637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ại sao lạc đà có bướu? | Hiệu Ứng Ch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6472" y="0"/>
            <a:ext cx="3245665" cy="216377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hấy đài nguyên hàng triệu năm tuổi dưới dải băng Greenland | Khoa học |  Vietnam+ (VietnamPlus)"/>
          <p:cNvPicPr>
            <a:picLocks noChangeAspect="1" noChangeArrowheads="1"/>
          </p:cNvPicPr>
          <p:nvPr/>
        </p:nvPicPr>
        <p:blipFill rotWithShape="1">
          <a:blip r:embed="rId6">
            <a:extLst>
              <a:ext uri="{28A0092B-C50C-407E-A947-70E740481C1C}">
                <a14:useLocalDpi xmlns:a14="http://schemas.microsoft.com/office/drawing/2010/main" val="0"/>
              </a:ext>
            </a:extLst>
          </a:blip>
          <a:srcRect t="11195"/>
          <a:stretch/>
        </p:blipFill>
        <p:spPr bwMode="auto">
          <a:xfrm>
            <a:off x="0" y="2716040"/>
            <a:ext cx="2688879" cy="179088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iến đổi khí hậu khiến thảm thực vật ở Bắc Cực phát triển mạnh mẽ, nhưng  đây là 1 tin xấu | Kênh Thời Tiế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506928"/>
            <a:ext cx="2688879" cy="152013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5 đặc điểm thú vị của gấu trắng Bắc Cực - VnExpress"/>
          <p:cNvPicPr>
            <a:picLocks noChangeAspect="1" noChangeArrowheads="1"/>
          </p:cNvPicPr>
          <p:nvPr/>
        </p:nvPicPr>
        <p:blipFill rotWithShape="1">
          <a:blip r:embed="rId8">
            <a:extLst>
              <a:ext uri="{28A0092B-C50C-407E-A947-70E740481C1C}">
                <a14:useLocalDpi xmlns:a14="http://schemas.microsoft.com/office/drawing/2010/main" val="0"/>
              </a:ext>
            </a:extLst>
          </a:blip>
          <a:srcRect r="6045"/>
          <a:stretch/>
        </p:blipFill>
        <p:spPr bwMode="auto">
          <a:xfrm>
            <a:off x="2688879" y="2716040"/>
            <a:ext cx="2317687" cy="179088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àng ngàn con chim cánh cụt hoàng đế biến mất ở Nam Cực liên quan đến biến  đổi khí hậu? | Kênh Thời Tiế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88879" y="4506928"/>
            <a:ext cx="2317687" cy="1520133"/>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Rừng mưa nhiệt đới Trung Phi dễ bị tổn thương bởi biến đổi khí hậ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56349" y="5257941"/>
            <a:ext cx="1849876" cy="1233251"/>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Địa lí 7 Bài 7: Môi trường nhiệt đới gió mù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56349" y="2715192"/>
            <a:ext cx="3835651" cy="2544924"/>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Thế Giới Động Vật Trong Rừng Nhiệt Đới | Davibooks.vn"/>
          <p:cNvPicPr>
            <a:picLocks noChangeAspect="1" noChangeArrowheads="1"/>
          </p:cNvPicPr>
          <p:nvPr/>
        </p:nvPicPr>
        <p:blipFill rotWithShape="1">
          <a:blip r:embed="rId12">
            <a:extLst>
              <a:ext uri="{28A0092B-C50C-407E-A947-70E740481C1C}">
                <a14:useLocalDpi xmlns:a14="http://schemas.microsoft.com/office/drawing/2010/main" val="0"/>
              </a:ext>
            </a:extLst>
          </a:blip>
          <a:srcRect t="22"/>
          <a:stretch/>
        </p:blipFill>
        <p:spPr bwMode="auto">
          <a:xfrm>
            <a:off x="5701430" y="2724477"/>
            <a:ext cx="2654919" cy="3775768"/>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Không ngờ biến đổi khí hậu lại khiến rừng nhiệt đới này nở hoa"/>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7522"/>
          <a:stretch/>
        </p:blipFill>
        <p:spPr bwMode="auto">
          <a:xfrm>
            <a:off x="10200189" y="5248888"/>
            <a:ext cx="1991811" cy="12423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793953" y="2173063"/>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hoang mạc</a:t>
            </a:r>
            <a:endParaRPr lang="vi-VN" dirty="0">
              <a:solidFill>
                <a:prstClr val="black"/>
              </a:solidFill>
            </a:endParaRPr>
          </a:p>
        </p:txBody>
      </p:sp>
      <p:sp>
        <p:nvSpPr>
          <p:cNvPr id="17" name="TextBox 16"/>
          <p:cNvSpPr txBox="1"/>
          <p:nvPr/>
        </p:nvSpPr>
        <p:spPr>
          <a:xfrm>
            <a:off x="741665" y="6204189"/>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đài nguyên</a:t>
            </a:r>
            <a:endParaRPr lang="vi-VN" dirty="0">
              <a:solidFill>
                <a:prstClr val="black"/>
              </a:solidFill>
            </a:endParaRPr>
          </a:p>
        </p:txBody>
      </p:sp>
      <p:sp>
        <p:nvSpPr>
          <p:cNvPr id="18" name="TextBox 17"/>
          <p:cNvSpPr txBox="1"/>
          <p:nvPr/>
        </p:nvSpPr>
        <p:spPr>
          <a:xfrm>
            <a:off x="7032290" y="6482843"/>
            <a:ext cx="4037845" cy="369332"/>
          </a:xfrm>
          <a:prstGeom prst="rect">
            <a:avLst/>
          </a:prstGeom>
          <a:noFill/>
        </p:spPr>
        <p:txBody>
          <a:bodyPr wrap="square" rtlCol="0">
            <a:spAutoFit/>
          </a:bodyPr>
          <a:lstStyle/>
          <a:p>
            <a:pPr algn="ctr" defTabSz="914400"/>
            <a:r>
              <a:rPr lang="vi-VN" dirty="0" smtClean="0">
                <a:solidFill>
                  <a:prstClr val="black"/>
                </a:solidFill>
              </a:rPr>
              <a:t>Đa dạng sinh vật ở rừng nhiệt đới</a:t>
            </a:r>
            <a:endParaRPr lang="vi-VN" dirty="0">
              <a:solidFill>
                <a:prstClr val="black"/>
              </a:solidFill>
            </a:endParaRPr>
          </a:p>
        </p:txBody>
      </p:sp>
    </p:spTree>
    <p:extLst>
      <p:ext uri="{BB962C8B-B14F-4D97-AF65-F5344CB8AC3E}">
        <p14:creationId xmlns:p14="http://schemas.microsoft.com/office/powerpoint/2010/main" val="2604101359"/>
      </p:ext>
    </p:extLst>
  </p:cSld>
  <p:clrMapOvr>
    <a:masterClrMapping/>
  </p:clrMapOvr>
  <p:transition spd="slow" advTm="3000">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ài 58: Đa dạng sinh học (tiếp theo) - Hoc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3" y="285576"/>
            <a:ext cx="59436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ệ sinh th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962" y="285575"/>
            <a:ext cx="4777930" cy="31623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7713" y="3560577"/>
            <a:ext cx="5943599" cy="369332"/>
          </a:xfrm>
          <a:prstGeom prst="rect">
            <a:avLst/>
          </a:prstGeom>
          <a:noFill/>
        </p:spPr>
        <p:txBody>
          <a:bodyPr wrap="square" rtlCol="0">
            <a:spAutoFit/>
          </a:bodyPr>
          <a:lstStyle/>
          <a:p>
            <a:pPr algn="ctr" defTabSz="914400"/>
            <a:r>
              <a:rPr lang="vi-VN" dirty="0" smtClean="0">
                <a:solidFill>
                  <a:prstClr val="black"/>
                </a:solidFill>
              </a:rPr>
              <a:t>Đa dạng sinh học ở hệ sinh thái trên cạn</a:t>
            </a:r>
            <a:endParaRPr lang="vi-VN" dirty="0">
              <a:solidFill>
                <a:prstClr val="black"/>
              </a:solidFill>
            </a:endParaRPr>
          </a:p>
        </p:txBody>
      </p:sp>
      <p:sp>
        <p:nvSpPr>
          <p:cNvPr id="5" name="TextBox 4"/>
          <p:cNvSpPr txBox="1"/>
          <p:nvPr/>
        </p:nvSpPr>
        <p:spPr>
          <a:xfrm>
            <a:off x="6655963" y="3560577"/>
            <a:ext cx="4777930" cy="369332"/>
          </a:xfrm>
          <a:prstGeom prst="rect">
            <a:avLst/>
          </a:prstGeom>
          <a:noFill/>
        </p:spPr>
        <p:txBody>
          <a:bodyPr wrap="square" rtlCol="0">
            <a:spAutoFit/>
          </a:bodyPr>
          <a:lstStyle/>
          <a:p>
            <a:pPr algn="ctr" defTabSz="914400"/>
            <a:r>
              <a:rPr lang="vi-VN" dirty="0" smtClean="0">
                <a:solidFill>
                  <a:prstClr val="black"/>
                </a:solidFill>
              </a:rPr>
              <a:t>Đa dạng sinh học ở hệ sinh thái dưới nước</a:t>
            </a:r>
            <a:endParaRPr lang="vi-VN" dirty="0">
              <a:solidFill>
                <a:prstClr val="black"/>
              </a:solidFill>
            </a:endParaRPr>
          </a:p>
        </p:txBody>
      </p:sp>
      <p:grpSp>
        <p:nvGrpSpPr>
          <p:cNvPr id="8" name="Group 7"/>
          <p:cNvGrpSpPr/>
          <p:nvPr/>
        </p:nvGrpSpPr>
        <p:grpSpPr>
          <a:xfrm>
            <a:off x="1321806" y="4037846"/>
            <a:ext cx="9922598" cy="2471596"/>
            <a:chOff x="1321806" y="4037846"/>
            <a:chExt cx="9922598" cy="2471596"/>
          </a:xfrm>
        </p:grpSpPr>
        <p:grpSp>
          <p:nvGrpSpPr>
            <p:cNvPr id="6" name="Group 5"/>
            <p:cNvGrpSpPr/>
            <p:nvPr/>
          </p:nvGrpSpPr>
          <p:grpSpPr>
            <a:xfrm>
              <a:off x="1321806" y="4318503"/>
              <a:ext cx="9922598" cy="2190939"/>
              <a:chOff x="1321806" y="4318503"/>
              <a:chExt cx="9922598" cy="2190939"/>
            </a:xfrm>
          </p:grpSpPr>
          <p:sp>
            <p:nvSpPr>
              <p:cNvPr id="2" name="Rounded Rectangle 1"/>
              <p:cNvSpPr/>
              <p:nvPr/>
            </p:nvSpPr>
            <p:spPr>
              <a:xfrm>
                <a:off x="1321806" y="4318503"/>
                <a:ext cx="9922598" cy="2190939"/>
              </a:xfrm>
              <a:prstGeom prst="roundRect">
                <a:avLst>
                  <a:gd name="adj" fmla="val 6212"/>
                </a:avLst>
              </a:prstGeom>
              <a:solidFill>
                <a:srgbClr val="27949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ounded Rectangle 2"/>
              <p:cNvSpPr/>
              <p:nvPr/>
            </p:nvSpPr>
            <p:spPr>
              <a:xfrm>
                <a:off x="1557196" y="4590107"/>
                <a:ext cx="9469924" cy="1747319"/>
              </a:xfrm>
              <a:prstGeom prst="roundRect">
                <a:avLst>
                  <a:gd name="adj" fmla="val 90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Tx/>
                  <a:buAutoNum type="arabicPeriod"/>
                </a:pPr>
                <a:r>
                  <a:rPr lang="vi-VN" sz="2300" dirty="0" smtClean="0">
                    <a:solidFill>
                      <a:srgbClr val="002060"/>
                    </a:solidFill>
                    <a:latin typeface="#9Slide03 Swiss Condensed Bold" panose="02000500000000000000" pitchFamily="2" charset="0"/>
                  </a:rPr>
                  <a:t>Đa dạng sinh học được biểu thị bằng số lượng loài</a:t>
                </a:r>
                <a:r>
                  <a:rPr lang="en-US" sz="2300" dirty="0" smtClean="0">
                    <a:solidFill>
                      <a:srgbClr val="002060"/>
                    </a:solidFill>
                    <a:latin typeface="#9Slide03 Swiss Condensed Bold" panose="02000500000000000000" pitchFamily="2" charset="0"/>
                  </a:rPr>
                  <a:t>.</a:t>
                </a:r>
                <a:endParaRPr lang="vi-VN" sz="2300" dirty="0" smtClean="0">
                  <a:solidFill>
                    <a:srgbClr val="002060"/>
                  </a:solidFill>
                  <a:latin typeface="#9Slide03 Swiss Condensed Bold" panose="02000500000000000000" pitchFamily="2" charset="0"/>
                </a:endParaRPr>
              </a:p>
              <a:p>
                <a:pPr marL="342900" indent="-342900" algn="just" defTabSz="914400">
                  <a:lnSpc>
                    <a:spcPct val="120000"/>
                  </a:lnSpc>
                  <a:buFontTx/>
                  <a:buAutoNum type="arabicPeriod"/>
                </a:pPr>
                <a:r>
                  <a:rPr lang="vi-VN" sz="2300" dirty="0" smtClean="0">
                    <a:solidFill>
                      <a:srgbClr val="002060"/>
                    </a:solidFill>
                    <a:latin typeface="#9Slide03 Swiss Condensed Bold" panose="02000500000000000000" pitchFamily="2" charset="0"/>
                  </a:rPr>
                  <a:t>Đa dạng loài thể hiện qua:</a:t>
                </a:r>
              </a:p>
              <a:p>
                <a:pPr marL="1257300" lvl="2" indent="-342900" algn="just" defTabSz="914400">
                  <a:lnSpc>
                    <a:spcPct val="120000"/>
                  </a:lnSpc>
                  <a:buFont typeface="Wingdings" panose="05000000000000000000" pitchFamily="2" charset="2"/>
                  <a:buChar char="q"/>
                </a:pPr>
                <a:r>
                  <a:rPr lang="vi-VN" sz="2300" dirty="0" smtClean="0">
                    <a:solidFill>
                      <a:srgbClr val="FF0000"/>
                    </a:solidFill>
                    <a:latin typeface="#9Slide03 Swiss Condensed Bold" panose="02000500000000000000" pitchFamily="2" charset="0"/>
                  </a:rPr>
                  <a:t>Đặc điểm hình thái</a:t>
                </a:r>
              </a:p>
              <a:p>
                <a:pPr marL="1257300" lvl="2" indent="-342900" algn="just" defTabSz="914400">
                  <a:lnSpc>
                    <a:spcPct val="120000"/>
                  </a:lnSpc>
                  <a:buFont typeface="Wingdings" panose="05000000000000000000" pitchFamily="2" charset="2"/>
                  <a:buChar char="q"/>
                </a:pPr>
                <a:r>
                  <a:rPr lang="vi-VN" sz="2300" dirty="0" smtClean="0">
                    <a:solidFill>
                      <a:srgbClr val="FF0000"/>
                    </a:solidFill>
                    <a:latin typeface="#9Slide03 Swiss Condensed Bold" panose="02000500000000000000" pitchFamily="2" charset="0"/>
                  </a:rPr>
                  <a:t>Tập tính</a:t>
                </a:r>
                <a:endParaRPr lang="vi-VN" sz="2300" dirty="0">
                  <a:solidFill>
                    <a:srgbClr val="FF0000"/>
                  </a:solidFill>
                  <a:latin typeface="#9Slide03 Swiss Condensed Bold" panose="02000500000000000000" pitchFamily="2" charset="0"/>
                </a:endParaRPr>
              </a:p>
            </p:txBody>
          </p:sp>
        </p:grpSp>
        <p:sp>
          <p:nvSpPr>
            <p:cNvPr id="7" name="Round Same Side Corner Rectangle 6"/>
            <p:cNvSpPr/>
            <p:nvPr/>
          </p:nvSpPr>
          <p:spPr>
            <a:xfrm>
              <a:off x="1711105" y="4037846"/>
              <a:ext cx="1846907" cy="552261"/>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prstClr val="white"/>
                  </a:solidFill>
                  <a:latin typeface="#9Slide03 Swiss Condensed Bold" panose="02000500000000000000" pitchFamily="2" charset="0"/>
                </a:rPr>
                <a:t>TRẢ LỜI</a:t>
              </a:r>
              <a:endParaRPr lang="en-US" sz="2800" dirty="0">
                <a:solidFill>
                  <a:prstClr val="white"/>
                </a:solidFill>
                <a:latin typeface="#9Slide03 Swiss Condensed Bold" panose="02000500000000000000" pitchFamily="2" charset="0"/>
              </a:endParaRPr>
            </a:p>
          </p:txBody>
        </p:sp>
      </p:grpSp>
    </p:spTree>
    <p:extLst>
      <p:ext uri="{BB962C8B-B14F-4D97-AF65-F5344CB8AC3E}">
        <p14:creationId xmlns:p14="http://schemas.microsoft.com/office/powerpoint/2010/main" val="1533951265"/>
      </p:ext>
    </p:extLst>
  </p:cSld>
  <p:clrMapOvr>
    <a:masterClrMapping/>
  </p:clrMapOvr>
  <p:transition spd="slow"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思想气泡: 云 21"/>
          <p:cNvSpPr/>
          <p:nvPr/>
        </p:nvSpPr>
        <p:spPr>
          <a:xfrm>
            <a:off x="3140075" y="165100"/>
            <a:ext cx="5765800" cy="3775075"/>
          </a:xfrm>
          <a:prstGeom prst="cloudCallou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914400" fontAlgn="base">
              <a:spcBef>
                <a:spcPct val="0"/>
              </a:spcBef>
              <a:spcAft>
                <a:spcPct val="0"/>
              </a:spcAft>
            </a:pPr>
            <a:endParaRPr lang="en-US" altLang="en-US" noProof="1">
              <a:solidFill>
                <a:srgbClr val="FFFFFF"/>
              </a:solidFill>
            </a:endParaRPr>
          </a:p>
        </p:txBody>
      </p:sp>
      <p:pic>
        <p:nvPicPr>
          <p:cNvPr id="4098" name="Picture 2" descr="Sinh vật b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7288040" y="174154"/>
            <a:ext cx="4798336" cy="1584357"/>
          </a:xfrm>
          <a:prstGeom prst="cloud">
            <a:avLst/>
          </a:prstGeom>
          <a:solidFill>
            <a:srgbClr val="49E7E7"/>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vi-VN" sz="2400" dirty="0" smtClean="0">
                <a:solidFill>
                  <a:prstClr val="white"/>
                </a:solidFill>
                <a:latin typeface="#9Slide03 Swiss Condensed Bold" panose="02000500000000000000" pitchFamily="2" charset="0"/>
              </a:rPr>
              <a:t>Tại sao có sự đa dạng loài vậy?</a:t>
            </a:r>
            <a:endParaRPr lang="vi-VN" sz="2400" dirty="0">
              <a:solidFill>
                <a:prstClr val="white"/>
              </a:solidFill>
              <a:latin typeface="#9Slide03 Swiss Condensed Bold" panose="02000500000000000000" pitchFamily="2" charset="0"/>
            </a:endParaRPr>
          </a:p>
        </p:txBody>
      </p:sp>
      <p:sp>
        <p:nvSpPr>
          <p:cNvPr id="3" name="Down Arrow 2"/>
          <p:cNvSpPr/>
          <p:nvPr/>
        </p:nvSpPr>
        <p:spPr>
          <a:xfrm>
            <a:off x="9611753" y="5259724"/>
            <a:ext cx="301814" cy="75357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TextBox 3"/>
          <p:cNvSpPr txBox="1"/>
          <p:nvPr/>
        </p:nvSpPr>
        <p:spPr>
          <a:xfrm>
            <a:off x="7308253" y="2681216"/>
            <a:ext cx="4757909" cy="797078"/>
          </a:xfrm>
          <a:prstGeom prst="rect">
            <a:avLst/>
          </a:prstGeom>
          <a:noFill/>
          <a:ln>
            <a:solidFill>
              <a:schemeClr val="tx1"/>
            </a:solidFill>
          </a:ln>
        </p:spPr>
        <p:txBody>
          <a:bodyPr wrap="square" rtlCol="0">
            <a:spAutoFit/>
          </a:bodyPr>
          <a:lstStyle/>
          <a:p>
            <a:pPr algn="ctr" defTabSz="914400">
              <a:lnSpc>
                <a:spcPct val="120000"/>
              </a:lnSpc>
            </a:pPr>
            <a:r>
              <a:rPr lang="vi-VN" sz="2000" dirty="0" smtClean="0">
                <a:solidFill>
                  <a:prstClr val="black"/>
                </a:solidFill>
              </a:rPr>
              <a:t>Do khả năng thích nghi với điều kiện sống khác nhau.</a:t>
            </a:r>
            <a:endParaRPr lang="vi-VN" sz="2000" dirty="0">
              <a:solidFill>
                <a:prstClr val="black"/>
              </a:solidFill>
            </a:endParaRPr>
          </a:p>
        </p:txBody>
      </p:sp>
      <p:sp>
        <p:nvSpPr>
          <p:cNvPr id="12" name="Cloud 11"/>
          <p:cNvSpPr/>
          <p:nvPr/>
        </p:nvSpPr>
        <p:spPr>
          <a:xfrm>
            <a:off x="7288040" y="3587796"/>
            <a:ext cx="4798336" cy="1584357"/>
          </a:xfrm>
          <a:prstGeom prst="cloud">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10000"/>
              </a:lnSpc>
            </a:pPr>
            <a:r>
              <a:rPr lang="vi-VN" sz="2400" dirty="0" smtClean="0">
                <a:solidFill>
                  <a:prstClr val="white"/>
                </a:solidFill>
                <a:latin typeface="#9Slide03 Swiss Condensed Bold" panose="02000500000000000000" pitchFamily="2" charset="0"/>
              </a:rPr>
              <a:t>Trên Trái Đất có những môi trường địa lí nào?</a:t>
            </a:r>
            <a:endParaRPr lang="vi-VN" sz="2400" dirty="0">
              <a:solidFill>
                <a:prstClr val="white"/>
              </a:solidFill>
              <a:latin typeface="#9Slide03 Swiss Condensed Bold" panose="02000500000000000000" pitchFamily="2" charset="0"/>
            </a:endParaRPr>
          </a:p>
        </p:txBody>
      </p:sp>
      <p:sp>
        <p:nvSpPr>
          <p:cNvPr id="13" name="Down Arrow 12"/>
          <p:cNvSpPr/>
          <p:nvPr/>
        </p:nvSpPr>
        <p:spPr>
          <a:xfrm>
            <a:off x="9536300" y="1818139"/>
            <a:ext cx="301814" cy="75357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Box 13"/>
          <p:cNvSpPr txBox="1"/>
          <p:nvPr/>
        </p:nvSpPr>
        <p:spPr>
          <a:xfrm>
            <a:off x="7232798" y="6042256"/>
            <a:ext cx="4908817" cy="797078"/>
          </a:xfrm>
          <a:prstGeom prst="rect">
            <a:avLst/>
          </a:prstGeom>
          <a:noFill/>
          <a:ln>
            <a:solidFill>
              <a:schemeClr val="tx1"/>
            </a:solidFill>
          </a:ln>
        </p:spPr>
        <p:txBody>
          <a:bodyPr wrap="square" rtlCol="0">
            <a:spAutoFit/>
          </a:bodyPr>
          <a:lstStyle/>
          <a:p>
            <a:pPr algn="ctr" defTabSz="914400">
              <a:lnSpc>
                <a:spcPct val="120000"/>
              </a:lnSpc>
            </a:pPr>
            <a:r>
              <a:rPr lang="vi-VN" sz="2000" dirty="0" smtClean="0">
                <a:solidFill>
                  <a:prstClr val="black"/>
                </a:solidFill>
              </a:rPr>
              <a:t>Môi trường đới lạnh, ôn hòa, nhiệt đới, nhiệt đới gió mùa, hoang mạc,…</a:t>
            </a:r>
            <a:endParaRPr lang="vi-VN" sz="2000" dirty="0">
              <a:solidFill>
                <a:prstClr val="black"/>
              </a:solidFill>
            </a:endParaRPr>
          </a:p>
        </p:txBody>
      </p:sp>
    </p:spTree>
    <p:extLst>
      <p:ext uri="{BB962C8B-B14F-4D97-AF65-F5344CB8AC3E}">
        <p14:creationId xmlns:p14="http://schemas.microsoft.com/office/powerpoint/2010/main" val="30339843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3" grpId="0" animBg="1"/>
      <p:bldP spid="4"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9.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Damask</Template>
  <TotalTime>241</TotalTime>
  <Words>2153</Words>
  <Application>Microsoft Office PowerPoint</Application>
  <PresentationFormat>Widescreen</PresentationFormat>
  <Paragraphs>218</Paragraphs>
  <Slides>35</Slides>
  <Notes>8</Notes>
  <HiddenSlides>0</HiddenSlides>
  <MMClips>0</MMClips>
  <ScaleCrop>false</ScaleCrop>
  <HeadingPairs>
    <vt:vector size="6" baseType="variant">
      <vt:variant>
        <vt:lpstr>Fonts Used</vt:lpstr>
      </vt:variant>
      <vt:variant>
        <vt:i4>32</vt:i4>
      </vt:variant>
      <vt:variant>
        <vt:lpstr>Theme</vt:lpstr>
      </vt:variant>
      <vt:variant>
        <vt:i4>15</vt:i4>
      </vt:variant>
      <vt:variant>
        <vt:lpstr>Slide Titles</vt:lpstr>
      </vt:variant>
      <vt:variant>
        <vt:i4>35</vt:i4>
      </vt:variant>
    </vt:vector>
  </HeadingPairs>
  <TitlesOfParts>
    <vt:vector size="82" baseType="lpstr">
      <vt:lpstr>微软雅黑</vt:lpstr>
      <vt:lpstr>宋体</vt:lpstr>
      <vt:lpstr>#9Slide03 AmpleSoft</vt:lpstr>
      <vt:lpstr>#9Slide03 Arima Madurai</vt:lpstr>
      <vt:lpstr>#9Slide03 Bebas Neue ZSmall</vt:lpstr>
      <vt:lpstr>#9Slide03 Cabin Condensed Mediu</vt:lpstr>
      <vt:lpstr>#9Slide03 Ralewayv4020</vt:lpstr>
      <vt:lpstr>#9Slide03 Roboto Condensed</vt:lpstr>
      <vt:lpstr>#9Slide03 Roboto Light</vt:lpstr>
      <vt:lpstr>#9Slide03 Swiss Condensed</vt:lpstr>
      <vt:lpstr>#9Slide03 Swiss Condensed Bold</vt:lpstr>
      <vt:lpstr>#9Slide05 FS Blonde Script</vt:lpstr>
      <vt:lpstr>000 DanPanosian TB</vt:lpstr>
      <vt:lpstr>Acumin Pro Condensed</vt:lpstr>
      <vt:lpstr>Arial</vt:lpstr>
      <vt:lpstr>Batang</vt:lpstr>
      <vt:lpstr>Calibri</vt:lpstr>
      <vt:lpstr>Calibri Light</vt:lpstr>
      <vt:lpstr>Cambria Math</vt:lpstr>
      <vt:lpstr>Corbel</vt:lpstr>
      <vt:lpstr>Courier New</vt:lpstr>
      <vt:lpstr>Gill Sans MT</vt:lpstr>
      <vt:lpstr>Segoe UI</vt:lpstr>
      <vt:lpstr>Segoe UI Light</vt:lpstr>
      <vt:lpstr>Segoe UI Semibold</vt:lpstr>
      <vt:lpstr>Tahoma</vt:lpstr>
      <vt:lpstr>Times New Roman</vt:lpstr>
      <vt:lpstr>Tw Cen MT</vt:lpstr>
      <vt:lpstr>Wingdings</vt:lpstr>
      <vt:lpstr>Wingdings 2</vt:lpstr>
      <vt:lpstr>等线</vt:lpstr>
      <vt:lpstr>等线 Light</vt:lpstr>
      <vt:lpstr>Office Theme</vt:lpstr>
      <vt:lpstr>1_Office Theme</vt:lpstr>
      <vt:lpstr>Office 主题​​</vt:lpstr>
      <vt:lpstr>2_Office Theme</vt:lpstr>
      <vt:lpstr>3_Office Theme</vt:lpstr>
      <vt:lpstr>1_Office 主题​​</vt:lpstr>
      <vt:lpstr>4_Office Theme</vt:lpstr>
      <vt:lpstr>5_Office Theme</vt:lpstr>
      <vt:lpstr>Dividend</vt:lpstr>
      <vt:lpstr>6_Office Theme</vt:lpstr>
      <vt:lpstr>7_Office Theme</vt:lpstr>
      <vt:lpstr>8_Office Theme</vt:lpstr>
      <vt:lpstr>9_Office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đa dạng sinh học</vt:lpstr>
      <vt:lpstr>PowerPoint Presentation</vt:lpstr>
      <vt:lpstr>PowerPoint Presentation</vt:lpstr>
      <vt:lpstr>PowerPoint Presentation</vt:lpstr>
      <vt:lpstr>PowerPoint Presentation</vt:lpstr>
      <vt:lpstr>PowerPoint Presentation</vt:lpstr>
      <vt:lpstr>Amazon  - một trong những nơi đa dạng sinh học nhất trên trái đất.  Hơn 3 triệu loài sống trong rừng nhiệt đới và hơn 2.500 loài cây (hoặc một phần ba tổng số cây nhiệt đới tồn tại trên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LÀM SUY GIẢM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17</cp:revision>
  <dcterms:created xsi:type="dcterms:W3CDTF">2021-08-28T13:10:37Z</dcterms:created>
  <dcterms:modified xsi:type="dcterms:W3CDTF">2024-06-28T12:36:29Z</dcterms:modified>
</cp:coreProperties>
</file>