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  <p:sldMasterId id="2147483756" r:id="rId3"/>
  </p:sldMasterIdLst>
  <p:notesMasterIdLst>
    <p:notesMasterId r:id="rId10"/>
  </p:notesMasterIdLst>
  <p:sldIdLst>
    <p:sldId id="256" r:id="rId4"/>
    <p:sldId id="261" r:id="rId5"/>
    <p:sldId id="264" r:id="rId6"/>
    <p:sldId id="270" r:id="rId7"/>
    <p:sldId id="271" r:id="rId8"/>
    <p:sldId id="27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CA687-3795-4FB3-9CAB-ADDEE73DDDF7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9926F-AE7E-4F3D-9C3C-509BD2DAD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72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475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468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CE88E9F-87A7-42D6-B8F9-D4C58DFA4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86F0C28-DD80-4F2D-812B-0D79A45D3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C09D30E2-F71C-423F-88CC-71A626E15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6"/>
          <a:stretch/>
        </p:blipFill>
        <p:spPr>
          <a:xfrm>
            <a:off x="0" y="5803900"/>
            <a:ext cx="12420600" cy="1054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1266B3F-A0F3-4D86-9CD2-5A3571786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5"/>
          <a:stretch/>
        </p:blipFill>
        <p:spPr>
          <a:xfrm>
            <a:off x="0" y="2057400"/>
            <a:ext cx="5712850" cy="46990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8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B2BFAF8F-4226-4FBD-B423-C1334FEE9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E81576A-38D5-406C-B9CC-D7FF42766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t="28095" r="44030" b="22393"/>
          <a:stretch/>
        </p:blipFill>
        <p:spPr>
          <a:xfrm>
            <a:off x="5297714" y="2467428"/>
            <a:ext cx="6894286" cy="4521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F76F54D-34A5-4E55-B17B-787F551A7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3" t="53209" r="17286" b="32923"/>
          <a:stretch/>
        </p:blipFill>
        <p:spPr>
          <a:xfrm flipH="1">
            <a:off x="-3004457" y="1201057"/>
            <a:ext cx="4673600" cy="12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18B094E-4BF8-4006-B4AB-BB1E79FE0BE8}"/>
              </a:ext>
            </a:extLst>
          </p:cNvPr>
          <p:cNvSpPr/>
          <p:nvPr userDrawn="1"/>
        </p:nvSpPr>
        <p:spPr>
          <a:xfrm>
            <a:off x="3866467" y="224971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/>
            <a:r>
              <a:rPr lang="zh-CN" altLang="en-US" sz="4551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42348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E3219627-E139-47FD-98C3-0FEB04C941CA}"/>
              </a:ext>
            </a:extLst>
          </p:cNvPr>
          <p:cNvSpPr/>
          <p:nvPr userDrawn="1"/>
        </p:nvSpPr>
        <p:spPr>
          <a:xfrm>
            <a:off x="3866467" y="224971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/>
            <a:r>
              <a:rPr lang="zh-CN" altLang="en-US" sz="4551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3342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00AE178-C21C-41FB-ACEC-ADF321BB03FA}"/>
              </a:ext>
            </a:extLst>
          </p:cNvPr>
          <p:cNvSpPr/>
          <p:nvPr userDrawn="1"/>
        </p:nvSpPr>
        <p:spPr>
          <a:xfrm>
            <a:off x="3866467" y="224971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/>
            <a:r>
              <a:rPr lang="zh-CN" altLang="en-US" sz="4551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40348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8B004AC-BCB4-4530-B3AE-21DF3B4C180C}"/>
              </a:ext>
            </a:extLst>
          </p:cNvPr>
          <p:cNvSpPr/>
          <p:nvPr userDrawn="1"/>
        </p:nvSpPr>
        <p:spPr>
          <a:xfrm>
            <a:off x="3866467" y="224971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/>
            <a:r>
              <a:rPr lang="zh-CN" altLang="en-US" sz="4551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9766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9AE333A-B00F-4C61-86D5-0B422F5671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07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51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78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5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47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18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78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10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05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3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8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9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0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7.xml"/><Relationship Id="rId4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urple broccol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79" b="93473" l="0" r="100000">
                        <a14:backgroundMark x1="97700" y1="37209" x2="92200" y2="6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53" b="6705"/>
          <a:stretch/>
        </p:blipFill>
        <p:spPr bwMode="auto">
          <a:xfrm>
            <a:off x="5700889" y="0"/>
            <a:ext cx="6745463" cy="68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98550" y="0"/>
            <a:ext cx="7797213" cy="2806574"/>
            <a:chOff x="-198550" y="0"/>
            <a:chExt cx="7672900" cy="2806574"/>
          </a:xfrm>
        </p:grpSpPr>
        <p:sp>
          <p:nvSpPr>
            <p:cNvPr id="7" name="Rounded Rectangle 6"/>
            <p:cNvSpPr/>
            <p:nvPr/>
          </p:nvSpPr>
          <p:spPr>
            <a:xfrm>
              <a:off x="323091" y="795600"/>
              <a:ext cx="6530383" cy="1205215"/>
            </a:xfrm>
            <a:prstGeom prst="roundRect">
              <a:avLst>
                <a:gd name="adj" fmla="val 31514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4400" dirty="0" smtClean="0">
                  <a:solidFill>
                    <a:prstClr val="white"/>
                  </a:solidFill>
                  <a:latin typeface="#9Slide03 Swiss Condensed Bold" panose="02000500000000000000" pitchFamily="2" charset="0"/>
                  <a:ea typeface="#9Slide03 Roboto Condensed" panose="02000000000000000000" pitchFamily="2" charset="0"/>
                </a:rPr>
                <a:t>         THỰC VẬT</a:t>
              </a:r>
              <a:endParaRPr lang="en-US" sz="4400" dirty="0">
                <a:solidFill>
                  <a:prstClr val="white"/>
                </a:solidFill>
                <a:latin typeface="#9Slide03 Swiss Condensed Bold" panose="02000500000000000000" pitchFamily="2" charset="0"/>
                <a:ea typeface="#9Slide03 Roboto Condensed" panose="02000000000000000000" pitchFamily="2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03365" y="279105"/>
              <a:ext cx="7270985" cy="661352"/>
            </a:xfrm>
            <a:prstGeom prst="roundRect">
              <a:avLst>
                <a:gd name="adj" fmla="val 31514"/>
              </a:avLst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dirty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                          </a:t>
              </a:r>
              <a:r>
                <a:rPr lang="vi-VN" sz="2400" dirty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Chủ đề </a:t>
              </a:r>
              <a:r>
                <a:rPr lang="en-US" sz="2400" dirty="0" smtClean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7: </a:t>
              </a:r>
              <a:r>
                <a:rPr lang="en-US" sz="2400" dirty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ĐA DẠNG THẾ GIỚI SỐNG</a:t>
              </a:r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-198550" y="0"/>
              <a:ext cx="2732352" cy="2806574"/>
            </a:xfrm>
            <a:prstGeom prst="flowChartConnector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3995" y="0"/>
              <a:ext cx="2623241" cy="262324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9" y="2000815"/>
            <a:ext cx="4758267" cy="4758267"/>
          </a:xfrm>
          <a:prstGeom prst="rect">
            <a:avLst/>
          </a:prstGeom>
        </p:spPr>
      </p:pic>
      <p:pic>
        <p:nvPicPr>
          <p:cNvPr id="11" name="Picture 6" descr="TLTH -Bộ SGK Lớp 2 - Kết nối tri thức với cuộc sống - Công ty Cổ phần Đầu  tư và Phát triển Giáo dục Phương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606" y="5104561"/>
            <a:ext cx="1654521" cy="16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19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4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dirty="0">
                <a:solidFill>
                  <a:srgbClr val="FFFFFF"/>
                </a:solidFill>
                <a:latin typeface="#9Slide03 Swiss Condensed Bold" panose="02000500000000000000" pitchFamily="2" charset="0"/>
              </a:rPr>
              <a:t>SỰ ĐA DẠNG THỰC VẬT</a:t>
            </a:r>
          </a:p>
        </p:txBody>
      </p:sp>
      <p:grpSp>
        <p:nvGrpSpPr>
          <p:cNvPr id="36" name="千图PPT彼岸天：ID 8661124库_组合 3">
            <a:extLst>
              <a:ext uri="{FF2B5EF4-FFF2-40B4-BE49-F238E27FC236}">
                <a16:creationId xmlns="" xmlns:a16="http://schemas.microsoft.com/office/drawing/2014/main" id="{CB062748-41E9-4F0A-A12D-25AAF0B73DB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198320" y="182299"/>
            <a:ext cx="2866931" cy="2977360"/>
            <a:chOff x="6230221" y="1399136"/>
            <a:chExt cx="3934658" cy="4059730"/>
          </a:xfrm>
        </p:grpSpPr>
        <p:sp>
          <p:nvSpPr>
            <p:cNvPr id="37" name="任意多边形 12">
              <a:extLst>
                <a:ext uri="{FF2B5EF4-FFF2-40B4-BE49-F238E27FC236}">
                  <a16:creationId xmlns="" xmlns:a16="http://schemas.microsoft.com/office/drawing/2014/main" id="{3DB9E718-FA7C-4B68-94A9-CC45E54FC4B1}"/>
                </a:ext>
              </a:extLst>
            </p:cNvPr>
            <p:cNvSpPr/>
            <p:nvPr/>
          </p:nvSpPr>
          <p:spPr>
            <a:xfrm rot="16200000" flipH="1">
              <a:off x="6167685" y="1461672"/>
              <a:ext cx="4059730" cy="3934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8400" y="0"/>
                  </a:moveTo>
                  <a:cubicBezTo>
                    <a:pt x="3600" y="0"/>
                    <a:pt x="0" y="3946"/>
                    <a:pt x="0" y="8723"/>
                  </a:cubicBezTo>
                  <a:cubicBezTo>
                    <a:pt x="0" y="13500"/>
                    <a:pt x="3600" y="17238"/>
                    <a:pt x="8400" y="17238"/>
                  </a:cubicBezTo>
                  <a:cubicBezTo>
                    <a:pt x="10400" y="17238"/>
                    <a:pt x="12200" y="16615"/>
                    <a:pt x="13600" y="15369"/>
                  </a:cubicBezTo>
                  <a:cubicBezTo>
                    <a:pt x="13600" y="15369"/>
                    <a:pt x="13800" y="15577"/>
                    <a:pt x="13800" y="15785"/>
                  </a:cubicBezTo>
                  <a:cubicBezTo>
                    <a:pt x="19000" y="20977"/>
                    <a:pt x="19000" y="20977"/>
                    <a:pt x="19000" y="20977"/>
                  </a:cubicBezTo>
                  <a:cubicBezTo>
                    <a:pt x="19400" y="21392"/>
                    <a:pt x="19800" y="21600"/>
                    <a:pt x="20000" y="21600"/>
                  </a:cubicBezTo>
                  <a:cubicBezTo>
                    <a:pt x="20400" y="21600"/>
                    <a:pt x="20800" y="21392"/>
                    <a:pt x="21200" y="20977"/>
                  </a:cubicBezTo>
                  <a:cubicBezTo>
                    <a:pt x="21600" y="20562"/>
                    <a:pt x="21600" y="19523"/>
                    <a:pt x="21200" y="18900"/>
                  </a:cubicBezTo>
                  <a:cubicBezTo>
                    <a:pt x="16000" y="13500"/>
                    <a:pt x="16000" y="13500"/>
                    <a:pt x="16000" y="13500"/>
                  </a:cubicBezTo>
                  <a:cubicBezTo>
                    <a:pt x="15800" y="13500"/>
                    <a:pt x="15600" y="13292"/>
                    <a:pt x="15400" y="13292"/>
                  </a:cubicBezTo>
                  <a:cubicBezTo>
                    <a:pt x="16200" y="11838"/>
                    <a:pt x="16600" y="10385"/>
                    <a:pt x="16600" y="8723"/>
                  </a:cubicBezTo>
                  <a:cubicBezTo>
                    <a:pt x="16600" y="3946"/>
                    <a:pt x="13000" y="0"/>
                    <a:pt x="8400" y="0"/>
                  </a:cubicBezTo>
                  <a:close/>
                  <a:moveTo>
                    <a:pt x="8400" y="2700"/>
                  </a:moveTo>
                  <a:cubicBezTo>
                    <a:pt x="11600" y="2700"/>
                    <a:pt x="14200" y="5400"/>
                    <a:pt x="14200" y="8723"/>
                  </a:cubicBezTo>
                  <a:cubicBezTo>
                    <a:pt x="14200" y="9762"/>
                    <a:pt x="13800" y="10800"/>
                    <a:pt x="13200" y="11838"/>
                  </a:cubicBezTo>
                  <a:cubicBezTo>
                    <a:pt x="12800" y="12669"/>
                    <a:pt x="12800" y="12669"/>
                    <a:pt x="12800" y="12669"/>
                  </a:cubicBezTo>
                  <a:cubicBezTo>
                    <a:pt x="12000" y="13292"/>
                    <a:pt x="12000" y="13292"/>
                    <a:pt x="12000" y="13292"/>
                  </a:cubicBezTo>
                  <a:cubicBezTo>
                    <a:pt x="11000" y="14123"/>
                    <a:pt x="9600" y="14538"/>
                    <a:pt x="8400" y="14538"/>
                  </a:cubicBezTo>
                  <a:cubicBezTo>
                    <a:pt x="5200" y="14538"/>
                    <a:pt x="2600" y="12046"/>
                    <a:pt x="2600" y="8723"/>
                  </a:cubicBezTo>
                  <a:cubicBezTo>
                    <a:pt x="2600" y="5400"/>
                    <a:pt x="5200" y="2700"/>
                    <a:pt x="8400" y="270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8" name="任意多边形 13">
              <a:extLst>
                <a:ext uri="{FF2B5EF4-FFF2-40B4-BE49-F238E27FC236}">
                  <a16:creationId xmlns="" xmlns:a16="http://schemas.microsoft.com/office/drawing/2014/main" id="{16EDF4BC-2643-4AB8-AC08-0CC63CFAFEBD}"/>
                </a:ext>
              </a:extLst>
            </p:cNvPr>
            <p:cNvSpPr/>
            <p:nvPr/>
          </p:nvSpPr>
          <p:spPr>
            <a:xfrm rot="293297">
              <a:off x="7535368" y="2245779"/>
              <a:ext cx="675407" cy="708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302" extrusionOk="0">
                  <a:moveTo>
                    <a:pt x="7820" y="21302"/>
                  </a:moveTo>
                  <a:cubicBezTo>
                    <a:pt x="7134" y="21302"/>
                    <a:pt x="6486" y="20992"/>
                    <a:pt x="6071" y="20461"/>
                  </a:cubicBezTo>
                  <a:lnTo>
                    <a:pt x="446" y="13281"/>
                  </a:lnTo>
                  <a:cubicBezTo>
                    <a:pt x="-286" y="12346"/>
                    <a:pt x="-96" y="11016"/>
                    <a:pt x="870" y="10309"/>
                  </a:cubicBezTo>
                  <a:cubicBezTo>
                    <a:pt x="1839" y="9601"/>
                    <a:pt x="3213" y="9787"/>
                    <a:pt x="3944" y="10719"/>
                  </a:cubicBezTo>
                  <a:lnTo>
                    <a:pt x="7644" y="15443"/>
                  </a:lnTo>
                  <a:lnTo>
                    <a:pt x="16947" y="999"/>
                  </a:lnTo>
                  <a:cubicBezTo>
                    <a:pt x="17588" y="6"/>
                    <a:pt x="18941" y="-298"/>
                    <a:pt x="19970" y="321"/>
                  </a:cubicBezTo>
                  <a:cubicBezTo>
                    <a:pt x="20999" y="939"/>
                    <a:pt x="21314" y="2249"/>
                    <a:pt x="20673" y="3242"/>
                  </a:cubicBezTo>
                  <a:lnTo>
                    <a:pt x="9683" y="20302"/>
                  </a:lnTo>
                  <a:cubicBezTo>
                    <a:pt x="9300" y="20895"/>
                    <a:pt x="8641" y="21269"/>
                    <a:pt x="7920" y="21300"/>
                  </a:cubicBezTo>
                  <a:cubicBezTo>
                    <a:pt x="7886" y="21302"/>
                    <a:pt x="7852" y="21302"/>
                    <a:pt x="7820" y="21302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 defTabSz="9144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9" name="矩形 31">
              <a:extLst>
                <a:ext uri="{FF2B5EF4-FFF2-40B4-BE49-F238E27FC236}">
                  <a16:creationId xmlns="" xmlns:a16="http://schemas.microsoft.com/office/drawing/2014/main" id="{C8549018-45BC-4B37-968D-C579C2606AFD}"/>
                </a:ext>
              </a:extLst>
            </p:cNvPr>
            <p:cNvSpPr/>
            <p:nvPr/>
          </p:nvSpPr>
          <p:spPr>
            <a:xfrm>
              <a:off x="7243644" y="3182779"/>
              <a:ext cx="1231106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none" lIns="0" tIns="0" rIns="0" bIns="0" anchor="ctr">
              <a:noAutofit/>
            </a:bodyPr>
            <a:lstStyle/>
            <a:p>
              <a:pPr algn="ctr" defTabSz="914400">
                <a:defRPr sz="1800">
                  <a:solidFill>
                    <a:srgbClr val="000000"/>
                  </a:solidFill>
                </a:defRPr>
              </a:pPr>
              <a:r>
                <a:rPr lang="en-US" altLang="zh-CN" sz="2400" dirty="0">
                  <a:solidFill>
                    <a:srgbClr val="000000"/>
                  </a:solidFill>
                  <a:latin typeface="#9Slide03 FS Neusa Bold" panose="00000800000000000000" pitchFamily="2" charset="0"/>
                </a:rPr>
                <a:t>QUAN SÁT</a:t>
              </a:r>
              <a:endParaRPr lang="zh-CN" altLang="en-US" sz="2400" dirty="0">
                <a:solidFill>
                  <a:srgbClr val="000000"/>
                </a:solidFill>
                <a:latin typeface="#9Slide03 FS Neusa Bold" panose="00000800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5390" y="1814458"/>
            <a:ext cx="6491335" cy="4173648"/>
            <a:chOff x="144855" y="1421395"/>
            <a:chExt cx="6491335" cy="4173648"/>
          </a:xfrm>
        </p:grpSpPr>
        <p:pic>
          <p:nvPicPr>
            <p:cNvPr id="5122" name="Picture 2" descr="NONG TẰ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84" y="1578320"/>
              <a:ext cx="6096000" cy="381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44855" y="1421395"/>
              <a:ext cx="6491335" cy="4173648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02352" y="6024393"/>
            <a:ext cx="6491334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sz="24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Cây nong tằm</a:t>
            </a:r>
            <a:r>
              <a:rPr lang="en-US" sz="24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(</a:t>
            </a:r>
            <a:r>
              <a:rPr lang="vi-VN" sz="24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đường kính lớn hơn 1 mét)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/>
          </p:nvPr>
        </p:nvGraphicFramePr>
        <p:xfrm>
          <a:off x="7116024" y="3361755"/>
          <a:ext cx="3784348" cy="1874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174"/>
                <a:gridCol w="1892174"/>
              </a:tblGrid>
              <a:tr h="374983">
                <a:tc>
                  <a:txBody>
                    <a:bodyPr/>
                    <a:lstStyle/>
                    <a:p>
                      <a:pPr algn="ctr"/>
                      <a:r>
                        <a:rPr lang="vi-VN" noProof="0" dirty="0" smtClean="0"/>
                        <a:t>Ngành</a:t>
                      </a:r>
                      <a:r>
                        <a:rPr lang="vi-VN" baseline="0" noProof="0" dirty="0" smtClean="0"/>
                        <a:t> thực vật</a:t>
                      </a:r>
                      <a:endParaRPr lang="vi-VN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noProof="0" dirty="0" smtClean="0"/>
                        <a:t>Số lượng</a:t>
                      </a:r>
                      <a:r>
                        <a:rPr lang="vi-VN" baseline="0" noProof="0" dirty="0" smtClean="0"/>
                        <a:t> loài</a:t>
                      </a:r>
                      <a:endParaRPr lang="vi-VN" noProof="0" dirty="0"/>
                    </a:p>
                  </a:txBody>
                  <a:tcPr/>
                </a:tc>
              </a:tr>
              <a:tr h="374983">
                <a:tc>
                  <a:txBody>
                    <a:bodyPr/>
                    <a:lstStyle/>
                    <a:p>
                      <a:r>
                        <a:rPr lang="vi-VN" noProof="0" dirty="0" smtClean="0">
                          <a:solidFill>
                            <a:schemeClr val="tx1"/>
                          </a:solidFill>
                        </a:rPr>
                        <a:t>Hạt kín</a:t>
                      </a:r>
                      <a:endParaRPr lang="vi-VN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noProof="0" dirty="0" smtClean="0">
                          <a:solidFill>
                            <a:schemeClr val="tx1"/>
                          </a:solidFill>
                        </a:rPr>
                        <a:t>10.300</a:t>
                      </a:r>
                      <a:endParaRPr lang="vi-VN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983">
                <a:tc>
                  <a:txBody>
                    <a:bodyPr/>
                    <a:lstStyle/>
                    <a:p>
                      <a:r>
                        <a:rPr lang="vi-VN" noProof="0" dirty="0" smtClean="0">
                          <a:solidFill>
                            <a:schemeClr val="tx1"/>
                          </a:solidFill>
                        </a:rPr>
                        <a:t>Dương</a:t>
                      </a:r>
                      <a:r>
                        <a:rPr lang="vi-VN" baseline="0" noProof="0" dirty="0" smtClean="0">
                          <a:solidFill>
                            <a:schemeClr val="tx1"/>
                          </a:solidFill>
                        </a:rPr>
                        <a:t> xỉ</a:t>
                      </a:r>
                      <a:endParaRPr lang="vi-VN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noProof="0" dirty="0" smtClean="0">
                          <a:solidFill>
                            <a:schemeClr val="tx1"/>
                          </a:solidFill>
                        </a:rPr>
                        <a:t>691</a:t>
                      </a:r>
                      <a:endParaRPr lang="vi-VN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983">
                <a:tc>
                  <a:txBody>
                    <a:bodyPr/>
                    <a:lstStyle/>
                    <a:p>
                      <a:r>
                        <a:rPr lang="vi-VN" noProof="0" dirty="0" smtClean="0">
                          <a:solidFill>
                            <a:schemeClr val="tx1"/>
                          </a:solidFill>
                        </a:rPr>
                        <a:t>Rêu</a:t>
                      </a:r>
                      <a:endParaRPr lang="vi-VN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noProof="0" dirty="0" smtClean="0">
                          <a:solidFill>
                            <a:schemeClr val="tx1"/>
                          </a:solidFill>
                        </a:rPr>
                        <a:t>481</a:t>
                      </a:r>
                      <a:endParaRPr lang="vi-VN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983">
                <a:tc>
                  <a:txBody>
                    <a:bodyPr/>
                    <a:lstStyle/>
                    <a:p>
                      <a:r>
                        <a:rPr lang="vi-VN" noProof="0" dirty="0" smtClean="0">
                          <a:solidFill>
                            <a:schemeClr val="tx1"/>
                          </a:solidFill>
                        </a:rPr>
                        <a:t>Hạt trần</a:t>
                      </a:r>
                      <a:endParaRPr lang="vi-VN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noProof="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vi-VN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989275" y="2619812"/>
            <a:ext cx="4001632" cy="7266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b="1" dirty="0">
                <a:solidFill>
                  <a:srgbClr val="092B52">
                    <a:lumMod val="75000"/>
                    <a:lumOff val="25000"/>
                  </a:srgbClr>
                </a:solidFill>
              </a:rPr>
              <a:t>Bảng số lượng các loài thực vật ở Việt Nam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88863" y="5341545"/>
            <a:ext cx="3802456" cy="950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1600" i="1" dirty="0">
                <a:solidFill>
                  <a:srgbClr val="000000"/>
                </a:solidFill>
              </a:rPr>
              <a:t>(Theo số liệu của Tổ chức Liên minh Quốc tế Bảo tồn thiên nhiên và Tài nguyên thiên nhiên – IUCN)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-103306" y="977159"/>
            <a:ext cx="9404933" cy="746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vi-VN" sz="2200" dirty="0" smtClean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Dựa vào số liệu bảng, em hãy nhận xét về số lượng loài của mỗi ngành thực vật</a:t>
            </a:r>
            <a:endParaRPr lang="vi-VN" sz="2200" dirty="0">
              <a:solidFill>
                <a:srgbClr val="C000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318" y="886009"/>
            <a:ext cx="8928253" cy="79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lnSpc>
                <a:spcPct val="120000"/>
              </a:lnSpc>
            </a:pPr>
            <a:r>
              <a:rPr lang="vi-VN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 Số lượng loài của ngành thực vật nhiều nhất, là 10 300 loài.</a:t>
            </a:r>
          </a:p>
          <a:p>
            <a:pPr algn="just" defTabSz="914400">
              <a:lnSpc>
                <a:spcPct val="120000"/>
              </a:lnSpc>
            </a:pPr>
            <a:r>
              <a:rPr lang="vi-VN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 Số lượng loài của ngành thực vật hạt trần ít nhất là 69 loài</a:t>
            </a:r>
          </a:p>
        </p:txBody>
      </p:sp>
    </p:spTree>
    <p:extLst>
      <p:ext uri="{BB962C8B-B14F-4D97-AF65-F5344CB8AC3E}">
        <p14:creationId xmlns:p14="http://schemas.microsoft.com/office/powerpoint/2010/main" val="11233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850421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dirty="0">
                <a:solidFill>
                  <a:srgbClr val="FFFFFF"/>
                </a:solidFill>
                <a:latin typeface="#9Slide03 Swiss Condensed Bold" panose="02000500000000000000" pitchFamily="2" charset="0"/>
              </a:rPr>
              <a:t>SỰ ĐA DẠNG THỰC VẬT</a:t>
            </a:r>
          </a:p>
        </p:txBody>
      </p:sp>
      <p:grpSp>
        <p:nvGrpSpPr>
          <p:cNvPr id="36" name="千图PPT彼岸天：ID 8661124库_组合 3">
            <a:extLst>
              <a:ext uri="{FF2B5EF4-FFF2-40B4-BE49-F238E27FC236}">
                <a16:creationId xmlns="" xmlns:a16="http://schemas.microsoft.com/office/drawing/2014/main" id="{CB062748-41E9-4F0A-A12D-25AAF0B73DB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198320" y="182299"/>
            <a:ext cx="2866931" cy="2977360"/>
            <a:chOff x="6230221" y="1399136"/>
            <a:chExt cx="3934658" cy="4059730"/>
          </a:xfrm>
        </p:grpSpPr>
        <p:sp>
          <p:nvSpPr>
            <p:cNvPr id="37" name="任意多边形 12">
              <a:extLst>
                <a:ext uri="{FF2B5EF4-FFF2-40B4-BE49-F238E27FC236}">
                  <a16:creationId xmlns="" xmlns:a16="http://schemas.microsoft.com/office/drawing/2014/main" id="{3DB9E718-FA7C-4B68-94A9-CC45E54FC4B1}"/>
                </a:ext>
              </a:extLst>
            </p:cNvPr>
            <p:cNvSpPr/>
            <p:nvPr/>
          </p:nvSpPr>
          <p:spPr>
            <a:xfrm rot="16200000" flipH="1">
              <a:off x="6167685" y="1461672"/>
              <a:ext cx="4059730" cy="3934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8400" y="0"/>
                  </a:moveTo>
                  <a:cubicBezTo>
                    <a:pt x="3600" y="0"/>
                    <a:pt x="0" y="3946"/>
                    <a:pt x="0" y="8723"/>
                  </a:cubicBezTo>
                  <a:cubicBezTo>
                    <a:pt x="0" y="13500"/>
                    <a:pt x="3600" y="17238"/>
                    <a:pt x="8400" y="17238"/>
                  </a:cubicBezTo>
                  <a:cubicBezTo>
                    <a:pt x="10400" y="17238"/>
                    <a:pt x="12200" y="16615"/>
                    <a:pt x="13600" y="15369"/>
                  </a:cubicBezTo>
                  <a:cubicBezTo>
                    <a:pt x="13600" y="15369"/>
                    <a:pt x="13800" y="15577"/>
                    <a:pt x="13800" y="15785"/>
                  </a:cubicBezTo>
                  <a:cubicBezTo>
                    <a:pt x="19000" y="20977"/>
                    <a:pt x="19000" y="20977"/>
                    <a:pt x="19000" y="20977"/>
                  </a:cubicBezTo>
                  <a:cubicBezTo>
                    <a:pt x="19400" y="21392"/>
                    <a:pt x="19800" y="21600"/>
                    <a:pt x="20000" y="21600"/>
                  </a:cubicBezTo>
                  <a:cubicBezTo>
                    <a:pt x="20400" y="21600"/>
                    <a:pt x="20800" y="21392"/>
                    <a:pt x="21200" y="20977"/>
                  </a:cubicBezTo>
                  <a:cubicBezTo>
                    <a:pt x="21600" y="20562"/>
                    <a:pt x="21600" y="19523"/>
                    <a:pt x="21200" y="18900"/>
                  </a:cubicBezTo>
                  <a:cubicBezTo>
                    <a:pt x="16000" y="13500"/>
                    <a:pt x="16000" y="13500"/>
                    <a:pt x="16000" y="13500"/>
                  </a:cubicBezTo>
                  <a:cubicBezTo>
                    <a:pt x="15800" y="13500"/>
                    <a:pt x="15600" y="13292"/>
                    <a:pt x="15400" y="13292"/>
                  </a:cubicBezTo>
                  <a:cubicBezTo>
                    <a:pt x="16200" y="11838"/>
                    <a:pt x="16600" y="10385"/>
                    <a:pt x="16600" y="8723"/>
                  </a:cubicBezTo>
                  <a:cubicBezTo>
                    <a:pt x="16600" y="3946"/>
                    <a:pt x="13000" y="0"/>
                    <a:pt x="8400" y="0"/>
                  </a:cubicBezTo>
                  <a:close/>
                  <a:moveTo>
                    <a:pt x="8400" y="2700"/>
                  </a:moveTo>
                  <a:cubicBezTo>
                    <a:pt x="11600" y="2700"/>
                    <a:pt x="14200" y="5400"/>
                    <a:pt x="14200" y="8723"/>
                  </a:cubicBezTo>
                  <a:cubicBezTo>
                    <a:pt x="14200" y="9762"/>
                    <a:pt x="13800" y="10800"/>
                    <a:pt x="13200" y="11838"/>
                  </a:cubicBezTo>
                  <a:cubicBezTo>
                    <a:pt x="12800" y="12669"/>
                    <a:pt x="12800" y="12669"/>
                    <a:pt x="12800" y="12669"/>
                  </a:cubicBezTo>
                  <a:cubicBezTo>
                    <a:pt x="12000" y="13292"/>
                    <a:pt x="12000" y="13292"/>
                    <a:pt x="12000" y="13292"/>
                  </a:cubicBezTo>
                  <a:cubicBezTo>
                    <a:pt x="11000" y="14123"/>
                    <a:pt x="9600" y="14538"/>
                    <a:pt x="8400" y="14538"/>
                  </a:cubicBezTo>
                  <a:cubicBezTo>
                    <a:pt x="5200" y="14538"/>
                    <a:pt x="2600" y="12046"/>
                    <a:pt x="2600" y="8723"/>
                  </a:cubicBezTo>
                  <a:cubicBezTo>
                    <a:pt x="2600" y="5400"/>
                    <a:pt x="5200" y="2700"/>
                    <a:pt x="8400" y="270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8" name="任意多边形 13">
              <a:extLst>
                <a:ext uri="{FF2B5EF4-FFF2-40B4-BE49-F238E27FC236}">
                  <a16:creationId xmlns="" xmlns:a16="http://schemas.microsoft.com/office/drawing/2014/main" id="{16EDF4BC-2643-4AB8-AC08-0CC63CFAFEBD}"/>
                </a:ext>
              </a:extLst>
            </p:cNvPr>
            <p:cNvSpPr/>
            <p:nvPr/>
          </p:nvSpPr>
          <p:spPr>
            <a:xfrm rot="293297">
              <a:off x="7535368" y="2245779"/>
              <a:ext cx="675407" cy="708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302" extrusionOk="0">
                  <a:moveTo>
                    <a:pt x="7820" y="21302"/>
                  </a:moveTo>
                  <a:cubicBezTo>
                    <a:pt x="7134" y="21302"/>
                    <a:pt x="6486" y="20992"/>
                    <a:pt x="6071" y="20461"/>
                  </a:cubicBezTo>
                  <a:lnTo>
                    <a:pt x="446" y="13281"/>
                  </a:lnTo>
                  <a:cubicBezTo>
                    <a:pt x="-286" y="12346"/>
                    <a:pt x="-96" y="11016"/>
                    <a:pt x="870" y="10309"/>
                  </a:cubicBezTo>
                  <a:cubicBezTo>
                    <a:pt x="1839" y="9601"/>
                    <a:pt x="3213" y="9787"/>
                    <a:pt x="3944" y="10719"/>
                  </a:cubicBezTo>
                  <a:lnTo>
                    <a:pt x="7644" y="15443"/>
                  </a:lnTo>
                  <a:lnTo>
                    <a:pt x="16947" y="999"/>
                  </a:lnTo>
                  <a:cubicBezTo>
                    <a:pt x="17588" y="6"/>
                    <a:pt x="18941" y="-298"/>
                    <a:pt x="19970" y="321"/>
                  </a:cubicBezTo>
                  <a:cubicBezTo>
                    <a:pt x="20999" y="939"/>
                    <a:pt x="21314" y="2249"/>
                    <a:pt x="20673" y="3242"/>
                  </a:cubicBezTo>
                  <a:lnTo>
                    <a:pt x="9683" y="20302"/>
                  </a:lnTo>
                  <a:cubicBezTo>
                    <a:pt x="9300" y="20895"/>
                    <a:pt x="8641" y="21269"/>
                    <a:pt x="7920" y="21300"/>
                  </a:cubicBezTo>
                  <a:cubicBezTo>
                    <a:pt x="7886" y="21302"/>
                    <a:pt x="7852" y="21302"/>
                    <a:pt x="7820" y="21302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 defTabSz="9144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9" name="矩形 31">
              <a:extLst>
                <a:ext uri="{FF2B5EF4-FFF2-40B4-BE49-F238E27FC236}">
                  <a16:creationId xmlns="" xmlns:a16="http://schemas.microsoft.com/office/drawing/2014/main" id="{C8549018-45BC-4B37-968D-C579C2606AFD}"/>
                </a:ext>
              </a:extLst>
            </p:cNvPr>
            <p:cNvSpPr/>
            <p:nvPr/>
          </p:nvSpPr>
          <p:spPr>
            <a:xfrm>
              <a:off x="7243644" y="3182779"/>
              <a:ext cx="1231106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none" lIns="0" tIns="0" rIns="0" bIns="0" anchor="ctr">
              <a:noAutofit/>
            </a:bodyPr>
            <a:lstStyle/>
            <a:p>
              <a:pPr algn="ctr" defTabSz="914400">
                <a:defRPr sz="1800">
                  <a:solidFill>
                    <a:srgbClr val="000000"/>
                  </a:solidFill>
                </a:defRPr>
              </a:pPr>
              <a:r>
                <a:rPr lang="en-US" altLang="zh-CN" sz="2400" dirty="0">
                  <a:solidFill>
                    <a:srgbClr val="000000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SUY RA</a:t>
              </a:r>
              <a:endParaRPr lang="zh-CN" altLang="en-US" sz="2400" dirty="0">
                <a:solidFill>
                  <a:srgbClr val="000000"/>
                </a:solidFill>
                <a:latin typeface="#9Slide03 Roboto Condensed" panose="02000000000000000000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30432" y="2935612"/>
            <a:ext cx="6083928" cy="3229799"/>
            <a:chOff x="5830432" y="2935612"/>
            <a:chExt cx="6083928" cy="3229799"/>
          </a:xfrm>
        </p:grpSpPr>
        <p:sp>
          <p:nvSpPr>
            <p:cNvPr id="2" name="Rounded Rectangle 1"/>
            <p:cNvSpPr/>
            <p:nvPr/>
          </p:nvSpPr>
          <p:spPr>
            <a:xfrm>
              <a:off x="5830432" y="3341959"/>
              <a:ext cx="6083928" cy="28234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975287" y="3567065"/>
              <a:ext cx="5794218" cy="2462543"/>
            </a:xfrm>
            <a:prstGeom prst="roundRect">
              <a:avLst>
                <a:gd name="adj" fmla="val 155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 defTabSz="914400">
                <a:lnSpc>
                  <a:spcPct val="120000"/>
                </a:lnSpc>
                <a:buFont typeface="Wingdings" panose="05000000000000000000" pitchFamily="2" charset="2"/>
                <a:buChar char="q"/>
              </a:pPr>
              <a:r>
                <a:rPr lang="vi-VN" dirty="0">
                  <a:solidFill>
                    <a:srgbClr val="092B52">
                      <a:lumMod val="75000"/>
                      <a:lumOff val="25000"/>
                    </a:srgbClr>
                  </a:solidFill>
                </a:rPr>
                <a:t>Thực vật sống khắp nơi xung quanh chúng ta. Thực vật gồm nhiều loài, có kích thước và môi trường sống khác nhau.</a:t>
              </a:r>
            </a:p>
            <a:p>
              <a:pPr marL="285750" indent="-285750" algn="just" defTabSz="914400">
                <a:lnSpc>
                  <a:spcPct val="120000"/>
                </a:lnSpc>
                <a:buFont typeface="Wingdings" panose="05000000000000000000" pitchFamily="2" charset="2"/>
                <a:buChar char="q"/>
              </a:pPr>
              <a:r>
                <a:rPr lang="vi-VN" dirty="0">
                  <a:solidFill>
                    <a:srgbClr val="092B52">
                      <a:lumMod val="75000"/>
                      <a:lumOff val="25000"/>
                    </a:srgbClr>
                  </a:solidFill>
                </a:rPr>
                <a:t>Trên thế giới có khoảng gần 400 000 loài thực vật đã được phát hiện, trong đó Việt Nam khoảng gần 12 000 loài.</a:t>
              </a:r>
            </a:p>
          </p:txBody>
        </p:sp>
        <p:sp>
          <p:nvSpPr>
            <p:cNvPr id="6" name="Round Same Side Corner Rectangle 5"/>
            <p:cNvSpPr/>
            <p:nvPr/>
          </p:nvSpPr>
          <p:spPr>
            <a:xfrm>
              <a:off x="6332899" y="2935612"/>
              <a:ext cx="1692998" cy="640508"/>
            </a:xfrm>
            <a:prstGeom prst="round2Same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800" dirty="0">
                  <a:solidFill>
                    <a:srgbClr val="FFFFFF"/>
                  </a:solidFill>
                  <a:latin typeface="#9Slide03 FS Neusa Bold" panose="00000800000000000000" pitchFamily="2" charset="0"/>
                </a:rPr>
                <a:t>NHẬN XÉT</a:t>
              </a:r>
            </a:p>
          </p:txBody>
        </p:sp>
      </p:grpSp>
      <p:pic>
        <p:nvPicPr>
          <p:cNvPr id="3074" name="Picture 2" descr="Cây Sanh | Cây cảnh - Hoa cảnh - Bonsai - Hòn non bộ - Sân vườn tiểu cảnh -  Blog Cây cảnh 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7982"/>
            <a:ext cx="5746688" cy="43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5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een moss on brown tree trun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12139" r="2981" b="4118"/>
          <a:stretch/>
        </p:blipFill>
        <p:spPr bwMode="auto">
          <a:xfrm>
            <a:off x="-130629" y="-111966"/>
            <a:ext cx="12322629" cy="7072603"/>
          </a:xfrm>
          <a:prstGeom prst="rect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4892" y="1418611"/>
            <a:ext cx="10671586" cy="4011447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endParaRPr lang="en-US" sz="6000" b="1" dirty="0" smtClean="0">
              <a:solidFill>
                <a:srgbClr val="FFFFFF"/>
              </a:solidFill>
              <a:latin typeface="#9Slide03 Swiss Condensed Bold" panose="02000500000000000000" pitchFamily="2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20000"/>
              </a:lnSpc>
            </a:pPr>
            <a:r>
              <a:rPr lang="en-US" sz="6000" b="1" dirty="0" smtClean="0">
                <a:solidFill>
                  <a:srgbClr val="FFFFFF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1. THỰC VẬT KHÔNG CÓ MẠCH DẪN</a:t>
            </a:r>
          </a:p>
          <a:p>
            <a:pPr algn="ctr" defTabSz="914400">
              <a:lnSpc>
                <a:spcPct val="120000"/>
              </a:lnSpc>
            </a:pPr>
            <a:r>
              <a:rPr lang="en-US" sz="6000" b="1" dirty="0" smtClean="0">
                <a:solidFill>
                  <a:srgbClr val="FFFFFF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(RÊU)</a:t>
            </a:r>
          </a:p>
          <a:p>
            <a:pPr algn="ctr" defTabSz="914400">
              <a:lnSpc>
                <a:spcPct val="120000"/>
              </a:lnSpc>
            </a:pPr>
            <a:endParaRPr lang="en-US" sz="6600" b="1" dirty="0">
              <a:solidFill>
                <a:srgbClr val="FFFFFF"/>
              </a:solidFill>
              <a:latin typeface="#9Slide03 Swiss Condensed Bold" panose="02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3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21705"/>
            <a:ext cx="10660418" cy="5310183"/>
            <a:chOff x="-188204" y="724857"/>
            <a:chExt cx="10660418" cy="5310183"/>
          </a:xfrm>
        </p:grpSpPr>
        <p:sp>
          <p:nvSpPr>
            <p:cNvPr id="2" name="Flowchart: Merge 1"/>
            <p:cNvSpPr/>
            <p:nvPr/>
          </p:nvSpPr>
          <p:spPr>
            <a:xfrm rot="16397474">
              <a:off x="4192550" y="1407768"/>
              <a:ext cx="3334870" cy="4771389"/>
            </a:xfrm>
            <a:prstGeom prst="flowChartMerg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6148" name="Picture 4" descr="green moss on gray roc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736" y="2088630"/>
              <a:ext cx="4269478" cy="2847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lowchart: Connector 2"/>
            <p:cNvSpPr/>
            <p:nvPr/>
          </p:nvSpPr>
          <p:spPr>
            <a:xfrm>
              <a:off x="-188204" y="724857"/>
              <a:ext cx="5637007" cy="5310183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7274" y="0"/>
            <a:ext cx="3587469" cy="2687598"/>
            <a:chOff x="288888" y="61335"/>
            <a:chExt cx="3587469" cy="2687598"/>
          </a:xfrm>
        </p:grpSpPr>
        <p:grpSp>
          <p:nvGrpSpPr>
            <p:cNvPr id="11" name="Group 10"/>
            <p:cNvGrpSpPr/>
            <p:nvPr/>
          </p:nvGrpSpPr>
          <p:grpSpPr>
            <a:xfrm>
              <a:off x="288888" y="784331"/>
              <a:ext cx="3587469" cy="1964602"/>
              <a:chOff x="187826" y="4725909"/>
              <a:chExt cx="3587469" cy="196460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99176" y="4910126"/>
                <a:ext cx="3576119" cy="1780385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ound Same Side Corner Rectangle 13"/>
              <p:cNvSpPr/>
              <p:nvPr/>
            </p:nvSpPr>
            <p:spPr>
              <a:xfrm>
                <a:off x="199177" y="4725909"/>
                <a:ext cx="3576118" cy="320307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7826" y="5349314"/>
                <a:ext cx="346747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914400">
                  <a:lnSpc>
                    <a:spcPct val="120000"/>
                  </a:lnSpc>
                </a:pPr>
                <a:r>
                  <a:rPr lang="vi-VN" sz="200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Quan sát hình bên, cho</a:t>
                </a:r>
                <a:r>
                  <a:rPr lang="en-US" sz="200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200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biết những đặc điểm giúp em nhận biết được rêu.</a:t>
                </a:r>
                <a:endParaRPr lang="vi-VN" sz="200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6" descr="Question free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67" y="61335"/>
              <a:ext cx="1350362" cy="1350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5400307" y="5761460"/>
            <a:ext cx="5260111" cy="627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2200" dirty="0" smtClean="0">
                <a:solidFill>
                  <a:srgbClr val="0998A7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</a:t>
            </a:r>
            <a:r>
              <a:rPr lang="en-US" sz="2200" dirty="0" smtClean="0">
                <a:solidFill>
                  <a:srgbClr val="0998A7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</a:t>
            </a:r>
            <a:r>
              <a:rPr lang="vi-VN" sz="2200" dirty="0" smtClean="0">
                <a:solidFill>
                  <a:srgbClr val="0998A7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Rêu mọc trên đá dưới tán rừng</a:t>
            </a:r>
            <a:endParaRPr lang="vi-VN" sz="2200" dirty="0">
              <a:solidFill>
                <a:srgbClr val="0998A7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002" y="561787"/>
            <a:ext cx="749485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000" dirty="0" smtClean="0">
                <a:solidFill>
                  <a:srgbClr val="000000"/>
                </a:solidFill>
              </a:rPr>
              <a:t>Rêu có thân hình nhỏ bé, mọc thành từng đám, rêu không có mạch dẫn.</a:t>
            </a:r>
          </a:p>
          <a:p>
            <a:pPr marL="285750" indent="-28575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000" dirty="0" smtClean="0">
                <a:solidFill>
                  <a:srgbClr val="000000"/>
                </a:solidFill>
              </a:rPr>
              <a:t>Sống nơi ẩm ướt, dưới tán cây,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vi-VN" sz="2000" dirty="0" smtClean="0">
                <a:solidFill>
                  <a:srgbClr val="000000"/>
                </a:solidFill>
              </a:rPr>
              <a:t>trên đá….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708" y="2516019"/>
            <a:ext cx="1325243" cy="3117201"/>
          </a:xfrm>
          <a:prstGeom prst="rect">
            <a:avLst/>
          </a:prstGeom>
        </p:spPr>
      </p:pic>
      <p:pic>
        <p:nvPicPr>
          <p:cNvPr id="6154" name="Picture 27"/>
          <p:cNvPicPr>
            <a:picLocks noChangeAspect="1" noChangeArrowheads="1"/>
          </p:cNvPicPr>
          <p:nvPr/>
        </p:nvPicPr>
        <p:blipFill rotWithShape="1"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3235" r="49566" b="10086"/>
          <a:stretch/>
        </p:blipFill>
        <p:spPr bwMode="auto">
          <a:xfrm>
            <a:off x="666973" y="2898039"/>
            <a:ext cx="2858071" cy="269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32639" y="5222242"/>
            <a:ext cx="1269402" cy="427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sz="2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Cây rêu</a:t>
            </a:r>
          </a:p>
        </p:txBody>
      </p:sp>
    </p:spTree>
    <p:extLst>
      <p:ext uri="{BB962C8B-B14F-4D97-AF65-F5344CB8AC3E}">
        <p14:creationId xmlns:p14="http://schemas.microsoft.com/office/powerpoint/2010/main" val="12119664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>
            <a:extLst>
              <a:ext uri="{FF2B5EF4-FFF2-40B4-BE49-F238E27FC236}">
                <a16:creationId xmlns="" xmlns:a16="http://schemas.microsoft.com/office/drawing/2014/main" id="{8AB01651-2DAD-472A-ABB7-EB716401AEC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26641" y="160338"/>
            <a:ext cx="3039882" cy="3672408"/>
            <a:chOff x="172320" y="1952836"/>
            <a:chExt cx="3039882" cy="3672408"/>
          </a:xfrm>
        </p:grpSpPr>
        <p:sp>
          <p:nvSpPr>
            <p:cNvPr id="3" name="矩形 3">
              <a:extLst>
                <a:ext uri="{FF2B5EF4-FFF2-40B4-BE49-F238E27FC236}">
                  <a16:creationId xmlns="" xmlns:a16="http://schemas.microsoft.com/office/drawing/2014/main" id="{6D813C68-DD4E-4FB8-93A0-A6415E144FB4}"/>
                </a:ext>
              </a:extLst>
            </p:cNvPr>
            <p:cNvSpPr/>
            <p:nvPr/>
          </p:nvSpPr>
          <p:spPr>
            <a:xfrm>
              <a:off x="172320" y="3606949"/>
              <a:ext cx="3039882" cy="71322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 defTabSz="914400"/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VỀ RÊU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组合 27">
              <a:extLst>
                <a:ext uri="{FF2B5EF4-FFF2-40B4-BE49-F238E27FC236}">
                  <a16:creationId xmlns="" xmlns:a16="http://schemas.microsoft.com/office/drawing/2014/main" id="{16A8B0F4-5E23-4720-8F45-DCC499741CD7}"/>
                </a:ext>
              </a:extLst>
            </p:cNvPr>
            <p:cNvGrpSpPr/>
            <p:nvPr/>
          </p:nvGrpSpPr>
          <p:grpSpPr>
            <a:xfrm>
              <a:off x="920269" y="1952836"/>
              <a:ext cx="1474002" cy="1474002"/>
              <a:chOff x="4343400" y="1854885"/>
              <a:chExt cx="457200" cy="457200"/>
            </a:xfrm>
          </p:grpSpPr>
          <p:sp>
            <p:nvSpPr>
              <p:cNvPr id="8" name="椭圆 29">
                <a:extLst>
                  <a:ext uri="{FF2B5EF4-FFF2-40B4-BE49-F238E27FC236}">
                    <a16:creationId xmlns="" xmlns:a16="http://schemas.microsoft.com/office/drawing/2014/main" id="{FC7ACA3E-EF6A-48AE-BA51-2FB2C84D0A6D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/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椭圆 30">
                <a:extLst>
                  <a:ext uri="{FF2B5EF4-FFF2-40B4-BE49-F238E27FC236}">
                    <a16:creationId xmlns="" xmlns:a16="http://schemas.microsoft.com/office/drawing/2014/main" id="{BA8B6CBF-4049-483E-BF08-06E5A1F7A1FF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/>
                <a:r>
                  <a:rPr lang="en-US" sz="40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01</a:t>
                </a:r>
                <a:endParaRPr sz="4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文本框 13">
              <a:extLst>
                <a:ext uri="{FF2B5EF4-FFF2-40B4-BE49-F238E27FC236}">
                  <a16:creationId xmlns="" xmlns:a16="http://schemas.microsoft.com/office/drawing/2014/main" id="{308CEA00-EDC3-4F22-A7AC-B61E658C4F5E}"/>
                </a:ext>
              </a:extLst>
            </p:cNvPr>
            <p:cNvSpPr txBox="1">
              <a:spLocks/>
            </p:cNvSpPr>
            <p:nvPr/>
          </p:nvSpPr>
          <p:spPr>
            <a:xfrm>
              <a:off x="302140" y="4413468"/>
              <a:ext cx="2710261" cy="1211776"/>
            </a:xfrm>
            <a:prstGeom prst="rect">
              <a:avLst/>
            </a:prstGeom>
          </p:spPr>
          <p:txBody>
            <a:bodyPr vert="horz" wrap="square" lIns="0" tIns="108000" rIns="0" bIns="0" anchor="t" anchorCtr="1">
              <a:normAutofit/>
            </a:bodyPr>
            <a:lstStyle/>
            <a:p>
              <a:pPr algn="ctr" defTabSz="914400">
                <a:lnSpc>
                  <a:spcPct val="120000"/>
                </a:lnSpc>
              </a:pPr>
              <a:endParaRPr lang="zh-CN" altLang="en-US" sz="1400" dirty="0">
                <a:solidFill>
                  <a:srgbClr val="000000">
                    <a:lumMod val="100000"/>
                  </a:srgbClr>
                </a:solidFill>
              </a:endParaRPr>
            </a:p>
          </p:txBody>
        </p:sp>
      </p:grpSp>
      <p:sp>
        <p:nvSpPr>
          <p:cNvPr id="16" name="AutoShape 2" descr="Rêu thật sấy khô (Tưới nước là xanh tươi lại) đóng hộp chuyên dụng làm lớp  phủ trang trí chậu cảnh, terrarium, bonsai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4653" y="2639076"/>
            <a:ext cx="4246533" cy="3862442"/>
            <a:chOff x="0" y="523618"/>
            <a:chExt cx="4246533" cy="3862442"/>
          </a:xfrm>
        </p:grpSpPr>
        <p:grpSp>
          <p:nvGrpSpPr>
            <p:cNvPr id="22" name="Group 21"/>
            <p:cNvGrpSpPr/>
            <p:nvPr/>
          </p:nvGrpSpPr>
          <p:grpSpPr>
            <a:xfrm>
              <a:off x="588476" y="4035307"/>
              <a:ext cx="2933322" cy="350753"/>
              <a:chOff x="588476" y="4035307"/>
              <a:chExt cx="2933322" cy="350753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588476" y="4042062"/>
                <a:ext cx="923453" cy="319170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vi-VN" sz="1600" i="1" dirty="0">
                    <a:solidFill>
                      <a:prstClr val="white"/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1600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511929" y="4035307"/>
                <a:ext cx="2009869" cy="350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vi-VN" sz="1600" i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Đại diện nhóm Rêu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0" y="523618"/>
              <a:ext cx="4246533" cy="3392116"/>
              <a:chOff x="0" y="523618"/>
              <a:chExt cx="4246533" cy="339211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523618"/>
                <a:ext cx="2622850" cy="32885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30128" y="523618"/>
                <a:ext cx="1325243" cy="3117201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2338964" y="3577180"/>
                <a:ext cx="19075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vi-VN" sz="1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Cây rêu tường</a:t>
                </a:r>
              </a:p>
            </p:txBody>
          </p:sp>
        </p:grpSp>
      </p:grpSp>
      <p:grpSp>
        <p:nvGrpSpPr>
          <p:cNvPr id="37" name="千图PPT彼岸天：ID 8661124库_组合 57">
            <a:extLst>
              <a:ext uri="{FF2B5EF4-FFF2-40B4-BE49-F238E27FC236}">
                <a16:creationId xmlns="" xmlns:a16="http://schemas.microsoft.com/office/drawing/2014/main" id="{E827C2E7-E15D-4F8F-AA22-B6F398E66F4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563576" y="1402003"/>
            <a:ext cx="4452679" cy="1762048"/>
            <a:chOff x="5212899" y="2547940"/>
            <a:chExt cx="4452679" cy="1762048"/>
          </a:xfrm>
        </p:grpSpPr>
        <p:grpSp>
          <p:nvGrpSpPr>
            <p:cNvPr id="39" name="Group 2">
              <a:extLst>
                <a:ext uri="{FF2B5EF4-FFF2-40B4-BE49-F238E27FC236}">
                  <a16:creationId xmlns="" xmlns:a16="http://schemas.microsoft.com/office/drawing/2014/main" id="{E33DD5D7-B6C9-46E0-940D-BBC7CF8EAB39}"/>
                </a:ext>
              </a:extLst>
            </p:cNvPr>
            <p:cNvGrpSpPr/>
            <p:nvPr/>
          </p:nvGrpSpPr>
          <p:grpSpPr>
            <a:xfrm>
              <a:off x="5212899" y="2547940"/>
              <a:ext cx="1227614" cy="1218967"/>
              <a:chOff x="5212899" y="2547940"/>
              <a:chExt cx="1227614" cy="1218967"/>
            </a:xfrm>
          </p:grpSpPr>
          <p:sp>
            <p:nvSpPr>
              <p:cNvPr id="43" name="Teardrop 93">
                <a:extLst>
                  <a:ext uri="{FF2B5EF4-FFF2-40B4-BE49-F238E27FC236}">
                    <a16:creationId xmlns="" xmlns:a16="http://schemas.microsoft.com/office/drawing/2014/main" id="{679264A8-DE10-4FEA-8D9C-A06C950214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2899" y="2547940"/>
                <a:ext cx="1218967" cy="1218967"/>
              </a:xfrm>
              <a:prstGeom prst="teardrop">
                <a:avLst/>
              </a:prstGeom>
              <a:solidFill>
                <a:schemeClr val="accent3">
                  <a:alpha val="91000"/>
                </a:schemeClr>
              </a:solidFill>
              <a:ln w="9525" cmpd="sng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/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96">
                <a:extLst>
                  <a:ext uri="{FF2B5EF4-FFF2-40B4-BE49-F238E27FC236}">
                    <a16:creationId xmlns="" xmlns:a16="http://schemas.microsoft.com/office/drawing/2014/main" id="{2EAA0DD0-9D3B-4C55-914D-1FF79780983F}"/>
                  </a:ext>
                </a:extLst>
              </p:cNvPr>
              <p:cNvSpPr/>
              <p:nvPr/>
            </p:nvSpPr>
            <p:spPr>
              <a:xfrm>
                <a:off x="5999367" y="2571912"/>
                <a:ext cx="441146" cy="507831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 defTabSz="914400"/>
                <a:r>
                  <a:rPr lang="en-US" sz="2800" dirty="0">
                    <a:solidFill>
                      <a:srgbClr val="FFFFFF"/>
                    </a:solidFill>
                    <a:latin typeface="Acumin Pro Condensed" panose="020B0806020202020204" pitchFamily="34" charset="0"/>
                  </a:rPr>
                  <a:t>03</a:t>
                </a:r>
              </a:p>
            </p:txBody>
          </p:sp>
        </p:grpSp>
        <p:grpSp>
          <p:nvGrpSpPr>
            <p:cNvPr id="40" name="Group 62">
              <a:extLst>
                <a:ext uri="{FF2B5EF4-FFF2-40B4-BE49-F238E27FC236}">
                  <a16:creationId xmlns="" xmlns:a16="http://schemas.microsoft.com/office/drawing/2014/main" id="{3552781C-6332-48E3-B373-3F4B82F06D33}"/>
                </a:ext>
              </a:extLst>
            </p:cNvPr>
            <p:cNvGrpSpPr/>
            <p:nvPr/>
          </p:nvGrpSpPr>
          <p:grpSpPr>
            <a:xfrm>
              <a:off x="6440513" y="2664503"/>
              <a:ext cx="3225065" cy="1645485"/>
              <a:chOff x="3141124" y="4847360"/>
              <a:chExt cx="3225065" cy="1645485"/>
            </a:xfrm>
          </p:grpSpPr>
          <p:sp>
            <p:nvSpPr>
              <p:cNvPr id="41" name="TextBox 63">
                <a:extLst>
                  <a:ext uri="{FF2B5EF4-FFF2-40B4-BE49-F238E27FC236}">
                    <a16:creationId xmlns="" xmlns:a16="http://schemas.microsoft.com/office/drawing/2014/main" id="{D024B08F-51C0-4815-841E-E2199E4D48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1124" y="4847360"/>
                <a:ext cx="2412101" cy="435656"/>
              </a:xfrm>
              <a:prstGeom prst="rect">
                <a:avLst/>
              </a:prstGeom>
              <a:noFill/>
            </p:spPr>
            <p:txBody>
              <a:bodyPr wrap="none" lIns="144000" tIns="0" rIns="0" bIns="0">
                <a:noAutofit/>
              </a:bodyPr>
              <a:lstStyle/>
              <a:p>
                <a:pPr algn="just" defTabSz="914400"/>
                <a:r>
                  <a:rPr lang="vi-VN" altLang="zh-CN" sz="2800" b="1" dirty="0">
                    <a:solidFill>
                      <a:srgbClr val="2FA9C5"/>
                    </a:solidFill>
                    <a:latin typeface="Acumin Pro Condensed" panose="020B0806020202020204" pitchFamily="34" charset="0"/>
                  </a:rPr>
                  <a:t>NƠI SỐNG</a:t>
                </a:r>
              </a:p>
            </p:txBody>
          </p:sp>
          <p:sp>
            <p:nvSpPr>
              <p:cNvPr id="42" name="TextBox 64">
                <a:extLst>
                  <a:ext uri="{FF2B5EF4-FFF2-40B4-BE49-F238E27FC236}">
                    <a16:creationId xmlns="" xmlns:a16="http://schemas.microsoft.com/office/drawing/2014/main" id="{F76C4D2A-107F-4D76-A9FF-8B330A985F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1124" y="5365949"/>
                <a:ext cx="3225065" cy="1126896"/>
              </a:xfrm>
              <a:prstGeom prst="rect">
                <a:avLst/>
              </a:prstGeom>
              <a:noFill/>
            </p:spPr>
            <p:txBody>
              <a:bodyPr wrap="square" lIns="144000" tIns="0" rIns="0" bIns="0">
                <a:noAutofit/>
              </a:bodyPr>
              <a:lstStyle/>
              <a:p>
                <a:pPr marL="342900" indent="-342900" algn="just" defTabSz="914400">
                  <a:lnSpc>
                    <a:spcPct val="120000"/>
                  </a:lnSpc>
                  <a:buClr>
                    <a:srgbClr val="E7E6E6"/>
                  </a:buClr>
                  <a:buFont typeface="Wingdings" panose="05000000000000000000" pitchFamily="2" charset="2"/>
                  <a:buChar char="§"/>
                </a:pPr>
                <a:r>
                  <a:rPr lang="vi-VN" altLang="zh-CN" sz="2000" dirty="0">
                    <a:solidFill>
                      <a:srgbClr val="000000"/>
                    </a:solidFill>
                    <a:latin typeface="Acumin Pro Condensed" panose="020B0806020202020204" pitchFamily="34" charset="0"/>
                  </a:rPr>
                  <a:t>Ẩm ướt , ít ánh sáng</a:t>
                </a:r>
              </a:p>
              <a:p>
                <a:pPr algn="just" defTabSz="914400">
                  <a:lnSpc>
                    <a:spcPct val="120000"/>
                  </a:lnSpc>
                  <a:buClr>
                    <a:srgbClr val="E7E6E6"/>
                  </a:buClr>
                </a:pPr>
                <a:r>
                  <a:rPr lang="en-US" altLang="zh-CN" sz="2000" dirty="0">
                    <a:solidFill>
                      <a:srgbClr val="0070C0"/>
                    </a:solidFill>
                    <a:latin typeface="Acumin Pro Condensed" panose="020B0806020202020204" pitchFamily="34" charset="0"/>
                  </a:rPr>
                  <a:t>    </a:t>
                </a:r>
                <a:r>
                  <a:rPr lang="vi-VN" altLang="zh-CN" sz="2000" dirty="0">
                    <a:solidFill>
                      <a:srgbClr val="0070C0"/>
                    </a:solidFill>
                    <a:latin typeface="Acumin Pro Condensed" panose="020B0806020202020204" pitchFamily="34" charset="0"/>
                  </a:rPr>
                  <a:t>(chân tường, trên thân cây to)</a:t>
                </a:r>
              </a:p>
              <a:p>
                <a:pPr marL="342900" indent="-342900" algn="just" defTabSz="914400">
                  <a:lnSpc>
                    <a:spcPct val="120000"/>
                  </a:lnSpc>
                  <a:buClr>
                    <a:srgbClr val="E7E6E6"/>
                  </a:buClr>
                  <a:buFont typeface="Wingdings" panose="05000000000000000000" pitchFamily="2" charset="2"/>
                  <a:buChar char="§"/>
                </a:pPr>
                <a:r>
                  <a:rPr lang="vi-VN" altLang="zh-CN" sz="2000" dirty="0">
                    <a:solidFill>
                      <a:srgbClr val="000000"/>
                    </a:solidFill>
                    <a:latin typeface="Acumin Pro Condensed" panose="020B0806020202020204" pitchFamily="34" charset="0"/>
                  </a:rPr>
                  <a:t>Đại diện cây rêu tường</a:t>
                </a:r>
              </a:p>
            </p:txBody>
          </p:sp>
        </p:grpSp>
      </p:grpSp>
      <p:grpSp>
        <p:nvGrpSpPr>
          <p:cNvPr id="49" name="千图PPT彼岸天：ID 8661124库_组合 56">
            <a:extLst>
              <a:ext uri="{FF2B5EF4-FFF2-40B4-BE49-F238E27FC236}">
                <a16:creationId xmlns="" xmlns:a16="http://schemas.microsoft.com/office/drawing/2014/main" id="{160FCCC0-C4D2-42B2-A32A-3CD7B888249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087140" y="2403398"/>
            <a:ext cx="4763046" cy="2327432"/>
            <a:chOff x="3736463" y="3549335"/>
            <a:chExt cx="4763046" cy="2327432"/>
          </a:xfrm>
        </p:grpSpPr>
        <p:cxnSp>
          <p:nvCxnSpPr>
            <p:cNvPr id="50" name="Straight Arrow Connector 89">
              <a:extLst>
                <a:ext uri="{FF2B5EF4-FFF2-40B4-BE49-F238E27FC236}">
                  <a16:creationId xmlns="" xmlns:a16="http://schemas.microsoft.com/office/drawing/2014/main" id="{0E54D4DC-3DF5-45A1-8382-7C73B96C1236}"/>
                </a:ext>
              </a:extLst>
            </p:cNvPr>
            <p:cNvCxnSpPr/>
            <p:nvPr/>
          </p:nvCxnSpPr>
          <p:spPr>
            <a:xfrm flipV="1">
              <a:off x="4953416" y="3549335"/>
              <a:ext cx="294840" cy="152908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  <a:alpha val="34000"/>
                </a:schemeClr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3">
              <a:extLst>
                <a:ext uri="{FF2B5EF4-FFF2-40B4-BE49-F238E27FC236}">
                  <a16:creationId xmlns="" xmlns:a16="http://schemas.microsoft.com/office/drawing/2014/main" id="{1998D0EC-B29F-4241-A4A5-D363082D5806}"/>
                </a:ext>
              </a:extLst>
            </p:cNvPr>
            <p:cNvGrpSpPr/>
            <p:nvPr/>
          </p:nvGrpSpPr>
          <p:grpSpPr>
            <a:xfrm>
              <a:off x="3736463" y="3702243"/>
              <a:ext cx="1228286" cy="1218967"/>
              <a:chOff x="3736463" y="3702243"/>
              <a:chExt cx="1228286" cy="1218967"/>
            </a:xfrm>
          </p:grpSpPr>
          <p:sp>
            <p:nvSpPr>
              <p:cNvPr id="55" name="Teardrop 88">
                <a:extLst>
                  <a:ext uri="{FF2B5EF4-FFF2-40B4-BE49-F238E27FC236}">
                    <a16:creationId xmlns="" xmlns:a16="http://schemas.microsoft.com/office/drawing/2014/main" id="{249E5F22-0953-4725-A0BC-C583C8EDEE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6463" y="3702243"/>
                <a:ext cx="1218968" cy="1218967"/>
              </a:xfrm>
              <a:prstGeom prst="teardrop">
                <a:avLst/>
              </a:prstGeom>
              <a:solidFill>
                <a:schemeClr val="accent1">
                  <a:lumMod val="75000"/>
                  <a:alpha val="91000"/>
                </a:schemeClr>
              </a:solidFill>
              <a:ln w="9525" cmpd="sng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/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: Shape 90">
                <a:extLst>
                  <a:ext uri="{FF2B5EF4-FFF2-40B4-BE49-F238E27FC236}">
                    <a16:creationId xmlns="" xmlns:a16="http://schemas.microsoft.com/office/drawing/2014/main" id="{36F6ABA9-AD13-471A-A29D-B080009B4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299" y="4107078"/>
                <a:ext cx="409295" cy="409295"/>
              </a:xfrm>
              <a:custGeom>
                <a:avLst/>
                <a:gdLst>
                  <a:gd name="T0" fmla="*/ 203214612 w 21441"/>
                  <a:gd name="T1" fmla="*/ 184548185 h 21440"/>
                  <a:gd name="T2" fmla="*/ 141532061 w 21441"/>
                  <a:gd name="T3" fmla="*/ 122815975 h 21440"/>
                  <a:gd name="T4" fmla="*/ 155746587 w 21441"/>
                  <a:gd name="T5" fmla="*/ 77946171 h 21440"/>
                  <a:gd name="T6" fmla="*/ 77882590 w 21441"/>
                  <a:gd name="T7" fmla="*/ 0 h 21440"/>
                  <a:gd name="T8" fmla="*/ 0 w 21441"/>
                  <a:gd name="T9" fmla="*/ 77946171 h 21440"/>
                  <a:gd name="T10" fmla="*/ 77872847 w 21441"/>
                  <a:gd name="T11" fmla="*/ 155891448 h 21440"/>
                  <a:gd name="T12" fmla="*/ 122889569 w 21441"/>
                  <a:gd name="T13" fmla="*/ 141539158 h 21440"/>
                  <a:gd name="T14" fmla="*/ 184533138 w 21441"/>
                  <a:gd name="T15" fmla="*/ 203243120 h 21440"/>
                  <a:gd name="T16" fmla="*/ 204154170 w 21441"/>
                  <a:gd name="T17" fmla="*/ 204182663 h 21440"/>
                  <a:gd name="T18" fmla="*/ 203214612 w 21441"/>
                  <a:gd name="T19" fmla="*/ 184548185 h 21440"/>
                  <a:gd name="T20" fmla="*/ 25967005 w 21441"/>
                  <a:gd name="T21" fmla="*/ 77946171 h 21440"/>
                  <a:gd name="T22" fmla="*/ 77872847 w 21441"/>
                  <a:gd name="T23" fmla="*/ 26000928 h 21440"/>
                  <a:gd name="T24" fmla="*/ 129778600 w 21441"/>
                  <a:gd name="T25" fmla="*/ 77946171 h 21440"/>
                  <a:gd name="T26" fmla="*/ 77872847 w 21441"/>
                  <a:gd name="T27" fmla="*/ 129900273 h 21440"/>
                  <a:gd name="T28" fmla="*/ 25967005 w 21441"/>
                  <a:gd name="T29" fmla="*/ 77946171 h 21440"/>
                  <a:gd name="T30" fmla="*/ 25967005 w 21441"/>
                  <a:gd name="T31" fmla="*/ 77946171 h 214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441" h="21440">
                    <a:moveTo>
                      <a:pt x="20973" y="19043"/>
                    </a:moveTo>
                    <a:lnTo>
                      <a:pt x="14607" y="12673"/>
                    </a:lnTo>
                    <a:cubicBezTo>
                      <a:pt x="15530" y="11363"/>
                      <a:pt x="16074" y="9767"/>
                      <a:pt x="16074" y="8043"/>
                    </a:cubicBezTo>
                    <a:cubicBezTo>
                      <a:pt x="16074" y="3601"/>
                      <a:pt x="12476" y="0"/>
                      <a:pt x="8038" y="0"/>
                    </a:cubicBezTo>
                    <a:cubicBezTo>
                      <a:pt x="3599" y="0"/>
                      <a:pt x="0" y="3601"/>
                      <a:pt x="0" y="8043"/>
                    </a:cubicBezTo>
                    <a:cubicBezTo>
                      <a:pt x="0" y="12485"/>
                      <a:pt x="3599" y="16086"/>
                      <a:pt x="8037" y="16086"/>
                    </a:cubicBezTo>
                    <a:cubicBezTo>
                      <a:pt x="9768" y="16086"/>
                      <a:pt x="11371" y="15537"/>
                      <a:pt x="12683" y="14605"/>
                    </a:cubicBezTo>
                    <a:lnTo>
                      <a:pt x="19045" y="20972"/>
                    </a:lnTo>
                    <a:cubicBezTo>
                      <a:pt x="19629" y="21556"/>
                      <a:pt x="20540" y="21600"/>
                      <a:pt x="21070" y="21069"/>
                    </a:cubicBezTo>
                    <a:cubicBezTo>
                      <a:pt x="21600" y="20539"/>
                      <a:pt x="21556" y="19627"/>
                      <a:pt x="20973" y="19043"/>
                    </a:cubicBezTo>
                    <a:close/>
                    <a:moveTo>
                      <a:pt x="2680" y="8043"/>
                    </a:moveTo>
                    <a:cubicBezTo>
                      <a:pt x="2680" y="5087"/>
                      <a:pt x="5083" y="2683"/>
                      <a:pt x="8037" y="2683"/>
                    </a:cubicBezTo>
                    <a:cubicBezTo>
                      <a:pt x="10991" y="2683"/>
                      <a:pt x="13394" y="5087"/>
                      <a:pt x="13394" y="8043"/>
                    </a:cubicBezTo>
                    <a:cubicBezTo>
                      <a:pt x="13394" y="10999"/>
                      <a:pt x="10991" y="13404"/>
                      <a:pt x="8037" y="13404"/>
                    </a:cubicBezTo>
                    <a:cubicBezTo>
                      <a:pt x="5083" y="13404"/>
                      <a:pt x="2680" y="10999"/>
                      <a:pt x="2680" y="8043"/>
                    </a:cubicBezTo>
                    <a:close/>
                    <a:moveTo>
                      <a:pt x="2680" y="8043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 defTabSz="914400"/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91">
                <a:extLst>
                  <a:ext uri="{FF2B5EF4-FFF2-40B4-BE49-F238E27FC236}">
                    <a16:creationId xmlns="" xmlns:a16="http://schemas.microsoft.com/office/drawing/2014/main" id="{8FE4E57F-7B32-4923-8409-65A5AD10B985}"/>
                  </a:ext>
                </a:extLst>
              </p:cNvPr>
              <p:cNvSpPr/>
              <p:nvPr/>
            </p:nvSpPr>
            <p:spPr>
              <a:xfrm>
                <a:off x="4523603" y="3711350"/>
                <a:ext cx="441146" cy="507831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 defTabSz="914400"/>
                <a:r>
                  <a:rPr lang="en-US" sz="2800" dirty="0">
                    <a:solidFill>
                      <a:srgbClr val="FFFFFF"/>
                    </a:solidFill>
                    <a:latin typeface="Acumin Pro Condensed" panose="020B0806020202020204" pitchFamily="34" charset="0"/>
                  </a:rPr>
                  <a:t>02</a:t>
                </a:r>
              </a:p>
            </p:txBody>
          </p:sp>
        </p:grpSp>
        <p:grpSp>
          <p:nvGrpSpPr>
            <p:cNvPr id="52" name="Group 65">
              <a:extLst>
                <a:ext uri="{FF2B5EF4-FFF2-40B4-BE49-F238E27FC236}">
                  <a16:creationId xmlns="" xmlns:a16="http://schemas.microsoft.com/office/drawing/2014/main" id="{44481C37-3F31-45D5-B5B7-16483C0F8913}"/>
                </a:ext>
              </a:extLst>
            </p:cNvPr>
            <p:cNvGrpSpPr/>
            <p:nvPr/>
          </p:nvGrpSpPr>
          <p:grpSpPr>
            <a:xfrm>
              <a:off x="4911936" y="4337374"/>
              <a:ext cx="3587573" cy="1539393"/>
              <a:chOff x="3088311" y="5389900"/>
              <a:chExt cx="3587573" cy="1539393"/>
            </a:xfrm>
          </p:grpSpPr>
          <p:sp>
            <p:nvSpPr>
              <p:cNvPr id="53" name="TextBox 66">
                <a:extLst>
                  <a:ext uri="{FF2B5EF4-FFF2-40B4-BE49-F238E27FC236}">
                    <a16:creationId xmlns="" xmlns:a16="http://schemas.microsoft.com/office/drawing/2014/main" id="{6ED54D9A-0789-449B-BA70-68BCA98204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88311" y="5389900"/>
                <a:ext cx="2412101" cy="488288"/>
              </a:xfrm>
              <a:prstGeom prst="rect">
                <a:avLst/>
              </a:prstGeom>
              <a:noFill/>
            </p:spPr>
            <p:txBody>
              <a:bodyPr wrap="none" lIns="144000" tIns="0" rIns="0" bIns="0">
                <a:noAutofit/>
              </a:bodyPr>
              <a:lstStyle/>
              <a:p>
                <a:pPr algn="just" defTabSz="914400"/>
                <a:r>
                  <a:rPr lang="vi-VN" altLang="zh-CN" sz="2800" b="1" dirty="0">
                    <a:solidFill>
                      <a:srgbClr val="146711">
                        <a:lumMod val="100000"/>
                      </a:srgbClr>
                    </a:solidFill>
                    <a:latin typeface="Acumin Pro Condensed" panose="020B0806020202020204" pitchFamily="34" charset="0"/>
                  </a:rPr>
                  <a:t>ĐẶC ĐIỂM</a:t>
                </a:r>
              </a:p>
            </p:txBody>
          </p:sp>
          <p:sp>
            <p:nvSpPr>
              <p:cNvPr id="54" name="TextBox 67">
                <a:extLst>
                  <a:ext uri="{FF2B5EF4-FFF2-40B4-BE49-F238E27FC236}">
                    <a16:creationId xmlns="" xmlns:a16="http://schemas.microsoft.com/office/drawing/2014/main" id="{1A10D3F5-4DA8-4CEB-87AE-BD70C9ACD9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0825" y="5839283"/>
                <a:ext cx="3575059" cy="1090010"/>
              </a:xfrm>
              <a:prstGeom prst="rect">
                <a:avLst/>
              </a:prstGeom>
              <a:noFill/>
            </p:spPr>
            <p:txBody>
              <a:bodyPr wrap="square" lIns="144000" tIns="0" rIns="0" bIns="0">
                <a:noAutofit/>
              </a:bodyPr>
              <a:lstStyle/>
              <a:p>
                <a:pPr marL="342900" indent="-342900" algn="just" defTabSz="914400">
                  <a:lnSpc>
                    <a:spcPct val="120000"/>
                  </a:lnSpc>
                  <a:buClr>
                    <a:srgbClr val="E7E6E6"/>
                  </a:buClr>
                  <a:buFont typeface="Wingdings" panose="05000000000000000000" pitchFamily="2" charset="2"/>
                  <a:buChar char="§"/>
                </a:pPr>
                <a:r>
                  <a:rPr lang="vi-VN" altLang="zh-CN" sz="2000" dirty="0">
                    <a:solidFill>
                      <a:srgbClr val="000000"/>
                    </a:solidFill>
                    <a:latin typeface="+mj-lt"/>
                  </a:rPr>
                  <a:t>Mọc thành từng thảm </a:t>
                </a:r>
              </a:p>
              <a:p>
                <a:pPr marL="342900" indent="-342900" algn="just" defTabSz="914400">
                  <a:lnSpc>
                    <a:spcPct val="120000"/>
                  </a:lnSpc>
                  <a:buClr>
                    <a:srgbClr val="E7E6E6"/>
                  </a:buClr>
                  <a:buFont typeface="Wingdings" panose="05000000000000000000" pitchFamily="2" charset="2"/>
                  <a:buChar char="§"/>
                </a:pPr>
                <a:r>
                  <a:rPr lang="vi-VN" altLang="zh-CN" sz="2000" dirty="0">
                    <a:solidFill>
                      <a:srgbClr val="000000"/>
                    </a:solidFill>
                    <a:latin typeface="+mj-lt"/>
                  </a:rPr>
                  <a:t>Cây chưa có rễ chính thức</a:t>
                </a:r>
              </a:p>
              <a:p>
                <a:pPr marL="342900" indent="-342900" algn="just" defTabSz="914400">
                  <a:lnSpc>
                    <a:spcPct val="120000"/>
                  </a:lnSpc>
                  <a:buClr>
                    <a:srgbClr val="E7E6E6"/>
                  </a:buClr>
                  <a:buFont typeface="Wingdings" panose="05000000000000000000" pitchFamily="2" charset="2"/>
                  <a:buChar char="§"/>
                </a:pPr>
                <a:r>
                  <a:rPr lang="vi-VN" altLang="zh-CN" sz="2000" dirty="0">
                    <a:solidFill>
                      <a:srgbClr val="000000"/>
                    </a:solidFill>
                    <a:latin typeface="+mj-lt"/>
                  </a:rPr>
                  <a:t>Chưa có mạch dẫn</a:t>
                </a:r>
              </a:p>
            </p:txBody>
          </p:sp>
        </p:grpSp>
      </p:grpSp>
      <p:grpSp>
        <p:nvGrpSpPr>
          <p:cNvPr id="58" name="千图PPT彼岸天：ID 8661124库_组合 1">
            <a:extLst>
              <a:ext uri="{FF2B5EF4-FFF2-40B4-BE49-F238E27FC236}">
                <a16:creationId xmlns="" xmlns:a16="http://schemas.microsoft.com/office/drawing/2014/main" id="{D7C9C81A-A1CB-4E7F-948A-E4075CC6C4F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631386" y="3520444"/>
            <a:ext cx="4078048" cy="3147521"/>
            <a:chOff x="2280709" y="4666381"/>
            <a:chExt cx="4078048" cy="3147521"/>
          </a:xfrm>
        </p:grpSpPr>
        <p:cxnSp>
          <p:nvCxnSpPr>
            <p:cNvPr id="59" name="Straight Arrow Connector 51">
              <a:extLst>
                <a:ext uri="{FF2B5EF4-FFF2-40B4-BE49-F238E27FC236}">
                  <a16:creationId xmlns="" xmlns:a16="http://schemas.microsoft.com/office/drawing/2014/main" id="{D918B78F-383B-4283-A361-126D3EDB151C}"/>
                </a:ext>
              </a:extLst>
            </p:cNvPr>
            <p:cNvCxnSpPr/>
            <p:nvPr/>
          </p:nvCxnSpPr>
          <p:spPr>
            <a:xfrm flipV="1">
              <a:off x="3492477" y="4666381"/>
              <a:ext cx="294840" cy="152908"/>
            </a:xfrm>
            <a:prstGeom prst="straightConnector1">
              <a:avLst/>
            </a:prstGeom>
            <a:ln w="19050">
              <a:solidFill>
                <a:srgbClr val="D828B2">
                  <a:alpha val="34000"/>
                </a:srgbClr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6">
              <a:extLst>
                <a:ext uri="{FF2B5EF4-FFF2-40B4-BE49-F238E27FC236}">
                  <a16:creationId xmlns="" xmlns:a16="http://schemas.microsoft.com/office/drawing/2014/main" id="{175CA0F7-C2B3-40C8-B5A2-3E72C7799E4C}"/>
                </a:ext>
              </a:extLst>
            </p:cNvPr>
            <p:cNvGrpSpPr/>
            <p:nvPr/>
          </p:nvGrpSpPr>
          <p:grpSpPr>
            <a:xfrm>
              <a:off x="2280709" y="4812454"/>
              <a:ext cx="1231483" cy="1218967"/>
              <a:chOff x="2280709" y="4812454"/>
              <a:chExt cx="1231483" cy="1218967"/>
            </a:xfrm>
          </p:grpSpPr>
          <p:sp>
            <p:nvSpPr>
              <p:cNvPr id="64" name="Teardrop 50">
                <a:extLst>
                  <a:ext uri="{FF2B5EF4-FFF2-40B4-BE49-F238E27FC236}">
                    <a16:creationId xmlns="" xmlns:a16="http://schemas.microsoft.com/office/drawing/2014/main" id="{C79F4FF7-D880-4E54-939B-CDBC31286C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80709" y="4812454"/>
                <a:ext cx="1218968" cy="1218967"/>
              </a:xfrm>
              <a:prstGeom prst="teardrop">
                <a:avLst/>
              </a:prstGeom>
              <a:solidFill>
                <a:srgbClr val="D828B2">
                  <a:alpha val="91000"/>
                </a:srgbClr>
              </a:solidFill>
              <a:ln w="9525" cmpd="sng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/>
                <a:endParaRPr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5" name="Group 5">
                <a:extLst>
                  <a:ext uri="{FF2B5EF4-FFF2-40B4-BE49-F238E27FC236}">
                    <a16:creationId xmlns="" xmlns:a16="http://schemas.microsoft.com/office/drawing/2014/main" id="{A91BBBF2-1E4D-4D8A-9E9D-B36AFED7D1C6}"/>
                  </a:ext>
                </a:extLst>
              </p:cNvPr>
              <p:cNvGrpSpPr/>
              <p:nvPr/>
            </p:nvGrpSpPr>
            <p:grpSpPr>
              <a:xfrm>
                <a:off x="2685545" y="5217289"/>
                <a:ext cx="409295" cy="409295"/>
                <a:chOff x="2685545" y="5217289"/>
                <a:chExt cx="409295" cy="409295"/>
              </a:xfrm>
            </p:grpSpPr>
            <p:sp>
              <p:nvSpPr>
                <p:cNvPr id="67" name="Freeform: Shape 54">
                  <a:extLst>
                    <a:ext uri="{FF2B5EF4-FFF2-40B4-BE49-F238E27FC236}">
                      <a16:creationId xmlns="" xmlns:a16="http://schemas.microsoft.com/office/drawing/2014/main" id="{619C0F2C-3950-4839-A643-575CB90E96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5545" y="5217289"/>
                  <a:ext cx="409295" cy="4092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w 21600"/>
                    <a:gd name="T21" fmla="*/ 0 h 21600"/>
                    <a:gd name="T22" fmla="*/ 0 w 21600"/>
                    <a:gd name="T23" fmla="*/ 0 h 21600"/>
                    <a:gd name="T24" fmla="*/ 0 w 21600"/>
                    <a:gd name="T25" fmla="*/ 0 h 21600"/>
                    <a:gd name="T26" fmla="*/ 0 w 21600"/>
                    <a:gd name="T27" fmla="*/ 0 h 21600"/>
                    <a:gd name="T28" fmla="*/ 0 w 21600"/>
                    <a:gd name="T29" fmla="*/ 0 h 21600"/>
                    <a:gd name="T30" fmla="*/ 0 w 21600"/>
                    <a:gd name="T31" fmla="*/ 0 h 21600"/>
                    <a:gd name="T32" fmla="*/ 0 w 21600"/>
                    <a:gd name="T33" fmla="*/ 0 h 21600"/>
                    <a:gd name="T34" fmla="*/ 0 w 21600"/>
                    <a:gd name="T35" fmla="*/ 0 h 21600"/>
                    <a:gd name="T36" fmla="*/ 0 w 21600"/>
                    <a:gd name="T37" fmla="*/ 0 h 21600"/>
                    <a:gd name="T38" fmla="*/ 0 w 21600"/>
                    <a:gd name="T39" fmla="*/ 0 h 21600"/>
                    <a:gd name="T40" fmla="*/ 0 w 21600"/>
                    <a:gd name="T41" fmla="*/ 0 h 21600"/>
                    <a:gd name="T42" fmla="*/ 0 w 21600"/>
                    <a:gd name="T43" fmla="*/ 0 h 21600"/>
                    <a:gd name="T44" fmla="*/ 0 w 21600"/>
                    <a:gd name="T45" fmla="*/ 0 h 21600"/>
                    <a:gd name="T46" fmla="*/ 0 w 21600"/>
                    <a:gd name="T47" fmla="*/ 0 h 21600"/>
                    <a:gd name="T48" fmla="*/ 0 w 21600"/>
                    <a:gd name="T49" fmla="*/ 0 h 21600"/>
                    <a:gd name="T50" fmla="*/ 0 w 21600"/>
                    <a:gd name="T51" fmla="*/ 0 h 21600"/>
                    <a:gd name="T52" fmla="*/ 0 w 21600"/>
                    <a:gd name="T53" fmla="*/ 0 h 21600"/>
                    <a:gd name="T54" fmla="*/ 0 w 21600"/>
                    <a:gd name="T55" fmla="*/ 0 h 21600"/>
                    <a:gd name="T56" fmla="*/ 0 w 21600"/>
                    <a:gd name="T57" fmla="*/ 0 h 21600"/>
                    <a:gd name="T58" fmla="*/ 0 w 21600"/>
                    <a:gd name="T59" fmla="*/ 0 h 21600"/>
                    <a:gd name="T60" fmla="*/ 0 w 21600"/>
                    <a:gd name="T61" fmla="*/ 0 h 21600"/>
                    <a:gd name="T62" fmla="*/ 0 w 21600"/>
                    <a:gd name="T63" fmla="*/ 0 h 21600"/>
                    <a:gd name="T64" fmla="*/ 0 w 21600"/>
                    <a:gd name="T65" fmla="*/ 0 h 21600"/>
                    <a:gd name="T66" fmla="*/ 0 w 21600"/>
                    <a:gd name="T67" fmla="*/ 0 h 21600"/>
                    <a:gd name="T68" fmla="*/ 0 w 21600"/>
                    <a:gd name="T69" fmla="*/ 0 h 21600"/>
                    <a:gd name="T70" fmla="*/ 0 w 21600"/>
                    <a:gd name="T71" fmla="*/ 0 h 21600"/>
                    <a:gd name="T72" fmla="*/ 0 w 21600"/>
                    <a:gd name="T73" fmla="*/ 0 h 21600"/>
                    <a:gd name="T74" fmla="*/ 0 w 21600"/>
                    <a:gd name="T75" fmla="*/ 0 h 21600"/>
                    <a:gd name="T76" fmla="*/ 0 w 21600"/>
                    <a:gd name="T77" fmla="*/ 0 h 21600"/>
                    <a:gd name="T78" fmla="*/ 0 w 21600"/>
                    <a:gd name="T79" fmla="*/ 0 h 21600"/>
                    <a:gd name="T80" fmla="*/ 0 w 21600"/>
                    <a:gd name="T81" fmla="*/ 0 h 21600"/>
                    <a:gd name="T82" fmla="*/ 0 w 21600"/>
                    <a:gd name="T83" fmla="*/ 0 h 21600"/>
                    <a:gd name="T84" fmla="*/ 0 w 21600"/>
                    <a:gd name="T85" fmla="*/ 0 h 21600"/>
                    <a:gd name="T86" fmla="*/ 0 w 21600"/>
                    <a:gd name="T87" fmla="*/ 0 h 21600"/>
                    <a:gd name="T88" fmla="*/ 0 w 21600"/>
                    <a:gd name="T89" fmla="*/ 0 h 21600"/>
                    <a:gd name="T90" fmla="*/ 0 w 21600"/>
                    <a:gd name="T91" fmla="*/ 0 h 21600"/>
                    <a:gd name="T92" fmla="*/ 0 w 21600"/>
                    <a:gd name="T93" fmla="*/ 0 h 21600"/>
                    <a:gd name="T94" fmla="*/ 0 w 21600"/>
                    <a:gd name="T95" fmla="*/ 0 h 21600"/>
                    <a:gd name="T96" fmla="*/ 0 w 21600"/>
                    <a:gd name="T97" fmla="*/ 0 h 21600"/>
                    <a:gd name="T98" fmla="*/ 0 w 21600"/>
                    <a:gd name="T99" fmla="*/ 0 h 21600"/>
                    <a:gd name="T100" fmla="*/ 0 w 21600"/>
                    <a:gd name="T101" fmla="*/ 0 h 21600"/>
                    <a:gd name="T102" fmla="*/ 0 w 21600"/>
                    <a:gd name="T103" fmla="*/ 0 h 21600"/>
                    <a:gd name="T104" fmla="*/ 0 w 21600"/>
                    <a:gd name="T105" fmla="*/ 0 h 21600"/>
                    <a:gd name="T106" fmla="*/ 0 w 21600"/>
                    <a:gd name="T107" fmla="*/ 0 h 21600"/>
                    <a:gd name="T108" fmla="*/ 0 w 21600"/>
                    <a:gd name="T109" fmla="*/ 0 h 21600"/>
                    <a:gd name="T110" fmla="*/ 0 w 21600"/>
                    <a:gd name="T111" fmla="*/ 0 h 21600"/>
                    <a:gd name="T112" fmla="*/ 0 w 21600"/>
                    <a:gd name="T113" fmla="*/ 0 h 21600"/>
                    <a:gd name="T114" fmla="*/ 0 w 21600"/>
                    <a:gd name="T115" fmla="*/ 0 h 21600"/>
                    <a:gd name="T116" fmla="*/ 0 w 21600"/>
                    <a:gd name="T117" fmla="*/ 0 h 216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7951" y="7646"/>
                      </a:moveTo>
                      <a:cubicBezTo>
                        <a:pt x="18069" y="7639"/>
                        <a:pt x="18121" y="7531"/>
                        <a:pt x="18225" y="7500"/>
                      </a:cubicBezTo>
                      <a:cubicBezTo>
                        <a:pt x="18420" y="7442"/>
                        <a:pt x="18352" y="7564"/>
                        <a:pt x="18447" y="7660"/>
                      </a:cubicBezTo>
                      <a:cubicBezTo>
                        <a:pt x="18529" y="7660"/>
                        <a:pt x="18346" y="7716"/>
                        <a:pt x="18334" y="7716"/>
                      </a:cubicBezTo>
                      <a:cubicBezTo>
                        <a:pt x="18252" y="7747"/>
                        <a:pt x="18257" y="7731"/>
                        <a:pt x="18192" y="7731"/>
                      </a:cubicBezTo>
                      <a:cubicBezTo>
                        <a:pt x="18166" y="7764"/>
                        <a:pt x="18232" y="7915"/>
                        <a:pt x="18248" y="7915"/>
                      </a:cubicBezTo>
                      <a:cubicBezTo>
                        <a:pt x="18307" y="8002"/>
                        <a:pt x="18338" y="7946"/>
                        <a:pt x="18332" y="8076"/>
                      </a:cubicBezTo>
                      <a:cubicBezTo>
                        <a:pt x="18326" y="8193"/>
                        <a:pt x="18422" y="8085"/>
                        <a:pt x="18461" y="8085"/>
                      </a:cubicBezTo>
                      <a:cubicBezTo>
                        <a:pt x="18461" y="8156"/>
                        <a:pt x="18566" y="8214"/>
                        <a:pt x="18574" y="8297"/>
                      </a:cubicBezTo>
                      <a:cubicBezTo>
                        <a:pt x="18528" y="8303"/>
                        <a:pt x="18423" y="8283"/>
                        <a:pt x="18404" y="8297"/>
                      </a:cubicBezTo>
                      <a:cubicBezTo>
                        <a:pt x="18411" y="8380"/>
                        <a:pt x="18461" y="8380"/>
                        <a:pt x="18461" y="8453"/>
                      </a:cubicBezTo>
                      <a:cubicBezTo>
                        <a:pt x="18549" y="8453"/>
                        <a:pt x="18392" y="8680"/>
                        <a:pt x="18546" y="8680"/>
                      </a:cubicBezTo>
                      <a:cubicBezTo>
                        <a:pt x="18510" y="8823"/>
                        <a:pt x="18267" y="8774"/>
                        <a:pt x="18234" y="8638"/>
                      </a:cubicBezTo>
                      <a:cubicBezTo>
                        <a:pt x="17995" y="8584"/>
                        <a:pt x="18122" y="8416"/>
                        <a:pt x="18114" y="8284"/>
                      </a:cubicBezTo>
                      <a:cubicBezTo>
                        <a:pt x="18104" y="8108"/>
                        <a:pt x="17951" y="8050"/>
                        <a:pt x="17951" y="7915"/>
                      </a:cubicBezTo>
                      <a:cubicBezTo>
                        <a:pt x="17826" y="7915"/>
                        <a:pt x="17951" y="7670"/>
                        <a:pt x="17951" y="7646"/>
                      </a:cubicBezTo>
                      <a:close/>
                      <a:moveTo>
                        <a:pt x="17869" y="15860"/>
                      </a:moveTo>
                      <a:cubicBezTo>
                        <a:pt x="17880" y="15711"/>
                        <a:pt x="17855" y="15455"/>
                        <a:pt x="17923" y="15455"/>
                      </a:cubicBezTo>
                      <a:cubicBezTo>
                        <a:pt x="17923" y="15341"/>
                        <a:pt x="17986" y="15185"/>
                        <a:pt x="17994" y="15044"/>
                      </a:cubicBezTo>
                      <a:cubicBezTo>
                        <a:pt x="18017" y="15044"/>
                        <a:pt x="18041" y="15044"/>
                        <a:pt x="18065" y="15044"/>
                      </a:cubicBezTo>
                      <a:cubicBezTo>
                        <a:pt x="18065" y="15015"/>
                        <a:pt x="18058" y="14913"/>
                        <a:pt x="18107" y="14888"/>
                      </a:cubicBezTo>
                      <a:cubicBezTo>
                        <a:pt x="18107" y="14812"/>
                        <a:pt x="18303" y="14778"/>
                        <a:pt x="18192" y="14676"/>
                      </a:cubicBezTo>
                      <a:cubicBezTo>
                        <a:pt x="18145" y="14660"/>
                        <a:pt x="18107" y="14451"/>
                        <a:pt x="18107" y="14378"/>
                      </a:cubicBezTo>
                      <a:cubicBezTo>
                        <a:pt x="18046" y="14439"/>
                        <a:pt x="18138" y="14619"/>
                        <a:pt x="17994" y="14619"/>
                      </a:cubicBezTo>
                      <a:cubicBezTo>
                        <a:pt x="17994" y="14447"/>
                        <a:pt x="17802" y="14718"/>
                        <a:pt x="17966" y="14718"/>
                      </a:cubicBezTo>
                      <a:cubicBezTo>
                        <a:pt x="17966" y="14874"/>
                        <a:pt x="17765" y="14803"/>
                        <a:pt x="17696" y="14761"/>
                      </a:cubicBezTo>
                      <a:cubicBezTo>
                        <a:pt x="17662" y="14847"/>
                        <a:pt x="17637" y="14882"/>
                        <a:pt x="17739" y="14903"/>
                      </a:cubicBezTo>
                      <a:cubicBezTo>
                        <a:pt x="17698" y="15025"/>
                        <a:pt x="17655" y="14946"/>
                        <a:pt x="17597" y="14903"/>
                      </a:cubicBezTo>
                      <a:cubicBezTo>
                        <a:pt x="17540" y="15073"/>
                        <a:pt x="17410" y="16061"/>
                        <a:pt x="17786" y="15978"/>
                      </a:cubicBezTo>
                      <a:cubicBezTo>
                        <a:pt x="16200" y="18114"/>
                        <a:pt x="13659" y="19500"/>
                        <a:pt x="10800" y="19500"/>
                      </a:cubicBezTo>
                      <a:cubicBezTo>
                        <a:pt x="6003" y="19500"/>
                        <a:pt x="2100" y="15597"/>
                        <a:pt x="2100" y="10800"/>
                      </a:cubicBezTo>
                      <a:cubicBezTo>
                        <a:pt x="2100" y="9473"/>
                        <a:pt x="2400" y="8214"/>
                        <a:pt x="2934" y="7088"/>
                      </a:cubicBezTo>
                      <a:cubicBezTo>
                        <a:pt x="2934" y="7089"/>
                        <a:pt x="2936" y="7091"/>
                        <a:pt x="2936" y="7093"/>
                      </a:cubicBezTo>
                      <a:cubicBezTo>
                        <a:pt x="3188" y="7294"/>
                        <a:pt x="3192" y="7631"/>
                        <a:pt x="3192" y="7901"/>
                      </a:cubicBezTo>
                      <a:cubicBezTo>
                        <a:pt x="3158" y="8054"/>
                        <a:pt x="3234" y="8236"/>
                        <a:pt x="3234" y="8383"/>
                      </a:cubicBezTo>
                      <a:cubicBezTo>
                        <a:pt x="3305" y="8418"/>
                        <a:pt x="3432" y="8638"/>
                        <a:pt x="3432" y="8709"/>
                      </a:cubicBezTo>
                      <a:cubicBezTo>
                        <a:pt x="3435" y="8709"/>
                        <a:pt x="3594" y="8932"/>
                        <a:pt x="3603" y="8949"/>
                      </a:cubicBezTo>
                      <a:cubicBezTo>
                        <a:pt x="3792" y="8949"/>
                        <a:pt x="3886" y="9032"/>
                        <a:pt x="3886" y="9205"/>
                      </a:cubicBezTo>
                      <a:cubicBezTo>
                        <a:pt x="3876" y="9205"/>
                        <a:pt x="4000" y="9469"/>
                        <a:pt x="4042" y="9502"/>
                      </a:cubicBezTo>
                      <a:cubicBezTo>
                        <a:pt x="4042" y="9577"/>
                        <a:pt x="4155" y="9849"/>
                        <a:pt x="4226" y="9885"/>
                      </a:cubicBezTo>
                      <a:cubicBezTo>
                        <a:pt x="4226" y="10115"/>
                        <a:pt x="4784" y="10484"/>
                        <a:pt x="4465" y="9943"/>
                      </a:cubicBezTo>
                      <a:cubicBezTo>
                        <a:pt x="4436" y="9894"/>
                        <a:pt x="4289" y="9616"/>
                        <a:pt x="4255" y="9616"/>
                      </a:cubicBezTo>
                      <a:cubicBezTo>
                        <a:pt x="4255" y="9525"/>
                        <a:pt x="4068" y="9420"/>
                        <a:pt x="4090" y="9342"/>
                      </a:cubicBezTo>
                      <a:cubicBezTo>
                        <a:pt x="4124" y="9221"/>
                        <a:pt x="4340" y="9498"/>
                        <a:pt x="4340" y="9559"/>
                      </a:cubicBezTo>
                      <a:cubicBezTo>
                        <a:pt x="4371" y="9559"/>
                        <a:pt x="4453" y="9741"/>
                        <a:pt x="4453" y="9758"/>
                      </a:cubicBezTo>
                      <a:cubicBezTo>
                        <a:pt x="4505" y="9758"/>
                        <a:pt x="4709" y="9909"/>
                        <a:pt x="4709" y="9999"/>
                      </a:cubicBezTo>
                      <a:cubicBezTo>
                        <a:pt x="4856" y="9999"/>
                        <a:pt x="4940" y="10367"/>
                        <a:pt x="4945" y="10471"/>
                      </a:cubicBezTo>
                      <a:cubicBezTo>
                        <a:pt x="4948" y="10558"/>
                        <a:pt x="4996" y="10792"/>
                        <a:pt x="5120" y="10792"/>
                      </a:cubicBezTo>
                      <a:cubicBezTo>
                        <a:pt x="5174" y="10900"/>
                        <a:pt x="5409" y="10861"/>
                        <a:pt x="5460" y="10962"/>
                      </a:cubicBezTo>
                      <a:cubicBezTo>
                        <a:pt x="5611" y="10962"/>
                        <a:pt x="5777" y="11075"/>
                        <a:pt x="5941" y="11075"/>
                      </a:cubicBezTo>
                      <a:cubicBezTo>
                        <a:pt x="6084" y="11075"/>
                        <a:pt x="6113" y="11246"/>
                        <a:pt x="6239" y="11246"/>
                      </a:cubicBezTo>
                      <a:cubicBezTo>
                        <a:pt x="6259" y="11285"/>
                        <a:pt x="6324" y="11271"/>
                        <a:pt x="6324" y="11302"/>
                      </a:cubicBezTo>
                      <a:cubicBezTo>
                        <a:pt x="6448" y="11302"/>
                        <a:pt x="6791" y="11496"/>
                        <a:pt x="6735" y="11642"/>
                      </a:cubicBezTo>
                      <a:cubicBezTo>
                        <a:pt x="6795" y="11672"/>
                        <a:pt x="6964" y="11843"/>
                        <a:pt x="6947" y="11926"/>
                      </a:cubicBezTo>
                      <a:cubicBezTo>
                        <a:pt x="6971" y="12095"/>
                        <a:pt x="7238" y="12086"/>
                        <a:pt x="7345" y="12138"/>
                      </a:cubicBezTo>
                      <a:cubicBezTo>
                        <a:pt x="7444" y="11839"/>
                        <a:pt x="7571" y="12122"/>
                        <a:pt x="7571" y="12266"/>
                      </a:cubicBezTo>
                      <a:cubicBezTo>
                        <a:pt x="7561" y="12313"/>
                        <a:pt x="7571" y="12512"/>
                        <a:pt x="7571" y="12606"/>
                      </a:cubicBezTo>
                      <a:cubicBezTo>
                        <a:pt x="7701" y="12606"/>
                        <a:pt x="7536" y="12818"/>
                        <a:pt x="7501" y="12677"/>
                      </a:cubicBezTo>
                      <a:cubicBezTo>
                        <a:pt x="7451" y="12698"/>
                        <a:pt x="7423" y="12736"/>
                        <a:pt x="7415" y="12790"/>
                      </a:cubicBezTo>
                      <a:cubicBezTo>
                        <a:pt x="7346" y="12790"/>
                        <a:pt x="7186" y="13220"/>
                        <a:pt x="7345" y="13272"/>
                      </a:cubicBezTo>
                      <a:cubicBezTo>
                        <a:pt x="7326" y="13439"/>
                        <a:pt x="7134" y="13582"/>
                        <a:pt x="7316" y="13683"/>
                      </a:cubicBezTo>
                      <a:cubicBezTo>
                        <a:pt x="7316" y="13672"/>
                        <a:pt x="7662" y="14179"/>
                        <a:pt x="7614" y="14179"/>
                      </a:cubicBezTo>
                      <a:cubicBezTo>
                        <a:pt x="7614" y="14259"/>
                        <a:pt x="7665" y="14355"/>
                        <a:pt x="7685" y="14420"/>
                      </a:cubicBezTo>
                      <a:cubicBezTo>
                        <a:pt x="7685" y="14567"/>
                        <a:pt x="7830" y="14902"/>
                        <a:pt x="8039" y="14902"/>
                      </a:cubicBezTo>
                      <a:cubicBezTo>
                        <a:pt x="8037" y="14898"/>
                        <a:pt x="8254" y="15129"/>
                        <a:pt x="8223" y="15129"/>
                      </a:cubicBezTo>
                      <a:cubicBezTo>
                        <a:pt x="8287" y="15511"/>
                        <a:pt x="8195" y="15751"/>
                        <a:pt x="8195" y="16163"/>
                      </a:cubicBezTo>
                      <a:cubicBezTo>
                        <a:pt x="8072" y="16163"/>
                        <a:pt x="8188" y="16989"/>
                        <a:pt x="8025" y="17071"/>
                      </a:cubicBezTo>
                      <a:cubicBezTo>
                        <a:pt x="7995" y="17203"/>
                        <a:pt x="7898" y="17312"/>
                        <a:pt x="7940" y="17396"/>
                      </a:cubicBezTo>
                      <a:cubicBezTo>
                        <a:pt x="7954" y="17531"/>
                        <a:pt x="7940" y="17666"/>
                        <a:pt x="7940" y="17779"/>
                      </a:cubicBezTo>
                      <a:cubicBezTo>
                        <a:pt x="7907" y="17779"/>
                        <a:pt x="7869" y="17962"/>
                        <a:pt x="7869" y="18006"/>
                      </a:cubicBezTo>
                      <a:cubicBezTo>
                        <a:pt x="7775" y="18006"/>
                        <a:pt x="7769" y="18709"/>
                        <a:pt x="7780" y="18957"/>
                      </a:cubicBezTo>
                      <a:cubicBezTo>
                        <a:pt x="8005" y="19041"/>
                        <a:pt x="8236" y="19114"/>
                        <a:pt x="8470" y="19179"/>
                      </a:cubicBezTo>
                      <a:cubicBezTo>
                        <a:pt x="8443" y="19138"/>
                        <a:pt x="8422" y="19094"/>
                        <a:pt x="8422" y="19040"/>
                      </a:cubicBezTo>
                      <a:cubicBezTo>
                        <a:pt x="8327" y="19040"/>
                        <a:pt x="8420" y="18785"/>
                        <a:pt x="8521" y="18785"/>
                      </a:cubicBezTo>
                      <a:cubicBezTo>
                        <a:pt x="8556" y="18663"/>
                        <a:pt x="8618" y="18661"/>
                        <a:pt x="8677" y="18572"/>
                      </a:cubicBezTo>
                      <a:cubicBezTo>
                        <a:pt x="8747" y="18572"/>
                        <a:pt x="8635" y="18459"/>
                        <a:pt x="8635" y="18530"/>
                      </a:cubicBezTo>
                      <a:cubicBezTo>
                        <a:pt x="8618" y="18530"/>
                        <a:pt x="8618" y="18575"/>
                        <a:pt x="8578" y="18586"/>
                      </a:cubicBezTo>
                      <a:cubicBezTo>
                        <a:pt x="8565" y="18552"/>
                        <a:pt x="8582" y="18516"/>
                        <a:pt x="8564" y="18516"/>
                      </a:cubicBezTo>
                      <a:cubicBezTo>
                        <a:pt x="8564" y="18436"/>
                        <a:pt x="8606" y="18359"/>
                        <a:pt x="8606" y="18275"/>
                      </a:cubicBezTo>
                      <a:cubicBezTo>
                        <a:pt x="8633" y="18275"/>
                        <a:pt x="8668" y="18173"/>
                        <a:pt x="8706" y="18147"/>
                      </a:cubicBezTo>
                      <a:cubicBezTo>
                        <a:pt x="8784" y="18056"/>
                        <a:pt x="8862" y="18045"/>
                        <a:pt x="8862" y="17920"/>
                      </a:cubicBezTo>
                      <a:cubicBezTo>
                        <a:pt x="8879" y="17920"/>
                        <a:pt x="8837" y="17779"/>
                        <a:pt x="8805" y="17779"/>
                      </a:cubicBezTo>
                      <a:cubicBezTo>
                        <a:pt x="8888" y="17707"/>
                        <a:pt x="8989" y="17837"/>
                        <a:pt x="8989" y="17693"/>
                      </a:cubicBezTo>
                      <a:cubicBezTo>
                        <a:pt x="9015" y="17693"/>
                        <a:pt x="9032" y="17605"/>
                        <a:pt x="9032" y="17580"/>
                      </a:cubicBezTo>
                      <a:cubicBezTo>
                        <a:pt x="9152" y="17500"/>
                        <a:pt x="9130" y="17481"/>
                        <a:pt x="9315" y="17481"/>
                      </a:cubicBezTo>
                      <a:cubicBezTo>
                        <a:pt x="9338" y="17435"/>
                        <a:pt x="9473" y="17380"/>
                        <a:pt x="9528" y="17382"/>
                      </a:cubicBezTo>
                      <a:cubicBezTo>
                        <a:pt x="9528" y="17362"/>
                        <a:pt x="9545" y="17169"/>
                        <a:pt x="9528" y="17169"/>
                      </a:cubicBezTo>
                      <a:cubicBezTo>
                        <a:pt x="9528" y="17065"/>
                        <a:pt x="9712" y="17054"/>
                        <a:pt x="9712" y="17013"/>
                      </a:cubicBezTo>
                      <a:cubicBezTo>
                        <a:pt x="9812" y="16942"/>
                        <a:pt x="9843" y="16857"/>
                        <a:pt x="9849" y="16740"/>
                      </a:cubicBezTo>
                      <a:cubicBezTo>
                        <a:pt x="9854" y="16645"/>
                        <a:pt x="9994" y="16531"/>
                        <a:pt x="10073" y="16531"/>
                      </a:cubicBezTo>
                      <a:cubicBezTo>
                        <a:pt x="10199" y="16531"/>
                        <a:pt x="10115" y="16475"/>
                        <a:pt x="10194" y="16475"/>
                      </a:cubicBezTo>
                      <a:cubicBezTo>
                        <a:pt x="10171" y="16407"/>
                        <a:pt x="10224" y="16412"/>
                        <a:pt x="10260" y="16368"/>
                      </a:cubicBezTo>
                      <a:cubicBezTo>
                        <a:pt x="10314" y="16301"/>
                        <a:pt x="10296" y="16065"/>
                        <a:pt x="10307" y="15964"/>
                      </a:cubicBezTo>
                      <a:cubicBezTo>
                        <a:pt x="10281" y="15964"/>
                        <a:pt x="10425" y="15828"/>
                        <a:pt x="10435" y="15808"/>
                      </a:cubicBezTo>
                      <a:cubicBezTo>
                        <a:pt x="10502" y="15808"/>
                        <a:pt x="10552" y="15752"/>
                        <a:pt x="10619" y="15752"/>
                      </a:cubicBezTo>
                      <a:cubicBezTo>
                        <a:pt x="10655" y="15681"/>
                        <a:pt x="10888" y="15575"/>
                        <a:pt x="10974" y="15511"/>
                      </a:cubicBezTo>
                      <a:cubicBezTo>
                        <a:pt x="11011" y="15360"/>
                        <a:pt x="11115" y="15330"/>
                        <a:pt x="11115" y="15170"/>
                      </a:cubicBezTo>
                      <a:cubicBezTo>
                        <a:pt x="11157" y="15170"/>
                        <a:pt x="11200" y="14858"/>
                        <a:pt x="11200" y="14802"/>
                      </a:cubicBezTo>
                      <a:cubicBezTo>
                        <a:pt x="11208" y="14802"/>
                        <a:pt x="11215" y="14518"/>
                        <a:pt x="11215" y="14490"/>
                      </a:cubicBezTo>
                      <a:cubicBezTo>
                        <a:pt x="11221" y="14490"/>
                        <a:pt x="11427" y="14261"/>
                        <a:pt x="11427" y="14234"/>
                      </a:cubicBezTo>
                      <a:cubicBezTo>
                        <a:pt x="11617" y="14093"/>
                        <a:pt x="11588" y="13676"/>
                        <a:pt x="11405" y="13514"/>
                      </a:cubicBezTo>
                      <a:cubicBezTo>
                        <a:pt x="11299" y="13420"/>
                        <a:pt x="11232" y="13367"/>
                        <a:pt x="11073" y="13313"/>
                      </a:cubicBezTo>
                      <a:cubicBezTo>
                        <a:pt x="11048" y="13388"/>
                        <a:pt x="10982" y="13340"/>
                        <a:pt x="10915" y="13339"/>
                      </a:cubicBezTo>
                      <a:cubicBezTo>
                        <a:pt x="10800" y="13335"/>
                        <a:pt x="10788" y="13413"/>
                        <a:pt x="10676" y="13413"/>
                      </a:cubicBezTo>
                      <a:cubicBezTo>
                        <a:pt x="10690" y="13345"/>
                        <a:pt x="10725" y="13144"/>
                        <a:pt x="10591" y="13130"/>
                      </a:cubicBezTo>
                      <a:cubicBezTo>
                        <a:pt x="10591" y="13265"/>
                        <a:pt x="10455" y="13200"/>
                        <a:pt x="10492" y="13115"/>
                      </a:cubicBezTo>
                      <a:cubicBezTo>
                        <a:pt x="10428" y="13115"/>
                        <a:pt x="10369" y="13016"/>
                        <a:pt x="10280" y="13002"/>
                      </a:cubicBezTo>
                      <a:cubicBezTo>
                        <a:pt x="10280" y="13147"/>
                        <a:pt x="10062" y="13030"/>
                        <a:pt x="10123" y="13030"/>
                      </a:cubicBezTo>
                      <a:cubicBezTo>
                        <a:pt x="10123" y="13012"/>
                        <a:pt x="10087" y="12817"/>
                        <a:pt x="10138" y="12817"/>
                      </a:cubicBezTo>
                      <a:cubicBezTo>
                        <a:pt x="10121" y="12734"/>
                        <a:pt x="10101" y="12590"/>
                        <a:pt x="10038" y="12548"/>
                      </a:cubicBezTo>
                      <a:cubicBezTo>
                        <a:pt x="9983" y="12431"/>
                        <a:pt x="10070" y="12473"/>
                        <a:pt x="9939" y="12364"/>
                      </a:cubicBezTo>
                      <a:cubicBezTo>
                        <a:pt x="9917" y="12318"/>
                        <a:pt x="9905" y="12353"/>
                        <a:pt x="9883" y="12308"/>
                      </a:cubicBezTo>
                      <a:cubicBezTo>
                        <a:pt x="9839" y="12308"/>
                        <a:pt x="9753" y="12192"/>
                        <a:pt x="9727" y="12293"/>
                      </a:cubicBezTo>
                      <a:cubicBezTo>
                        <a:pt x="9644" y="12287"/>
                        <a:pt x="9572" y="12248"/>
                        <a:pt x="9495" y="12224"/>
                      </a:cubicBezTo>
                      <a:cubicBezTo>
                        <a:pt x="9355" y="12182"/>
                        <a:pt x="9478" y="12169"/>
                        <a:pt x="9386" y="12123"/>
                      </a:cubicBezTo>
                      <a:cubicBezTo>
                        <a:pt x="9386" y="12082"/>
                        <a:pt x="9259" y="12071"/>
                        <a:pt x="9259" y="12010"/>
                      </a:cubicBezTo>
                      <a:cubicBezTo>
                        <a:pt x="9233" y="11942"/>
                        <a:pt x="9182" y="11935"/>
                        <a:pt x="9174" y="11911"/>
                      </a:cubicBezTo>
                      <a:cubicBezTo>
                        <a:pt x="9161" y="11914"/>
                        <a:pt x="9152" y="11909"/>
                        <a:pt x="9145" y="11897"/>
                      </a:cubicBezTo>
                      <a:cubicBezTo>
                        <a:pt x="9117" y="11898"/>
                        <a:pt x="9123" y="11842"/>
                        <a:pt x="9059" y="11842"/>
                      </a:cubicBezTo>
                      <a:cubicBezTo>
                        <a:pt x="9053" y="11822"/>
                        <a:pt x="8992" y="11772"/>
                        <a:pt x="8975" y="11783"/>
                      </a:cubicBezTo>
                      <a:cubicBezTo>
                        <a:pt x="8909" y="11829"/>
                        <a:pt x="8732" y="11807"/>
                        <a:pt x="8655" y="11802"/>
                      </a:cubicBezTo>
                      <a:cubicBezTo>
                        <a:pt x="8463" y="11788"/>
                        <a:pt x="8497" y="11569"/>
                        <a:pt x="8395" y="11556"/>
                      </a:cubicBezTo>
                      <a:cubicBezTo>
                        <a:pt x="8327" y="11603"/>
                        <a:pt x="8249" y="11646"/>
                        <a:pt x="8172" y="11647"/>
                      </a:cubicBezTo>
                      <a:cubicBezTo>
                        <a:pt x="8154" y="11620"/>
                        <a:pt x="8151" y="11627"/>
                        <a:pt x="8111" y="11603"/>
                      </a:cubicBezTo>
                      <a:cubicBezTo>
                        <a:pt x="8101" y="11603"/>
                        <a:pt x="8049" y="11633"/>
                        <a:pt x="8035" y="11643"/>
                      </a:cubicBezTo>
                      <a:cubicBezTo>
                        <a:pt x="7988" y="11672"/>
                        <a:pt x="7943" y="11762"/>
                        <a:pt x="7885" y="11730"/>
                      </a:cubicBezTo>
                      <a:cubicBezTo>
                        <a:pt x="7858" y="11700"/>
                        <a:pt x="7838" y="11708"/>
                        <a:pt x="7827" y="11755"/>
                      </a:cubicBezTo>
                      <a:cubicBezTo>
                        <a:pt x="7708" y="11755"/>
                        <a:pt x="7887" y="12038"/>
                        <a:pt x="7601" y="12038"/>
                      </a:cubicBezTo>
                      <a:cubicBezTo>
                        <a:pt x="7612" y="11938"/>
                        <a:pt x="7602" y="11840"/>
                        <a:pt x="7459" y="11840"/>
                      </a:cubicBezTo>
                      <a:cubicBezTo>
                        <a:pt x="7459" y="11962"/>
                        <a:pt x="7255" y="11938"/>
                        <a:pt x="7161" y="11925"/>
                      </a:cubicBezTo>
                      <a:cubicBezTo>
                        <a:pt x="7185" y="11831"/>
                        <a:pt x="7139" y="11763"/>
                        <a:pt x="7062" y="11712"/>
                      </a:cubicBezTo>
                      <a:cubicBezTo>
                        <a:pt x="7062" y="11639"/>
                        <a:pt x="7006" y="11546"/>
                        <a:pt x="7006" y="11429"/>
                      </a:cubicBezTo>
                      <a:cubicBezTo>
                        <a:pt x="6906" y="11429"/>
                        <a:pt x="7056" y="11117"/>
                        <a:pt x="6892" y="11117"/>
                      </a:cubicBezTo>
                      <a:cubicBezTo>
                        <a:pt x="6902" y="11134"/>
                        <a:pt x="6907" y="11153"/>
                        <a:pt x="6906" y="11174"/>
                      </a:cubicBezTo>
                      <a:cubicBezTo>
                        <a:pt x="6793" y="11174"/>
                        <a:pt x="6679" y="11194"/>
                        <a:pt x="6566" y="11174"/>
                      </a:cubicBezTo>
                      <a:cubicBezTo>
                        <a:pt x="6594" y="11071"/>
                        <a:pt x="6506" y="11060"/>
                        <a:pt x="6533" y="10951"/>
                      </a:cubicBezTo>
                      <a:cubicBezTo>
                        <a:pt x="6554" y="10862"/>
                        <a:pt x="6590" y="10783"/>
                        <a:pt x="6609" y="10692"/>
                      </a:cubicBezTo>
                      <a:cubicBezTo>
                        <a:pt x="6651" y="10692"/>
                        <a:pt x="6645" y="10564"/>
                        <a:pt x="6722" y="10564"/>
                      </a:cubicBezTo>
                      <a:cubicBezTo>
                        <a:pt x="6800" y="10519"/>
                        <a:pt x="6694" y="10393"/>
                        <a:pt x="6694" y="10508"/>
                      </a:cubicBezTo>
                      <a:cubicBezTo>
                        <a:pt x="6694" y="10508"/>
                        <a:pt x="6553" y="10558"/>
                        <a:pt x="6537" y="10564"/>
                      </a:cubicBezTo>
                      <a:cubicBezTo>
                        <a:pt x="6537" y="10573"/>
                        <a:pt x="6396" y="10708"/>
                        <a:pt x="6396" y="10607"/>
                      </a:cubicBezTo>
                      <a:cubicBezTo>
                        <a:pt x="6324" y="10635"/>
                        <a:pt x="6214" y="10778"/>
                        <a:pt x="6325" y="10805"/>
                      </a:cubicBezTo>
                      <a:cubicBezTo>
                        <a:pt x="6313" y="10864"/>
                        <a:pt x="6226" y="10910"/>
                        <a:pt x="6226" y="10919"/>
                      </a:cubicBezTo>
                      <a:cubicBezTo>
                        <a:pt x="6065" y="10920"/>
                        <a:pt x="6123" y="10908"/>
                        <a:pt x="6113" y="10833"/>
                      </a:cubicBezTo>
                      <a:cubicBezTo>
                        <a:pt x="6019" y="10833"/>
                        <a:pt x="5911" y="10621"/>
                        <a:pt x="5815" y="10621"/>
                      </a:cubicBezTo>
                      <a:cubicBezTo>
                        <a:pt x="5815" y="10530"/>
                        <a:pt x="5716" y="10443"/>
                        <a:pt x="5716" y="10323"/>
                      </a:cubicBezTo>
                      <a:cubicBezTo>
                        <a:pt x="5692" y="10323"/>
                        <a:pt x="5692" y="9898"/>
                        <a:pt x="5716" y="9898"/>
                      </a:cubicBezTo>
                      <a:cubicBezTo>
                        <a:pt x="5716" y="9682"/>
                        <a:pt x="5867" y="9502"/>
                        <a:pt x="6084" y="9480"/>
                      </a:cubicBezTo>
                      <a:cubicBezTo>
                        <a:pt x="6220" y="9466"/>
                        <a:pt x="6205" y="9562"/>
                        <a:pt x="6328" y="9580"/>
                      </a:cubicBezTo>
                      <a:cubicBezTo>
                        <a:pt x="6399" y="9590"/>
                        <a:pt x="6440" y="9558"/>
                        <a:pt x="6509" y="9530"/>
                      </a:cubicBezTo>
                      <a:cubicBezTo>
                        <a:pt x="6505" y="9471"/>
                        <a:pt x="6466" y="9455"/>
                        <a:pt x="6453" y="9402"/>
                      </a:cubicBezTo>
                      <a:cubicBezTo>
                        <a:pt x="6537" y="9402"/>
                        <a:pt x="6772" y="9417"/>
                        <a:pt x="6807" y="9487"/>
                      </a:cubicBezTo>
                      <a:cubicBezTo>
                        <a:pt x="6888" y="9521"/>
                        <a:pt x="6992" y="9430"/>
                        <a:pt x="7048" y="9509"/>
                      </a:cubicBezTo>
                      <a:cubicBezTo>
                        <a:pt x="7090" y="9567"/>
                        <a:pt x="7161" y="9754"/>
                        <a:pt x="7161" y="9813"/>
                      </a:cubicBezTo>
                      <a:cubicBezTo>
                        <a:pt x="7144" y="9813"/>
                        <a:pt x="7238" y="9954"/>
                        <a:pt x="7247" y="9969"/>
                      </a:cubicBezTo>
                      <a:cubicBezTo>
                        <a:pt x="7380" y="9967"/>
                        <a:pt x="7347" y="9863"/>
                        <a:pt x="7326" y="9763"/>
                      </a:cubicBezTo>
                      <a:cubicBezTo>
                        <a:pt x="7309" y="9681"/>
                        <a:pt x="7288" y="9431"/>
                        <a:pt x="7232" y="9374"/>
                      </a:cubicBezTo>
                      <a:cubicBezTo>
                        <a:pt x="7232" y="9134"/>
                        <a:pt x="7396" y="9159"/>
                        <a:pt x="7488" y="8977"/>
                      </a:cubicBezTo>
                      <a:cubicBezTo>
                        <a:pt x="7637" y="8977"/>
                        <a:pt x="7669" y="8737"/>
                        <a:pt x="7757" y="8679"/>
                      </a:cubicBezTo>
                      <a:cubicBezTo>
                        <a:pt x="7757" y="8649"/>
                        <a:pt x="7814" y="8459"/>
                        <a:pt x="7827" y="8452"/>
                      </a:cubicBezTo>
                      <a:cubicBezTo>
                        <a:pt x="7847" y="8338"/>
                        <a:pt x="7896" y="8341"/>
                        <a:pt x="7941" y="8268"/>
                      </a:cubicBezTo>
                      <a:cubicBezTo>
                        <a:pt x="7924" y="8268"/>
                        <a:pt x="8125" y="8118"/>
                        <a:pt x="8125" y="8141"/>
                      </a:cubicBezTo>
                      <a:cubicBezTo>
                        <a:pt x="8201" y="8090"/>
                        <a:pt x="8267" y="7931"/>
                        <a:pt x="8295" y="7843"/>
                      </a:cubicBezTo>
                      <a:cubicBezTo>
                        <a:pt x="8334" y="7843"/>
                        <a:pt x="8420" y="7763"/>
                        <a:pt x="8437" y="7730"/>
                      </a:cubicBezTo>
                      <a:cubicBezTo>
                        <a:pt x="8537" y="7730"/>
                        <a:pt x="8597" y="7673"/>
                        <a:pt x="8721" y="7673"/>
                      </a:cubicBezTo>
                      <a:cubicBezTo>
                        <a:pt x="8701" y="7713"/>
                        <a:pt x="8721" y="7704"/>
                        <a:pt x="8735" y="7772"/>
                      </a:cubicBezTo>
                      <a:cubicBezTo>
                        <a:pt x="8739" y="7771"/>
                        <a:pt x="8657" y="7790"/>
                        <a:pt x="8648" y="7769"/>
                      </a:cubicBezTo>
                      <a:cubicBezTo>
                        <a:pt x="8633" y="7825"/>
                        <a:pt x="8520" y="7840"/>
                        <a:pt x="8749" y="7814"/>
                      </a:cubicBezTo>
                      <a:cubicBezTo>
                        <a:pt x="8763" y="7784"/>
                        <a:pt x="8838" y="7757"/>
                        <a:pt x="8877" y="7744"/>
                      </a:cubicBezTo>
                      <a:cubicBezTo>
                        <a:pt x="8877" y="7671"/>
                        <a:pt x="8983" y="7722"/>
                        <a:pt x="9004" y="7658"/>
                      </a:cubicBezTo>
                      <a:cubicBezTo>
                        <a:pt x="8921" y="7654"/>
                        <a:pt x="8856" y="7622"/>
                        <a:pt x="8800" y="7530"/>
                      </a:cubicBezTo>
                      <a:cubicBezTo>
                        <a:pt x="8741" y="7435"/>
                        <a:pt x="8618" y="7304"/>
                        <a:pt x="8820" y="7304"/>
                      </a:cubicBezTo>
                      <a:cubicBezTo>
                        <a:pt x="8820" y="7275"/>
                        <a:pt x="8792" y="7291"/>
                        <a:pt x="8792" y="7262"/>
                      </a:cubicBezTo>
                      <a:cubicBezTo>
                        <a:pt x="8687" y="7291"/>
                        <a:pt x="8665" y="7361"/>
                        <a:pt x="8550" y="7361"/>
                      </a:cubicBezTo>
                      <a:cubicBezTo>
                        <a:pt x="8409" y="7408"/>
                        <a:pt x="8340" y="7547"/>
                        <a:pt x="8181" y="7545"/>
                      </a:cubicBezTo>
                      <a:cubicBezTo>
                        <a:pt x="8195" y="7402"/>
                        <a:pt x="8447" y="7114"/>
                        <a:pt x="8577" y="7072"/>
                      </a:cubicBezTo>
                      <a:cubicBezTo>
                        <a:pt x="8825" y="6993"/>
                        <a:pt x="9234" y="7212"/>
                        <a:pt x="9302" y="6907"/>
                      </a:cubicBezTo>
                      <a:cubicBezTo>
                        <a:pt x="9351" y="6913"/>
                        <a:pt x="9570" y="6991"/>
                        <a:pt x="9570" y="6893"/>
                      </a:cubicBezTo>
                      <a:cubicBezTo>
                        <a:pt x="9623" y="6893"/>
                        <a:pt x="9526" y="6794"/>
                        <a:pt x="9627" y="6794"/>
                      </a:cubicBezTo>
                      <a:cubicBezTo>
                        <a:pt x="9613" y="6724"/>
                        <a:pt x="9497" y="6638"/>
                        <a:pt x="9458" y="6638"/>
                      </a:cubicBezTo>
                      <a:cubicBezTo>
                        <a:pt x="9458" y="6482"/>
                        <a:pt x="9373" y="6652"/>
                        <a:pt x="9329" y="6652"/>
                      </a:cubicBezTo>
                      <a:cubicBezTo>
                        <a:pt x="9329" y="6550"/>
                        <a:pt x="9293" y="6559"/>
                        <a:pt x="9259" y="6524"/>
                      </a:cubicBezTo>
                      <a:cubicBezTo>
                        <a:pt x="9259" y="6449"/>
                        <a:pt x="9097" y="6334"/>
                        <a:pt x="9046" y="6255"/>
                      </a:cubicBezTo>
                      <a:cubicBezTo>
                        <a:pt x="8977" y="6255"/>
                        <a:pt x="8877" y="5906"/>
                        <a:pt x="8819" y="5943"/>
                      </a:cubicBezTo>
                      <a:cubicBezTo>
                        <a:pt x="8819" y="6029"/>
                        <a:pt x="8755" y="6142"/>
                        <a:pt x="8663" y="6142"/>
                      </a:cubicBezTo>
                      <a:cubicBezTo>
                        <a:pt x="8663" y="6199"/>
                        <a:pt x="8520" y="6173"/>
                        <a:pt x="8493" y="6170"/>
                      </a:cubicBezTo>
                      <a:cubicBezTo>
                        <a:pt x="8493" y="6087"/>
                        <a:pt x="8522" y="6159"/>
                        <a:pt x="8522" y="6113"/>
                      </a:cubicBezTo>
                      <a:cubicBezTo>
                        <a:pt x="8474" y="6113"/>
                        <a:pt x="8479" y="6053"/>
                        <a:pt x="8479" y="6043"/>
                      </a:cubicBezTo>
                      <a:cubicBezTo>
                        <a:pt x="8452" y="6043"/>
                        <a:pt x="8238" y="5833"/>
                        <a:pt x="8238" y="5788"/>
                      </a:cubicBezTo>
                      <a:cubicBezTo>
                        <a:pt x="8048" y="5851"/>
                        <a:pt x="8194" y="5771"/>
                        <a:pt x="8011" y="5688"/>
                      </a:cubicBezTo>
                      <a:cubicBezTo>
                        <a:pt x="7947" y="5856"/>
                        <a:pt x="7766" y="5717"/>
                        <a:pt x="7657" y="5717"/>
                      </a:cubicBezTo>
                      <a:cubicBezTo>
                        <a:pt x="7657" y="5740"/>
                        <a:pt x="7564" y="5704"/>
                        <a:pt x="7529" y="5717"/>
                      </a:cubicBezTo>
                      <a:cubicBezTo>
                        <a:pt x="7530" y="5816"/>
                        <a:pt x="7612" y="6029"/>
                        <a:pt x="7501" y="6057"/>
                      </a:cubicBezTo>
                      <a:cubicBezTo>
                        <a:pt x="7522" y="6132"/>
                        <a:pt x="7574" y="6082"/>
                        <a:pt x="7616" y="6132"/>
                      </a:cubicBezTo>
                      <a:cubicBezTo>
                        <a:pt x="7681" y="6210"/>
                        <a:pt x="7655" y="6350"/>
                        <a:pt x="7614" y="6440"/>
                      </a:cubicBezTo>
                      <a:cubicBezTo>
                        <a:pt x="7778" y="6503"/>
                        <a:pt x="7487" y="6634"/>
                        <a:pt x="7487" y="6553"/>
                      </a:cubicBezTo>
                      <a:cubicBezTo>
                        <a:pt x="7397" y="6578"/>
                        <a:pt x="7383" y="6692"/>
                        <a:pt x="7472" y="6751"/>
                      </a:cubicBezTo>
                      <a:cubicBezTo>
                        <a:pt x="7472" y="6809"/>
                        <a:pt x="7443" y="6908"/>
                        <a:pt x="7529" y="6908"/>
                      </a:cubicBezTo>
                      <a:cubicBezTo>
                        <a:pt x="7505" y="7002"/>
                        <a:pt x="7363" y="7012"/>
                        <a:pt x="7274" y="6979"/>
                      </a:cubicBezTo>
                      <a:cubicBezTo>
                        <a:pt x="7265" y="6950"/>
                        <a:pt x="7274" y="6940"/>
                        <a:pt x="7302" y="6950"/>
                      </a:cubicBezTo>
                      <a:cubicBezTo>
                        <a:pt x="7288" y="6896"/>
                        <a:pt x="7220" y="6737"/>
                        <a:pt x="7245" y="6737"/>
                      </a:cubicBezTo>
                      <a:cubicBezTo>
                        <a:pt x="7227" y="6683"/>
                        <a:pt x="7047" y="6397"/>
                        <a:pt x="7047" y="6553"/>
                      </a:cubicBezTo>
                      <a:cubicBezTo>
                        <a:pt x="6945" y="6553"/>
                        <a:pt x="6835" y="6575"/>
                        <a:pt x="6835" y="6453"/>
                      </a:cubicBezTo>
                      <a:cubicBezTo>
                        <a:pt x="6797" y="6441"/>
                        <a:pt x="6737" y="6413"/>
                        <a:pt x="6721" y="6383"/>
                      </a:cubicBezTo>
                      <a:cubicBezTo>
                        <a:pt x="6535" y="6356"/>
                        <a:pt x="6460" y="6335"/>
                        <a:pt x="6253" y="6298"/>
                      </a:cubicBezTo>
                      <a:cubicBezTo>
                        <a:pt x="6262" y="6212"/>
                        <a:pt x="6076" y="6055"/>
                        <a:pt x="5984" y="6000"/>
                      </a:cubicBezTo>
                      <a:cubicBezTo>
                        <a:pt x="5984" y="5789"/>
                        <a:pt x="5924" y="5594"/>
                        <a:pt x="6154" y="5561"/>
                      </a:cubicBezTo>
                      <a:cubicBezTo>
                        <a:pt x="6154" y="5593"/>
                        <a:pt x="6359" y="5498"/>
                        <a:pt x="6381" y="5490"/>
                      </a:cubicBezTo>
                      <a:cubicBezTo>
                        <a:pt x="6439" y="5373"/>
                        <a:pt x="6554" y="5554"/>
                        <a:pt x="6603" y="5380"/>
                      </a:cubicBezTo>
                      <a:cubicBezTo>
                        <a:pt x="6633" y="5275"/>
                        <a:pt x="6758" y="5210"/>
                        <a:pt x="6863" y="5249"/>
                      </a:cubicBezTo>
                      <a:cubicBezTo>
                        <a:pt x="6845" y="5381"/>
                        <a:pt x="6807" y="5518"/>
                        <a:pt x="6693" y="5518"/>
                      </a:cubicBezTo>
                      <a:cubicBezTo>
                        <a:pt x="6775" y="5588"/>
                        <a:pt x="6998" y="5490"/>
                        <a:pt x="7089" y="5490"/>
                      </a:cubicBezTo>
                      <a:cubicBezTo>
                        <a:pt x="7089" y="5499"/>
                        <a:pt x="7235" y="5518"/>
                        <a:pt x="7274" y="5518"/>
                      </a:cubicBezTo>
                      <a:cubicBezTo>
                        <a:pt x="7210" y="5433"/>
                        <a:pt x="6803" y="5361"/>
                        <a:pt x="6990" y="5221"/>
                      </a:cubicBezTo>
                      <a:cubicBezTo>
                        <a:pt x="6990" y="5181"/>
                        <a:pt x="7154" y="5180"/>
                        <a:pt x="7176" y="5093"/>
                      </a:cubicBezTo>
                      <a:cubicBezTo>
                        <a:pt x="7193" y="5025"/>
                        <a:pt x="7212" y="4832"/>
                        <a:pt x="7175" y="4819"/>
                      </a:cubicBezTo>
                      <a:cubicBezTo>
                        <a:pt x="7120" y="4800"/>
                        <a:pt x="7064" y="4827"/>
                        <a:pt x="6976" y="4810"/>
                      </a:cubicBezTo>
                      <a:cubicBezTo>
                        <a:pt x="6976" y="4780"/>
                        <a:pt x="6975" y="4753"/>
                        <a:pt x="6947" y="4753"/>
                      </a:cubicBezTo>
                      <a:cubicBezTo>
                        <a:pt x="6947" y="4841"/>
                        <a:pt x="6868" y="4758"/>
                        <a:pt x="6806" y="4781"/>
                      </a:cubicBezTo>
                      <a:cubicBezTo>
                        <a:pt x="6806" y="4803"/>
                        <a:pt x="6859" y="4867"/>
                        <a:pt x="6820" y="4867"/>
                      </a:cubicBezTo>
                      <a:cubicBezTo>
                        <a:pt x="6820" y="4998"/>
                        <a:pt x="6805" y="5126"/>
                        <a:pt x="6636" y="5150"/>
                      </a:cubicBezTo>
                      <a:cubicBezTo>
                        <a:pt x="6634" y="5058"/>
                        <a:pt x="6587" y="4883"/>
                        <a:pt x="6494" y="4852"/>
                      </a:cubicBezTo>
                      <a:cubicBezTo>
                        <a:pt x="6494" y="5125"/>
                        <a:pt x="6233" y="4739"/>
                        <a:pt x="6182" y="4696"/>
                      </a:cubicBezTo>
                      <a:cubicBezTo>
                        <a:pt x="6162" y="4615"/>
                        <a:pt x="6104" y="4580"/>
                        <a:pt x="6040" y="4555"/>
                      </a:cubicBezTo>
                      <a:cubicBezTo>
                        <a:pt x="5997" y="4665"/>
                        <a:pt x="5921" y="4566"/>
                        <a:pt x="5855" y="4681"/>
                      </a:cubicBezTo>
                      <a:cubicBezTo>
                        <a:pt x="5801" y="4775"/>
                        <a:pt x="5861" y="4763"/>
                        <a:pt x="5799" y="4866"/>
                      </a:cubicBezTo>
                      <a:cubicBezTo>
                        <a:pt x="5719" y="4866"/>
                        <a:pt x="5523" y="4812"/>
                        <a:pt x="5516" y="4895"/>
                      </a:cubicBezTo>
                      <a:cubicBezTo>
                        <a:pt x="5600" y="4897"/>
                        <a:pt x="5635" y="4916"/>
                        <a:pt x="5615" y="4994"/>
                      </a:cubicBezTo>
                      <a:cubicBezTo>
                        <a:pt x="5753" y="4994"/>
                        <a:pt x="5558" y="5081"/>
                        <a:pt x="5558" y="5093"/>
                      </a:cubicBezTo>
                      <a:cubicBezTo>
                        <a:pt x="5479" y="5093"/>
                        <a:pt x="5425" y="5125"/>
                        <a:pt x="5332" y="5110"/>
                      </a:cubicBezTo>
                      <a:cubicBezTo>
                        <a:pt x="5217" y="5092"/>
                        <a:pt x="5097" y="5071"/>
                        <a:pt x="4988" y="5035"/>
                      </a:cubicBezTo>
                      <a:cubicBezTo>
                        <a:pt x="4894" y="5003"/>
                        <a:pt x="4911" y="4952"/>
                        <a:pt x="4878" y="4952"/>
                      </a:cubicBezTo>
                      <a:cubicBezTo>
                        <a:pt x="4752" y="4742"/>
                        <a:pt x="5063" y="4867"/>
                        <a:pt x="5063" y="4881"/>
                      </a:cubicBezTo>
                      <a:cubicBezTo>
                        <a:pt x="5166" y="4881"/>
                        <a:pt x="5288" y="5015"/>
                        <a:pt x="5261" y="4796"/>
                      </a:cubicBezTo>
                      <a:cubicBezTo>
                        <a:pt x="5298" y="4805"/>
                        <a:pt x="5336" y="4810"/>
                        <a:pt x="5374" y="4810"/>
                      </a:cubicBezTo>
                      <a:cubicBezTo>
                        <a:pt x="5350" y="4712"/>
                        <a:pt x="5239" y="4762"/>
                        <a:pt x="5162" y="4767"/>
                      </a:cubicBezTo>
                      <a:cubicBezTo>
                        <a:pt x="5163" y="4707"/>
                        <a:pt x="5079" y="4569"/>
                        <a:pt x="5063" y="4569"/>
                      </a:cubicBezTo>
                      <a:cubicBezTo>
                        <a:pt x="5028" y="4464"/>
                        <a:pt x="5048" y="4459"/>
                        <a:pt x="5048" y="4370"/>
                      </a:cubicBezTo>
                      <a:cubicBezTo>
                        <a:pt x="5024" y="4377"/>
                        <a:pt x="4882" y="4473"/>
                        <a:pt x="4869" y="4443"/>
                      </a:cubicBezTo>
                      <a:cubicBezTo>
                        <a:pt x="6424" y="2990"/>
                        <a:pt x="8510" y="2099"/>
                        <a:pt x="10800" y="2099"/>
                      </a:cubicBezTo>
                      <a:cubicBezTo>
                        <a:pt x="13466" y="2099"/>
                        <a:pt x="15854" y="3307"/>
                        <a:pt x="17450" y="5201"/>
                      </a:cubicBezTo>
                      <a:cubicBezTo>
                        <a:pt x="17399" y="5342"/>
                        <a:pt x="17273" y="5227"/>
                        <a:pt x="17214" y="5335"/>
                      </a:cubicBezTo>
                      <a:cubicBezTo>
                        <a:pt x="17198" y="5335"/>
                        <a:pt x="17155" y="5462"/>
                        <a:pt x="17242" y="5462"/>
                      </a:cubicBezTo>
                      <a:cubicBezTo>
                        <a:pt x="17214" y="5576"/>
                        <a:pt x="17100" y="5560"/>
                        <a:pt x="17100" y="5462"/>
                      </a:cubicBezTo>
                      <a:cubicBezTo>
                        <a:pt x="17021" y="5462"/>
                        <a:pt x="16975" y="5549"/>
                        <a:pt x="16860" y="5547"/>
                      </a:cubicBezTo>
                      <a:cubicBezTo>
                        <a:pt x="16874" y="5475"/>
                        <a:pt x="16729" y="5264"/>
                        <a:pt x="16647" y="5264"/>
                      </a:cubicBezTo>
                      <a:cubicBezTo>
                        <a:pt x="16673" y="5212"/>
                        <a:pt x="16647" y="5259"/>
                        <a:pt x="16647" y="5207"/>
                      </a:cubicBezTo>
                      <a:cubicBezTo>
                        <a:pt x="16883" y="5207"/>
                        <a:pt x="17132" y="5165"/>
                        <a:pt x="17313" y="5165"/>
                      </a:cubicBezTo>
                      <a:cubicBezTo>
                        <a:pt x="17313" y="5035"/>
                        <a:pt x="16928" y="4871"/>
                        <a:pt x="16834" y="4921"/>
                      </a:cubicBezTo>
                      <a:cubicBezTo>
                        <a:pt x="16779" y="4951"/>
                        <a:pt x="16610" y="4867"/>
                        <a:pt x="16534" y="4867"/>
                      </a:cubicBezTo>
                      <a:cubicBezTo>
                        <a:pt x="16534" y="4811"/>
                        <a:pt x="16056" y="4812"/>
                        <a:pt x="15981" y="4810"/>
                      </a:cubicBezTo>
                      <a:cubicBezTo>
                        <a:pt x="15981" y="4715"/>
                        <a:pt x="15220" y="4925"/>
                        <a:pt x="15151" y="4930"/>
                      </a:cubicBezTo>
                      <a:cubicBezTo>
                        <a:pt x="14989" y="4943"/>
                        <a:pt x="14920" y="5039"/>
                        <a:pt x="14790" y="5150"/>
                      </a:cubicBezTo>
                      <a:cubicBezTo>
                        <a:pt x="14790" y="5149"/>
                        <a:pt x="14400" y="5476"/>
                        <a:pt x="14592" y="5476"/>
                      </a:cubicBezTo>
                      <a:cubicBezTo>
                        <a:pt x="14567" y="5700"/>
                        <a:pt x="13982" y="5675"/>
                        <a:pt x="13982" y="5817"/>
                      </a:cubicBezTo>
                      <a:cubicBezTo>
                        <a:pt x="13955" y="5824"/>
                        <a:pt x="13783" y="5780"/>
                        <a:pt x="13868" y="5929"/>
                      </a:cubicBezTo>
                      <a:cubicBezTo>
                        <a:pt x="13854" y="5929"/>
                        <a:pt x="14001" y="6095"/>
                        <a:pt x="14011" y="6114"/>
                      </a:cubicBezTo>
                      <a:cubicBezTo>
                        <a:pt x="14133" y="6114"/>
                        <a:pt x="14238" y="6170"/>
                        <a:pt x="14393" y="6170"/>
                      </a:cubicBezTo>
                      <a:cubicBezTo>
                        <a:pt x="14410" y="6137"/>
                        <a:pt x="14478" y="6120"/>
                        <a:pt x="14521" y="6114"/>
                      </a:cubicBezTo>
                      <a:cubicBezTo>
                        <a:pt x="14528" y="6201"/>
                        <a:pt x="14597" y="6383"/>
                        <a:pt x="14649" y="6383"/>
                      </a:cubicBezTo>
                      <a:cubicBezTo>
                        <a:pt x="14649" y="6464"/>
                        <a:pt x="14690" y="6592"/>
                        <a:pt x="14535" y="6511"/>
                      </a:cubicBezTo>
                      <a:cubicBezTo>
                        <a:pt x="14513" y="6494"/>
                        <a:pt x="14508" y="6379"/>
                        <a:pt x="14502" y="6337"/>
                      </a:cubicBezTo>
                      <a:cubicBezTo>
                        <a:pt x="14486" y="6228"/>
                        <a:pt x="14370" y="6386"/>
                        <a:pt x="14266" y="6369"/>
                      </a:cubicBezTo>
                      <a:cubicBezTo>
                        <a:pt x="14266" y="6449"/>
                        <a:pt x="14250" y="6666"/>
                        <a:pt x="14336" y="6695"/>
                      </a:cubicBezTo>
                      <a:cubicBezTo>
                        <a:pt x="14297" y="6813"/>
                        <a:pt x="14137" y="6732"/>
                        <a:pt x="14068" y="6837"/>
                      </a:cubicBezTo>
                      <a:cubicBezTo>
                        <a:pt x="14009" y="6837"/>
                        <a:pt x="13912" y="7011"/>
                        <a:pt x="13912" y="6893"/>
                      </a:cubicBezTo>
                      <a:cubicBezTo>
                        <a:pt x="13820" y="6954"/>
                        <a:pt x="13920" y="7118"/>
                        <a:pt x="13742" y="7021"/>
                      </a:cubicBezTo>
                      <a:cubicBezTo>
                        <a:pt x="13735" y="7060"/>
                        <a:pt x="13738" y="7113"/>
                        <a:pt x="13727" y="7177"/>
                      </a:cubicBezTo>
                      <a:cubicBezTo>
                        <a:pt x="13840" y="7177"/>
                        <a:pt x="13706" y="7262"/>
                        <a:pt x="13671" y="7262"/>
                      </a:cubicBezTo>
                      <a:cubicBezTo>
                        <a:pt x="13671" y="7386"/>
                        <a:pt x="13544" y="7255"/>
                        <a:pt x="13515" y="7234"/>
                      </a:cubicBezTo>
                      <a:cubicBezTo>
                        <a:pt x="13512" y="7240"/>
                        <a:pt x="13508" y="7245"/>
                        <a:pt x="13500" y="7247"/>
                      </a:cubicBezTo>
                      <a:cubicBezTo>
                        <a:pt x="13607" y="7428"/>
                        <a:pt x="13337" y="7343"/>
                        <a:pt x="13263" y="7302"/>
                      </a:cubicBezTo>
                      <a:cubicBezTo>
                        <a:pt x="13176" y="7253"/>
                        <a:pt x="13299" y="7384"/>
                        <a:pt x="13358" y="7404"/>
                      </a:cubicBezTo>
                      <a:cubicBezTo>
                        <a:pt x="13358" y="7492"/>
                        <a:pt x="13655" y="7652"/>
                        <a:pt x="13486" y="7829"/>
                      </a:cubicBezTo>
                      <a:cubicBezTo>
                        <a:pt x="13486" y="7881"/>
                        <a:pt x="13491" y="7886"/>
                        <a:pt x="13543" y="7886"/>
                      </a:cubicBezTo>
                      <a:cubicBezTo>
                        <a:pt x="13543" y="8010"/>
                        <a:pt x="13390" y="7988"/>
                        <a:pt x="13302" y="7971"/>
                      </a:cubicBezTo>
                      <a:cubicBezTo>
                        <a:pt x="13340" y="7898"/>
                        <a:pt x="13312" y="7860"/>
                        <a:pt x="13217" y="7857"/>
                      </a:cubicBezTo>
                      <a:cubicBezTo>
                        <a:pt x="13217" y="7966"/>
                        <a:pt x="12989" y="7906"/>
                        <a:pt x="12891" y="7942"/>
                      </a:cubicBezTo>
                      <a:cubicBezTo>
                        <a:pt x="12873" y="7906"/>
                        <a:pt x="12866" y="7895"/>
                        <a:pt x="12834" y="7886"/>
                      </a:cubicBezTo>
                      <a:cubicBezTo>
                        <a:pt x="12807" y="7951"/>
                        <a:pt x="12764" y="8396"/>
                        <a:pt x="12778" y="8396"/>
                      </a:cubicBezTo>
                      <a:cubicBezTo>
                        <a:pt x="12778" y="8571"/>
                        <a:pt x="12916" y="8683"/>
                        <a:pt x="13075" y="8736"/>
                      </a:cubicBezTo>
                      <a:cubicBezTo>
                        <a:pt x="13075" y="8692"/>
                        <a:pt x="13445" y="8720"/>
                        <a:pt x="13460" y="8660"/>
                      </a:cubicBezTo>
                      <a:cubicBezTo>
                        <a:pt x="13491" y="8540"/>
                        <a:pt x="13592" y="8537"/>
                        <a:pt x="13614" y="8410"/>
                      </a:cubicBezTo>
                      <a:cubicBezTo>
                        <a:pt x="13624" y="8351"/>
                        <a:pt x="13808" y="7901"/>
                        <a:pt x="13813" y="7900"/>
                      </a:cubicBezTo>
                      <a:cubicBezTo>
                        <a:pt x="13813" y="7883"/>
                        <a:pt x="14150" y="7991"/>
                        <a:pt x="14209" y="7871"/>
                      </a:cubicBezTo>
                      <a:cubicBezTo>
                        <a:pt x="14239" y="7871"/>
                        <a:pt x="14316" y="7844"/>
                        <a:pt x="14336" y="7815"/>
                      </a:cubicBezTo>
                      <a:cubicBezTo>
                        <a:pt x="14446" y="7829"/>
                        <a:pt x="14471" y="8027"/>
                        <a:pt x="14535" y="8027"/>
                      </a:cubicBezTo>
                      <a:cubicBezTo>
                        <a:pt x="14613" y="8144"/>
                        <a:pt x="14798" y="8114"/>
                        <a:pt x="14861" y="8240"/>
                      </a:cubicBezTo>
                      <a:cubicBezTo>
                        <a:pt x="14953" y="8240"/>
                        <a:pt x="14960" y="8478"/>
                        <a:pt x="14960" y="8566"/>
                      </a:cubicBezTo>
                      <a:cubicBezTo>
                        <a:pt x="15066" y="8486"/>
                        <a:pt x="15079" y="8416"/>
                        <a:pt x="15055" y="8335"/>
                      </a:cubicBezTo>
                      <a:cubicBezTo>
                        <a:pt x="15013" y="8194"/>
                        <a:pt x="15167" y="8362"/>
                        <a:pt x="15215" y="8297"/>
                      </a:cubicBezTo>
                      <a:cubicBezTo>
                        <a:pt x="15148" y="8297"/>
                        <a:pt x="15163" y="8166"/>
                        <a:pt x="15031" y="8198"/>
                      </a:cubicBezTo>
                      <a:cubicBezTo>
                        <a:pt x="15022" y="8161"/>
                        <a:pt x="15017" y="8123"/>
                        <a:pt x="15017" y="8084"/>
                      </a:cubicBezTo>
                      <a:cubicBezTo>
                        <a:pt x="14837" y="8114"/>
                        <a:pt x="14852" y="7842"/>
                        <a:pt x="14705" y="7872"/>
                      </a:cubicBezTo>
                      <a:cubicBezTo>
                        <a:pt x="14688" y="7805"/>
                        <a:pt x="14604" y="7784"/>
                        <a:pt x="14650" y="7702"/>
                      </a:cubicBezTo>
                      <a:cubicBezTo>
                        <a:pt x="14722" y="7572"/>
                        <a:pt x="14958" y="7957"/>
                        <a:pt x="15059" y="7957"/>
                      </a:cubicBezTo>
                      <a:cubicBezTo>
                        <a:pt x="15083" y="8004"/>
                        <a:pt x="15243" y="8020"/>
                        <a:pt x="15243" y="8056"/>
                      </a:cubicBezTo>
                      <a:cubicBezTo>
                        <a:pt x="15327" y="8084"/>
                        <a:pt x="15286" y="8221"/>
                        <a:pt x="15286" y="8297"/>
                      </a:cubicBezTo>
                      <a:cubicBezTo>
                        <a:pt x="15365" y="8297"/>
                        <a:pt x="15338" y="8340"/>
                        <a:pt x="15371" y="8396"/>
                      </a:cubicBezTo>
                      <a:cubicBezTo>
                        <a:pt x="15484" y="8453"/>
                        <a:pt x="15420" y="8667"/>
                        <a:pt x="15612" y="8708"/>
                      </a:cubicBezTo>
                      <a:cubicBezTo>
                        <a:pt x="15612" y="8636"/>
                        <a:pt x="15796" y="8495"/>
                        <a:pt x="15683" y="8495"/>
                      </a:cubicBezTo>
                      <a:cubicBezTo>
                        <a:pt x="15692" y="8437"/>
                        <a:pt x="15559" y="8180"/>
                        <a:pt x="15744" y="8216"/>
                      </a:cubicBezTo>
                      <a:cubicBezTo>
                        <a:pt x="15810" y="8229"/>
                        <a:pt x="15917" y="8234"/>
                        <a:pt x="15938" y="8313"/>
                      </a:cubicBezTo>
                      <a:cubicBezTo>
                        <a:pt x="15977" y="8469"/>
                        <a:pt x="15944" y="8555"/>
                        <a:pt x="16066" y="8665"/>
                      </a:cubicBezTo>
                      <a:cubicBezTo>
                        <a:pt x="16142" y="8819"/>
                        <a:pt x="16411" y="8648"/>
                        <a:pt x="16448" y="8722"/>
                      </a:cubicBezTo>
                      <a:cubicBezTo>
                        <a:pt x="16474" y="8722"/>
                        <a:pt x="16646" y="8794"/>
                        <a:pt x="16646" y="8736"/>
                      </a:cubicBezTo>
                      <a:cubicBezTo>
                        <a:pt x="16724" y="8711"/>
                        <a:pt x="16747" y="8694"/>
                        <a:pt x="16845" y="8694"/>
                      </a:cubicBezTo>
                      <a:cubicBezTo>
                        <a:pt x="16845" y="8792"/>
                        <a:pt x="16810" y="8918"/>
                        <a:pt x="16792" y="9001"/>
                      </a:cubicBezTo>
                      <a:cubicBezTo>
                        <a:pt x="16778" y="9068"/>
                        <a:pt x="16710" y="9131"/>
                        <a:pt x="16732" y="9218"/>
                      </a:cubicBezTo>
                      <a:cubicBezTo>
                        <a:pt x="16667" y="9218"/>
                        <a:pt x="16677" y="9303"/>
                        <a:pt x="16746" y="9303"/>
                      </a:cubicBezTo>
                      <a:cubicBezTo>
                        <a:pt x="16746" y="9434"/>
                        <a:pt x="16592" y="9413"/>
                        <a:pt x="16490" y="9402"/>
                      </a:cubicBezTo>
                      <a:cubicBezTo>
                        <a:pt x="16519" y="9500"/>
                        <a:pt x="16689" y="9710"/>
                        <a:pt x="16760" y="9757"/>
                      </a:cubicBezTo>
                      <a:cubicBezTo>
                        <a:pt x="16789" y="9843"/>
                        <a:pt x="16860" y="9994"/>
                        <a:pt x="16930" y="10040"/>
                      </a:cubicBezTo>
                      <a:cubicBezTo>
                        <a:pt x="16941" y="10105"/>
                        <a:pt x="17007" y="10284"/>
                        <a:pt x="17058" y="10309"/>
                      </a:cubicBezTo>
                      <a:cubicBezTo>
                        <a:pt x="17058" y="10407"/>
                        <a:pt x="17393" y="11032"/>
                        <a:pt x="17313" y="11032"/>
                      </a:cubicBezTo>
                      <a:cubicBezTo>
                        <a:pt x="17344" y="11084"/>
                        <a:pt x="17379" y="11107"/>
                        <a:pt x="17369" y="11160"/>
                      </a:cubicBezTo>
                      <a:cubicBezTo>
                        <a:pt x="17496" y="11160"/>
                        <a:pt x="17446" y="11471"/>
                        <a:pt x="17709" y="11471"/>
                      </a:cubicBezTo>
                      <a:cubicBezTo>
                        <a:pt x="17728" y="11433"/>
                        <a:pt x="17941" y="11358"/>
                        <a:pt x="17993" y="11358"/>
                      </a:cubicBezTo>
                      <a:cubicBezTo>
                        <a:pt x="18041" y="11263"/>
                        <a:pt x="18301" y="11188"/>
                        <a:pt x="18375" y="11188"/>
                      </a:cubicBezTo>
                      <a:cubicBezTo>
                        <a:pt x="18350" y="11111"/>
                        <a:pt x="18772" y="10928"/>
                        <a:pt x="18772" y="10890"/>
                      </a:cubicBezTo>
                      <a:cubicBezTo>
                        <a:pt x="18825" y="10871"/>
                        <a:pt x="18871" y="10761"/>
                        <a:pt x="18871" y="10699"/>
                      </a:cubicBezTo>
                      <a:cubicBezTo>
                        <a:pt x="18871" y="10603"/>
                        <a:pt x="18942" y="10596"/>
                        <a:pt x="18942" y="10522"/>
                      </a:cubicBezTo>
                      <a:cubicBezTo>
                        <a:pt x="19056" y="10446"/>
                        <a:pt x="19083" y="10254"/>
                        <a:pt x="18928" y="10210"/>
                      </a:cubicBezTo>
                      <a:cubicBezTo>
                        <a:pt x="18955" y="10373"/>
                        <a:pt x="18814" y="10287"/>
                        <a:pt x="18834" y="10243"/>
                      </a:cubicBezTo>
                      <a:cubicBezTo>
                        <a:pt x="18865" y="10178"/>
                        <a:pt x="18819" y="10152"/>
                        <a:pt x="18772" y="10097"/>
                      </a:cubicBezTo>
                      <a:cubicBezTo>
                        <a:pt x="18718" y="10070"/>
                        <a:pt x="18783" y="10009"/>
                        <a:pt x="18729" y="9969"/>
                      </a:cubicBezTo>
                      <a:cubicBezTo>
                        <a:pt x="18658" y="10146"/>
                        <a:pt x="18520" y="10224"/>
                        <a:pt x="18375" y="10224"/>
                      </a:cubicBezTo>
                      <a:cubicBezTo>
                        <a:pt x="18334" y="10107"/>
                        <a:pt x="18463" y="10258"/>
                        <a:pt x="18358" y="10097"/>
                      </a:cubicBezTo>
                      <a:cubicBezTo>
                        <a:pt x="18327" y="10050"/>
                        <a:pt x="18318" y="9998"/>
                        <a:pt x="18332" y="9941"/>
                      </a:cubicBezTo>
                      <a:cubicBezTo>
                        <a:pt x="18314" y="9941"/>
                        <a:pt x="18317" y="9936"/>
                        <a:pt x="18304" y="9926"/>
                      </a:cubicBezTo>
                      <a:cubicBezTo>
                        <a:pt x="18279" y="10077"/>
                        <a:pt x="18295" y="10097"/>
                        <a:pt x="18190" y="10097"/>
                      </a:cubicBezTo>
                      <a:cubicBezTo>
                        <a:pt x="18172" y="10045"/>
                        <a:pt x="18273" y="10019"/>
                        <a:pt x="18191" y="9939"/>
                      </a:cubicBezTo>
                      <a:cubicBezTo>
                        <a:pt x="18158" y="9908"/>
                        <a:pt x="18134" y="9823"/>
                        <a:pt x="18134" y="9785"/>
                      </a:cubicBezTo>
                      <a:cubicBezTo>
                        <a:pt x="18088" y="9754"/>
                        <a:pt x="17978" y="9575"/>
                        <a:pt x="18005" y="9526"/>
                      </a:cubicBezTo>
                      <a:cubicBezTo>
                        <a:pt x="18105" y="9345"/>
                        <a:pt x="18341" y="9758"/>
                        <a:pt x="18318" y="9827"/>
                      </a:cubicBezTo>
                      <a:cubicBezTo>
                        <a:pt x="18332" y="9822"/>
                        <a:pt x="18336" y="9827"/>
                        <a:pt x="18332" y="9841"/>
                      </a:cubicBezTo>
                      <a:cubicBezTo>
                        <a:pt x="18615" y="9756"/>
                        <a:pt x="18856" y="10026"/>
                        <a:pt x="19140" y="10026"/>
                      </a:cubicBezTo>
                      <a:cubicBezTo>
                        <a:pt x="19191" y="10047"/>
                        <a:pt x="19347" y="10079"/>
                        <a:pt x="19465" y="10072"/>
                      </a:cubicBezTo>
                      <a:cubicBezTo>
                        <a:pt x="19485" y="10312"/>
                        <a:pt x="19498" y="10554"/>
                        <a:pt x="19498" y="10799"/>
                      </a:cubicBezTo>
                      <a:cubicBezTo>
                        <a:pt x="19500" y="12687"/>
                        <a:pt x="18894" y="14433"/>
                        <a:pt x="17869" y="15860"/>
                      </a:cubicBezTo>
                      <a:close/>
                      <a:moveTo>
                        <a:pt x="16109" y="8099"/>
                      </a:moveTo>
                      <a:cubicBezTo>
                        <a:pt x="16087" y="7865"/>
                        <a:pt x="16229" y="7741"/>
                        <a:pt x="16321" y="7532"/>
                      </a:cubicBezTo>
                      <a:cubicBezTo>
                        <a:pt x="16482" y="7516"/>
                        <a:pt x="16539" y="7556"/>
                        <a:pt x="16534" y="7702"/>
                      </a:cubicBezTo>
                      <a:cubicBezTo>
                        <a:pt x="16648" y="7702"/>
                        <a:pt x="16556" y="7834"/>
                        <a:pt x="16708" y="7776"/>
                      </a:cubicBezTo>
                      <a:cubicBezTo>
                        <a:pt x="16745" y="7724"/>
                        <a:pt x="16796" y="7709"/>
                        <a:pt x="16860" y="7731"/>
                      </a:cubicBezTo>
                      <a:cubicBezTo>
                        <a:pt x="16959" y="7731"/>
                        <a:pt x="16986" y="7787"/>
                        <a:pt x="17059" y="7787"/>
                      </a:cubicBezTo>
                      <a:cubicBezTo>
                        <a:pt x="17129" y="7929"/>
                        <a:pt x="17351" y="7886"/>
                        <a:pt x="17342" y="8142"/>
                      </a:cubicBezTo>
                      <a:cubicBezTo>
                        <a:pt x="17504" y="8142"/>
                        <a:pt x="17200" y="8306"/>
                        <a:pt x="17200" y="8269"/>
                      </a:cubicBezTo>
                      <a:cubicBezTo>
                        <a:pt x="17019" y="8321"/>
                        <a:pt x="16979" y="8142"/>
                        <a:pt x="16902" y="8142"/>
                      </a:cubicBezTo>
                      <a:cubicBezTo>
                        <a:pt x="16902" y="8309"/>
                        <a:pt x="16808" y="8113"/>
                        <a:pt x="16789" y="8113"/>
                      </a:cubicBezTo>
                      <a:cubicBezTo>
                        <a:pt x="16789" y="8170"/>
                        <a:pt x="16242" y="8203"/>
                        <a:pt x="16151" y="8198"/>
                      </a:cubicBezTo>
                      <a:cubicBezTo>
                        <a:pt x="16164" y="8130"/>
                        <a:pt x="16176" y="8115"/>
                        <a:pt x="16109" y="8099"/>
                      </a:cubicBezTo>
                      <a:close/>
                      <a:moveTo>
                        <a:pt x="16109" y="8099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" name="Freeform: Shape 55">
                  <a:extLst>
                    <a:ext uri="{FF2B5EF4-FFF2-40B4-BE49-F238E27FC236}">
                      <a16:creationId xmlns="" xmlns:a16="http://schemas.microsoft.com/office/drawing/2014/main" id="{CBED1FD3-5545-469F-BF54-4A0C1A364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1562" y="5319613"/>
                  <a:ext cx="15633" cy="4974"/>
                </a:xfrm>
                <a:custGeom>
                  <a:avLst/>
                  <a:gdLst>
                    <a:gd name="T0" fmla="*/ 0 w 20542"/>
                    <a:gd name="T1" fmla="*/ 0 h 17263"/>
                    <a:gd name="T2" fmla="*/ 0 w 20542"/>
                    <a:gd name="T3" fmla="*/ 0 h 17263"/>
                    <a:gd name="T4" fmla="*/ 0 w 20542"/>
                    <a:gd name="T5" fmla="*/ 0 h 17263"/>
                    <a:gd name="T6" fmla="*/ 0 w 20542"/>
                    <a:gd name="T7" fmla="*/ 0 h 17263"/>
                    <a:gd name="T8" fmla="*/ 0 w 20542"/>
                    <a:gd name="T9" fmla="*/ 0 h 17263"/>
                    <a:gd name="T10" fmla="*/ 0 w 20542"/>
                    <a:gd name="T11" fmla="*/ 0 h 17263"/>
                    <a:gd name="T12" fmla="*/ 0 w 20542"/>
                    <a:gd name="T13" fmla="*/ 0 h 17263"/>
                    <a:gd name="T14" fmla="*/ 0 w 20542"/>
                    <a:gd name="T15" fmla="*/ 0 h 17263"/>
                    <a:gd name="T16" fmla="*/ 0 w 20542"/>
                    <a:gd name="T17" fmla="*/ 0 h 17263"/>
                    <a:gd name="T18" fmla="*/ 0 w 20542"/>
                    <a:gd name="T19" fmla="*/ 0 h 17263"/>
                    <a:gd name="T20" fmla="*/ 0 w 20542"/>
                    <a:gd name="T21" fmla="*/ 0 h 17263"/>
                    <a:gd name="T22" fmla="*/ 0 w 20542"/>
                    <a:gd name="T23" fmla="*/ 0 h 17263"/>
                    <a:gd name="T24" fmla="*/ 0 w 20542"/>
                    <a:gd name="T25" fmla="*/ 0 h 1726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0542" h="17263">
                      <a:moveTo>
                        <a:pt x="19936" y="4186"/>
                      </a:moveTo>
                      <a:cubicBezTo>
                        <a:pt x="18293" y="6058"/>
                        <a:pt x="18766" y="9572"/>
                        <a:pt x="16483" y="7506"/>
                      </a:cubicBezTo>
                      <a:cubicBezTo>
                        <a:pt x="16483" y="-3197"/>
                        <a:pt x="15350" y="3479"/>
                        <a:pt x="11192" y="4910"/>
                      </a:cubicBezTo>
                      <a:cubicBezTo>
                        <a:pt x="10429" y="5139"/>
                        <a:pt x="5153" y="9537"/>
                        <a:pt x="5153" y="7506"/>
                      </a:cubicBezTo>
                      <a:cubicBezTo>
                        <a:pt x="5095" y="7506"/>
                        <a:pt x="5320" y="3196"/>
                        <a:pt x="5153" y="1660"/>
                      </a:cubicBezTo>
                      <a:cubicBezTo>
                        <a:pt x="4048" y="936"/>
                        <a:pt x="4819" y="1660"/>
                        <a:pt x="4819" y="0"/>
                      </a:cubicBezTo>
                      <a:cubicBezTo>
                        <a:pt x="4281" y="0"/>
                        <a:pt x="349" y="4186"/>
                        <a:pt x="349" y="4186"/>
                      </a:cubicBezTo>
                      <a:cubicBezTo>
                        <a:pt x="3714" y="4186"/>
                        <a:pt x="0" y="10915"/>
                        <a:pt x="0" y="13316"/>
                      </a:cubicBezTo>
                      <a:cubicBezTo>
                        <a:pt x="2602" y="14058"/>
                        <a:pt x="4339" y="16655"/>
                        <a:pt x="6519" y="16655"/>
                      </a:cubicBezTo>
                      <a:cubicBezTo>
                        <a:pt x="6519" y="18403"/>
                        <a:pt x="12450" y="15824"/>
                        <a:pt x="13235" y="15824"/>
                      </a:cubicBezTo>
                      <a:cubicBezTo>
                        <a:pt x="15778" y="15824"/>
                        <a:pt x="17406" y="14729"/>
                        <a:pt x="19412" y="11621"/>
                      </a:cubicBezTo>
                      <a:cubicBezTo>
                        <a:pt x="21600" y="8265"/>
                        <a:pt x="19936" y="8530"/>
                        <a:pt x="19936" y="4186"/>
                      </a:cubicBezTo>
                      <a:close/>
                      <a:moveTo>
                        <a:pt x="19936" y="4186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" name="Freeform: Shape 56">
                  <a:extLst>
                    <a:ext uri="{FF2B5EF4-FFF2-40B4-BE49-F238E27FC236}">
                      <a16:creationId xmlns="" xmlns:a16="http://schemas.microsoft.com/office/drawing/2014/main" id="{6C453A8F-DDA3-4EB0-AB17-B307353EE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5670" y="5336667"/>
                  <a:ext cx="12790" cy="16343"/>
                </a:xfrm>
                <a:custGeom>
                  <a:avLst/>
                  <a:gdLst>
                    <a:gd name="T0" fmla="*/ 0 w 20330"/>
                    <a:gd name="T1" fmla="*/ 0 h 21462"/>
                    <a:gd name="T2" fmla="*/ 0 w 20330"/>
                    <a:gd name="T3" fmla="*/ 0 h 21462"/>
                    <a:gd name="T4" fmla="*/ 0 w 20330"/>
                    <a:gd name="T5" fmla="*/ 0 h 21462"/>
                    <a:gd name="T6" fmla="*/ 0 w 20330"/>
                    <a:gd name="T7" fmla="*/ 0 h 21462"/>
                    <a:gd name="T8" fmla="*/ 0 w 20330"/>
                    <a:gd name="T9" fmla="*/ 0 h 21462"/>
                    <a:gd name="T10" fmla="*/ 0 w 20330"/>
                    <a:gd name="T11" fmla="*/ 0 h 21462"/>
                    <a:gd name="T12" fmla="*/ 0 w 20330"/>
                    <a:gd name="T13" fmla="*/ 0 h 21462"/>
                    <a:gd name="T14" fmla="*/ 0 w 20330"/>
                    <a:gd name="T15" fmla="*/ 0 h 21462"/>
                    <a:gd name="T16" fmla="*/ 0 w 20330"/>
                    <a:gd name="T17" fmla="*/ 0 h 21462"/>
                    <a:gd name="T18" fmla="*/ 0 w 20330"/>
                    <a:gd name="T19" fmla="*/ 0 h 21462"/>
                    <a:gd name="T20" fmla="*/ 0 w 20330"/>
                    <a:gd name="T21" fmla="*/ 0 h 21462"/>
                    <a:gd name="T22" fmla="*/ 0 w 20330"/>
                    <a:gd name="T23" fmla="*/ 0 h 21462"/>
                    <a:gd name="T24" fmla="*/ 0 w 20330"/>
                    <a:gd name="T25" fmla="*/ 0 h 21462"/>
                    <a:gd name="T26" fmla="*/ 0 w 20330"/>
                    <a:gd name="T27" fmla="*/ 0 h 21462"/>
                    <a:gd name="T28" fmla="*/ 0 w 20330"/>
                    <a:gd name="T29" fmla="*/ 0 h 21462"/>
                    <a:gd name="T30" fmla="*/ 0 w 20330"/>
                    <a:gd name="T31" fmla="*/ 0 h 21462"/>
                    <a:gd name="T32" fmla="*/ 0 w 20330"/>
                    <a:gd name="T33" fmla="*/ 0 h 214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0330" h="21462">
                      <a:moveTo>
                        <a:pt x="1685" y="9330"/>
                      </a:moveTo>
                      <a:cubicBezTo>
                        <a:pt x="5927" y="9330"/>
                        <a:pt x="6974" y="10452"/>
                        <a:pt x="7227" y="14183"/>
                      </a:cubicBezTo>
                      <a:cubicBezTo>
                        <a:pt x="12255" y="15539"/>
                        <a:pt x="3833" y="15223"/>
                        <a:pt x="3391" y="15223"/>
                      </a:cubicBezTo>
                      <a:cubicBezTo>
                        <a:pt x="3319" y="16960"/>
                        <a:pt x="268" y="20457"/>
                        <a:pt x="4176" y="19489"/>
                      </a:cubicBezTo>
                      <a:cubicBezTo>
                        <a:pt x="7019" y="18785"/>
                        <a:pt x="7633" y="18947"/>
                        <a:pt x="7651" y="21461"/>
                      </a:cubicBezTo>
                      <a:cubicBezTo>
                        <a:pt x="11424" y="21461"/>
                        <a:pt x="16723" y="21600"/>
                        <a:pt x="18745" y="18346"/>
                      </a:cubicBezTo>
                      <a:cubicBezTo>
                        <a:pt x="20776" y="18346"/>
                        <a:pt x="20938" y="16755"/>
                        <a:pt x="18745" y="16264"/>
                      </a:cubicBezTo>
                      <a:cubicBezTo>
                        <a:pt x="18745" y="18089"/>
                        <a:pt x="18853" y="18001"/>
                        <a:pt x="16605" y="18001"/>
                      </a:cubicBezTo>
                      <a:cubicBezTo>
                        <a:pt x="17427" y="14256"/>
                        <a:pt x="16840" y="11075"/>
                        <a:pt x="12769" y="11075"/>
                      </a:cubicBezTo>
                      <a:cubicBezTo>
                        <a:pt x="13428" y="9477"/>
                        <a:pt x="11731" y="8238"/>
                        <a:pt x="10079" y="7183"/>
                      </a:cubicBezTo>
                      <a:cubicBezTo>
                        <a:pt x="6965" y="5197"/>
                        <a:pt x="10152" y="4742"/>
                        <a:pt x="10639" y="2419"/>
                      </a:cubicBezTo>
                      <a:cubicBezTo>
                        <a:pt x="8337" y="2880"/>
                        <a:pt x="8274" y="4471"/>
                        <a:pt x="5097" y="4500"/>
                      </a:cubicBezTo>
                      <a:cubicBezTo>
                        <a:pt x="5097" y="3951"/>
                        <a:pt x="5783" y="2265"/>
                        <a:pt x="5214" y="2082"/>
                      </a:cubicBezTo>
                      <a:cubicBezTo>
                        <a:pt x="5972" y="2074"/>
                        <a:pt x="8987" y="0"/>
                        <a:pt x="5530" y="0"/>
                      </a:cubicBezTo>
                      <a:cubicBezTo>
                        <a:pt x="4032" y="4486"/>
                        <a:pt x="-662" y="88"/>
                        <a:pt x="78" y="4200"/>
                      </a:cubicBezTo>
                      <a:cubicBezTo>
                        <a:pt x="593" y="6970"/>
                        <a:pt x="1685" y="6780"/>
                        <a:pt x="1685" y="9330"/>
                      </a:cubicBezTo>
                      <a:close/>
                      <a:moveTo>
                        <a:pt x="1685" y="933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" name="Freeform: Shape 57">
                  <a:extLst>
                    <a:ext uri="{FF2B5EF4-FFF2-40B4-BE49-F238E27FC236}">
                      <a16:creationId xmlns="" xmlns:a16="http://schemas.microsoft.com/office/drawing/2014/main" id="{D4985E17-A070-4A42-ACA4-164D49871F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4300" y="5342351"/>
                  <a:ext cx="6395" cy="7816"/>
                </a:xfrm>
                <a:custGeom>
                  <a:avLst/>
                  <a:gdLst>
                    <a:gd name="T0" fmla="*/ 0 w 15938"/>
                    <a:gd name="T1" fmla="*/ 0 h 19489"/>
                    <a:gd name="T2" fmla="*/ 0 w 15938"/>
                    <a:gd name="T3" fmla="*/ 0 h 19489"/>
                    <a:gd name="T4" fmla="*/ 0 w 15938"/>
                    <a:gd name="T5" fmla="*/ 0 h 19489"/>
                    <a:gd name="T6" fmla="*/ 0 w 15938"/>
                    <a:gd name="T7" fmla="*/ 0 h 19489"/>
                    <a:gd name="T8" fmla="*/ 0 w 15938"/>
                    <a:gd name="T9" fmla="*/ 0 h 19489"/>
                    <a:gd name="T10" fmla="*/ 0 w 15938"/>
                    <a:gd name="T11" fmla="*/ 0 h 19489"/>
                    <a:gd name="T12" fmla="*/ 0 w 15938"/>
                    <a:gd name="T13" fmla="*/ 0 h 19489"/>
                    <a:gd name="T14" fmla="*/ 0 w 15938"/>
                    <a:gd name="T15" fmla="*/ 0 h 194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938" h="19489">
                      <a:moveTo>
                        <a:pt x="1447" y="19489"/>
                      </a:moveTo>
                      <a:cubicBezTo>
                        <a:pt x="10460" y="19334"/>
                        <a:pt x="12771" y="13571"/>
                        <a:pt x="15260" y="5681"/>
                      </a:cubicBezTo>
                      <a:cubicBezTo>
                        <a:pt x="17711" y="-2111"/>
                        <a:pt x="12911" y="1905"/>
                        <a:pt x="10498" y="2201"/>
                      </a:cubicBezTo>
                      <a:cubicBezTo>
                        <a:pt x="8430" y="3342"/>
                        <a:pt x="6949" y="-1688"/>
                        <a:pt x="6043" y="608"/>
                      </a:cubicBezTo>
                      <a:cubicBezTo>
                        <a:pt x="5264" y="2567"/>
                        <a:pt x="6668" y="4864"/>
                        <a:pt x="8673" y="4864"/>
                      </a:cubicBezTo>
                      <a:cubicBezTo>
                        <a:pt x="8149" y="6540"/>
                        <a:pt x="-3889" y="8499"/>
                        <a:pt x="2047" y="10190"/>
                      </a:cubicBezTo>
                      <a:cubicBezTo>
                        <a:pt x="1320" y="14008"/>
                        <a:pt x="-1795" y="15896"/>
                        <a:pt x="1447" y="19489"/>
                      </a:cubicBezTo>
                      <a:close/>
                      <a:moveTo>
                        <a:pt x="1447" y="19489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Freeform: Shape 58">
                  <a:extLst>
                    <a:ext uri="{FF2B5EF4-FFF2-40B4-BE49-F238E27FC236}">
                      <a16:creationId xmlns="" xmlns:a16="http://schemas.microsoft.com/office/drawing/2014/main" id="{4CF18B73-EA59-45DF-B5E3-F99BCE7757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5670" y="5353721"/>
                  <a:ext cx="1421" cy="711"/>
                </a:xfrm>
                <a:custGeom>
                  <a:avLst/>
                  <a:gdLst>
                    <a:gd name="T0" fmla="*/ 0 w 21600"/>
                    <a:gd name="T1" fmla="*/ 0 h 13852"/>
                    <a:gd name="T2" fmla="*/ 0 w 21600"/>
                    <a:gd name="T3" fmla="*/ 0 h 13852"/>
                    <a:gd name="T4" fmla="*/ 0 w 21600"/>
                    <a:gd name="T5" fmla="*/ 0 h 13852"/>
                    <a:gd name="T6" fmla="*/ 0 w 21600"/>
                    <a:gd name="T7" fmla="*/ 0 h 13852"/>
                    <a:gd name="T8" fmla="*/ 0 w 21600"/>
                    <a:gd name="T9" fmla="*/ 0 h 138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13852">
                      <a:moveTo>
                        <a:pt x="0" y="4834"/>
                      </a:moveTo>
                      <a:cubicBezTo>
                        <a:pt x="3511" y="21600"/>
                        <a:pt x="21600" y="12034"/>
                        <a:pt x="21600" y="0"/>
                      </a:cubicBezTo>
                      <a:cubicBezTo>
                        <a:pt x="15647" y="0"/>
                        <a:pt x="9617" y="0"/>
                        <a:pt x="3511" y="0"/>
                      </a:cubicBezTo>
                      <a:cubicBezTo>
                        <a:pt x="4732" y="4834"/>
                        <a:pt x="3435" y="6480"/>
                        <a:pt x="0" y="4834"/>
                      </a:cubicBezTo>
                      <a:close/>
                      <a:moveTo>
                        <a:pt x="0" y="4834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" name="Freeform: Shape 73">
                  <a:extLst>
                    <a:ext uri="{FF2B5EF4-FFF2-40B4-BE49-F238E27FC236}">
                      <a16:creationId xmlns="" xmlns:a16="http://schemas.microsoft.com/office/drawing/2014/main" id="{9FC70764-5CB7-4C98-9A13-0103DD5918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6085" y="5359405"/>
                  <a:ext cx="2132" cy="142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4954" y="20491"/>
                        <a:pt x="21600" y="16184"/>
                        <a:pt x="21600" y="0"/>
                      </a:cubicBezTo>
                      <a:cubicBezTo>
                        <a:pt x="7849" y="9201"/>
                        <a:pt x="3208" y="6526"/>
                        <a:pt x="0" y="21600"/>
                      </a:cubicBez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Freeform: Shape 74">
                  <a:extLst>
                    <a:ext uri="{FF2B5EF4-FFF2-40B4-BE49-F238E27FC236}">
                      <a16:creationId xmlns="" xmlns:a16="http://schemas.microsoft.com/office/drawing/2014/main" id="{A9AEDAAF-6FAE-4F21-9B71-07BAFF3E42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724" y="5370775"/>
                  <a:ext cx="2132" cy="2842"/>
                </a:xfrm>
                <a:custGeom>
                  <a:avLst/>
                  <a:gdLst>
                    <a:gd name="T0" fmla="*/ 0 w 15151"/>
                    <a:gd name="T1" fmla="*/ 0 h 21600"/>
                    <a:gd name="T2" fmla="*/ 0 w 15151"/>
                    <a:gd name="T3" fmla="*/ 0 h 21600"/>
                    <a:gd name="T4" fmla="*/ 0 w 15151"/>
                    <a:gd name="T5" fmla="*/ 0 h 21600"/>
                    <a:gd name="T6" fmla="*/ 0 w 15151"/>
                    <a:gd name="T7" fmla="*/ 0 h 21600"/>
                    <a:gd name="T8" fmla="*/ 0 w 15151"/>
                    <a:gd name="T9" fmla="*/ 0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151" h="21600">
                      <a:moveTo>
                        <a:pt x="10724" y="0"/>
                      </a:moveTo>
                      <a:cubicBezTo>
                        <a:pt x="11899" y="6522"/>
                        <a:pt x="8375" y="7809"/>
                        <a:pt x="0" y="3905"/>
                      </a:cubicBezTo>
                      <a:cubicBezTo>
                        <a:pt x="3373" y="13417"/>
                        <a:pt x="1667" y="15535"/>
                        <a:pt x="7124" y="21600"/>
                      </a:cubicBezTo>
                      <a:cubicBezTo>
                        <a:pt x="9284" y="12503"/>
                        <a:pt x="21600" y="3905"/>
                        <a:pt x="10724" y="0"/>
                      </a:cubicBezTo>
                      <a:close/>
                      <a:moveTo>
                        <a:pt x="10724" y="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" name="Freeform: Shape 75">
                  <a:extLst>
                    <a:ext uri="{FF2B5EF4-FFF2-40B4-BE49-F238E27FC236}">
                      <a16:creationId xmlns="" xmlns:a16="http://schemas.microsoft.com/office/drawing/2014/main" id="{B86E8AE6-B998-438E-8288-F8F6902C2E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724" y="5370775"/>
                  <a:ext cx="2132" cy="3553"/>
                </a:xfrm>
                <a:custGeom>
                  <a:avLst/>
                  <a:gdLst>
                    <a:gd name="T0" fmla="*/ 0 w 14680"/>
                    <a:gd name="T1" fmla="*/ 0 h 18108"/>
                    <a:gd name="T2" fmla="*/ 0 w 14680"/>
                    <a:gd name="T3" fmla="*/ 0 h 18108"/>
                    <a:gd name="T4" fmla="*/ 0 w 14680"/>
                    <a:gd name="T5" fmla="*/ 0 h 18108"/>
                    <a:gd name="T6" fmla="*/ 0 w 14680"/>
                    <a:gd name="T7" fmla="*/ 0 h 18108"/>
                    <a:gd name="T8" fmla="*/ 0 w 14680"/>
                    <a:gd name="T9" fmla="*/ 0 h 181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680" h="18108">
                      <a:moveTo>
                        <a:pt x="10298" y="0"/>
                      </a:moveTo>
                      <a:cubicBezTo>
                        <a:pt x="10298" y="7291"/>
                        <a:pt x="8417" y="10676"/>
                        <a:pt x="5725" y="2364"/>
                      </a:cubicBezTo>
                      <a:cubicBezTo>
                        <a:pt x="-3356" y="2364"/>
                        <a:pt x="1087" y="12243"/>
                        <a:pt x="1087" y="17618"/>
                      </a:cubicBezTo>
                      <a:cubicBezTo>
                        <a:pt x="18244" y="21600"/>
                        <a:pt x="16493" y="0"/>
                        <a:pt x="10298" y="0"/>
                      </a:cubicBezTo>
                      <a:close/>
                      <a:moveTo>
                        <a:pt x="10298" y="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" name="Freeform: Shape 76">
                  <a:extLst>
                    <a:ext uri="{FF2B5EF4-FFF2-40B4-BE49-F238E27FC236}">
                      <a16:creationId xmlns="" xmlns:a16="http://schemas.microsoft.com/office/drawing/2014/main" id="{3D6A6BE2-B28A-443D-99A7-989FC26BEE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4093" y="5382144"/>
                  <a:ext cx="4974" cy="2132"/>
                </a:xfrm>
                <a:custGeom>
                  <a:avLst/>
                  <a:gdLst>
                    <a:gd name="T0" fmla="*/ 0 w 21600"/>
                    <a:gd name="T1" fmla="*/ 0 h 9393"/>
                    <a:gd name="T2" fmla="*/ 0 w 21600"/>
                    <a:gd name="T3" fmla="*/ 0 h 9393"/>
                    <a:gd name="T4" fmla="*/ 0 w 21600"/>
                    <a:gd name="T5" fmla="*/ 0 h 9393"/>
                    <a:gd name="T6" fmla="*/ 0 w 21600"/>
                    <a:gd name="T7" fmla="*/ 0 h 9393"/>
                    <a:gd name="T8" fmla="*/ 0 w 21600"/>
                    <a:gd name="T9" fmla="*/ 0 h 93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9393">
                      <a:moveTo>
                        <a:pt x="21600" y="0"/>
                      </a:moveTo>
                      <a:cubicBezTo>
                        <a:pt x="15130" y="2920"/>
                        <a:pt x="18136" y="5863"/>
                        <a:pt x="9453" y="3062"/>
                      </a:cubicBezTo>
                      <a:cubicBezTo>
                        <a:pt x="5701" y="1875"/>
                        <a:pt x="1732" y="-3323"/>
                        <a:pt x="0" y="3371"/>
                      </a:cubicBezTo>
                      <a:cubicBezTo>
                        <a:pt x="11016" y="4439"/>
                        <a:pt x="21600" y="18277"/>
                        <a:pt x="21600" y="0"/>
                      </a:cubicBezTo>
                      <a:close/>
                      <a:moveTo>
                        <a:pt x="21600" y="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Freeform: Shape 77">
                  <a:extLst>
                    <a:ext uri="{FF2B5EF4-FFF2-40B4-BE49-F238E27FC236}">
                      <a16:creationId xmlns="" xmlns:a16="http://schemas.microsoft.com/office/drawing/2014/main" id="{450949B8-35A6-473E-97AA-FEE9B04CB0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2931" y="5382144"/>
                  <a:ext cx="117957" cy="158460"/>
                </a:xfrm>
                <a:custGeom>
                  <a:avLst/>
                  <a:gdLst>
                    <a:gd name="T0" fmla="*/ 0 w 21517"/>
                    <a:gd name="T1" fmla="*/ 0 h 21336"/>
                    <a:gd name="T2" fmla="*/ 0 w 21517"/>
                    <a:gd name="T3" fmla="*/ 0 h 21336"/>
                    <a:gd name="T4" fmla="*/ 0 w 21517"/>
                    <a:gd name="T5" fmla="*/ 0 h 21336"/>
                    <a:gd name="T6" fmla="*/ 0 w 21517"/>
                    <a:gd name="T7" fmla="*/ 0 h 21336"/>
                    <a:gd name="T8" fmla="*/ 0 w 21517"/>
                    <a:gd name="T9" fmla="*/ 0 h 21336"/>
                    <a:gd name="T10" fmla="*/ 0 w 21517"/>
                    <a:gd name="T11" fmla="*/ 0 h 21336"/>
                    <a:gd name="T12" fmla="*/ 0 w 21517"/>
                    <a:gd name="T13" fmla="*/ 0 h 21336"/>
                    <a:gd name="T14" fmla="*/ 0 w 21517"/>
                    <a:gd name="T15" fmla="*/ 0 h 21336"/>
                    <a:gd name="T16" fmla="*/ 0 w 21517"/>
                    <a:gd name="T17" fmla="*/ 0 h 21336"/>
                    <a:gd name="T18" fmla="*/ 0 w 21517"/>
                    <a:gd name="T19" fmla="*/ 0 h 21336"/>
                    <a:gd name="T20" fmla="*/ 0 w 21517"/>
                    <a:gd name="T21" fmla="*/ 0 h 21336"/>
                    <a:gd name="T22" fmla="*/ 0 w 21517"/>
                    <a:gd name="T23" fmla="*/ 0 h 21336"/>
                    <a:gd name="T24" fmla="*/ 0 w 21517"/>
                    <a:gd name="T25" fmla="*/ 0 h 21336"/>
                    <a:gd name="T26" fmla="*/ 0 w 21517"/>
                    <a:gd name="T27" fmla="*/ 0 h 21336"/>
                    <a:gd name="T28" fmla="*/ 0 w 21517"/>
                    <a:gd name="T29" fmla="*/ 0 h 21336"/>
                    <a:gd name="T30" fmla="*/ 0 w 21517"/>
                    <a:gd name="T31" fmla="*/ 0 h 21336"/>
                    <a:gd name="T32" fmla="*/ 0 w 21517"/>
                    <a:gd name="T33" fmla="*/ 0 h 21336"/>
                    <a:gd name="T34" fmla="*/ 0 w 21517"/>
                    <a:gd name="T35" fmla="*/ 0 h 21336"/>
                    <a:gd name="T36" fmla="*/ 0 w 21517"/>
                    <a:gd name="T37" fmla="*/ 0 h 21336"/>
                    <a:gd name="T38" fmla="*/ 0 w 21517"/>
                    <a:gd name="T39" fmla="*/ 0 h 21336"/>
                    <a:gd name="T40" fmla="*/ 0 w 21517"/>
                    <a:gd name="T41" fmla="*/ 0 h 21336"/>
                    <a:gd name="T42" fmla="*/ 0 w 21517"/>
                    <a:gd name="T43" fmla="*/ 0 h 21336"/>
                    <a:gd name="T44" fmla="*/ 0 w 21517"/>
                    <a:gd name="T45" fmla="*/ 0 h 21336"/>
                    <a:gd name="T46" fmla="*/ 0 w 21517"/>
                    <a:gd name="T47" fmla="*/ 0 h 21336"/>
                    <a:gd name="T48" fmla="*/ 0 w 21517"/>
                    <a:gd name="T49" fmla="*/ 0 h 21336"/>
                    <a:gd name="T50" fmla="*/ 0 w 21517"/>
                    <a:gd name="T51" fmla="*/ 0 h 21336"/>
                    <a:gd name="T52" fmla="*/ 0 w 21517"/>
                    <a:gd name="T53" fmla="*/ 0 h 21336"/>
                    <a:gd name="T54" fmla="*/ 0 w 21517"/>
                    <a:gd name="T55" fmla="*/ 0 h 21336"/>
                    <a:gd name="T56" fmla="*/ 0 w 21517"/>
                    <a:gd name="T57" fmla="*/ 0 h 21336"/>
                    <a:gd name="T58" fmla="*/ 0 w 21517"/>
                    <a:gd name="T59" fmla="*/ 0 h 21336"/>
                    <a:gd name="T60" fmla="*/ 0 w 21517"/>
                    <a:gd name="T61" fmla="*/ 0 h 21336"/>
                    <a:gd name="T62" fmla="*/ 0 w 21517"/>
                    <a:gd name="T63" fmla="*/ 0 h 21336"/>
                    <a:gd name="T64" fmla="*/ 0 w 21517"/>
                    <a:gd name="T65" fmla="*/ 0 h 213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1517" h="21336">
                      <a:moveTo>
                        <a:pt x="19567" y="7931"/>
                      </a:moveTo>
                      <a:cubicBezTo>
                        <a:pt x="19048" y="7904"/>
                        <a:pt x="19448" y="7845"/>
                        <a:pt x="19422" y="7719"/>
                      </a:cubicBezTo>
                      <a:cubicBezTo>
                        <a:pt x="19025" y="7719"/>
                        <a:pt x="18300" y="6676"/>
                        <a:pt x="18300" y="6418"/>
                      </a:cubicBezTo>
                      <a:cubicBezTo>
                        <a:pt x="18154" y="6364"/>
                        <a:pt x="18030" y="5984"/>
                        <a:pt x="18056" y="5984"/>
                      </a:cubicBezTo>
                      <a:cubicBezTo>
                        <a:pt x="17943" y="5729"/>
                        <a:pt x="17483" y="5519"/>
                        <a:pt x="17666" y="5262"/>
                      </a:cubicBezTo>
                      <a:cubicBezTo>
                        <a:pt x="17237" y="5072"/>
                        <a:pt x="16781" y="4416"/>
                        <a:pt x="16643" y="4106"/>
                      </a:cubicBezTo>
                      <a:cubicBezTo>
                        <a:pt x="16386" y="3964"/>
                        <a:pt x="16203" y="3565"/>
                        <a:pt x="16203" y="3348"/>
                      </a:cubicBezTo>
                      <a:cubicBezTo>
                        <a:pt x="15909" y="3348"/>
                        <a:pt x="15513" y="2695"/>
                        <a:pt x="15570" y="2445"/>
                      </a:cubicBezTo>
                      <a:cubicBezTo>
                        <a:pt x="15293" y="2445"/>
                        <a:pt x="15220" y="2082"/>
                        <a:pt x="14935" y="2082"/>
                      </a:cubicBezTo>
                      <a:cubicBezTo>
                        <a:pt x="15075" y="1777"/>
                        <a:pt x="13120" y="1748"/>
                        <a:pt x="12791" y="1721"/>
                      </a:cubicBezTo>
                      <a:cubicBezTo>
                        <a:pt x="12847" y="1475"/>
                        <a:pt x="12591" y="1324"/>
                        <a:pt x="12302" y="1324"/>
                      </a:cubicBezTo>
                      <a:cubicBezTo>
                        <a:pt x="12302" y="1706"/>
                        <a:pt x="11199" y="1748"/>
                        <a:pt x="10824" y="1733"/>
                      </a:cubicBezTo>
                      <a:cubicBezTo>
                        <a:pt x="10554" y="1724"/>
                        <a:pt x="9962" y="1667"/>
                        <a:pt x="9962" y="1432"/>
                      </a:cubicBezTo>
                      <a:cubicBezTo>
                        <a:pt x="9775" y="1397"/>
                        <a:pt x="9512" y="1432"/>
                        <a:pt x="9230" y="1432"/>
                      </a:cubicBezTo>
                      <a:cubicBezTo>
                        <a:pt x="9295" y="1188"/>
                        <a:pt x="8622" y="87"/>
                        <a:pt x="8255" y="22"/>
                      </a:cubicBezTo>
                      <a:cubicBezTo>
                        <a:pt x="8255" y="58"/>
                        <a:pt x="8255" y="96"/>
                        <a:pt x="8255" y="132"/>
                      </a:cubicBezTo>
                      <a:cubicBezTo>
                        <a:pt x="7980" y="165"/>
                        <a:pt x="6254" y="-152"/>
                        <a:pt x="6254" y="96"/>
                      </a:cubicBezTo>
                      <a:cubicBezTo>
                        <a:pt x="6047" y="96"/>
                        <a:pt x="5172" y="326"/>
                        <a:pt x="5035" y="529"/>
                      </a:cubicBezTo>
                      <a:cubicBezTo>
                        <a:pt x="4952" y="529"/>
                        <a:pt x="4156" y="817"/>
                        <a:pt x="4156" y="601"/>
                      </a:cubicBezTo>
                      <a:cubicBezTo>
                        <a:pt x="3956" y="601"/>
                        <a:pt x="3715" y="678"/>
                        <a:pt x="3619" y="817"/>
                      </a:cubicBezTo>
                      <a:cubicBezTo>
                        <a:pt x="3402" y="817"/>
                        <a:pt x="3172" y="1103"/>
                        <a:pt x="3035" y="1215"/>
                      </a:cubicBezTo>
                      <a:cubicBezTo>
                        <a:pt x="2658" y="1182"/>
                        <a:pt x="2928" y="1003"/>
                        <a:pt x="2548" y="1396"/>
                      </a:cubicBezTo>
                      <a:cubicBezTo>
                        <a:pt x="2548" y="1525"/>
                        <a:pt x="2261" y="2081"/>
                        <a:pt x="2207" y="2081"/>
                      </a:cubicBezTo>
                      <a:cubicBezTo>
                        <a:pt x="2328" y="2171"/>
                        <a:pt x="2324" y="2220"/>
                        <a:pt x="2207" y="2335"/>
                      </a:cubicBezTo>
                      <a:cubicBezTo>
                        <a:pt x="1938" y="2494"/>
                        <a:pt x="1785" y="2817"/>
                        <a:pt x="1524" y="2913"/>
                      </a:cubicBezTo>
                      <a:cubicBezTo>
                        <a:pt x="1250" y="3250"/>
                        <a:pt x="1191" y="2890"/>
                        <a:pt x="986" y="3269"/>
                      </a:cubicBezTo>
                      <a:cubicBezTo>
                        <a:pt x="875" y="3480"/>
                        <a:pt x="721" y="3638"/>
                        <a:pt x="602" y="3808"/>
                      </a:cubicBezTo>
                      <a:cubicBezTo>
                        <a:pt x="225" y="4344"/>
                        <a:pt x="207" y="4578"/>
                        <a:pt x="207" y="5081"/>
                      </a:cubicBezTo>
                      <a:cubicBezTo>
                        <a:pt x="207" y="5260"/>
                        <a:pt x="-50" y="5426"/>
                        <a:pt x="9" y="5578"/>
                      </a:cubicBezTo>
                      <a:cubicBezTo>
                        <a:pt x="89" y="5782"/>
                        <a:pt x="253" y="6208"/>
                        <a:pt x="207" y="6345"/>
                      </a:cubicBezTo>
                      <a:cubicBezTo>
                        <a:pt x="20" y="6345"/>
                        <a:pt x="-83" y="6832"/>
                        <a:pt x="258" y="6959"/>
                      </a:cubicBezTo>
                      <a:cubicBezTo>
                        <a:pt x="258" y="7279"/>
                        <a:pt x="886" y="8246"/>
                        <a:pt x="1279" y="8440"/>
                      </a:cubicBezTo>
                      <a:cubicBezTo>
                        <a:pt x="1279" y="8705"/>
                        <a:pt x="1993" y="9271"/>
                        <a:pt x="2352" y="9271"/>
                      </a:cubicBezTo>
                      <a:cubicBezTo>
                        <a:pt x="2491" y="9476"/>
                        <a:pt x="3961" y="9781"/>
                        <a:pt x="3961" y="9524"/>
                      </a:cubicBezTo>
                      <a:cubicBezTo>
                        <a:pt x="4560" y="9524"/>
                        <a:pt x="6671" y="9237"/>
                        <a:pt x="6986" y="9705"/>
                      </a:cubicBezTo>
                      <a:cubicBezTo>
                        <a:pt x="7519" y="9705"/>
                        <a:pt x="7714" y="9638"/>
                        <a:pt x="8206" y="9813"/>
                      </a:cubicBezTo>
                      <a:cubicBezTo>
                        <a:pt x="8271" y="10083"/>
                        <a:pt x="8170" y="10898"/>
                        <a:pt x="7914" y="11114"/>
                      </a:cubicBezTo>
                      <a:cubicBezTo>
                        <a:pt x="7914" y="11477"/>
                        <a:pt x="8059" y="11859"/>
                        <a:pt x="8450" y="12053"/>
                      </a:cubicBezTo>
                      <a:cubicBezTo>
                        <a:pt x="8479" y="12141"/>
                        <a:pt x="8758" y="12486"/>
                        <a:pt x="8841" y="12486"/>
                      </a:cubicBezTo>
                      <a:cubicBezTo>
                        <a:pt x="8993" y="12942"/>
                        <a:pt x="9163" y="13337"/>
                        <a:pt x="9049" y="13983"/>
                      </a:cubicBezTo>
                      <a:cubicBezTo>
                        <a:pt x="8944" y="14571"/>
                        <a:pt x="8694" y="14920"/>
                        <a:pt x="8694" y="15448"/>
                      </a:cubicBezTo>
                      <a:cubicBezTo>
                        <a:pt x="8545" y="15448"/>
                        <a:pt x="8841" y="16459"/>
                        <a:pt x="8986" y="16459"/>
                      </a:cubicBezTo>
                      <a:cubicBezTo>
                        <a:pt x="8986" y="16919"/>
                        <a:pt x="9475" y="17333"/>
                        <a:pt x="9475" y="17832"/>
                      </a:cubicBezTo>
                      <a:cubicBezTo>
                        <a:pt x="9504" y="17832"/>
                        <a:pt x="9670" y="18303"/>
                        <a:pt x="9670" y="18446"/>
                      </a:cubicBezTo>
                      <a:cubicBezTo>
                        <a:pt x="9519" y="18446"/>
                        <a:pt x="10450" y="19829"/>
                        <a:pt x="10450" y="19928"/>
                      </a:cubicBezTo>
                      <a:cubicBezTo>
                        <a:pt x="10616" y="19928"/>
                        <a:pt x="10640" y="20397"/>
                        <a:pt x="10790" y="20397"/>
                      </a:cubicBezTo>
                      <a:cubicBezTo>
                        <a:pt x="10816" y="20709"/>
                        <a:pt x="10985" y="20998"/>
                        <a:pt x="10985" y="21228"/>
                      </a:cubicBezTo>
                      <a:cubicBezTo>
                        <a:pt x="11180" y="21448"/>
                        <a:pt x="11986" y="21264"/>
                        <a:pt x="12301" y="21264"/>
                      </a:cubicBezTo>
                      <a:cubicBezTo>
                        <a:pt x="12301" y="21180"/>
                        <a:pt x="13771" y="20975"/>
                        <a:pt x="13958" y="20975"/>
                      </a:cubicBezTo>
                      <a:cubicBezTo>
                        <a:pt x="14057" y="20878"/>
                        <a:pt x="14690" y="20216"/>
                        <a:pt x="14690" y="20216"/>
                      </a:cubicBezTo>
                      <a:cubicBezTo>
                        <a:pt x="14690" y="19882"/>
                        <a:pt x="15601" y="19238"/>
                        <a:pt x="15959" y="19059"/>
                      </a:cubicBezTo>
                      <a:cubicBezTo>
                        <a:pt x="15959" y="19006"/>
                        <a:pt x="16404" y="18192"/>
                        <a:pt x="16349" y="18192"/>
                      </a:cubicBezTo>
                      <a:cubicBezTo>
                        <a:pt x="16349" y="17624"/>
                        <a:pt x="16544" y="17250"/>
                        <a:pt x="16544" y="16748"/>
                      </a:cubicBezTo>
                      <a:cubicBezTo>
                        <a:pt x="16688" y="16748"/>
                        <a:pt x="16830" y="16278"/>
                        <a:pt x="17128" y="16278"/>
                      </a:cubicBezTo>
                      <a:cubicBezTo>
                        <a:pt x="17212" y="16155"/>
                        <a:pt x="17450" y="16107"/>
                        <a:pt x="17616" y="16024"/>
                      </a:cubicBezTo>
                      <a:cubicBezTo>
                        <a:pt x="17616" y="15713"/>
                        <a:pt x="17957" y="15476"/>
                        <a:pt x="17957" y="15087"/>
                      </a:cubicBezTo>
                      <a:cubicBezTo>
                        <a:pt x="18179" y="15087"/>
                        <a:pt x="17812" y="13876"/>
                        <a:pt x="17812" y="13749"/>
                      </a:cubicBezTo>
                      <a:cubicBezTo>
                        <a:pt x="17382" y="13749"/>
                        <a:pt x="17713" y="12307"/>
                        <a:pt x="17713" y="12124"/>
                      </a:cubicBezTo>
                      <a:cubicBezTo>
                        <a:pt x="17437" y="12124"/>
                        <a:pt x="18620" y="11148"/>
                        <a:pt x="18598" y="11208"/>
                      </a:cubicBezTo>
                      <a:cubicBezTo>
                        <a:pt x="18681" y="10953"/>
                        <a:pt x="19316" y="10604"/>
                        <a:pt x="19526" y="10404"/>
                      </a:cubicBezTo>
                      <a:cubicBezTo>
                        <a:pt x="19713" y="10224"/>
                        <a:pt x="20347" y="9878"/>
                        <a:pt x="20347" y="9667"/>
                      </a:cubicBezTo>
                      <a:cubicBezTo>
                        <a:pt x="20620" y="9565"/>
                        <a:pt x="20654" y="9375"/>
                        <a:pt x="20882" y="9269"/>
                      </a:cubicBezTo>
                      <a:cubicBezTo>
                        <a:pt x="20882" y="9177"/>
                        <a:pt x="20727" y="8909"/>
                        <a:pt x="21077" y="8909"/>
                      </a:cubicBezTo>
                      <a:cubicBezTo>
                        <a:pt x="20989" y="8446"/>
                        <a:pt x="21517" y="8183"/>
                        <a:pt x="21517" y="7716"/>
                      </a:cubicBezTo>
                      <a:cubicBezTo>
                        <a:pt x="21101" y="7817"/>
                        <a:pt x="20526" y="7861"/>
                        <a:pt x="20102" y="7861"/>
                      </a:cubicBezTo>
                      <a:cubicBezTo>
                        <a:pt x="20104" y="7926"/>
                        <a:pt x="19637" y="7935"/>
                        <a:pt x="19567" y="7931"/>
                      </a:cubicBezTo>
                      <a:close/>
                      <a:moveTo>
                        <a:pt x="19567" y="7931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" name="Freeform: Shape 78">
                  <a:extLst>
                    <a:ext uri="{FF2B5EF4-FFF2-40B4-BE49-F238E27FC236}">
                      <a16:creationId xmlns="" xmlns:a16="http://schemas.microsoft.com/office/drawing/2014/main" id="{5149EBC2-2734-4B54-89F1-6460DC79E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292" y="5410567"/>
                  <a:ext cx="2132" cy="1421"/>
                </a:xfrm>
                <a:custGeom>
                  <a:avLst/>
                  <a:gdLst>
                    <a:gd name="T0" fmla="*/ 0 w 16989"/>
                    <a:gd name="T1" fmla="*/ 0 h 15334"/>
                    <a:gd name="T2" fmla="*/ 0 w 16989"/>
                    <a:gd name="T3" fmla="*/ 0 h 15334"/>
                    <a:gd name="T4" fmla="*/ 0 w 16989"/>
                    <a:gd name="T5" fmla="*/ 0 h 15334"/>
                    <a:gd name="T6" fmla="*/ 0 w 16989"/>
                    <a:gd name="T7" fmla="*/ 0 h 15334"/>
                    <a:gd name="T8" fmla="*/ 0 w 16989"/>
                    <a:gd name="T9" fmla="*/ 0 h 153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989" h="15334">
                      <a:moveTo>
                        <a:pt x="5730" y="2266"/>
                      </a:moveTo>
                      <a:cubicBezTo>
                        <a:pt x="4165" y="1591"/>
                        <a:pt x="2498" y="771"/>
                        <a:pt x="900" y="0"/>
                      </a:cubicBezTo>
                      <a:cubicBezTo>
                        <a:pt x="-4611" y="21600"/>
                        <a:pt x="16989" y="17743"/>
                        <a:pt x="16989" y="4629"/>
                      </a:cubicBezTo>
                      <a:cubicBezTo>
                        <a:pt x="12159" y="7955"/>
                        <a:pt x="7839" y="13596"/>
                        <a:pt x="5730" y="2266"/>
                      </a:cubicBezTo>
                      <a:close/>
                      <a:moveTo>
                        <a:pt x="5730" y="2266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Freeform: Shape 79">
                  <a:extLst>
                    <a:ext uri="{FF2B5EF4-FFF2-40B4-BE49-F238E27FC236}">
                      <a16:creationId xmlns="" xmlns:a16="http://schemas.microsoft.com/office/drawing/2014/main" id="{53C6E86A-2D66-403B-B380-D297AFF64E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1977" y="5410567"/>
                  <a:ext cx="11369" cy="5685"/>
                </a:xfrm>
                <a:custGeom>
                  <a:avLst/>
                  <a:gdLst>
                    <a:gd name="T0" fmla="*/ 0 w 18999"/>
                    <a:gd name="T1" fmla="*/ 0 h 20934"/>
                    <a:gd name="T2" fmla="*/ 0 w 18999"/>
                    <a:gd name="T3" fmla="*/ 0 h 20934"/>
                    <a:gd name="T4" fmla="*/ 0 w 18999"/>
                    <a:gd name="T5" fmla="*/ 0 h 20934"/>
                    <a:gd name="T6" fmla="*/ 0 w 18999"/>
                    <a:gd name="T7" fmla="*/ 0 h 20934"/>
                    <a:gd name="T8" fmla="*/ 0 w 18999"/>
                    <a:gd name="T9" fmla="*/ 0 h 20934"/>
                    <a:gd name="T10" fmla="*/ 0 w 18999"/>
                    <a:gd name="T11" fmla="*/ 0 h 20934"/>
                    <a:gd name="T12" fmla="*/ 0 w 18999"/>
                    <a:gd name="T13" fmla="*/ 0 h 209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999" h="20934">
                      <a:moveTo>
                        <a:pt x="5636" y="0"/>
                      </a:moveTo>
                      <a:cubicBezTo>
                        <a:pt x="4287" y="4948"/>
                        <a:pt x="2148" y="3040"/>
                        <a:pt x="0" y="2842"/>
                      </a:cubicBezTo>
                      <a:cubicBezTo>
                        <a:pt x="1313" y="7114"/>
                        <a:pt x="5600" y="11307"/>
                        <a:pt x="7812" y="11307"/>
                      </a:cubicBezTo>
                      <a:cubicBezTo>
                        <a:pt x="9253" y="17507"/>
                        <a:pt x="13604" y="21600"/>
                        <a:pt x="17047" y="20845"/>
                      </a:cubicBezTo>
                      <a:cubicBezTo>
                        <a:pt x="21600" y="19871"/>
                        <a:pt x="16872" y="12618"/>
                        <a:pt x="16055" y="9439"/>
                      </a:cubicBezTo>
                      <a:cubicBezTo>
                        <a:pt x="11622" y="9439"/>
                        <a:pt x="11135" y="1212"/>
                        <a:pt x="5636" y="0"/>
                      </a:cubicBezTo>
                      <a:close/>
                      <a:moveTo>
                        <a:pt x="5636" y="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Freeform: Shape 80">
                  <a:extLst>
                    <a:ext uri="{FF2B5EF4-FFF2-40B4-BE49-F238E27FC236}">
                      <a16:creationId xmlns="" xmlns:a16="http://schemas.microsoft.com/office/drawing/2014/main" id="{BA8B2BA8-5773-40C8-935E-6CD275DA36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3346" y="5421937"/>
                  <a:ext cx="10659" cy="2842"/>
                </a:xfrm>
                <a:custGeom>
                  <a:avLst/>
                  <a:gdLst>
                    <a:gd name="T0" fmla="*/ 0 w 21600"/>
                    <a:gd name="T1" fmla="*/ 0 h 19826"/>
                    <a:gd name="T2" fmla="*/ 0 w 21600"/>
                    <a:gd name="T3" fmla="*/ 0 h 19826"/>
                    <a:gd name="T4" fmla="*/ 0 w 21600"/>
                    <a:gd name="T5" fmla="*/ 0 h 19826"/>
                    <a:gd name="T6" fmla="*/ 0 w 21600"/>
                    <a:gd name="T7" fmla="*/ 0 h 19826"/>
                    <a:gd name="T8" fmla="*/ 0 w 21600"/>
                    <a:gd name="T9" fmla="*/ 0 h 19826"/>
                    <a:gd name="T10" fmla="*/ 0 w 21600"/>
                    <a:gd name="T11" fmla="*/ 0 h 19826"/>
                    <a:gd name="T12" fmla="*/ 0 w 21600"/>
                    <a:gd name="T13" fmla="*/ 0 h 19826"/>
                    <a:gd name="T14" fmla="*/ 0 w 21600"/>
                    <a:gd name="T15" fmla="*/ 0 h 19826"/>
                    <a:gd name="T16" fmla="*/ 0 w 21600"/>
                    <a:gd name="T17" fmla="*/ 0 h 1982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600" h="19826">
                      <a:moveTo>
                        <a:pt x="15657" y="0"/>
                      </a:moveTo>
                      <a:cubicBezTo>
                        <a:pt x="14560" y="9831"/>
                        <a:pt x="15657" y="658"/>
                        <a:pt x="15657" y="8204"/>
                      </a:cubicBezTo>
                      <a:cubicBezTo>
                        <a:pt x="11646" y="8446"/>
                        <a:pt x="8331" y="1662"/>
                        <a:pt x="5406" y="1662"/>
                      </a:cubicBezTo>
                      <a:cubicBezTo>
                        <a:pt x="6331" y="6612"/>
                        <a:pt x="7554" y="10212"/>
                        <a:pt x="7554" y="14712"/>
                      </a:cubicBezTo>
                      <a:cubicBezTo>
                        <a:pt x="4789" y="18069"/>
                        <a:pt x="2686" y="14712"/>
                        <a:pt x="0" y="14712"/>
                      </a:cubicBezTo>
                      <a:cubicBezTo>
                        <a:pt x="1006" y="20735"/>
                        <a:pt x="8309" y="21600"/>
                        <a:pt x="9189" y="16442"/>
                      </a:cubicBezTo>
                      <a:cubicBezTo>
                        <a:pt x="15417" y="16442"/>
                        <a:pt x="15680" y="16027"/>
                        <a:pt x="21600" y="18000"/>
                      </a:cubicBezTo>
                      <a:cubicBezTo>
                        <a:pt x="21406" y="13015"/>
                        <a:pt x="17349" y="1315"/>
                        <a:pt x="15657" y="0"/>
                      </a:cubicBezTo>
                      <a:close/>
                      <a:moveTo>
                        <a:pt x="15657" y="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Freeform: Shape 81">
                  <a:extLst>
                    <a:ext uri="{FF2B5EF4-FFF2-40B4-BE49-F238E27FC236}">
                      <a16:creationId xmlns="" xmlns:a16="http://schemas.microsoft.com/office/drawing/2014/main" id="{039BB30B-44D2-4277-ABE8-A05BFA578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661" y="5421937"/>
                  <a:ext cx="1421" cy="1421"/>
                </a:xfrm>
                <a:custGeom>
                  <a:avLst/>
                  <a:gdLst>
                    <a:gd name="T0" fmla="*/ 0 w 16604"/>
                    <a:gd name="T1" fmla="*/ 0 h 17442"/>
                    <a:gd name="T2" fmla="*/ 0 w 16604"/>
                    <a:gd name="T3" fmla="*/ 0 h 17442"/>
                    <a:gd name="T4" fmla="*/ 0 w 16604"/>
                    <a:gd name="T5" fmla="*/ 0 h 17442"/>
                    <a:gd name="T6" fmla="*/ 0 w 16604"/>
                    <a:gd name="T7" fmla="*/ 0 h 1744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604" h="17442">
                      <a:moveTo>
                        <a:pt x="1543" y="0"/>
                      </a:moveTo>
                      <a:cubicBezTo>
                        <a:pt x="-4492" y="21600"/>
                        <a:pt x="8577" y="17040"/>
                        <a:pt x="16563" y="17040"/>
                      </a:cubicBezTo>
                      <a:cubicBezTo>
                        <a:pt x="17108" y="7620"/>
                        <a:pt x="12116" y="1920"/>
                        <a:pt x="1543" y="0"/>
                      </a:cubicBezTo>
                      <a:close/>
                      <a:moveTo>
                        <a:pt x="1543" y="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Freeform: Shape 82">
                  <a:extLst>
                    <a:ext uri="{FF2B5EF4-FFF2-40B4-BE49-F238E27FC236}">
                      <a16:creationId xmlns="" xmlns:a16="http://schemas.microsoft.com/office/drawing/2014/main" id="{B6CDE604-87BB-4976-836A-C9872332B5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661" y="5421937"/>
                  <a:ext cx="1421" cy="1421"/>
                </a:xfrm>
                <a:custGeom>
                  <a:avLst/>
                  <a:gdLst>
                    <a:gd name="T0" fmla="*/ 0 w 21600"/>
                    <a:gd name="T1" fmla="*/ 0 h 12742"/>
                    <a:gd name="T2" fmla="*/ 0 w 21600"/>
                    <a:gd name="T3" fmla="*/ 0 h 12742"/>
                    <a:gd name="T4" fmla="*/ 0 w 21600"/>
                    <a:gd name="T5" fmla="*/ 0 h 12742"/>
                    <a:gd name="T6" fmla="*/ 0 w 21600"/>
                    <a:gd name="T7" fmla="*/ 0 h 1274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12742">
                      <a:moveTo>
                        <a:pt x="0" y="12742"/>
                      </a:moveTo>
                      <a:cubicBezTo>
                        <a:pt x="7251" y="11994"/>
                        <a:pt x="14425" y="11339"/>
                        <a:pt x="21600" y="10545"/>
                      </a:cubicBezTo>
                      <a:cubicBezTo>
                        <a:pt x="17860" y="-8858"/>
                        <a:pt x="2137" y="2550"/>
                        <a:pt x="0" y="12742"/>
                      </a:cubicBezTo>
                      <a:close/>
                      <a:moveTo>
                        <a:pt x="0" y="12742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Freeform: Shape 83">
                  <a:extLst>
                    <a:ext uri="{FF2B5EF4-FFF2-40B4-BE49-F238E27FC236}">
                      <a16:creationId xmlns="" xmlns:a16="http://schemas.microsoft.com/office/drawing/2014/main" id="{295683E3-D549-44E7-8B4F-A9F4A90032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0400" y="5421937"/>
                  <a:ext cx="1421" cy="711"/>
                </a:xfrm>
                <a:custGeom>
                  <a:avLst/>
                  <a:gdLst>
                    <a:gd name="T0" fmla="*/ 0 w 17161"/>
                    <a:gd name="T1" fmla="*/ 0 h 13638"/>
                    <a:gd name="T2" fmla="*/ 0 w 17161"/>
                    <a:gd name="T3" fmla="*/ 0 h 13638"/>
                    <a:gd name="T4" fmla="*/ 0 w 17161"/>
                    <a:gd name="T5" fmla="*/ 0 h 13638"/>
                    <a:gd name="T6" fmla="*/ 0 w 17161"/>
                    <a:gd name="T7" fmla="*/ 0 h 1363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161" h="13638">
                      <a:moveTo>
                        <a:pt x="1582" y="0"/>
                      </a:moveTo>
                      <a:cubicBezTo>
                        <a:pt x="-4374" y="21600"/>
                        <a:pt x="7735" y="11073"/>
                        <a:pt x="17161" y="11073"/>
                      </a:cubicBezTo>
                      <a:cubicBezTo>
                        <a:pt x="17226" y="3353"/>
                        <a:pt x="8782" y="0"/>
                        <a:pt x="1582" y="0"/>
                      </a:cubicBezTo>
                      <a:close/>
                      <a:moveTo>
                        <a:pt x="1582" y="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Freeform: Shape 84">
                  <a:extLst>
                    <a:ext uri="{FF2B5EF4-FFF2-40B4-BE49-F238E27FC236}">
                      <a16:creationId xmlns="" xmlns:a16="http://schemas.microsoft.com/office/drawing/2014/main" id="{05CD2010-56D6-43AE-8037-6780B98B7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4715" y="5421937"/>
                  <a:ext cx="711" cy="71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cubicBezTo>
                        <a:pt x="0" y="7500"/>
                        <a:pt x="0" y="14250"/>
                        <a:pt x="0" y="21600"/>
                      </a:cubicBezTo>
                      <a:cubicBezTo>
                        <a:pt x="8975" y="18750"/>
                        <a:pt x="12777" y="14250"/>
                        <a:pt x="21600" y="14250"/>
                      </a:cubicBezTo>
                      <a:cubicBezTo>
                        <a:pt x="21600" y="5100"/>
                        <a:pt x="9279" y="0"/>
                        <a:pt x="0" y="0"/>
                      </a:cubicBez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Freeform: Shape 85">
                  <a:extLst>
                    <a:ext uri="{FF2B5EF4-FFF2-40B4-BE49-F238E27FC236}">
                      <a16:creationId xmlns="" xmlns:a16="http://schemas.microsoft.com/office/drawing/2014/main" id="{F62F656B-38C7-4F71-A01D-3BBEA3DE5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9031" y="5433306"/>
                  <a:ext cx="711" cy="71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7923" y="21600"/>
                        <a:pt x="17234" y="20571"/>
                        <a:pt x="21600" y="5371"/>
                      </a:cubicBezTo>
                      <a:cubicBezTo>
                        <a:pt x="16200" y="3429"/>
                        <a:pt x="10915" y="1714"/>
                        <a:pt x="5285" y="0"/>
                      </a:cubicBezTo>
                      <a:cubicBezTo>
                        <a:pt x="3447" y="7200"/>
                        <a:pt x="1838" y="14400"/>
                        <a:pt x="0" y="21600"/>
                      </a:cubicBez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Freeform: Shape 86">
                  <a:extLst>
                    <a:ext uri="{FF2B5EF4-FFF2-40B4-BE49-F238E27FC236}">
                      <a16:creationId xmlns="" xmlns:a16="http://schemas.microsoft.com/office/drawing/2014/main" id="{BF8B5F1C-A70E-447B-948C-89B784915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6624" y="5490152"/>
                  <a:ext cx="711" cy="1421"/>
                </a:xfrm>
                <a:custGeom>
                  <a:avLst/>
                  <a:gdLst>
                    <a:gd name="T0" fmla="*/ 0 w 16557"/>
                    <a:gd name="T1" fmla="*/ 0 h 18344"/>
                    <a:gd name="T2" fmla="*/ 0 w 16557"/>
                    <a:gd name="T3" fmla="*/ 0 h 18344"/>
                    <a:gd name="T4" fmla="*/ 0 w 16557"/>
                    <a:gd name="T5" fmla="*/ 0 h 18344"/>
                    <a:gd name="T6" fmla="*/ 0 w 16557"/>
                    <a:gd name="T7" fmla="*/ 0 h 183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557" h="18344">
                      <a:moveTo>
                        <a:pt x="0" y="16234"/>
                      </a:moveTo>
                      <a:cubicBezTo>
                        <a:pt x="21600" y="21600"/>
                        <a:pt x="17408" y="16922"/>
                        <a:pt x="13033" y="0"/>
                      </a:cubicBezTo>
                      <a:cubicBezTo>
                        <a:pt x="2734" y="5916"/>
                        <a:pt x="0" y="4471"/>
                        <a:pt x="0" y="16234"/>
                      </a:cubicBezTo>
                      <a:close/>
                      <a:moveTo>
                        <a:pt x="0" y="16234"/>
                      </a:move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a14="http://schemas.microsoft.com/office/drawing/2010/main" xmlns:p14="http://schemas.microsoft.com/office/powerpoint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914400"/>
                  <a:endParaRPr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6" name="Rectangle 53">
                <a:extLst>
                  <a:ext uri="{FF2B5EF4-FFF2-40B4-BE49-F238E27FC236}">
                    <a16:creationId xmlns="" xmlns:a16="http://schemas.microsoft.com/office/drawing/2014/main" id="{BEF66F71-FBD7-4F4F-9DD2-7548D8C4BC5A}"/>
                  </a:ext>
                </a:extLst>
              </p:cNvPr>
              <p:cNvSpPr/>
              <p:nvPr/>
            </p:nvSpPr>
            <p:spPr>
              <a:xfrm>
                <a:off x="3071046" y="4819289"/>
                <a:ext cx="441146" cy="507831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 defTabSz="914400"/>
                <a:r>
                  <a:rPr lang="en-US" sz="2800" dirty="0">
                    <a:solidFill>
                      <a:srgbClr val="FFFFFF"/>
                    </a:solidFill>
                    <a:latin typeface="Acumin Pro Condensed" panose="020B0806020202020204" pitchFamily="34" charset="0"/>
                  </a:rPr>
                  <a:t>01</a:t>
                </a:r>
              </a:p>
            </p:txBody>
          </p:sp>
        </p:grpSp>
        <p:grpSp>
          <p:nvGrpSpPr>
            <p:cNvPr id="61" name="Group 68">
              <a:extLst>
                <a:ext uri="{FF2B5EF4-FFF2-40B4-BE49-F238E27FC236}">
                  <a16:creationId xmlns="" xmlns:a16="http://schemas.microsoft.com/office/drawing/2014/main" id="{90819CD8-2212-4AAA-918C-5144B78E8401}"/>
                </a:ext>
              </a:extLst>
            </p:cNvPr>
            <p:cNvGrpSpPr/>
            <p:nvPr/>
          </p:nvGrpSpPr>
          <p:grpSpPr>
            <a:xfrm>
              <a:off x="3291619" y="5817871"/>
              <a:ext cx="3067138" cy="1996031"/>
              <a:chOff x="2920551" y="5720748"/>
              <a:chExt cx="3067138" cy="1996031"/>
            </a:xfrm>
          </p:grpSpPr>
          <p:sp>
            <p:nvSpPr>
              <p:cNvPr id="62" name="TextBox 69">
                <a:extLst>
                  <a:ext uri="{FF2B5EF4-FFF2-40B4-BE49-F238E27FC236}">
                    <a16:creationId xmlns="" xmlns:a16="http://schemas.microsoft.com/office/drawing/2014/main" id="{ECD1A168-B3FD-4F25-AE22-8F2E9885AB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0551" y="5720748"/>
                <a:ext cx="2412101" cy="457961"/>
              </a:xfrm>
              <a:prstGeom prst="rect">
                <a:avLst/>
              </a:prstGeom>
              <a:noFill/>
            </p:spPr>
            <p:txBody>
              <a:bodyPr wrap="none" lIns="144000" tIns="0" rIns="0" bIns="0">
                <a:noAutofit/>
              </a:bodyPr>
              <a:lstStyle/>
              <a:p>
                <a:pPr algn="just" defTabSz="914400"/>
                <a:r>
                  <a:rPr lang="vi-VN" altLang="zh-CN" sz="2800" b="1" dirty="0">
                    <a:solidFill>
                      <a:srgbClr val="092B52"/>
                    </a:solidFill>
                    <a:latin typeface="Acumin Pro Condensed" panose="020B0806020202020204" pitchFamily="34" charset="0"/>
                  </a:rPr>
                  <a:t>RÊU</a:t>
                </a:r>
              </a:p>
            </p:txBody>
          </p:sp>
          <p:sp>
            <p:nvSpPr>
              <p:cNvPr id="63" name="TextBox 70">
                <a:extLst>
                  <a:ext uri="{FF2B5EF4-FFF2-40B4-BE49-F238E27FC236}">
                    <a16:creationId xmlns="" xmlns:a16="http://schemas.microsoft.com/office/drawing/2014/main" id="{8CFA76F2-19A5-4C64-95D8-F0290AD363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0551" y="6176628"/>
                <a:ext cx="3067138" cy="1540151"/>
              </a:xfrm>
              <a:prstGeom prst="rect">
                <a:avLst/>
              </a:prstGeom>
              <a:noFill/>
            </p:spPr>
            <p:txBody>
              <a:bodyPr wrap="square" lIns="144000" tIns="0" rIns="0" bIns="0">
                <a:noAutofit/>
              </a:bodyPr>
              <a:lstStyle/>
              <a:p>
                <a:pPr marL="342900" indent="-342900" algn="just" defTabSz="914400">
                  <a:lnSpc>
                    <a:spcPct val="120000"/>
                  </a:lnSpc>
                  <a:buClr>
                    <a:srgbClr val="E7E6E6"/>
                  </a:buClr>
                  <a:buFont typeface="Wingdings" panose="05000000000000000000" pitchFamily="2" charset="2"/>
                  <a:buChar char="§"/>
                </a:pPr>
                <a:r>
                  <a:rPr lang="vi-VN" altLang="zh-CN" sz="2000" dirty="0">
                    <a:solidFill>
                      <a:srgbClr val="000000"/>
                    </a:solidFill>
                    <a:latin typeface="Acumin Pro Condensed" panose="020B0806020202020204" pitchFamily="34" charset="0"/>
                  </a:rPr>
                  <a:t>Là nhóm thực vật bậc thấp</a:t>
                </a:r>
                <a:endParaRPr lang="en-US" altLang="zh-CN" sz="2000" dirty="0">
                  <a:solidFill>
                    <a:srgbClr val="000000"/>
                  </a:solidFill>
                  <a:latin typeface="Acumin Pro Condensed" panose="020B0806020202020204" pitchFamily="34" charset="0"/>
                </a:endParaRPr>
              </a:p>
              <a:p>
                <a:pPr marL="342900" indent="-342900" algn="just" defTabSz="914400">
                  <a:lnSpc>
                    <a:spcPct val="120000"/>
                  </a:lnSpc>
                  <a:buClr>
                    <a:srgbClr val="E7E6E6"/>
                  </a:buClr>
                  <a:buFont typeface="Wingdings" panose="05000000000000000000" pitchFamily="2" charset="2"/>
                  <a:buChar char="§"/>
                </a:pPr>
                <a:r>
                  <a:rPr lang="vi-VN" altLang="zh-CN" sz="2000" dirty="0">
                    <a:solidFill>
                      <a:srgbClr val="000000"/>
                    </a:solidFill>
                    <a:latin typeface="Acumin Pro Condensed" panose="020B0806020202020204" pitchFamily="34" charset="0"/>
                  </a:rPr>
                  <a:t>Sống trên cạn đầu tiên</a:t>
                </a:r>
              </a:p>
              <a:p>
                <a:pPr marL="342900" indent="-342900" algn="just" defTabSz="914400">
                  <a:lnSpc>
                    <a:spcPct val="120000"/>
                  </a:lnSpc>
                  <a:buClr>
                    <a:srgbClr val="E7E6E6"/>
                  </a:buClr>
                  <a:buFont typeface="Wingdings" panose="05000000000000000000" pitchFamily="2" charset="2"/>
                  <a:buChar char="§"/>
                </a:pPr>
                <a:r>
                  <a:rPr lang="vi-VN" altLang="zh-CN" sz="2000" dirty="0">
                    <a:solidFill>
                      <a:srgbClr val="000000"/>
                    </a:solidFill>
                    <a:latin typeface="Acumin Pro Condensed" panose="020B0806020202020204" pitchFamily="34" charset="0"/>
                  </a:rPr>
                  <a:t>Cao khoảng 1 – 2 cm </a:t>
                </a:r>
              </a:p>
              <a:p>
                <a:pPr marL="342900" indent="-342900" algn="just" defTabSz="914400">
                  <a:lnSpc>
                    <a:spcPct val="120000"/>
                  </a:lnSpc>
                  <a:buClr>
                    <a:srgbClr val="E7E6E6"/>
                  </a:buClr>
                  <a:buFont typeface="Wingdings" panose="05000000000000000000" pitchFamily="2" charset="2"/>
                  <a:buChar char="§"/>
                </a:pPr>
                <a:r>
                  <a:rPr lang="vi-VN" altLang="zh-CN" sz="2000" dirty="0">
                    <a:solidFill>
                      <a:srgbClr val="000000"/>
                    </a:solidFill>
                    <a:latin typeface="Acumin Pro Condensed" panose="020B0806020202020204" pitchFamily="34" charset="0"/>
                  </a:rPr>
                  <a:t>Sinh sản bằng bào tử</a:t>
                </a:r>
              </a:p>
            </p:txBody>
          </p:sp>
        </p:grpSp>
      </p:grpSp>
      <p:sp>
        <p:nvSpPr>
          <p:cNvPr id="86" name="任意多边形 37">
            <a:extLst>
              <a:ext uri="{FF2B5EF4-FFF2-40B4-BE49-F238E27FC236}">
                <a16:creationId xmlns="" xmlns:a16="http://schemas.microsoft.com/office/drawing/2014/main" id="{F20DA9B0-2CA5-415D-B60B-758B3BC43251}"/>
              </a:ext>
            </a:extLst>
          </p:cNvPr>
          <p:cNvSpPr>
            <a:spLocks/>
          </p:cNvSpPr>
          <p:nvPr/>
        </p:nvSpPr>
        <p:spPr bwMode="auto">
          <a:xfrm>
            <a:off x="7990250" y="1819695"/>
            <a:ext cx="359794" cy="346709"/>
          </a:xfrm>
          <a:custGeom>
            <a:avLst/>
            <a:gdLst>
              <a:gd name="T0" fmla="*/ 0 w 208"/>
              <a:gd name="T1" fmla="*/ 68 h 201"/>
              <a:gd name="T2" fmla="*/ 8 w 208"/>
              <a:gd name="T3" fmla="*/ 78 h 201"/>
              <a:gd name="T4" fmla="*/ 31 w 208"/>
              <a:gd name="T5" fmla="*/ 72 h 201"/>
              <a:gd name="T6" fmla="*/ 64 w 208"/>
              <a:gd name="T7" fmla="*/ 172 h 201"/>
              <a:gd name="T8" fmla="*/ 106 w 208"/>
              <a:gd name="T9" fmla="*/ 189 h 201"/>
              <a:gd name="T10" fmla="*/ 197 w 208"/>
              <a:gd name="T11" fmla="*/ 62 h 201"/>
              <a:gd name="T12" fmla="*/ 114 w 208"/>
              <a:gd name="T13" fmla="*/ 67 h 201"/>
              <a:gd name="T14" fmla="*/ 137 w 208"/>
              <a:gd name="T15" fmla="*/ 94 h 201"/>
              <a:gd name="T16" fmla="*/ 109 w 208"/>
              <a:gd name="T17" fmla="*/ 130 h 201"/>
              <a:gd name="T18" fmla="*/ 93 w 208"/>
              <a:gd name="T19" fmla="*/ 90 h 201"/>
              <a:gd name="T20" fmla="*/ 60 w 208"/>
              <a:gd name="T21" fmla="*/ 22 h 201"/>
              <a:gd name="T22" fmla="*/ 0 w 208"/>
              <a:gd name="T23" fmla="*/ 6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8" h="201">
                <a:moveTo>
                  <a:pt x="0" y="68"/>
                </a:moveTo>
                <a:cubicBezTo>
                  <a:pt x="8" y="78"/>
                  <a:pt x="8" y="78"/>
                  <a:pt x="8" y="78"/>
                </a:cubicBezTo>
                <a:cubicBezTo>
                  <a:pt x="8" y="78"/>
                  <a:pt x="25" y="65"/>
                  <a:pt x="31" y="72"/>
                </a:cubicBezTo>
                <a:cubicBezTo>
                  <a:pt x="36" y="78"/>
                  <a:pt x="57" y="157"/>
                  <a:pt x="64" y="172"/>
                </a:cubicBezTo>
                <a:cubicBezTo>
                  <a:pt x="70" y="184"/>
                  <a:pt x="87" y="201"/>
                  <a:pt x="106" y="189"/>
                </a:cubicBezTo>
                <a:cubicBezTo>
                  <a:pt x="125" y="177"/>
                  <a:pt x="186" y="124"/>
                  <a:pt x="197" y="62"/>
                </a:cubicBezTo>
                <a:cubicBezTo>
                  <a:pt x="208" y="0"/>
                  <a:pt x="123" y="13"/>
                  <a:pt x="114" y="67"/>
                </a:cubicBezTo>
                <a:cubicBezTo>
                  <a:pt x="137" y="54"/>
                  <a:pt x="149" y="73"/>
                  <a:pt x="137" y="94"/>
                </a:cubicBezTo>
                <a:cubicBezTo>
                  <a:pt x="126" y="116"/>
                  <a:pt x="115" y="130"/>
                  <a:pt x="109" y="130"/>
                </a:cubicBezTo>
                <a:cubicBezTo>
                  <a:pt x="104" y="130"/>
                  <a:pt x="100" y="116"/>
                  <a:pt x="93" y="90"/>
                </a:cubicBezTo>
                <a:cubicBezTo>
                  <a:pt x="87" y="64"/>
                  <a:pt x="87" y="17"/>
                  <a:pt x="60" y="22"/>
                </a:cubicBezTo>
                <a:cubicBezTo>
                  <a:pt x="34" y="27"/>
                  <a:pt x="0" y="68"/>
                  <a:pt x="0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 defTabSz="914400"/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2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2B52"/>
      </a:accent1>
      <a:accent2>
        <a:srgbClr val="146711"/>
      </a:accent2>
      <a:accent3>
        <a:srgbClr val="2FA9C5"/>
      </a:accent3>
      <a:accent4>
        <a:srgbClr val="01596F"/>
      </a:accent4>
      <a:accent5>
        <a:srgbClr val="092B52"/>
      </a:accent5>
      <a:accent6>
        <a:srgbClr val="14671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2444</TotalTime>
  <Words>341</Words>
  <Application>Microsoft Office PowerPoint</Application>
  <PresentationFormat>Widescreen</PresentationFormat>
  <Paragraphs>56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24" baseType="lpstr">
      <vt:lpstr>微软雅黑</vt:lpstr>
      <vt:lpstr>宋体</vt:lpstr>
      <vt:lpstr>#9Slide03 FS Neusa Bold</vt:lpstr>
      <vt:lpstr>#9Slide03 Roboto Condensed</vt:lpstr>
      <vt:lpstr>#9Slide03 Swiss Condensed Bold</vt:lpstr>
      <vt:lpstr>Acumin Pro Condensed</vt:lpstr>
      <vt:lpstr>Arial</vt:lpstr>
      <vt:lpstr>Bookman Old Style</vt:lpstr>
      <vt:lpstr>Calibri</vt:lpstr>
      <vt:lpstr>Calibri Light</vt:lpstr>
      <vt:lpstr>Rockwell</vt:lpstr>
      <vt:lpstr>Times New Roman</vt:lpstr>
      <vt:lpstr>Wingdings</vt:lpstr>
      <vt:lpstr>方正有猫在_GBK</vt:lpstr>
      <vt:lpstr>等线</vt:lpstr>
      <vt:lpstr>Damask</vt:lpstr>
      <vt:lpstr>PPT定制1801380800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41</cp:revision>
  <dcterms:created xsi:type="dcterms:W3CDTF">2021-08-28T02:24:58Z</dcterms:created>
  <dcterms:modified xsi:type="dcterms:W3CDTF">2024-05-29T00:01:34Z</dcterms:modified>
</cp:coreProperties>
</file>