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708" r:id="rId3"/>
    <p:sldMasterId id="2147483746" r:id="rId4"/>
  </p:sldMasterIdLst>
  <p:notesMasterIdLst>
    <p:notesMasterId r:id="rId24"/>
  </p:notesMasterIdLst>
  <p:sldIdLst>
    <p:sldId id="256" r:id="rId5"/>
    <p:sldId id="312" r:id="rId6"/>
    <p:sldId id="260" r:id="rId7"/>
    <p:sldId id="265" r:id="rId8"/>
    <p:sldId id="266"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0C5AE-1BD4-453F-B029-D992FD5510C8}"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EF137-7CC9-4B20-AA58-673EDFDF89CB}" type="slidenum">
              <a:rPr lang="en-US" smtClean="0"/>
              <a:t>‹#›</a:t>
            </a:fld>
            <a:endParaRPr lang="en-US"/>
          </a:p>
        </p:txBody>
      </p:sp>
    </p:spTree>
    <p:extLst>
      <p:ext uri="{BB962C8B-B14F-4D97-AF65-F5344CB8AC3E}">
        <p14:creationId xmlns:p14="http://schemas.microsoft.com/office/powerpoint/2010/main" val="378875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4736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18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8799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54772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00409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52916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A54641-3AC5-4436-9BBC-E339FEFCC24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教学工作回顾</a:t>
            </a:r>
          </a:p>
        </p:txBody>
      </p:sp>
      <p:cxnSp>
        <p:nvCxnSpPr>
          <p:cNvPr id="3" name="直接连接符 2">
            <a:extLst>
              <a:ext uri="{FF2B5EF4-FFF2-40B4-BE49-F238E27FC236}">
                <a16:creationId xmlns:a16="http://schemas.microsoft.com/office/drawing/2014/main" xmlns="" id="{4F39E405-68DC-46CF-89F2-60BF110D832B}"/>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xmlns="" id="{08A1AB2C-D5B5-4B93-A116-CEC475412C51}"/>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rgbClr val="63B994"/>
              </a:solidFill>
            </a:endParaRPr>
          </a:p>
        </p:txBody>
      </p:sp>
      <p:sp>
        <p:nvSpPr>
          <p:cNvPr id="5" name="KSO_Shape">
            <a:extLst>
              <a:ext uri="{FF2B5EF4-FFF2-40B4-BE49-F238E27FC236}">
                <a16:creationId xmlns:a16="http://schemas.microsoft.com/office/drawing/2014/main" xmlns="" id="{1D0DC374-A003-46D5-8F5E-841F397BA0E0}"/>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pPr defTabSz="914400"/>
            <a:endParaRPr lang="zh-CN" altLang="en-US">
              <a:solidFill>
                <a:srgbClr val="000000"/>
              </a:solidFill>
            </a:endParaRPr>
          </a:p>
        </p:txBody>
      </p:sp>
    </p:spTree>
    <p:extLst>
      <p:ext uri="{BB962C8B-B14F-4D97-AF65-F5344CB8AC3E}">
        <p14:creationId xmlns:p14="http://schemas.microsoft.com/office/powerpoint/2010/main" val="256086661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1267F7-4197-4D13-B2A0-6E6AF799706C}"/>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教学完成情况</a:t>
            </a:r>
          </a:p>
        </p:txBody>
      </p:sp>
      <p:cxnSp>
        <p:nvCxnSpPr>
          <p:cNvPr id="3" name="直接连接符 2">
            <a:extLst>
              <a:ext uri="{FF2B5EF4-FFF2-40B4-BE49-F238E27FC236}">
                <a16:creationId xmlns:a16="http://schemas.microsoft.com/office/drawing/2014/main" xmlns="" id="{82764C76-7099-4CD4-BB2E-9FCD4A04E46E}"/>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xmlns="" id="{BBBC166D-7F0F-4E11-9161-993DA454AED0}"/>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rgbClr val="63B994"/>
              </a:solidFill>
            </a:endParaRPr>
          </a:p>
        </p:txBody>
      </p:sp>
      <p:sp>
        <p:nvSpPr>
          <p:cNvPr id="5" name="KSO_Shape">
            <a:extLst>
              <a:ext uri="{FF2B5EF4-FFF2-40B4-BE49-F238E27FC236}">
                <a16:creationId xmlns:a16="http://schemas.microsoft.com/office/drawing/2014/main" xmlns="" id="{51B6AFE2-7275-4C58-BE3E-3A6C652FC7B1}"/>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pPr defTabSz="914400"/>
            <a:endParaRPr lang="zh-CN" altLang="en-US">
              <a:solidFill>
                <a:srgbClr val="000000"/>
              </a:solidFill>
            </a:endParaRPr>
          </a:p>
        </p:txBody>
      </p:sp>
    </p:spTree>
    <p:extLst>
      <p:ext uri="{BB962C8B-B14F-4D97-AF65-F5344CB8AC3E}">
        <p14:creationId xmlns:p14="http://schemas.microsoft.com/office/powerpoint/2010/main" val="146407444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CD883A6-89A9-4E08-BDBC-5714005B2793}"/>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教学成果展示</a:t>
            </a:r>
          </a:p>
        </p:txBody>
      </p:sp>
      <p:cxnSp>
        <p:nvCxnSpPr>
          <p:cNvPr id="3" name="直接连接符 2">
            <a:extLst>
              <a:ext uri="{FF2B5EF4-FFF2-40B4-BE49-F238E27FC236}">
                <a16:creationId xmlns:a16="http://schemas.microsoft.com/office/drawing/2014/main" xmlns="" id="{73B2B8EC-7089-4141-B627-77DB7BF5BE90}"/>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xmlns="" id="{97CC5183-6A1C-4181-94B2-F9E3DC6B4DD4}"/>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rgbClr val="63B994"/>
              </a:solidFill>
            </a:endParaRPr>
          </a:p>
        </p:txBody>
      </p:sp>
      <p:sp>
        <p:nvSpPr>
          <p:cNvPr id="5" name="KSO_Shape">
            <a:extLst>
              <a:ext uri="{FF2B5EF4-FFF2-40B4-BE49-F238E27FC236}">
                <a16:creationId xmlns:a16="http://schemas.microsoft.com/office/drawing/2014/main" xmlns="" id="{84F19E5A-399F-4ADC-9A01-9D4FB9B2B33F}"/>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pPr defTabSz="914400"/>
            <a:endParaRPr lang="zh-CN" altLang="en-US">
              <a:solidFill>
                <a:srgbClr val="000000"/>
              </a:solidFill>
            </a:endParaRPr>
          </a:p>
        </p:txBody>
      </p:sp>
    </p:spTree>
    <p:extLst>
      <p:ext uri="{BB962C8B-B14F-4D97-AF65-F5344CB8AC3E}">
        <p14:creationId xmlns:p14="http://schemas.microsoft.com/office/powerpoint/2010/main" val="323974141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C0986F-7CD8-482C-BFFA-EE275ACFE25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教学工作总结</a:t>
            </a:r>
          </a:p>
        </p:txBody>
      </p:sp>
      <p:cxnSp>
        <p:nvCxnSpPr>
          <p:cNvPr id="3" name="直接连接符 2">
            <a:extLst>
              <a:ext uri="{FF2B5EF4-FFF2-40B4-BE49-F238E27FC236}">
                <a16:creationId xmlns:a16="http://schemas.microsoft.com/office/drawing/2014/main" xmlns="" id="{C3CA2B08-4128-4CFF-A2EA-3FA7DA8F5988}"/>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a16="http://schemas.microsoft.com/office/drawing/2014/main" xmlns="" id="{BF7CEBC7-3F4B-4F71-85C8-F4CDDFD41E57}"/>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a:solidFill>
                <a:srgbClr val="63B994"/>
              </a:solidFill>
            </a:endParaRPr>
          </a:p>
        </p:txBody>
      </p:sp>
      <p:sp>
        <p:nvSpPr>
          <p:cNvPr id="5" name="KSO_Shape">
            <a:extLst>
              <a:ext uri="{FF2B5EF4-FFF2-40B4-BE49-F238E27FC236}">
                <a16:creationId xmlns:a16="http://schemas.microsoft.com/office/drawing/2014/main" xmlns="" id="{B9A0196E-45AD-44FC-A399-184A54B67B83}"/>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pPr defTabSz="914400"/>
            <a:endParaRPr lang="zh-CN" altLang="en-US">
              <a:solidFill>
                <a:srgbClr val="000000"/>
              </a:solidFill>
            </a:endParaRPr>
          </a:p>
        </p:txBody>
      </p:sp>
    </p:spTree>
    <p:extLst>
      <p:ext uri="{BB962C8B-B14F-4D97-AF65-F5344CB8AC3E}">
        <p14:creationId xmlns:p14="http://schemas.microsoft.com/office/powerpoint/2010/main" val="15098086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92463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167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74602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 name="Subtitle 2">
            <a:extLst>
              <a:ext uri="{FF2B5EF4-FFF2-40B4-BE49-F238E27FC236}">
                <a16:creationId xmlns=""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0" name="Picture Placeholder 9">
            <a:extLst>
              <a:ext uri="{FF2B5EF4-FFF2-40B4-BE49-F238E27FC236}">
                <a16:creationId xmlns=""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6" name="Group 15">
            <a:extLst>
              <a:ext uri="{FF2B5EF4-FFF2-40B4-BE49-F238E27FC236}">
                <a16:creationId xmlns=""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Tree>
    <p:extLst>
      <p:ext uri="{BB962C8B-B14F-4D97-AF65-F5344CB8AC3E}">
        <p14:creationId xmlns:p14="http://schemas.microsoft.com/office/powerpoint/2010/main" val="1507538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1" name="Straight Connector 10">
              <a:extLst>
                <a:ext uri="{FF2B5EF4-FFF2-40B4-BE49-F238E27FC236}">
                  <a16:creationId xmlns=""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3" name="Group 12">
            <a:extLst>
              <a:ext uri="{FF2B5EF4-FFF2-40B4-BE49-F238E27FC236}">
                <a16:creationId xmlns=""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5" name="Straight Connector 14">
              <a:extLst>
                <a:ext uri="{FF2B5EF4-FFF2-40B4-BE49-F238E27FC236}">
                  <a16:creationId xmlns=""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
        <p:nvSpPr>
          <p:cNvPr id="17" name="Subtitle 2">
            <a:extLst>
              <a:ext uri="{FF2B5EF4-FFF2-40B4-BE49-F238E27FC236}">
                <a16:creationId xmlns=""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8" name="Picture Placeholder 9">
            <a:extLst>
              <a:ext uri="{FF2B5EF4-FFF2-40B4-BE49-F238E27FC236}">
                <a16:creationId xmlns="" xmlns:a16="http://schemas.microsoft.com/office/drawing/2014/main"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179439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 xmlns:a16="http://schemas.microsoft.com/office/drawing/2014/main"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3481164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Picture Placeholder 7">
            <a:extLst>
              <a:ext uri="{FF2B5EF4-FFF2-40B4-BE49-F238E27FC236}">
                <a16:creationId xmlns="" xmlns:a16="http://schemas.microsoft.com/office/drawing/2014/main"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18377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1844104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4" name="Picture Placeholder 3">
            <a:extLst>
              <a:ext uri="{FF2B5EF4-FFF2-40B4-BE49-F238E27FC236}">
                <a16:creationId xmlns="" xmlns:a16="http://schemas.microsoft.com/office/drawing/2014/main"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2" name="Text Placeholder 2">
            <a:extLst>
              <a:ext uri="{FF2B5EF4-FFF2-40B4-BE49-F238E27FC236}">
                <a16:creationId xmlns="" xmlns:a16="http://schemas.microsoft.com/office/drawing/2014/main"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 xmlns:a16="http://schemas.microsoft.com/office/drawing/2014/main"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 xmlns:a16="http://schemas.microsoft.com/office/drawing/2014/main"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5" name="Text Placeholder 2">
            <a:extLst>
              <a:ext uri="{FF2B5EF4-FFF2-40B4-BE49-F238E27FC236}">
                <a16:creationId xmlns="" xmlns:a16="http://schemas.microsoft.com/office/drawing/2014/main"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 xmlns:a16="http://schemas.microsoft.com/office/drawing/2014/main"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 xmlns:a16="http://schemas.microsoft.com/office/drawing/2014/main"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8" name="Text Placeholder 2">
            <a:extLst>
              <a:ext uri="{FF2B5EF4-FFF2-40B4-BE49-F238E27FC236}">
                <a16:creationId xmlns="" xmlns:a16="http://schemas.microsoft.com/office/drawing/2014/main"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 xmlns:a16="http://schemas.microsoft.com/office/drawing/2014/main"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 xmlns:a16="http://schemas.microsoft.com/office/drawing/2014/main"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31" name="Text Placeholder 2">
            <a:extLst>
              <a:ext uri="{FF2B5EF4-FFF2-40B4-BE49-F238E27FC236}">
                <a16:creationId xmlns="" xmlns:a16="http://schemas.microsoft.com/office/drawing/2014/main"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126044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3495339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1" name="Oval 20">
              <a:extLst>
                <a:ext uri="{FF2B5EF4-FFF2-40B4-BE49-F238E27FC236}">
                  <a16:creationId xmlns="" xmlns:a16="http://schemas.microsoft.com/office/drawing/2014/main"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1382456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Text Placeholder 2">
            <a:extLst>
              <a:ext uri="{FF2B5EF4-FFF2-40B4-BE49-F238E27FC236}">
                <a16:creationId xmlns=""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 xmlns:a16="http://schemas.microsoft.com/office/drawing/2014/main"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14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smtClean="0"/>
              <a:t>Click to edit Master title style</a:t>
            </a:r>
            <a:endParaRPr lang="en-US" noProof="0"/>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16" name="Text Placeholder 15">
            <a:extLst>
              <a:ext uri="{FF2B5EF4-FFF2-40B4-BE49-F238E27FC236}">
                <a16:creationId xmlns=""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814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 xmlns:a16="http://schemas.microsoft.com/office/drawing/2014/main"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 xmlns:a16="http://schemas.microsoft.com/office/drawing/2014/main"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1" name="Oval 20">
            <a:extLst>
              <a:ext uri="{FF2B5EF4-FFF2-40B4-BE49-F238E27FC236}">
                <a16:creationId xmlns="" xmlns:a16="http://schemas.microsoft.com/office/drawing/2014/main"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2" name="Oval 21">
            <a:extLst>
              <a:ext uri="{FF2B5EF4-FFF2-40B4-BE49-F238E27FC236}">
                <a16:creationId xmlns="" xmlns:a16="http://schemas.microsoft.com/office/drawing/2014/main"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7" name="Text Placeholder 15">
            <a:extLst>
              <a:ext uri="{FF2B5EF4-FFF2-40B4-BE49-F238E27FC236}">
                <a16:creationId xmlns="" xmlns:a16="http://schemas.microsoft.com/office/drawing/2014/main"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 xmlns:a16="http://schemas.microsoft.com/office/drawing/2014/main"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 xmlns:a16="http://schemas.microsoft.com/office/drawing/2014/main"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 xmlns:a16="http://schemas.microsoft.com/office/drawing/2014/main"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 xmlns:a16="http://schemas.microsoft.com/office/drawing/2014/main"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 xmlns:a16="http://schemas.microsoft.com/office/drawing/2014/main"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 xmlns:a16="http://schemas.microsoft.com/office/drawing/2014/main"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 xmlns:a16="http://schemas.microsoft.com/office/drawing/2014/main"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 xmlns:a16="http://schemas.microsoft.com/office/drawing/2014/main"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4191283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4" name="Text Placeholder 2">
            <a:extLst>
              <a:ext uri="{FF2B5EF4-FFF2-40B4-BE49-F238E27FC236}">
                <a16:creationId xmlns=""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788336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1" name="Picture Placeholder 11" descr="Competitors logos quadrant">
            <a:extLst>
              <a:ext uri="{FF2B5EF4-FFF2-40B4-BE49-F238E27FC236}">
                <a16:creationId xmlns="" xmlns:a16="http://schemas.microsoft.com/office/drawing/2014/main"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 xmlns:a16="http://schemas.microsoft.com/office/drawing/2014/main"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 xmlns:a16="http://schemas.microsoft.com/office/drawing/2014/main"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 xmlns:a16="http://schemas.microsoft.com/office/drawing/2014/main"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 xmlns:a16="http://schemas.microsoft.com/office/drawing/2014/main"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 xmlns:a16="http://schemas.microsoft.com/office/drawing/2014/main"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 xmlns:a16="http://schemas.microsoft.com/office/drawing/2014/main"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 xmlns:a16="http://schemas.microsoft.com/office/drawing/2014/main"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 xmlns:a16="http://schemas.microsoft.com/office/drawing/2014/main"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 xmlns:a16="http://schemas.microsoft.com/office/drawing/2014/main"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33" name="Text Placeholder 7">
            <a:extLst>
              <a:ext uri="{FF2B5EF4-FFF2-40B4-BE49-F238E27FC236}">
                <a16:creationId xmlns="" xmlns:a16="http://schemas.microsoft.com/office/drawing/2014/main"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 xmlns:a16="http://schemas.microsoft.com/office/drawing/2014/main"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 xmlns:a16="http://schemas.microsoft.com/office/drawing/2014/main"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grpSp>
        <p:nvGrpSpPr>
          <p:cNvPr id="37" name="Group 36">
            <a:extLst>
              <a:ext uri="{FF2B5EF4-FFF2-40B4-BE49-F238E27FC236}">
                <a16:creationId xmlns="" xmlns:a16="http://schemas.microsoft.com/office/drawing/2014/main"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807206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 xmlns:a16="http://schemas.microsoft.com/office/drawing/2014/main"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 xmlns:a16="http://schemas.microsoft.com/office/drawing/2014/main"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 xmlns:a16="http://schemas.microsoft.com/office/drawing/2014/main"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 xmlns:a16="http://schemas.microsoft.com/office/drawing/2014/main"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 xmlns:a16="http://schemas.microsoft.com/office/drawing/2014/main"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 xmlns:a16="http://schemas.microsoft.com/office/drawing/2014/main"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 xmlns:a16="http://schemas.microsoft.com/office/drawing/2014/main"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 xmlns:a16="http://schemas.microsoft.com/office/drawing/2014/main"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 xmlns:a16="http://schemas.microsoft.com/office/drawing/2014/main"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 xmlns:a16="http://schemas.microsoft.com/office/drawing/2014/main"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 xmlns:a16="http://schemas.microsoft.com/office/drawing/2014/main"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 xmlns:a16="http://schemas.microsoft.com/office/drawing/2014/main"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 xmlns:a16="http://schemas.microsoft.com/office/drawing/2014/main"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1862261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6" name="Text Placeholder 2">
            <a:extLst>
              <a:ext uri="{FF2B5EF4-FFF2-40B4-BE49-F238E27FC236}">
                <a16:creationId xmlns=""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2" name="Content Placeholder 2">
            <a:extLst>
              <a:ext uri="{FF2B5EF4-FFF2-40B4-BE49-F238E27FC236}">
                <a16:creationId xmlns=""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674689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16" name="Text Placeholder 15">
            <a:extLst>
              <a:ext uri="{FF2B5EF4-FFF2-40B4-BE49-F238E27FC236}">
                <a16:creationId xmlns="" xmlns:a16="http://schemas.microsoft.com/office/drawing/2014/main"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 xmlns:a16="http://schemas.microsoft.com/office/drawing/2014/main"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 xmlns:a16="http://schemas.microsoft.com/office/drawing/2014/main"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 xmlns:a16="http://schemas.microsoft.com/office/drawing/2014/main"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 xmlns:a16="http://schemas.microsoft.com/office/drawing/2014/main"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9" name="Oval 28">
            <a:extLst>
              <a:ext uri="{FF2B5EF4-FFF2-40B4-BE49-F238E27FC236}">
                <a16:creationId xmlns="" xmlns:a16="http://schemas.microsoft.com/office/drawing/2014/main"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0" name="Oval 29">
            <a:extLst>
              <a:ext uri="{FF2B5EF4-FFF2-40B4-BE49-F238E27FC236}">
                <a16:creationId xmlns="" xmlns:a16="http://schemas.microsoft.com/office/drawing/2014/main"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1" name="Oval 30">
            <a:extLst>
              <a:ext uri="{FF2B5EF4-FFF2-40B4-BE49-F238E27FC236}">
                <a16:creationId xmlns="" xmlns:a16="http://schemas.microsoft.com/office/drawing/2014/main"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2" name="Text Placeholder 2">
            <a:extLst>
              <a:ext uri="{FF2B5EF4-FFF2-40B4-BE49-F238E27FC236}">
                <a16:creationId xmlns="" xmlns:a16="http://schemas.microsoft.com/office/drawing/2014/main"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 xmlns:a16="http://schemas.microsoft.com/office/drawing/2014/main"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 xmlns:a16="http://schemas.microsoft.com/office/drawing/2014/main"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 xmlns:a16="http://schemas.microsoft.com/office/drawing/2014/main"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 xmlns:a16="http://schemas.microsoft.com/office/drawing/2014/main"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 xmlns:a16="http://schemas.microsoft.com/office/drawing/2014/main"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 xmlns:a16="http://schemas.microsoft.com/office/drawing/2014/main"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 xmlns:a16="http://schemas.microsoft.com/office/drawing/2014/main"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 xmlns:a16="http://schemas.microsoft.com/office/drawing/2014/main"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2163392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 xmlns:a16="http://schemas.microsoft.com/office/drawing/2014/main"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smtClean="0"/>
              <a:t>Click icon to add table</a:t>
            </a:r>
            <a:endParaRPr lang="en-US" noProof="0" dirty="0"/>
          </a:p>
        </p:txBody>
      </p:sp>
    </p:spTree>
    <p:extLst>
      <p:ext uri="{BB962C8B-B14F-4D97-AF65-F5344CB8AC3E}">
        <p14:creationId xmlns:p14="http://schemas.microsoft.com/office/powerpoint/2010/main" val="3209091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 xmlns:a16="http://schemas.microsoft.com/office/drawing/2014/main"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Picture Placeholder 8">
            <a:extLst>
              <a:ext uri="{FF2B5EF4-FFF2-40B4-BE49-F238E27FC236}">
                <a16:creationId xmlns=""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6" name="Picture Placeholder 8">
            <a:extLst>
              <a:ext uri="{FF2B5EF4-FFF2-40B4-BE49-F238E27FC236}">
                <a16:creationId xmlns=""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7" name="Text Placeholder 2">
            <a:extLst>
              <a:ext uri="{FF2B5EF4-FFF2-40B4-BE49-F238E27FC236}">
                <a16:creationId xmlns=""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021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Text Placeholder 2">
            <a:extLst>
              <a:ext uri="{FF2B5EF4-FFF2-40B4-BE49-F238E27FC236}">
                <a16:creationId xmlns=""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23" name="Straight Connector 22">
            <a:extLst>
              <a:ext uri="{FF2B5EF4-FFF2-40B4-BE49-F238E27FC236}">
                <a16:creationId xmlns=""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5" name="Picture Placeholder 2">
            <a:extLst>
              <a:ext uri="{FF2B5EF4-FFF2-40B4-BE49-F238E27FC236}">
                <a16:creationId xmlns=""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6" name="Picture Placeholder 2">
            <a:extLst>
              <a:ext uri="{FF2B5EF4-FFF2-40B4-BE49-F238E27FC236}">
                <a16:creationId xmlns=""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2" name="Picture Placeholder 2">
            <a:extLst>
              <a:ext uri="{FF2B5EF4-FFF2-40B4-BE49-F238E27FC236}">
                <a16:creationId xmlns=""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3691282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4" name="Oval 53">
            <a:extLst>
              <a:ext uri="{FF2B5EF4-FFF2-40B4-BE49-F238E27FC236}">
                <a16:creationId xmlns="" xmlns:a16="http://schemas.microsoft.com/office/drawing/2014/main"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5" name="Oval 54">
            <a:extLst>
              <a:ext uri="{FF2B5EF4-FFF2-40B4-BE49-F238E27FC236}">
                <a16:creationId xmlns="" xmlns:a16="http://schemas.microsoft.com/office/drawing/2014/main"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6" name="Oval 55">
            <a:extLst>
              <a:ext uri="{FF2B5EF4-FFF2-40B4-BE49-F238E27FC236}">
                <a16:creationId xmlns="" xmlns:a16="http://schemas.microsoft.com/office/drawing/2014/main"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7" name="Oval 56">
            <a:extLst>
              <a:ext uri="{FF2B5EF4-FFF2-40B4-BE49-F238E27FC236}">
                <a16:creationId xmlns="" xmlns:a16="http://schemas.microsoft.com/office/drawing/2014/main"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8" name="Oval 57">
            <a:extLst>
              <a:ext uri="{FF2B5EF4-FFF2-40B4-BE49-F238E27FC236}">
                <a16:creationId xmlns="" xmlns:a16="http://schemas.microsoft.com/office/drawing/2014/main"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12" name="Chart Placeholder 11">
            <a:extLst>
              <a:ext uri="{FF2B5EF4-FFF2-40B4-BE49-F238E27FC236}">
                <a16:creationId xmlns=""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smtClean="0"/>
              <a:t>Click icon to add chart</a:t>
            </a:r>
            <a:endParaRPr lang="en-US" noProof="0" dirty="0"/>
          </a:p>
        </p:txBody>
      </p:sp>
      <p:sp>
        <p:nvSpPr>
          <p:cNvPr id="35" name="Oval 34">
            <a:extLst>
              <a:ext uri="{FF2B5EF4-FFF2-40B4-BE49-F238E27FC236}">
                <a16:creationId xmlns=""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8" name="Oval 37">
            <a:extLst>
              <a:ext uri="{FF2B5EF4-FFF2-40B4-BE49-F238E27FC236}">
                <a16:creationId xmlns="" xmlns:a16="http://schemas.microsoft.com/office/drawing/2014/main"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cxnSp>
        <p:nvCxnSpPr>
          <p:cNvPr id="41" name="Straight Connector 40">
            <a:extLst>
              <a:ext uri="{FF2B5EF4-FFF2-40B4-BE49-F238E27FC236}">
                <a16:creationId xmlns=""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758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Picture Placeholder 7">
            <a:extLst>
              <a:ext uri="{FF2B5EF4-FFF2-40B4-BE49-F238E27FC236}">
                <a16:creationId xmlns="" xmlns:a16="http://schemas.microsoft.com/office/drawing/2014/main"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1288548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Picture Placeholder 2">
            <a:extLst>
              <a:ext uri="{FF2B5EF4-FFF2-40B4-BE49-F238E27FC236}">
                <a16:creationId xmlns=""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smtClean="0"/>
              <a:t>Click icon to add picture</a:t>
            </a:r>
            <a:endParaRPr lang="en-US" noProof="0" dirty="0"/>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21" name="Title 1">
            <a:extLst>
              <a:ext uri="{FF2B5EF4-FFF2-40B4-BE49-F238E27FC236}">
                <a16:creationId xmlns="" xmlns:a16="http://schemas.microsoft.com/office/drawing/2014/main"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 xmlns:a16="http://schemas.microsoft.com/office/drawing/2014/main"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 xmlns:a16="http://schemas.microsoft.com/office/drawing/2014/main"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 xmlns:a16="http://schemas.microsoft.com/office/drawing/2014/main"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 xmlns:a16="http://schemas.microsoft.com/office/drawing/2014/main"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 xmlns:a16="http://schemas.microsoft.com/office/drawing/2014/main"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 xmlns:a16="http://schemas.microsoft.com/office/drawing/2014/main"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 xmlns:a16="http://schemas.microsoft.com/office/drawing/2014/main"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 xmlns:a16="http://schemas.microsoft.com/office/drawing/2014/main"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9" name="Oval 28">
              <a:extLst>
                <a:ext uri="{FF2B5EF4-FFF2-40B4-BE49-F238E27FC236}">
                  <a16:creationId xmlns=""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grpSp>
        <p:nvGrpSpPr>
          <p:cNvPr id="32" name="Group 31">
            <a:extLst>
              <a:ext uri="{FF2B5EF4-FFF2-40B4-BE49-F238E27FC236}">
                <a16:creationId xmlns="" xmlns:a16="http://schemas.microsoft.com/office/drawing/2014/main"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34" name="Oval 33">
              <a:extLst>
                <a:ext uri="{FF2B5EF4-FFF2-40B4-BE49-F238E27FC236}">
                  <a16:creationId xmlns=""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98674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Picture Placeholder 2">
            <a:extLst>
              <a:ext uri="{FF2B5EF4-FFF2-40B4-BE49-F238E27FC236}">
                <a16:creationId xmlns=""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nvGrpSpPr>
          <p:cNvPr id="4" name="Group 3">
            <a:extLst>
              <a:ext uri="{FF2B5EF4-FFF2-40B4-BE49-F238E27FC236}">
                <a16:creationId xmlns=""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1" name="Oval 20">
              <a:extLst>
                <a:ext uri="{FF2B5EF4-FFF2-40B4-BE49-F238E27FC236}">
                  <a16:creationId xmlns=""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3313078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40" name="Text Placeholder 2">
            <a:extLst>
              <a:ext uri="{FF2B5EF4-FFF2-40B4-BE49-F238E27FC236}">
                <a16:creationId xmlns=""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24" name="Oval 23">
            <a:extLst>
              <a:ext uri="{FF2B5EF4-FFF2-40B4-BE49-F238E27FC236}">
                <a16:creationId xmlns=""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8" name="Text Placeholder 2">
            <a:extLst>
              <a:ext uri="{FF2B5EF4-FFF2-40B4-BE49-F238E27FC236}">
                <a16:creationId xmlns=""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1" name="Straight Connector 60">
            <a:extLst>
              <a:ext uri="{FF2B5EF4-FFF2-40B4-BE49-F238E27FC236}">
                <a16:creationId xmlns=""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3" name="Oval 62">
            <a:extLst>
              <a:ext uri="{FF2B5EF4-FFF2-40B4-BE49-F238E27FC236}">
                <a16:creationId xmlns=""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64" name="Text Placeholder 2">
            <a:extLst>
              <a:ext uri="{FF2B5EF4-FFF2-40B4-BE49-F238E27FC236}">
                <a16:creationId xmlns=""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7" name="Straight Connector 66">
            <a:extLst>
              <a:ext uri="{FF2B5EF4-FFF2-40B4-BE49-F238E27FC236}">
                <a16:creationId xmlns=""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9" name="Oval 68">
            <a:extLst>
              <a:ext uri="{FF2B5EF4-FFF2-40B4-BE49-F238E27FC236}">
                <a16:creationId xmlns=""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Tree>
    <p:extLst>
      <p:ext uri="{BB962C8B-B14F-4D97-AF65-F5344CB8AC3E}">
        <p14:creationId xmlns:p14="http://schemas.microsoft.com/office/powerpoint/2010/main" val="2208587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 xmlns:a16="http://schemas.microsoft.com/office/drawing/2014/main"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 xmlns:a16="http://schemas.microsoft.com/office/drawing/2014/main"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 xmlns:a16="http://schemas.microsoft.com/office/drawing/2014/main"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 xmlns:a16="http://schemas.microsoft.com/office/drawing/2014/main"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 xmlns:a16="http://schemas.microsoft.com/office/drawing/2014/main"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139838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3" name="Text Placeholder 2">
            <a:extLst>
              <a:ext uri="{FF2B5EF4-FFF2-40B4-BE49-F238E27FC236}">
                <a16:creationId xmlns=""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 xmlns:a16="http://schemas.microsoft.com/office/drawing/2014/main"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1" name="Picture Placeholder 2">
            <a:extLst>
              <a:ext uri="{FF2B5EF4-FFF2-40B4-BE49-F238E27FC236}">
                <a16:creationId xmlns="" xmlns:a16="http://schemas.microsoft.com/office/drawing/2014/main"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2" name="Picture Placeholder 2">
            <a:extLst>
              <a:ext uri="{FF2B5EF4-FFF2-40B4-BE49-F238E27FC236}">
                <a16:creationId xmlns="" xmlns:a16="http://schemas.microsoft.com/office/drawing/2014/main"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16562591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 xmlns:a16="http://schemas.microsoft.com/office/drawing/2014/main"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1" name="Text Placeholder 3">
            <a:extLst>
              <a:ext uri="{FF2B5EF4-FFF2-40B4-BE49-F238E27FC236}">
                <a16:creationId xmlns=""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2" name="Text Placeholder 3">
            <a:extLst>
              <a:ext uri="{FF2B5EF4-FFF2-40B4-BE49-F238E27FC236}">
                <a16:creationId xmlns=""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4" name="Picture Placeholder 12">
            <a:extLst>
              <a:ext uri="{FF2B5EF4-FFF2-40B4-BE49-F238E27FC236}">
                <a16:creationId xmlns=""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5" name="Picture Placeholder 12">
            <a:extLst>
              <a:ext uri="{FF2B5EF4-FFF2-40B4-BE49-F238E27FC236}">
                <a16:creationId xmlns=""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6" name="Text Placeholder 3">
            <a:extLst>
              <a:ext uri="{FF2B5EF4-FFF2-40B4-BE49-F238E27FC236}">
                <a16:creationId xmlns=""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7" name="Text Placeholder 3">
            <a:extLst>
              <a:ext uri="{FF2B5EF4-FFF2-40B4-BE49-F238E27FC236}">
                <a16:creationId xmlns=""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9" name="Text Placeholder 3">
            <a:extLst>
              <a:ext uri="{FF2B5EF4-FFF2-40B4-BE49-F238E27FC236}">
                <a16:creationId xmlns=""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0" name="Text Placeholder 3">
            <a:extLst>
              <a:ext uri="{FF2B5EF4-FFF2-40B4-BE49-F238E27FC236}">
                <a16:creationId xmlns=""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3" name="Text Placeholder 3">
            <a:extLst>
              <a:ext uri="{FF2B5EF4-FFF2-40B4-BE49-F238E27FC236}">
                <a16:creationId xmlns=""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4" name="Text Placeholder 7">
            <a:extLst>
              <a:ext uri="{FF2B5EF4-FFF2-40B4-BE49-F238E27FC236}">
                <a16:creationId xmlns=""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38" name="Title 1">
            <a:extLst>
              <a:ext uri="{FF2B5EF4-FFF2-40B4-BE49-F238E27FC236}">
                <a16:creationId xmlns=""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31" name="Group 30">
            <a:extLst>
              <a:ext uri="{FF2B5EF4-FFF2-40B4-BE49-F238E27FC236}">
                <a16:creationId xmlns=""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 xmlns:a16="http://schemas.microsoft.com/office/drawing/2014/main"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3018046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 xmlns:a16="http://schemas.microsoft.com/office/drawing/2014/main"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 name="Subtitle 2">
            <a:extLst>
              <a:ext uri="{FF2B5EF4-FFF2-40B4-BE49-F238E27FC236}">
                <a16:creationId xmlns=""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grpSp>
        <p:nvGrpSpPr>
          <p:cNvPr id="15" name="Group 14">
            <a:extLst>
              <a:ext uri="{FF2B5EF4-FFF2-40B4-BE49-F238E27FC236}">
                <a16:creationId xmlns=""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6" name="Group 15">
            <a:extLst>
              <a:ext uri="{FF2B5EF4-FFF2-40B4-BE49-F238E27FC236}">
                <a16:creationId xmlns=""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Tree>
    <p:extLst>
      <p:ext uri="{BB962C8B-B14F-4D97-AF65-F5344CB8AC3E}">
        <p14:creationId xmlns:p14="http://schemas.microsoft.com/office/powerpoint/2010/main" val="1409494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1" name="Straight Connector 10">
              <a:extLst>
                <a:ext uri="{FF2B5EF4-FFF2-40B4-BE49-F238E27FC236}">
                  <a16:creationId xmlns=""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3" name="Group 12">
            <a:extLst>
              <a:ext uri="{FF2B5EF4-FFF2-40B4-BE49-F238E27FC236}">
                <a16:creationId xmlns=""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5" name="Straight Connector 14">
              <a:extLst>
                <a:ext uri="{FF2B5EF4-FFF2-40B4-BE49-F238E27FC236}">
                  <a16:creationId xmlns=""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
        <p:nvSpPr>
          <p:cNvPr id="17" name="Subtitle 2">
            <a:extLst>
              <a:ext uri="{FF2B5EF4-FFF2-40B4-BE49-F238E27FC236}">
                <a16:creationId xmlns=""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3982434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 xmlns:a16="http://schemas.microsoft.com/office/drawing/2014/main"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217579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 xmlns:a16="http://schemas.microsoft.com/office/drawing/2014/main"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Content Placeholder 3">
            <a:extLst>
              <a:ext uri="{FF2B5EF4-FFF2-40B4-BE49-F238E27FC236}">
                <a16:creationId xmlns="" xmlns:a16="http://schemas.microsoft.com/office/drawing/2014/main"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242268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8" name="Content Placeholder 3">
            <a:extLst>
              <a:ext uri="{FF2B5EF4-FFF2-40B4-BE49-F238E27FC236}">
                <a16:creationId xmlns=""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4">
            <a:extLst>
              <a:ext uri="{FF2B5EF4-FFF2-40B4-BE49-F238E27FC236}">
                <a16:creationId xmlns=""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0" name="Content Placeholder 5">
            <a:extLst>
              <a:ext uri="{FF2B5EF4-FFF2-40B4-BE49-F238E27FC236}">
                <a16:creationId xmlns=""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847657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0" name="Content Placeholder 2">
            <a:extLst>
              <a:ext uri="{FF2B5EF4-FFF2-40B4-BE49-F238E27FC236}">
                <a16:creationId xmlns=""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512072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1" name="Picture Placeholder 2">
            <a:extLst>
              <a:ext uri="{FF2B5EF4-FFF2-40B4-BE49-F238E27FC236}">
                <a16:creationId xmlns=""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3325696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smtClean="0"/>
              <a:t>Click to edit Master text styles</a:t>
            </a:r>
          </a:p>
        </p:txBody>
      </p:sp>
    </p:spTree>
    <p:extLst>
      <p:ext uri="{BB962C8B-B14F-4D97-AF65-F5344CB8AC3E}">
        <p14:creationId xmlns:p14="http://schemas.microsoft.com/office/powerpoint/2010/main" val="3583389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41448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 xmlns:a16="http://schemas.microsoft.com/office/drawing/2014/main"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 xmlns:a16="http://schemas.microsoft.com/office/drawing/2014/main"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81778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dirty="0">
                <a:solidFill>
                  <a:srgbClr val="1F497D"/>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13" name="L-Shape 12">
            <a:extLst>
              <a:ext uri="{FF2B5EF4-FFF2-40B4-BE49-F238E27FC236}">
                <a16:creationId xmlns=""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5" name="L-Shape 14">
            <a:extLst>
              <a:ext uri="{FF2B5EF4-FFF2-40B4-BE49-F238E27FC236}">
                <a16:creationId xmlns=""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8" name="L-Shape 7">
            <a:extLst>
              <a:ext uri="{FF2B5EF4-FFF2-40B4-BE49-F238E27FC236}">
                <a16:creationId xmlns=""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2" name="L-Shape 11">
            <a:extLst>
              <a:ext uri="{FF2B5EF4-FFF2-40B4-BE49-F238E27FC236}">
                <a16:creationId xmlns=""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89487776"/>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9" name="Rectangle 8" title="Side bar">
            <a:extLst>
              <a:ext uri="{FF2B5EF4-FFF2-40B4-BE49-F238E27FC236}">
                <a16:creationId xmlns=""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smtClean="0">
                <a:solidFill>
                  <a:prstClr val="white"/>
                </a:solidFill>
              </a:rPr>
              <a:pPr/>
              <a:t>5/29/2024</a:t>
            </a:fld>
            <a:endParaRPr lang="en-US" dirty="0">
              <a:solidFill>
                <a:prstClr val="whit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dirty="0">
                <a:solidFill>
                  <a:prstClr val="white"/>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smtClean="0">
                <a:solidFill>
                  <a:prstClr val="white"/>
                </a:solidFill>
              </a:rPr>
              <a:pPr/>
              <a:t>‹#›</a:t>
            </a:fld>
            <a:endParaRPr lang="en-US" dirty="0">
              <a:solidFill>
                <a:prstClr val="white"/>
              </a:solidFill>
            </a:endParaRPr>
          </a:p>
        </p:txBody>
      </p:sp>
      <p:sp>
        <p:nvSpPr>
          <p:cNvPr id="11" name="L-Shape 10">
            <a:extLst>
              <a:ext uri="{FF2B5EF4-FFF2-40B4-BE49-F238E27FC236}">
                <a16:creationId xmlns=""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8" name="L-Shape 7">
            <a:extLst>
              <a:ext uri="{FF2B5EF4-FFF2-40B4-BE49-F238E27FC236}">
                <a16:creationId xmlns=""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2" name="L-Shape 11">
            <a:extLst>
              <a:ext uri="{FF2B5EF4-FFF2-40B4-BE49-F238E27FC236}">
                <a16:creationId xmlns=""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83258283"/>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a:solidFill>
                  <a:srgbClr val="1F497D"/>
                </a:solidFill>
              </a:rPr>
              <a:t>Add a footer </a:t>
            </a:r>
          </a:p>
        </p:txBody>
      </p:sp>
      <p:sp>
        <p:nvSpPr>
          <p:cNvPr id="6" name="Slide Number Placeholder 5"/>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cxnSp>
        <p:nvCxnSpPr>
          <p:cNvPr id="7" name="Straight Connector 6">
            <a:extLst>
              <a:ext uri="{FF2B5EF4-FFF2-40B4-BE49-F238E27FC236}">
                <a16:creationId xmlns=""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890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7" name="Oval 26">
            <a:extLst>
              <a:ext uri="{FF2B5EF4-FFF2-40B4-BE49-F238E27FC236}">
                <a16:creationId xmlns="" xmlns:a16="http://schemas.microsoft.com/office/drawing/2014/main"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5/29/2024</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 xmlns:a16="http://schemas.microsoft.com/office/drawing/2014/main"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smtClean="0"/>
              <a:t>Click icon to add picture</a:t>
            </a:r>
            <a:endParaRPr lang="en-US" noProof="0" dirty="0"/>
          </a:p>
        </p:txBody>
      </p:sp>
      <p:sp>
        <p:nvSpPr>
          <p:cNvPr id="17" name="Content Placeholder 15">
            <a:extLst>
              <a:ext uri="{FF2B5EF4-FFF2-40B4-BE49-F238E27FC236}">
                <a16:creationId xmlns="" xmlns:a16="http://schemas.microsoft.com/office/drawing/2014/main"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1" name="L-Shape 20">
            <a:extLst>
              <a:ext uri="{FF2B5EF4-FFF2-40B4-BE49-F238E27FC236}">
                <a16:creationId xmlns=""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3" name="L-Shape 22">
            <a:extLst>
              <a:ext uri="{FF2B5EF4-FFF2-40B4-BE49-F238E27FC236}">
                <a16:creationId xmlns=""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4" name="L-Shape 23">
            <a:extLst>
              <a:ext uri="{FF2B5EF4-FFF2-40B4-BE49-F238E27FC236}">
                <a16:creationId xmlns=""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5" name="L-Shape 24">
            <a:extLst>
              <a:ext uri="{FF2B5EF4-FFF2-40B4-BE49-F238E27FC236}">
                <a16:creationId xmlns=""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5833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5/29/2024</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L-Shape 20">
            <a:extLst>
              <a:ext uri="{FF2B5EF4-FFF2-40B4-BE49-F238E27FC236}">
                <a16:creationId xmlns=""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3" name="L-Shape 22">
            <a:extLst>
              <a:ext uri="{FF2B5EF4-FFF2-40B4-BE49-F238E27FC236}">
                <a16:creationId xmlns=""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4" name="L-Shape 23">
            <a:extLst>
              <a:ext uri="{FF2B5EF4-FFF2-40B4-BE49-F238E27FC236}">
                <a16:creationId xmlns=""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5" name="L-Shape 24">
            <a:extLst>
              <a:ext uri="{FF2B5EF4-FFF2-40B4-BE49-F238E27FC236}">
                <a16:creationId xmlns=""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8" name="Content Placeholder 2">
            <a:extLst>
              <a:ext uri="{FF2B5EF4-FFF2-40B4-BE49-F238E27FC236}">
                <a16:creationId xmlns="" xmlns:a16="http://schemas.microsoft.com/office/drawing/2014/main"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a:buNone/>
            </a:pPr>
            <a:r>
              <a:rPr lang="en-US" noProof="0" smtClean="0"/>
              <a:t>Click to edit Master text styles</a:t>
            </a:r>
          </a:p>
          <a:p>
            <a:pPr marL="0" lvl="1" indent="0" algn="ctr">
              <a:buNone/>
            </a:pPr>
            <a:r>
              <a:rPr lang="en-US" noProof="0" smtClean="0"/>
              <a:t>Second level</a:t>
            </a:r>
          </a:p>
          <a:p>
            <a:pPr marL="0" lvl="2" indent="0" algn="ctr">
              <a:buNone/>
            </a:pPr>
            <a:r>
              <a:rPr lang="en-US" noProof="0" smtClean="0"/>
              <a:t>Third level</a:t>
            </a:r>
          </a:p>
          <a:p>
            <a:pPr marL="0" lvl="3" indent="0" algn="ctr">
              <a:buNone/>
            </a:pPr>
            <a:r>
              <a:rPr lang="en-US" noProof="0" smtClean="0"/>
              <a:t>Fourth level</a:t>
            </a:r>
          </a:p>
          <a:p>
            <a:pPr marL="0" lvl="4" indent="0" algn="ctr">
              <a:buNone/>
            </a:pPr>
            <a:r>
              <a:rPr lang="en-US" noProof="0" smtClean="0"/>
              <a:t>Fifth level</a:t>
            </a:r>
            <a:endParaRPr lang="en-US" noProof="0"/>
          </a:p>
        </p:txBody>
      </p:sp>
    </p:spTree>
    <p:extLst>
      <p:ext uri="{BB962C8B-B14F-4D97-AF65-F5344CB8AC3E}">
        <p14:creationId xmlns:p14="http://schemas.microsoft.com/office/powerpoint/2010/main" val="147032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 xmlns:a16="http://schemas.microsoft.com/office/drawing/2014/main"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76923C"/>
              </a:solidFill>
            </a:endParaRPr>
          </a:p>
        </p:txBody>
      </p:sp>
      <p:sp>
        <p:nvSpPr>
          <p:cNvPr id="11" name="Rectangle: Diagonal Corners Snipped 10">
            <a:extLst>
              <a:ext uri="{FF2B5EF4-FFF2-40B4-BE49-F238E27FC236}">
                <a16:creationId xmlns="" xmlns:a16="http://schemas.microsoft.com/office/drawing/2014/main"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5/29/2024</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13" name="L-Shape 12">
            <a:extLst>
              <a:ext uri="{FF2B5EF4-FFF2-40B4-BE49-F238E27FC236}">
                <a16:creationId xmlns=""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10" name="Picture Placeholder 9">
            <a:extLst>
              <a:ext uri="{FF2B5EF4-FFF2-40B4-BE49-F238E27FC236}">
                <a16:creationId xmlns="" xmlns:a16="http://schemas.microsoft.com/office/drawing/2014/main"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smtClean="0"/>
              <a:t>Click icon to add picture</a:t>
            </a:r>
            <a:endParaRPr lang="en-US" noProof="0" dirty="0"/>
          </a:p>
        </p:txBody>
      </p:sp>
      <p:sp>
        <p:nvSpPr>
          <p:cNvPr id="16" name="Text Placeholder 15">
            <a:extLst>
              <a:ext uri="{FF2B5EF4-FFF2-40B4-BE49-F238E27FC236}">
                <a16:creationId xmlns="" xmlns:a16="http://schemas.microsoft.com/office/drawing/2014/main"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0" name="L-Shape 19">
            <a:extLst>
              <a:ext uri="{FF2B5EF4-FFF2-40B4-BE49-F238E27FC236}">
                <a16:creationId xmlns=""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21" name="L-Shape 20">
            <a:extLst>
              <a:ext uri="{FF2B5EF4-FFF2-40B4-BE49-F238E27FC236}">
                <a16:creationId xmlns=""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cxnSp>
        <p:nvCxnSpPr>
          <p:cNvPr id="23" name="Straight Connector 22">
            <a:extLst>
              <a:ext uri="{FF2B5EF4-FFF2-40B4-BE49-F238E27FC236}">
                <a16:creationId xmlns=""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595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5/29/2024</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13" name="L-Shape 12">
            <a:extLst>
              <a:ext uri="{FF2B5EF4-FFF2-40B4-BE49-F238E27FC236}">
                <a16:creationId xmlns=""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19" name="Picture Placeholder 18">
            <a:extLst>
              <a:ext uri="{FF2B5EF4-FFF2-40B4-BE49-F238E27FC236}">
                <a16:creationId xmlns=""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0" name="L-Shape 19">
            <a:extLst>
              <a:ext uri="{FF2B5EF4-FFF2-40B4-BE49-F238E27FC236}">
                <a16:creationId xmlns=""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sp>
        <p:nvSpPr>
          <p:cNvPr id="21" name="L-Shape 20">
            <a:extLst>
              <a:ext uri="{FF2B5EF4-FFF2-40B4-BE49-F238E27FC236}">
                <a16:creationId xmlns=""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1F497D"/>
              </a:solidFill>
            </a:endParaRPr>
          </a:p>
        </p:txBody>
      </p:sp>
      <p:cxnSp>
        <p:nvCxnSpPr>
          <p:cNvPr id="23" name="Straight Connector 22">
            <a:extLst>
              <a:ext uri="{FF2B5EF4-FFF2-40B4-BE49-F238E27FC236}">
                <a16:creationId xmlns=""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6083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smtClean="0">
                <a:solidFill>
                  <a:srgbClr val="EEECE1"/>
                </a:solidFill>
              </a:rPr>
              <a:pPr/>
              <a:t>5/29/2024</a:t>
            </a:fld>
            <a:endParaRPr lang="en-US" dirty="0">
              <a:solidFill>
                <a:srgbClr val="EEECE1"/>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dirty="0">
                <a:solidFill>
                  <a:srgbClr val="EEECE1"/>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smtClean="0">
                <a:solidFill>
                  <a:srgbClr val="EEECE1"/>
                </a:solidFill>
              </a:rPr>
              <a:pPr/>
              <a:t>‹#›</a:t>
            </a:fld>
            <a:endParaRPr lang="en-US" dirty="0">
              <a:solidFill>
                <a:srgbClr val="EEECE1"/>
              </a:solidFill>
            </a:endParaRPr>
          </a:p>
        </p:txBody>
      </p:sp>
      <p:sp>
        <p:nvSpPr>
          <p:cNvPr id="9" name="L-Shape 8">
            <a:extLst>
              <a:ext uri="{FF2B5EF4-FFF2-40B4-BE49-F238E27FC236}">
                <a16:creationId xmlns=""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8" name="L-Shape 7">
            <a:extLst>
              <a:ext uri="{FF2B5EF4-FFF2-40B4-BE49-F238E27FC236}">
                <a16:creationId xmlns=""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25245285"/>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solidFill>
                  <a:schemeClr val="tx2"/>
                </a:solidFill>
              </a:defRPr>
            </a:lvl1pPr>
          </a:lstStyle>
          <a:p>
            <a:r>
              <a:rPr lang="en-US" noProof="0"/>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6" name="Footer Placeholder 5"/>
          <p:cNvSpPr>
            <a:spLocks noGrp="1"/>
          </p:cNvSpPr>
          <p:nvPr>
            <p:ph type="ftr" sz="quarter" idx="11"/>
          </p:nvPr>
        </p:nvSpPr>
        <p:spPr/>
        <p:txBody>
          <a:bodyPr/>
          <a:lstStyle/>
          <a:p>
            <a:r>
              <a:rPr lang="en-US" dirty="0">
                <a:solidFill>
                  <a:srgbClr val="1F497D"/>
                </a:solidFill>
              </a:rPr>
              <a:t>Add a footer </a:t>
            </a:r>
          </a:p>
        </p:txBody>
      </p:sp>
      <p:sp>
        <p:nvSpPr>
          <p:cNvPr id="7" name="Slide Number Placeholder 6"/>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2726651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1485900"/>
          </a:xfrm>
        </p:spPr>
        <p:txBody>
          <a:bodyPr>
            <a:normAutofit/>
          </a:bodyPr>
          <a:lstStyle>
            <a:lvl1pPr>
              <a:defRPr sz="4800">
                <a:solidFill>
                  <a:schemeClr val="tx2"/>
                </a:solidFill>
              </a:defRPr>
            </a:lvl1pPr>
          </a:lstStyle>
          <a:p>
            <a:r>
              <a:rPr lang="en-US" noProof="0"/>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6"/>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8" name="Footer Placeholder 7"/>
          <p:cNvSpPr>
            <a:spLocks noGrp="1"/>
          </p:cNvSpPr>
          <p:nvPr>
            <p:ph type="ftr" sz="quarter" idx="11"/>
          </p:nvPr>
        </p:nvSpPr>
        <p:spPr/>
        <p:txBody>
          <a:bodyPr/>
          <a:lstStyle/>
          <a:p>
            <a:r>
              <a:rPr lang="en-US" dirty="0">
                <a:solidFill>
                  <a:srgbClr val="1F497D"/>
                </a:solidFill>
              </a:rPr>
              <a:t>Add a footer </a:t>
            </a:r>
          </a:p>
        </p:txBody>
      </p:sp>
      <p:sp>
        <p:nvSpPr>
          <p:cNvPr id="9" name="Slide Number Placeholder 8"/>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11" name="L-Shape 10">
            <a:extLst>
              <a:ext uri="{FF2B5EF4-FFF2-40B4-BE49-F238E27FC236}">
                <a16:creationId xmlns="" xmlns:a16="http://schemas.microsoft.com/office/drawing/2014/main"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0" name="L-Shape 9">
            <a:extLst>
              <a:ext uri="{FF2B5EF4-FFF2-40B4-BE49-F238E27FC236}">
                <a16:creationId xmlns="" xmlns:a16="http://schemas.microsoft.com/office/drawing/2014/main"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39269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565480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7" name="Text Placeholder 6">
            <a:extLst>
              <a:ext uri="{FF2B5EF4-FFF2-40B4-BE49-F238E27FC236}">
                <a16:creationId xmlns="" xmlns:a16="http://schemas.microsoft.com/office/drawing/2014/main" id="{CAFD1631-6749-4027-9415-B72D163BBD58}"/>
              </a:ext>
            </a:extLst>
          </p:cNvPr>
          <p:cNvSpPr>
            <a:spLocks noGrp="1"/>
          </p:cNvSpPr>
          <p:nvPr>
            <p:ph type="body" sz="quarter" idx="13"/>
          </p:nvPr>
        </p:nvSpPr>
        <p:spPr>
          <a:xfrm>
            <a:off x="1560471" y="2297695"/>
            <a:ext cx="9071059" cy="2767600"/>
          </a:xfrm>
        </p:spPr>
        <p:txBody>
          <a:bodyPr anchor="ctr"/>
          <a:lstStyle>
            <a:lvl1pPr marL="0" indent="0" algn="ctr">
              <a:buNone/>
              <a:defRPr sz="6000"/>
            </a:lvl1pPr>
          </a:lstStyle>
          <a:p>
            <a:pPr lvl="0"/>
            <a:r>
              <a:rPr lang="en-US" noProof="0" smtClean="0"/>
              <a:t>Click to edit Master text styles</a:t>
            </a:r>
          </a:p>
        </p:txBody>
      </p:sp>
    </p:spTree>
    <p:extLst>
      <p:ext uri="{BB962C8B-B14F-4D97-AF65-F5344CB8AC3E}">
        <p14:creationId xmlns:p14="http://schemas.microsoft.com/office/powerpoint/2010/main" val="2041957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3" name="Footer Placeholder 2"/>
          <p:cNvSpPr>
            <a:spLocks noGrp="1"/>
          </p:cNvSpPr>
          <p:nvPr>
            <p:ph type="ftr" sz="quarter" idx="11"/>
          </p:nvPr>
        </p:nvSpPr>
        <p:spPr/>
        <p:txBody>
          <a:bodyPr/>
          <a:lstStyle/>
          <a:p>
            <a:r>
              <a:rPr lang="en-US" dirty="0">
                <a:solidFill>
                  <a:srgbClr val="1F497D"/>
                </a:solidFill>
              </a:rPr>
              <a:t>Add a footer </a:t>
            </a:r>
          </a:p>
        </p:txBody>
      </p:sp>
      <p:sp>
        <p:nvSpPr>
          <p:cNvPr id="4" name="Slide Number Placeholder 3"/>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259693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5/29/2024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211D91DF-36C7-4814-9B36-01202A2E3D3A}"/>
              </a:ext>
            </a:extLst>
          </p:cNvPr>
          <p:cNvSpPr/>
          <p:nvPr userDrawn="1"/>
        </p:nvSpPr>
        <p:spPr>
          <a:xfrm>
            <a:off x="0" y="0"/>
            <a:ext cx="12192000" cy="6858000"/>
          </a:xfrm>
          <a:prstGeom prst="rect">
            <a:avLst/>
          </a:pr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400"/>
            <a:endParaRPr lang="zh-CN" altLang="en-US" dirty="0">
              <a:solidFill>
                <a:srgbClr val="FFFFFF"/>
              </a:solidFill>
            </a:endParaRPr>
          </a:p>
        </p:txBody>
      </p:sp>
    </p:spTree>
    <p:extLst>
      <p:ext uri="{BB962C8B-B14F-4D97-AF65-F5344CB8AC3E}">
        <p14:creationId xmlns:p14="http://schemas.microsoft.com/office/powerpoint/2010/main" val="120945833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 xmlns:a16="http://schemas.microsoft.com/office/drawing/2014/main"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pPr defTabSz="914400"/>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pPr defTabSz="914400"/>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pPr defTabSz="914400"/>
            <a:fld id="{8D581BC7-E183-40DB-AC97-C19EA4EB8894}" type="slidenum">
              <a:rPr lang="en-US" smtClean="0">
                <a:solidFill>
                  <a:srgbClr val="FFFFFF"/>
                </a:solidFill>
              </a:rPr>
              <a:pPr defTabSz="914400"/>
              <a:t>‹#›</a:t>
            </a:fld>
            <a:endParaRPr lang="en-US" dirty="0">
              <a:solidFill>
                <a:srgbClr val="FFFFFF"/>
              </a:solidFill>
            </a:endParaRPr>
          </a:p>
        </p:txBody>
      </p:sp>
      <p:sp>
        <p:nvSpPr>
          <p:cNvPr id="7" name="Oval 6">
            <a:extLst>
              <a:ext uri="{FF2B5EF4-FFF2-40B4-BE49-F238E27FC236}">
                <a16:creationId xmlns="" xmlns:a16="http://schemas.microsoft.com/office/drawing/2014/main"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0" name="Straight Connector 9">
            <a:extLst>
              <a:ext uri="{FF2B5EF4-FFF2-40B4-BE49-F238E27FC236}">
                <a16:creationId xmlns="" xmlns:a16="http://schemas.microsoft.com/office/drawing/2014/main"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 xmlns:a16="http://schemas.microsoft.com/office/drawing/2014/main"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 xmlns:a16="http://schemas.microsoft.com/office/drawing/2014/main"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8514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7174">
          <p15:clr>
            <a:srgbClr val="F26B43"/>
          </p15:clr>
        </p15:guide>
        <p15:guide id="3" pos="506">
          <p15:clr>
            <a:srgbClr val="F26B43"/>
          </p15:clr>
        </p15:guide>
        <p15:guide id="4" orient="horz" pos="3793">
          <p15:clr>
            <a:srgbClr val="F26B43"/>
          </p15:clr>
        </p15:guide>
        <p15:guide id="5" pos="3840">
          <p15:clr>
            <a:srgbClr val="F26B43"/>
          </p15:clr>
        </p15:guide>
        <p15:guide id="6" orient="horz" pos="2160">
          <p15:clr>
            <a:srgbClr val="F26B43"/>
          </p15:clr>
        </p15:guide>
        <p15:guide id="7" pos="3318">
          <p15:clr>
            <a:srgbClr val="F26B43"/>
          </p15:clr>
        </p15:guide>
        <p15:guide id="8" pos="43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B77EF04-6424-4B70-94D1-FC932CBBDD9B}" type="datetimeFigureOut">
              <a:rPr lang="en-US" smtClean="0">
                <a:solidFill>
                  <a:srgbClr val="1F497D"/>
                </a:solidFill>
              </a:rPr>
              <a:pPr/>
              <a:t>5/29/2024</a:t>
            </a:fld>
            <a:endParaRPr lang="en-US" dirty="0">
              <a:solidFill>
                <a:srgbClr val="1F497D"/>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dirty="0">
                <a:solidFill>
                  <a:srgbClr val="1F497D"/>
                </a:solidFill>
              </a:rPr>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741615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6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Layout" Target="../slideLayouts/slideLayout66.xml"/><Relationship Id="rId4"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2.xml"/><Relationship Id="rId5" Type="http://schemas.openxmlformats.org/officeDocument/2006/relationships/slideLayout" Target="../slideLayouts/slideLayout22.xml"/><Relationship Id="rId4" Type="http://schemas.openxmlformats.org/officeDocument/2006/relationships/tags" Target="../tags/tag18.xml"/></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6.xml"/><Relationship Id="rId6" Type="http://schemas.microsoft.com/office/2007/relationships/hdphoto" Target="../media/hdphoto8.wdp"/><Relationship Id="rId5" Type="http://schemas.openxmlformats.org/officeDocument/2006/relationships/image" Target="../media/image49.png"/><Relationship Id="rId10" Type="http://schemas.microsoft.com/office/2007/relationships/hdphoto" Target="../media/hdphoto10.wdp"/><Relationship Id="rId4" Type="http://schemas.openxmlformats.org/officeDocument/2006/relationships/image" Target="../media/image48.jpe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9.xml"/><Relationship Id="rId5" Type="http://schemas.openxmlformats.org/officeDocument/2006/relationships/tags" Target="../tags/tag5.xml"/><Relationship Id="rId15" Type="http://schemas.openxmlformats.org/officeDocument/2006/relationships/image" Target="../media/image1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6.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9.png"/><Relationship Id="rId3" Type="http://schemas.microsoft.com/office/2007/relationships/hdphoto" Target="../media/hdphoto3.wdp"/><Relationship Id="rId7" Type="http://schemas.openxmlformats.org/officeDocument/2006/relationships/image" Target="../media/image25.png"/><Relationship Id="rId12"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66.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6.wdp"/><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6.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66.xml"/><Relationship Id="rId6" Type="http://schemas.openxmlformats.org/officeDocument/2006/relationships/image" Target="../media/image36.jpeg"/><Relationship Id="rId5" Type="http://schemas.openxmlformats.org/officeDocument/2006/relationships/image" Target="../media/image21.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red and white mushroom in close up photography"/>
          <p:cNvPicPr>
            <a:picLocks noChangeAspect="1" noChangeArrowheads="1"/>
          </p:cNvPicPr>
          <p:nvPr/>
        </p:nvPicPr>
        <p:blipFill rotWithShape="1">
          <a:blip r:embed="rId4">
            <a:extLst>
              <a:ext uri="{28A0092B-C50C-407E-A947-70E740481C1C}">
                <a14:useLocalDpi xmlns:a14="http://schemas.microsoft.com/office/drawing/2010/main" val="0"/>
              </a:ext>
            </a:extLst>
          </a:blip>
          <a:srcRect l="2045" t="9594" r="919" b="8594"/>
          <a:stretch/>
        </p:blipFill>
        <p:spPr bwMode="auto">
          <a:xfrm>
            <a:off x="-124143" y="-83306"/>
            <a:ext cx="12323577" cy="69301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33400" y="381000"/>
            <a:ext cx="11125200" cy="1371600"/>
          </a:xfrm>
          <a:prstGeom prst="rect">
            <a:avLst/>
          </a:prstGeom>
          <a:gradFill flip="none" rotWithShape="1">
            <a:gsLst>
              <a:gs pos="0">
                <a:schemeClr val="bg2">
                  <a:lumMod val="20000"/>
                  <a:lumOff val="80000"/>
                </a:schemeClr>
              </a:gs>
              <a:gs pos="68000">
                <a:schemeClr val="tx2">
                  <a:lumMod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latin typeface="#9Slide03 Encode SeEx Black" panose="00000A05000000000000" pitchFamily="2" charset="0"/>
              </a:rPr>
              <a:t>                  </a:t>
            </a:r>
            <a:r>
              <a:rPr lang="en-SG" sz="2800" dirty="0" smtClean="0">
                <a:ln w="12700">
                  <a:solidFill>
                    <a:srgbClr val="FFFFFF"/>
                  </a:solidFill>
                </a:ln>
                <a:latin typeface="#9Slide03 Encode SeEx Black" panose="00000A05000000000000" pitchFamily="2" charset="0"/>
              </a:rPr>
              <a:t>            </a:t>
            </a:r>
            <a:r>
              <a:rPr lang="en-SG" sz="6000" dirty="0" smtClean="0">
                <a:ln w="12700">
                  <a:noFill/>
                </a:ln>
                <a:solidFill>
                  <a:schemeClr val="tx1"/>
                </a:solidFill>
                <a:latin typeface="#9Slide07 SFU Jamaica" panose="00000400000000000000" pitchFamily="2" charset="0"/>
              </a:rPr>
              <a:t>NẤM</a:t>
            </a:r>
            <a:endParaRPr lang="en-US" sz="5400" dirty="0">
              <a:ln w="12700">
                <a:noFill/>
              </a:ln>
              <a:solidFill>
                <a:schemeClr val="tx1"/>
              </a:solidFill>
              <a:latin typeface="#9Slide07 SFU Jamaica" panose="00000400000000000000" pitchFamily="2" charset="0"/>
            </a:endParaRPr>
          </a:p>
        </p:txBody>
      </p:sp>
      <p:sp>
        <p:nvSpPr>
          <p:cNvPr id="7" name="Rectangle: Rounded Corners 4"/>
          <p:cNvSpPr/>
          <p:nvPr/>
        </p:nvSpPr>
        <p:spPr>
          <a:xfrm>
            <a:off x="685800" y="762000"/>
            <a:ext cx="1981200" cy="609600"/>
          </a:xfrm>
          <a:prstGeom prst="roundRect">
            <a:avLst>
              <a:gd name="adj" fmla="val 50000"/>
            </a:avLst>
          </a:prstGeom>
          <a:gradFill>
            <a:gsLst>
              <a:gs pos="0">
                <a:schemeClr val="bg2">
                  <a:lumMod val="20000"/>
                  <a:lumOff val="80000"/>
                </a:schemeClr>
              </a:gs>
              <a:gs pos="68000">
                <a:schemeClr val="tx2">
                  <a:lumMod val="1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smtClean="0">
                <a:latin typeface="#9Slide03 Bebas Neue ZSmall" panose="020B0606020202050201" pitchFamily="34" charset="0"/>
              </a:rPr>
              <a:t>Bài </a:t>
            </a:r>
            <a:r>
              <a:rPr lang="en-US" sz="3600" dirty="0" smtClean="0">
                <a:latin typeface="#9Slide03 Bebas Neue ZSmall" panose="020B0606020202050201" pitchFamily="34" charset="0"/>
              </a:rPr>
              <a:t>32</a:t>
            </a:r>
            <a:endParaRPr lang="vi-VN" sz="3600" dirty="0">
              <a:latin typeface="#9Slide03 Bebas Neue ZSmall" panose="020B0606020202050201" pitchFamily="34" charset="0"/>
            </a:endParaRPr>
          </a:p>
        </p:txBody>
      </p:sp>
      <p:pic>
        <p:nvPicPr>
          <p:cNvPr id="8" name="Picture 6" descr="TLTH -Bộ SGK Lớp 2 - Kết nối tri thức với cuộc sống - Công ty Cổ phần Đầu  tư và Phát triển Giáo dục Phương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2468" y="273506"/>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loài nấm kỳ lạ nhất thế giới - KhoaHoc.tv"/>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313" r="100000"/>
                    </a14:imgEffect>
                  </a14:imgLayer>
                </a14:imgProps>
              </a:ext>
              <a:ext uri="{28A0092B-C50C-407E-A947-70E740481C1C}">
                <a14:useLocalDpi xmlns:a14="http://schemas.microsoft.com/office/drawing/2010/main" val="0"/>
              </a:ext>
            </a:extLst>
          </a:blip>
          <a:srcRect b="1583"/>
          <a:stretch/>
        </p:blipFill>
        <p:spPr bwMode="auto">
          <a:xfrm>
            <a:off x="5583238" y="2464846"/>
            <a:ext cx="6096000" cy="40121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ấm men saccharomyces cerevisiae và những ứng dụng tuyệt vời có thể bạn  chưa biết – CÔNG TY TNHH THƯƠNG MẠI DỊCH VỤ NHA PHƯỚC THỊNH"/>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24" b="100000" l="0" r="99414"/>
                    </a14:imgEffect>
                  </a14:imgLayer>
                </a14:imgProps>
              </a:ext>
              <a:ext uri="{28A0092B-C50C-407E-A947-70E740481C1C}">
                <a14:useLocalDpi xmlns:a14="http://schemas.microsoft.com/office/drawing/2010/main" val="0"/>
              </a:ext>
            </a:extLst>
          </a:blip>
          <a:srcRect/>
          <a:stretch>
            <a:fillRect/>
          </a:stretch>
        </p:blipFill>
        <p:spPr bwMode="auto">
          <a:xfrm>
            <a:off x="554038" y="3686175"/>
            <a:ext cx="48768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4" name="VŨ TRỤ">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84974" y="795935"/>
            <a:ext cx="652855" cy="652855"/>
          </a:xfrm>
          <a:prstGeom prst="rect">
            <a:avLst/>
          </a:prstGeom>
        </p:spPr>
      </p:pic>
    </p:spTree>
    <p:extLst>
      <p:ext uri="{BB962C8B-B14F-4D97-AF65-F5344CB8AC3E}">
        <p14:creationId xmlns:p14="http://schemas.microsoft.com/office/powerpoint/2010/main" val="3425142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pic>
        <p:nvPicPr>
          <p:cNvPr id="2050" name="Picture 2" descr="Nấm men thường được sử dụng có thể gây nhiễm trùng kháng thuốc"/>
          <p:cNvPicPr>
            <a:picLocks noChangeAspect="1" noChangeArrowheads="1"/>
          </p:cNvPicPr>
          <p:nvPr/>
        </p:nvPicPr>
        <p:blipFill rotWithShape="1">
          <a:blip r:embed="rId2">
            <a:extLst>
              <a:ext uri="{28A0092B-C50C-407E-A947-70E740481C1C}">
                <a14:useLocalDpi xmlns:a14="http://schemas.microsoft.com/office/drawing/2010/main" val="0"/>
              </a:ext>
            </a:extLst>
          </a:blip>
          <a:srcRect l="14810"/>
          <a:stretch/>
        </p:blipFill>
        <p:spPr bwMode="auto">
          <a:xfrm>
            <a:off x="2853730" y="1331826"/>
            <a:ext cx="2902125"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NGHIÊN CỨU SỰ MỌC VÀ HÌNH THÀNH QUẢ THỂ NẤM CỐC LỚN CLITOCYBE MAXIMA  (GARTN. EX MEY.:FR) QUÉL"/>
          <p:cNvPicPr>
            <a:picLocks noChangeAspect="1" noChangeArrowheads="1"/>
          </p:cNvPicPr>
          <p:nvPr/>
        </p:nvPicPr>
        <p:blipFill rotWithShape="1">
          <a:blip r:embed="rId3">
            <a:extLst>
              <a:ext uri="{28A0092B-C50C-407E-A947-70E740481C1C}">
                <a14:useLocalDpi xmlns:a14="http://schemas.microsoft.com/office/drawing/2010/main" val="0"/>
              </a:ext>
            </a:extLst>
          </a:blip>
          <a:srcRect r="11459"/>
          <a:stretch/>
        </p:blipFill>
        <p:spPr bwMode="auto">
          <a:xfrm>
            <a:off x="5903231" y="1331826"/>
            <a:ext cx="3029753"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Đông Trùng Hạ Thảo Sinh Khối | Nấm Đông Trùng Hạ Th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19" t="14649" r="8712" b="13493"/>
          <a:stretch/>
        </p:blipFill>
        <p:spPr bwMode="auto">
          <a:xfrm>
            <a:off x="9080360" y="1331826"/>
            <a:ext cx="2519689"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NẤM BỤNG DÊ - Delicacy | Thưởng Thức Tinh Hoa"/>
          <p:cNvPicPr>
            <a:picLocks noChangeAspect="1" noChangeArrowheads="1"/>
          </p:cNvPicPr>
          <p:nvPr/>
        </p:nvPicPr>
        <p:blipFill rotWithShape="1">
          <a:blip r:embed="rId5">
            <a:extLst>
              <a:ext uri="{28A0092B-C50C-407E-A947-70E740481C1C}">
                <a14:useLocalDpi xmlns:a14="http://schemas.microsoft.com/office/drawing/2010/main" val="0"/>
              </a:ext>
            </a:extLst>
          </a:blip>
          <a:srcRect t="24142" b="19448"/>
          <a:stretch/>
        </p:blipFill>
        <p:spPr bwMode="auto">
          <a:xfrm>
            <a:off x="2824035" y="4023951"/>
            <a:ext cx="3437975" cy="19393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en Sot ret Ky Sinh Trung - Con trung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4695" y="4219483"/>
            <a:ext cx="1474776" cy="193933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ực phẩm nấm mốc: Chớ nên “tiếc của” - Hànộimớ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7612" y="4219483"/>
            <a:ext cx="2749726" cy="1548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93590" y="5942360"/>
            <a:ext cx="1979525" cy="369332"/>
          </a:xfrm>
          <a:prstGeom prst="rect">
            <a:avLst/>
          </a:prstGeom>
          <a:noFill/>
        </p:spPr>
        <p:txBody>
          <a:bodyPr wrap="square" rtlCol="0">
            <a:spAutoFit/>
          </a:bodyPr>
          <a:lstStyle/>
          <a:p>
            <a:pPr algn="ctr" defTabSz="914400"/>
            <a:r>
              <a:rPr lang="vi-VN" dirty="0">
                <a:solidFill>
                  <a:prstClr val="white"/>
                </a:solidFill>
              </a:rPr>
              <a:t>Nấm mốc</a:t>
            </a:r>
          </a:p>
        </p:txBody>
      </p:sp>
      <p:cxnSp>
        <p:nvCxnSpPr>
          <p:cNvPr id="6" name="Straight Arrow Connector 5"/>
          <p:cNvCxnSpPr>
            <a:stCxn id="2066" idx="3"/>
          </p:cNvCxnSpPr>
          <p:nvPr/>
        </p:nvCxnSpPr>
        <p:spPr>
          <a:xfrm flipV="1">
            <a:off x="9307338" y="4993616"/>
            <a:ext cx="399370" cy="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53259" y="5942360"/>
            <a:ext cx="1979525" cy="369332"/>
          </a:xfrm>
          <a:prstGeom prst="rect">
            <a:avLst/>
          </a:prstGeom>
          <a:noFill/>
        </p:spPr>
        <p:txBody>
          <a:bodyPr wrap="square" rtlCol="0">
            <a:spAutoFit/>
          </a:bodyPr>
          <a:lstStyle/>
          <a:p>
            <a:pPr algn="ctr" defTabSz="914400"/>
            <a:r>
              <a:rPr lang="vi-VN" dirty="0">
                <a:solidFill>
                  <a:prstClr val="white"/>
                </a:solidFill>
              </a:rPr>
              <a:t>Nấm bụng dê</a:t>
            </a:r>
          </a:p>
        </p:txBody>
      </p:sp>
      <p:sp>
        <p:nvSpPr>
          <p:cNvPr id="20" name="TextBox 19"/>
          <p:cNvSpPr txBox="1"/>
          <p:nvPr/>
        </p:nvSpPr>
        <p:spPr>
          <a:xfrm>
            <a:off x="3315029" y="3731723"/>
            <a:ext cx="1979525" cy="369332"/>
          </a:xfrm>
          <a:prstGeom prst="rect">
            <a:avLst/>
          </a:prstGeom>
          <a:noFill/>
        </p:spPr>
        <p:txBody>
          <a:bodyPr wrap="square" rtlCol="0">
            <a:spAutoFit/>
          </a:bodyPr>
          <a:lstStyle/>
          <a:p>
            <a:pPr algn="ctr" defTabSz="914400"/>
            <a:r>
              <a:rPr lang="vi-VN" dirty="0">
                <a:solidFill>
                  <a:prstClr val="white"/>
                </a:solidFill>
              </a:rPr>
              <a:t>Nấm men</a:t>
            </a:r>
          </a:p>
        </p:txBody>
      </p:sp>
      <p:sp>
        <p:nvSpPr>
          <p:cNvPr id="21" name="TextBox 20"/>
          <p:cNvSpPr txBox="1"/>
          <p:nvPr/>
        </p:nvSpPr>
        <p:spPr>
          <a:xfrm>
            <a:off x="6557612" y="3733051"/>
            <a:ext cx="1979525" cy="369332"/>
          </a:xfrm>
          <a:prstGeom prst="rect">
            <a:avLst/>
          </a:prstGeom>
          <a:noFill/>
        </p:spPr>
        <p:txBody>
          <a:bodyPr wrap="square" rtlCol="0">
            <a:spAutoFit/>
          </a:bodyPr>
          <a:lstStyle/>
          <a:p>
            <a:pPr algn="ctr" defTabSz="914400"/>
            <a:r>
              <a:rPr lang="vi-VN" dirty="0">
                <a:solidFill>
                  <a:prstClr val="white"/>
                </a:solidFill>
              </a:rPr>
              <a:t>Nấm cốc</a:t>
            </a:r>
          </a:p>
        </p:txBody>
      </p:sp>
      <p:sp>
        <p:nvSpPr>
          <p:cNvPr id="22" name="TextBox 21"/>
          <p:cNvSpPr txBox="1"/>
          <p:nvPr/>
        </p:nvSpPr>
        <p:spPr>
          <a:xfrm>
            <a:off x="8932984" y="3731723"/>
            <a:ext cx="2826937" cy="369332"/>
          </a:xfrm>
          <a:prstGeom prst="rect">
            <a:avLst/>
          </a:prstGeom>
          <a:noFill/>
        </p:spPr>
        <p:txBody>
          <a:bodyPr wrap="square" rtlCol="0">
            <a:spAutoFit/>
          </a:bodyPr>
          <a:lstStyle/>
          <a:p>
            <a:pPr algn="ctr" defTabSz="914400"/>
            <a:r>
              <a:rPr lang="vi-VN" dirty="0">
                <a:solidFill>
                  <a:prstClr val="white"/>
                </a:solidFill>
              </a:rPr>
              <a:t>Nấm đông trùng hạ thảo</a:t>
            </a:r>
          </a:p>
        </p:txBody>
      </p:sp>
      <p:pic>
        <p:nvPicPr>
          <p:cNvPr id="9" name="Picture 8"/>
          <p:cNvPicPr>
            <a:picLocks noChangeAspect="1"/>
          </p:cNvPicPr>
          <p:nvPr/>
        </p:nvPicPr>
        <p:blipFill>
          <a:blip r:embed="rId8"/>
          <a:stretch>
            <a:fillRect/>
          </a:stretch>
        </p:blipFill>
        <p:spPr>
          <a:xfrm>
            <a:off x="385050" y="1628823"/>
            <a:ext cx="2152650" cy="3362325"/>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1406828" y="2907197"/>
            <a:ext cx="1130872" cy="40278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1400" dirty="0">
                <a:solidFill>
                  <a:prstClr val="black"/>
                </a:solidFill>
              </a:rPr>
              <a:t>Bào tử túi</a:t>
            </a:r>
          </a:p>
        </p:txBody>
      </p:sp>
      <p:sp>
        <p:nvSpPr>
          <p:cNvPr id="27" name="Rounded Rectangle 26"/>
          <p:cNvSpPr/>
          <p:nvPr/>
        </p:nvSpPr>
        <p:spPr>
          <a:xfrm>
            <a:off x="385050" y="6019464"/>
            <a:ext cx="3303488" cy="700413"/>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i="1" dirty="0">
                <a:solidFill>
                  <a:srgbClr val="FFFF00"/>
                </a:solidFill>
              </a:rPr>
              <a:t>Một số đại diện nấm túi</a:t>
            </a:r>
          </a:p>
        </p:txBody>
      </p:sp>
      <p:cxnSp>
        <p:nvCxnSpPr>
          <p:cNvPr id="28" name="Straight Connector 27"/>
          <p:cNvCxnSpPr>
            <a:stCxn id="27" idx="3"/>
          </p:cNvCxnSpPr>
          <p:nvPr/>
        </p:nvCxnSpPr>
        <p:spPr>
          <a:xfrm>
            <a:off x="3688538" y="6369671"/>
            <a:ext cx="8444891" cy="16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76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ircle(in)">
                                      <p:cBhvr>
                                        <p:cTn id="13" dur="2000"/>
                                        <p:tgtEl>
                                          <p:spTgt spid="205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circle(in)">
                                      <p:cBhvr>
                                        <p:cTn id="25" dur="2000"/>
                                        <p:tgtEl>
                                          <p:spTgt spid="205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nodeType="withEffect">
                                  <p:stCondLst>
                                    <p:cond delay="0"/>
                                  </p:stCondLst>
                                  <p:childTnLst>
                                    <p:set>
                                      <p:cBhvr>
                                        <p:cTn id="30" dur="1" fill="hold">
                                          <p:stCondLst>
                                            <p:cond delay="0"/>
                                          </p:stCondLst>
                                        </p:cTn>
                                        <p:tgtEl>
                                          <p:spTgt spid="2066"/>
                                        </p:tgtEl>
                                        <p:attrNameLst>
                                          <p:attrName>style.visibility</p:attrName>
                                        </p:attrNameLst>
                                      </p:cBhvr>
                                      <p:to>
                                        <p:strVal val="visible"/>
                                      </p:to>
                                    </p:set>
                                    <p:animEffect transition="in" filter="circle(in)">
                                      <p:cBhvr>
                                        <p:cTn id="31" dur="2000"/>
                                        <p:tgtEl>
                                          <p:spTgt spid="206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2060"/>
                                        </p:tgtEl>
                                        <p:attrNameLst>
                                          <p:attrName>style.visibility</p:attrName>
                                        </p:attrNameLst>
                                      </p:cBhvr>
                                      <p:to>
                                        <p:strVal val="visible"/>
                                      </p:to>
                                    </p:set>
                                    <p:animEffect transition="in" filter="circle(in)">
                                      <p:cBhvr>
                                        <p:cTn id="37" dur="2000"/>
                                        <p:tgtEl>
                                          <p:spTgt spid="2060"/>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2"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93820" y="180871"/>
            <a:ext cx="10721591" cy="1292662"/>
          </a:xfrm>
          <a:prstGeom prst="rect">
            <a:avLst/>
          </a:prstGeom>
          <a:noFill/>
        </p:spPr>
        <p:txBody>
          <a:bodyPr wrap="square" rtlCol="0">
            <a:spAutoFit/>
          </a:bodyPr>
          <a:lstStyle/>
          <a:p>
            <a:pPr algn="ctr" defTabSz="914400">
              <a:lnSpc>
                <a:spcPct val="130000"/>
              </a:lnSpc>
            </a:pPr>
            <a:r>
              <a:rPr lang="vi-VN" sz="4000" dirty="0">
                <a:solidFill>
                  <a:prstClr val="white"/>
                </a:solidFill>
                <a:latin typeface="#9Slide03 Swiss Condensed Bold" panose="02000500000000000000" pitchFamily="2" charset="0"/>
              </a:rPr>
              <a:t>THẢO LUẬN NHÓM</a:t>
            </a:r>
          </a:p>
          <a:p>
            <a:pPr defTabSz="914400">
              <a:lnSpc>
                <a:spcPct val="130000"/>
              </a:lnSpc>
            </a:pPr>
            <a:r>
              <a:rPr lang="vi-VN" sz="2000" dirty="0">
                <a:solidFill>
                  <a:prstClr val="white"/>
                </a:solidFill>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2226785387"/>
              </p:ext>
            </p:extLst>
          </p:nvPr>
        </p:nvGraphicFramePr>
        <p:xfrm>
          <a:off x="691375" y="1855128"/>
          <a:ext cx="10917044" cy="4389555"/>
        </p:xfrm>
        <a:graphic>
          <a:graphicData uri="http://schemas.openxmlformats.org/drawingml/2006/table">
            <a:tbl>
              <a:tblPr firstRow="1" bandRow="1">
                <a:tableStyleId>{7DF18680-E054-41AD-8BC1-D1AEF772440D}</a:tableStyleId>
              </a:tblPr>
              <a:tblGrid>
                <a:gridCol w="5207620"/>
                <a:gridCol w="2757628"/>
                <a:gridCol w="2951796"/>
              </a:tblGrid>
              <a:tr h="1397766">
                <a:tc gridSpan="3">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PHIẾU</a:t>
                      </a:r>
                      <a:r>
                        <a:rPr lang="en-US" sz="2400" baseline="0" noProof="0" dirty="0" smtClean="0">
                          <a:latin typeface="#9Slide03 Roboto Condensed" panose="02000000000000000000" pitchFamily="2" charset="0"/>
                          <a:ea typeface="#9Slide03 Roboto Condensed" panose="02000000000000000000" pitchFamily="2" charset="0"/>
                        </a:rPr>
                        <a:t> HỌC TẬP SỐ 1 – SINH HỌC 6</a:t>
                      </a:r>
                    </a:p>
                    <a:p>
                      <a:pPr algn="just">
                        <a:lnSpc>
                          <a:spcPct val="130000"/>
                        </a:lnSpc>
                      </a:pPr>
                      <a:r>
                        <a:rPr lang="vi-VN" sz="2400" baseline="0" noProof="0" dirty="0" smtClean="0">
                          <a:latin typeface="#9Slide03 Roboto Condensed" panose="02000000000000000000" pitchFamily="2" charset="0"/>
                          <a:ea typeface="#9Slide03 Roboto Condensed" panose="02000000000000000000" pitchFamily="2" charset="0"/>
                        </a:rPr>
                        <a:t>Nhóm:                                                  Lớp:</a:t>
                      </a:r>
                      <a:endParaRPr lang="vi-VN" sz="2400" noProof="0" dirty="0">
                        <a:latin typeface="#9Slide03 Roboto Condensed" panose="02000000000000000000" pitchFamily="2" charset="0"/>
                        <a:ea typeface="#9Slide03 Roboto Condensed" panose="02000000000000000000" pitchFamily="2" charset="0"/>
                      </a:endParaRPr>
                    </a:p>
                  </a:txBody>
                  <a:tcPr anchor="ctr">
                    <a:solidFill>
                      <a:srgbClr val="C00000"/>
                    </a:solidFill>
                  </a:tcPr>
                </a:tc>
                <a:tc hMerge="1">
                  <a:txBody>
                    <a:bodyPr/>
                    <a:lstStyle/>
                    <a:p>
                      <a:endParaRPr lang="en-US" dirty="0"/>
                    </a:p>
                  </a:txBody>
                  <a:tcPr/>
                </a:tc>
                <a:tc hMerge="1">
                  <a:txBody>
                    <a:bodyPr/>
                    <a:lstStyle/>
                    <a:p>
                      <a:endParaRPr lang="en-US"/>
                    </a:p>
                  </a:txBody>
                  <a:tcPr/>
                </a:tc>
              </a:tr>
              <a:tr h="734870">
                <a:tc>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Trả lời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hMerge="1">
                  <a:txBody>
                    <a:bodyPr/>
                    <a:lstStyle/>
                    <a:p>
                      <a:endParaRPr lang="en-US"/>
                    </a:p>
                  </a:txBody>
                  <a:tcPr/>
                </a:tc>
              </a:tr>
              <a:tr h="698883">
                <a:tc>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1. </a:t>
                      </a:r>
                      <a:r>
                        <a:rPr lang="vi-VN" sz="2400" noProof="0" dirty="0" smtClean="0">
                          <a:latin typeface="#9Slide03 Roboto Condensed" panose="02000000000000000000" pitchFamily="2" charset="0"/>
                          <a:ea typeface="#9Slide03 Roboto Condensed" panose="02000000000000000000" pitchFamily="2" charset="0"/>
                        </a:rPr>
                        <a:t>Hãy</a:t>
                      </a:r>
                      <a:r>
                        <a:rPr lang="vi-VN" sz="2400" baseline="0" noProof="0" dirty="0" smtClean="0">
                          <a:latin typeface="#9Slide03 Roboto Condensed" panose="02000000000000000000" pitchFamily="2" charset="0"/>
                          <a:ea typeface="#9Slide03 Roboto Condensed" panose="02000000000000000000" pitchFamily="2" charset="0"/>
                        </a:rPr>
                        <a:t> nhận xét về hình dạng của nấm</a:t>
                      </a:r>
                      <a:r>
                        <a:rPr lang="en-US" sz="2400" baseline="0" noProof="0" dirty="0" smtClean="0">
                          <a:latin typeface="#9Slide03 Roboto Condensed" panose="02000000000000000000" pitchFamily="2" charset="0"/>
                          <a:ea typeface="#9Slide03 Roboto Condensed" panose="02000000000000000000" pitchFamily="2" charset="0"/>
                        </a:rPr>
                        <a:t>. </a:t>
                      </a:r>
                      <a:endParaRPr lang="vi-VN" sz="2400" noProof="0" dirty="0">
                        <a:latin typeface="#9Slide03 Roboto Condensed" panose="02000000000000000000" pitchFamily="2" charset="0"/>
                        <a:ea typeface="#9Slide03 Roboto Condensed" panose="02000000000000000000" pitchFamily="2" charset="0"/>
                      </a:endParaRPr>
                    </a:p>
                  </a:txBody>
                  <a:tcPr anchor="ctr"/>
                </a:tc>
                <a:tc gridSpan="2">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698883">
                <a:tc rowSpan="2">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2. </a:t>
                      </a:r>
                      <a:r>
                        <a:rPr lang="vi-VN" sz="2400" noProof="0" dirty="0" smtClean="0">
                          <a:latin typeface="#9Slide03 Roboto Condensed" panose="02000000000000000000" pitchFamily="2" charset="0"/>
                          <a:ea typeface="#9Slide03 Roboto Condensed" panose="02000000000000000000" pitchFamily="2" charset="0"/>
                        </a:rPr>
                        <a:t>Hãy</a:t>
                      </a:r>
                      <a:r>
                        <a:rPr lang="vi-VN" sz="2400" baseline="0" noProof="0" dirty="0" smtClean="0">
                          <a:latin typeface="#9Slide03 Roboto Condensed" panose="02000000000000000000" pitchFamily="2" charset="0"/>
                          <a:ea typeface="#9Slide03 Roboto Condensed" panose="02000000000000000000" pitchFamily="2" charset="0"/>
                        </a:rPr>
                        <a:t> chỉ ra điểm khác biệt giữa cấu tạo cơ thể nấm đ</a:t>
                      </a:r>
                      <a:r>
                        <a:rPr lang="en-US" sz="2400" baseline="0" noProof="0" dirty="0" smtClean="0">
                          <a:latin typeface="#9Slide03 Roboto Condensed" panose="02000000000000000000" pitchFamily="2" charset="0"/>
                          <a:ea typeface="#9Slide03 Roboto Condensed" panose="02000000000000000000" pitchFamily="2" charset="0"/>
                        </a:rPr>
                        <a:t>ộ</a:t>
                      </a:r>
                      <a:r>
                        <a:rPr lang="vi-VN" sz="2400" baseline="0" noProof="0" dirty="0" smtClean="0">
                          <a:latin typeface="#9Slide03 Roboto Condensed" panose="02000000000000000000" pitchFamily="2" charset="0"/>
                          <a:ea typeface="#9Slide03 Roboto Condensed" panose="02000000000000000000" pitchFamily="2" charset="0"/>
                        </a:rPr>
                        <a:t>c và các loại nấm khác.</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thường</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độc</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r>
              <a:tr h="859153">
                <a:tc vMerge="1">
                  <a:txBody>
                    <a:bodyPr/>
                    <a:lstStyle/>
                    <a:p>
                      <a:endParaRPr lang="en-US"/>
                    </a:p>
                  </a:txBody>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3735192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2C778C"/>
        </a:solidFill>
        <a:effectLst/>
      </p:bgPr>
    </p:bg>
    <p:spTree>
      <p:nvGrpSpPr>
        <p:cNvPr id="1" name=""/>
        <p:cNvGrpSpPr/>
        <p:nvPr/>
      </p:nvGrpSpPr>
      <p:grpSpPr>
        <a:xfrm>
          <a:off x="0" y="0"/>
          <a:ext cx="0" cy="0"/>
          <a:chOff x="0" y="0"/>
          <a:chExt cx="0" cy="0"/>
        </a:xfrm>
      </p:grpSpPr>
      <p:sp>
        <p:nvSpPr>
          <p:cNvPr id="4" name="TextBox 3"/>
          <p:cNvSpPr txBox="1"/>
          <p:nvPr/>
        </p:nvSpPr>
        <p:spPr>
          <a:xfrm>
            <a:off x="793820" y="180871"/>
            <a:ext cx="10721591" cy="1292662"/>
          </a:xfrm>
          <a:prstGeom prst="rect">
            <a:avLst/>
          </a:prstGeom>
          <a:noFill/>
        </p:spPr>
        <p:txBody>
          <a:bodyPr wrap="square" rtlCol="0">
            <a:spAutoFit/>
          </a:bodyPr>
          <a:lstStyle/>
          <a:p>
            <a:pPr algn="ctr" defTabSz="914400">
              <a:lnSpc>
                <a:spcPct val="130000"/>
              </a:lnSpc>
            </a:pPr>
            <a:r>
              <a:rPr lang="vi-VN" sz="4000" dirty="0">
                <a:solidFill>
                  <a:prstClr val="white"/>
                </a:solidFill>
                <a:latin typeface="#9Slide03 Swiss Condensed Bold" panose="02000500000000000000" pitchFamily="2" charset="0"/>
              </a:rPr>
              <a:t>THẢO LUẬN NHÓM</a:t>
            </a:r>
          </a:p>
          <a:p>
            <a:pPr defTabSz="914400">
              <a:lnSpc>
                <a:spcPct val="130000"/>
              </a:lnSpc>
            </a:pPr>
            <a:r>
              <a:rPr lang="vi-VN" sz="2000" dirty="0">
                <a:solidFill>
                  <a:prstClr val="white"/>
                </a:solidFill>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1591941602"/>
              </p:ext>
            </p:extLst>
          </p:nvPr>
        </p:nvGraphicFramePr>
        <p:xfrm>
          <a:off x="894301" y="1674258"/>
          <a:ext cx="10721592" cy="4666253"/>
        </p:xfrm>
        <a:graphic>
          <a:graphicData uri="http://schemas.openxmlformats.org/drawingml/2006/table">
            <a:tbl>
              <a:tblPr firstRow="1" bandRow="1">
                <a:tableStyleId>{7DF18680-E054-41AD-8BC1-D1AEF772440D}</a:tableStyleId>
              </a:tblPr>
              <a:tblGrid>
                <a:gridCol w="4923694"/>
                <a:gridCol w="2898949"/>
                <a:gridCol w="2898949"/>
              </a:tblGrid>
              <a:tr h="1323479">
                <a:tc gridSpan="3">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PHIẾU</a:t>
                      </a:r>
                      <a:r>
                        <a:rPr lang="en-US" sz="2400" baseline="0" noProof="0" dirty="0" smtClean="0">
                          <a:latin typeface="#9Slide03 Roboto Condensed" panose="02000000000000000000" pitchFamily="2" charset="0"/>
                          <a:ea typeface="#9Slide03 Roboto Condensed" panose="02000000000000000000" pitchFamily="2" charset="0"/>
                        </a:rPr>
                        <a:t> HỌC TẬP SỐ 2 – SINH HỌC 6</a:t>
                      </a:r>
                    </a:p>
                    <a:p>
                      <a:pPr algn="just">
                        <a:lnSpc>
                          <a:spcPct val="130000"/>
                        </a:lnSpc>
                      </a:pPr>
                      <a:r>
                        <a:rPr lang="vi-VN" sz="2400" baseline="0" noProof="0" dirty="0" smtClean="0">
                          <a:latin typeface="#9Slide03 Roboto Condensed" panose="02000000000000000000" pitchFamily="2" charset="0"/>
                          <a:ea typeface="#9Slide03 Roboto Condensed" panose="02000000000000000000" pitchFamily="2" charset="0"/>
                        </a:rPr>
                        <a:t>Nhóm:                                                  Lớp:</a:t>
                      </a:r>
                      <a:endParaRPr lang="vi-VN" sz="2400" noProof="0" dirty="0">
                        <a:latin typeface="#9Slide03 Roboto Condensed" panose="02000000000000000000" pitchFamily="2" charset="0"/>
                        <a:ea typeface="#9Slide03 Roboto Condensed" panose="02000000000000000000" pitchFamily="2" charset="0"/>
                      </a:endParaRPr>
                    </a:p>
                  </a:txBody>
                  <a:tcPr anchor="ctr"/>
                </a:tc>
                <a:tc hMerge="1">
                  <a:txBody>
                    <a:bodyPr/>
                    <a:lstStyle/>
                    <a:p>
                      <a:endParaRPr lang="en-US" dirty="0"/>
                    </a:p>
                  </a:txBody>
                  <a:tcPr/>
                </a:tc>
                <a:tc hMerge="1">
                  <a:txBody>
                    <a:bodyPr/>
                    <a:lstStyle/>
                    <a:p>
                      <a:endParaRPr lang="en-US"/>
                    </a:p>
                  </a:txBody>
                  <a:tcPr/>
                </a:tc>
              </a:tr>
              <a:tr h="695814">
                <a:tc>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Trả lời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hMerge="1">
                  <a:txBody>
                    <a:bodyPr/>
                    <a:lstStyle/>
                    <a:p>
                      <a:endParaRPr lang="en-US"/>
                    </a:p>
                  </a:txBody>
                  <a:tcPr/>
                </a:tc>
              </a:tr>
              <a:tr h="661740">
                <a:tc rowSpan="2">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1. </a:t>
                      </a:r>
                      <a:r>
                        <a:rPr lang="vi-VN" sz="2400" noProof="0" dirty="0" smtClean="0">
                          <a:latin typeface="#9Slide03 Roboto Condensed" panose="02000000000000000000" pitchFamily="2" charset="0"/>
                          <a:ea typeface="#9Slide03 Roboto Condensed" panose="02000000000000000000" pitchFamily="2" charset="0"/>
                        </a:rPr>
                        <a:t>Em hãy</a:t>
                      </a:r>
                      <a:r>
                        <a:rPr lang="vi-VN" sz="2400" baseline="0" noProof="0" dirty="0" smtClean="0">
                          <a:latin typeface="#9Slide03 Roboto Condensed" panose="02000000000000000000" pitchFamily="2" charset="0"/>
                          <a:ea typeface="#9Slide03 Roboto Condensed" panose="02000000000000000000" pitchFamily="2" charset="0"/>
                        </a:rPr>
                        <a:t> phân biệt nấm túi và nấm đảm.</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túi</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đảm</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r>
              <a:tr h="661740">
                <a:tc vMerge="1">
                  <a:txBody>
                    <a:bodyPr/>
                    <a:lstStyle/>
                    <a:p>
                      <a:endParaRPr lang="en-US"/>
                    </a:p>
                  </a:txBody>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r h="661740">
                <a:tc rowSpan="2">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2. </a:t>
                      </a:r>
                      <a:r>
                        <a:rPr lang="vi-VN" sz="2400" noProof="0" dirty="0" smtClean="0">
                          <a:latin typeface="#9Slide03 Roboto Condensed" panose="02000000000000000000" pitchFamily="2" charset="0"/>
                          <a:ea typeface="#9Slide03 Roboto Condensed" panose="02000000000000000000" pitchFamily="2" charset="0"/>
                        </a:rPr>
                        <a:t>Hãy</a:t>
                      </a:r>
                      <a:r>
                        <a:rPr lang="vi-VN" sz="2400" baseline="0" noProof="0" dirty="0" smtClean="0">
                          <a:latin typeface="#9Slide03 Roboto Condensed" panose="02000000000000000000" pitchFamily="2" charset="0"/>
                          <a:ea typeface="#9Slide03 Roboto Condensed" panose="02000000000000000000" pitchFamily="2" charset="0"/>
                        </a:rPr>
                        <a:t> chỉ ra điểm khác biệt để phân biệt nấm độc với các loại nấm khác.</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Nhìn</a:t>
                      </a:r>
                      <a:r>
                        <a:rPr lang="vi-VN" sz="2400" baseline="0" noProof="0" dirty="0" smtClean="0">
                          <a:solidFill>
                            <a:srgbClr val="002060"/>
                          </a:solidFill>
                          <a:latin typeface="#9Slide03 Roboto Condensed" panose="02000000000000000000" pitchFamily="2" charset="0"/>
                          <a:ea typeface="#9Slide03 Roboto Condensed" panose="02000000000000000000" pitchFamily="2" charset="0"/>
                        </a:rPr>
                        <a:t> bằng mắt</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Ngửi mũi</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tc>
              </a:tr>
              <a:tr h="661740">
                <a:tc vMerge="1">
                  <a:txBody>
                    <a:bodyPr/>
                    <a:lstStyle/>
                    <a:p>
                      <a:endParaRPr lang="en-US"/>
                    </a:p>
                  </a:txBody>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201999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54366296"/>
              </p:ext>
            </p:extLst>
          </p:nvPr>
        </p:nvGraphicFramePr>
        <p:xfrm>
          <a:off x="331594" y="1001930"/>
          <a:ext cx="11625944" cy="5650077"/>
        </p:xfrm>
        <a:graphic>
          <a:graphicData uri="http://schemas.openxmlformats.org/drawingml/2006/table">
            <a:tbl>
              <a:tblPr firstRow="1" bandRow="1">
                <a:tableStyleId>{7DF18680-E054-41AD-8BC1-D1AEF772440D}</a:tableStyleId>
              </a:tblPr>
              <a:tblGrid>
                <a:gridCol w="3315923"/>
                <a:gridCol w="3770849"/>
                <a:gridCol w="4539172"/>
              </a:tblGrid>
              <a:tr h="679012">
                <a:tc gridSpan="3">
                  <a:txBody>
                    <a:bodyPr/>
                    <a:lstStyle/>
                    <a:p>
                      <a:pPr algn="ctr">
                        <a:lnSpc>
                          <a:spcPct val="130000"/>
                        </a:lnSpc>
                      </a:pPr>
                      <a:r>
                        <a:rPr lang="en-US" sz="2400" noProof="0" dirty="0" smtClean="0">
                          <a:latin typeface="#9Slide03 Roboto Condensed" panose="02000000000000000000" pitchFamily="2" charset="0"/>
                          <a:ea typeface="#9Slide03 Roboto Condensed" panose="02000000000000000000" pitchFamily="2" charset="0"/>
                        </a:rPr>
                        <a:t>PHIẾU</a:t>
                      </a:r>
                      <a:r>
                        <a:rPr lang="en-US" sz="2400" baseline="0" noProof="0" dirty="0" smtClean="0">
                          <a:latin typeface="#9Slide03 Roboto Condensed" panose="02000000000000000000" pitchFamily="2" charset="0"/>
                          <a:ea typeface="#9Slide03 Roboto Condensed" panose="02000000000000000000" pitchFamily="2" charset="0"/>
                        </a:rPr>
                        <a:t> SỐ 1</a:t>
                      </a:r>
                    </a:p>
                  </a:txBody>
                  <a:tcPr anchor="ctr">
                    <a:solidFill>
                      <a:srgbClr val="C00000"/>
                    </a:solidFill>
                  </a:tcPr>
                </a:tc>
                <a:tc hMerge="1">
                  <a:txBody>
                    <a:bodyPr/>
                    <a:lstStyle/>
                    <a:p>
                      <a:endParaRPr lang="en-US" dirty="0"/>
                    </a:p>
                  </a:txBody>
                  <a:tcPr/>
                </a:tc>
                <a:tc hMerge="1">
                  <a:txBody>
                    <a:bodyPr/>
                    <a:lstStyle/>
                    <a:p>
                      <a:endParaRPr lang="en-US"/>
                    </a:p>
                  </a:txBody>
                  <a:tcPr/>
                </a:tc>
              </a:tr>
              <a:tr h="522495">
                <a:tc>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gridSpan="2">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Trả lời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hMerge="1">
                  <a:txBody>
                    <a:bodyPr/>
                    <a:lstStyle/>
                    <a:p>
                      <a:endParaRPr lang="en-US"/>
                    </a:p>
                  </a:txBody>
                  <a:tcPr/>
                </a:tc>
              </a:tr>
              <a:tr h="685538">
                <a:tc>
                  <a:txBody>
                    <a:bodyPr/>
                    <a:lstStyle/>
                    <a:p>
                      <a:pPr algn="just">
                        <a:lnSpc>
                          <a:spcPct val="120000"/>
                        </a:lnSpc>
                      </a:pPr>
                      <a:r>
                        <a:rPr lang="vi-VN" sz="2400" noProof="0" dirty="0" smtClean="0">
                          <a:latin typeface="#9Slide03 Roboto Condensed" panose="02000000000000000000" pitchFamily="2" charset="0"/>
                          <a:ea typeface="#9Slide03 Roboto Condensed" panose="02000000000000000000" pitchFamily="2" charset="0"/>
                        </a:rPr>
                        <a:t>1</a:t>
                      </a:r>
                      <a:r>
                        <a:rPr lang="vi-VN" sz="2400" baseline="0" noProof="0" dirty="0" smtClean="0">
                          <a:latin typeface="#9Slide03 Roboto Condensed" panose="02000000000000000000" pitchFamily="2" charset="0"/>
                          <a:ea typeface="#9Slide03 Roboto Condensed" panose="02000000000000000000" pitchFamily="2" charset="0"/>
                        </a:rPr>
                        <a:t>. Hình dạng nấm.</a:t>
                      </a:r>
                      <a:endParaRPr lang="vi-VN" sz="2400" noProof="0" dirty="0">
                        <a:latin typeface="#9Slide03 Roboto Condensed" panose="02000000000000000000" pitchFamily="2" charset="0"/>
                        <a:ea typeface="#9Slide03 Roboto Condensed" panose="02000000000000000000" pitchFamily="2" charset="0"/>
                      </a:endParaRPr>
                    </a:p>
                  </a:txBody>
                  <a:tcPr anchor="ctr"/>
                </a:tc>
                <a:tc gridSpan="2">
                  <a:txBody>
                    <a:bodyPr/>
                    <a:lstStyle/>
                    <a:p>
                      <a:pPr algn="ctr">
                        <a:lnSpc>
                          <a:spcPct val="120000"/>
                        </a:lnSpc>
                      </a:pPr>
                      <a:r>
                        <a:rPr lang="vi-VN" sz="2000" noProof="0" dirty="0" smtClean="0">
                          <a:latin typeface="#9Slide03 Roboto Condensed" panose="02000000000000000000" pitchFamily="2" charset="0"/>
                          <a:ea typeface="#9Slide03 Roboto Condensed" panose="02000000000000000000" pitchFamily="2" charset="0"/>
                        </a:rPr>
                        <a:t>Hình</a:t>
                      </a:r>
                      <a:r>
                        <a:rPr lang="vi-VN" sz="2000" baseline="0" noProof="0" dirty="0" smtClean="0">
                          <a:latin typeface="#9Slide03 Roboto Condensed" panose="02000000000000000000" pitchFamily="2" charset="0"/>
                          <a:ea typeface="#9Slide03 Roboto Condensed" panose="02000000000000000000" pitchFamily="2" charset="0"/>
                        </a:rPr>
                        <a:t> bầu dục, hình mũ, hình cốc, hình sợi,….</a:t>
                      </a:r>
                      <a:endParaRPr lang="vi-VN" sz="20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673649">
                <a:tc rowSpan="4">
                  <a:txBody>
                    <a:bodyPr/>
                    <a:lstStyle/>
                    <a:p>
                      <a:pPr algn="just">
                        <a:lnSpc>
                          <a:spcPct val="120000"/>
                        </a:lnSpc>
                      </a:pPr>
                      <a:r>
                        <a:rPr lang="en-US" sz="2400" noProof="0" dirty="0" smtClean="0">
                          <a:latin typeface="#9Slide03 Roboto Condensed" panose="02000000000000000000" pitchFamily="2" charset="0"/>
                          <a:ea typeface="#9Slide03 Roboto Condensed" panose="02000000000000000000" pitchFamily="2" charset="0"/>
                        </a:rPr>
                        <a:t>2. </a:t>
                      </a:r>
                      <a:r>
                        <a:rPr lang="vi-VN" sz="2400" noProof="0" dirty="0" smtClean="0">
                          <a:latin typeface="#9Slide03 Roboto Condensed" panose="02000000000000000000" pitchFamily="2" charset="0"/>
                          <a:ea typeface="#9Slide03 Roboto Condensed" panose="02000000000000000000" pitchFamily="2" charset="0"/>
                        </a:rPr>
                        <a:t>Hãy</a:t>
                      </a:r>
                      <a:r>
                        <a:rPr lang="vi-VN" sz="2400" baseline="0" noProof="0" dirty="0" smtClean="0">
                          <a:latin typeface="#9Slide03 Roboto Condensed" panose="02000000000000000000" pitchFamily="2" charset="0"/>
                          <a:ea typeface="#9Slide03 Roboto Condensed" panose="02000000000000000000" pitchFamily="2" charset="0"/>
                        </a:rPr>
                        <a:t> chỉ ra điểm khác biệt giữa cấu tạo cơ thể nấm đ</a:t>
                      </a:r>
                      <a:r>
                        <a:rPr lang="en-US" sz="2400" baseline="0" noProof="0" dirty="0" smtClean="0">
                          <a:latin typeface="#9Slide03 Roboto Condensed" panose="02000000000000000000" pitchFamily="2" charset="0"/>
                          <a:ea typeface="#9Slide03 Roboto Condensed" panose="02000000000000000000" pitchFamily="2" charset="0"/>
                        </a:rPr>
                        <a:t>ộ</a:t>
                      </a:r>
                      <a:r>
                        <a:rPr lang="vi-VN" sz="2400" baseline="0" noProof="0" dirty="0" smtClean="0">
                          <a:latin typeface="#9Slide03 Roboto Condensed" panose="02000000000000000000" pitchFamily="2" charset="0"/>
                          <a:ea typeface="#9Slide03 Roboto Condensed" panose="02000000000000000000" pitchFamily="2" charset="0"/>
                        </a:rPr>
                        <a:t>c và các loại nấm khác.</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20000"/>
                        </a:lnSpc>
                      </a:pPr>
                      <a:r>
                        <a:rPr lang="vi-VN" sz="2400" noProof="0" dirty="0" smtClean="0">
                          <a:solidFill>
                            <a:schemeClr val="bg1"/>
                          </a:solidFill>
                          <a:latin typeface="#9Slide03 Roboto Condensed" panose="02000000000000000000" pitchFamily="2" charset="0"/>
                          <a:ea typeface="#9Slide03 Roboto Condensed" panose="02000000000000000000" pitchFamily="2" charset="0"/>
                        </a:rPr>
                        <a:t>Nấm thường</a:t>
                      </a:r>
                      <a:endParaRPr lang="vi-VN" sz="2400" noProof="0" dirty="0">
                        <a:solidFill>
                          <a:schemeClr val="bg1"/>
                        </a:solidFill>
                        <a:latin typeface="#9Slide03 Roboto Condensed" panose="02000000000000000000" pitchFamily="2" charset="0"/>
                        <a:ea typeface="#9Slide03 Roboto Condensed" panose="02000000000000000000" pitchFamily="2" charset="0"/>
                      </a:endParaRPr>
                    </a:p>
                  </a:txBody>
                  <a:tcPr anchor="ctr">
                    <a:solidFill>
                      <a:schemeClr val="accent6">
                        <a:lumMod val="75000"/>
                      </a:schemeClr>
                    </a:solidFill>
                  </a:tcPr>
                </a:tc>
                <a:tc>
                  <a:txBody>
                    <a:bodyPr/>
                    <a:lstStyle/>
                    <a:p>
                      <a:pPr algn="ctr">
                        <a:lnSpc>
                          <a:spcPct val="120000"/>
                        </a:lnSpc>
                      </a:pPr>
                      <a:r>
                        <a:rPr lang="vi-VN" sz="2400" noProof="0" dirty="0" smtClean="0">
                          <a:solidFill>
                            <a:schemeClr val="bg1"/>
                          </a:solidFill>
                          <a:latin typeface="#9Slide03 Roboto Condensed" panose="02000000000000000000" pitchFamily="2" charset="0"/>
                          <a:ea typeface="#9Slide03 Roboto Condensed" panose="02000000000000000000" pitchFamily="2" charset="0"/>
                        </a:rPr>
                        <a:t>Nấm độc</a:t>
                      </a:r>
                      <a:endParaRPr lang="vi-VN" sz="2400" noProof="0" dirty="0">
                        <a:solidFill>
                          <a:schemeClr val="bg1"/>
                        </a:solidFill>
                        <a:latin typeface="#9Slide03 Roboto Condensed" panose="02000000000000000000" pitchFamily="2" charset="0"/>
                        <a:ea typeface="#9Slide03 Roboto Condensed" panose="02000000000000000000" pitchFamily="2" charset="0"/>
                      </a:endParaRPr>
                    </a:p>
                  </a:txBody>
                  <a:tcPr anchor="ctr">
                    <a:solidFill>
                      <a:schemeClr val="accent6">
                        <a:lumMod val="75000"/>
                      </a:schemeClr>
                    </a:solidFill>
                  </a:tcPr>
                </a:tc>
              </a:tr>
              <a:tr h="1207867">
                <a:tc vMerge="1">
                  <a:txBody>
                    <a:bodyPr/>
                    <a:lstStyle/>
                    <a:p>
                      <a:endParaRPr lang="en-US"/>
                    </a:p>
                  </a:txBody>
                  <a:tcPr/>
                </a:tc>
                <a:tc>
                  <a:txBody>
                    <a:bodyPr/>
                    <a:lstStyle/>
                    <a:p>
                      <a:pPr algn="just">
                        <a:lnSpc>
                          <a:spcPct val="120000"/>
                        </a:lnSpc>
                      </a:pPr>
                      <a:r>
                        <a:rPr lang="vi-VN" sz="2000" noProof="0" dirty="0" smtClean="0">
                          <a:latin typeface="#9Slide03 Roboto Condensed" panose="02000000000000000000" pitchFamily="2" charset="0"/>
                          <a:ea typeface="#9Slide03 Roboto Condensed" panose="02000000000000000000" pitchFamily="2" charset="0"/>
                        </a:rPr>
                        <a:t>Được sử</a:t>
                      </a:r>
                      <a:r>
                        <a:rPr lang="vi-VN" sz="2000" baseline="0" noProof="0" dirty="0" smtClean="0">
                          <a:latin typeface="#9Slide03 Roboto Condensed" panose="02000000000000000000" pitchFamily="2" charset="0"/>
                          <a:ea typeface="#9Slide03 Roboto Condensed" panose="02000000000000000000" pitchFamily="2" charset="0"/>
                        </a:rPr>
                        <a:t> dụng làm thức ăn: nấm hương, nấm rơm</a:t>
                      </a:r>
                      <a:r>
                        <a:rPr lang="en-US" sz="2000" baseline="0" noProof="0" dirty="0" smtClean="0">
                          <a:latin typeface="#9Slide03 Roboto Condensed" panose="02000000000000000000" pitchFamily="2" charset="0"/>
                          <a:ea typeface="#9Slide03 Roboto Condensed" panose="02000000000000000000" pitchFamily="2" charset="0"/>
                        </a:rPr>
                        <a:t>, </a:t>
                      </a:r>
                      <a:r>
                        <a:rPr lang="vi-VN" sz="2000" baseline="0" noProof="0" dirty="0" smtClean="0">
                          <a:latin typeface="#9Slide03 Roboto Condensed" panose="02000000000000000000" pitchFamily="2" charset="0"/>
                          <a:ea typeface="#9Slide03 Roboto Condensed" panose="02000000000000000000" pitchFamily="2" charset="0"/>
                        </a:rPr>
                        <a:t>nấm sò, nấm mộc nhĩ</a:t>
                      </a:r>
                      <a:r>
                        <a:rPr lang="en-US" sz="2000" baseline="0" noProof="0" dirty="0" smtClean="0">
                          <a:latin typeface="#9Slide03 Roboto Condensed" panose="02000000000000000000" pitchFamily="2" charset="0"/>
                          <a:ea typeface="#9Slide03 Roboto Condensed" panose="02000000000000000000" pitchFamily="2" charset="0"/>
                        </a:rPr>
                        <a:t>,…</a:t>
                      </a:r>
                      <a:endParaRPr lang="vi-VN" sz="20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just">
                        <a:lnSpc>
                          <a:spcPct val="120000"/>
                        </a:lnSpc>
                      </a:pPr>
                      <a:r>
                        <a:rPr lang="vi-VN" sz="2000" noProof="0" dirty="0" smtClean="0">
                          <a:latin typeface="#9Slide03 Roboto Condensed" panose="02000000000000000000" pitchFamily="2" charset="0"/>
                          <a:ea typeface="#9Slide03 Roboto Condensed" panose="02000000000000000000" pitchFamily="2" charset="0"/>
                        </a:rPr>
                        <a:t>Nấm không</a:t>
                      </a:r>
                      <a:r>
                        <a:rPr lang="vi-VN" sz="2000" baseline="0" noProof="0" dirty="0" smtClean="0">
                          <a:latin typeface="#9Slide03 Roboto Condensed" panose="02000000000000000000" pitchFamily="2" charset="0"/>
                          <a:ea typeface="#9Slide03 Roboto Condensed" panose="02000000000000000000" pitchFamily="2" charset="0"/>
                        </a:rPr>
                        <a:t> nên ăn: nấm mốc cà chua (có thể gây đau bụng hoặc ngộ độc), nấm độc đỏ, nấm độc tán trắng,…</a:t>
                      </a:r>
                    </a:p>
                  </a:txBody>
                  <a:tcPr anchor="ctr">
                    <a:solidFill>
                      <a:schemeClr val="accent3">
                        <a:lumMod val="20000"/>
                        <a:lumOff val="80000"/>
                      </a:schemeClr>
                    </a:solidFill>
                  </a:tcPr>
                </a:tc>
              </a:tr>
              <a:tr h="673649">
                <a:tc vMerge="1">
                  <a:txBody>
                    <a:bodyPr/>
                    <a:lstStyle/>
                    <a:p>
                      <a:pPr algn="just">
                        <a:lnSpc>
                          <a:spcPct val="130000"/>
                        </a:lnSpc>
                      </a:pPr>
                      <a:endParaRPr lang="vi-VN" sz="2400" noProof="0" dirty="0">
                        <a:latin typeface="#9Slide03 Cabin Condensed Bold" panose="00000806000000000000" pitchFamily="2" charset="0"/>
                      </a:endParaRPr>
                    </a:p>
                  </a:txBody>
                  <a:tcPr anchor="ctr"/>
                </a:tc>
                <a:tc gridSpan="2">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Cấu tạo</a:t>
                      </a:r>
                      <a:r>
                        <a:rPr lang="vi-VN" sz="2400" baseline="0" noProof="0" dirty="0" smtClean="0">
                          <a:latin typeface="#9Slide03 Roboto Condensed" panose="02000000000000000000" pitchFamily="2" charset="0"/>
                          <a:ea typeface="#9Slide03 Roboto Condensed" panose="02000000000000000000" pitchFamily="2" charset="0"/>
                        </a:rPr>
                        <a:t> chung của nấm: mũ, cuống, sợi nấm </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bg1"/>
                    </a:solidFill>
                  </a:tcPr>
                </a:tc>
                <a:tc hMerge="1">
                  <a:txBody>
                    <a:bodyPr/>
                    <a:lstStyle/>
                    <a:p>
                      <a:pPr algn="ctr">
                        <a:lnSpc>
                          <a:spcPct val="130000"/>
                        </a:lnSpc>
                      </a:pPr>
                      <a:endParaRPr lang="en-US" sz="2400" baseline="0" noProof="0" dirty="0" smtClean="0">
                        <a:latin typeface="#9Slide03 Cabin Condensed Bold" panose="00000806000000000000" pitchFamily="2" charset="0"/>
                      </a:endParaRPr>
                    </a:p>
                  </a:txBody>
                  <a:tcPr anchor="ctr">
                    <a:solidFill>
                      <a:schemeClr val="accent3">
                        <a:lumMod val="20000"/>
                        <a:lumOff val="80000"/>
                      </a:schemeClr>
                    </a:solidFill>
                  </a:tcPr>
                </a:tc>
              </a:tr>
              <a:tr h="1207867">
                <a:tc vMerge="1">
                  <a:txBody>
                    <a:bodyPr/>
                    <a:lstStyle/>
                    <a:p>
                      <a:pPr algn="just">
                        <a:lnSpc>
                          <a:spcPct val="130000"/>
                        </a:lnSpc>
                      </a:pPr>
                      <a:endParaRPr lang="vi-VN" sz="2400" noProof="0" dirty="0">
                        <a:latin typeface="#9Slide03 Cabin Condensed Bold" panose="00000806000000000000" pitchFamily="2" charset="0"/>
                      </a:endParaRPr>
                    </a:p>
                  </a:txBody>
                  <a:tcPr anchor="ctr"/>
                </a:tc>
                <a:tc>
                  <a:txBody>
                    <a:bodyPr/>
                    <a:lstStyle/>
                    <a:p>
                      <a:pPr algn="ctr">
                        <a:lnSpc>
                          <a:spcPct val="120000"/>
                        </a:lnSpc>
                      </a:pPr>
                      <a:endParaRPr lang="vi-VN" sz="28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just">
                        <a:lnSpc>
                          <a:spcPct val="120000"/>
                        </a:lnSpc>
                      </a:pPr>
                      <a:r>
                        <a:rPr lang="vi-VN" sz="2000" noProof="0" dirty="0" smtClean="0">
                          <a:latin typeface="#9Slide03 Roboto Condensed" panose="02000000000000000000" pitchFamily="2" charset="0"/>
                          <a:ea typeface="#9Slide03 Roboto Condensed" panose="02000000000000000000" pitchFamily="2" charset="0"/>
                        </a:rPr>
                        <a:t>Nấm độc có</a:t>
                      </a:r>
                      <a:r>
                        <a:rPr lang="vi-VN" sz="2000" baseline="0" noProof="0" dirty="0" smtClean="0">
                          <a:latin typeface="#9Slide03 Roboto Condensed" panose="02000000000000000000" pitchFamily="2" charset="0"/>
                          <a:ea typeface="#9Slide03 Roboto Condensed" panose="02000000000000000000" pitchFamily="2" charset="0"/>
                        </a:rPr>
                        <a:t> th</a:t>
                      </a:r>
                      <a:r>
                        <a:rPr lang="en-US" sz="2000" baseline="0" noProof="0" dirty="0" smtClean="0">
                          <a:latin typeface="#9Slide03 Roboto Condensed" panose="02000000000000000000" pitchFamily="2" charset="0"/>
                          <a:ea typeface="#9Slide03 Roboto Condensed" panose="02000000000000000000" pitchFamily="2" charset="0"/>
                        </a:rPr>
                        <a:t>ê</a:t>
                      </a:r>
                      <a:r>
                        <a:rPr lang="vi-VN" sz="2000" baseline="0" noProof="0" dirty="0" smtClean="0">
                          <a:latin typeface="#9Slide03 Roboto Condensed" panose="02000000000000000000" pitchFamily="2" charset="0"/>
                          <a:ea typeface="#9Slide03 Roboto Condensed" panose="02000000000000000000" pitchFamily="2" charset="0"/>
                        </a:rPr>
                        <a:t>m bộ phận như vòng cuống nấm, bao gốc nấm và có màu sắc sặc sỡ.</a:t>
                      </a:r>
                      <a:endParaRPr lang="vi-VN" sz="20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bl>
          </a:graphicData>
        </a:graphic>
      </p:graphicFrame>
      <p:sp>
        <p:nvSpPr>
          <p:cNvPr id="6" name="TextBox 5"/>
          <p:cNvSpPr txBox="1"/>
          <p:nvPr/>
        </p:nvSpPr>
        <p:spPr>
          <a:xfrm>
            <a:off x="793820" y="180871"/>
            <a:ext cx="10721591" cy="821059"/>
          </a:xfrm>
          <a:prstGeom prst="rect">
            <a:avLst/>
          </a:prstGeom>
          <a:noFill/>
        </p:spPr>
        <p:txBody>
          <a:bodyPr wrap="square" rtlCol="0">
            <a:spAutoFit/>
          </a:bodyPr>
          <a:lstStyle/>
          <a:p>
            <a:pPr algn="ctr" defTabSz="914400">
              <a:lnSpc>
                <a:spcPct val="130000"/>
              </a:lnSpc>
            </a:pPr>
            <a:r>
              <a:rPr lang="en-US" sz="4000" dirty="0">
                <a:solidFill>
                  <a:srgbClr val="FF0000"/>
                </a:solidFill>
                <a:latin typeface="#9Slide03 Swiss Condensed Bold" panose="02000500000000000000" pitchFamily="2" charset="0"/>
              </a:rPr>
              <a:t>HƯỚNG DẪN TRẢ LỜI</a:t>
            </a:r>
            <a:endParaRPr lang="vi-VN" sz="4000" dirty="0">
              <a:solidFill>
                <a:srgbClr val="FF0000"/>
              </a:solidFill>
              <a:latin typeface="#9Slide03 Swiss Condensed Bold" panose="02000500000000000000" pitchFamily="2" charset="0"/>
            </a:endParaRPr>
          </a:p>
        </p:txBody>
      </p:sp>
    </p:spTree>
    <p:extLst>
      <p:ext uri="{BB962C8B-B14F-4D97-AF65-F5344CB8AC3E}">
        <p14:creationId xmlns:p14="http://schemas.microsoft.com/office/powerpoint/2010/main" val="2673219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793820" y="180871"/>
            <a:ext cx="10721591" cy="821059"/>
          </a:xfrm>
          <a:prstGeom prst="rect">
            <a:avLst/>
          </a:prstGeom>
          <a:noFill/>
        </p:spPr>
        <p:txBody>
          <a:bodyPr wrap="square" rtlCol="0">
            <a:spAutoFit/>
          </a:bodyPr>
          <a:lstStyle/>
          <a:p>
            <a:pPr algn="ctr" defTabSz="914400">
              <a:lnSpc>
                <a:spcPct val="130000"/>
              </a:lnSpc>
            </a:pPr>
            <a:r>
              <a:rPr lang="en-US" sz="4000" dirty="0">
                <a:solidFill>
                  <a:srgbClr val="FF0000"/>
                </a:solidFill>
                <a:latin typeface="#9Slide03 Swiss Condensed Bold" panose="02000500000000000000" pitchFamily="2" charset="0"/>
              </a:rPr>
              <a:t>HƯỚNG DẪN TRẢ LỜI</a:t>
            </a:r>
            <a:endParaRPr lang="vi-VN" sz="4000" dirty="0">
              <a:solidFill>
                <a:srgbClr val="FF0000"/>
              </a:solidFill>
              <a:latin typeface="#9Slide03 Swiss Condensed Bold" panose="02000500000000000000"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9620764"/>
              </p:ext>
            </p:extLst>
          </p:nvPr>
        </p:nvGraphicFramePr>
        <p:xfrm>
          <a:off x="391888" y="1135464"/>
          <a:ext cx="11635989" cy="5454908"/>
        </p:xfrm>
        <a:graphic>
          <a:graphicData uri="http://schemas.openxmlformats.org/drawingml/2006/table">
            <a:tbl>
              <a:tblPr firstRow="1" bandRow="1">
                <a:tableStyleId>{7DF18680-E054-41AD-8BC1-D1AEF772440D}</a:tableStyleId>
              </a:tblPr>
              <a:tblGrid>
                <a:gridCol w="3094890"/>
                <a:gridCol w="4652387"/>
                <a:gridCol w="3888712"/>
              </a:tblGrid>
              <a:tr h="623280">
                <a:tc gridSpan="3">
                  <a:txBody>
                    <a:bodyPr/>
                    <a:lstStyle/>
                    <a:p>
                      <a:pPr algn="ctr">
                        <a:lnSpc>
                          <a:spcPct val="130000"/>
                        </a:lnSpc>
                      </a:pPr>
                      <a:r>
                        <a:rPr lang="en-US" sz="2800" noProof="0" dirty="0" smtClean="0">
                          <a:latin typeface="#9Slide03 Roboto Condensed" panose="02000000000000000000" pitchFamily="2" charset="0"/>
                          <a:ea typeface="#9Slide03 Roboto Condensed" panose="02000000000000000000" pitchFamily="2" charset="0"/>
                        </a:rPr>
                        <a:t>PHIẾU</a:t>
                      </a:r>
                      <a:r>
                        <a:rPr lang="en-US" sz="2800" baseline="0" noProof="0" dirty="0" smtClean="0">
                          <a:latin typeface="#9Slide03 Roboto Condensed" panose="02000000000000000000" pitchFamily="2" charset="0"/>
                          <a:ea typeface="#9Slide03 Roboto Condensed" panose="02000000000000000000" pitchFamily="2" charset="0"/>
                        </a:rPr>
                        <a:t> SỐ 2</a:t>
                      </a:r>
                      <a:endParaRPr lang="vi-VN" sz="2800" noProof="0" dirty="0">
                        <a:latin typeface="#9Slide03 Roboto Condensed" panose="02000000000000000000" pitchFamily="2" charset="0"/>
                        <a:ea typeface="#9Slide03 Roboto Condensed" panose="02000000000000000000" pitchFamily="2" charset="0"/>
                      </a:endParaRPr>
                    </a:p>
                  </a:txBody>
                  <a:tcPr anchor="ctr"/>
                </a:tc>
                <a:tc hMerge="1">
                  <a:txBody>
                    <a:bodyPr/>
                    <a:lstStyle/>
                    <a:p>
                      <a:endParaRPr lang="en-US" dirty="0"/>
                    </a:p>
                  </a:txBody>
                  <a:tcPr/>
                </a:tc>
                <a:tc hMerge="1">
                  <a:txBody>
                    <a:bodyPr/>
                    <a:lstStyle/>
                    <a:p>
                      <a:endParaRPr lang="en-US"/>
                    </a:p>
                  </a:txBody>
                  <a:tcPr/>
                </a:tc>
              </a:tr>
              <a:tr h="547892">
                <a:tc>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Roboto Condensed" panose="02000000000000000000" pitchFamily="2" charset="0"/>
                          <a:ea typeface="#9Slide03 Roboto Condensed" panose="02000000000000000000" pitchFamily="2" charset="0"/>
                        </a:rPr>
                        <a:t>Trả lời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2">
                        <a:lumMod val="20000"/>
                        <a:lumOff val="80000"/>
                      </a:schemeClr>
                    </a:solidFill>
                  </a:tcPr>
                </a:tc>
                <a:tc hMerge="1">
                  <a:txBody>
                    <a:bodyPr/>
                    <a:lstStyle/>
                    <a:p>
                      <a:endParaRPr lang="en-US"/>
                    </a:p>
                  </a:txBody>
                  <a:tcPr/>
                </a:tc>
              </a:tr>
              <a:tr h="547892">
                <a:tc rowSpan="2">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1. </a:t>
                      </a:r>
                      <a:r>
                        <a:rPr lang="vi-VN" sz="2400" noProof="0" dirty="0" smtClean="0">
                          <a:latin typeface="#9Slide03 Roboto Condensed" panose="02000000000000000000" pitchFamily="2" charset="0"/>
                          <a:ea typeface="#9Slide03 Roboto Condensed" panose="02000000000000000000" pitchFamily="2" charset="0"/>
                        </a:rPr>
                        <a:t>Em hãy</a:t>
                      </a:r>
                      <a:r>
                        <a:rPr lang="vi-VN" sz="2400" baseline="0" noProof="0" dirty="0" smtClean="0">
                          <a:latin typeface="#9Slide03 Roboto Condensed" panose="02000000000000000000" pitchFamily="2" charset="0"/>
                          <a:ea typeface="#9Slide03 Roboto Condensed" panose="02000000000000000000" pitchFamily="2" charset="0"/>
                        </a:rPr>
                        <a:t> phân biệt nấm túi và nấm đảm.</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túi</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solidFill>
                      <a:schemeClr val="bg1"/>
                    </a:solidFill>
                  </a:tcP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Nấm đảm</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solidFill>
                      <a:schemeClr val="bg1"/>
                    </a:solidFill>
                  </a:tcPr>
                </a:tc>
              </a:tr>
              <a:tr h="1149285">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Roboto Condensed" panose="02000000000000000000" pitchFamily="2" charset="0"/>
                          <a:ea typeface="#9Slide03 Roboto Condensed" panose="02000000000000000000" pitchFamily="2" charset="0"/>
                        </a:rPr>
                        <a:t>Nấm thể</a:t>
                      </a:r>
                      <a:r>
                        <a:rPr lang="vi-VN" sz="2400" baseline="0" noProof="0" dirty="0" smtClean="0">
                          <a:latin typeface="#9Slide03 Roboto Condensed" panose="02000000000000000000" pitchFamily="2" charset="0"/>
                          <a:ea typeface="#9Slide03 Roboto Condensed" panose="02000000000000000000" pitchFamily="2" charset="0"/>
                        </a:rPr>
                        <a:t> dạng hình túi</a:t>
                      </a:r>
                    </a:p>
                    <a:p>
                      <a:pPr marL="342900" indent="-342900" algn="just">
                        <a:lnSpc>
                          <a:spcPct val="130000"/>
                        </a:lnSpc>
                        <a:buFont typeface="Wingdings" panose="05000000000000000000" pitchFamily="2" charset="2"/>
                        <a:buChar char="§"/>
                      </a:pPr>
                      <a:r>
                        <a:rPr lang="vi-VN" sz="2400" noProof="0" dirty="0" smtClean="0">
                          <a:latin typeface="#9Slide03 Roboto Condensed" panose="02000000000000000000" pitchFamily="2" charset="0"/>
                          <a:ea typeface="#9Slide03 Roboto Condensed" panose="02000000000000000000" pitchFamily="2" charset="0"/>
                        </a:rPr>
                        <a:t>Sinh sản</a:t>
                      </a:r>
                      <a:r>
                        <a:rPr lang="vi-VN" sz="2400" baseline="0" noProof="0" dirty="0" smtClean="0">
                          <a:latin typeface="#9Slide03 Roboto Condensed" panose="02000000000000000000" pitchFamily="2" charset="0"/>
                          <a:ea typeface="#9Slide03 Roboto Condensed" panose="02000000000000000000" pitchFamily="2" charset="0"/>
                        </a:rPr>
                        <a:t> bằng bào tử túi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Roboto Condensed" panose="02000000000000000000" pitchFamily="2" charset="0"/>
                          <a:ea typeface="#9Slide03 Roboto Condensed" panose="02000000000000000000" pitchFamily="2" charset="0"/>
                        </a:rPr>
                        <a:t>Nấm thể</a:t>
                      </a:r>
                      <a:r>
                        <a:rPr lang="vi-VN" sz="2400" baseline="0" noProof="0" dirty="0" smtClean="0">
                          <a:latin typeface="#9Slide03 Roboto Condensed" panose="02000000000000000000" pitchFamily="2" charset="0"/>
                          <a:ea typeface="#9Slide03 Roboto Condensed" panose="02000000000000000000" pitchFamily="2" charset="0"/>
                        </a:rPr>
                        <a:t> dạng hình mũ</a:t>
                      </a:r>
                    </a:p>
                    <a:p>
                      <a:pPr marL="342900" indent="-342900" algn="just">
                        <a:lnSpc>
                          <a:spcPct val="130000"/>
                        </a:lnSpc>
                        <a:buFont typeface="Wingdings" panose="05000000000000000000" pitchFamily="2" charset="2"/>
                        <a:buChar char="§"/>
                      </a:pPr>
                      <a:r>
                        <a:rPr lang="vi-VN" sz="2400" noProof="0" dirty="0" smtClean="0">
                          <a:latin typeface="#9Slide03 Roboto Condensed" panose="02000000000000000000" pitchFamily="2" charset="0"/>
                          <a:ea typeface="#9Slide03 Roboto Condensed" panose="02000000000000000000" pitchFamily="2" charset="0"/>
                        </a:rPr>
                        <a:t>Sinh sản</a:t>
                      </a:r>
                      <a:r>
                        <a:rPr lang="vi-VN" sz="2400" baseline="0" noProof="0" dirty="0" smtClean="0">
                          <a:latin typeface="#9Slide03 Roboto Condensed" panose="02000000000000000000" pitchFamily="2" charset="0"/>
                          <a:ea typeface="#9Slide03 Roboto Condensed" panose="02000000000000000000" pitchFamily="2" charset="0"/>
                        </a:rPr>
                        <a:t> bằng bào tử đảm</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r h="547892">
                <a:tc rowSpan="2">
                  <a:txBody>
                    <a:bodyPr/>
                    <a:lstStyle/>
                    <a:p>
                      <a:pPr algn="just">
                        <a:lnSpc>
                          <a:spcPct val="130000"/>
                        </a:lnSpc>
                      </a:pPr>
                      <a:r>
                        <a:rPr lang="en-US" sz="2400" noProof="0" dirty="0" smtClean="0">
                          <a:latin typeface="#9Slide03 Roboto Condensed" panose="02000000000000000000" pitchFamily="2" charset="0"/>
                          <a:ea typeface="#9Slide03 Roboto Condensed" panose="02000000000000000000" pitchFamily="2" charset="0"/>
                        </a:rPr>
                        <a:t>2. </a:t>
                      </a:r>
                      <a:r>
                        <a:rPr lang="vi-VN" sz="2400" noProof="0" dirty="0" smtClean="0">
                          <a:latin typeface="#9Slide03 Roboto Condensed" panose="02000000000000000000" pitchFamily="2" charset="0"/>
                          <a:ea typeface="#9Slide03 Roboto Condensed" panose="02000000000000000000" pitchFamily="2" charset="0"/>
                        </a:rPr>
                        <a:t>Hãy</a:t>
                      </a:r>
                      <a:r>
                        <a:rPr lang="vi-VN" sz="2400" baseline="0" noProof="0" dirty="0" smtClean="0">
                          <a:latin typeface="#9Slide03 Roboto Condensed" panose="02000000000000000000" pitchFamily="2" charset="0"/>
                          <a:ea typeface="#9Slide03 Roboto Condensed" panose="02000000000000000000" pitchFamily="2" charset="0"/>
                        </a:rPr>
                        <a:t> chỉ ra đặc điểm nấm độc</a:t>
                      </a:r>
                      <a:r>
                        <a:rPr lang="en-US" sz="2400" baseline="0" noProof="0" dirty="0" smtClean="0">
                          <a:latin typeface="#9Slide03 Roboto Condensed" panose="02000000000000000000" pitchFamily="2" charset="0"/>
                          <a:ea typeface="#9Slide03 Roboto Condensed" panose="02000000000000000000" pitchFamily="2" charset="0"/>
                        </a:rPr>
                        <a:t> </a:t>
                      </a:r>
                      <a:r>
                        <a:rPr lang="vi-VN" sz="2400" baseline="0" noProof="0" dirty="0" smtClean="0">
                          <a:latin typeface="#9Slide03 Roboto Condensed" panose="02000000000000000000" pitchFamily="2" charset="0"/>
                          <a:ea typeface="#9Slide03 Roboto Condensed" panose="02000000000000000000" pitchFamily="2" charset="0"/>
                        </a:rPr>
                        <a:t>bằng nhìn và ngửi.</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Nhìn</a:t>
                      </a:r>
                      <a:r>
                        <a:rPr lang="vi-VN" sz="2400" baseline="0" noProof="0" dirty="0" smtClean="0">
                          <a:solidFill>
                            <a:srgbClr val="002060"/>
                          </a:solidFill>
                          <a:latin typeface="#9Slide03 Roboto Condensed" panose="02000000000000000000" pitchFamily="2" charset="0"/>
                          <a:ea typeface="#9Slide03 Roboto Condensed" panose="02000000000000000000" pitchFamily="2" charset="0"/>
                        </a:rPr>
                        <a:t> bằng mắt</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solidFill>
                      <a:schemeClr val="bg1"/>
                    </a:solidFill>
                  </a:tcPr>
                </a:tc>
                <a:tc>
                  <a:txBody>
                    <a:bodyPr/>
                    <a:lstStyle/>
                    <a:p>
                      <a:pPr algn="ctr">
                        <a:lnSpc>
                          <a:spcPct val="130000"/>
                        </a:lnSpc>
                      </a:pPr>
                      <a:r>
                        <a:rPr lang="vi-VN" sz="2400" noProof="0" dirty="0" smtClean="0">
                          <a:solidFill>
                            <a:srgbClr val="002060"/>
                          </a:solidFill>
                          <a:latin typeface="#9Slide03 Roboto Condensed" panose="02000000000000000000" pitchFamily="2" charset="0"/>
                          <a:ea typeface="#9Slide03 Roboto Condensed" panose="02000000000000000000" pitchFamily="2" charset="0"/>
                        </a:rPr>
                        <a:t>Ngửi mũi</a:t>
                      </a:r>
                      <a:endParaRPr lang="vi-VN" sz="2400" noProof="0" dirty="0">
                        <a:solidFill>
                          <a:srgbClr val="002060"/>
                        </a:solidFill>
                        <a:latin typeface="#9Slide03 Roboto Condensed" panose="02000000000000000000" pitchFamily="2" charset="0"/>
                        <a:ea typeface="#9Slide03 Roboto Condensed" panose="02000000000000000000" pitchFamily="2" charset="0"/>
                      </a:endParaRPr>
                    </a:p>
                  </a:txBody>
                  <a:tcPr anchor="ctr">
                    <a:solidFill>
                      <a:schemeClr val="bg1"/>
                    </a:solidFill>
                  </a:tcPr>
                </a:tc>
              </a:tr>
              <a:tr h="2038667">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Roboto Condensed" panose="02000000000000000000" pitchFamily="2" charset="0"/>
                          <a:ea typeface="#9Slide03 Roboto Condensed" panose="02000000000000000000" pitchFamily="2" charset="0"/>
                        </a:rPr>
                        <a:t>Nấm</a:t>
                      </a:r>
                      <a:r>
                        <a:rPr lang="vi-VN" sz="2400" baseline="0" noProof="0" dirty="0" smtClean="0">
                          <a:latin typeface="#9Slide03 Roboto Condensed" panose="02000000000000000000" pitchFamily="2" charset="0"/>
                          <a:ea typeface="#9Slide03 Roboto Condensed" panose="02000000000000000000" pitchFamily="2" charset="0"/>
                        </a:rPr>
                        <a:t> độc có màu sắc sặc sỡ, nhiều màu, nổi bật (đốm đen, đỏ, trắng,… ở mũ nấm)</a:t>
                      </a:r>
                    </a:p>
                    <a:p>
                      <a:pPr marL="342900" indent="-342900" algn="just">
                        <a:lnSpc>
                          <a:spcPct val="130000"/>
                        </a:lnSpc>
                        <a:buFont typeface="Wingdings" panose="05000000000000000000" pitchFamily="2" charset="2"/>
                        <a:buChar char="§"/>
                      </a:pPr>
                      <a:r>
                        <a:rPr lang="vi-VN" sz="2400" baseline="0" noProof="0" dirty="0" smtClean="0">
                          <a:latin typeface="#9Slide03 Roboto Condensed" panose="02000000000000000000" pitchFamily="2" charset="0"/>
                          <a:ea typeface="#9Slide03 Roboto Condensed" panose="02000000000000000000" pitchFamily="2" charset="0"/>
                        </a:rPr>
                        <a:t>Thường khi ngắt có nhựa chảy ra</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c>
                  <a:txBody>
                    <a:bodyPr/>
                    <a:lstStyle/>
                    <a:p>
                      <a:pPr algn="just">
                        <a:lnSpc>
                          <a:spcPct val="130000"/>
                        </a:lnSpc>
                      </a:pPr>
                      <a:r>
                        <a:rPr lang="vi-VN" sz="2400" noProof="0" dirty="0" smtClean="0">
                          <a:latin typeface="#9Slide03 Roboto Condensed" panose="02000000000000000000" pitchFamily="2" charset="0"/>
                          <a:ea typeface="#9Slide03 Roboto Condensed" panose="02000000000000000000" pitchFamily="2" charset="0"/>
                        </a:rPr>
                        <a:t>Nấm độc</a:t>
                      </a:r>
                      <a:r>
                        <a:rPr lang="vi-VN" sz="2400" baseline="0" noProof="0" dirty="0" smtClean="0">
                          <a:latin typeface="#9Slide03 Roboto Condensed" panose="02000000000000000000" pitchFamily="2" charset="0"/>
                          <a:ea typeface="#9Slide03 Roboto Condensed" panose="02000000000000000000" pitchFamily="2" charset="0"/>
                        </a:rPr>
                        <a:t> có mùi cay, mùi hắc hoặc mùi đắng sộc lên,….</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2242438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296269" y="401933"/>
            <a:ext cx="11720730" cy="4764089"/>
            <a:chOff x="235979" y="924447"/>
            <a:chExt cx="11720730" cy="4764089"/>
          </a:xfrm>
        </p:grpSpPr>
        <p:grpSp>
          <p:nvGrpSpPr>
            <p:cNvPr id="14" name="Group 13"/>
            <p:cNvGrpSpPr/>
            <p:nvPr/>
          </p:nvGrpSpPr>
          <p:grpSpPr>
            <a:xfrm>
              <a:off x="235979" y="924447"/>
              <a:ext cx="11720730" cy="3888712"/>
              <a:chOff x="235979" y="924447"/>
              <a:chExt cx="11720730" cy="3888712"/>
            </a:xfrm>
          </p:grpSpPr>
          <p:pic>
            <p:nvPicPr>
              <p:cNvPr id="4" name="Picture 3"/>
              <p:cNvPicPr>
                <a:picLocks noChangeAspect="1"/>
              </p:cNvPicPr>
              <p:nvPr/>
            </p:nvPicPr>
            <p:blipFill rotWithShape="1">
              <a:blip r:embed="rId2"/>
              <a:srcRect t="-3133"/>
              <a:stretch/>
            </p:blipFill>
            <p:spPr>
              <a:xfrm>
                <a:off x="235979" y="924448"/>
                <a:ext cx="11720730" cy="3888711"/>
              </a:xfrm>
              <a:prstGeom prst="rect">
                <a:avLst/>
              </a:prstGeom>
            </p:spPr>
          </p:pic>
          <p:sp>
            <p:nvSpPr>
              <p:cNvPr id="5" name="TextBox 4"/>
              <p:cNvSpPr txBox="1"/>
              <p:nvPr/>
            </p:nvSpPr>
            <p:spPr>
              <a:xfrm>
                <a:off x="1004835" y="924448"/>
                <a:ext cx="1075174"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Nhân tế bào</a:t>
                </a:r>
              </a:p>
            </p:txBody>
          </p:sp>
          <p:sp>
            <p:nvSpPr>
              <p:cNvPr id="6" name="TextBox 5"/>
              <p:cNvSpPr txBox="1"/>
              <p:nvPr/>
            </p:nvSpPr>
            <p:spPr>
              <a:xfrm>
                <a:off x="2080009" y="924447"/>
                <a:ext cx="1075174"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Chất tế bào</a:t>
                </a:r>
              </a:p>
            </p:txBody>
          </p:sp>
          <p:sp>
            <p:nvSpPr>
              <p:cNvPr id="7" name="TextBox 6"/>
              <p:cNvSpPr txBox="1"/>
              <p:nvPr/>
            </p:nvSpPr>
            <p:spPr>
              <a:xfrm>
                <a:off x="537590" y="4361358"/>
                <a:ext cx="1979525" cy="3693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Màng tế bào</a:t>
                </a:r>
              </a:p>
            </p:txBody>
          </p:sp>
          <p:sp>
            <p:nvSpPr>
              <p:cNvPr id="8" name="TextBox 7"/>
              <p:cNvSpPr txBox="1"/>
              <p:nvPr/>
            </p:nvSpPr>
            <p:spPr>
              <a:xfrm>
                <a:off x="3818374" y="3839028"/>
                <a:ext cx="1587640"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Bao gốc </a:t>
                </a:r>
              </a:p>
              <a:p>
                <a:pPr algn="ctr" defTabSz="914400"/>
                <a:r>
                  <a:rPr lang="vi-VN" dirty="0">
                    <a:solidFill>
                      <a:prstClr val="black"/>
                    </a:solidFill>
                  </a:rPr>
                  <a:t>nấm</a:t>
                </a:r>
              </a:p>
            </p:txBody>
          </p:sp>
          <p:sp>
            <p:nvSpPr>
              <p:cNvPr id="9" name="TextBox 8"/>
              <p:cNvSpPr txBox="1"/>
              <p:nvPr/>
            </p:nvSpPr>
            <p:spPr>
              <a:xfrm>
                <a:off x="4129874" y="2452355"/>
                <a:ext cx="1376623"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Vòng </a:t>
                </a:r>
              </a:p>
              <a:p>
                <a:pPr algn="ctr" defTabSz="914400"/>
                <a:r>
                  <a:rPr lang="vi-VN" dirty="0">
                    <a:solidFill>
                      <a:prstClr val="black"/>
                    </a:solidFill>
                  </a:rPr>
                  <a:t>cuống nấm</a:t>
                </a:r>
              </a:p>
            </p:txBody>
          </p:sp>
          <p:sp>
            <p:nvSpPr>
              <p:cNvPr id="10" name="TextBox 9"/>
              <p:cNvSpPr txBox="1"/>
              <p:nvPr/>
            </p:nvSpPr>
            <p:spPr>
              <a:xfrm>
                <a:off x="7697037" y="1570778"/>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Mũ nấm</a:t>
                </a:r>
              </a:p>
            </p:txBody>
          </p:sp>
          <p:sp>
            <p:nvSpPr>
              <p:cNvPr id="11" name="TextBox 10"/>
              <p:cNvSpPr txBox="1"/>
              <p:nvPr/>
            </p:nvSpPr>
            <p:spPr>
              <a:xfrm>
                <a:off x="7697036" y="2402724"/>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Phiến nấm</a:t>
                </a:r>
              </a:p>
            </p:txBody>
          </p:sp>
          <p:sp>
            <p:nvSpPr>
              <p:cNvPr id="12" name="TextBox 11"/>
              <p:cNvSpPr txBox="1"/>
              <p:nvPr/>
            </p:nvSpPr>
            <p:spPr>
              <a:xfrm>
                <a:off x="7697036" y="3006352"/>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Cuống nấm</a:t>
                </a:r>
              </a:p>
            </p:txBody>
          </p:sp>
          <p:sp>
            <p:nvSpPr>
              <p:cNvPr id="13" name="TextBox 12"/>
              <p:cNvSpPr txBox="1"/>
              <p:nvPr/>
            </p:nvSpPr>
            <p:spPr>
              <a:xfrm>
                <a:off x="7697035" y="4243521"/>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Sợi nấm</a:t>
                </a:r>
              </a:p>
            </p:txBody>
          </p:sp>
        </p:grpSp>
        <p:grpSp>
          <p:nvGrpSpPr>
            <p:cNvPr id="17" name="Group 16"/>
            <p:cNvGrpSpPr/>
            <p:nvPr/>
          </p:nvGrpSpPr>
          <p:grpSpPr>
            <a:xfrm>
              <a:off x="3818374" y="5232271"/>
              <a:ext cx="5245239" cy="456265"/>
              <a:chOff x="3818374" y="5232271"/>
              <a:chExt cx="5245239" cy="456265"/>
            </a:xfrm>
          </p:grpSpPr>
          <p:sp>
            <p:nvSpPr>
              <p:cNvPr id="15" name="TextBox 14"/>
              <p:cNvSpPr txBox="1"/>
              <p:nvPr/>
            </p:nvSpPr>
            <p:spPr>
              <a:xfrm>
                <a:off x="5094514" y="5308210"/>
                <a:ext cx="3969099" cy="380326"/>
              </a:xfrm>
              <a:prstGeom prst="rect">
                <a:avLst/>
              </a:prstGeom>
              <a:noFill/>
            </p:spPr>
            <p:txBody>
              <a:bodyPr wrap="square" rtlCol="0">
                <a:spAutoFit/>
              </a:bodyPr>
              <a:lstStyle/>
              <a:p>
                <a:pPr algn="ctr" defTabSz="914400"/>
                <a:r>
                  <a:rPr lang="vi-VN" i="1" dirty="0">
                    <a:solidFill>
                      <a:prstClr val="black"/>
                    </a:solidFill>
                  </a:rPr>
                  <a:t>Cấu tạo nấm đơn bào và nấm đa bào</a:t>
                </a:r>
              </a:p>
            </p:txBody>
          </p:sp>
          <p:sp>
            <p:nvSpPr>
              <p:cNvPr id="16" name="Rounded Rectangle 15"/>
              <p:cNvSpPr/>
              <p:nvPr/>
            </p:nvSpPr>
            <p:spPr>
              <a:xfrm>
                <a:off x="3818374" y="5232271"/>
                <a:ext cx="1276140" cy="456265"/>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i="1" dirty="0">
                    <a:solidFill>
                      <a:srgbClr val="FFFF00"/>
                    </a:solidFill>
                  </a:rPr>
                  <a:t>Hình</a:t>
                </a:r>
              </a:p>
            </p:txBody>
          </p:sp>
        </p:grpSp>
      </p:grpSp>
      <p:sp>
        <p:nvSpPr>
          <p:cNvPr id="19" name="Rectangle 18"/>
          <p:cNvSpPr/>
          <p:nvPr/>
        </p:nvSpPr>
        <p:spPr>
          <a:xfrm>
            <a:off x="0" y="5594463"/>
            <a:ext cx="12192000" cy="1282962"/>
          </a:xfrm>
          <a:prstGeom prst="rect">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800100" lvl="1" indent="-342900" algn="just" defTabSz="914400">
              <a:lnSpc>
                <a:spcPct val="130000"/>
              </a:lnSpc>
              <a:buFont typeface="+mj-lt"/>
              <a:buAutoNum type="arabicPeriod"/>
            </a:pPr>
            <a:r>
              <a:rPr lang="vi-VN" sz="2000" dirty="0">
                <a:solidFill>
                  <a:prstClr val="white"/>
                </a:solidFill>
              </a:rPr>
              <a:t>Quan</a:t>
            </a:r>
            <a:r>
              <a:rPr lang="en-US" sz="2000" dirty="0">
                <a:solidFill>
                  <a:prstClr val="white"/>
                </a:solidFill>
              </a:rPr>
              <a:t> </a:t>
            </a:r>
            <a:r>
              <a:rPr lang="vi-VN" sz="2000" dirty="0">
                <a:solidFill>
                  <a:prstClr val="white"/>
                </a:solidFill>
              </a:rPr>
              <a:t>sát hình trên, hãy nêu sự khác nhau giữa đặc điểm cấu tạo nấm men so với các nấm khác.</a:t>
            </a:r>
          </a:p>
          <a:p>
            <a:pPr marL="800100" lvl="1" indent="-342900" algn="just" defTabSz="914400">
              <a:lnSpc>
                <a:spcPct val="130000"/>
              </a:lnSpc>
              <a:buFont typeface="+mj-lt"/>
              <a:buAutoNum type="arabicPeriod"/>
            </a:pPr>
            <a:r>
              <a:rPr lang="vi-VN" sz="2000" dirty="0">
                <a:solidFill>
                  <a:prstClr val="white"/>
                </a:solidFill>
              </a:rPr>
              <a:t>Từ đó, em hãy phân biệt nấm đơn bào và nấm đa bào.</a:t>
            </a:r>
          </a:p>
        </p:txBody>
      </p:sp>
      <p:sp>
        <p:nvSpPr>
          <p:cNvPr id="20" name="TextBox 19"/>
          <p:cNvSpPr txBox="1"/>
          <p:nvPr/>
        </p:nvSpPr>
        <p:spPr>
          <a:xfrm>
            <a:off x="1065125" y="4340425"/>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men</a:t>
            </a:r>
          </a:p>
        </p:txBody>
      </p:sp>
      <p:sp>
        <p:nvSpPr>
          <p:cNvPr id="21" name="TextBox 20"/>
          <p:cNvSpPr txBox="1"/>
          <p:nvPr/>
        </p:nvSpPr>
        <p:spPr>
          <a:xfrm>
            <a:off x="5566787" y="4310741"/>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độc đỏ</a:t>
            </a:r>
          </a:p>
        </p:txBody>
      </p:sp>
      <p:sp>
        <p:nvSpPr>
          <p:cNvPr id="22" name="TextBox 21"/>
          <p:cNvSpPr txBox="1"/>
          <p:nvPr/>
        </p:nvSpPr>
        <p:spPr>
          <a:xfrm>
            <a:off x="9535885" y="4310741"/>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hương</a:t>
            </a:r>
          </a:p>
        </p:txBody>
      </p:sp>
    </p:spTree>
    <p:extLst>
      <p:ext uri="{BB962C8B-B14F-4D97-AF65-F5344CB8AC3E}">
        <p14:creationId xmlns:p14="http://schemas.microsoft.com/office/powerpoint/2010/main" val="52198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410980" y="100482"/>
            <a:ext cx="11720730" cy="5023151"/>
            <a:chOff x="235979" y="924447"/>
            <a:chExt cx="11720730" cy="5023151"/>
          </a:xfrm>
        </p:grpSpPr>
        <p:grpSp>
          <p:nvGrpSpPr>
            <p:cNvPr id="14" name="Group 13"/>
            <p:cNvGrpSpPr/>
            <p:nvPr/>
          </p:nvGrpSpPr>
          <p:grpSpPr>
            <a:xfrm>
              <a:off x="235979" y="924447"/>
              <a:ext cx="11720730" cy="3888712"/>
              <a:chOff x="235979" y="924447"/>
              <a:chExt cx="11720730" cy="3888712"/>
            </a:xfrm>
          </p:grpSpPr>
          <p:pic>
            <p:nvPicPr>
              <p:cNvPr id="4" name="Picture 3"/>
              <p:cNvPicPr>
                <a:picLocks noChangeAspect="1"/>
              </p:cNvPicPr>
              <p:nvPr/>
            </p:nvPicPr>
            <p:blipFill rotWithShape="1">
              <a:blip r:embed="rId2"/>
              <a:srcRect t="-3133"/>
              <a:stretch/>
            </p:blipFill>
            <p:spPr>
              <a:xfrm>
                <a:off x="235979" y="924448"/>
                <a:ext cx="11720730" cy="3888711"/>
              </a:xfrm>
              <a:prstGeom prst="rect">
                <a:avLst/>
              </a:prstGeom>
            </p:spPr>
          </p:pic>
          <p:sp>
            <p:nvSpPr>
              <p:cNvPr id="5" name="TextBox 4"/>
              <p:cNvSpPr txBox="1"/>
              <p:nvPr/>
            </p:nvSpPr>
            <p:spPr>
              <a:xfrm>
                <a:off x="1004835" y="924448"/>
                <a:ext cx="1075174"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Nhân tế bào</a:t>
                </a:r>
              </a:p>
            </p:txBody>
          </p:sp>
          <p:sp>
            <p:nvSpPr>
              <p:cNvPr id="6" name="TextBox 5"/>
              <p:cNvSpPr txBox="1"/>
              <p:nvPr/>
            </p:nvSpPr>
            <p:spPr>
              <a:xfrm>
                <a:off x="2080009" y="924447"/>
                <a:ext cx="1075174"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Chất tế bào</a:t>
                </a:r>
              </a:p>
            </p:txBody>
          </p:sp>
          <p:sp>
            <p:nvSpPr>
              <p:cNvPr id="7" name="TextBox 6"/>
              <p:cNvSpPr txBox="1"/>
              <p:nvPr/>
            </p:nvSpPr>
            <p:spPr>
              <a:xfrm>
                <a:off x="537590" y="4361358"/>
                <a:ext cx="1979525" cy="3693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Màng tế bào</a:t>
                </a:r>
              </a:p>
            </p:txBody>
          </p:sp>
          <p:sp>
            <p:nvSpPr>
              <p:cNvPr id="8" name="TextBox 7"/>
              <p:cNvSpPr txBox="1"/>
              <p:nvPr/>
            </p:nvSpPr>
            <p:spPr>
              <a:xfrm>
                <a:off x="3818374" y="3839028"/>
                <a:ext cx="1587640"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Bao gốc </a:t>
                </a:r>
              </a:p>
              <a:p>
                <a:pPr algn="ctr" defTabSz="914400"/>
                <a:r>
                  <a:rPr lang="vi-VN" dirty="0">
                    <a:solidFill>
                      <a:prstClr val="black"/>
                    </a:solidFill>
                  </a:rPr>
                  <a:t>nấm</a:t>
                </a:r>
              </a:p>
            </p:txBody>
          </p:sp>
          <p:sp>
            <p:nvSpPr>
              <p:cNvPr id="9" name="TextBox 8"/>
              <p:cNvSpPr txBox="1"/>
              <p:nvPr/>
            </p:nvSpPr>
            <p:spPr>
              <a:xfrm>
                <a:off x="4129874" y="2452355"/>
                <a:ext cx="1376623" cy="646331"/>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Vòng </a:t>
                </a:r>
              </a:p>
              <a:p>
                <a:pPr algn="ctr" defTabSz="914400"/>
                <a:r>
                  <a:rPr lang="vi-VN" dirty="0">
                    <a:solidFill>
                      <a:prstClr val="black"/>
                    </a:solidFill>
                  </a:rPr>
                  <a:t>cuống nấm</a:t>
                </a:r>
              </a:p>
            </p:txBody>
          </p:sp>
          <p:sp>
            <p:nvSpPr>
              <p:cNvPr id="10" name="TextBox 9"/>
              <p:cNvSpPr txBox="1"/>
              <p:nvPr/>
            </p:nvSpPr>
            <p:spPr>
              <a:xfrm>
                <a:off x="7697037" y="1570778"/>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Mũ nấm</a:t>
                </a:r>
              </a:p>
            </p:txBody>
          </p:sp>
          <p:sp>
            <p:nvSpPr>
              <p:cNvPr id="11" name="TextBox 10"/>
              <p:cNvSpPr txBox="1"/>
              <p:nvPr/>
            </p:nvSpPr>
            <p:spPr>
              <a:xfrm>
                <a:off x="7697036" y="2402724"/>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Phiến nấm</a:t>
                </a:r>
              </a:p>
            </p:txBody>
          </p:sp>
          <p:sp>
            <p:nvSpPr>
              <p:cNvPr id="12" name="TextBox 11"/>
              <p:cNvSpPr txBox="1"/>
              <p:nvPr/>
            </p:nvSpPr>
            <p:spPr>
              <a:xfrm>
                <a:off x="7697036" y="3006352"/>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Cuống nấm</a:t>
                </a:r>
              </a:p>
            </p:txBody>
          </p:sp>
          <p:sp>
            <p:nvSpPr>
              <p:cNvPr id="13" name="TextBox 12"/>
              <p:cNvSpPr txBox="1"/>
              <p:nvPr/>
            </p:nvSpPr>
            <p:spPr>
              <a:xfrm>
                <a:off x="7697035" y="4243521"/>
                <a:ext cx="1436915" cy="371232"/>
              </a:xfrm>
              <a:prstGeom prst="rect">
                <a:avLst/>
              </a:prstGeom>
              <a:solidFill>
                <a:schemeClr val="bg1"/>
              </a:solidFill>
              <a:ln>
                <a:solidFill>
                  <a:schemeClr val="bg1"/>
                </a:solidFill>
              </a:ln>
            </p:spPr>
            <p:txBody>
              <a:bodyPr wrap="square" rtlCol="0">
                <a:spAutoFit/>
              </a:bodyPr>
              <a:lstStyle/>
              <a:p>
                <a:pPr algn="ctr" defTabSz="914400"/>
                <a:r>
                  <a:rPr lang="vi-VN" dirty="0">
                    <a:solidFill>
                      <a:prstClr val="black"/>
                    </a:solidFill>
                  </a:rPr>
                  <a:t>Sợi nấm</a:t>
                </a:r>
              </a:p>
            </p:txBody>
          </p:sp>
        </p:grpSp>
        <p:grpSp>
          <p:nvGrpSpPr>
            <p:cNvPr id="17" name="Group 16"/>
            <p:cNvGrpSpPr/>
            <p:nvPr/>
          </p:nvGrpSpPr>
          <p:grpSpPr>
            <a:xfrm>
              <a:off x="3774400" y="5487259"/>
              <a:ext cx="5231011" cy="460339"/>
              <a:chOff x="3774400" y="5487259"/>
              <a:chExt cx="5231011" cy="460339"/>
            </a:xfrm>
          </p:grpSpPr>
          <p:sp>
            <p:nvSpPr>
              <p:cNvPr id="15" name="TextBox 14"/>
              <p:cNvSpPr txBox="1"/>
              <p:nvPr/>
            </p:nvSpPr>
            <p:spPr>
              <a:xfrm>
                <a:off x="5036312" y="5567272"/>
                <a:ext cx="3969099" cy="380326"/>
              </a:xfrm>
              <a:prstGeom prst="rect">
                <a:avLst/>
              </a:prstGeom>
              <a:noFill/>
            </p:spPr>
            <p:txBody>
              <a:bodyPr wrap="square" rtlCol="0">
                <a:spAutoFit/>
              </a:bodyPr>
              <a:lstStyle/>
              <a:p>
                <a:pPr algn="ctr" defTabSz="914400"/>
                <a:r>
                  <a:rPr lang="vi-VN" i="1" dirty="0">
                    <a:solidFill>
                      <a:prstClr val="black"/>
                    </a:solidFill>
                  </a:rPr>
                  <a:t>Cấu tạo nấm đơn bào và nấm đa bào</a:t>
                </a:r>
              </a:p>
            </p:txBody>
          </p:sp>
          <p:sp>
            <p:nvSpPr>
              <p:cNvPr id="16" name="Rounded Rectangle 15"/>
              <p:cNvSpPr/>
              <p:nvPr/>
            </p:nvSpPr>
            <p:spPr>
              <a:xfrm>
                <a:off x="3774400" y="5487259"/>
                <a:ext cx="1276140" cy="456265"/>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i="1" dirty="0">
                    <a:solidFill>
                      <a:srgbClr val="FFFF00"/>
                    </a:solidFill>
                  </a:rPr>
                  <a:t>Hình</a:t>
                </a:r>
              </a:p>
            </p:txBody>
          </p:sp>
        </p:grpSp>
      </p:grpSp>
      <p:sp>
        <p:nvSpPr>
          <p:cNvPr id="20" name="TextBox 19"/>
          <p:cNvSpPr txBox="1"/>
          <p:nvPr/>
        </p:nvSpPr>
        <p:spPr>
          <a:xfrm>
            <a:off x="1065125" y="4109315"/>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men</a:t>
            </a:r>
          </a:p>
        </p:txBody>
      </p:sp>
      <p:sp>
        <p:nvSpPr>
          <p:cNvPr id="21" name="TextBox 20"/>
          <p:cNvSpPr txBox="1"/>
          <p:nvPr/>
        </p:nvSpPr>
        <p:spPr>
          <a:xfrm>
            <a:off x="5566787" y="4079631"/>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độc đỏ</a:t>
            </a:r>
          </a:p>
        </p:txBody>
      </p:sp>
      <p:sp>
        <p:nvSpPr>
          <p:cNvPr id="22" name="TextBox 21"/>
          <p:cNvSpPr txBox="1"/>
          <p:nvPr/>
        </p:nvSpPr>
        <p:spPr>
          <a:xfrm>
            <a:off x="9535885" y="4079631"/>
            <a:ext cx="1668026" cy="369332"/>
          </a:xfrm>
          <a:prstGeom prst="rect">
            <a:avLst/>
          </a:prstGeom>
          <a:solidFill>
            <a:schemeClr val="accent2"/>
          </a:solidFill>
        </p:spPr>
        <p:txBody>
          <a:bodyPr wrap="square" rtlCol="0">
            <a:spAutoFit/>
          </a:bodyPr>
          <a:lstStyle/>
          <a:p>
            <a:pPr algn="ctr" defTabSz="914400"/>
            <a:r>
              <a:rPr lang="vi-VN" dirty="0">
                <a:solidFill>
                  <a:prstClr val="white"/>
                </a:solidFill>
              </a:rPr>
              <a:t>Nấm hương</a:t>
            </a:r>
          </a:p>
        </p:txBody>
      </p:sp>
      <p:grpSp>
        <p:nvGrpSpPr>
          <p:cNvPr id="3" name="Group 2"/>
          <p:cNvGrpSpPr/>
          <p:nvPr/>
        </p:nvGrpSpPr>
        <p:grpSpPr>
          <a:xfrm>
            <a:off x="0" y="4927133"/>
            <a:ext cx="12192000" cy="1950293"/>
            <a:chOff x="0" y="4927133"/>
            <a:chExt cx="12192000" cy="1950293"/>
          </a:xfrm>
        </p:grpSpPr>
        <p:sp>
          <p:nvSpPr>
            <p:cNvPr id="19" name="Rectangle 18"/>
            <p:cNvSpPr/>
            <p:nvPr/>
          </p:nvSpPr>
          <p:spPr>
            <a:xfrm>
              <a:off x="0" y="5386902"/>
              <a:ext cx="12192000" cy="1490524"/>
            </a:xfrm>
            <a:prstGeom prst="rect">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1257300" lvl="2" indent="-342900" algn="just" defTabSz="914400">
                <a:lnSpc>
                  <a:spcPct val="130000"/>
                </a:lnSpc>
                <a:buFont typeface="+mj-lt"/>
                <a:buAutoNum type="arabicPeriod"/>
              </a:pPr>
              <a:r>
                <a:rPr lang="vi-VN" sz="2000" dirty="0">
                  <a:solidFill>
                    <a:prstClr val="white"/>
                  </a:solidFill>
                </a:rPr>
                <a:t>Nấm men có cơ thể chỉ gồm 1 tế bào nên gọi là nấm đơn bào; các loại nấm còn lại có hệ sợi nấm cấu tạo từ nhiều tế bào được gọi là nấm đa bào.</a:t>
              </a:r>
            </a:p>
            <a:p>
              <a:pPr marL="1257300" lvl="2" indent="-342900" algn="just" defTabSz="914400">
                <a:lnSpc>
                  <a:spcPct val="130000"/>
                </a:lnSpc>
                <a:buFont typeface="+mj-lt"/>
                <a:buAutoNum type="arabicPeriod"/>
              </a:pPr>
              <a:r>
                <a:rPr lang="vi-VN" sz="2000" dirty="0">
                  <a:solidFill>
                    <a:prstClr val="white"/>
                  </a:solidFill>
                </a:rPr>
                <a:t>Nấm đơn bào chỉ có 1 tế bào. Nấm đa bào có hệ sợi nấm đa bào.</a:t>
              </a:r>
            </a:p>
          </p:txBody>
        </p:sp>
        <p:sp>
          <p:nvSpPr>
            <p:cNvPr id="2" name="Rectangle 1"/>
            <p:cNvSpPr/>
            <p:nvPr/>
          </p:nvSpPr>
          <p:spPr>
            <a:xfrm>
              <a:off x="410980" y="4927133"/>
              <a:ext cx="1748413" cy="592853"/>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en-US" sz="3200" dirty="0">
                  <a:solidFill>
                    <a:prstClr val="white"/>
                  </a:solidFill>
                  <a:latin typeface="#9Slide03 Swiss Condensed Bold" panose="02000500000000000000" pitchFamily="2" charset="0"/>
                </a:rPr>
                <a:t>TRẢ LỜI</a:t>
              </a:r>
            </a:p>
          </p:txBody>
        </p:sp>
      </p:grpSp>
    </p:spTree>
    <p:extLst>
      <p:ext uri="{BB962C8B-B14F-4D97-AF65-F5344CB8AC3E}">
        <p14:creationId xmlns:p14="http://schemas.microsoft.com/office/powerpoint/2010/main" val="38990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291F3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grpSp>
        <p:nvGrpSpPr>
          <p:cNvPr id="6" name="千图设计师MC：ID 29795607库_组合 2">
            <a:extLst>
              <a:ext uri="{FF2B5EF4-FFF2-40B4-BE49-F238E27FC236}">
                <a16:creationId xmlns:a16="http://schemas.microsoft.com/office/drawing/2014/main" xmlns="" id="{B675DE57-7534-4407-9168-1109C5545A23}"/>
              </a:ext>
            </a:extLst>
          </p:cNvPr>
          <p:cNvGrpSpPr/>
          <p:nvPr>
            <p:custDataLst>
              <p:tags r:id="rId1"/>
            </p:custDataLst>
          </p:nvPr>
        </p:nvGrpSpPr>
        <p:grpSpPr>
          <a:xfrm>
            <a:off x="3545831" y="2602519"/>
            <a:ext cx="4087375" cy="3648439"/>
            <a:chOff x="4052312" y="2372849"/>
            <a:chExt cx="4087375" cy="3648439"/>
          </a:xfrm>
        </p:grpSpPr>
        <p:sp>
          <p:nvSpPr>
            <p:cNvPr id="7" name="Freeform: Shape 65">
              <a:extLst>
                <a:ext uri="{FF2B5EF4-FFF2-40B4-BE49-F238E27FC236}">
                  <a16:creationId xmlns:a16="http://schemas.microsoft.com/office/drawing/2014/main" xmlns="" id="{1847B4E6-3CEC-4536-B566-E86B184E316C}"/>
                </a:ext>
              </a:extLst>
            </p:cNvPr>
            <p:cNvSpPr>
              <a:spLocks/>
            </p:cNvSpPr>
            <p:nvPr/>
          </p:nvSpPr>
          <p:spPr bwMode="auto">
            <a:xfrm>
              <a:off x="5506048" y="3858802"/>
              <a:ext cx="2633639" cy="2162486"/>
            </a:xfrm>
            <a:custGeom>
              <a:avLst/>
              <a:gdLst/>
              <a:ahLst/>
              <a:cxnLst>
                <a:cxn ang="0">
                  <a:pos x="392" y="0"/>
                </a:cxn>
                <a:cxn ang="0">
                  <a:pos x="514" y="321"/>
                </a:cxn>
                <a:cxn ang="0">
                  <a:pos x="0" y="425"/>
                </a:cxn>
                <a:cxn ang="0">
                  <a:pos x="328" y="275"/>
                </a:cxn>
                <a:cxn ang="0">
                  <a:pos x="392" y="0"/>
                </a:cxn>
              </a:cxnLst>
              <a:rect l="0" t="0" r="r" b="b"/>
              <a:pathLst>
                <a:path w="617" h="507">
                  <a:moveTo>
                    <a:pt x="392" y="0"/>
                  </a:moveTo>
                  <a:cubicBezTo>
                    <a:pt x="392" y="0"/>
                    <a:pt x="617" y="168"/>
                    <a:pt x="514" y="321"/>
                  </a:cubicBezTo>
                  <a:cubicBezTo>
                    <a:pt x="388" y="507"/>
                    <a:pt x="0" y="425"/>
                    <a:pt x="0" y="425"/>
                  </a:cubicBezTo>
                  <a:cubicBezTo>
                    <a:pt x="0" y="425"/>
                    <a:pt x="203" y="411"/>
                    <a:pt x="328" y="275"/>
                  </a:cubicBezTo>
                  <a:cubicBezTo>
                    <a:pt x="414" y="180"/>
                    <a:pt x="392" y="0"/>
                    <a:pt x="392" y="0"/>
                  </a:cubicBezTo>
                  <a:close/>
                </a:path>
              </a:pathLst>
            </a:custGeom>
            <a:solidFill>
              <a:schemeClr val="accent3">
                <a:lumMod val="60000"/>
                <a:lumOff val="4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defTabSz="914400"/>
              <a:endParaRPr>
                <a:solidFill>
                  <a:srgbClr val="000000"/>
                </a:solidFill>
              </a:endParaRPr>
            </a:p>
          </p:txBody>
        </p:sp>
        <p:sp>
          <p:nvSpPr>
            <p:cNvPr id="8" name="Freeform: Shape 66">
              <a:extLst>
                <a:ext uri="{FF2B5EF4-FFF2-40B4-BE49-F238E27FC236}">
                  <a16:creationId xmlns:a16="http://schemas.microsoft.com/office/drawing/2014/main" xmlns="" id="{69EF531C-7F79-468F-966C-6349EDB0BE63}"/>
                </a:ext>
              </a:extLst>
            </p:cNvPr>
            <p:cNvSpPr>
              <a:spLocks/>
            </p:cNvSpPr>
            <p:nvPr/>
          </p:nvSpPr>
          <p:spPr bwMode="auto">
            <a:xfrm>
              <a:off x="4052312" y="3097703"/>
              <a:ext cx="1864489" cy="2822909"/>
            </a:xfrm>
            <a:custGeom>
              <a:avLst/>
              <a:gdLst/>
              <a:ahLst/>
              <a:cxnLst>
                <a:cxn ang="0">
                  <a:pos x="437" y="552"/>
                </a:cxn>
                <a:cxn ang="0">
                  <a:pos x="99" y="497"/>
                </a:cxn>
                <a:cxn ang="0">
                  <a:pos x="265" y="0"/>
                </a:cxn>
                <a:cxn ang="0">
                  <a:pos x="232" y="359"/>
                </a:cxn>
                <a:cxn ang="0">
                  <a:pos x="437" y="552"/>
                </a:cxn>
              </a:cxnLst>
              <a:rect l="0" t="0" r="r" b="b"/>
              <a:pathLst>
                <a:path w="437" h="662">
                  <a:moveTo>
                    <a:pt x="437" y="552"/>
                  </a:moveTo>
                  <a:cubicBezTo>
                    <a:pt x="437" y="552"/>
                    <a:pt x="179" y="662"/>
                    <a:pt x="99" y="497"/>
                  </a:cubicBezTo>
                  <a:cubicBezTo>
                    <a:pt x="0" y="294"/>
                    <a:pt x="265" y="0"/>
                    <a:pt x="265" y="0"/>
                  </a:cubicBezTo>
                  <a:cubicBezTo>
                    <a:pt x="265" y="0"/>
                    <a:pt x="176" y="183"/>
                    <a:pt x="232" y="359"/>
                  </a:cubicBezTo>
                  <a:cubicBezTo>
                    <a:pt x="271" y="481"/>
                    <a:pt x="437" y="552"/>
                    <a:pt x="437" y="552"/>
                  </a:cubicBezTo>
                  <a:close/>
                </a:path>
              </a:pathLst>
            </a:custGeom>
            <a:solidFill>
              <a:schemeClr val="accent5">
                <a:lumMod val="60000"/>
                <a:lumOff val="4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defTabSz="914400"/>
              <a:endParaRPr>
                <a:solidFill>
                  <a:srgbClr val="000000"/>
                </a:solidFill>
              </a:endParaRPr>
            </a:p>
          </p:txBody>
        </p:sp>
        <p:sp>
          <p:nvSpPr>
            <p:cNvPr id="9" name="Freeform: Shape 67">
              <a:extLst>
                <a:ext uri="{FF2B5EF4-FFF2-40B4-BE49-F238E27FC236}">
                  <a16:creationId xmlns:a16="http://schemas.microsoft.com/office/drawing/2014/main" xmlns="" id="{A21C842D-5F5D-4A77-B148-C4D52500BAB8}"/>
                </a:ext>
              </a:extLst>
            </p:cNvPr>
            <p:cNvSpPr>
              <a:spLocks/>
            </p:cNvSpPr>
            <p:nvPr/>
          </p:nvSpPr>
          <p:spPr bwMode="auto">
            <a:xfrm>
              <a:off x="5175836" y="2372849"/>
              <a:ext cx="2404104" cy="1731598"/>
            </a:xfrm>
            <a:custGeom>
              <a:avLst/>
              <a:gdLst/>
              <a:ahLst/>
              <a:cxnLst>
                <a:cxn ang="0">
                  <a:pos x="0" y="279"/>
                </a:cxn>
                <a:cxn ang="0">
                  <a:pos x="216" y="14"/>
                </a:cxn>
                <a:cxn ang="0">
                  <a:pos x="564" y="406"/>
                </a:cxn>
                <a:cxn ang="0">
                  <a:pos x="269" y="198"/>
                </a:cxn>
                <a:cxn ang="0">
                  <a:pos x="0" y="279"/>
                </a:cxn>
              </a:cxnLst>
              <a:rect l="0" t="0" r="r" b="b"/>
              <a:pathLst>
                <a:path w="564" h="406">
                  <a:moveTo>
                    <a:pt x="0" y="279"/>
                  </a:moveTo>
                  <a:cubicBezTo>
                    <a:pt x="0" y="279"/>
                    <a:pt x="33" y="0"/>
                    <a:pt x="216" y="14"/>
                  </a:cubicBezTo>
                  <a:cubicBezTo>
                    <a:pt x="441" y="29"/>
                    <a:pt x="564" y="406"/>
                    <a:pt x="564" y="406"/>
                  </a:cubicBezTo>
                  <a:cubicBezTo>
                    <a:pt x="564" y="406"/>
                    <a:pt x="449" y="237"/>
                    <a:pt x="269" y="198"/>
                  </a:cubicBezTo>
                  <a:cubicBezTo>
                    <a:pt x="144" y="170"/>
                    <a:pt x="0" y="279"/>
                    <a:pt x="0" y="279"/>
                  </a:cubicBezTo>
                  <a:close/>
                </a:path>
              </a:pathLst>
            </a:custGeom>
            <a:solidFill>
              <a:schemeClr val="accent2"/>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defTabSz="914400"/>
              <a:endParaRPr>
                <a:solidFill>
                  <a:srgbClr val="000000"/>
                </a:solidFill>
              </a:endParaRPr>
            </a:p>
          </p:txBody>
        </p:sp>
        <p:grpSp>
          <p:nvGrpSpPr>
            <p:cNvPr id="10" name="Group 68">
              <a:extLst>
                <a:ext uri="{FF2B5EF4-FFF2-40B4-BE49-F238E27FC236}">
                  <a16:creationId xmlns:a16="http://schemas.microsoft.com/office/drawing/2014/main" xmlns="" id="{BF20B669-48B4-4035-9F4B-7E2422DBB3D5}"/>
                </a:ext>
              </a:extLst>
            </p:cNvPr>
            <p:cNvGrpSpPr/>
            <p:nvPr/>
          </p:nvGrpSpPr>
          <p:grpSpPr>
            <a:xfrm>
              <a:off x="4671116" y="4917324"/>
              <a:ext cx="456432" cy="459762"/>
              <a:chOff x="1905000" y="3457575"/>
              <a:chExt cx="217488" cy="219075"/>
            </a:xfrm>
            <a:solidFill>
              <a:schemeClr val="bg1"/>
            </a:solidFill>
          </p:grpSpPr>
          <p:sp>
            <p:nvSpPr>
              <p:cNvPr id="19" name="Freeform: Shape 69">
                <a:extLst>
                  <a:ext uri="{FF2B5EF4-FFF2-40B4-BE49-F238E27FC236}">
                    <a16:creationId xmlns:a16="http://schemas.microsoft.com/office/drawing/2014/main" xmlns="" id="{3F4D4B36-6911-42DD-B496-90A11197644A}"/>
                  </a:ext>
                </a:extLst>
              </p:cNvPr>
              <p:cNvSpPr>
                <a:spLocks/>
              </p:cNvSpPr>
              <p:nvPr/>
            </p:nvSpPr>
            <p:spPr bwMode="auto">
              <a:xfrm>
                <a:off x="1905000" y="3457575"/>
                <a:ext cx="217488" cy="219075"/>
              </a:xfrm>
              <a:custGeom>
                <a:avLst/>
                <a:gdLst/>
                <a:ahLst/>
                <a:cxnLst>
                  <a:cxn ang="0">
                    <a:pos x="76" y="9"/>
                  </a:cxn>
                  <a:cxn ang="0">
                    <a:pos x="53" y="0"/>
                  </a:cxn>
                  <a:cxn ang="0">
                    <a:pos x="30" y="9"/>
                  </a:cxn>
                  <a:cxn ang="0">
                    <a:pos x="21" y="32"/>
                  </a:cxn>
                  <a:cxn ang="0">
                    <a:pos x="25" y="48"/>
                  </a:cxn>
                  <a:cxn ang="0">
                    <a:pos x="1" y="73"/>
                  </a:cxn>
                  <a:cxn ang="0">
                    <a:pos x="0" y="75"/>
                  </a:cxn>
                  <a:cxn ang="0">
                    <a:pos x="1" y="77"/>
                  </a:cxn>
                  <a:cxn ang="0">
                    <a:pos x="8" y="85"/>
                  </a:cxn>
                  <a:cxn ang="0">
                    <a:pos x="10" y="85"/>
                  </a:cxn>
                  <a:cxn ang="0">
                    <a:pos x="12" y="85"/>
                  </a:cxn>
                  <a:cxn ang="0">
                    <a:pos x="37" y="60"/>
                  </a:cxn>
                  <a:cxn ang="0">
                    <a:pos x="53" y="64"/>
                  </a:cxn>
                  <a:cxn ang="0">
                    <a:pos x="76" y="55"/>
                  </a:cxn>
                  <a:cxn ang="0">
                    <a:pos x="85" y="32"/>
                  </a:cxn>
                  <a:cxn ang="0">
                    <a:pos x="76" y="9"/>
                  </a:cxn>
                  <a:cxn ang="0">
                    <a:pos x="10" y="79"/>
                  </a:cxn>
                  <a:cxn ang="0">
                    <a:pos x="6" y="75"/>
                  </a:cxn>
                  <a:cxn ang="0">
                    <a:pos x="28" y="53"/>
                  </a:cxn>
                  <a:cxn ang="0">
                    <a:pos x="30" y="55"/>
                  </a:cxn>
                  <a:cxn ang="0">
                    <a:pos x="32" y="57"/>
                  </a:cxn>
                  <a:cxn ang="0">
                    <a:pos x="10" y="79"/>
                  </a:cxn>
                  <a:cxn ang="0">
                    <a:pos x="72" y="51"/>
                  </a:cxn>
                  <a:cxn ang="0">
                    <a:pos x="53" y="59"/>
                  </a:cxn>
                  <a:cxn ang="0">
                    <a:pos x="34" y="51"/>
                  </a:cxn>
                  <a:cxn ang="0">
                    <a:pos x="26" y="32"/>
                  </a:cxn>
                  <a:cxn ang="0">
                    <a:pos x="34" y="13"/>
                  </a:cxn>
                  <a:cxn ang="0">
                    <a:pos x="53" y="5"/>
                  </a:cxn>
                  <a:cxn ang="0">
                    <a:pos x="72" y="13"/>
                  </a:cxn>
                  <a:cxn ang="0">
                    <a:pos x="80" y="32"/>
                  </a:cxn>
                  <a:cxn ang="0">
                    <a:pos x="72" y="51"/>
                  </a:cxn>
                </a:cxnLst>
                <a:rect l="0" t="0" r="r" b="b"/>
                <a:pathLst>
                  <a:path w="85" h="85">
                    <a:moveTo>
                      <a:pt x="76" y="9"/>
                    </a:moveTo>
                    <a:cubicBezTo>
                      <a:pt x="70" y="3"/>
                      <a:pt x="62" y="0"/>
                      <a:pt x="53" y="0"/>
                    </a:cubicBezTo>
                    <a:cubicBezTo>
                      <a:pt x="44" y="0"/>
                      <a:pt x="36" y="3"/>
                      <a:pt x="30" y="9"/>
                    </a:cubicBezTo>
                    <a:cubicBezTo>
                      <a:pt x="24" y="15"/>
                      <a:pt x="21" y="23"/>
                      <a:pt x="21" y="32"/>
                    </a:cubicBezTo>
                    <a:cubicBezTo>
                      <a:pt x="21" y="38"/>
                      <a:pt x="22" y="43"/>
                      <a:pt x="25" y="48"/>
                    </a:cubicBezTo>
                    <a:cubicBezTo>
                      <a:pt x="1" y="73"/>
                      <a:pt x="1" y="73"/>
                      <a:pt x="1" y="73"/>
                    </a:cubicBezTo>
                    <a:cubicBezTo>
                      <a:pt x="0" y="74"/>
                      <a:pt x="0" y="74"/>
                      <a:pt x="0" y="75"/>
                    </a:cubicBezTo>
                    <a:cubicBezTo>
                      <a:pt x="0" y="76"/>
                      <a:pt x="0" y="76"/>
                      <a:pt x="1" y="77"/>
                    </a:cubicBezTo>
                    <a:cubicBezTo>
                      <a:pt x="8" y="85"/>
                      <a:pt x="8" y="85"/>
                      <a:pt x="8" y="85"/>
                    </a:cubicBezTo>
                    <a:cubicBezTo>
                      <a:pt x="9" y="85"/>
                      <a:pt x="9" y="85"/>
                      <a:pt x="10" y="85"/>
                    </a:cubicBezTo>
                    <a:cubicBezTo>
                      <a:pt x="11" y="85"/>
                      <a:pt x="12" y="85"/>
                      <a:pt x="12" y="85"/>
                    </a:cubicBezTo>
                    <a:cubicBezTo>
                      <a:pt x="37" y="60"/>
                      <a:pt x="37" y="60"/>
                      <a:pt x="37" y="60"/>
                    </a:cubicBezTo>
                    <a:cubicBezTo>
                      <a:pt x="42" y="63"/>
                      <a:pt x="47" y="64"/>
                      <a:pt x="53" y="64"/>
                    </a:cubicBezTo>
                    <a:cubicBezTo>
                      <a:pt x="62" y="64"/>
                      <a:pt x="70" y="61"/>
                      <a:pt x="76" y="55"/>
                    </a:cubicBezTo>
                    <a:cubicBezTo>
                      <a:pt x="82" y="49"/>
                      <a:pt x="85" y="41"/>
                      <a:pt x="85" y="32"/>
                    </a:cubicBezTo>
                    <a:cubicBezTo>
                      <a:pt x="85" y="23"/>
                      <a:pt x="82" y="15"/>
                      <a:pt x="76" y="9"/>
                    </a:cubicBezTo>
                    <a:close/>
                    <a:moveTo>
                      <a:pt x="10" y="79"/>
                    </a:moveTo>
                    <a:cubicBezTo>
                      <a:pt x="6" y="75"/>
                      <a:pt x="6" y="75"/>
                      <a:pt x="6" y="75"/>
                    </a:cubicBezTo>
                    <a:cubicBezTo>
                      <a:pt x="28" y="53"/>
                      <a:pt x="28" y="53"/>
                      <a:pt x="28" y="53"/>
                    </a:cubicBezTo>
                    <a:cubicBezTo>
                      <a:pt x="29" y="53"/>
                      <a:pt x="30" y="54"/>
                      <a:pt x="30" y="55"/>
                    </a:cubicBezTo>
                    <a:cubicBezTo>
                      <a:pt x="31" y="56"/>
                      <a:pt x="32" y="56"/>
                      <a:pt x="32" y="57"/>
                    </a:cubicBezTo>
                    <a:lnTo>
                      <a:pt x="10" y="79"/>
                    </a:lnTo>
                    <a:close/>
                    <a:moveTo>
                      <a:pt x="72" y="51"/>
                    </a:moveTo>
                    <a:cubicBezTo>
                      <a:pt x="67" y="56"/>
                      <a:pt x="60" y="59"/>
                      <a:pt x="53" y="59"/>
                    </a:cubicBezTo>
                    <a:cubicBezTo>
                      <a:pt x="46" y="59"/>
                      <a:pt x="39" y="56"/>
                      <a:pt x="34" y="51"/>
                    </a:cubicBezTo>
                    <a:cubicBezTo>
                      <a:pt x="29" y="46"/>
                      <a:pt x="26" y="39"/>
                      <a:pt x="26" y="32"/>
                    </a:cubicBezTo>
                    <a:cubicBezTo>
                      <a:pt x="26" y="25"/>
                      <a:pt x="29" y="18"/>
                      <a:pt x="34" y="13"/>
                    </a:cubicBezTo>
                    <a:cubicBezTo>
                      <a:pt x="39" y="8"/>
                      <a:pt x="46" y="5"/>
                      <a:pt x="53" y="5"/>
                    </a:cubicBezTo>
                    <a:cubicBezTo>
                      <a:pt x="60" y="5"/>
                      <a:pt x="67" y="8"/>
                      <a:pt x="72" y="13"/>
                    </a:cubicBezTo>
                    <a:cubicBezTo>
                      <a:pt x="77" y="18"/>
                      <a:pt x="80" y="25"/>
                      <a:pt x="80" y="32"/>
                    </a:cubicBezTo>
                    <a:cubicBezTo>
                      <a:pt x="80" y="39"/>
                      <a:pt x="77" y="46"/>
                      <a:pt x="72" y="51"/>
                    </a:cubicBezTo>
                    <a:close/>
                  </a:path>
                </a:pathLst>
              </a:custGeom>
              <a:grpFill/>
              <a:ln w="9525">
                <a:noFill/>
                <a:round/>
                <a:headEnd/>
                <a:tailEnd/>
              </a:ln>
            </p:spPr>
            <p:txBody>
              <a:bodyPr anchor="ctr"/>
              <a:lstStyle/>
              <a:p>
                <a:pPr algn="ctr" defTabSz="914400"/>
                <a:endParaRPr>
                  <a:solidFill>
                    <a:srgbClr val="000000"/>
                  </a:solidFill>
                </a:endParaRPr>
              </a:p>
            </p:txBody>
          </p:sp>
          <p:sp>
            <p:nvSpPr>
              <p:cNvPr id="20" name="Freeform: Shape 70">
                <a:extLst>
                  <a:ext uri="{FF2B5EF4-FFF2-40B4-BE49-F238E27FC236}">
                    <a16:creationId xmlns:a16="http://schemas.microsoft.com/office/drawing/2014/main" xmlns="" id="{978AE3B6-6CB7-4B5A-B2E0-65873AEEBD9B}"/>
                  </a:ext>
                </a:extLst>
              </p:cNvPr>
              <p:cNvSpPr>
                <a:spLocks/>
              </p:cNvSpPr>
              <p:nvPr/>
            </p:nvSpPr>
            <p:spPr bwMode="auto">
              <a:xfrm>
                <a:off x="1992313" y="3548063"/>
                <a:ext cx="107950" cy="50800"/>
              </a:xfrm>
              <a:custGeom>
                <a:avLst/>
                <a:gdLst/>
                <a:ahLst/>
                <a:cxnLst>
                  <a:cxn ang="0">
                    <a:pos x="40" y="0"/>
                  </a:cxn>
                  <a:cxn ang="0">
                    <a:pos x="38" y="2"/>
                  </a:cxn>
                  <a:cxn ang="0">
                    <a:pos x="33" y="11"/>
                  </a:cxn>
                  <a:cxn ang="0">
                    <a:pos x="19" y="17"/>
                  </a:cxn>
                  <a:cxn ang="0">
                    <a:pos x="5" y="11"/>
                  </a:cxn>
                  <a:cxn ang="0">
                    <a:pos x="3" y="9"/>
                  </a:cxn>
                  <a:cxn ang="0">
                    <a:pos x="1" y="8"/>
                  </a:cxn>
                  <a:cxn ang="0">
                    <a:pos x="1" y="11"/>
                  </a:cxn>
                  <a:cxn ang="0">
                    <a:pos x="3" y="13"/>
                  </a:cxn>
                  <a:cxn ang="0">
                    <a:pos x="19" y="20"/>
                  </a:cxn>
                  <a:cxn ang="0">
                    <a:pos x="35" y="13"/>
                  </a:cxn>
                  <a:cxn ang="0">
                    <a:pos x="42" y="2"/>
                  </a:cxn>
                  <a:cxn ang="0">
                    <a:pos x="40" y="0"/>
                  </a:cxn>
                </a:cxnLst>
                <a:rect l="0" t="0" r="r" b="b"/>
                <a:pathLst>
                  <a:path w="42" h="20">
                    <a:moveTo>
                      <a:pt x="40" y="0"/>
                    </a:moveTo>
                    <a:cubicBezTo>
                      <a:pt x="39" y="0"/>
                      <a:pt x="38" y="1"/>
                      <a:pt x="38" y="2"/>
                    </a:cubicBezTo>
                    <a:cubicBezTo>
                      <a:pt x="37" y="5"/>
                      <a:pt x="35" y="8"/>
                      <a:pt x="33" y="11"/>
                    </a:cubicBezTo>
                    <a:cubicBezTo>
                      <a:pt x="29" y="15"/>
                      <a:pt x="24" y="17"/>
                      <a:pt x="19" y="17"/>
                    </a:cubicBezTo>
                    <a:cubicBezTo>
                      <a:pt x="14" y="17"/>
                      <a:pt x="9" y="15"/>
                      <a:pt x="5" y="11"/>
                    </a:cubicBezTo>
                    <a:cubicBezTo>
                      <a:pt x="5" y="10"/>
                      <a:pt x="4" y="9"/>
                      <a:pt x="3" y="9"/>
                    </a:cubicBezTo>
                    <a:cubicBezTo>
                      <a:pt x="3" y="8"/>
                      <a:pt x="2" y="8"/>
                      <a:pt x="1" y="8"/>
                    </a:cubicBezTo>
                    <a:cubicBezTo>
                      <a:pt x="0" y="9"/>
                      <a:pt x="0" y="10"/>
                      <a:pt x="1" y="11"/>
                    </a:cubicBezTo>
                    <a:cubicBezTo>
                      <a:pt x="1" y="12"/>
                      <a:pt x="2" y="13"/>
                      <a:pt x="3" y="13"/>
                    </a:cubicBezTo>
                    <a:cubicBezTo>
                      <a:pt x="7" y="18"/>
                      <a:pt x="13" y="20"/>
                      <a:pt x="19" y="20"/>
                    </a:cubicBezTo>
                    <a:cubicBezTo>
                      <a:pt x="25" y="20"/>
                      <a:pt x="31" y="18"/>
                      <a:pt x="35" y="13"/>
                    </a:cubicBezTo>
                    <a:cubicBezTo>
                      <a:pt x="38" y="10"/>
                      <a:pt x="41" y="7"/>
                      <a:pt x="42" y="2"/>
                    </a:cubicBezTo>
                    <a:cubicBezTo>
                      <a:pt x="42" y="1"/>
                      <a:pt x="41" y="0"/>
                      <a:pt x="40" y="0"/>
                    </a:cubicBezTo>
                    <a:close/>
                  </a:path>
                </a:pathLst>
              </a:custGeom>
              <a:grpFill/>
              <a:ln w="9525">
                <a:noFill/>
                <a:round/>
                <a:headEnd/>
                <a:tailEnd/>
              </a:ln>
            </p:spPr>
            <p:txBody>
              <a:bodyPr anchor="ctr"/>
              <a:lstStyle/>
              <a:p>
                <a:pPr algn="ctr" defTabSz="914400"/>
                <a:endParaRPr>
                  <a:solidFill>
                    <a:srgbClr val="000000"/>
                  </a:solidFill>
                </a:endParaRPr>
              </a:p>
            </p:txBody>
          </p:sp>
          <p:sp>
            <p:nvSpPr>
              <p:cNvPr id="21" name="Freeform: Shape 71">
                <a:extLst>
                  <a:ext uri="{FF2B5EF4-FFF2-40B4-BE49-F238E27FC236}">
                    <a16:creationId xmlns:a16="http://schemas.microsoft.com/office/drawing/2014/main" xmlns="" id="{78A0FD32-9F12-4B9E-AD18-9A0FCDCF8C57}"/>
                  </a:ext>
                </a:extLst>
              </p:cNvPr>
              <p:cNvSpPr>
                <a:spLocks/>
              </p:cNvSpPr>
              <p:nvPr/>
            </p:nvSpPr>
            <p:spPr bwMode="auto">
              <a:xfrm>
                <a:off x="1976438" y="3481388"/>
                <a:ext cx="123825" cy="79375"/>
              </a:xfrm>
              <a:custGeom>
                <a:avLst/>
                <a:gdLst/>
                <a:ahLst/>
                <a:cxnLst>
                  <a:cxn ang="0">
                    <a:pos x="6" y="29"/>
                  </a:cxn>
                  <a:cxn ang="0">
                    <a:pos x="11" y="9"/>
                  </a:cxn>
                  <a:cxn ang="0">
                    <a:pos x="25" y="3"/>
                  </a:cxn>
                  <a:cxn ang="0">
                    <a:pos x="39" y="9"/>
                  </a:cxn>
                  <a:cxn ang="0">
                    <a:pos x="44" y="18"/>
                  </a:cxn>
                  <a:cxn ang="0">
                    <a:pos x="46" y="19"/>
                  </a:cxn>
                  <a:cxn ang="0">
                    <a:pos x="47" y="17"/>
                  </a:cxn>
                  <a:cxn ang="0">
                    <a:pos x="41" y="7"/>
                  </a:cxn>
                  <a:cxn ang="0">
                    <a:pos x="25" y="0"/>
                  </a:cxn>
                  <a:cxn ang="0">
                    <a:pos x="9" y="7"/>
                  </a:cxn>
                  <a:cxn ang="0">
                    <a:pos x="3" y="30"/>
                  </a:cxn>
                  <a:cxn ang="0">
                    <a:pos x="5" y="31"/>
                  </a:cxn>
                  <a:cxn ang="0">
                    <a:pos x="5" y="31"/>
                  </a:cxn>
                  <a:cxn ang="0">
                    <a:pos x="6" y="29"/>
                  </a:cxn>
                </a:cxnLst>
                <a:rect l="0" t="0" r="r" b="b"/>
                <a:pathLst>
                  <a:path w="48" h="31">
                    <a:moveTo>
                      <a:pt x="6" y="29"/>
                    </a:moveTo>
                    <a:cubicBezTo>
                      <a:pt x="4" y="22"/>
                      <a:pt x="6" y="14"/>
                      <a:pt x="11" y="9"/>
                    </a:cubicBezTo>
                    <a:cubicBezTo>
                      <a:pt x="15" y="6"/>
                      <a:pt x="20" y="3"/>
                      <a:pt x="25" y="3"/>
                    </a:cubicBezTo>
                    <a:cubicBezTo>
                      <a:pt x="30" y="3"/>
                      <a:pt x="35" y="6"/>
                      <a:pt x="39" y="9"/>
                    </a:cubicBezTo>
                    <a:cubicBezTo>
                      <a:pt x="41" y="12"/>
                      <a:pt x="43" y="15"/>
                      <a:pt x="44" y="18"/>
                    </a:cubicBezTo>
                    <a:cubicBezTo>
                      <a:pt x="44" y="19"/>
                      <a:pt x="45" y="20"/>
                      <a:pt x="46" y="19"/>
                    </a:cubicBezTo>
                    <a:cubicBezTo>
                      <a:pt x="47" y="19"/>
                      <a:pt x="48" y="18"/>
                      <a:pt x="47" y="17"/>
                    </a:cubicBezTo>
                    <a:cubicBezTo>
                      <a:pt x="46" y="13"/>
                      <a:pt x="44" y="10"/>
                      <a:pt x="41" y="7"/>
                    </a:cubicBezTo>
                    <a:cubicBezTo>
                      <a:pt x="37" y="2"/>
                      <a:pt x="31" y="0"/>
                      <a:pt x="25" y="0"/>
                    </a:cubicBezTo>
                    <a:cubicBezTo>
                      <a:pt x="19" y="0"/>
                      <a:pt x="13" y="2"/>
                      <a:pt x="9" y="7"/>
                    </a:cubicBezTo>
                    <a:cubicBezTo>
                      <a:pt x="3" y="13"/>
                      <a:pt x="0" y="22"/>
                      <a:pt x="3" y="30"/>
                    </a:cubicBezTo>
                    <a:cubicBezTo>
                      <a:pt x="3" y="31"/>
                      <a:pt x="4" y="31"/>
                      <a:pt x="5" y="31"/>
                    </a:cubicBezTo>
                    <a:cubicBezTo>
                      <a:pt x="5" y="31"/>
                      <a:pt x="5" y="31"/>
                      <a:pt x="5" y="31"/>
                    </a:cubicBezTo>
                    <a:cubicBezTo>
                      <a:pt x="6" y="31"/>
                      <a:pt x="7" y="30"/>
                      <a:pt x="6" y="29"/>
                    </a:cubicBezTo>
                    <a:close/>
                  </a:path>
                </a:pathLst>
              </a:custGeom>
              <a:grpFill/>
              <a:ln w="9525">
                <a:noFill/>
                <a:round/>
                <a:headEnd/>
                <a:tailEnd/>
              </a:ln>
            </p:spPr>
            <p:txBody>
              <a:bodyPr anchor="ctr"/>
              <a:lstStyle/>
              <a:p>
                <a:pPr algn="ctr" defTabSz="914400"/>
                <a:endParaRPr>
                  <a:solidFill>
                    <a:srgbClr val="000000"/>
                  </a:solidFill>
                </a:endParaRPr>
              </a:p>
            </p:txBody>
          </p:sp>
          <p:sp>
            <p:nvSpPr>
              <p:cNvPr id="22" name="Freeform: Shape 72">
                <a:extLst>
                  <a:ext uri="{FF2B5EF4-FFF2-40B4-BE49-F238E27FC236}">
                    <a16:creationId xmlns:a16="http://schemas.microsoft.com/office/drawing/2014/main" xmlns="" id="{E3D14677-354B-48D5-920A-A38981CE6A24}"/>
                  </a:ext>
                </a:extLst>
              </p:cNvPr>
              <p:cNvSpPr>
                <a:spLocks/>
              </p:cNvSpPr>
              <p:nvPr/>
            </p:nvSpPr>
            <p:spPr bwMode="auto">
              <a:xfrm>
                <a:off x="2043113" y="3498850"/>
                <a:ext cx="28575" cy="20638"/>
              </a:xfrm>
              <a:custGeom>
                <a:avLst/>
                <a:gdLst/>
                <a:ahLst/>
                <a:cxnLst>
                  <a:cxn ang="0">
                    <a:pos x="3" y="1"/>
                  </a:cxn>
                  <a:cxn ang="0">
                    <a:pos x="0" y="2"/>
                  </a:cxn>
                  <a:cxn ang="0">
                    <a:pos x="2" y="4"/>
                  </a:cxn>
                  <a:cxn ang="0">
                    <a:pos x="8" y="7"/>
                  </a:cxn>
                  <a:cxn ang="0">
                    <a:pos x="9" y="8"/>
                  </a:cxn>
                  <a:cxn ang="0">
                    <a:pos x="10" y="7"/>
                  </a:cxn>
                  <a:cxn ang="0">
                    <a:pos x="10" y="5"/>
                  </a:cxn>
                  <a:cxn ang="0">
                    <a:pos x="3" y="1"/>
                  </a:cxn>
                </a:cxnLst>
                <a:rect l="0" t="0" r="r" b="b"/>
                <a:pathLst>
                  <a:path w="11" h="8">
                    <a:moveTo>
                      <a:pt x="3" y="1"/>
                    </a:moveTo>
                    <a:cubicBezTo>
                      <a:pt x="2" y="0"/>
                      <a:pt x="1" y="1"/>
                      <a:pt x="0" y="2"/>
                    </a:cubicBezTo>
                    <a:cubicBezTo>
                      <a:pt x="0" y="3"/>
                      <a:pt x="1" y="4"/>
                      <a:pt x="2" y="4"/>
                    </a:cubicBezTo>
                    <a:cubicBezTo>
                      <a:pt x="4" y="5"/>
                      <a:pt x="6" y="6"/>
                      <a:pt x="8" y="7"/>
                    </a:cubicBezTo>
                    <a:cubicBezTo>
                      <a:pt x="8" y="8"/>
                      <a:pt x="8" y="8"/>
                      <a:pt x="9" y="8"/>
                    </a:cubicBezTo>
                    <a:cubicBezTo>
                      <a:pt x="9" y="8"/>
                      <a:pt x="10" y="8"/>
                      <a:pt x="10" y="7"/>
                    </a:cubicBezTo>
                    <a:cubicBezTo>
                      <a:pt x="11" y="7"/>
                      <a:pt x="11" y="6"/>
                      <a:pt x="10" y="5"/>
                    </a:cubicBezTo>
                    <a:cubicBezTo>
                      <a:pt x="8" y="3"/>
                      <a:pt x="5" y="1"/>
                      <a:pt x="3" y="1"/>
                    </a:cubicBezTo>
                    <a:close/>
                  </a:path>
                </a:pathLst>
              </a:custGeom>
              <a:grpFill/>
              <a:ln w="9525">
                <a:noFill/>
                <a:round/>
                <a:headEnd/>
                <a:tailEnd/>
              </a:ln>
            </p:spPr>
            <p:txBody>
              <a:bodyPr anchor="ctr"/>
              <a:lstStyle/>
              <a:p>
                <a:pPr algn="ctr" defTabSz="914400"/>
                <a:endParaRPr>
                  <a:solidFill>
                    <a:srgbClr val="000000"/>
                  </a:solidFill>
                </a:endParaRPr>
              </a:p>
            </p:txBody>
          </p:sp>
          <p:sp>
            <p:nvSpPr>
              <p:cNvPr id="23" name="Freeform: Shape 73">
                <a:extLst>
                  <a:ext uri="{FF2B5EF4-FFF2-40B4-BE49-F238E27FC236}">
                    <a16:creationId xmlns:a16="http://schemas.microsoft.com/office/drawing/2014/main" xmlns="" id="{DBB610CD-5C95-4C13-B121-7E20E474A91A}"/>
                  </a:ext>
                </a:extLst>
              </p:cNvPr>
              <p:cNvSpPr>
                <a:spLocks/>
              </p:cNvSpPr>
              <p:nvPr/>
            </p:nvSpPr>
            <p:spPr bwMode="auto">
              <a:xfrm>
                <a:off x="2070100" y="3522663"/>
                <a:ext cx="12700" cy="17463"/>
              </a:xfrm>
              <a:custGeom>
                <a:avLst/>
                <a:gdLst/>
                <a:ahLst/>
                <a:cxnLst>
                  <a:cxn ang="0">
                    <a:pos x="1" y="6"/>
                  </a:cxn>
                  <a:cxn ang="0">
                    <a:pos x="3" y="7"/>
                  </a:cxn>
                  <a:cxn ang="0">
                    <a:pos x="3" y="7"/>
                  </a:cxn>
                  <a:cxn ang="0">
                    <a:pos x="5" y="5"/>
                  </a:cxn>
                  <a:cxn ang="0">
                    <a:pos x="4" y="2"/>
                  </a:cxn>
                  <a:cxn ang="0">
                    <a:pos x="2" y="1"/>
                  </a:cxn>
                  <a:cxn ang="0">
                    <a:pos x="1" y="3"/>
                  </a:cxn>
                  <a:cxn ang="0">
                    <a:pos x="1" y="6"/>
                  </a:cxn>
                </a:cxnLst>
                <a:rect l="0" t="0" r="r" b="b"/>
                <a:pathLst>
                  <a:path w="5" h="7">
                    <a:moveTo>
                      <a:pt x="1" y="6"/>
                    </a:moveTo>
                    <a:cubicBezTo>
                      <a:pt x="1" y="7"/>
                      <a:pt x="2" y="7"/>
                      <a:pt x="3" y="7"/>
                    </a:cubicBezTo>
                    <a:cubicBezTo>
                      <a:pt x="3" y="7"/>
                      <a:pt x="3" y="7"/>
                      <a:pt x="3" y="7"/>
                    </a:cubicBezTo>
                    <a:cubicBezTo>
                      <a:pt x="4" y="7"/>
                      <a:pt x="5" y="6"/>
                      <a:pt x="5" y="5"/>
                    </a:cubicBezTo>
                    <a:cubicBezTo>
                      <a:pt x="5" y="4"/>
                      <a:pt x="4" y="3"/>
                      <a:pt x="4" y="2"/>
                    </a:cubicBezTo>
                    <a:cubicBezTo>
                      <a:pt x="4" y="1"/>
                      <a:pt x="3" y="0"/>
                      <a:pt x="2" y="1"/>
                    </a:cubicBezTo>
                    <a:cubicBezTo>
                      <a:pt x="1" y="1"/>
                      <a:pt x="0" y="2"/>
                      <a:pt x="1" y="3"/>
                    </a:cubicBezTo>
                    <a:cubicBezTo>
                      <a:pt x="1" y="4"/>
                      <a:pt x="1" y="5"/>
                      <a:pt x="1" y="6"/>
                    </a:cubicBezTo>
                    <a:close/>
                  </a:path>
                </a:pathLst>
              </a:custGeom>
              <a:grpFill/>
              <a:ln w="9525">
                <a:noFill/>
                <a:round/>
                <a:headEnd/>
                <a:tailEnd/>
              </a:ln>
            </p:spPr>
            <p:txBody>
              <a:bodyPr anchor="ctr"/>
              <a:lstStyle/>
              <a:p>
                <a:pPr algn="ctr" defTabSz="914400"/>
                <a:endParaRPr>
                  <a:solidFill>
                    <a:srgbClr val="000000"/>
                  </a:solidFill>
                </a:endParaRPr>
              </a:p>
            </p:txBody>
          </p:sp>
        </p:grpSp>
        <p:grpSp>
          <p:nvGrpSpPr>
            <p:cNvPr id="11" name="Group 74">
              <a:extLst>
                <a:ext uri="{FF2B5EF4-FFF2-40B4-BE49-F238E27FC236}">
                  <a16:creationId xmlns:a16="http://schemas.microsoft.com/office/drawing/2014/main" xmlns="" id="{E00813BD-AE91-4035-A505-80AFC7FE33F5}"/>
                </a:ext>
              </a:extLst>
            </p:cNvPr>
            <p:cNvGrpSpPr/>
            <p:nvPr/>
          </p:nvGrpSpPr>
          <p:grpSpPr>
            <a:xfrm>
              <a:off x="5762273" y="2593866"/>
              <a:ext cx="459763" cy="449769"/>
              <a:chOff x="6516688" y="1757363"/>
              <a:chExt cx="219075" cy="214313"/>
            </a:xfrm>
            <a:solidFill>
              <a:schemeClr val="bg1"/>
            </a:solidFill>
          </p:grpSpPr>
          <p:sp>
            <p:nvSpPr>
              <p:cNvPr id="15" name="Freeform: Shape 75">
                <a:extLst>
                  <a:ext uri="{FF2B5EF4-FFF2-40B4-BE49-F238E27FC236}">
                    <a16:creationId xmlns:a16="http://schemas.microsoft.com/office/drawing/2014/main" xmlns="" id="{B251B14D-B923-4276-A5E9-E2EBB2ED35A4}"/>
                  </a:ext>
                </a:extLst>
              </p:cNvPr>
              <p:cNvSpPr>
                <a:spLocks/>
              </p:cNvSpPr>
              <p:nvPr/>
            </p:nvSpPr>
            <p:spPr bwMode="auto">
              <a:xfrm>
                <a:off x="6583363" y="1822450"/>
                <a:ext cx="87313" cy="87313"/>
              </a:xfrm>
              <a:custGeom>
                <a:avLst/>
                <a:gdLst/>
                <a:ahLst/>
                <a:cxnLst>
                  <a:cxn ang="0">
                    <a:pos x="0" y="17"/>
                  </a:cxn>
                  <a:cxn ang="0">
                    <a:pos x="17" y="34"/>
                  </a:cxn>
                  <a:cxn ang="0">
                    <a:pos x="34" y="17"/>
                  </a:cxn>
                  <a:cxn ang="0">
                    <a:pos x="17" y="0"/>
                  </a:cxn>
                  <a:cxn ang="0">
                    <a:pos x="0" y="17"/>
                  </a:cxn>
                  <a:cxn ang="0">
                    <a:pos x="29" y="17"/>
                  </a:cxn>
                  <a:cxn ang="0">
                    <a:pos x="17" y="29"/>
                  </a:cxn>
                  <a:cxn ang="0">
                    <a:pos x="5" y="17"/>
                  </a:cxn>
                  <a:cxn ang="0">
                    <a:pos x="17" y="6"/>
                  </a:cxn>
                  <a:cxn ang="0">
                    <a:pos x="29" y="17"/>
                  </a:cxn>
                </a:cxnLst>
                <a:rect l="0" t="0" r="r" b="b"/>
                <a:pathLst>
                  <a:path w="34" h="34">
                    <a:moveTo>
                      <a:pt x="0" y="17"/>
                    </a:moveTo>
                    <a:cubicBezTo>
                      <a:pt x="0" y="27"/>
                      <a:pt x="7" y="34"/>
                      <a:pt x="17" y="34"/>
                    </a:cubicBezTo>
                    <a:cubicBezTo>
                      <a:pt x="26" y="34"/>
                      <a:pt x="34" y="27"/>
                      <a:pt x="34" y="17"/>
                    </a:cubicBezTo>
                    <a:cubicBezTo>
                      <a:pt x="34" y="8"/>
                      <a:pt x="26" y="0"/>
                      <a:pt x="17" y="0"/>
                    </a:cubicBezTo>
                    <a:cubicBezTo>
                      <a:pt x="7" y="0"/>
                      <a:pt x="0" y="8"/>
                      <a:pt x="0" y="17"/>
                    </a:cubicBezTo>
                    <a:close/>
                    <a:moveTo>
                      <a:pt x="29" y="17"/>
                    </a:moveTo>
                    <a:cubicBezTo>
                      <a:pt x="29" y="24"/>
                      <a:pt x="23" y="29"/>
                      <a:pt x="17" y="29"/>
                    </a:cubicBezTo>
                    <a:cubicBezTo>
                      <a:pt x="10" y="29"/>
                      <a:pt x="5" y="24"/>
                      <a:pt x="5" y="17"/>
                    </a:cubicBezTo>
                    <a:cubicBezTo>
                      <a:pt x="5" y="11"/>
                      <a:pt x="10" y="6"/>
                      <a:pt x="17" y="6"/>
                    </a:cubicBezTo>
                    <a:cubicBezTo>
                      <a:pt x="23" y="6"/>
                      <a:pt x="29" y="11"/>
                      <a:pt x="29" y="17"/>
                    </a:cubicBezTo>
                    <a:close/>
                  </a:path>
                </a:pathLst>
              </a:custGeom>
              <a:grpFill/>
              <a:ln w="9525">
                <a:noFill/>
                <a:round/>
                <a:headEnd/>
                <a:tailEnd/>
              </a:ln>
            </p:spPr>
            <p:txBody>
              <a:bodyPr anchor="ctr"/>
              <a:lstStyle/>
              <a:p>
                <a:pPr algn="ctr" defTabSz="914400"/>
                <a:endParaRPr>
                  <a:solidFill>
                    <a:srgbClr val="000000"/>
                  </a:solidFill>
                </a:endParaRPr>
              </a:p>
            </p:txBody>
          </p:sp>
          <p:sp>
            <p:nvSpPr>
              <p:cNvPr id="16" name="Freeform: Shape 76">
                <a:extLst>
                  <a:ext uri="{FF2B5EF4-FFF2-40B4-BE49-F238E27FC236}">
                    <a16:creationId xmlns:a16="http://schemas.microsoft.com/office/drawing/2014/main" xmlns="" id="{30D1E412-D1C2-4741-AB6E-16EE57B8E1C5}"/>
                  </a:ext>
                </a:extLst>
              </p:cNvPr>
              <p:cNvSpPr>
                <a:spLocks/>
              </p:cNvSpPr>
              <p:nvPr/>
            </p:nvSpPr>
            <p:spPr bwMode="auto">
              <a:xfrm>
                <a:off x="6516688" y="1757363"/>
                <a:ext cx="219075" cy="214313"/>
              </a:xfrm>
              <a:custGeom>
                <a:avLst/>
                <a:gdLst/>
                <a:ahLst/>
                <a:cxnLst>
                  <a:cxn ang="0">
                    <a:pos x="77" y="39"/>
                  </a:cxn>
                  <a:cxn ang="0">
                    <a:pos x="79" y="27"/>
                  </a:cxn>
                  <a:cxn ang="0">
                    <a:pos x="73" y="12"/>
                  </a:cxn>
                  <a:cxn ang="0">
                    <a:pos x="67" y="11"/>
                  </a:cxn>
                  <a:cxn ang="0">
                    <a:pos x="54" y="10"/>
                  </a:cxn>
                  <a:cxn ang="0">
                    <a:pos x="48" y="0"/>
                  </a:cxn>
                  <a:cxn ang="0">
                    <a:pos x="38" y="0"/>
                  </a:cxn>
                  <a:cxn ang="0">
                    <a:pos x="32" y="10"/>
                  </a:cxn>
                  <a:cxn ang="0">
                    <a:pos x="18" y="11"/>
                  </a:cxn>
                  <a:cxn ang="0">
                    <a:pos x="12" y="12"/>
                  </a:cxn>
                  <a:cxn ang="0">
                    <a:pos x="6" y="27"/>
                  </a:cxn>
                  <a:cxn ang="0">
                    <a:pos x="8" y="39"/>
                  </a:cxn>
                  <a:cxn ang="0">
                    <a:pos x="0" y="47"/>
                  </a:cxn>
                  <a:cxn ang="0">
                    <a:pos x="8" y="61"/>
                  </a:cxn>
                  <a:cxn ang="0">
                    <a:pos x="19" y="67"/>
                  </a:cxn>
                  <a:cxn ang="0">
                    <a:pos x="20" y="78"/>
                  </a:cxn>
                  <a:cxn ang="0">
                    <a:pos x="31" y="83"/>
                  </a:cxn>
                  <a:cxn ang="0">
                    <a:pos x="39" y="77"/>
                  </a:cxn>
                  <a:cxn ang="0">
                    <a:pos x="46" y="77"/>
                  </a:cxn>
                  <a:cxn ang="0">
                    <a:pos x="54" y="83"/>
                  </a:cxn>
                  <a:cxn ang="0">
                    <a:pos x="66" y="78"/>
                  </a:cxn>
                  <a:cxn ang="0">
                    <a:pos x="67" y="67"/>
                  </a:cxn>
                  <a:cxn ang="0">
                    <a:pos x="78" y="61"/>
                  </a:cxn>
                  <a:cxn ang="0">
                    <a:pos x="85" y="47"/>
                  </a:cxn>
                  <a:cxn ang="0">
                    <a:pos x="61" y="20"/>
                  </a:cxn>
                  <a:cxn ang="0">
                    <a:pos x="75" y="23"/>
                  </a:cxn>
                  <a:cxn ang="0">
                    <a:pos x="71" y="26"/>
                  </a:cxn>
                  <a:cxn ang="0">
                    <a:pos x="68" y="27"/>
                  </a:cxn>
                  <a:cxn ang="0">
                    <a:pos x="46" y="71"/>
                  </a:cxn>
                  <a:cxn ang="0">
                    <a:pos x="14" y="46"/>
                  </a:cxn>
                  <a:cxn ang="0">
                    <a:pos x="25" y="19"/>
                  </a:cxn>
                  <a:cxn ang="0">
                    <a:pos x="26" y="19"/>
                  </a:cxn>
                  <a:cxn ang="0">
                    <a:pos x="36" y="14"/>
                  </a:cxn>
                  <a:cxn ang="0">
                    <a:pos x="49" y="14"/>
                  </a:cxn>
                  <a:cxn ang="0">
                    <a:pos x="61" y="20"/>
                  </a:cxn>
                  <a:cxn ang="0">
                    <a:pos x="43" y="5"/>
                  </a:cxn>
                  <a:cxn ang="0">
                    <a:pos x="48" y="10"/>
                  </a:cxn>
                  <a:cxn ang="0">
                    <a:pos x="37" y="10"/>
                  </a:cxn>
                  <a:cxn ang="0">
                    <a:pos x="16" y="16"/>
                  </a:cxn>
                  <a:cxn ang="0">
                    <a:pos x="17" y="22"/>
                  </a:cxn>
                  <a:cxn ang="0">
                    <a:pos x="11" y="23"/>
                  </a:cxn>
                  <a:cxn ang="0">
                    <a:pos x="6" y="47"/>
                  </a:cxn>
                  <a:cxn ang="0">
                    <a:pos x="11" y="46"/>
                  </a:cxn>
                  <a:cxn ang="0">
                    <a:pos x="8" y="56"/>
                  </a:cxn>
                  <a:cxn ang="0">
                    <a:pos x="23" y="74"/>
                  </a:cxn>
                  <a:cxn ang="0">
                    <a:pos x="35" y="74"/>
                  </a:cxn>
                  <a:cxn ang="0">
                    <a:pos x="23" y="74"/>
                  </a:cxn>
                  <a:cxn ang="0">
                    <a:pos x="51" y="74"/>
                  </a:cxn>
                  <a:cxn ang="0">
                    <a:pos x="63" y="74"/>
                  </a:cxn>
                  <a:cxn ang="0">
                    <a:pos x="78" y="56"/>
                  </a:cxn>
                  <a:cxn ang="0">
                    <a:pos x="75" y="44"/>
                  </a:cxn>
                  <a:cxn ang="0">
                    <a:pos x="78" y="56"/>
                  </a:cxn>
                </a:cxnLst>
                <a:rect l="0" t="0" r="r" b="b"/>
                <a:pathLst>
                  <a:path w="85" h="83">
                    <a:moveTo>
                      <a:pt x="82" y="42"/>
                    </a:moveTo>
                    <a:cubicBezTo>
                      <a:pt x="77" y="39"/>
                      <a:pt x="77" y="39"/>
                      <a:pt x="77" y="39"/>
                    </a:cubicBezTo>
                    <a:cubicBezTo>
                      <a:pt x="77" y="37"/>
                      <a:pt x="76" y="34"/>
                      <a:pt x="75" y="31"/>
                    </a:cubicBezTo>
                    <a:cubicBezTo>
                      <a:pt x="79" y="27"/>
                      <a:pt x="79" y="27"/>
                      <a:pt x="79" y="27"/>
                    </a:cubicBezTo>
                    <a:cubicBezTo>
                      <a:pt x="81" y="25"/>
                      <a:pt x="81" y="23"/>
                      <a:pt x="80" y="21"/>
                    </a:cubicBezTo>
                    <a:cubicBezTo>
                      <a:pt x="78" y="18"/>
                      <a:pt x="76" y="15"/>
                      <a:pt x="73" y="12"/>
                    </a:cubicBezTo>
                    <a:cubicBezTo>
                      <a:pt x="72" y="11"/>
                      <a:pt x="71" y="11"/>
                      <a:pt x="70" y="11"/>
                    </a:cubicBezTo>
                    <a:cubicBezTo>
                      <a:pt x="69" y="11"/>
                      <a:pt x="68" y="11"/>
                      <a:pt x="67" y="11"/>
                    </a:cubicBezTo>
                    <a:cubicBezTo>
                      <a:pt x="62" y="14"/>
                      <a:pt x="62" y="14"/>
                      <a:pt x="62" y="14"/>
                    </a:cubicBezTo>
                    <a:cubicBezTo>
                      <a:pt x="59" y="12"/>
                      <a:pt x="57" y="11"/>
                      <a:pt x="54" y="10"/>
                    </a:cubicBezTo>
                    <a:cubicBezTo>
                      <a:pt x="52" y="4"/>
                      <a:pt x="52" y="4"/>
                      <a:pt x="52" y="4"/>
                    </a:cubicBezTo>
                    <a:cubicBezTo>
                      <a:pt x="52" y="2"/>
                      <a:pt x="50" y="0"/>
                      <a:pt x="48" y="0"/>
                    </a:cubicBezTo>
                    <a:cubicBezTo>
                      <a:pt x="46" y="0"/>
                      <a:pt x="44" y="0"/>
                      <a:pt x="43" y="0"/>
                    </a:cubicBezTo>
                    <a:cubicBezTo>
                      <a:pt x="41" y="0"/>
                      <a:pt x="40" y="0"/>
                      <a:pt x="38" y="0"/>
                    </a:cubicBezTo>
                    <a:cubicBezTo>
                      <a:pt x="36" y="0"/>
                      <a:pt x="34" y="2"/>
                      <a:pt x="33" y="4"/>
                    </a:cubicBezTo>
                    <a:cubicBezTo>
                      <a:pt x="32" y="10"/>
                      <a:pt x="32" y="10"/>
                      <a:pt x="32" y="10"/>
                    </a:cubicBezTo>
                    <a:cubicBezTo>
                      <a:pt x="29" y="11"/>
                      <a:pt x="26" y="12"/>
                      <a:pt x="24" y="14"/>
                    </a:cubicBezTo>
                    <a:cubicBezTo>
                      <a:pt x="18" y="11"/>
                      <a:pt x="18" y="11"/>
                      <a:pt x="18" y="11"/>
                    </a:cubicBezTo>
                    <a:cubicBezTo>
                      <a:pt x="18" y="11"/>
                      <a:pt x="17" y="11"/>
                      <a:pt x="16" y="11"/>
                    </a:cubicBezTo>
                    <a:cubicBezTo>
                      <a:pt x="15" y="11"/>
                      <a:pt x="13" y="11"/>
                      <a:pt x="12" y="12"/>
                    </a:cubicBezTo>
                    <a:cubicBezTo>
                      <a:pt x="10" y="15"/>
                      <a:pt x="8" y="18"/>
                      <a:pt x="6" y="21"/>
                    </a:cubicBezTo>
                    <a:cubicBezTo>
                      <a:pt x="5" y="23"/>
                      <a:pt x="5" y="25"/>
                      <a:pt x="6" y="27"/>
                    </a:cubicBezTo>
                    <a:cubicBezTo>
                      <a:pt x="10" y="31"/>
                      <a:pt x="10" y="31"/>
                      <a:pt x="10" y="31"/>
                    </a:cubicBezTo>
                    <a:cubicBezTo>
                      <a:pt x="9" y="34"/>
                      <a:pt x="9" y="37"/>
                      <a:pt x="8" y="39"/>
                    </a:cubicBezTo>
                    <a:cubicBezTo>
                      <a:pt x="3" y="42"/>
                      <a:pt x="3" y="42"/>
                      <a:pt x="3" y="42"/>
                    </a:cubicBezTo>
                    <a:cubicBezTo>
                      <a:pt x="1" y="43"/>
                      <a:pt x="0" y="45"/>
                      <a:pt x="0" y="47"/>
                    </a:cubicBezTo>
                    <a:cubicBezTo>
                      <a:pt x="1" y="51"/>
                      <a:pt x="2" y="54"/>
                      <a:pt x="3" y="58"/>
                    </a:cubicBezTo>
                    <a:cubicBezTo>
                      <a:pt x="4" y="60"/>
                      <a:pt x="6" y="61"/>
                      <a:pt x="8" y="61"/>
                    </a:cubicBezTo>
                    <a:cubicBezTo>
                      <a:pt x="14" y="61"/>
                      <a:pt x="14" y="61"/>
                      <a:pt x="14" y="61"/>
                    </a:cubicBezTo>
                    <a:cubicBezTo>
                      <a:pt x="15" y="63"/>
                      <a:pt x="17" y="65"/>
                      <a:pt x="19" y="67"/>
                    </a:cubicBezTo>
                    <a:cubicBezTo>
                      <a:pt x="17" y="73"/>
                      <a:pt x="17" y="73"/>
                      <a:pt x="17" y="73"/>
                    </a:cubicBezTo>
                    <a:cubicBezTo>
                      <a:pt x="17" y="75"/>
                      <a:pt x="18" y="77"/>
                      <a:pt x="20" y="78"/>
                    </a:cubicBezTo>
                    <a:cubicBezTo>
                      <a:pt x="23" y="80"/>
                      <a:pt x="26" y="82"/>
                      <a:pt x="30" y="83"/>
                    </a:cubicBezTo>
                    <a:cubicBezTo>
                      <a:pt x="30" y="83"/>
                      <a:pt x="31" y="83"/>
                      <a:pt x="31" y="83"/>
                    </a:cubicBezTo>
                    <a:cubicBezTo>
                      <a:pt x="33" y="83"/>
                      <a:pt x="34" y="82"/>
                      <a:pt x="35" y="81"/>
                    </a:cubicBezTo>
                    <a:cubicBezTo>
                      <a:pt x="39" y="77"/>
                      <a:pt x="39" y="77"/>
                      <a:pt x="39" y="77"/>
                    </a:cubicBezTo>
                    <a:cubicBezTo>
                      <a:pt x="41" y="77"/>
                      <a:pt x="42" y="77"/>
                      <a:pt x="43" y="77"/>
                    </a:cubicBezTo>
                    <a:cubicBezTo>
                      <a:pt x="44" y="77"/>
                      <a:pt x="45" y="77"/>
                      <a:pt x="46" y="77"/>
                    </a:cubicBezTo>
                    <a:cubicBezTo>
                      <a:pt x="50" y="81"/>
                      <a:pt x="50" y="81"/>
                      <a:pt x="50" y="81"/>
                    </a:cubicBezTo>
                    <a:cubicBezTo>
                      <a:pt x="51" y="82"/>
                      <a:pt x="53" y="83"/>
                      <a:pt x="54" y="83"/>
                    </a:cubicBezTo>
                    <a:cubicBezTo>
                      <a:pt x="55" y="83"/>
                      <a:pt x="55" y="83"/>
                      <a:pt x="56" y="83"/>
                    </a:cubicBezTo>
                    <a:cubicBezTo>
                      <a:pt x="59" y="82"/>
                      <a:pt x="63" y="80"/>
                      <a:pt x="66" y="78"/>
                    </a:cubicBezTo>
                    <a:cubicBezTo>
                      <a:pt x="68" y="77"/>
                      <a:pt x="69" y="75"/>
                      <a:pt x="68" y="73"/>
                    </a:cubicBezTo>
                    <a:cubicBezTo>
                      <a:pt x="67" y="67"/>
                      <a:pt x="67" y="67"/>
                      <a:pt x="67" y="67"/>
                    </a:cubicBezTo>
                    <a:cubicBezTo>
                      <a:pt x="69" y="65"/>
                      <a:pt x="70" y="63"/>
                      <a:pt x="72" y="61"/>
                    </a:cubicBezTo>
                    <a:cubicBezTo>
                      <a:pt x="78" y="61"/>
                      <a:pt x="78" y="61"/>
                      <a:pt x="78" y="61"/>
                    </a:cubicBezTo>
                    <a:cubicBezTo>
                      <a:pt x="80" y="61"/>
                      <a:pt x="82" y="60"/>
                      <a:pt x="83" y="58"/>
                    </a:cubicBezTo>
                    <a:cubicBezTo>
                      <a:pt x="84" y="54"/>
                      <a:pt x="85" y="51"/>
                      <a:pt x="85" y="47"/>
                    </a:cubicBezTo>
                    <a:cubicBezTo>
                      <a:pt x="85" y="45"/>
                      <a:pt x="84" y="43"/>
                      <a:pt x="82" y="42"/>
                    </a:cubicBezTo>
                    <a:close/>
                    <a:moveTo>
                      <a:pt x="61" y="20"/>
                    </a:moveTo>
                    <a:cubicBezTo>
                      <a:pt x="70" y="16"/>
                      <a:pt x="70" y="16"/>
                      <a:pt x="70" y="16"/>
                    </a:cubicBezTo>
                    <a:cubicBezTo>
                      <a:pt x="72" y="18"/>
                      <a:pt x="73" y="21"/>
                      <a:pt x="75" y="23"/>
                    </a:cubicBezTo>
                    <a:cubicBezTo>
                      <a:pt x="72" y="28"/>
                      <a:pt x="72" y="28"/>
                      <a:pt x="72" y="28"/>
                    </a:cubicBezTo>
                    <a:cubicBezTo>
                      <a:pt x="71" y="27"/>
                      <a:pt x="71" y="26"/>
                      <a:pt x="71" y="26"/>
                    </a:cubicBezTo>
                    <a:cubicBezTo>
                      <a:pt x="70" y="25"/>
                      <a:pt x="69" y="24"/>
                      <a:pt x="68" y="25"/>
                    </a:cubicBezTo>
                    <a:cubicBezTo>
                      <a:pt x="67" y="25"/>
                      <a:pt x="67" y="27"/>
                      <a:pt x="68" y="27"/>
                    </a:cubicBezTo>
                    <a:cubicBezTo>
                      <a:pt x="70" y="31"/>
                      <a:pt x="71" y="35"/>
                      <a:pt x="72" y="39"/>
                    </a:cubicBezTo>
                    <a:cubicBezTo>
                      <a:pt x="73" y="55"/>
                      <a:pt x="62" y="69"/>
                      <a:pt x="46" y="71"/>
                    </a:cubicBezTo>
                    <a:cubicBezTo>
                      <a:pt x="38" y="72"/>
                      <a:pt x="31" y="70"/>
                      <a:pt x="25" y="65"/>
                    </a:cubicBezTo>
                    <a:cubicBezTo>
                      <a:pt x="19" y="60"/>
                      <a:pt x="15" y="53"/>
                      <a:pt x="14" y="46"/>
                    </a:cubicBezTo>
                    <a:cubicBezTo>
                      <a:pt x="13" y="38"/>
                      <a:pt x="15" y="30"/>
                      <a:pt x="20" y="24"/>
                    </a:cubicBezTo>
                    <a:cubicBezTo>
                      <a:pt x="22" y="22"/>
                      <a:pt x="23" y="21"/>
                      <a:pt x="25" y="19"/>
                    </a:cubicBezTo>
                    <a:cubicBezTo>
                      <a:pt x="25" y="19"/>
                      <a:pt x="25" y="19"/>
                      <a:pt x="25" y="19"/>
                    </a:cubicBezTo>
                    <a:cubicBezTo>
                      <a:pt x="26" y="19"/>
                      <a:pt x="26" y="19"/>
                      <a:pt x="26" y="19"/>
                    </a:cubicBezTo>
                    <a:cubicBezTo>
                      <a:pt x="29" y="17"/>
                      <a:pt x="32" y="15"/>
                      <a:pt x="36" y="14"/>
                    </a:cubicBezTo>
                    <a:cubicBezTo>
                      <a:pt x="36" y="14"/>
                      <a:pt x="36" y="14"/>
                      <a:pt x="36" y="14"/>
                    </a:cubicBezTo>
                    <a:cubicBezTo>
                      <a:pt x="37" y="14"/>
                      <a:pt x="38" y="14"/>
                      <a:pt x="40" y="14"/>
                    </a:cubicBezTo>
                    <a:cubicBezTo>
                      <a:pt x="43" y="13"/>
                      <a:pt x="46" y="13"/>
                      <a:pt x="49" y="14"/>
                    </a:cubicBezTo>
                    <a:cubicBezTo>
                      <a:pt x="49" y="14"/>
                      <a:pt x="49" y="14"/>
                      <a:pt x="49" y="14"/>
                    </a:cubicBezTo>
                    <a:cubicBezTo>
                      <a:pt x="54" y="15"/>
                      <a:pt x="58" y="17"/>
                      <a:pt x="61" y="20"/>
                    </a:cubicBezTo>
                    <a:close/>
                    <a:moveTo>
                      <a:pt x="38" y="5"/>
                    </a:moveTo>
                    <a:cubicBezTo>
                      <a:pt x="40" y="5"/>
                      <a:pt x="41" y="5"/>
                      <a:pt x="43" y="5"/>
                    </a:cubicBezTo>
                    <a:cubicBezTo>
                      <a:pt x="44" y="5"/>
                      <a:pt x="46" y="5"/>
                      <a:pt x="47" y="5"/>
                    </a:cubicBezTo>
                    <a:cubicBezTo>
                      <a:pt x="48" y="10"/>
                      <a:pt x="48" y="10"/>
                      <a:pt x="48" y="10"/>
                    </a:cubicBezTo>
                    <a:cubicBezTo>
                      <a:pt x="45" y="10"/>
                      <a:pt x="42" y="10"/>
                      <a:pt x="39" y="10"/>
                    </a:cubicBezTo>
                    <a:cubicBezTo>
                      <a:pt x="39" y="10"/>
                      <a:pt x="38" y="10"/>
                      <a:pt x="37" y="10"/>
                    </a:cubicBezTo>
                    <a:lnTo>
                      <a:pt x="38" y="5"/>
                    </a:lnTo>
                    <a:close/>
                    <a:moveTo>
                      <a:pt x="16" y="16"/>
                    </a:moveTo>
                    <a:cubicBezTo>
                      <a:pt x="21" y="18"/>
                      <a:pt x="21" y="18"/>
                      <a:pt x="21" y="18"/>
                    </a:cubicBezTo>
                    <a:cubicBezTo>
                      <a:pt x="20" y="19"/>
                      <a:pt x="18" y="21"/>
                      <a:pt x="17" y="22"/>
                    </a:cubicBezTo>
                    <a:cubicBezTo>
                      <a:pt x="16" y="24"/>
                      <a:pt x="15" y="26"/>
                      <a:pt x="14" y="28"/>
                    </a:cubicBezTo>
                    <a:cubicBezTo>
                      <a:pt x="11" y="23"/>
                      <a:pt x="11" y="23"/>
                      <a:pt x="11" y="23"/>
                    </a:cubicBezTo>
                    <a:cubicBezTo>
                      <a:pt x="12" y="21"/>
                      <a:pt x="14" y="18"/>
                      <a:pt x="16" y="16"/>
                    </a:cubicBezTo>
                    <a:close/>
                    <a:moveTo>
                      <a:pt x="6" y="47"/>
                    </a:moveTo>
                    <a:cubicBezTo>
                      <a:pt x="10" y="44"/>
                      <a:pt x="10" y="44"/>
                      <a:pt x="10" y="44"/>
                    </a:cubicBezTo>
                    <a:cubicBezTo>
                      <a:pt x="10" y="45"/>
                      <a:pt x="11" y="45"/>
                      <a:pt x="11" y="46"/>
                    </a:cubicBezTo>
                    <a:cubicBezTo>
                      <a:pt x="11" y="49"/>
                      <a:pt x="12" y="53"/>
                      <a:pt x="13" y="56"/>
                    </a:cubicBezTo>
                    <a:cubicBezTo>
                      <a:pt x="8" y="56"/>
                      <a:pt x="8" y="56"/>
                      <a:pt x="8" y="56"/>
                    </a:cubicBezTo>
                    <a:cubicBezTo>
                      <a:pt x="7" y="53"/>
                      <a:pt x="6" y="50"/>
                      <a:pt x="6" y="47"/>
                    </a:cubicBezTo>
                    <a:close/>
                    <a:moveTo>
                      <a:pt x="23" y="74"/>
                    </a:moveTo>
                    <a:cubicBezTo>
                      <a:pt x="24" y="69"/>
                      <a:pt x="24" y="69"/>
                      <a:pt x="24" y="69"/>
                    </a:cubicBezTo>
                    <a:cubicBezTo>
                      <a:pt x="27" y="71"/>
                      <a:pt x="31" y="73"/>
                      <a:pt x="35" y="74"/>
                    </a:cubicBezTo>
                    <a:cubicBezTo>
                      <a:pt x="31" y="78"/>
                      <a:pt x="31" y="78"/>
                      <a:pt x="31" y="78"/>
                    </a:cubicBezTo>
                    <a:cubicBezTo>
                      <a:pt x="28" y="77"/>
                      <a:pt x="25" y="75"/>
                      <a:pt x="23" y="74"/>
                    </a:cubicBezTo>
                    <a:close/>
                    <a:moveTo>
                      <a:pt x="54" y="78"/>
                    </a:moveTo>
                    <a:cubicBezTo>
                      <a:pt x="51" y="74"/>
                      <a:pt x="51" y="74"/>
                      <a:pt x="51" y="74"/>
                    </a:cubicBezTo>
                    <a:cubicBezTo>
                      <a:pt x="55" y="73"/>
                      <a:pt x="59" y="71"/>
                      <a:pt x="62" y="69"/>
                    </a:cubicBezTo>
                    <a:cubicBezTo>
                      <a:pt x="63" y="74"/>
                      <a:pt x="63" y="74"/>
                      <a:pt x="63" y="74"/>
                    </a:cubicBezTo>
                    <a:cubicBezTo>
                      <a:pt x="60" y="75"/>
                      <a:pt x="57" y="77"/>
                      <a:pt x="54" y="78"/>
                    </a:cubicBezTo>
                    <a:close/>
                    <a:moveTo>
                      <a:pt x="78" y="56"/>
                    </a:moveTo>
                    <a:cubicBezTo>
                      <a:pt x="72" y="56"/>
                      <a:pt x="72" y="56"/>
                      <a:pt x="72" y="56"/>
                    </a:cubicBezTo>
                    <a:cubicBezTo>
                      <a:pt x="74" y="52"/>
                      <a:pt x="75" y="48"/>
                      <a:pt x="75" y="44"/>
                    </a:cubicBezTo>
                    <a:cubicBezTo>
                      <a:pt x="80" y="47"/>
                      <a:pt x="80" y="47"/>
                      <a:pt x="80" y="47"/>
                    </a:cubicBezTo>
                    <a:cubicBezTo>
                      <a:pt x="80" y="50"/>
                      <a:pt x="79" y="53"/>
                      <a:pt x="78" y="56"/>
                    </a:cubicBezTo>
                    <a:close/>
                  </a:path>
                </a:pathLst>
              </a:custGeom>
              <a:grpFill/>
              <a:ln w="9525">
                <a:noFill/>
                <a:round/>
                <a:headEnd/>
                <a:tailEnd/>
              </a:ln>
            </p:spPr>
            <p:txBody>
              <a:bodyPr anchor="ctr"/>
              <a:lstStyle/>
              <a:p>
                <a:pPr algn="ctr" defTabSz="914400"/>
                <a:endParaRPr>
                  <a:solidFill>
                    <a:srgbClr val="000000"/>
                  </a:solidFill>
                </a:endParaRPr>
              </a:p>
            </p:txBody>
          </p:sp>
          <p:sp>
            <p:nvSpPr>
              <p:cNvPr id="17" name="Freeform: Shape 134">
                <a:extLst>
                  <a:ext uri="{FF2B5EF4-FFF2-40B4-BE49-F238E27FC236}">
                    <a16:creationId xmlns:a16="http://schemas.microsoft.com/office/drawing/2014/main" xmlns="" id="{4A057433-6331-4E1E-B888-812E5D2EF709}"/>
                  </a:ext>
                </a:extLst>
              </p:cNvPr>
              <p:cNvSpPr>
                <a:spLocks/>
              </p:cNvSpPr>
              <p:nvPr/>
            </p:nvSpPr>
            <p:spPr bwMode="auto">
              <a:xfrm>
                <a:off x="6562725" y="1804988"/>
                <a:ext cx="87313" cy="101600"/>
              </a:xfrm>
              <a:custGeom>
                <a:avLst/>
                <a:gdLst/>
                <a:ahLst/>
                <a:cxnLst>
                  <a:cxn ang="0">
                    <a:pos x="0" y="24"/>
                  </a:cxn>
                  <a:cxn ang="0">
                    <a:pos x="5" y="40"/>
                  </a:cxn>
                  <a:cxn ang="0">
                    <a:pos x="7" y="40"/>
                  </a:cxn>
                  <a:cxn ang="0">
                    <a:pos x="8" y="40"/>
                  </a:cxn>
                  <a:cxn ang="0">
                    <a:pos x="8" y="37"/>
                  </a:cxn>
                  <a:cxn ang="0">
                    <a:pos x="4" y="24"/>
                  </a:cxn>
                  <a:cxn ang="0">
                    <a:pos x="25" y="3"/>
                  </a:cxn>
                  <a:cxn ang="0">
                    <a:pos x="31" y="4"/>
                  </a:cxn>
                  <a:cxn ang="0">
                    <a:pos x="34" y="3"/>
                  </a:cxn>
                  <a:cxn ang="0">
                    <a:pos x="33" y="1"/>
                  </a:cxn>
                  <a:cxn ang="0">
                    <a:pos x="25" y="0"/>
                  </a:cxn>
                  <a:cxn ang="0">
                    <a:pos x="0" y="24"/>
                  </a:cxn>
                </a:cxnLst>
                <a:rect l="0" t="0" r="r" b="b"/>
                <a:pathLst>
                  <a:path w="34" h="40">
                    <a:moveTo>
                      <a:pt x="0" y="24"/>
                    </a:moveTo>
                    <a:cubicBezTo>
                      <a:pt x="0" y="30"/>
                      <a:pt x="2" y="35"/>
                      <a:pt x="5" y="40"/>
                    </a:cubicBezTo>
                    <a:cubicBezTo>
                      <a:pt x="6" y="40"/>
                      <a:pt x="6" y="40"/>
                      <a:pt x="7" y="40"/>
                    </a:cubicBezTo>
                    <a:cubicBezTo>
                      <a:pt x="7" y="40"/>
                      <a:pt x="8" y="40"/>
                      <a:pt x="8" y="40"/>
                    </a:cubicBezTo>
                    <a:cubicBezTo>
                      <a:pt x="9" y="39"/>
                      <a:pt x="9" y="38"/>
                      <a:pt x="8" y="37"/>
                    </a:cubicBezTo>
                    <a:cubicBezTo>
                      <a:pt x="5" y="34"/>
                      <a:pt x="4" y="29"/>
                      <a:pt x="4" y="24"/>
                    </a:cubicBezTo>
                    <a:cubicBezTo>
                      <a:pt x="4" y="13"/>
                      <a:pt x="13" y="3"/>
                      <a:pt x="25" y="3"/>
                    </a:cubicBezTo>
                    <a:cubicBezTo>
                      <a:pt x="27" y="3"/>
                      <a:pt x="29" y="3"/>
                      <a:pt x="31" y="4"/>
                    </a:cubicBezTo>
                    <a:cubicBezTo>
                      <a:pt x="32" y="4"/>
                      <a:pt x="33" y="4"/>
                      <a:pt x="34" y="3"/>
                    </a:cubicBezTo>
                    <a:cubicBezTo>
                      <a:pt x="34" y="2"/>
                      <a:pt x="33" y="1"/>
                      <a:pt x="33" y="1"/>
                    </a:cubicBezTo>
                    <a:cubicBezTo>
                      <a:pt x="30" y="0"/>
                      <a:pt x="27" y="0"/>
                      <a:pt x="25" y="0"/>
                    </a:cubicBezTo>
                    <a:cubicBezTo>
                      <a:pt x="11" y="0"/>
                      <a:pt x="0" y="11"/>
                      <a:pt x="0" y="24"/>
                    </a:cubicBezTo>
                    <a:close/>
                  </a:path>
                </a:pathLst>
              </a:custGeom>
              <a:grpFill/>
              <a:ln w="9525">
                <a:noFill/>
                <a:round/>
                <a:headEnd/>
                <a:tailEnd/>
              </a:ln>
            </p:spPr>
            <p:txBody>
              <a:bodyPr anchor="ctr"/>
              <a:lstStyle/>
              <a:p>
                <a:pPr algn="ctr" defTabSz="914400"/>
                <a:endParaRPr>
                  <a:solidFill>
                    <a:srgbClr val="000000"/>
                  </a:solidFill>
                </a:endParaRPr>
              </a:p>
            </p:txBody>
          </p:sp>
          <p:sp>
            <p:nvSpPr>
              <p:cNvPr id="18" name="Freeform: Shape 135">
                <a:extLst>
                  <a:ext uri="{FF2B5EF4-FFF2-40B4-BE49-F238E27FC236}">
                    <a16:creationId xmlns:a16="http://schemas.microsoft.com/office/drawing/2014/main" xmlns="" id="{EB25FECF-8E53-422A-9A95-A5822762FDC8}"/>
                  </a:ext>
                </a:extLst>
              </p:cNvPr>
              <p:cNvSpPr>
                <a:spLocks/>
              </p:cNvSpPr>
              <p:nvPr/>
            </p:nvSpPr>
            <p:spPr bwMode="auto">
              <a:xfrm>
                <a:off x="6594475" y="1822450"/>
                <a:ext cx="96838" cy="107950"/>
              </a:xfrm>
              <a:custGeom>
                <a:avLst/>
                <a:gdLst/>
                <a:ahLst/>
                <a:cxnLst>
                  <a:cxn ang="0">
                    <a:pos x="34" y="17"/>
                  </a:cxn>
                  <a:cxn ang="0">
                    <a:pos x="13" y="38"/>
                  </a:cxn>
                  <a:cxn ang="0">
                    <a:pos x="3" y="36"/>
                  </a:cxn>
                  <a:cxn ang="0">
                    <a:pos x="1" y="37"/>
                  </a:cxn>
                  <a:cxn ang="0">
                    <a:pos x="2" y="39"/>
                  </a:cxn>
                  <a:cxn ang="0">
                    <a:pos x="13" y="42"/>
                  </a:cxn>
                  <a:cxn ang="0">
                    <a:pos x="38" y="17"/>
                  </a:cxn>
                  <a:cxn ang="0">
                    <a:pos x="31" y="1"/>
                  </a:cxn>
                  <a:cxn ang="0">
                    <a:pos x="29" y="1"/>
                  </a:cxn>
                  <a:cxn ang="0">
                    <a:pos x="29" y="3"/>
                  </a:cxn>
                  <a:cxn ang="0">
                    <a:pos x="34" y="17"/>
                  </a:cxn>
                </a:cxnLst>
                <a:rect l="0" t="0" r="r" b="b"/>
                <a:pathLst>
                  <a:path w="38" h="42">
                    <a:moveTo>
                      <a:pt x="34" y="17"/>
                    </a:moveTo>
                    <a:cubicBezTo>
                      <a:pt x="34" y="29"/>
                      <a:pt x="25" y="38"/>
                      <a:pt x="13" y="38"/>
                    </a:cubicBezTo>
                    <a:cubicBezTo>
                      <a:pt x="9" y="38"/>
                      <a:pt x="6" y="38"/>
                      <a:pt x="3" y="36"/>
                    </a:cubicBezTo>
                    <a:cubicBezTo>
                      <a:pt x="2" y="36"/>
                      <a:pt x="1" y="36"/>
                      <a:pt x="1" y="37"/>
                    </a:cubicBezTo>
                    <a:cubicBezTo>
                      <a:pt x="0" y="38"/>
                      <a:pt x="1" y="39"/>
                      <a:pt x="2" y="39"/>
                    </a:cubicBezTo>
                    <a:cubicBezTo>
                      <a:pt x="5" y="41"/>
                      <a:pt x="9" y="42"/>
                      <a:pt x="13" y="42"/>
                    </a:cubicBezTo>
                    <a:cubicBezTo>
                      <a:pt x="26" y="42"/>
                      <a:pt x="38" y="31"/>
                      <a:pt x="38" y="17"/>
                    </a:cubicBezTo>
                    <a:cubicBezTo>
                      <a:pt x="38" y="11"/>
                      <a:pt x="35" y="5"/>
                      <a:pt x="31" y="1"/>
                    </a:cubicBezTo>
                    <a:cubicBezTo>
                      <a:pt x="31" y="0"/>
                      <a:pt x="30" y="0"/>
                      <a:pt x="29" y="1"/>
                    </a:cubicBezTo>
                    <a:cubicBezTo>
                      <a:pt x="28" y="1"/>
                      <a:pt x="28" y="3"/>
                      <a:pt x="29" y="3"/>
                    </a:cubicBezTo>
                    <a:cubicBezTo>
                      <a:pt x="32" y="7"/>
                      <a:pt x="34" y="12"/>
                      <a:pt x="34" y="17"/>
                    </a:cubicBezTo>
                    <a:close/>
                  </a:path>
                </a:pathLst>
              </a:custGeom>
              <a:grpFill/>
              <a:ln w="9525">
                <a:noFill/>
                <a:round/>
                <a:headEnd/>
                <a:tailEnd/>
              </a:ln>
            </p:spPr>
            <p:txBody>
              <a:bodyPr anchor="ctr"/>
              <a:lstStyle/>
              <a:p>
                <a:pPr algn="ctr" defTabSz="914400"/>
                <a:endParaRPr>
                  <a:solidFill>
                    <a:srgbClr val="000000"/>
                  </a:solidFill>
                </a:endParaRPr>
              </a:p>
            </p:txBody>
          </p:sp>
        </p:grpSp>
        <p:grpSp>
          <p:nvGrpSpPr>
            <p:cNvPr id="12" name="Group 136">
              <a:extLst>
                <a:ext uri="{FF2B5EF4-FFF2-40B4-BE49-F238E27FC236}">
                  <a16:creationId xmlns:a16="http://schemas.microsoft.com/office/drawing/2014/main" xmlns="" id="{447E8A88-0012-49F7-8C0C-2C7B50A014DD}"/>
                </a:ext>
              </a:extLst>
            </p:cNvPr>
            <p:cNvGrpSpPr/>
            <p:nvPr/>
          </p:nvGrpSpPr>
          <p:grpSpPr>
            <a:xfrm>
              <a:off x="7264147" y="4776120"/>
              <a:ext cx="333161" cy="453099"/>
              <a:chOff x="6548438" y="2333625"/>
              <a:chExt cx="158750" cy="215900"/>
            </a:xfrm>
            <a:solidFill>
              <a:schemeClr val="bg1"/>
            </a:solidFill>
          </p:grpSpPr>
          <p:sp>
            <p:nvSpPr>
              <p:cNvPr id="13" name="Freeform: Shape 137">
                <a:extLst>
                  <a:ext uri="{FF2B5EF4-FFF2-40B4-BE49-F238E27FC236}">
                    <a16:creationId xmlns:a16="http://schemas.microsoft.com/office/drawing/2014/main" xmlns="" id="{4C7603E4-A451-4E09-A557-D8A3090FE6CD}"/>
                  </a:ext>
                </a:extLst>
              </p:cNvPr>
              <p:cNvSpPr>
                <a:spLocks/>
              </p:cNvSpPr>
              <p:nvPr/>
            </p:nvSpPr>
            <p:spPr bwMode="auto">
              <a:xfrm>
                <a:off x="6548438" y="2333625"/>
                <a:ext cx="158750" cy="215900"/>
              </a:xfrm>
              <a:custGeom>
                <a:avLst/>
                <a:gdLst/>
                <a:ahLst/>
                <a:cxnLst>
                  <a:cxn ang="0">
                    <a:pos x="57" y="0"/>
                  </a:cxn>
                  <a:cxn ang="0">
                    <a:pos x="5" y="0"/>
                  </a:cxn>
                  <a:cxn ang="0">
                    <a:pos x="0" y="5"/>
                  </a:cxn>
                  <a:cxn ang="0">
                    <a:pos x="0" y="22"/>
                  </a:cxn>
                  <a:cxn ang="0">
                    <a:pos x="2" y="26"/>
                  </a:cxn>
                  <a:cxn ang="0">
                    <a:pos x="19" y="37"/>
                  </a:cxn>
                  <a:cxn ang="0">
                    <a:pos x="6" y="59"/>
                  </a:cxn>
                  <a:cxn ang="0">
                    <a:pos x="31" y="84"/>
                  </a:cxn>
                  <a:cxn ang="0">
                    <a:pos x="56" y="59"/>
                  </a:cxn>
                  <a:cxn ang="0">
                    <a:pos x="43" y="37"/>
                  </a:cxn>
                  <a:cxn ang="0">
                    <a:pos x="59" y="26"/>
                  </a:cxn>
                  <a:cxn ang="0">
                    <a:pos x="62" y="22"/>
                  </a:cxn>
                  <a:cxn ang="0">
                    <a:pos x="62" y="5"/>
                  </a:cxn>
                  <a:cxn ang="0">
                    <a:pos x="57" y="0"/>
                  </a:cxn>
                  <a:cxn ang="0">
                    <a:pos x="50" y="59"/>
                  </a:cxn>
                  <a:cxn ang="0">
                    <a:pos x="31" y="79"/>
                  </a:cxn>
                  <a:cxn ang="0">
                    <a:pos x="11" y="59"/>
                  </a:cxn>
                  <a:cxn ang="0">
                    <a:pos x="31" y="40"/>
                  </a:cxn>
                  <a:cxn ang="0">
                    <a:pos x="50" y="59"/>
                  </a:cxn>
                  <a:cxn ang="0">
                    <a:pos x="57" y="22"/>
                  </a:cxn>
                  <a:cxn ang="0">
                    <a:pos x="46" y="29"/>
                  </a:cxn>
                  <a:cxn ang="0">
                    <a:pos x="46" y="19"/>
                  </a:cxn>
                  <a:cxn ang="0">
                    <a:pos x="45" y="17"/>
                  </a:cxn>
                  <a:cxn ang="0">
                    <a:pos x="43" y="19"/>
                  </a:cxn>
                  <a:cxn ang="0">
                    <a:pos x="43" y="31"/>
                  </a:cxn>
                  <a:cxn ang="0">
                    <a:pos x="37" y="35"/>
                  </a:cxn>
                  <a:cxn ang="0">
                    <a:pos x="31" y="35"/>
                  </a:cxn>
                  <a:cxn ang="0">
                    <a:pos x="25" y="35"/>
                  </a:cxn>
                  <a:cxn ang="0">
                    <a:pos x="19" y="31"/>
                  </a:cxn>
                  <a:cxn ang="0">
                    <a:pos x="19" y="19"/>
                  </a:cxn>
                  <a:cxn ang="0">
                    <a:pos x="17" y="17"/>
                  </a:cxn>
                  <a:cxn ang="0">
                    <a:pos x="15" y="19"/>
                  </a:cxn>
                  <a:cxn ang="0">
                    <a:pos x="15" y="29"/>
                  </a:cxn>
                  <a:cxn ang="0">
                    <a:pos x="5" y="22"/>
                  </a:cxn>
                  <a:cxn ang="0">
                    <a:pos x="5" y="5"/>
                  </a:cxn>
                  <a:cxn ang="0">
                    <a:pos x="15" y="5"/>
                  </a:cxn>
                  <a:cxn ang="0">
                    <a:pos x="15" y="10"/>
                  </a:cxn>
                  <a:cxn ang="0">
                    <a:pos x="17" y="11"/>
                  </a:cxn>
                  <a:cxn ang="0">
                    <a:pos x="19" y="10"/>
                  </a:cxn>
                  <a:cxn ang="0">
                    <a:pos x="19" y="5"/>
                  </a:cxn>
                  <a:cxn ang="0">
                    <a:pos x="43" y="5"/>
                  </a:cxn>
                  <a:cxn ang="0">
                    <a:pos x="43" y="10"/>
                  </a:cxn>
                  <a:cxn ang="0">
                    <a:pos x="45" y="11"/>
                  </a:cxn>
                  <a:cxn ang="0">
                    <a:pos x="46" y="10"/>
                  </a:cxn>
                  <a:cxn ang="0">
                    <a:pos x="46" y="5"/>
                  </a:cxn>
                  <a:cxn ang="0">
                    <a:pos x="57" y="5"/>
                  </a:cxn>
                  <a:cxn ang="0">
                    <a:pos x="57" y="22"/>
                  </a:cxn>
                </a:cxnLst>
                <a:rect l="0" t="0" r="r" b="b"/>
                <a:pathLst>
                  <a:path w="62" h="84">
                    <a:moveTo>
                      <a:pt x="57" y="0"/>
                    </a:moveTo>
                    <a:cubicBezTo>
                      <a:pt x="5" y="0"/>
                      <a:pt x="5" y="0"/>
                      <a:pt x="5" y="0"/>
                    </a:cubicBezTo>
                    <a:cubicBezTo>
                      <a:pt x="2" y="0"/>
                      <a:pt x="0" y="2"/>
                      <a:pt x="0" y="5"/>
                    </a:cubicBezTo>
                    <a:cubicBezTo>
                      <a:pt x="0" y="22"/>
                      <a:pt x="0" y="22"/>
                      <a:pt x="0" y="22"/>
                    </a:cubicBezTo>
                    <a:cubicBezTo>
                      <a:pt x="0" y="24"/>
                      <a:pt x="1" y="25"/>
                      <a:pt x="2" y="26"/>
                    </a:cubicBezTo>
                    <a:cubicBezTo>
                      <a:pt x="19" y="37"/>
                      <a:pt x="19" y="37"/>
                      <a:pt x="19" y="37"/>
                    </a:cubicBezTo>
                    <a:cubicBezTo>
                      <a:pt x="11" y="42"/>
                      <a:pt x="6" y="50"/>
                      <a:pt x="6" y="59"/>
                    </a:cubicBezTo>
                    <a:cubicBezTo>
                      <a:pt x="6" y="73"/>
                      <a:pt x="17" y="84"/>
                      <a:pt x="31" y="84"/>
                    </a:cubicBezTo>
                    <a:cubicBezTo>
                      <a:pt x="45" y="84"/>
                      <a:pt x="56" y="73"/>
                      <a:pt x="56" y="59"/>
                    </a:cubicBezTo>
                    <a:cubicBezTo>
                      <a:pt x="56" y="50"/>
                      <a:pt x="50" y="42"/>
                      <a:pt x="43" y="37"/>
                    </a:cubicBezTo>
                    <a:cubicBezTo>
                      <a:pt x="59" y="26"/>
                      <a:pt x="59" y="26"/>
                      <a:pt x="59" y="26"/>
                    </a:cubicBezTo>
                    <a:cubicBezTo>
                      <a:pt x="61" y="25"/>
                      <a:pt x="62" y="24"/>
                      <a:pt x="62" y="22"/>
                    </a:cubicBezTo>
                    <a:cubicBezTo>
                      <a:pt x="62" y="5"/>
                      <a:pt x="62" y="5"/>
                      <a:pt x="62" y="5"/>
                    </a:cubicBezTo>
                    <a:cubicBezTo>
                      <a:pt x="62" y="2"/>
                      <a:pt x="59" y="0"/>
                      <a:pt x="57" y="0"/>
                    </a:cubicBezTo>
                    <a:close/>
                    <a:moveTo>
                      <a:pt x="50" y="59"/>
                    </a:moveTo>
                    <a:cubicBezTo>
                      <a:pt x="50" y="70"/>
                      <a:pt x="42" y="79"/>
                      <a:pt x="31" y="79"/>
                    </a:cubicBezTo>
                    <a:cubicBezTo>
                      <a:pt x="20" y="79"/>
                      <a:pt x="11" y="70"/>
                      <a:pt x="11" y="59"/>
                    </a:cubicBezTo>
                    <a:cubicBezTo>
                      <a:pt x="11" y="49"/>
                      <a:pt x="20" y="40"/>
                      <a:pt x="31" y="40"/>
                    </a:cubicBezTo>
                    <a:cubicBezTo>
                      <a:pt x="42" y="40"/>
                      <a:pt x="50" y="49"/>
                      <a:pt x="50" y="59"/>
                    </a:cubicBezTo>
                    <a:close/>
                    <a:moveTo>
                      <a:pt x="57" y="22"/>
                    </a:moveTo>
                    <a:cubicBezTo>
                      <a:pt x="46" y="29"/>
                      <a:pt x="46" y="29"/>
                      <a:pt x="46" y="29"/>
                    </a:cubicBezTo>
                    <a:cubicBezTo>
                      <a:pt x="46" y="19"/>
                      <a:pt x="46" y="19"/>
                      <a:pt x="46" y="19"/>
                    </a:cubicBezTo>
                    <a:cubicBezTo>
                      <a:pt x="46" y="18"/>
                      <a:pt x="46" y="17"/>
                      <a:pt x="45" y="17"/>
                    </a:cubicBezTo>
                    <a:cubicBezTo>
                      <a:pt x="44" y="17"/>
                      <a:pt x="43" y="18"/>
                      <a:pt x="43" y="19"/>
                    </a:cubicBezTo>
                    <a:cubicBezTo>
                      <a:pt x="43" y="31"/>
                      <a:pt x="43" y="31"/>
                      <a:pt x="43" y="31"/>
                    </a:cubicBezTo>
                    <a:cubicBezTo>
                      <a:pt x="37" y="35"/>
                      <a:pt x="37" y="35"/>
                      <a:pt x="37" y="35"/>
                    </a:cubicBezTo>
                    <a:cubicBezTo>
                      <a:pt x="35" y="35"/>
                      <a:pt x="33" y="35"/>
                      <a:pt x="31" y="35"/>
                    </a:cubicBezTo>
                    <a:cubicBezTo>
                      <a:pt x="29" y="35"/>
                      <a:pt x="27" y="35"/>
                      <a:pt x="25" y="35"/>
                    </a:cubicBezTo>
                    <a:cubicBezTo>
                      <a:pt x="19" y="31"/>
                      <a:pt x="19" y="31"/>
                      <a:pt x="19" y="31"/>
                    </a:cubicBezTo>
                    <a:cubicBezTo>
                      <a:pt x="19" y="19"/>
                      <a:pt x="19" y="19"/>
                      <a:pt x="19" y="19"/>
                    </a:cubicBezTo>
                    <a:cubicBezTo>
                      <a:pt x="19" y="18"/>
                      <a:pt x="18" y="17"/>
                      <a:pt x="17" y="17"/>
                    </a:cubicBezTo>
                    <a:cubicBezTo>
                      <a:pt x="16" y="17"/>
                      <a:pt x="15" y="18"/>
                      <a:pt x="15" y="19"/>
                    </a:cubicBezTo>
                    <a:cubicBezTo>
                      <a:pt x="15" y="29"/>
                      <a:pt x="15" y="29"/>
                      <a:pt x="15" y="29"/>
                    </a:cubicBezTo>
                    <a:cubicBezTo>
                      <a:pt x="5" y="22"/>
                      <a:pt x="5" y="22"/>
                      <a:pt x="5" y="22"/>
                    </a:cubicBezTo>
                    <a:cubicBezTo>
                      <a:pt x="5" y="5"/>
                      <a:pt x="5" y="5"/>
                      <a:pt x="5" y="5"/>
                    </a:cubicBezTo>
                    <a:cubicBezTo>
                      <a:pt x="15" y="5"/>
                      <a:pt x="15" y="5"/>
                      <a:pt x="15" y="5"/>
                    </a:cubicBezTo>
                    <a:cubicBezTo>
                      <a:pt x="15" y="10"/>
                      <a:pt x="15" y="10"/>
                      <a:pt x="15" y="10"/>
                    </a:cubicBezTo>
                    <a:cubicBezTo>
                      <a:pt x="15" y="11"/>
                      <a:pt x="16" y="11"/>
                      <a:pt x="17" y="11"/>
                    </a:cubicBezTo>
                    <a:cubicBezTo>
                      <a:pt x="18" y="11"/>
                      <a:pt x="19" y="11"/>
                      <a:pt x="19" y="10"/>
                    </a:cubicBezTo>
                    <a:cubicBezTo>
                      <a:pt x="19" y="5"/>
                      <a:pt x="19" y="5"/>
                      <a:pt x="19" y="5"/>
                    </a:cubicBezTo>
                    <a:cubicBezTo>
                      <a:pt x="43" y="5"/>
                      <a:pt x="43" y="5"/>
                      <a:pt x="43" y="5"/>
                    </a:cubicBezTo>
                    <a:cubicBezTo>
                      <a:pt x="43" y="10"/>
                      <a:pt x="43" y="10"/>
                      <a:pt x="43" y="10"/>
                    </a:cubicBezTo>
                    <a:cubicBezTo>
                      <a:pt x="43" y="11"/>
                      <a:pt x="44" y="11"/>
                      <a:pt x="45" y="11"/>
                    </a:cubicBezTo>
                    <a:cubicBezTo>
                      <a:pt x="46" y="11"/>
                      <a:pt x="46" y="11"/>
                      <a:pt x="46" y="10"/>
                    </a:cubicBezTo>
                    <a:cubicBezTo>
                      <a:pt x="46" y="5"/>
                      <a:pt x="46" y="5"/>
                      <a:pt x="46" y="5"/>
                    </a:cubicBezTo>
                    <a:cubicBezTo>
                      <a:pt x="57" y="5"/>
                      <a:pt x="57" y="5"/>
                      <a:pt x="57" y="5"/>
                    </a:cubicBezTo>
                    <a:lnTo>
                      <a:pt x="57" y="22"/>
                    </a:lnTo>
                    <a:close/>
                  </a:path>
                </a:pathLst>
              </a:custGeom>
              <a:grpFill/>
              <a:ln w="9525">
                <a:noFill/>
                <a:round/>
                <a:headEnd/>
                <a:tailEnd/>
              </a:ln>
            </p:spPr>
            <p:txBody>
              <a:bodyPr anchor="ctr"/>
              <a:lstStyle/>
              <a:p>
                <a:pPr algn="ctr" defTabSz="914400"/>
                <a:endParaRPr>
                  <a:solidFill>
                    <a:srgbClr val="000000"/>
                  </a:solidFill>
                </a:endParaRPr>
              </a:p>
            </p:txBody>
          </p:sp>
          <p:sp>
            <p:nvSpPr>
              <p:cNvPr id="14" name="Freeform: Shape 138">
                <a:extLst>
                  <a:ext uri="{FF2B5EF4-FFF2-40B4-BE49-F238E27FC236}">
                    <a16:creationId xmlns:a16="http://schemas.microsoft.com/office/drawing/2014/main" xmlns="" id="{1161E18B-936C-4B17-867F-796AECF1F370}"/>
                  </a:ext>
                </a:extLst>
              </p:cNvPr>
              <p:cNvSpPr>
                <a:spLocks/>
              </p:cNvSpPr>
              <p:nvPr/>
            </p:nvSpPr>
            <p:spPr bwMode="auto">
              <a:xfrm>
                <a:off x="6586538" y="2446338"/>
                <a:ext cx="82550" cy="76200"/>
              </a:xfrm>
              <a:custGeom>
                <a:avLst/>
                <a:gdLst/>
                <a:ahLst/>
                <a:cxnLst>
                  <a:cxn ang="0">
                    <a:pos x="13" y="2"/>
                  </a:cxn>
                  <a:cxn ang="0">
                    <a:pos x="10" y="8"/>
                  </a:cxn>
                  <a:cxn ang="0">
                    <a:pos x="3" y="9"/>
                  </a:cxn>
                  <a:cxn ang="0">
                    <a:pos x="0" y="11"/>
                  </a:cxn>
                  <a:cxn ang="0">
                    <a:pos x="1" y="15"/>
                  </a:cxn>
                  <a:cxn ang="0">
                    <a:pos x="6" y="19"/>
                  </a:cxn>
                  <a:cxn ang="0">
                    <a:pos x="5" y="26"/>
                  </a:cxn>
                  <a:cxn ang="0">
                    <a:pos x="6" y="29"/>
                  </a:cxn>
                  <a:cxn ang="0">
                    <a:pos x="8" y="30"/>
                  </a:cxn>
                  <a:cxn ang="0">
                    <a:pos x="10" y="29"/>
                  </a:cxn>
                  <a:cxn ang="0">
                    <a:pos x="16" y="26"/>
                  </a:cxn>
                  <a:cxn ang="0">
                    <a:pos x="22" y="29"/>
                  </a:cxn>
                  <a:cxn ang="0">
                    <a:pos x="23" y="30"/>
                  </a:cxn>
                  <a:cxn ang="0">
                    <a:pos x="25" y="29"/>
                  </a:cxn>
                  <a:cxn ang="0">
                    <a:pos x="27" y="26"/>
                  </a:cxn>
                  <a:cxn ang="0">
                    <a:pos x="26" y="19"/>
                  </a:cxn>
                  <a:cxn ang="0">
                    <a:pos x="30" y="14"/>
                  </a:cxn>
                  <a:cxn ang="0">
                    <a:pos x="31" y="11"/>
                  </a:cxn>
                  <a:cxn ang="0">
                    <a:pos x="28" y="9"/>
                  </a:cxn>
                  <a:cxn ang="0">
                    <a:pos x="22" y="8"/>
                  </a:cxn>
                  <a:cxn ang="0">
                    <a:pos x="19" y="2"/>
                  </a:cxn>
                  <a:cxn ang="0">
                    <a:pos x="16" y="0"/>
                  </a:cxn>
                  <a:cxn ang="0">
                    <a:pos x="13" y="2"/>
                  </a:cxn>
                  <a:cxn ang="0">
                    <a:pos x="20" y="11"/>
                  </a:cxn>
                  <a:cxn ang="0">
                    <a:pos x="28" y="12"/>
                  </a:cxn>
                  <a:cxn ang="0">
                    <a:pos x="22" y="18"/>
                  </a:cxn>
                  <a:cxn ang="0">
                    <a:pos x="23" y="26"/>
                  </a:cxn>
                  <a:cxn ang="0">
                    <a:pos x="16" y="22"/>
                  </a:cxn>
                  <a:cxn ang="0">
                    <a:pos x="8" y="26"/>
                  </a:cxn>
                  <a:cxn ang="0">
                    <a:pos x="10" y="18"/>
                  </a:cxn>
                  <a:cxn ang="0">
                    <a:pos x="4" y="12"/>
                  </a:cxn>
                  <a:cxn ang="0">
                    <a:pos x="12" y="11"/>
                  </a:cxn>
                  <a:cxn ang="0">
                    <a:pos x="16" y="3"/>
                  </a:cxn>
                  <a:cxn ang="0">
                    <a:pos x="20" y="11"/>
                  </a:cxn>
                </a:cxnLst>
                <a:rect l="0" t="0" r="r" b="b"/>
                <a:pathLst>
                  <a:path w="32" h="30">
                    <a:moveTo>
                      <a:pt x="13" y="2"/>
                    </a:moveTo>
                    <a:cubicBezTo>
                      <a:pt x="10" y="8"/>
                      <a:pt x="10" y="8"/>
                      <a:pt x="10" y="8"/>
                    </a:cubicBezTo>
                    <a:cubicBezTo>
                      <a:pt x="3" y="9"/>
                      <a:pt x="3" y="9"/>
                      <a:pt x="3" y="9"/>
                    </a:cubicBezTo>
                    <a:cubicBezTo>
                      <a:pt x="2" y="9"/>
                      <a:pt x="1" y="10"/>
                      <a:pt x="0" y="11"/>
                    </a:cubicBezTo>
                    <a:cubicBezTo>
                      <a:pt x="0" y="12"/>
                      <a:pt x="0" y="14"/>
                      <a:pt x="1" y="15"/>
                    </a:cubicBezTo>
                    <a:cubicBezTo>
                      <a:pt x="6" y="19"/>
                      <a:pt x="6" y="19"/>
                      <a:pt x="6" y="19"/>
                    </a:cubicBezTo>
                    <a:cubicBezTo>
                      <a:pt x="5" y="26"/>
                      <a:pt x="5" y="26"/>
                      <a:pt x="5" y="26"/>
                    </a:cubicBezTo>
                    <a:cubicBezTo>
                      <a:pt x="5" y="27"/>
                      <a:pt x="5" y="28"/>
                      <a:pt x="6" y="29"/>
                    </a:cubicBezTo>
                    <a:cubicBezTo>
                      <a:pt x="7" y="30"/>
                      <a:pt x="8" y="30"/>
                      <a:pt x="8" y="30"/>
                    </a:cubicBezTo>
                    <a:cubicBezTo>
                      <a:pt x="9" y="30"/>
                      <a:pt x="9" y="30"/>
                      <a:pt x="10" y="29"/>
                    </a:cubicBezTo>
                    <a:cubicBezTo>
                      <a:pt x="16" y="26"/>
                      <a:pt x="16" y="26"/>
                      <a:pt x="16" y="26"/>
                    </a:cubicBezTo>
                    <a:cubicBezTo>
                      <a:pt x="22" y="29"/>
                      <a:pt x="22" y="29"/>
                      <a:pt x="22" y="29"/>
                    </a:cubicBezTo>
                    <a:cubicBezTo>
                      <a:pt x="22" y="30"/>
                      <a:pt x="23" y="30"/>
                      <a:pt x="23" y="30"/>
                    </a:cubicBezTo>
                    <a:cubicBezTo>
                      <a:pt x="24" y="30"/>
                      <a:pt x="25" y="30"/>
                      <a:pt x="25" y="29"/>
                    </a:cubicBezTo>
                    <a:cubicBezTo>
                      <a:pt x="26" y="28"/>
                      <a:pt x="27" y="27"/>
                      <a:pt x="27" y="26"/>
                    </a:cubicBezTo>
                    <a:cubicBezTo>
                      <a:pt x="26" y="19"/>
                      <a:pt x="26" y="19"/>
                      <a:pt x="26" y="19"/>
                    </a:cubicBezTo>
                    <a:cubicBezTo>
                      <a:pt x="30" y="14"/>
                      <a:pt x="30" y="14"/>
                      <a:pt x="30" y="14"/>
                    </a:cubicBezTo>
                    <a:cubicBezTo>
                      <a:pt x="31" y="14"/>
                      <a:pt x="32" y="12"/>
                      <a:pt x="31" y="11"/>
                    </a:cubicBezTo>
                    <a:cubicBezTo>
                      <a:pt x="31" y="10"/>
                      <a:pt x="30" y="9"/>
                      <a:pt x="28" y="9"/>
                    </a:cubicBezTo>
                    <a:cubicBezTo>
                      <a:pt x="22" y="8"/>
                      <a:pt x="22" y="8"/>
                      <a:pt x="22" y="8"/>
                    </a:cubicBezTo>
                    <a:cubicBezTo>
                      <a:pt x="19" y="2"/>
                      <a:pt x="19" y="2"/>
                      <a:pt x="19" y="2"/>
                    </a:cubicBezTo>
                    <a:cubicBezTo>
                      <a:pt x="18" y="0"/>
                      <a:pt x="17" y="0"/>
                      <a:pt x="16" y="0"/>
                    </a:cubicBezTo>
                    <a:cubicBezTo>
                      <a:pt x="14" y="0"/>
                      <a:pt x="13" y="0"/>
                      <a:pt x="13" y="2"/>
                    </a:cubicBezTo>
                    <a:close/>
                    <a:moveTo>
                      <a:pt x="20" y="11"/>
                    </a:moveTo>
                    <a:cubicBezTo>
                      <a:pt x="28" y="12"/>
                      <a:pt x="28" y="12"/>
                      <a:pt x="28" y="12"/>
                    </a:cubicBezTo>
                    <a:cubicBezTo>
                      <a:pt x="22" y="18"/>
                      <a:pt x="22" y="18"/>
                      <a:pt x="22" y="18"/>
                    </a:cubicBezTo>
                    <a:cubicBezTo>
                      <a:pt x="23" y="26"/>
                      <a:pt x="23" y="26"/>
                      <a:pt x="23" y="26"/>
                    </a:cubicBezTo>
                    <a:cubicBezTo>
                      <a:pt x="16" y="22"/>
                      <a:pt x="16" y="22"/>
                      <a:pt x="16" y="22"/>
                    </a:cubicBezTo>
                    <a:cubicBezTo>
                      <a:pt x="8" y="26"/>
                      <a:pt x="8" y="26"/>
                      <a:pt x="8" y="26"/>
                    </a:cubicBezTo>
                    <a:cubicBezTo>
                      <a:pt x="10" y="18"/>
                      <a:pt x="10" y="18"/>
                      <a:pt x="10" y="18"/>
                    </a:cubicBezTo>
                    <a:cubicBezTo>
                      <a:pt x="4" y="12"/>
                      <a:pt x="4" y="12"/>
                      <a:pt x="4" y="12"/>
                    </a:cubicBezTo>
                    <a:cubicBezTo>
                      <a:pt x="12" y="11"/>
                      <a:pt x="12" y="11"/>
                      <a:pt x="12" y="11"/>
                    </a:cubicBezTo>
                    <a:cubicBezTo>
                      <a:pt x="16" y="3"/>
                      <a:pt x="16" y="3"/>
                      <a:pt x="16" y="3"/>
                    </a:cubicBezTo>
                    <a:lnTo>
                      <a:pt x="20" y="11"/>
                    </a:lnTo>
                    <a:close/>
                  </a:path>
                </a:pathLst>
              </a:custGeom>
              <a:grpFill/>
              <a:ln w="9525">
                <a:noFill/>
                <a:round/>
                <a:headEnd/>
                <a:tailEnd/>
              </a:ln>
            </p:spPr>
            <p:txBody>
              <a:bodyPr anchor="ctr"/>
              <a:lstStyle/>
              <a:p>
                <a:pPr algn="ctr" defTabSz="914400"/>
                <a:endParaRPr>
                  <a:solidFill>
                    <a:srgbClr val="000000"/>
                  </a:solidFill>
                </a:endParaRPr>
              </a:p>
            </p:txBody>
          </p:sp>
        </p:grpSp>
      </p:grpSp>
      <p:grpSp>
        <p:nvGrpSpPr>
          <p:cNvPr id="24" name="千图设计师MC：ID 29795607库_组合 30">
            <a:extLst>
              <a:ext uri="{FF2B5EF4-FFF2-40B4-BE49-F238E27FC236}">
                <a16:creationId xmlns:a16="http://schemas.microsoft.com/office/drawing/2014/main" xmlns="" id="{DD831529-717F-465C-A52E-E1C8018EA59F}"/>
              </a:ext>
            </a:extLst>
          </p:cNvPr>
          <p:cNvGrpSpPr/>
          <p:nvPr>
            <p:custDataLst>
              <p:tags r:id="rId2"/>
            </p:custDataLst>
          </p:nvPr>
        </p:nvGrpSpPr>
        <p:grpSpPr>
          <a:xfrm>
            <a:off x="2535038" y="1368228"/>
            <a:ext cx="9242431" cy="1393945"/>
            <a:chOff x="3111476" y="1096343"/>
            <a:chExt cx="9242431" cy="1393945"/>
          </a:xfrm>
        </p:grpSpPr>
        <p:sp>
          <p:nvSpPr>
            <p:cNvPr id="25" name="TextBox 31">
              <a:extLst>
                <a:ext uri="{FF2B5EF4-FFF2-40B4-BE49-F238E27FC236}">
                  <a16:creationId xmlns:a16="http://schemas.microsoft.com/office/drawing/2014/main" xmlns="" id="{EA866A64-0892-4455-A8C1-A6AC69ED8D54}"/>
                </a:ext>
              </a:extLst>
            </p:cNvPr>
            <p:cNvSpPr txBox="1">
              <a:spLocks/>
            </p:cNvSpPr>
            <p:nvPr/>
          </p:nvSpPr>
          <p:spPr bwMode="auto">
            <a:xfrm>
              <a:off x="3111476" y="1096343"/>
              <a:ext cx="6174463" cy="1393945"/>
            </a:xfrm>
            <a:prstGeom prst="rect">
              <a:avLst/>
            </a:prstGeom>
            <a:noFill/>
            <a:extLst/>
          </p:spPr>
          <p:txBody>
            <a:bodyPr wrap="none" lIns="0" tIns="0" rIns="0" bIns="0" anchor="t" anchorCtr="1">
              <a:normAutofit/>
            </a:bodyPr>
            <a:lstStyle/>
            <a:p>
              <a:pPr algn="ctr" defTabSz="914400">
                <a:lnSpc>
                  <a:spcPct val="130000"/>
                </a:lnSpc>
              </a:pPr>
              <a:r>
                <a:rPr lang="vi-VN" altLang="zh-CN" sz="2000" dirty="0">
                  <a:solidFill>
                    <a:srgbClr val="FFFF00"/>
                  </a:solidFill>
                  <a:latin typeface="#9Slide03 Swiss Condensed" panose="02000500000000000000" pitchFamily="2" charset="0"/>
                </a:rPr>
                <a:t>Nấm là những sinh vật nhân thực, đơn hoặc đa bào, sống dị dưỡng</a:t>
              </a:r>
            </a:p>
            <a:p>
              <a:pPr algn="ctr" defTabSz="914400">
                <a:lnSpc>
                  <a:spcPct val="130000"/>
                </a:lnSpc>
              </a:pPr>
              <a:r>
                <a:rPr lang="vi-VN" altLang="zh-CN" sz="2000" dirty="0">
                  <a:solidFill>
                    <a:srgbClr val="FFFF00"/>
                  </a:solidFill>
                  <a:latin typeface="#9Slide03 Swiss Condensed" panose="02000500000000000000" pitchFamily="2" charset="0"/>
                </a:rPr>
                <a:t>Thành tế bào được cấu tạo bằng kitin</a:t>
              </a:r>
            </a:p>
            <a:p>
              <a:pPr algn="ctr" defTabSz="914400">
                <a:lnSpc>
                  <a:spcPct val="130000"/>
                </a:lnSpc>
              </a:pPr>
              <a:r>
                <a:rPr lang="vi-VN" altLang="zh-CN" sz="2000" dirty="0">
                  <a:solidFill>
                    <a:srgbClr val="FFFF00"/>
                  </a:solidFill>
                  <a:latin typeface="#9Slide03 Swiss Condensed" panose="02000500000000000000" pitchFamily="2" charset="0"/>
                </a:rPr>
                <a:t>Một số nấm lớn có cơ quan sinh</a:t>
              </a:r>
              <a:r>
                <a:rPr lang="en-US" altLang="zh-CN" sz="2000" dirty="0">
                  <a:solidFill>
                    <a:srgbClr val="FFFF00"/>
                  </a:solidFill>
                  <a:latin typeface="#9Slide03 Swiss Condensed" panose="02000500000000000000" pitchFamily="2" charset="0"/>
                </a:rPr>
                <a:t> </a:t>
              </a:r>
              <a:r>
                <a:rPr lang="vi-VN" altLang="zh-CN" sz="2000" dirty="0">
                  <a:solidFill>
                    <a:srgbClr val="FFFF00"/>
                  </a:solidFill>
                  <a:latin typeface="#9Slide03 Swiss Condensed" panose="02000500000000000000" pitchFamily="2" charset="0"/>
                </a:rPr>
                <a:t>sản là thể quả (mũ nấm)</a:t>
              </a:r>
            </a:p>
          </p:txBody>
        </p:sp>
        <p:sp>
          <p:nvSpPr>
            <p:cNvPr id="26" name="TextBox 32">
              <a:extLst>
                <a:ext uri="{FF2B5EF4-FFF2-40B4-BE49-F238E27FC236}">
                  <a16:creationId xmlns:a16="http://schemas.microsoft.com/office/drawing/2014/main" xmlns="" id="{EE7F25A0-6A49-45C5-BB31-B4B9D34267D3}"/>
                </a:ext>
              </a:extLst>
            </p:cNvPr>
            <p:cNvSpPr txBox="1">
              <a:spLocks/>
            </p:cNvSpPr>
            <p:nvPr/>
          </p:nvSpPr>
          <p:spPr bwMode="auto">
            <a:xfrm>
              <a:off x="8624969" y="1783857"/>
              <a:ext cx="3728938" cy="653658"/>
            </a:xfrm>
            <a:prstGeom prst="rect">
              <a:avLst/>
            </a:prstGeom>
            <a:noFill/>
            <a:extLst/>
          </p:spPr>
          <p:txBody>
            <a:bodyPr wrap="square" lIns="0" tIns="0" rIns="0" bIns="0" anchor="t" anchorCtr="1">
              <a:normAutofit/>
            </a:bodyPr>
            <a:lstStyle/>
            <a:p>
              <a:pPr defTabSz="914400">
                <a:lnSpc>
                  <a:spcPct val="120000"/>
                </a:lnSpc>
              </a:pPr>
              <a:r>
                <a:rPr lang="zh-CN" altLang="en-US" sz="1000" dirty="0">
                  <a:solidFill>
                    <a:srgbClr val="000000"/>
                  </a:solidFill>
                </a:rPr>
                <a:t/>
              </a:r>
              <a:br>
                <a:rPr lang="zh-CN" altLang="en-US" sz="1000" dirty="0">
                  <a:solidFill>
                    <a:srgbClr val="000000"/>
                  </a:solidFill>
                </a:rPr>
              </a:br>
              <a:endParaRPr lang="zh-CN" altLang="en-US" sz="1000" dirty="0">
                <a:solidFill>
                  <a:srgbClr val="000000"/>
                </a:solidFill>
              </a:endParaRPr>
            </a:p>
          </p:txBody>
        </p:sp>
      </p:grpSp>
      <p:grpSp>
        <p:nvGrpSpPr>
          <p:cNvPr id="27" name="千图设计师MC：ID 29795607库_组合 33">
            <a:extLst>
              <a:ext uri="{FF2B5EF4-FFF2-40B4-BE49-F238E27FC236}">
                <a16:creationId xmlns:a16="http://schemas.microsoft.com/office/drawing/2014/main" xmlns="" id="{049D34B4-A651-4AC5-A628-A56A642829CD}"/>
              </a:ext>
            </a:extLst>
          </p:cNvPr>
          <p:cNvGrpSpPr/>
          <p:nvPr>
            <p:custDataLst>
              <p:tags r:id="rId3"/>
            </p:custDataLst>
          </p:nvPr>
        </p:nvGrpSpPr>
        <p:grpSpPr>
          <a:xfrm>
            <a:off x="271519" y="3186681"/>
            <a:ext cx="3695431" cy="2718644"/>
            <a:chOff x="-660916" y="-624589"/>
            <a:chExt cx="3695431" cy="2718644"/>
          </a:xfrm>
        </p:grpSpPr>
        <p:sp>
          <p:nvSpPr>
            <p:cNvPr id="28" name="TextBox 34">
              <a:extLst>
                <a:ext uri="{FF2B5EF4-FFF2-40B4-BE49-F238E27FC236}">
                  <a16:creationId xmlns:a16="http://schemas.microsoft.com/office/drawing/2014/main" xmlns="" id="{6B2623D1-45F9-4904-8C25-42CAE0883FDB}"/>
                </a:ext>
              </a:extLst>
            </p:cNvPr>
            <p:cNvSpPr txBox="1">
              <a:spLocks/>
            </p:cNvSpPr>
            <p:nvPr/>
          </p:nvSpPr>
          <p:spPr bwMode="auto">
            <a:xfrm>
              <a:off x="-660916" y="-624589"/>
              <a:ext cx="2299240" cy="309958"/>
            </a:xfrm>
            <a:prstGeom prst="rect">
              <a:avLst/>
            </a:prstGeom>
            <a:noFill/>
            <a:extLst/>
          </p:spPr>
          <p:txBody>
            <a:bodyPr wrap="none" lIns="0" tIns="0" rIns="360000" bIns="0" anchor="ctr" anchorCtr="0">
              <a:normAutofit/>
            </a:bodyPr>
            <a:lstStyle/>
            <a:p>
              <a:pPr algn="r" defTabSz="914400"/>
              <a:endParaRPr lang="zh-CN" altLang="en-US" sz="1400" dirty="0">
                <a:solidFill>
                  <a:srgbClr val="63B994">
                    <a:lumMod val="100000"/>
                  </a:srgbClr>
                </a:solidFill>
              </a:endParaRPr>
            </a:p>
          </p:txBody>
        </p:sp>
        <p:sp>
          <p:nvSpPr>
            <p:cNvPr id="29" name="TextBox 35">
              <a:extLst>
                <a:ext uri="{FF2B5EF4-FFF2-40B4-BE49-F238E27FC236}">
                  <a16:creationId xmlns:a16="http://schemas.microsoft.com/office/drawing/2014/main" xmlns="" id="{DEE78AFE-C93C-437C-A4C8-7F7A6B81E7FE}"/>
                </a:ext>
              </a:extLst>
            </p:cNvPr>
            <p:cNvSpPr txBox="1">
              <a:spLocks/>
            </p:cNvSpPr>
            <p:nvPr/>
          </p:nvSpPr>
          <p:spPr bwMode="auto">
            <a:xfrm>
              <a:off x="-592798" y="-7429"/>
              <a:ext cx="3627313" cy="2101484"/>
            </a:xfrm>
            <a:prstGeom prst="rect">
              <a:avLst/>
            </a:prstGeom>
            <a:noFill/>
            <a:extLst/>
          </p:spPr>
          <p:txBody>
            <a:bodyPr wrap="square" lIns="0" tIns="0" rIns="360000" bIns="0" anchor="ctr" anchorCtr="0">
              <a:noAutofit/>
            </a:bodyPr>
            <a:lstStyle/>
            <a:p>
              <a:pPr algn="just" defTabSz="914400">
                <a:lnSpc>
                  <a:spcPct val="130000"/>
                </a:lnSpc>
              </a:pPr>
              <a:r>
                <a:rPr lang="vi-VN" altLang="zh-CN" sz="2000" dirty="0">
                  <a:solidFill>
                    <a:srgbClr val="4BACC6">
                      <a:lumMod val="20000"/>
                      <a:lumOff val="80000"/>
                    </a:srgbClr>
                  </a:solidFill>
                  <a:latin typeface="#9Slide03 Swiss Condensed" panose="02000500000000000000" pitchFamily="2" charset="0"/>
                </a:rPr>
                <a:t>Hình dạng và kích thước vô cùng đa dạng, có những loại có thể quan sát bằng mắt thường những cũng có thể quan sát dưới kính hiển vi.</a:t>
              </a:r>
            </a:p>
          </p:txBody>
        </p:sp>
      </p:grpSp>
      <p:grpSp>
        <p:nvGrpSpPr>
          <p:cNvPr id="30" name="千图设计师MC：ID 29795607库_组合 36">
            <a:extLst>
              <a:ext uri="{FF2B5EF4-FFF2-40B4-BE49-F238E27FC236}">
                <a16:creationId xmlns:a16="http://schemas.microsoft.com/office/drawing/2014/main" xmlns="" id="{EB9CB489-22CA-44C1-8B0D-FFAD127D0BB6}"/>
              </a:ext>
            </a:extLst>
          </p:cNvPr>
          <p:cNvGrpSpPr/>
          <p:nvPr>
            <p:custDataLst>
              <p:tags r:id="rId4"/>
            </p:custDataLst>
          </p:nvPr>
        </p:nvGrpSpPr>
        <p:grpSpPr>
          <a:xfrm>
            <a:off x="7403671" y="3186681"/>
            <a:ext cx="4500650" cy="3066634"/>
            <a:chOff x="1170746" y="-65108"/>
            <a:chExt cx="4798673" cy="3066634"/>
          </a:xfrm>
        </p:grpSpPr>
        <p:sp>
          <p:nvSpPr>
            <p:cNvPr id="31" name="TextBox 37">
              <a:extLst>
                <a:ext uri="{FF2B5EF4-FFF2-40B4-BE49-F238E27FC236}">
                  <a16:creationId xmlns:a16="http://schemas.microsoft.com/office/drawing/2014/main" xmlns="" id="{24E8EB0A-E322-4905-99C9-24770A851AAE}"/>
                </a:ext>
              </a:extLst>
            </p:cNvPr>
            <p:cNvSpPr txBox="1">
              <a:spLocks/>
            </p:cNvSpPr>
            <p:nvPr/>
          </p:nvSpPr>
          <p:spPr bwMode="auto">
            <a:xfrm>
              <a:off x="3056228" y="-65108"/>
              <a:ext cx="2913191" cy="309958"/>
            </a:xfrm>
            <a:prstGeom prst="rect">
              <a:avLst/>
            </a:prstGeom>
            <a:noFill/>
            <a:extLst/>
          </p:spPr>
          <p:txBody>
            <a:bodyPr wrap="none" lIns="360000" tIns="0" rIns="0" bIns="0" anchor="ctr" anchorCtr="0">
              <a:normAutofit/>
            </a:bodyPr>
            <a:lstStyle/>
            <a:p>
              <a:pPr defTabSz="914400"/>
              <a:endParaRPr lang="zh-CN" altLang="en-US" sz="1400" dirty="0">
                <a:solidFill>
                  <a:srgbClr val="63B994">
                    <a:lumMod val="100000"/>
                  </a:srgbClr>
                </a:solidFill>
              </a:endParaRPr>
            </a:p>
          </p:txBody>
        </p:sp>
        <p:sp>
          <p:nvSpPr>
            <p:cNvPr id="32" name="TextBox 38">
              <a:extLst>
                <a:ext uri="{FF2B5EF4-FFF2-40B4-BE49-F238E27FC236}">
                  <a16:creationId xmlns:a16="http://schemas.microsoft.com/office/drawing/2014/main" xmlns="" id="{BCACAD05-8885-4A4B-B571-A4310D4F5F37}"/>
                </a:ext>
              </a:extLst>
            </p:cNvPr>
            <p:cNvSpPr txBox="1">
              <a:spLocks/>
            </p:cNvSpPr>
            <p:nvPr/>
          </p:nvSpPr>
          <p:spPr bwMode="auto">
            <a:xfrm>
              <a:off x="1170746" y="269518"/>
              <a:ext cx="4577706" cy="2732008"/>
            </a:xfrm>
            <a:prstGeom prst="rect">
              <a:avLst/>
            </a:prstGeom>
            <a:noFill/>
            <a:extLst/>
          </p:spPr>
          <p:txBody>
            <a:bodyPr wrap="square" lIns="360000" tIns="0" rIns="0" bIns="0" anchor="ctr" anchorCtr="0">
              <a:noAutofit/>
            </a:bodyPr>
            <a:lstStyle/>
            <a:p>
              <a:pPr algn="just" defTabSz="914400">
                <a:lnSpc>
                  <a:spcPct val="130000"/>
                </a:lnSpc>
              </a:pPr>
              <a:r>
                <a:rPr lang="vi-VN" altLang="zh-CN" sz="2000" dirty="0">
                  <a:solidFill>
                    <a:srgbClr val="F79646">
                      <a:lumMod val="40000"/>
                      <a:lumOff val="60000"/>
                    </a:srgbClr>
                  </a:solidFill>
                  <a:latin typeface="#9Slide03 Swiss Condensed" panose="02000500000000000000" pitchFamily="2" charset="0"/>
                </a:rPr>
                <a:t>Môi trường sống  đa dạng. Chúng có thể sống cộng sinh hoặc kí sinh trên cơ thể động vật, thực vật, con người hoặc sống trên môi trường giàu dinh dưỡng như đất, rơm rạ, thân cây gỗ mục,….</a:t>
              </a:r>
            </a:p>
          </p:txBody>
        </p:sp>
      </p:grpSp>
      <p:sp>
        <p:nvSpPr>
          <p:cNvPr id="3" name="TextBox 2"/>
          <p:cNvSpPr txBox="1"/>
          <p:nvPr/>
        </p:nvSpPr>
        <p:spPr>
          <a:xfrm>
            <a:off x="4913644" y="4117870"/>
            <a:ext cx="1457410" cy="923330"/>
          </a:xfrm>
          <a:prstGeom prst="rect">
            <a:avLst/>
          </a:prstGeom>
          <a:noFill/>
        </p:spPr>
        <p:txBody>
          <a:bodyPr wrap="square" rtlCol="0">
            <a:spAutoFit/>
          </a:bodyPr>
          <a:lstStyle/>
          <a:p>
            <a:pPr algn="ctr" defTabSz="914400"/>
            <a:r>
              <a:rPr lang="en-US" sz="5400" b="1" dirty="0">
                <a:solidFill>
                  <a:prstClr val="white"/>
                </a:solidFill>
                <a:latin typeface="#9Slide03 AmpleSoft" panose="02000000000000000000" pitchFamily="2" charset="0"/>
              </a:rPr>
              <a:t>VẬY</a:t>
            </a:r>
          </a:p>
        </p:txBody>
      </p:sp>
    </p:spTree>
    <p:extLst>
      <p:ext uri="{BB962C8B-B14F-4D97-AF65-F5344CB8AC3E}">
        <p14:creationId xmlns:p14="http://schemas.microsoft.com/office/powerpoint/2010/main" val="728648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transform.rotation_z</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fltVal val="0.5"/>
                                          </p:val>
                                        </p:tav>
                                        <p:tav tm="100000">
                                          <p:val>
                                            <p:strVal val="#ppt_y"/>
                                          </p:val>
                                        </p:tav>
                                      </p:tavLst>
                                    </p:anim>
                                  </p:childTnLst>
                                </p:cTn>
                              </p:par>
                            </p:childTnLst>
                          </p:cTn>
                        </p:par>
                        <p:par>
                          <p:cTn id="19" fill="hold">
                            <p:stCondLst>
                              <p:cond delay="1000"/>
                            </p:stCondLst>
                            <p:childTnLst>
                              <p:par>
                                <p:cTn id="20" presetID="53" presetClass="entr" presetSubtype="52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fltVal val="0.5"/>
                                          </p:val>
                                        </p:tav>
                                        <p:tav tm="100000">
                                          <p:val>
                                            <p:strVal val="#ppt_x"/>
                                          </p:val>
                                        </p:tav>
                                      </p:tavLst>
                                    </p:anim>
                                    <p:anim calcmode="lin" valueType="num">
                                      <p:cBhvr>
                                        <p:cTn id="26" dur="500" fill="hold"/>
                                        <p:tgtEl>
                                          <p:spTgt spid="27"/>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53" presetClass="entr" presetSubtype="52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千图设计师MC：ID 29795607库_矩形 31">
            <a:extLst>
              <a:ext uri="{FF2B5EF4-FFF2-40B4-BE49-F238E27FC236}">
                <a16:creationId xmlns:a16="http://schemas.microsoft.com/office/drawing/2014/main" xmlns="" id="{9F0E3A46-736F-441B-A40D-52CB9FF08FDD}"/>
              </a:ext>
            </a:extLst>
          </p:cNvPr>
          <p:cNvSpPr/>
          <p:nvPr>
            <p:custDataLst>
              <p:tags r:id="rId1"/>
            </p:custDataLst>
          </p:nvPr>
        </p:nvSpPr>
        <p:spPr>
          <a:xfrm>
            <a:off x="0" y="3320989"/>
            <a:ext cx="12192000" cy="105183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grpSp>
        <p:nvGrpSpPr>
          <p:cNvPr id="2" name="千图设计师MC：ID 29795607库_组合 1">
            <a:extLst>
              <a:ext uri="{FF2B5EF4-FFF2-40B4-BE49-F238E27FC236}">
                <a16:creationId xmlns:a16="http://schemas.microsoft.com/office/drawing/2014/main" xmlns="" id="{B0B1F7AE-DFDB-4545-B6E2-7E648D30902D}"/>
              </a:ext>
            </a:extLst>
          </p:cNvPr>
          <p:cNvGrpSpPr/>
          <p:nvPr>
            <p:custDataLst>
              <p:tags r:id="rId2"/>
            </p:custDataLst>
          </p:nvPr>
        </p:nvGrpSpPr>
        <p:grpSpPr>
          <a:xfrm>
            <a:off x="742383" y="1407594"/>
            <a:ext cx="3706206" cy="5038473"/>
            <a:chOff x="742383" y="1407594"/>
            <a:chExt cx="3706206" cy="5038473"/>
          </a:xfrm>
        </p:grpSpPr>
        <p:sp>
          <p:nvSpPr>
            <p:cNvPr id="5" name="Teardrop 32">
              <a:extLst>
                <a:ext uri="{FF2B5EF4-FFF2-40B4-BE49-F238E27FC236}">
                  <a16:creationId xmlns:a16="http://schemas.microsoft.com/office/drawing/2014/main" xmlns="" id="{8D9E818F-9073-4633-9F46-E7741894A124}"/>
                </a:ext>
              </a:extLst>
            </p:cNvPr>
            <p:cNvSpPr/>
            <p:nvPr/>
          </p:nvSpPr>
          <p:spPr>
            <a:xfrm rot="8100000">
              <a:off x="2262395" y="1407594"/>
              <a:ext cx="960107" cy="960107"/>
            </a:xfrm>
            <a:prstGeom prst="teardrop">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dirty="0">
                <a:solidFill>
                  <a:srgbClr val="FFFFFF"/>
                </a:solidFill>
              </a:endParaRPr>
            </a:p>
          </p:txBody>
        </p:sp>
        <p:sp>
          <p:nvSpPr>
            <p:cNvPr id="9" name="Oval 36">
              <a:extLst>
                <a:ext uri="{FF2B5EF4-FFF2-40B4-BE49-F238E27FC236}">
                  <a16:creationId xmlns:a16="http://schemas.microsoft.com/office/drawing/2014/main" xmlns="" id="{E2286551-C661-4498-AE45-E23263870399}"/>
                </a:ext>
              </a:extLst>
            </p:cNvPr>
            <p:cNvSpPr/>
            <p:nvPr/>
          </p:nvSpPr>
          <p:spPr>
            <a:xfrm>
              <a:off x="2543605" y="3128962"/>
              <a:ext cx="384043" cy="384043"/>
            </a:xfrm>
            <a:prstGeom prst="ellipse">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grpSp>
          <p:nvGrpSpPr>
            <p:cNvPr id="11" name="Group 47">
              <a:extLst>
                <a:ext uri="{FF2B5EF4-FFF2-40B4-BE49-F238E27FC236}">
                  <a16:creationId xmlns:a16="http://schemas.microsoft.com/office/drawing/2014/main" xmlns="" id="{139E40E9-9C83-41FC-9F01-2EF9F8635F23}"/>
                </a:ext>
              </a:extLst>
            </p:cNvPr>
            <p:cNvGrpSpPr/>
            <p:nvPr/>
          </p:nvGrpSpPr>
          <p:grpSpPr>
            <a:xfrm>
              <a:off x="2712991" y="1658888"/>
              <a:ext cx="71616" cy="457907"/>
              <a:chOff x="-757238" y="3454400"/>
              <a:chExt cx="104775" cy="669926"/>
            </a:xfrm>
            <a:solidFill>
              <a:schemeClr val="bg1"/>
            </a:solidFill>
          </p:grpSpPr>
          <p:sp>
            <p:nvSpPr>
              <p:cNvPr id="33" name="Freeform: Shape 49">
                <a:extLst>
                  <a:ext uri="{FF2B5EF4-FFF2-40B4-BE49-F238E27FC236}">
                    <a16:creationId xmlns:a16="http://schemas.microsoft.com/office/drawing/2014/main" xmlns="" id="{F2AD2BAE-A937-44AA-BD81-D12EADE7020E}"/>
                  </a:ext>
                </a:extLst>
              </p:cNvPr>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a:solidFill>
                    <a:srgbClr val="000000"/>
                  </a:solidFill>
                </a:endParaRPr>
              </a:p>
            </p:txBody>
          </p:sp>
          <p:sp>
            <p:nvSpPr>
              <p:cNvPr id="34" name="Freeform: Shape 50">
                <a:extLst>
                  <a:ext uri="{FF2B5EF4-FFF2-40B4-BE49-F238E27FC236}">
                    <a16:creationId xmlns:a16="http://schemas.microsoft.com/office/drawing/2014/main" xmlns="" id="{83E88065-D848-4A8F-A15C-BF3A73B1C800}"/>
                  </a:ext>
                </a:extLst>
              </p:cNvPr>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a:solidFill>
                    <a:srgbClr val="000000"/>
                  </a:solidFill>
                </a:endParaRPr>
              </a:p>
            </p:txBody>
          </p:sp>
        </p:grpSp>
        <p:grpSp>
          <p:nvGrpSpPr>
            <p:cNvPr id="14" name="Group 59">
              <a:extLst>
                <a:ext uri="{FF2B5EF4-FFF2-40B4-BE49-F238E27FC236}">
                  <a16:creationId xmlns:a16="http://schemas.microsoft.com/office/drawing/2014/main" xmlns="" id="{61370B55-E9EB-405D-B00C-9116DD1D1CEF}"/>
                </a:ext>
              </a:extLst>
            </p:cNvPr>
            <p:cNvGrpSpPr/>
            <p:nvPr/>
          </p:nvGrpSpPr>
          <p:grpSpPr>
            <a:xfrm>
              <a:off x="742383" y="3513005"/>
              <a:ext cx="3706206" cy="2933062"/>
              <a:chOff x="4453596" y="843943"/>
              <a:chExt cx="3793418" cy="2933062"/>
            </a:xfrm>
          </p:grpSpPr>
          <p:sp>
            <p:nvSpPr>
              <p:cNvPr id="24" name="TextBox 60">
                <a:extLst>
                  <a:ext uri="{FF2B5EF4-FFF2-40B4-BE49-F238E27FC236}">
                    <a16:creationId xmlns:a16="http://schemas.microsoft.com/office/drawing/2014/main" xmlns="" id="{3C06D62C-D79C-43A9-98C4-384B38E4DB6C}"/>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defTabSz="914400"/>
                <a:r>
                  <a:rPr lang="en-US" altLang="zh-CN" sz="2800" b="1" dirty="0">
                    <a:solidFill>
                      <a:srgbClr val="FFFFFF">
                        <a:lumMod val="100000"/>
                      </a:srgbClr>
                    </a:solidFill>
                    <a:latin typeface="#9Slide03 FS Neusa Bold" panose="00000800000000000000" pitchFamily="2" charset="0"/>
                  </a:rPr>
                  <a:t>NẤM TÚI</a:t>
                </a:r>
                <a:endParaRPr lang="zh-CN" altLang="en-US" sz="2800" b="1" dirty="0">
                  <a:solidFill>
                    <a:srgbClr val="FFFFFF">
                      <a:lumMod val="100000"/>
                    </a:srgbClr>
                  </a:solidFill>
                  <a:latin typeface="#9Slide03 FS Neusa Bold" panose="00000800000000000000" pitchFamily="2" charset="0"/>
                </a:endParaRPr>
              </a:p>
            </p:txBody>
          </p:sp>
          <p:sp>
            <p:nvSpPr>
              <p:cNvPr id="25" name="TextBox 61">
                <a:extLst>
                  <a:ext uri="{FF2B5EF4-FFF2-40B4-BE49-F238E27FC236}">
                    <a16:creationId xmlns:a16="http://schemas.microsoft.com/office/drawing/2014/main" xmlns="" id="{2671782D-7569-442F-A853-9FE658E547C7}"/>
                  </a:ext>
                </a:extLst>
              </p:cNvPr>
              <p:cNvSpPr txBox="1">
                <a:spLocks/>
              </p:cNvSpPr>
              <p:nvPr/>
            </p:nvSpPr>
            <p:spPr>
              <a:xfrm>
                <a:off x="4453596" y="1831717"/>
                <a:ext cx="3793418" cy="1945288"/>
              </a:xfrm>
              <a:prstGeom prst="rect">
                <a:avLst/>
              </a:prstGeom>
            </p:spPr>
            <p:txBody>
              <a:bodyPr vert="horz" wrap="square" lIns="216000" tIns="0" rIns="216000" bIns="0" anchor="t" anchorCtr="1">
                <a:noAutofit/>
              </a:bodyPr>
              <a:lstStyle/>
              <a:p>
                <a:pPr marL="342900" indent="-342900" algn="just" defTabSz="914400">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Là loại nấm thể quả có dạng túi</a:t>
                </a:r>
              </a:p>
              <a:p>
                <a:pPr marL="342900" indent="-342900" algn="just" defTabSz="914400">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Sinh sản bằng bào tử túi</a:t>
                </a:r>
              </a:p>
              <a:p>
                <a:pPr marL="342900" indent="-342900" algn="just" defTabSz="914400">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Ví dụ: nấm mốc đen bánh mì, nấm men rượu, nấm bụng dê, nấm cục,…</a:t>
                </a:r>
              </a:p>
            </p:txBody>
          </p:sp>
        </p:grpSp>
        <p:cxnSp>
          <p:nvCxnSpPr>
            <p:cNvPr id="17" name="Straight Connector 4">
              <a:extLst>
                <a:ext uri="{FF2B5EF4-FFF2-40B4-BE49-F238E27FC236}">
                  <a16:creationId xmlns:a16="http://schemas.microsoft.com/office/drawing/2014/main" xmlns="" id="{A5AE50F9-55AF-4F38-9F86-5164F787279F}"/>
                </a:ext>
              </a:extLst>
            </p:cNvPr>
            <p:cNvCxnSpPr/>
            <p:nvPr/>
          </p:nvCxnSpPr>
          <p:spPr>
            <a:xfrm>
              <a:off x="2027546"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千图设计师MC：ID 29795607库_组合 34">
            <a:extLst>
              <a:ext uri="{FF2B5EF4-FFF2-40B4-BE49-F238E27FC236}">
                <a16:creationId xmlns:a16="http://schemas.microsoft.com/office/drawing/2014/main" xmlns="" id="{B9B6371F-E270-48F4-A1DE-7563A60C2D3E}"/>
              </a:ext>
            </a:extLst>
          </p:cNvPr>
          <p:cNvGrpSpPr/>
          <p:nvPr>
            <p:custDataLst>
              <p:tags r:id="rId3"/>
            </p:custDataLst>
          </p:nvPr>
        </p:nvGrpSpPr>
        <p:grpSpPr>
          <a:xfrm>
            <a:off x="4530204" y="1407594"/>
            <a:ext cx="3515636" cy="5158462"/>
            <a:chOff x="4530204" y="1407594"/>
            <a:chExt cx="3515636" cy="5158462"/>
          </a:xfrm>
        </p:grpSpPr>
        <p:sp>
          <p:nvSpPr>
            <p:cNvPr id="6" name="Teardrop 33">
              <a:extLst>
                <a:ext uri="{FF2B5EF4-FFF2-40B4-BE49-F238E27FC236}">
                  <a16:creationId xmlns:a16="http://schemas.microsoft.com/office/drawing/2014/main" xmlns="" id="{65D28938-D535-40DA-94B5-7944AFC332C4}"/>
                </a:ext>
              </a:extLst>
            </p:cNvPr>
            <p:cNvSpPr/>
            <p:nvPr/>
          </p:nvSpPr>
          <p:spPr>
            <a:xfrm rot="8100000">
              <a:off x="5622769" y="1407594"/>
              <a:ext cx="960107" cy="960107"/>
            </a:xfrm>
            <a:prstGeom prst="teardrop">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sp>
          <p:nvSpPr>
            <p:cNvPr id="8" name="Oval 35">
              <a:extLst>
                <a:ext uri="{FF2B5EF4-FFF2-40B4-BE49-F238E27FC236}">
                  <a16:creationId xmlns:a16="http://schemas.microsoft.com/office/drawing/2014/main" xmlns="" id="{64F3DB2A-BE66-4AA9-B199-B5DC2EA924CC}"/>
                </a:ext>
              </a:extLst>
            </p:cNvPr>
            <p:cNvSpPr/>
            <p:nvPr/>
          </p:nvSpPr>
          <p:spPr>
            <a:xfrm>
              <a:off x="5903979" y="3128962"/>
              <a:ext cx="384043" cy="384043"/>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sp>
          <p:nvSpPr>
            <p:cNvPr id="31" name="Freeform: Shape 53">
              <a:extLst>
                <a:ext uri="{FF2B5EF4-FFF2-40B4-BE49-F238E27FC236}">
                  <a16:creationId xmlns:a16="http://schemas.microsoft.com/office/drawing/2014/main" xmlns="" id="{5A01FDBE-71B1-46B4-8C94-5CE4109EB4E0}"/>
                </a:ext>
              </a:extLst>
            </p:cNvPr>
            <p:cNvSpPr>
              <a:spLocks/>
            </p:cNvSpPr>
            <p:nvPr/>
          </p:nvSpPr>
          <p:spPr bwMode="auto">
            <a:xfrm>
              <a:off x="5895811" y="2024434"/>
              <a:ext cx="48644" cy="48237"/>
            </a:xfrm>
            <a:custGeom>
              <a:avLst/>
              <a:gdLst>
                <a:gd name="T0" fmla="*/ 50 w 101"/>
                <a:gd name="T1" fmla="*/ 0 h 100"/>
                <a:gd name="T2" fmla="*/ 0 w 101"/>
                <a:gd name="T3" fmla="*/ 50 h 100"/>
                <a:gd name="T4" fmla="*/ 50 w 101"/>
                <a:gd name="T5" fmla="*/ 100 h 100"/>
                <a:gd name="T6" fmla="*/ 101 w 101"/>
                <a:gd name="T7" fmla="*/ 50 h 100"/>
                <a:gd name="T8" fmla="*/ 50 w 101"/>
                <a:gd name="T9" fmla="*/ 0 h 100"/>
                <a:gd name="T10" fmla="*/ 50 w 101"/>
                <a:gd name="T11" fmla="*/ 67 h 100"/>
                <a:gd name="T12" fmla="*/ 34 w 101"/>
                <a:gd name="T13" fmla="*/ 50 h 100"/>
                <a:gd name="T14" fmla="*/ 50 w 101"/>
                <a:gd name="T15" fmla="*/ 33 h 100"/>
                <a:gd name="T16" fmla="*/ 67 w 101"/>
                <a:gd name="T17" fmla="*/ 50 h 100"/>
                <a:gd name="T18" fmla="*/ 50 w 101"/>
                <a:gd name="T1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0">
                  <a:moveTo>
                    <a:pt x="50" y="0"/>
                  </a:moveTo>
                  <a:cubicBezTo>
                    <a:pt x="23" y="0"/>
                    <a:pt x="0" y="22"/>
                    <a:pt x="0" y="50"/>
                  </a:cubicBezTo>
                  <a:cubicBezTo>
                    <a:pt x="0" y="77"/>
                    <a:pt x="23" y="100"/>
                    <a:pt x="50" y="100"/>
                  </a:cubicBezTo>
                  <a:cubicBezTo>
                    <a:pt x="78" y="100"/>
                    <a:pt x="101" y="77"/>
                    <a:pt x="101" y="50"/>
                  </a:cubicBezTo>
                  <a:cubicBezTo>
                    <a:pt x="101" y="22"/>
                    <a:pt x="78" y="0"/>
                    <a:pt x="50" y="0"/>
                  </a:cubicBezTo>
                  <a:close/>
                  <a:moveTo>
                    <a:pt x="50" y="67"/>
                  </a:moveTo>
                  <a:cubicBezTo>
                    <a:pt x="41" y="67"/>
                    <a:pt x="34" y="59"/>
                    <a:pt x="34" y="50"/>
                  </a:cubicBezTo>
                  <a:cubicBezTo>
                    <a:pt x="34" y="41"/>
                    <a:pt x="41" y="33"/>
                    <a:pt x="50" y="33"/>
                  </a:cubicBezTo>
                  <a:cubicBezTo>
                    <a:pt x="60" y="33"/>
                    <a:pt x="67" y="41"/>
                    <a:pt x="67" y="50"/>
                  </a:cubicBezTo>
                  <a:cubicBezTo>
                    <a:pt x="67" y="59"/>
                    <a:pt x="60" y="67"/>
                    <a:pt x="50"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a:solidFill>
                  <a:srgbClr val="000000"/>
                </a:solidFill>
              </a:endParaRPr>
            </a:p>
          </p:txBody>
        </p:sp>
        <p:grpSp>
          <p:nvGrpSpPr>
            <p:cNvPr id="15" name="Group 62">
              <a:extLst>
                <a:ext uri="{FF2B5EF4-FFF2-40B4-BE49-F238E27FC236}">
                  <a16:creationId xmlns:a16="http://schemas.microsoft.com/office/drawing/2014/main" xmlns="" id="{5D965314-62BC-46CF-9E58-AE13D4576C57}"/>
                </a:ext>
              </a:extLst>
            </p:cNvPr>
            <p:cNvGrpSpPr/>
            <p:nvPr/>
          </p:nvGrpSpPr>
          <p:grpSpPr>
            <a:xfrm>
              <a:off x="4530204" y="3513005"/>
              <a:ext cx="3515636" cy="3053051"/>
              <a:chOff x="4904587" y="843943"/>
              <a:chExt cx="3598365" cy="3053051"/>
            </a:xfrm>
          </p:grpSpPr>
          <p:sp>
            <p:nvSpPr>
              <p:cNvPr id="22" name="TextBox 63">
                <a:extLst>
                  <a:ext uri="{FF2B5EF4-FFF2-40B4-BE49-F238E27FC236}">
                    <a16:creationId xmlns:a16="http://schemas.microsoft.com/office/drawing/2014/main" xmlns="" id="{E946A8F7-45DC-4249-A986-6AFF7FB36D50}"/>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defTabSz="914400"/>
                <a:r>
                  <a:rPr lang="en-US" altLang="zh-CN" sz="2800" b="1" dirty="0">
                    <a:solidFill>
                      <a:srgbClr val="FFFFFF">
                        <a:lumMod val="100000"/>
                      </a:srgbClr>
                    </a:solidFill>
                    <a:latin typeface="#9Slide03 FS Neusa Bold" panose="00000800000000000000" pitchFamily="2" charset="0"/>
                  </a:rPr>
                  <a:t>NẤM ĐẢM</a:t>
                </a:r>
                <a:endParaRPr lang="zh-CN" altLang="en-US" sz="2800" b="1" dirty="0">
                  <a:solidFill>
                    <a:srgbClr val="FFFFFF">
                      <a:lumMod val="100000"/>
                    </a:srgbClr>
                  </a:solidFill>
                  <a:latin typeface="#9Slide03 FS Neusa Bold" panose="00000800000000000000" pitchFamily="2" charset="0"/>
                </a:endParaRPr>
              </a:p>
            </p:txBody>
          </p:sp>
          <p:sp>
            <p:nvSpPr>
              <p:cNvPr id="23" name="TextBox 64">
                <a:extLst>
                  <a:ext uri="{FF2B5EF4-FFF2-40B4-BE49-F238E27FC236}">
                    <a16:creationId xmlns:a16="http://schemas.microsoft.com/office/drawing/2014/main" xmlns="" id="{BE9DF47C-7A86-4FA1-A030-7580B6BCDE81}"/>
                  </a:ext>
                </a:extLst>
              </p:cNvPr>
              <p:cNvSpPr txBox="1">
                <a:spLocks/>
              </p:cNvSpPr>
              <p:nvPr/>
            </p:nvSpPr>
            <p:spPr>
              <a:xfrm>
                <a:off x="4904587" y="1810198"/>
                <a:ext cx="3598365" cy="2086796"/>
              </a:xfrm>
              <a:prstGeom prst="rect">
                <a:avLst/>
              </a:prstGeom>
            </p:spPr>
            <p:txBody>
              <a:bodyPr vert="horz" wrap="square" lIns="216000" tIns="0" rIns="216000" bIns="0" anchor="t" anchorCtr="1">
                <a:noAutofit/>
              </a:bodyPr>
              <a:lstStyle/>
              <a:p>
                <a:pPr marL="342900" indent="-342900" algn="just" defTabSz="914400">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Nấm thể quả dạng hình mũ</a:t>
                </a:r>
              </a:p>
              <a:p>
                <a:pPr marL="342900" indent="-342900" algn="just" defTabSz="914400">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Sinh sản bằng bào tử đảm</a:t>
                </a:r>
              </a:p>
              <a:p>
                <a:pPr marL="342900" indent="-342900" algn="just" defTabSz="914400">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Ví dụ: nấm rơm, nấm hương, nấm sò, nấm linh chi,….</a:t>
                </a:r>
              </a:p>
            </p:txBody>
          </p:sp>
        </p:grpSp>
        <p:cxnSp>
          <p:nvCxnSpPr>
            <p:cNvPr id="18" name="Straight Connector 68">
              <a:extLst>
                <a:ext uri="{FF2B5EF4-FFF2-40B4-BE49-F238E27FC236}">
                  <a16:creationId xmlns:a16="http://schemas.microsoft.com/office/drawing/2014/main" xmlns="" id="{055757A0-B23B-4E0F-8E67-3F2A19102349}"/>
                </a:ext>
              </a:extLst>
            </p:cNvPr>
            <p:cNvCxnSpPr/>
            <p:nvPr/>
          </p:nvCxnSpPr>
          <p:spPr>
            <a:xfrm>
              <a:off x="5381097"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千图设计师MC：ID 29795607库_组合 35">
            <a:extLst>
              <a:ext uri="{FF2B5EF4-FFF2-40B4-BE49-F238E27FC236}">
                <a16:creationId xmlns:a16="http://schemas.microsoft.com/office/drawing/2014/main" xmlns="" id="{7B67FAB3-FEA5-4F5D-A0A8-7926F87BDBEC}"/>
              </a:ext>
            </a:extLst>
          </p:cNvPr>
          <p:cNvGrpSpPr/>
          <p:nvPr>
            <p:custDataLst>
              <p:tags r:id="rId4"/>
            </p:custDataLst>
          </p:nvPr>
        </p:nvGrpSpPr>
        <p:grpSpPr>
          <a:xfrm>
            <a:off x="7887495" y="1407593"/>
            <a:ext cx="4241129" cy="4640122"/>
            <a:chOff x="7887495" y="1407593"/>
            <a:chExt cx="4241129" cy="4640122"/>
          </a:xfrm>
        </p:grpSpPr>
        <p:sp>
          <p:nvSpPr>
            <p:cNvPr id="7" name="Teardrop 34">
              <a:extLst>
                <a:ext uri="{FF2B5EF4-FFF2-40B4-BE49-F238E27FC236}">
                  <a16:creationId xmlns:a16="http://schemas.microsoft.com/office/drawing/2014/main" xmlns="" id="{974E0D8B-BCBA-4DE3-9E6F-99BAEBB238C1}"/>
                </a:ext>
              </a:extLst>
            </p:cNvPr>
            <p:cNvSpPr/>
            <p:nvPr/>
          </p:nvSpPr>
          <p:spPr>
            <a:xfrm rot="8100000">
              <a:off x="8983144" y="1407593"/>
              <a:ext cx="960107" cy="960107"/>
            </a:xfrm>
            <a:prstGeom prst="teardrop">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sp>
          <p:nvSpPr>
            <p:cNvPr id="10" name="Oval 37">
              <a:extLst>
                <a:ext uri="{FF2B5EF4-FFF2-40B4-BE49-F238E27FC236}">
                  <a16:creationId xmlns:a16="http://schemas.microsoft.com/office/drawing/2014/main" xmlns="" id="{286E9677-2F00-424D-9B1A-42EFFA4F47E9}"/>
                </a:ext>
              </a:extLst>
            </p:cNvPr>
            <p:cNvSpPr/>
            <p:nvPr/>
          </p:nvSpPr>
          <p:spPr>
            <a:xfrm>
              <a:off x="9264352" y="3128962"/>
              <a:ext cx="384043" cy="384043"/>
            </a:xfrm>
            <a:prstGeom prst="ellipse">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rgbClr val="FFFFFF"/>
                </a:solidFill>
              </a:endParaRPr>
            </a:p>
          </p:txBody>
        </p:sp>
        <p:grpSp>
          <p:nvGrpSpPr>
            <p:cNvPr id="16" name="Group 65">
              <a:extLst>
                <a:ext uri="{FF2B5EF4-FFF2-40B4-BE49-F238E27FC236}">
                  <a16:creationId xmlns:a16="http://schemas.microsoft.com/office/drawing/2014/main" xmlns="" id="{D8831AF2-665C-4023-91B9-F191B1EA5F83}"/>
                </a:ext>
              </a:extLst>
            </p:cNvPr>
            <p:cNvGrpSpPr/>
            <p:nvPr/>
          </p:nvGrpSpPr>
          <p:grpSpPr>
            <a:xfrm>
              <a:off x="7887495" y="3513005"/>
              <a:ext cx="4241129" cy="2534710"/>
              <a:chOff x="4914914" y="843943"/>
              <a:chExt cx="4340928" cy="2534710"/>
            </a:xfrm>
          </p:grpSpPr>
          <p:sp>
            <p:nvSpPr>
              <p:cNvPr id="20" name="TextBox 66">
                <a:extLst>
                  <a:ext uri="{FF2B5EF4-FFF2-40B4-BE49-F238E27FC236}">
                    <a16:creationId xmlns:a16="http://schemas.microsoft.com/office/drawing/2014/main" xmlns="" id="{E621C0E7-D2A4-45AE-A6A7-551DD74AB67E}"/>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defTabSz="914400"/>
                <a:r>
                  <a:rPr lang="en-US" altLang="zh-CN" sz="2800" b="1" dirty="0">
                    <a:solidFill>
                      <a:srgbClr val="FFFFFF">
                        <a:lumMod val="100000"/>
                      </a:srgbClr>
                    </a:solidFill>
                    <a:latin typeface="#9Slide03 FS Neusa Bold" panose="00000800000000000000" pitchFamily="2" charset="0"/>
                  </a:rPr>
                  <a:t>NẤM TIẾP HỢP</a:t>
                </a:r>
                <a:endParaRPr lang="zh-CN" altLang="en-US" sz="2800" b="1" dirty="0">
                  <a:solidFill>
                    <a:srgbClr val="FFFFFF">
                      <a:lumMod val="100000"/>
                    </a:srgbClr>
                  </a:solidFill>
                  <a:latin typeface="#9Slide03 FS Neusa Bold" panose="00000800000000000000" pitchFamily="2" charset="0"/>
                </a:endParaRPr>
              </a:p>
            </p:txBody>
          </p:sp>
          <p:sp>
            <p:nvSpPr>
              <p:cNvPr id="21" name="TextBox 67">
                <a:extLst>
                  <a:ext uri="{FF2B5EF4-FFF2-40B4-BE49-F238E27FC236}">
                    <a16:creationId xmlns:a16="http://schemas.microsoft.com/office/drawing/2014/main" xmlns="" id="{0C6AD8B3-210B-4119-BCFC-1545FD9E0492}"/>
                  </a:ext>
                </a:extLst>
              </p:cNvPr>
              <p:cNvSpPr txBox="1">
                <a:spLocks/>
              </p:cNvSpPr>
              <p:nvPr/>
            </p:nvSpPr>
            <p:spPr>
              <a:xfrm>
                <a:off x="4914914" y="1810198"/>
                <a:ext cx="4340928" cy="1568455"/>
              </a:xfrm>
              <a:prstGeom prst="rect">
                <a:avLst/>
              </a:prstGeom>
            </p:spPr>
            <p:txBody>
              <a:bodyPr vert="horz" wrap="square" lIns="216000" tIns="0" rIns="216000" bIns="0" anchor="t" anchorCtr="1">
                <a:noAutofit/>
              </a:bodyPr>
              <a:lstStyle/>
              <a:p>
                <a:pPr marL="342900" indent="-342900" algn="just" defTabSz="914400">
                  <a:lnSpc>
                    <a:spcPct val="120000"/>
                  </a:lnSpc>
                  <a:buFont typeface="Wingdings" panose="05000000000000000000" pitchFamily="2" charset="2"/>
                  <a:buChar char="§"/>
                </a:pPr>
                <a:r>
                  <a:rPr lang="vi-VN" altLang="zh-CN" sz="2000" dirty="0">
                    <a:solidFill>
                      <a:srgbClr val="000000"/>
                    </a:solidFill>
                    <a:latin typeface="#9Slide03 Cabin Condensed Bold" panose="00000806000000000000" pitchFamily="2" charset="0"/>
                  </a:rPr>
                  <a:t>Sợi nấm màu nâu, xám, phân nhánh,</a:t>
                </a:r>
              </a:p>
              <a:p>
                <a:pPr marL="342900" indent="-342900" algn="just" defTabSz="914400">
                  <a:lnSpc>
                    <a:spcPct val="120000"/>
                  </a:lnSpc>
                  <a:buFont typeface="Wingdings" panose="05000000000000000000" pitchFamily="2" charset="2"/>
                  <a:buChar char="§"/>
                </a:pPr>
                <a:r>
                  <a:rPr lang="vi-VN" altLang="zh-CN" sz="2000" dirty="0">
                    <a:solidFill>
                      <a:srgbClr val="000000"/>
                    </a:solidFill>
                    <a:latin typeface="#9Slide03 Cabin Condensed Bold" panose="00000806000000000000" pitchFamily="2" charset="0"/>
                  </a:rPr>
                  <a:t>Sinh trưởng nhanh gây ôi thiu của thức ăn như bánh mì, </a:t>
                </a:r>
                <a:r>
                  <a:rPr lang="en-US" altLang="zh-CN" sz="2000" dirty="0">
                    <a:solidFill>
                      <a:srgbClr val="000000"/>
                    </a:solidFill>
                    <a:latin typeface="#9Slide03 Cabin Condensed Bold" panose="00000806000000000000" pitchFamily="2" charset="0"/>
                  </a:rPr>
                  <a:t>d</a:t>
                </a:r>
                <a:r>
                  <a:rPr lang="vi-VN" altLang="zh-CN" sz="2000" dirty="0">
                    <a:solidFill>
                      <a:srgbClr val="000000"/>
                    </a:solidFill>
                    <a:latin typeface="#9Slide03 Cabin Condensed Bold" panose="00000806000000000000" pitchFamily="2" charset="0"/>
                  </a:rPr>
                  <a:t>âu, cam,… trong quá trình cất trữ.</a:t>
                </a:r>
              </a:p>
            </p:txBody>
          </p:sp>
        </p:grpSp>
        <p:cxnSp>
          <p:nvCxnSpPr>
            <p:cNvPr id="19" name="Straight Connector 69">
              <a:extLst>
                <a:ext uri="{FF2B5EF4-FFF2-40B4-BE49-F238E27FC236}">
                  <a16:creationId xmlns:a16="http://schemas.microsoft.com/office/drawing/2014/main" xmlns="" id="{664865F0-E4CE-47F6-A87B-FD4471482D4F}"/>
                </a:ext>
              </a:extLst>
            </p:cNvPr>
            <p:cNvCxnSpPr/>
            <p:nvPr/>
          </p:nvCxnSpPr>
          <p:spPr>
            <a:xfrm>
              <a:off x="8734648"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42383" y="226337"/>
            <a:ext cx="3956365" cy="688063"/>
          </a:xfrm>
          <a:prstGeom prst="rect">
            <a:avLst/>
          </a:prstGeom>
          <a:solidFill>
            <a:schemeClr val="accent3">
              <a:lumMod val="20000"/>
              <a:lumOff val="8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3200" dirty="0">
                <a:solidFill>
                  <a:srgbClr val="002060"/>
                </a:solidFill>
                <a:latin typeface="#9Slide03 FS Neusa Bold" panose="00000800000000000000" pitchFamily="2" charset="0"/>
              </a:rPr>
              <a:t>MỘT SỐ NHÓM ĐẠI DIỆN</a:t>
            </a:r>
          </a:p>
        </p:txBody>
      </p:sp>
    </p:spTree>
    <p:extLst>
      <p:ext uri="{BB962C8B-B14F-4D97-AF65-F5344CB8AC3E}">
        <p14:creationId xmlns:p14="http://schemas.microsoft.com/office/powerpoint/2010/main" val="2006181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7"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17" presetClass="entr" presetSubtype="4"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ppt_h/2"/>
                                          </p:val>
                                        </p:tav>
                                        <p:tav tm="100000">
                                          <p:val>
                                            <p:strVal val="#ppt_y"/>
                                          </p:val>
                                        </p:tav>
                                      </p:tavLst>
                                    </p:anim>
                                    <p:anim calcmode="lin" valueType="num">
                                      <p:cBhvr>
                                        <p:cTn id="20" dur="500" fill="hold"/>
                                        <p:tgtEl>
                                          <p:spTgt spid="35"/>
                                        </p:tgtEl>
                                        <p:attrNameLst>
                                          <p:attrName>ppt_w</p:attrName>
                                        </p:attrNameLst>
                                      </p:cBhvr>
                                      <p:tavLst>
                                        <p:tav tm="0">
                                          <p:val>
                                            <p:strVal val="#ppt_w"/>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17"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ppt_x</p:attrName>
                                        </p:attrNameLst>
                                      </p:cBhvr>
                                      <p:tavLst>
                                        <p:tav tm="0">
                                          <p:val>
                                            <p:strVal val="#ppt_x"/>
                                          </p:val>
                                        </p:tav>
                                        <p:tav tm="100000">
                                          <p:val>
                                            <p:strVal val="#ppt_x"/>
                                          </p:val>
                                        </p:tav>
                                      </p:tavLst>
                                    </p:anim>
                                    <p:anim calcmode="lin" valueType="num">
                                      <p:cBhvr>
                                        <p:cTn id="26" dur="500" fill="hold"/>
                                        <p:tgtEl>
                                          <p:spTgt spid="36"/>
                                        </p:tgtEl>
                                        <p:attrNameLst>
                                          <p:attrName>ppt_y</p:attrName>
                                        </p:attrNameLst>
                                      </p:cBhvr>
                                      <p:tavLst>
                                        <p:tav tm="0">
                                          <p:val>
                                            <p:strVal val="#ppt_y+#ppt_h/2"/>
                                          </p:val>
                                        </p:tav>
                                        <p:tav tm="100000">
                                          <p:val>
                                            <p:strVal val="#ppt_y"/>
                                          </p:val>
                                        </p:tav>
                                      </p:tavLst>
                                    </p:anim>
                                    <p:anim calcmode="lin" valueType="num">
                                      <p:cBhvr>
                                        <p:cTn id="27" dur="500" fill="hold"/>
                                        <p:tgtEl>
                                          <p:spTgt spid="36"/>
                                        </p:tgtEl>
                                        <p:attrNameLst>
                                          <p:attrName>ppt_w</p:attrName>
                                        </p:attrNameLst>
                                      </p:cBhvr>
                                      <p:tavLst>
                                        <p:tav tm="0">
                                          <p:val>
                                            <p:strVal val="#ppt_w"/>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6" name="Rectangle 5"/>
          <p:cNvSpPr/>
          <p:nvPr/>
        </p:nvSpPr>
        <p:spPr>
          <a:xfrm>
            <a:off x="0" y="6320413"/>
            <a:ext cx="12192000" cy="5375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endParaRPr>
          </a:p>
        </p:txBody>
      </p:sp>
      <p:grpSp>
        <p:nvGrpSpPr>
          <p:cNvPr id="9" name="Group 8"/>
          <p:cNvGrpSpPr/>
          <p:nvPr/>
        </p:nvGrpSpPr>
        <p:grpSpPr>
          <a:xfrm>
            <a:off x="1262742" y="472473"/>
            <a:ext cx="10624457" cy="849058"/>
            <a:chOff x="1223408" y="1069370"/>
            <a:chExt cx="9746901" cy="849058"/>
          </a:xfrm>
        </p:grpSpPr>
        <p:sp>
          <p:nvSpPr>
            <p:cNvPr id="3" name="Rectangle 2"/>
            <p:cNvSpPr/>
            <p:nvPr/>
          </p:nvSpPr>
          <p:spPr>
            <a:xfrm>
              <a:off x="1223408" y="1069370"/>
              <a:ext cx="9746901" cy="84905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1808375" y="1263067"/>
              <a:ext cx="9019050" cy="461665"/>
            </a:xfrm>
            <a:prstGeom prst="rect">
              <a:avLst/>
            </a:prstGeom>
            <a:noFill/>
          </p:spPr>
          <p:txBody>
            <a:bodyPr wrap="square" rtlCol="0">
              <a:spAutoFit/>
            </a:bodyPr>
            <a:lstStyle/>
            <a:p>
              <a:pPr algn="just" defTabSz="914400">
                <a:lnSpc>
                  <a:spcPct val="120000"/>
                </a:lnSpc>
              </a:pPr>
              <a:r>
                <a:rPr lang="vi-VN" sz="2000" dirty="0">
                  <a:solidFill>
                    <a:prstClr val="white"/>
                  </a:solidFill>
                </a:rPr>
                <a:t>Em hãy xác định môi trường sống của một số nấm bằng cách hoàn thành theo mẫu</a:t>
              </a:r>
              <a:r>
                <a:rPr lang="en-US" sz="2000" dirty="0">
                  <a:solidFill>
                    <a:prstClr val="white"/>
                  </a:solidFill>
                </a:rPr>
                <a:t>:</a:t>
              </a:r>
              <a:endParaRPr lang="vi-VN" sz="2000" dirty="0">
                <a:solidFill>
                  <a:prstClr val="white"/>
                </a:solidFill>
              </a:endParaRPr>
            </a:p>
          </p:txBody>
        </p:sp>
      </p:grpSp>
      <p:pic>
        <p:nvPicPr>
          <p:cNvPr id="11"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73" y="65636"/>
            <a:ext cx="984738" cy="984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nvPr>
        </p:nvGraphicFramePr>
        <p:xfrm>
          <a:off x="854606" y="1506080"/>
          <a:ext cx="5204098" cy="540612"/>
        </p:xfrm>
        <a:graphic>
          <a:graphicData uri="http://schemas.openxmlformats.org/drawingml/2006/table">
            <a:tbl>
              <a:tblPr firstRow="1" bandRow="1">
                <a:tableStyleId>{5C22544A-7EE6-4342-B048-85BDC9FD1C3A}</a:tableStyleId>
              </a:tblPr>
              <a:tblGrid>
                <a:gridCol w="2602049"/>
                <a:gridCol w="2602049"/>
              </a:tblGrid>
              <a:tr h="540612">
                <a:tc>
                  <a:txBody>
                    <a:bodyPr/>
                    <a:lstStyle/>
                    <a:p>
                      <a:pPr algn="ctr"/>
                      <a:r>
                        <a:rPr lang="vi-VN" sz="2000" b="1" noProof="0" dirty="0" smtClean="0"/>
                        <a:t>Tên</a:t>
                      </a:r>
                      <a:r>
                        <a:rPr lang="vi-VN" sz="2000" b="1" baseline="0" noProof="0" dirty="0" smtClean="0"/>
                        <a:t> nấm</a:t>
                      </a:r>
                      <a:endParaRPr lang="vi-VN" sz="2000" b="1" noProof="0" dirty="0"/>
                    </a:p>
                  </a:txBody>
                  <a:tcPr anchor="ctr">
                    <a:solidFill>
                      <a:srgbClr val="002060"/>
                    </a:solidFill>
                  </a:tcPr>
                </a:tc>
                <a:tc>
                  <a:txBody>
                    <a:bodyPr/>
                    <a:lstStyle/>
                    <a:p>
                      <a:pPr algn="ctr"/>
                      <a:r>
                        <a:rPr lang="vi-VN" sz="2000" b="1" noProof="0" dirty="0" smtClean="0"/>
                        <a:t>Môi</a:t>
                      </a:r>
                      <a:r>
                        <a:rPr lang="vi-VN" sz="2000" b="1" baseline="0" noProof="0" dirty="0" smtClean="0"/>
                        <a:t> trường</a:t>
                      </a:r>
                      <a:endParaRPr lang="vi-VN" sz="2000" b="1" noProof="0" dirty="0"/>
                    </a:p>
                  </a:txBody>
                  <a:tcPr anchor="ctr">
                    <a:solidFill>
                      <a:srgbClr val="002060"/>
                    </a:solidFill>
                  </a:tcPr>
                </a:tc>
              </a:tr>
            </a:tbl>
          </a:graphicData>
        </a:graphic>
      </p:graphicFrame>
      <p:graphicFrame>
        <p:nvGraphicFramePr>
          <p:cNvPr id="15" name="Table 14"/>
          <p:cNvGraphicFramePr>
            <a:graphicFrameLocks noGrp="1"/>
          </p:cNvGraphicFramePr>
          <p:nvPr>
            <p:extLst/>
          </p:nvPr>
        </p:nvGraphicFramePr>
        <p:xfrm>
          <a:off x="6683101" y="1485806"/>
          <a:ext cx="5204098" cy="540612"/>
        </p:xfrm>
        <a:graphic>
          <a:graphicData uri="http://schemas.openxmlformats.org/drawingml/2006/table">
            <a:tbl>
              <a:tblPr firstRow="1" bandRow="1">
                <a:tableStyleId>{5C22544A-7EE6-4342-B048-85BDC9FD1C3A}</a:tableStyleId>
              </a:tblPr>
              <a:tblGrid>
                <a:gridCol w="2602049"/>
                <a:gridCol w="2602049"/>
              </a:tblGrid>
              <a:tr h="540612">
                <a:tc>
                  <a:txBody>
                    <a:bodyPr/>
                    <a:lstStyle/>
                    <a:p>
                      <a:pPr algn="ctr"/>
                      <a:r>
                        <a:rPr lang="vi-VN" sz="2000" b="1" noProof="0" dirty="0" smtClean="0"/>
                        <a:t>Tên</a:t>
                      </a:r>
                      <a:r>
                        <a:rPr lang="vi-VN" sz="2000" b="1" baseline="0" noProof="0" dirty="0" smtClean="0"/>
                        <a:t> nấm</a:t>
                      </a:r>
                      <a:endParaRPr lang="vi-VN" sz="2000" b="1" noProof="0" dirty="0"/>
                    </a:p>
                  </a:txBody>
                  <a:tcPr anchor="ctr">
                    <a:solidFill>
                      <a:srgbClr val="002060"/>
                    </a:solidFill>
                  </a:tcPr>
                </a:tc>
                <a:tc>
                  <a:txBody>
                    <a:bodyPr/>
                    <a:lstStyle/>
                    <a:p>
                      <a:pPr algn="ctr"/>
                      <a:r>
                        <a:rPr lang="vi-VN" sz="2000" b="1" noProof="0" dirty="0" smtClean="0"/>
                        <a:t>Môi</a:t>
                      </a:r>
                      <a:r>
                        <a:rPr lang="vi-VN" sz="2000" b="1" baseline="0" noProof="0" dirty="0" smtClean="0"/>
                        <a:t> trường</a:t>
                      </a:r>
                      <a:endParaRPr lang="vi-VN" sz="2000" b="1" noProof="0" dirty="0"/>
                    </a:p>
                  </a:txBody>
                  <a:tcPr anchor="ctr">
                    <a:solidFill>
                      <a:srgbClr val="002060"/>
                    </a:solidFill>
                  </a:tcPr>
                </a:tc>
              </a:tr>
            </a:tbl>
          </a:graphicData>
        </a:graphic>
      </p:graphicFrame>
      <p:grpSp>
        <p:nvGrpSpPr>
          <p:cNvPr id="23" name="Group 22"/>
          <p:cNvGrpSpPr/>
          <p:nvPr/>
        </p:nvGrpSpPr>
        <p:grpSpPr>
          <a:xfrm>
            <a:off x="-3350" y="2192728"/>
            <a:ext cx="3465995" cy="4434942"/>
            <a:chOff x="-618373" y="2102293"/>
            <a:chExt cx="3465995" cy="4434942"/>
          </a:xfrm>
        </p:grpSpPr>
        <p:grpSp>
          <p:nvGrpSpPr>
            <p:cNvPr id="17" name="Group 16"/>
            <p:cNvGrpSpPr/>
            <p:nvPr/>
          </p:nvGrpSpPr>
          <p:grpSpPr>
            <a:xfrm>
              <a:off x="783182" y="2102293"/>
              <a:ext cx="2064440" cy="4434942"/>
              <a:chOff x="783182" y="2102293"/>
              <a:chExt cx="2064440" cy="4434942"/>
            </a:xfrm>
          </p:grpSpPr>
          <p:pic>
            <p:nvPicPr>
              <p:cNvPr id="3078" name="Picture 6" descr="Kỹ thuật trồng nấm rơm hiệu quả cao - Hội Nông Dân tỉnh Ninh Bìn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718"/>
              <a:stretch/>
            </p:blipFill>
            <p:spPr bwMode="auto">
              <a:xfrm>
                <a:off x="783476" y="2102293"/>
                <a:ext cx="2063262" cy="127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Nấm Tai Mèo - Mộc Nhĩ"/>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10" t="9302" r="7560" b="13250"/>
              <a:stretch/>
            </p:blipFill>
            <p:spPr bwMode="auto">
              <a:xfrm>
                <a:off x="783182" y="3596799"/>
                <a:ext cx="2064440" cy="12962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2" descr="Vien Sot ret Ky Sinh Trung - Con trung Quy Nh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350" b="100000" l="5500" r="94000">
                            <a14:foregroundMark x1="80500" y1="14449" x2="72500" y2="78327"/>
                            <a14:foregroundMark x1="64500" y1="9125" x2="64500" y2="39163"/>
                            <a14:foregroundMark x1="50000" y1="22433" x2="20500" y2="31179"/>
                            <a14:foregroundMark x1="37500" y1="21673" x2="17000" y2="22814"/>
                            <a14:foregroundMark x1="19500" y1="34601" x2="15000" y2="56274"/>
                            <a14:foregroundMark x1="81500" y1="63498" x2="84000" y2="88973"/>
                            <a14:foregroundMark x1="84000" y1="19011" x2="5500" y2="22814"/>
                          </a14:backgroundRemoval>
                        </a14:imgEffect>
                      </a14:imgLayer>
                    </a14:imgProps>
                  </a:ext>
                  <a:ext uri="{28A0092B-C50C-407E-A947-70E740481C1C}">
                    <a14:useLocalDpi xmlns:a14="http://schemas.microsoft.com/office/drawing/2010/main" val="0"/>
                  </a:ext>
                </a:extLst>
              </a:blip>
              <a:srcRect t="16543"/>
              <a:stretch/>
            </p:blipFill>
            <p:spPr bwMode="auto">
              <a:xfrm rot="16200000">
                <a:off x="961576" y="4938632"/>
                <a:ext cx="1474776" cy="172243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373" y="2517488"/>
              <a:ext cx="1354663" cy="3551539"/>
              <a:chOff x="-658565" y="2537584"/>
              <a:chExt cx="1354663" cy="3551539"/>
            </a:xfrm>
          </p:grpSpPr>
          <p:sp>
            <p:nvSpPr>
              <p:cNvPr id="20" name="TextBox 19"/>
              <p:cNvSpPr txBox="1"/>
              <p:nvPr/>
            </p:nvSpPr>
            <p:spPr>
              <a:xfrm>
                <a:off x="-649103" y="2537584"/>
                <a:ext cx="1345201" cy="394210"/>
              </a:xfrm>
              <a:prstGeom prst="rect">
                <a:avLst/>
              </a:prstGeom>
              <a:noFill/>
              <a:ln>
                <a:noFill/>
              </a:ln>
            </p:spPr>
            <p:txBody>
              <a:bodyPr wrap="square" rtlCol="0">
                <a:spAutoFit/>
              </a:bodyPr>
              <a:lstStyle/>
              <a:p>
                <a:pPr algn="ctr" defTabSz="914400">
                  <a:lnSpc>
                    <a:spcPct val="120000"/>
                  </a:lnSpc>
                </a:pPr>
                <a:r>
                  <a:rPr lang="vi-VN" dirty="0">
                    <a:solidFill>
                      <a:srgbClr val="FFFF00"/>
                    </a:solidFill>
                  </a:rPr>
                  <a:t>Nấm</a:t>
                </a:r>
                <a:r>
                  <a:rPr lang="en-US" dirty="0">
                    <a:solidFill>
                      <a:srgbClr val="FFFF00"/>
                    </a:solidFill>
                  </a:rPr>
                  <a:t> </a:t>
                </a:r>
                <a:r>
                  <a:rPr lang="vi-VN" dirty="0">
                    <a:solidFill>
                      <a:srgbClr val="FFFF00"/>
                    </a:solidFill>
                  </a:rPr>
                  <a:t>rơm</a:t>
                </a:r>
              </a:p>
            </p:txBody>
          </p:sp>
          <p:sp>
            <p:nvSpPr>
              <p:cNvPr id="26" name="TextBox 25"/>
              <p:cNvSpPr txBox="1"/>
              <p:nvPr/>
            </p:nvSpPr>
            <p:spPr>
              <a:xfrm>
                <a:off x="-655215" y="3827850"/>
                <a:ext cx="1345201" cy="757130"/>
              </a:xfrm>
              <a:prstGeom prst="rect">
                <a:avLst/>
              </a:prstGeom>
              <a:noFill/>
              <a:ln>
                <a:noFill/>
              </a:ln>
            </p:spPr>
            <p:txBody>
              <a:bodyPr wrap="square" rtlCol="0">
                <a:spAutoFit/>
              </a:bodyPr>
              <a:lstStyle/>
              <a:p>
                <a:pPr algn="ctr" defTabSz="914400">
                  <a:lnSpc>
                    <a:spcPct val="120000"/>
                  </a:lnSpc>
                </a:pPr>
                <a:r>
                  <a:rPr lang="vi-VN" dirty="0">
                    <a:solidFill>
                      <a:srgbClr val="FFFF00"/>
                    </a:solidFill>
                  </a:rPr>
                  <a:t>Nấm mộc nhĩ</a:t>
                </a:r>
              </a:p>
            </p:txBody>
          </p:sp>
          <p:sp>
            <p:nvSpPr>
              <p:cNvPr id="27" name="TextBox 26"/>
              <p:cNvSpPr txBox="1"/>
              <p:nvPr/>
            </p:nvSpPr>
            <p:spPr>
              <a:xfrm>
                <a:off x="-658565" y="5664391"/>
                <a:ext cx="1345201" cy="424732"/>
              </a:xfrm>
              <a:prstGeom prst="rect">
                <a:avLst/>
              </a:prstGeom>
              <a:noFill/>
              <a:ln>
                <a:noFill/>
              </a:ln>
            </p:spPr>
            <p:txBody>
              <a:bodyPr wrap="square" rtlCol="0">
                <a:spAutoFit/>
              </a:bodyPr>
              <a:lstStyle/>
              <a:p>
                <a:pPr algn="ctr" defTabSz="914400">
                  <a:lnSpc>
                    <a:spcPct val="120000"/>
                  </a:lnSpc>
                </a:pPr>
                <a:r>
                  <a:rPr lang="vi-VN" dirty="0">
                    <a:solidFill>
                      <a:srgbClr val="FFFF00"/>
                    </a:solidFill>
                  </a:rPr>
                  <a:t>Nấm mốc</a:t>
                </a:r>
              </a:p>
            </p:txBody>
          </p:sp>
        </p:grpSp>
      </p:grpSp>
      <p:grpSp>
        <p:nvGrpSpPr>
          <p:cNvPr id="25" name="Group 24"/>
          <p:cNvGrpSpPr/>
          <p:nvPr/>
        </p:nvGrpSpPr>
        <p:grpSpPr>
          <a:xfrm>
            <a:off x="6815913" y="2192728"/>
            <a:ext cx="2391508" cy="4058566"/>
            <a:chOff x="7018772" y="2190408"/>
            <a:chExt cx="2391508" cy="4058566"/>
          </a:xfrm>
        </p:grpSpPr>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604" b="100000" l="2846" r="95935"/>
                      </a14:imgEffect>
                    </a14:imgLayer>
                  </a14:imgProps>
                </a:ext>
              </a:extLst>
            </a:blip>
            <a:stretch>
              <a:fillRect/>
            </a:stretch>
          </p:blipFill>
          <p:spPr>
            <a:xfrm>
              <a:off x="7174523" y="2190408"/>
              <a:ext cx="2080009" cy="1581145"/>
            </a:xfrm>
            <a:prstGeom prst="rect">
              <a:avLst/>
            </a:prstGeom>
          </p:spPr>
        </p:pic>
        <p:sp>
          <p:nvSpPr>
            <p:cNvPr id="24" name="TextBox 23"/>
            <p:cNvSpPr txBox="1"/>
            <p:nvPr/>
          </p:nvSpPr>
          <p:spPr>
            <a:xfrm>
              <a:off x="7486020" y="3820262"/>
              <a:ext cx="1457011" cy="369332"/>
            </a:xfrm>
            <a:prstGeom prst="rect">
              <a:avLst/>
            </a:prstGeom>
            <a:noFill/>
          </p:spPr>
          <p:txBody>
            <a:bodyPr wrap="square" rtlCol="0">
              <a:spAutoFit/>
            </a:bodyPr>
            <a:lstStyle/>
            <a:p>
              <a:pPr algn="ctr" defTabSz="914400"/>
              <a:r>
                <a:rPr lang="vi-VN" dirty="0">
                  <a:solidFill>
                    <a:srgbClr val="FFFF00"/>
                  </a:solidFill>
                </a:rPr>
                <a:t>Nấm cốc</a:t>
              </a:r>
            </a:p>
          </p:txBody>
        </p:sp>
        <p:sp>
          <p:nvSpPr>
            <p:cNvPr id="31" name="TextBox 30"/>
            <p:cNvSpPr txBox="1"/>
            <p:nvPr/>
          </p:nvSpPr>
          <p:spPr>
            <a:xfrm>
              <a:off x="7018772" y="5879642"/>
              <a:ext cx="2391508" cy="369332"/>
            </a:xfrm>
            <a:prstGeom prst="rect">
              <a:avLst/>
            </a:prstGeom>
            <a:noFill/>
          </p:spPr>
          <p:txBody>
            <a:bodyPr wrap="square" rtlCol="0">
              <a:spAutoFit/>
            </a:bodyPr>
            <a:lstStyle/>
            <a:p>
              <a:pPr algn="ctr" defTabSz="914400"/>
              <a:r>
                <a:rPr lang="vi-VN" dirty="0">
                  <a:solidFill>
                    <a:srgbClr val="FFFF00"/>
                  </a:solidFill>
                </a:rPr>
                <a:t>Nấm độc tán trắng</a:t>
              </a:r>
            </a:p>
          </p:txBody>
        </p:sp>
        <p:pic>
          <p:nvPicPr>
            <p:cNvPr id="32" name="Picture 8" descr="Ngắm nghía loài &amp;quot;nấm thần chết&amp;quot; ở Việt Nam - KhoaHoc.tv"/>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1516" b="100000" l="8308" r="76923">
                          <a14:foregroundMark x1="30154" y1="80328" x2="32308" y2="91393"/>
                          <a14:foregroundMark x1="31538" y1="86475" x2="32308" y2="93238"/>
                          <a14:foregroundMark x1="24308" y1="91393" x2="55077" y2="91393"/>
                          <a14:foregroundMark x1="43538" y1="89344" x2="63385" y2="86066"/>
                          <a14:foregroundMark x1="47538" y1="83607" x2="65231" y2="83197"/>
                          <a14:foregroundMark x1="25077" y1="52254" x2="28923" y2="68648"/>
                          <a14:foregroundMark x1="22154" y1="40574" x2="29385" y2="83607"/>
                        </a14:backgroundRemoval>
                      </a14:imgEffect>
                    </a14:imgLayer>
                  </a14:imgProps>
                </a:ext>
                <a:ext uri="{28A0092B-C50C-407E-A947-70E740481C1C}">
                  <a14:useLocalDpi xmlns:a14="http://schemas.microsoft.com/office/drawing/2010/main" val="0"/>
                </a:ext>
              </a:extLst>
            </a:blip>
            <a:srcRect t="20190" r="16669"/>
            <a:stretch/>
          </p:blipFill>
          <p:spPr bwMode="auto">
            <a:xfrm>
              <a:off x="7174523" y="4286206"/>
              <a:ext cx="2080009" cy="1495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3576572" y="3873061"/>
            <a:ext cx="2418303" cy="757130"/>
          </a:xfrm>
          <a:prstGeom prst="rect">
            <a:avLst/>
          </a:prstGeom>
          <a:noFill/>
        </p:spPr>
        <p:txBody>
          <a:bodyPr wrap="square" rtlCol="0">
            <a:spAutoFit/>
          </a:bodyPr>
          <a:lstStyle/>
          <a:p>
            <a:pPr algn="ctr" defTabSz="914400">
              <a:lnSpc>
                <a:spcPct val="120000"/>
              </a:lnSpc>
            </a:pPr>
            <a:r>
              <a:rPr lang="vi-VN" dirty="0">
                <a:solidFill>
                  <a:prstClr val="white"/>
                </a:solidFill>
              </a:rPr>
              <a:t>Thân cây gỗ mục, môi trường ẩm,…</a:t>
            </a:r>
          </a:p>
        </p:txBody>
      </p:sp>
      <p:sp>
        <p:nvSpPr>
          <p:cNvPr id="35" name="TextBox 34"/>
          <p:cNvSpPr txBox="1"/>
          <p:nvPr/>
        </p:nvSpPr>
        <p:spPr>
          <a:xfrm>
            <a:off x="3508947" y="2597362"/>
            <a:ext cx="2553555" cy="367735"/>
          </a:xfrm>
          <a:prstGeom prst="rect">
            <a:avLst/>
          </a:prstGeom>
          <a:noFill/>
        </p:spPr>
        <p:txBody>
          <a:bodyPr wrap="square" rtlCol="0">
            <a:spAutoFit/>
          </a:bodyPr>
          <a:lstStyle/>
          <a:p>
            <a:pPr algn="ctr" defTabSz="914400"/>
            <a:r>
              <a:rPr lang="vi-VN" dirty="0">
                <a:solidFill>
                  <a:prstClr val="white"/>
                </a:solidFill>
              </a:rPr>
              <a:t>Rơm rạ</a:t>
            </a:r>
          </a:p>
        </p:txBody>
      </p:sp>
      <p:sp>
        <p:nvSpPr>
          <p:cNvPr id="36" name="TextBox 35"/>
          <p:cNvSpPr txBox="1"/>
          <p:nvPr/>
        </p:nvSpPr>
        <p:spPr>
          <a:xfrm>
            <a:off x="3551907" y="5320378"/>
            <a:ext cx="2510595" cy="1089529"/>
          </a:xfrm>
          <a:prstGeom prst="rect">
            <a:avLst/>
          </a:prstGeom>
          <a:noFill/>
        </p:spPr>
        <p:txBody>
          <a:bodyPr wrap="square" rtlCol="0">
            <a:spAutoFit/>
          </a:bodyPr>
          <a:lstStyle/>
          <a:p>
            <a:pPr algn="ctr" defTabSz="914400">
              <a:lnSpc>
                <a:spcPct val="120000"/>
              </a:lnSpc>
            </a:pPr>
            <a:r>
              <a:rPr lang="vi-VN" dirty="0">
                <a:solidFill>
                  <a:prstClr val="white"/>
                </a:solidFill>
              </a:rPr>
              <a:t>Quần áo, tường ẩm, đồ dùng, trên cơ thể sinh vật, thức ăn,…</a:t>
            </a:r>
          </a:p>
        </p:txBody>
      </p:sp>
      <p:sp>
        <p:nvSpPr>
          <p:cNvPr id="37" name="TextBox 36"/>
          <p:cNvSpPr txBox="1"/>
          <p:nvPr/>
        </p:nvSpPr>
        <p:spPr>
          <a:xfrm>
            <a:off x="9333644" y="2658471"/>
            <a:ext cx="2553555" cy="367735"/>
          </a:xfrm>
          <a:prstGeom prst="rect">
            <a:avLst/>
          </a:prstGeom>
          <a:noFill/>
        </p:spPr>
        <p:txBody>
          <a:bodyPr wrap="square" rtlCol="0">
            <a:spAutoFit/>
          </a:bodyPr>
          <a:lstStyle/>
          <a:p>
            <a:pPr algn="ctr" defTabSz="914400"/>
            <a:r>
              <a:rPr lang="vi-VN" dirty="0">
                <a:solidFill>
                  <a:prstClr val="white"/>
                </a:solidFill>
              </a:rPr>
              <a:t>Thân cây mục</a:t>
            </a:r>
          </a:p>
        </p:txBody>
      </p:sp>
      <p:sp>
        <p:nvSpPr>
          <p:cNvPr id="38" name="TextBox 37"/>
          <p:cNvSpPr txBox="1"/>
          <p:nvPr/>
        </p:nvSpPr>
        <p:spPr>
          <a:xfrm>
            <a:off x="9333644" y="4852469"/>
            <a:ext cx="2553555" cy="757130"/>
          </a:xfrm>
          <a:prstGeom prst="rect">
            <a:avLst/>
          </a:prstGeom>
          <a:noFill/>
        </p:spPr>
        <p:txBody>
          <a:bodyPr wrap="square" rtlCol="0">
            <a:spAutoFit/>
          </a:bodyPr>
          <a:lstStyle/>
          <a:p>
            <a:pPr algn="ctr" defTabSz="914400">
              <a:lnSpc>
                <a:spcPct val="120000"/>
              </a:lnSpc>
            </a:pPr>
            <a:r>
              <a:rPr lang="vi-VN" dirty="0">
                <a:solidFill>
                  <a:prstClr val="white"/>
                </a:solidFill>
              </a:rPr>
              <a:t>Trong rừng những nơi môi trường ẩm.</a:t>
            </a:r>
          </a:p>
        </p:txBody>
      </p:sp>
    </p:spTree>
    <p:extLst>
      <p:ext uri="{BB962C8B-B14F-4D97-AF65-F5344CB8AC3E}">
        <p14:creationId xmlns:p14="http://schemas.microsoft.com/office/powerpoint/2010/main" val="2467709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80">
                                          <p:stCondLst>
                                            <p:cond delay="0"/>
                                          </p:stCondLst>
                                        </p:cTn>
                                        <p:tgtEl>
                                          <p:spTgt spid="35"/>
                                        </p:tgtEl>
                                      </p:cBhvr>
                                    </p:animEffect>
                                    <p:anim calcmode="lin" valueType="num">
                                      <p:cBhvr>
                                        <p:cTn id="4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3" dur="26">
                                          <p:stCondLst>
                                            <p:cond delay="650"/>
                                          </p:stCondLst>
                                        </p:cTn>
                                        <p:tgtEl>
                                          <p:spTgt spid="35"/>
                                        </p:tgtEl>
                                      </p:cBhvr>
                                      <p:to x="100000" y="60000"/>
                                    </p:animScale>
                                    <p:animScale>
                                      <p:cBhvr>
                                        <p:cTn id="54" dur="166" decel="50000">
                                          <p:stCondLst>
                                            <p:cond delay="676"/>
                                          </p:stCondLst>
                                        </p:cTn>
                                        <p:tgtEl>
                                          <p:spTgt spid="35"/>
                                        </p:tgtEl>
                                      </p:cBhvr>
                                      <p:to x="100000" y="100000"/>
                                    </p:animScale>
                                    <p:animScale>
                                      <p:cBhvr>
                                        <p:cTn id="55" dur="26">
                                          <p:stCondLst>
                                            <p:cond delay="1312"/>
                                          </p:stCondLst>
                                        </p:cTn>
                                        <p:tgtEl>
                                          <p:spTgt spid="35"/>
                                        </p:tgtEl>
                                      </p:cBhvr>
                                      <p:to x="100000" y="80000"/>
                                    </p:animScale>
                                    <p:animScale>
                                      <p:cBhvr>
                                        <p:cTn id="56" dur="166" decel="50000">
                                          <p:stCondLst>
                                            <p:cond delay="1338"/>
                                          </p:stCondLst>
                                        </p:cTn>
                                        <p:tgtEl>
                                          <p:spTgt spid="35"/>
                                        </p:tgtEl>
                                      </p:cBhvr>
                                      <p:to x="100000" y="100000"/>
                                    </p:animScale>
                                    <p:animScale>
                                      <p:cBhvr>
                                        <p:cTn id="57" dur="26">
                                          <p:stCondLst>
                                            <p:cond delay="1642"/>
                                          </p:stCondLst>
                                        </p:cTn>
                                        <p:tgtEl>
                                          <p:spTgt spid="35"/>
                                        </p:tgtEl>
                                      </p:cBhvr>
                                      <p:to x="100000" y="90000"/>
                                    </p:animScale>
                                    <p:animScale>
                                      <p:cBhvr>
                                        <p:cTn id="58" dur="166" decel="50000">
                                          <p:stCondLst>
                                            <p:cond delay="1668"/>
                                          </p:stCondLst>
                                        </p:cTn>
                                        <p:tgtEl>
                                          <p:spTgt spid="35"/>
                                        </p:tgtEl>
                                      </p:cBhvr>
                                      <p:to x="100000" y="100000"/>
                                    </p:animScale>
                                    <p:animScale>
                                      <p:cBhvr>
                                        <p:cTn id="59" dur="26">
                                          <p:stCondLst>
                                            <p:cond delay="1808"/>
                                          </p:stCondLst>
                                        </p:cTn>
                                        <p:tgtEl>
                                          <p:spTgt spid="35"/>
                                        </p:tgtEl>
                                      </p:cBhvr>
                                      <p:to x="100000" y="95000"/>
                                    </p:animScale>
                                    <p:animScale>
                                      <p:cBhvr>
                                        <p:cTn id="60" dur="166" decel="50000">
                                          <p:stCondLst>
                                            <p:cond delay="1834"/>
                                          </p:stCondLst>
                                        </p:cTn>
                                        <p:tgtEl>
                                          <p:spTgt spid="35"/>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80">
                                          <p:stCondLst>
                                            <p:cond delay="0"/>
                                          </p:stCondLst>
                                        </p:cTn>
                                        <p:tgtEl>
                                          <p:spTgt spid="28"/>
                                        </p:tgtEl>
                                      </p:cBhvr>
                                    </p:animEffect>
                                    <p:anim calcmode="lin" valueType="num">
                                      <p:cBhvr>
                                        <p:cTn id="6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9" dur="26">
                                          <p:stCondLst>
                                            <p:cond delay="650"/>
                                          </p:stCondLst>
                                        </p:cTn>
                                        <p:tgtEl>
                                          <p:spTgt spid="28"/>
                                        </p:tgtEl>
                                      </p:cBhvr>
                                      <p:to x="100000" y="60000"/>
                                    </p:animScale>
                                    <p:animScale>
                                      <p:cBhvr>
                                        <p:cTn id="70" dur="166" decel="50000">
                                          <p:stCondLst>
                                            <p:cond delay="676"/>
                                          </p:stCondLst>
                                        </p:cTn>
                                        <p:tgtEl>
                                          <p:spTgt spid="28"/>
                                        </p:tgtEl>
                                      </p:cBhvr>
                                      <p:to x="100000" y="100000"/>
                                    </p:animScale>
                                    <p:animScale>
                                      <p:cBhvr>
                                        <p:cTn id="71" dur="26">
                                          <p:stCondLst>
                                            <p:cond delay="1312"/>
                                          </p:stCondLst>
                                        </p:cTn>
                                        <p:tgtEl>
                                          <p:spTgt spid="28"/>
                                        </p:tgtEl>
                                      </p:cBhvr>
                                      <p:to x="100000" y="80000"/>
                                    </p:animScale>
                                    <p:animScale>
                                      <p:cBhvr>
                                        <p:cTn id="72" dur="166" decel="50000">
                                          <p:stCondLst>
                                            <p:cond delay="1338"/>
                                          </p:stCondLst>
                                        </p:cTn>
                                        <p:tgtEl>
                                          <p:spTgt spid="28"/>
                                        </p:tgtEl>
                                      </p:cBhvr>
                                      <p:to x="100000" y="100000"/>
                                    </p:animScale>
                                    <p:animScale>
                                      <p:cBhvr>
                                        <p:cTn id="73" dur="26">
                                          <p:stCondLst>
                                            <p:cond delay="1642"/>
                                          </p:stCondLst>
                                        </p:cTn>
                                        <p:tgtEl>
                                          <p:spTgt spid="28"/>
                                        </p:tgtEl>
                                      </p:cBhvr>
                                      <p:to x="100000" y="90000"/>
                                    </p:animScale>
                                    <p:animScale>
                                      <p:cBhvr>
                                        <p:cTn id="74" dur="166" decel="50000">
                                          <p:stCondLst>
                                            <p:cond delay="1668"/>
                                          </p:stCondLst>
                                        </p:cTn>
                                        <p:tgtEl>
                                          <p:spTgt spid="28"/>
                                        </p:tgtEl>
                                      </p:cBhvr>
                                      <p:to x="100000" y="100000"/>
                                    </p:animScale>
                                    <p:animScale>
                                      <p:cBhvr>
                                        <p:cTn id="75" dur="26">
                                          <p:stCondLst>
                                            <p:cond delay="1808"/>
                                          </p:stCondLst>
                                        </p:cTn>
                                        <p:tgtEl>
                                          <p:spTgt spid="28"/>
                                        </p:tgtEl>
                                      </p:cBhvr>
                                      <p:to x="100000" y="95000"/>
                                    </p:animScale>
                                    <p:animScale>
                                      <p:cBhvr>
                                        <p:cTn id="76" dur="166" decel="50000">
                                          <p:stCondLst>
                                            <p:cond delay="1834"/>
                                          </p:stCondLst>
                                        </p:cTn>
                                        <p:tgtEl>
                                          <p:spTgt spid="28"/>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down)">
                                      <p:cBhvr>
                                        <p:cTn id="79" dur="580">
                                          <p:stCondLst>
                                            <p:cond delay="0"/>
                                          </p:stCondLst>
                                        </p:cTn>
                                        <p:tgtEl>
                                          <p:spTgt spid="36"/>
                                        </p:tgtEl>
                                      </p:cBhvr>
                                    </p:animEffect>
                                    <p:anim calcmode="lin" valueType="num">
                                      <p:cBhvr>
                                        <p:cTn id="8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85" dur="26">
                                          <p:stCondLst>
                                            <p:cond delay="650"/>
                                          </p:stCondLst>
                                        </p:cTn>
                                        <p:tgtEl>
                                          <p:spTgt spid="36"/>
                                        </p:tgtEl>
                                      </p:cBhvr>
                                      <p:to x="100000" y="60000"/>
                                    </p:animScale>
                                    <p:animScale>
                                      <p:cBhvr>
                                        <p:cTn id="86" dur="166" decel="50000">
                                          <p:stCondLst>
                                            <p:cond delay="676"/>
                                          </p:stCondLst>
                                        </p:cTn>
                                        <p:tgtEl>
                                          <p:spTgt spid="36"/>
                                        </p:tgtEl>
                                      </p:cBhvr>
                                      <p:to x="100000" y="100000"/>
                                    </p:animScale>
                                    <p:animScale>
                                      <p:cBhvr>
                                        <p:cTn id="87" dur="26">
                                          <p:stCondLst>
                                            <p:cond delay="1312"/>
                                          </p:stCondLst>
                                        </p:cTn>
                                        <p:tgtEl>
                                          <p:spTgt spid="36"/>
                                        </p:tgtEl>
                                      </p:cBhvr>
                                      <p:to x="100000" y="80000"/>
                                    </p:animScale>
                                    <p:animScale>
                                      <p:cBhvr>
                                        <p:cTn id="88" dur="166" decel="50000">
                                          <p:stCondLst>
                                            <p:cond delay="1338"/>
                                          </p:stCondLst>
                                        </p:cTn>
                                        <p:tgtEl>
                                          <p:spTgt spid="36"/>
                                        </p:tgtEl>
                                      </p:cBhvr>
                                      <p:to x="100000" y="100000"/>
                                    </p:animScale>
                                    <p:animScale>
                                      <p:cBhvr>
                                        <p:cTn id="89" dur="26">
                                          <p:stCondLst>
                                            <p:cond delay="1642"/>
                                          </p:stCondLst>
                                        </p:cTn>
                                        <p:tgtEl>
                                          <p:spTgt spid="36"/>
                                        </p:tgtEl>
                                      </p:cBhvr>
                                      <p:to x="100000" y="90000"/>
                                    </p:animScale>
                                    <p:animScale>
                                      <p:cBhvr>
                                        <p:cTn id="90" dur="166" decel="50000">
                                          <p:stCondLst>
                                            <p:cond delay="1668"/>
                                          </p:stCondLst>
                                        </p:cTn>
                                        <p:tgtEl>
                                          <p:spTgt spid="36"/>
                                        </p:tgtEl>
                                      </p:cBhvr>
                                      <p:to x="100000" y="100000"/>
                                    </p:animScale>
                                    <p:animScale>
                                      <p:cBhvr>
                                        <p:cTn id="91" dur="26">
                                          <p:stCondLst>
                                            <p:cond delay="1808"/>
                                          </p:stCondLst>
                                        </p:cTn>
                                        <p:tgtEl>
                                          <p:spTgt spid="36"/>
                                        </p:tgtEl>
                                      </p:cBhvr>
                                      <p:to x="100000" y="95000"/>
                                    </p:animScale>
                                    <p:animScale>
                                      <p:cBhvr>
                                        <p:cTn id="92" dur="166" decel="50000">
                                          <p:stCondLst>
                                            <p:cond delay="1834"/>
                                          </p:stCondLst>
                                        </p:cTn>
                                        <p:tgtEl>
                                          <p:spTgt spid="3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animEffect transition="in" filter="fade">
                                      <p:cBhvr>
                                        <p:cTn id="99" dur="500"/>
                                        <p:tgtEl>
                                          <p:spTgt spid="3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500" fill="hold"/>
                                        <p:tgtEl>
                                          <p:spTgt spid="38"/>
                                        </p:tgtEl>
                                        <p:attrNameLst>
                                          <p:attrName>ppt_w</p:attrName>
                                        </p:attrNameLst>
                                      </p:cBhvr>
                                      <p:tavLst>
                                        <p:tav tm="0">
                                          <p:val>
                                            <p:fltVal val="0"/>
                                          </p:val>
                                        </p:tav>
                                        <p:tav tm="100000">
                                          <p:val>
                                            <p:strVal val="#ppt_w"/>
                                          </p:val>
                                        </p:tav>
                                      </p:tavLst>
                                    </p:anim>
                                    <p:anim calcmode="lin" valueType="num">
                                      <p:cBhvr>
                                        <p:cTn id="103" dur="500" fill="hold"/>
                                        <p:tgtEl>
                                          <p:spTgt spid="38"/>
                                        </p:tgtEl>
                                        <p:attrNameLst>
                                          <p:attrName>ppt_h</p:attrName>
                                        </p:attrNameLst>
                                      </p:cBhvr>
                                      <p:tavLst>
                                        <p:tav tm="0">
                                          <p:val>
                                            <p:fltVal val="0"/>
                                          </p:val>
                                        </p:tav>
                                        <p:tav tm="100000">
                                          <p:val>
                                            <p:strVal val="#ppt_h"/>
                                          </p:val>
                                        </p:tav>
                                      </p:tavLst>
                                    </p:anim>
                                    <p:animEffect transition="in" filter="fade">
                                      <p:cBhvr>
                                        <p:cTn id="10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73000">
              <a:schemeClr val="bg2">
                <a:lumMod val="20000"/>
                <a:lumOff val="80000"/>
              </a:schemeClr>
            </a:gs>
            <a:gs pos="51000">
              <a:schemeClr val="tx2">
                <a:lumMod val="10000"/>
              </a:schemeClr>
            </a:gs>
          </a:gsLst>
          <a:lin ang="0" scaled="1"/>
        </a:gradFill>
        <a:effectLst/>
      </p:bgPr>
    </p:bg>
    <p:spTree>
      <p:nvGrpSpPr>
        <p:cNvPr id="1" name=""/>
        <p:cNvGrpSpPr/>
        <p:nvPr/>
      </p:nvGrpSpPr>
      <p:grpSpPr>
        <a:xfrm>
          <a:off x="0" y="0"/>
          <a:ext cx="0" cy="0"/>
          <a:chOff x="0" y="0"/>
          <a:chExt cx="0" cy="0"/>
        </a:xfrm>
      </p:grpSpPr>
      <p:grpSp>
        <p:nvGrpSpPr>
          <p:cNvPr id="12" name="Group 11"/>
          <p:cNvGrpSpPr/>
          <p:nvPr/>
        </p:nvGrpSpPr>
        <p:grpSpPr>
          <a:xfrm>
            <a:off x="479720" y="857729"/>
            <a:ext cx="5251035" cy="2699510"/>
            <a:chOff x="479720" y="857729"/>
            <a:chExt cx="5251035" cy="2699510"/>
          </a:xfrm>
        </p:grpSpPr>
        <p:sp>
          <p:nvSpPr>
            <p:cNvPr id="7" name="Rounded Rectangle 6"/>
            <p:cNvSpPr/>
            <p:nvPr/>
          </p:nvSpPr>
          <p:spPr>
            <a:xfrm>
              <a:off x="673109" y="1009748"/>
              <a:ext cx="5057646" cy="2547491"/>
            </a:xfrm>
            <a:prstGeom prst="roundRect">
              <a:avLst>
                <a:gd name="adj" fmla="val 10868"/>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Connector 8"/>
            <p:cNvSpPr/>
            <p:nvPr/>
          </p:nvSpPr>
          <p:spPr>
            <a:xfrm>
              <a:off x="1629351" y="85772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lowchart: Connector 9"/>
            <p:cNvSpPr/>
            <p:nvPr/>
          </p:nvSpPr>
          <p:spPr>
            <a:xfrm>
              <a:off x="479720" y="153101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914470" y="1506006"/>
              <a:ext cx="4678255" cy="1831271"/>
            </a:xfrm>
            <a:prstGeom prst="rect">
              <a:avLst/>
            </a:prstGeom>
            <a:noFill/>
          </p:spPr>
          <p:txBody>
            <a:bodyPr wrap="square" rtlCol="0">
              <a:spAutoFit/>
            </a:bodyPr>
            <a:lstStyle/>
            <a:p>
              <a:pPr algn="just">
                <a:lnSpc>
                  <a:spcPct val="120000"/>
                </a:lnSpc>
              </a:pPr>
              <a:r>
                <a:rPr lang="vi-VN" sz="2400" dirty="0" smtClean="0">
                  <a:solidFill>
                    <a:prstClr val="white"/>
                  </a:solidFill>
                  <a:latin typeface="#9Slide03 Roboto Condensed" panose="02000000000000000000" pitchFamily="2" charset="0"/>
                  <a:ea typeface="#9Slide03 Roboto Condensed" panose="02000000000000000000" pitchFamily="2" charset="0"/>
                </a:rPr>
                <a:t>Các em có biết vì sao những “cây nấm” nhỏ bé này lại được coi là những sinh vật to lớn nhất trên Trái Đất không?</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grpSp>
      <p:sp>
        <p:nvSpPr>
          <p:cNvPr id="3" name="Rectangle 2"/>
          <p:cNvSpPr/>
          <p:nvPr/>
        </p:nvSpPr>
        <p:spPr>
          <a:xfrm>
            <a:off x="317274" y="4395671"/>
            <a:ext cx="7291032" cy="1421928"/>
          </a:xfrm>
          <a:prstGeom prst="rect">
            <a:avLst/>
          </a:prstGeom>
        </p:spPr>
        <p:txBody>
          <a:bodyPr wrap="square">
            <a:spAutoFit/>
          </a:bodyPr>
          <a:lstStyle/>
          <a:p>
            <a:pPr algn="just">
              <a:lnSpc>
                <a:spcPct val="120000"/>
              </a:lnSpc>
            </a:pPr>
            <a:r>
              <a:rPr lang="vi-VN" sz="2400" dirty="0">
                <a:solidFill>
                  <a:srgbClr val="FFFF00"/>
                </a:solidFill>
                <a:latin typeface="#9Slide03 Roboto Condensed" panose="02000000000000000000" pitchFamily="2" charset="0"/>
                <a:ea typeface="#9Slide03 Roboto Condensed" panose="02000000000000000000" pitchFamily="2" charset="0"/>
              </a:rPr>
              <a:t>Theo ghi nhận, hệ sợi của một cá thẩ nấm mật len lỏi trong lòng đất khoảng 9.1 km2 đất rừng ở </a:t>
            </a:r>
            <a:r>
              <a:rPr lang="vi-VN" sz="2400" dirty="0" smtClean="0">
                <a:solidFill>
                  <a:srgbClr val="FFFF00"/>
                </a:solidFill>
                <a:latin typeface="#9Slide03 Roboto Condensed" panose="02000000000000000000" pitchFamily="2" charset="0"/>
                <a:ea typeface="#9Slide03 Roboto Condensed" panose="02000000000000000000" pitchFamily="2" charset="0"/>
              </a:rPr>
              <a:t>M</a:t>
            </a:r>
            <a:r>
              <a:rPr lang="en-US" sz="2400" dirty="0">
                <a:solidFill>
                  <a:srgbClr val="FFFF00"/>
                </a:solidFill>
                <a:latin typeface="#9Slide03 Roboto Condensed" panose="02000000000000000000" pitchFamily="2" charset="0"/>
                <a:ea typeface="#9Slide03 Roboto Condensed" panose="02000000000000000000" pitchFamily="2" charset="0"/>
              </a:rPr>
              <a:t>ĩ</a:t>
            </a:r>
            <a:r>
              <a:rPr lang="vi-VN" sz="2400" dirty="0" smtClean="0">
                <a:solidFill>
                  <a:srgbClr val="FFFF00"/>
                </a:solidFill>
                <a:latin typeface="#9Slide03 Roboto Condensed" panose="02000000000000000000" pitchFamily="2" charset="0"/>
                <a:ea typeface="#9Slide03 Roboto Condensed" panose="02000000000000000000" pitchFamily="2" charset="0"/>
              </a:rPr>
              <a:t>, </a:t>
            </a:r>
            <a:r>
              <a:rPr lang="vi-VN" sz="2400" dirty="0">
                <a:solidFill>
                  <a:srgbClr val="FFFF00"/>
                </a:solidFill>
                <a:latin typeface="#9Slide03 Roboto Condensed" panose="02000000000000000000" pitchFamily="2" charset="0"/>
                <a:ea typeface="#9Slide03 Roboto Condensed" panose="02000000000000000000" pitchFamily="2" charset="0"/>
              </a:rPr>
              <a:t>chính vì thế nó được coi là các thể sinh vật lớn nhất trên </a:t>
            </a:r>
            <a:r>
              <a:rPr lang="en-US" sz="2400" dirty="0" smtClean="0">
                <a:solidFill>
                  <a:srgbClr val="FFFF00"/>
                </a:solidFill>
                <a:latin typeface="#9Slide03 Roboto Condensed" panose="02000000000000000000" pitchFamily="2" charset="0"/>
                <a:ea typeface="#9Slide03 Roboto Condensed" panose="02000000000000000000" pitchFamily="2" charset="0"/>
              </a:rPr>
              <a:t>T</a:t>
            </a:r>
            <a:r>
              <a:rPr lang="vi-VN" sz="2400" dirty="0" smtClean="0">
                <a:solidFill>
                  <a:srgbClr val="FFFF00"/>
                </a:solidFill>
                <a:latin typeface="#9Slide03 Roboto Condensed" panose="02000000000000000000" pitchFamily="2" charset="0"/>
                <a:ea typeface="#9Slide03 Roboto Condensed" panose="02000000000000000000" pitchFamily="2" charset="0"/>
              </a:rPr>
              <a:t>rái </a:t>
            </a:r>
            <a:r>
              <a:rPr lang="en-US" sz="2400" dirty="0">
                <a:solidFill>
                  <a:srgbClr val="FFFF00"/>
                </a:solidFill>
                <a:latin typeface="#9Slide03 Roboto Condensed" panose="02000000000000000000" pitchFamily="2" charset="0"/>
                <a:ea typeface="#9Slide03 Roboto Condensed" panose="02000000000000000000" pitchFamily="2" charset="0"/>
              </a:rPr>
              <a:t>Đ</a:t>
            </a:r>
            <a:r>
              <a:rPr lang="vi-VN" sz="2400" dirty="0" smtClean="0">
                <a:solidFill>
                  <a:srgbClr val="FFFF00"/>
                </a:solidFill>
                <a:latin typeface="#9Slide03 Roboto Condensed" panose="02000000000000000000" pitchFamily="2" charset="0"/>
                <a:ea typeface="#9Slide03 Roboto Condensed" panose="02000000000000000000" pitchFamily="2" charset="0"/>
              </a:rPr>
              <a:t>ất</a:t>
            </a:r>
            <a:r>
              <a:rPr lang="en-US" sz="2400" dirty="0" smtClean="0">
                <a:solidFill>
                  <a:srgbClr val="FFFF00"/>
                </a:solidFill>
                <a:latin typeface="#9Slide03 Roboto Condensed" panose="02000000000000000000" pitchFamily="2" charset="0"/>
                <a:ea typeface="#9Slide03 Roboto Condensed" panose="02000000000000000000" pitchFamily="2" charset="0"/>
              </a:rPr>
              <a:t>.</a:t>
            </a:r>
            <a:endParaRPr lang="vi-VN" sz="2400" dirty="0">
              <a:solidFill>
                <a:srgbClr val="FFFF00"/>
              </a:solidFill>
              <a:latin typeface="#9Slide03 Roboto Condensed" panose="02000000000000000000" pitchFamily="2" charset="0"/>
              <a:ea typeface="#9Slide03 Roboto Condensed" panose="02000000000000000000" pitchFamily="2" charset="0"/>
            </a:endParaRPr>
          </a:p>
        </p:txBody>
      </p:sp>
      <p:pic>
        <p:nvPicPr>
          <p:cNvPr id="2052" name="Picture 4" descr="Trải tới 8,9km2, đây mới là sinh vật khổng lồ nhất trên Trái Đất từng được  biết đ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
            <a:off x="7046435" y="525690"/>
            <a:ext cx="4778032" cy="358352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4" name="Picture 2" descr="hình ảnh bóng đèn | hình bóng đèn | ảnh bóng đèn | clipart bóng đèn |  Clipart cho học tập | Clipart cho dạy học | thư viện hình ảnh | hình minh  họ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543" y="248460"/>
            <a:ext cx="1321808" cy="132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245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267486" y="461727"/>
            <a:ext cx="8899556" cy="5477347"/>
          </a:xfrm>
          <a:prstGeom prst="rect">
            <a:avLst/>
          </a:prstGeom>
          <a:solidFill>
            <a:schemeClr val="accent1"/>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just" defTabSz="914400">
              <a:lnSpc>
                <a:spcPct val="120000"/>
              </a:lnSpc>
            </a:pPr>
            <a:r>
              <a:rPr lang="vi-VN" sz="2600" dirty="0">
                <a:solidFill>
                  <a:srgbClr val="FFFF00"/>
                </a:solidFill>
                <a:latin typeface="Acumin Pro Condensed" panose="020B0806020202020204" pitchFamily="34" charset="0"/>
              </a:rPr>
              <a:t>Thảo luận nhóm các câu hỏi dưới đây:</a:t>
            </a:r>
          </a:p>
          <a:p>
            <a:pPr marL="514350" indent="-514350" algn="just" defTabSz="914400">
              <a:lnSpc>
                <a:spcPct val="120000"/>
              </a:lnSpc>
              <a:buFont typeface="+mj-lt"/>
              <a:buAutoNum type="arabicPeriod"/>
            </a:pPr>
            <a:r>
              <a:rPr lang="vi-VN" sz="2600" dirty="0">
                <a:solidFill>
                  <a:srgbClr val="FFFF00"/>
                </a:solidFill>
                <a:latin typeface="Acumin Pro Condensed" panose="020B0806020202020204" pitchFamily="34" charset="0"/>
              </a:rPr>
              <a:t>Em hãy kể tên một số loại nấm mà em biết?</a:t>
            </a:r>
          </a:p>
          <a:p>
            <a:pPr marL="514350" indent="-514350" algn="just" defTabSz="914400">
              <a:lnSpc>
                <a:spcPct val="120000"/>
              </a:lnSpc>
              <a:buFont typeface="+mj-lt"/>
              <a:buAutoNum type="arabicPeriod"/>
            </a:pPr>
            <a:r>
              <a:rPr lang="vi-VN" sz="2600" dirty="0">
                <a:solidFill>
                  <a:srgbClr val="FFFF00"/>
                </a:solidFill>
                <a:latin typeface="Acumin Pro Condensed" panose="020B0806020202020204" pitchFamily="34" charset="0"/>
              </a:rPr>
              <a:t>Trong tự nhiên có nhiều loại nấm em hãy kể tên những loại nấm có thể ăn được.</a:t>
            </a:r>
          </a:p>
          <a:p>
            <a:pPr marL="514350" indent="-514350" algn="just" defTabSz="914400">
              <a:lnSpc>
                <a:spcPct val="120000"/>
              </a:lnSpc>
              <a:buFont typeface="+mj-lt"/>
              <a:buAutoNum type="arabicPeriod"/>
            </a:pPr>
            <a:r>
              <a:rPr lang="vi-VN" sz="2600" dirty="0">
                <a:solidFill>
                  <a:srgbClr val="FFFF00"/>
                </a:solidFill>
                <a:latin typeface="Acumin Pro Condensed" panose="020B0806020202020204" pitchFamily="34" charset="0"/>
              </a:rPr>
              <a:t>Bên cạnh những loại nấm có giá trị dinh dưỡng cao, cũng có những loại nấm gây độc, gây bệnh. Vậy làm sao em có thể phân biệt được nấm độc và không độc?</a:t>
            </a:r>
          </a:p>
        </p:txBody>
      </p:sp>
      <p:pic>
        <p:nvPicPr>
          <p:cNvPr id="10244" name="Picture 4" descr="Bộ ảnh tuyệt đẹp về những cây nấm - Dạy và học photoshop, nhiếp ảnh tại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239469" cy="6830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29624" y="676422"/>
            <a:ext cx="9214919" cy="5477347"/>
          </a:xfrm>
          <a:prstGeom prst="rect">
            <a:avLst/>
          </a:prstGeom>
          <a:solidFill>
            <a:schemeClr val="accent4">
              <a:lumMod val="20000"/>
              <a:lumOff val="80000"/>
            </a:schemeClr>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just" defTabSz="914400">
              <a:lnSpc>
                <a:spcPct val="120000"/>
              </a:lnSpc>
            </a:pPr>
            <a:r>
              <a:rPr lang="vi-VN" sz="2600" dirty="0">
                <a:solidFill>
                  <a:srgbClr val="FFFFFF"/>
                </a:solidFill>
                <a:latin typeface="Acumin Pro Condensed" panose="020B0806020202020204" pitchFamily="34" charset="0"/>
              </a:rPr>
              <a:t>Thảo luận nhóm các câu hỏi dưới đây:</a:t>
            </a:r>
          </a:p>
          <a:p>
            <a:pPr marL="514350" indent="-514350" algn="just" defTabSz="914400">
              <a:lnSpc>
                <a:spcPct val="120000"/>
              </a:lnSpc>
              <a:buFont typeface="+mj-lt"/>
              <a:buAutoNum type="arabicPeriod"/>
            </a:pPr>
            <a:r>
              <a:rPr lang="vi-VN" sz="2600" dirty="0">
                <a:solidFill>
                  <a:srgbClr val="FFFFFF"/>
                </a:solidFill>
                <a:latin typeface="Acumin Pro Condensed" panose="020B0806020202020204" pitchFamily="34" charset="0"/>
              </a:rPr>
              <a:t>Em hãy kể tên một số loại nấm mà em biết?</a:t>
            </a:r>
          </a:p>
          <a:p>
            <a:pPr marL="514350" indent="-514350" algn="just" defTabSz="914400">
              <a:lnSpc>
                <a:spcPct val="120000"/>
              </a:lnSpc>
              <a:buFont typeface="+mj-lt"/>
              <a:buAutoNum type="arabicPeriod"/>
            </a:pPr>
            <a:r>
              <a:rPr lang="vi-VN" sz="2600" dirty="0">
                <a:solidFill>
                  <a:srgbClr val="FFFFFF"/>
                </a:solidFill>
                <a:latin typeface="Acumin Pro Condensed" panose="020B0806020202020204" pitchFamily="34" charset="0"/>
              </a:rPr>
              <a:t>Trong tự nhiên có nhiều loại nấm em hãy kể tên những loại nấm có thể ăn được.</a:t>
            </a:r>
          </a:p>
          <a:p>
            <a:pPr marL="514350" indent="-514350" algn="just" defTabSz="914400">
              <a:lnSpc>
                <a:spcPct val="120000"/>
              </a:lnSpc>
              <a:buFont typeface="+mj-lt"/>
              <a:buAutoNum type="arabicPeriod"/>
            </a:pPr>
            <a:r>
              <a:rPr lang="vi-VN" sz="2600" dirty="0" smtClean="0">
                <a:solidFill>
                  <a:srgbClr val="FFFFFF"/>
                </a:solidFill>
                <a:latin typeface="Acumin Pro Condensed" panose="020B0806020202020204" pitchFamily="34" charset="0"/>
              </a:rPr>
              <a:t>Vì sao nấm không thuộc về giới Thực vật hay giới Động vật?</a:t>
            </a:r>
            <a:endParaRPr lang="vi-VN" sz="2600" dirty="0">
              <a:solidFill>
                <a:srgbClr val="FFFFFF"/>
              </a:solidFill>
              <a:latin typeface="Acumin Pro Condensed" panose="020B0806020202020204" pitchFamily="34" charset="0"/>
            </a:endParaRPr>
          </a:p>
        </p:txBody>
      </p:sp>
    </p:spTree>
    <p:extLst>
      <p:ext uri="{BB962C8B-B14F-4D97-AF65-F5344CB8AC3E}">
        <p14:creationId xmlns:p14="http://schemas.microsoft.com/office/powerpoint/2010/main" val="1122425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PA_组合 5">
            <a:extLst>
              <a:ext uri="{FF2B5EF4-FFF2-40B4-BE49-F238E27FC236}">
                <a16:creationId xmlns:a16="http://schemas.microsoft.com/office/drawing/2014/main" xmlns="" id="{4C58AC68-DBF7-43E4-B9EA-B87E0872A11A}"/>
              </a:ext>
            </a:extLst>
          </p:cNvPr>
          <p:cNvGrpSpPr/>
          <p:nvPr>
            <p:custDataLst>
              <p:tags r:id="rId1"/>
            </p:custDataLst>
          </p:nvPr>
        </p:nvGrpSpPr>
        <p:grpSpPr>
          <a:xfrm>
            <a:off x="0" y="0"/>
            <a:ext cx="12192000" cy="6858000"/>
            <a:chOff x="0" y="0"/>
            <a:chExt cx="12192000" cy="6858000"/>
          </a:xfrm>
        </p:grpSpPr>
        <p:sp>
          <p:nvSpPr>
            <p:cNvPr id="8" name="矩形 7">
              <a:extLst>
                <a:ext uri="{FF2B5EF4-FFF2-40B4-BE49-F238E27FC236}">
                  <a16:creationId xmlns:a16="http://schemas.microsoft.com/office/drawing/2014/main" xmlns="" id="{48495266-A62F-4176-AF3F-6D59D2603CF0}"/>
                </a:ext>
              </a:extLst>
            </p:cNvPr>
            <p:cNvSpPr/>
            <p:nvPr/>
          </p:nvSpPr>
          <p:spPr>
            <a:xfrm>
              <a:off x="0" y="0"/>
              <a:ext cx="12192000" cy="6858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400"/>
              <a:endParaRPr lang="zh-CN" altLang="en-US" dirty="0">
                <a:solidFill>
                  <a:srgbClr val="FFFFFF"/>
                </a:solidFill>
              </a:endParaRPr>
            </a:p>
          </p:txBody>
        </p:sp>
        <p:sp>
          <p:nvSpPr>
            <p:cNvPr id="9" name="任意多边形: 形状 8">
              <a:extLst>
                <a:ext uri="{FF2B5EF4-FFF2-40B4-BE49-F238E27FC236}">
                  <a16:creationId xmlns:a16="http://schemas.microsoft.com/office/drawing/2014/main" xmlns="" id="{E9204E55-0822-4A10-90C9-4990A5CDD71E}"/>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400"/>
              <a:endParaRPr lang="zh-CN" altLang="en-US" dirty="0">
                <a:solidFill>
                  <a:srgbClr val="FFFFFF"/>
                </a:solidFill>
              </a:endParaRPr>
            </a:p>
          </p:txBody>
        </p:sp>
      </p:grpSp>
      <p:pic>
        <p:nvPicPr>
          <p:cNvPr id="11" name="图片 10">
            <a:extLst>
              <a:ext uri="{FF2B5EF4-FFF2-40B4-BE49-F238E27FC236}">
                <a16:creationId xmlns:a16="http://schemas.microsoft.com/office/drawing/2014/main" xmlns="" id="{767AC255-61CC-4DA2-9010-7223DDDF536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13" name="图片 12">
            <a:extLst>
              <a:ext uri="{FF2B5EF4-FFF2-40B4-BE49-F238E27FC236}">
                <a16:creationId xmlns:a16="http://schemas.microsoft.com/office/drawing/2014/main" xmlns="" id="{40A59075-287B-47C1-AFFF-D3E333E2A8E5}"/>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4" name="图片 13">
            <a:extLst>
              <a:ext uri="{FF2B5EF4-FFF2-40B4-BE49-F238E27FC236}">
                <a16:creationId xmlns:a16="http://schemas.microsoft.com/office/drawing/2014/main" xmlns="" id="{BAE0DA02-5D1A-48B2-AB2F-DE96FE56C1ED}"/>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212309" y="25220"/>
            <a:ext cx="1770829" cy="2157095"/>
          </a:xfrm>
          <a:prstGeom prst="rect">
            <a:avLst/>
          </a:prstGeom>
        </p:spPr>
      </p:pic>
      <p:sp>
        <p:nvSpPr>
          <p:cNvPr id="20" name="TextBox 7">
            <a:extLst>
              <a:ext uri="{FF2B5EF4-FFF2-40B4-BE49-F238E27FC236}">
                <a16:creationId xmlns:a16="http://schemas.microsoft.com/office/drawing/2014/main" xmlns="" id="{BCA60BEB-FC96-410D-A3CC-84A971D7AD4D}"/>
              </a:ext>
            </a:extLst>
          </p:cNvPr>
          <p:cNvSpPr txBox="1"/>
          <p:nvPr/>
        </p:nvSpPr>
        <p:spPr>
          <a:xfrm>
            <a:off x="2565448" y="2363040"/>
            <a:ext cx="2340378" cy="615553"/>
          </a:xfrm>
          <a:prstGeom prst="rect">
            <a:avLst/>
          </a:prstGeom>
          <a:noFill/>
        </p:spPr>
        <p:txBody>
          <a:bodyPr wrap="square" lIns="0" tIns="0" rIns="0" bIns="0">
            <a:noAutofit/>
          </a:bodyPr>
          <a:lstStyle/>
          <a:p>
            <a:pPr algn="ctr" defTabSz="914400"/>
            <a:r>
              <a:rPr lang="en-US" altLang="zh-CN" sz="4000" b="1" dirty="0">
                <a:solidFill>
                  <a:srgbClr val="002060"/>
                </a:solidFill>
                <a:latin typeface="#9Slide03 Swiss Condensed Bold" panose="02000500000000000000" pitchFamily="2" charset="0"/>
              </a:rPr>
              <a:t>MỤC TIÊU</a:t>
            </a:r>
            <a:endParaRPr lang="zh-CN" altLang="en-US" sz="4000" b="1" dirty="0">
              <a:solidFill>
                <a:srgbClr val="002060"/>
              </a:solidFill>
              <a:latin typeface="#9Slide03 Swiss Condensed Bold" panose="02000500000000000000" pitchFamily="2" charset="0"/>
            </a:endParaRPr>
          </a:p>
        </p:txBody>
      </p:sp>
      <p:sp>
        <p:nvSpPr>
          <p:cNvPr id="21" name="PA_库_矩形 14">
            <a:extLst>
              <a:ext uri="{FF2B5EF4-FFF2-40B4-BE49-F238E27FC236}">
                <a16:creationId xmlns:a16="http://schemas.microsoft.com/office/drawing/2014/main" xmlns="" id="{79FD1B08-AF1C-4AC6-A4A4-111F6CB5FD98}"/>
              </a:ext>
            </a:extLst>
          </p:cNvPr>
          <p:cNvSpPr/>
          <p:nvPr>
            <p:custDataLst>
              <p:tags r:id="rId2"/>
            </p:custDataLst>
          </p:nvPr>
        </p:nvSpPr>
        <p:spPr bwMode="auto">
          <a:xfrm>
            <a:off x="2378846" y="2399619"/>
            <a:ext cx="252494" cy="252494"/>
          </a:xfrm>
          <a:prstGeom prst="rect">
            <a:avLst/>
          </a:prstGeom>
          <a:solidFill>
            <a:schemeClr val="tx2"/>
          </a:solidFill>
          <a:ln w="19050">
            <a:noFill/>
            <a:round/>
            <a:headEnd/>
            <a:tailEnd/>
          </a:ln>
        </p:spPr>
        <p:txBody>
          <a:bodyPr anchor="ctr"/>
          <a:lstStyle/>
          <a:p>
            <a:pPr algn="ctr" defTabSz="914400"/>
            <a:endParaRPr dirty="0">
              <a:solidFill>
                <a:srgbClr val="000000"/>
              </a:solidFill>
            </a:endParaRPr>
          </a:p>
        </p:txBody>
      </p:sp>
      <p:sp>
        <p:nvSpPr>
          <p:cNvPr id="22" name="PA_库_矩形 15">
            <a:extLst>
              <a:ext uri="{FF2B5EF4-FFF2-40B4-BE49-F238E27FC236}">
                <a16:creationId xmlns:a16="http://schemas.microsoft.com/office/drawing/2014/main" xmlns="" id="{EE35E0C9-B9C9-41B2-8A58-985C20A624D8}"/>
              </a:ext>
            </a:extLst>
          </p:cNvPr>
          <p:cNvSpPr/>
          <p:nvPr>
            <p:custDataLst>
              <p:tags r:id="rId3"/>
            </p:custDataLst>
          </p:nvPr>
        </p:nvSpPr>
        <p:spPr bwMode="auto">
          <a:xfrm>
            <a:off x="2636906" y="2340615"/>
            <a:ext cx="53437" cy="53437"/>
          </a:xfrm>
          <a:prstGeom prst="rect">
            <a:avLst/>
          </a:prstGeom>
          <a:solidFill>
            <a:schemeClr val="tx2"/>
          </a:solidFill>
          <a:ln w="19050">
            <a:noFill/>
            <a:round/>
            <a:headEnd/>
            <a:tailEnd/>
          </a:ln>
        </p:spPr>
        <p:txBody>
          <a:bodyPr anchor="ctr"/>
          <a:lstStyle/>
          <a:p>
            <a:pPr algn="ctr" defTabSz="914400"/>
            <a:endParaRPr dirty="0">
              <a:solidFill>
                <a:srgbClr val="000000"/>
              </a:solidFill>
            </a:endParaRPr>
          </a:p>
        </p:txBody>
      </p:sp>
      <p:sp>
        <p:nvSpPr>
          <p:cNvPr id="23" name="PA_库_矩形 16">
            <a:extLst>
              <a:ext uri="{FF2B5EF4-FFF2-40B4-BE49-F238E27FC236}">
                <a16:creationId xmlns:a16="http://schemas.microsoft.com/office/drawing/2014/main" xmlns="" id="{D01809B6-56F7-4F54-B66B-416E3D301109}"/>
              </a:ext>
            </a:extLst>
          </p:cNvPr>
          <p:cNvSpPr/>
          <p:nvPr>
            <p:custDataLst>
              <p:tags r:id="rId4"/>
            </p:custDataLst>
          </p:nvPr>
        </p:nvSpPr>
        <p:spPr bwMode="auto">
          <a:xfrm>
            <a:off x="2259984" y="2657678"/>
            <a:ext cx="113295" cy="113295"/>
          </a:xfrm>
          <a:prstGeom prst="rect">
            <a:avLst/>
          </a:prstGeom>
          <a:solidFill>
            <a:schemeClr val="tx2"/>
          </a:solidFill>
          <a:ln w="19050">
            <a:noFill/>
            <a:round/>
            <a:headEnd/>
            <a:tailEnd/>
          </a:ln>
        </p:spPr>
        <p:txBody>
          <a:bodyPr anchor="ctr"/>
          <a:lstStyle/>
          <a:p>
            <a:pPr algn="ctr" defTabSz="914400"/>
            <a:endParaRPr dirty="0">
              <a:solidFill>
                <a:srgbClr val="000000"/>
              </a:solidFill>
            </a:endParaRPr>
          </a:p>
        </p:txBody>
      </p:sp>
      <p:sp>
        <p:nvSpPr>
          <p:cNvPr id="24" name="PA_库_矩形 17">
            <a:extLst>
              <a:ext uri="{FF2B5EF4-FFF2-40B4-BE49-F238E27FC236}">
                <a16:creationId xmlns:a16="http://schemas.microsoft.com/office/drawing/2014/main" xmlns="" id="{AC17AD6D-A7F5-426E-B23B-9F591E521BE6}"/>
              </a:ext>
            </a:extLst>
          </p:cNvPr>
          <p:cNvSpPr/>
          <p:nvPr>
            <p:custDataLst>
              <p:tags r:id="rId5"/>
            </p:custDataLst>
          </p:nvPr>
        </p:nvSpPr>
        <p:spPr bwMode="auto">
          <a:xfrm>
            <a:off x="2238831" y="2567949"/>
            <a:ext cx="53437" cy="53437"/>
          </a:xfrm>
          <a:prstGeom prst="rect">
            <a:avLst/>
          </a:prstGeom>
          <a:solidFill>
            <a:schemeClr val="tx2"/>
          </a:solidFill>
          <a:ln w="19050">
            <a:noFill/>
            <a:round/>
            <a:headEnd/>
            <a:tailEnd/>
          </a:ln>
        </p:spPr>
        <p:txBody>
          <a:bodyPr anchor="ctr"/>
          <a:lstStyle/>
          <a:p>
            <a:pPr algn="ctr" defTabSz="914400"/>
            <a:endParaRPr dirty="0">
              <a:solidFill>
                <a:srgbClr val="000000"/>
              </a:solidFill>
            </a:endParaRPr>
          </a:p>
        </p:txBody>
      </p:sp>
      <p:grpSp>
        <p:nvGrpSpPr>
          <p:cNvPr id="25" name="PA_库_组合 21">
            <a:extLst>
              <a:ext uri="{FF2B5EF4-FFF2-40B4-BE49-F238E27FC236}">
                <a16:creationId xmlns:a16="http://schemas.microsoft.com/office/drawing/2014/main" xmlns="" id="{737C0CD5-59DE-4038-BDE4-19DE748A6C99}"/>
              </a:ext>
            </a:extLst>
          </p:cNvPr>
          <p:cNvGrpSpPr/>
          <p:nvPr>
            <p:custDataLst>
              <p:tags r:id="rId6"/>
            </p:custDataLst>
          </p:nvPr>
        </p:nvGrpSpPr>
        <p:grpSpPr>
          <a:xfrm>
            <a:off x="-1641442" y="2615416"/>
            <a:ext cx="3709257" cy="45720"/>
            <a:chOff x="0" y="3406140"/>
            <a:chExt cx="3709338" cy="45720"/>
          </a:xfrm>
        </p:grpSpPr>
        <p:cxnSp>
          <p:nvCxnSpPr>
            <p:cNvPr id="26" name="Straight Connector 10">
              <a:extLst>
                <a:ext uri="{FF2B5EF4-FFF2-40B4-BE49-F238E27FC236}">
                  <a16:creationId xmlns:a16="http://schemas.microsoft.com/office/drawing/2014/main" xmlns="" id="{F2FFC180-41AD-4CCB-9985-E7C8AEE4039F}"/>
                </a:ext>
              </a:extLst>
            </p:cNvPr>
            <p:cNvCxnSpPr/>
            <p:nvPr/>
          </p:nvCxnSpPr>
          <p:spPr>
            <a:xfrm>
              <a:off x="0" y="3429000"/>
              <a:ext cx="3683732" cy="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19">
              <a:extLst>
                <a:ext uri="{FF2B5EF4-FFF2-40B4-BE49-F238E27FC236}">
                  <a16:creationId xmlns:a16="http://schemas.microsoft.com/office/drawing/2014/main" xmlns="" id="{59C90E0A-B661-469D-B365-BC2D162D542A}"/>
                </a:ext>
              </a:extLst>
            </p:cNvPr>
            <p:cNvSpPr/>
            <p:nvPr/>
          </p:nvSpPr>
          <p:spPr bwMode="auto">
            <a:xfrm>
              <a:off x="3663618" y="3406140"/>
              <a:ext cx="45720" cy="45720"/>
            </a:xfrm>
            <a:prstGeom prst="rect">
              <a:avLst/>
            </a:prstGeom>
            <a:solidFill>
              <a:schemeClr val="tx2"/>
            </a:solidFill>
            <a:ln w="19050">
              <a:noFill/>
              <a:round/>
              <a:headEnd/>
              <a:tailEnd/>
            </a:ln>
          </p:spPr>
          <p:txBody>
            <a:bodyPr anchor="ctr"/>
            <a:lstStyle/>
            <a:p>
              <a:pPr algn="ctr" defTabSz="914400"/>
              <a:endParaRPr dirty="0">
                <a:solidFill>
                  <a:srgbClr val="000000"/>
                </a:solidFill>
              </a:endParaRPr>
            </a:p>
          </p:txBody>
        </p:sp>
      </p:grpSp>
      <p:grpSp>
        <p:nvGrpSpPr>
          <p:cNvPr id="28" name="Group 72">
            <a:extLst>
              <a:ext uri="{FF2B5EF4-FFF2-40B4-BE49-F238E27FC236}">
                <a16:creationId xmlns:a16="http://schemas.microsoft.com/office/drawing/2014/main" xmlns="" id="{BF0EFB86-B932-4DE2-9851-240844D75D70}"/>
              </a:ext>
            </a:extLst>
          </p:cNvPr>
          <p:cNvGrpSpPr/>
          <p:nvPr/>
        </p:nvGrpSpPr>
        <p:grpSpPr>
          <a:xfrm>
            <a:off x="5202900" y="3685722"/>
            <a:ext cx="4382939" cy="81186"/>
            <a:chOff x="6816080" y="3966044"/>
            <a:chExt cx="4382939" cy="81186"/>
          </a:xfrm>
        </p:grpSpPr>
        <p:sp>
          <p:nvSpPr>
            <p:cNvPr id="29" name="Rectangle 24">
              <a:extLst>
                <a:ext uri="{FF2B5EF4-FFF2-40B4-BE49-F238E27FC236}">
                  <a16:creationId xmlns:a16="http://schemas.microsoft.com/office/drawing/2014/main" xmlns="" id="{74E81D43-79D2-4C78-99EB-7D75DF31240A}"/>
                </a:ext>
              </a:extLst>
            </p:cNvPr>
            <p:cNvSpPr/>
            <p:nvPr/>
          </p:nvSpPr>
          <p:spPr bwMode="auto">
            <a:xfrm>
              <a:off x="11117833" y="3966044"/>
              <a:ext cx="81186" cy="81186"/>
            </a:xfrm>
            <a:prstGeom prst="rect">
              <a:avLst/>
            </a:prstGeom>
            <a:solidFill>
              <a:schemeClr val="accent3">
                <a:lumMod val="100000"/>
              </a:schemeClr>
            </a:solidFill>
            <a:ln w="19050">
              <a:noFill/>
              <a:round/>
              <a:headEnd/>
              <a:tailEnd/>
            </a:ln>
          </p:spPr>
          <p:txBody>
            <a:bodyPr anchor="ctr"/>
            <a:lstStyle/>
            <a:p>
              <a:pPr algn="ctr" defTabSz="914400"/>
              <a:endParaRPr dirty="0">
                <a:solidFill>
                  <a:srgbClr val="000000"/>
                </a:solidFill>
              </a:endParaRPr>
            </a:p>
          </p:txBody>
        </p:sp>
        <p:cxnSp>
          <p:nvCxnSpPr>
            <p:cNvPr id="30" name="Straight Connector 23">
              <a:extLst>
                <a:ext uri="{FF2B5EF4-FFF2-40B4-BE49-F238E27FC236}">
                  <a16:creationId xmlns:a16="http://schemas.microsoft.com/office/drawing/2014/main" xmlns="" id="{A06B458E-4692-429D-9B17-853B9A79192D}"/>
                </a:ext>
              </a:extLst>
            </p:cNvPr>
            <p:cNvCxnSpPr/>
            <p:nvPr/>
          </p:nvCxnSpPr>
          <p:spPr>
            <a:xfrm>
              <a:off x="6816080" y="4006637"/>
              <a:ext cx="4339600" cy="0"/>
            </a:xfrm>
            <a:prstGeom prst="line">
              <a:avLst/>
            </a:prstGeom>
            <a:ln w="12700" cap="flat" cmpd="sng" algn="ctr">
              <a:solidFill>
                <a:schemeClr val="accent3">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Group 71">
            <a:extLst>
              <a:ext uri="{FF2B5EF4-FFF2-40B4-BE49-F238E27FC236}">
                <a16:creationId xmlns:a16="http://schemas.microsoft.com/office/drawing/2014/main" xmlns="" id="{0FB7C79B-BBB4-4275-9935-6B0162FCE7E5}"/>
              </a:ext>
            </a:extLst>
          </p:cNvPr>
          <p:cNvGrpSpPr/>
          <p:nvPr/>
        </p:nvGrpSpPr>
        <p:grpSpPr>
          <a:xfrm>
            <a:off x="5202900" y="2832832"/>
            <a:ext cx="4382939" cy="81186"/>
            <a:chOff x="6816080" y="3113154"/>
            <a:chExt cx="4382939" cy="81186"/>
          </a:xfrm>
        </p:grpSpPr>
        <p:sp>
          <p:nvSpPr>
            <p:cNvPr id="32" name="Rectangle 28">
              <a:extLst>
                <a:ext uri="{FF2B5EF4-FFF2-40B4-BE49-F238E27FC236}">
                  <a16:creationId xmlns:a16="http://schemas.microsoft.com/office/drawing/2014/main" xmlns="" id="{B7669781-1E1D-46B3-8C74-3F62937656FD}"/>
                </a:ext>
              </a:extLst>
            </p:cNvPr>
            <p:cNvSpPr/>
            <p:nvPr/>
          </p:nvSpPr>
          <p:spPr bwMode="auto">
            <a:xfrm>
              <a:off x="11117833" y="3113154"/>
              <a:ext cx="81186" cy="81186"/>
            </a:xfrm>
            <a:prstGeom prst="rect">
              <a:avLst/>
            </a:prstGeom>
            <a:solidFill>
              <a:schemeClr val="accent2">
                <a:lumMod val="100000"/>
              </a:schemeClr>
            </a:solidFill>
            <a:ln w="19050">
              <a:noFill/>
              <a:round/>
              <a:headEnd/>
              <a:tailEnd/>
            </a:ln>
          </p:spPr>
          <p:txBody>
            <a:bodyPr anchor="ctr"/>
            <a:lstStyle/>
            <a:p>
              <a:pPr algn="ctr" defTabSz="914400"/>
              <a:endParaRPr dirty="0">
                <a:solidFill>
                  <a:srgbClr val="000000"/>
                </a:solidFill>
              </a:endParaRPr>
            </a:p>
          </p:txBody>
        </p:sp>
        <p:cxnSp>
          <p:nvCxnSpPr>
            <p:cNvPr id="33" name="Straight Connector 27">
              <a:extLst>
                <a:ext uri="{FF2B5EF4-FFF2-40B4-BE49-F238E27FC236}">
                  <a16:creationId xmlns:a16="http://schemas.microsoft.com/office/drawing/2014/main" xmlns="" id="{A027D9EA-6C90-41DF-A430-0886651DF447}"/>
                </a:ext>
              </a:extLst>
            </p:cNvPr>
            <p:cNvCxnSpPr/>
            <p:nvPr/>
          </p:nvCxnSpPr>
          <p:spPr>
            <a:xfrm>
              <a:off x="6816080" y="3153747"/>
              <a:ext cx="4339600" cy="0"/>
            </a:xfrm>
            <a:prstGeom prst="line">
              <a:avLst/>
            </a:prstGeom>
            <a:ln w="12700" cap="flat" cmpd="sng" algn="ctr">
              <a:solidFill>
                <a:schemeClr val="accent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70">
            <a:extLst>
              <a:ext uri="{FF2B5EF4-FFF2-40B4-BE49-F238E27FC236}">
                <a16:creationId xmlns:a16="http://schemas.microsoft.com/office/drawing/2014/main" xmlns="" id="{B39F84A8-C249-4FF0-A4DB-56BCCE297A98}"/>
              </a:ext>
            </a:extLst>
          </p:cNvPr>
          <p:cNvGrpSpPr/>
          <p:nvPr/>
        </p:nvGrpSpPr>
        <p:grpSpPr>
          <a:xfrm>
            <a:off x="5202900" y="1979942"/>
            <a:ext cx="4382939" cy="81186"/>
            <a:chOff x="6816080" y="2260264"/>
            <a:chExt cx="4382939" cy="81186"/>
          </a:xfrm>
        </p:grpSpPr>
        <p:sp>
          <p:nvSpPr>
            <p:cNvPr id="35" name="Rectangle 31">
              <a:extLst>
                <a:ext uri="{FF2B5EF4-FFF2-40B4-BE49-F238E27FC236}">
                  <a16:creationId xmlns:a16="http://schemas.microsoft.com/office/drawing/2014/main" xmlns="" id="{CA30F626-FF41-4979-B3DD-A48936AB0B6F}"/>
                </a:ext>
              </a:extLst>
            </p:cNvPr>
            <p:cNvSpPr/>
            <p:nvPr/>
          </p:nvSpPr>
          <p:spPr bwMode="auto">
            <a:xfrm>
              <a:off x="11117833" y="2260264"/>
              <a:ext cx="81186" cy="81186"/>
            </a:xfrm>
            <a:prstGeom prst="rect">
              <a:avLst/>
            </a:prstGeom>
            <a:solidFill>
              <a:schemeClr val="accent1">
                <a:lumMod val="100000"/>
              </a:schemeClr>
            </a:solidFill>
            <a:ln w="19050">
              <a:noFill/>
              <a:round/>
              <a:headEnd/>
              <a:tailEnd/>
            </a:ln>
          </p:spPr>
          <p:txBody>
            <a:bodyPr anchor="ctr"/>
            <a:lstStyle/>
            <a:p>
              <a:pPr algn="ctr" defTabSz="914400"/>
              <a:endParaRPr dirty="0">
                <a:solidFill>
                  <a:srgbClr val="000000"/>
                </a:solidFill>
              </a:endParaRPr>
            </a:p>
          </p:txBody>
        </p:sp>
        <p:cxnSp>
          <p:nvCxnSpPr>
            <p:cNvPr id="36" name="Straight Connector 30">
              <a:extLst>
                <a:ext uri="{FF2B5EF4-FFF2-40B4-BE49-F238E27FC236}">
                  <a16:creationId xmlns:a16="http://schemas.microsoft.com/office/drawing/2014/main" xmlns="" id="{B1E8575F-B49B-4E4B-8A37-71D6CA81DEE7}"/>
                </a:ext>
              </a:extLst>
            </p:cNvPr>
            <p:cNvCxnSpPr/>
            <p:nvPr/>
          </p:nvCxnSpPr>
          <p:spPr>
            <a:xfrm>
              <a:off x="6816080" y="2300857"/>
              <a:ext cx="4339600" cy="0"/>
            </a:xfrm>
            <a:prstGeom prst="line">
              <a:avLst/>
            </a:prstGeom>
            <a:ln w="127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7" name="Group 73">
            <a:extLst>
              <a:ext uri="{FF2B5EF4-FFF2-40B4-BE49-F238E27FC236}">
                <a16:creationId xmlns:a16="http://schemas.microsoft.com/office/drawing/2014/main" xmlns="" id="{1A69E9B3-E359-4822-918C-5980A3F9AEF1}"/>
              </a:ext>
            </a:extLst>
          </p:cNvPr>
          <p:cNvGrpSpPr/>
          <p:nvPr/>
        </p:nvGrpSpPr>
        <p:grpSpPr>
          <a:xfrm>
            <a:off x="5202900" y="4538612"/>
            <a:ext cx="4382939" cy="81186"/>
            <a:chOff x="6816080" y="4818934"/>
            <a:chExt cx="4382939" cy="81186"/>
          </a:xfrm>
        </p:grpSpPr>
        <p:cxnSp>
          <p:nvCxnSpPr>
            <p:cNvPr id="38" name="Straight Connector 36">
              <a:extLst>
                <a:ext uri="{FF2B5EF4-FFF2-40B4-BE49-F238E27FC236}">
                  <a16:creationId xmlns:a16="http://schemas.microsoft.com/office/drawing/2014/main" xmlns="" id="{C98A02E2-3CF2-42F5-B8EF-C3AD7C41A4AC}"/>
                </a:ext>
              </a:extLst>
            </p:cNvPr>
            <p:cNvCxnSpPr/>
            <p:nvPr/>
          </p:nvCxnSpPr>
          <p:spPr>
            <a:xfrm>
              <a:off x="6816080" y="4859527"/>
              <a:ext cx="4339600" cy="0"/>
            </a:xfrm>
            <a:prstGeom prst="line">
              <a:avLst/>
            </a:prstGeom>
            <a:ln w="12700" cap="flat" cmpd="sng" algn="ctr">
              <a:solidFill>
                <a:schemeClr val="accent4">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7">
              <a:extLst>
                <a:ext uri="{FF2B5EF4-FFF2-40B4-BE49-F238E27FC236}">
                  <a16:creationId xmlns:a16="http://schemas.microsoft.com/office/drawing/2014/main" xmlns="" id="{B561C04A-AF7B-461D-A5CE-992558B39114}"/>
                </a:ext>
              </a:extLst>
            </p:cNvPr>
            <p:cNvSpPr/>
            <p:nvPr/>
          </p:nvSpPr>
          <p:spPr bwMode="auto">
            <a:xfrm>
              <a:off x="11117833" y="4818934"/>
              <a:ext cx="81186" cy="81186"/>
            </a:xfrm>
            <a:prstGeom prst="rect">
              <a:avLst/>
            </a:prstGeom>
            <a:solidFill>
              <a:schemeClr val="accent4">
                <a:lumMod val="100000"/>
              </a:schemeClr>
            </a:solidFill>
            <a:ln w="19050">
              <a:noFill/>
              <a:round/>
              <a:headEnd/>
              <a:tailEnd/>
            </a:ln>
          </p:spPr>
          <p:txBody>
            <a:bodyPr anchor="ctr"/>
            <a:lstStyle/>
            <a:p>
              <a:pPr algn="ctr" defTabSz="914400"/>
              <a:endParaRPr dirty="0">
                <a:solidFill>
                  <a:srgbClr val="000000"/>
                </a:solidFill>
              </a:endParaRPr>
            </a:p>
          </p:txBody>
        </p:sp>
      </p:grpSp>
      <p:grpSp>
        <p:nvGrpSpPr>
          <p:cNvPr id="40" name="PA_库_组合 61">
            <a:extLst>
              <a:ext uri="{FF2B5EF4-FFF2-40B4-BE49-F238E27FC236}">
                <a16:creationId xmlns:a16="http://schemas.microsoft.com/office/drawing/2014/main" xmlns="" id="{95680A29-02CA-4FAD-862B-10C6416966A3}"/>
              </a:ext>
            </a:extLst>
          </p:cNvPr>
          <p:cNvGrpSpPr/>
          <p:nvPr>
            <p:custDataLst>
              <p:tags r:id="rId7"/>
            </p:custDataLst>
          </p:nvPr>
        </p:nvGrpSpPr>
        <p:grpSpPr>
          <a:xfrm>
            <a:off x="5091337" y="1248831"/>
            <a:ext cx="4366642" cy="707886"/>
            <a:chOff x="6764723" y="1520469"/>
            <a:chExt cx="4366642" cy="707886"/>
          </a:xfrm>
        </p:grpSpPr>
        <p:sp>
          <p:nvSpPr>
            <p:cNvPr id="41" name="TextBox 39">
              <a:extLst>
                <a:ext uri="{FF2B5EF4-FFF2-40B4-BE49-F238E27FC236}">
                  <a16:creationId xmlns:a16="http://schemas.microsoft.com/office/drawing/2014/main" xmlns="" id="{F054DD9A-7339-471D-91F8-660D59B07B63}"/>
                </a:ext>
              </a:extLst>
            </p:cNvPr>
            <p:cNvSpPr txBox="1"/>
            <p:nvPr/>
          </p:nvSpPr>
          <p:spPr>
            <a:xfrm>
              <a:off x="6764723" y="1520469"/>
              <a:ext cx="655949" cy="707886"/>
            </a:xfrm>
            <a:prstGeom prst="rect">
              <a:avLst/>
            </a:prstGeom>
            <a:noFill/>
          </p:spPr>
          <p:txBody>
            <a:bodyPr wrap="none" anchor="ctr">
              <a:normAutofit/>
            </a:bodyPr>
            <a:lstStyle/>
            <a:p>
              <a:pPr algn="ctr" defTabSz="914400"/>
              <a:r>
                <a:rPr lang="en-US" altLang="zh-CN" sz="4000" dirty="0">
                  <a:solidFill>
                    <a:srgbClr val="FF0000"/>
                  </a:solidFill>
                  <a:latin typeface="Impact" panose="020B0806030902050204" pitchFamily="34" charset="0"/>
                </a:rPr>
                <a:t>01</a:t>
              </a:r>
            </a:p>
          </p:txBody>
        </p:sp>
        <p:sp>
          <p:nvSpPr>
            <p:cNvPr id="43" name="TextBox 44">
              <a:extLst>
                <a:ext uri="{FF2B5EF4-FFF2-40B4-BE49-F238E27FC236}">
                  <a16:creationId xmlns:a16="http://schemas.microsoft.com/office/drawing/2014/main" xmlns="" id="{8496E086-0B3B-47AF-9425-8456AA9627B5}"/>
                </a:ext>
              </a:extLst>
            </p:cNvPr>
            <p:cNvSpPr txBox="1"/>
            <p:nvPr/>
          </p:nvSpPr>
          <p:spPr>
            <a:xfrm>
              <a:off x="7168791" y="1791716"/>
              <a:ext cx="3962574" cy="242864"/>
            </a:xfrm>
            <a:prstGeom prst="rect">
              <a:avLst/>
            </a:prstGeom>
            <a:noFill/>
          </p:spPr>
          <p:txBody>
            <a:bodyPr wrap="none" lIns="360000" tIns="0" rIns="0" bIns="0" anchor="b" anchorCtr="0">
              <a:noAutofit/>
            </a:bodyPr>
            <a:lstStyle/>
            <a:p>
              <a:pPr defTabSz="914400"/>
              <a:r>
                <a:rPr lang="en-US" altLang="zh-CN" sz="2400" b="1" dirty="0" smtClean="0">
                  <a:solidFill>
                    <a:srgbClr val="FF0000"/>
                  </a:solidFill>
                  <a:latin typeface="#9Slide03 Swiss Condensed Bold" panose="02000500000000000000" pitchFamily="2" charset="0"/>
                </a:rPr>
                <a:t>NHẬN BIẾT MỘT SỐ ĐẠI DIỆN NẤM</a:t>
              </a:r>
              <a:endParaRPr lang="zh-CN" altLang="en-US" sz="2400" b="1" dirty="0">
                <a:solidFill>
                  <a:srgbClr val="FF0000"/>
                </a:solidFill>
                <a:latin typeface="#9Slide03 Swiss Condensed Bold" panose="02000500000000000000" pitchFamily="2" charset="0"/>
              </a:endParaRPr>
            </a:p>
          </p:txBody>
        </p:sp>
      </p:grpSp>
      <p:grpSp>
        <p:nvGrpSpPr>
          <p:cNvPr id="45" name="PA_库_组合 62">
            <a:extLst>
              <a:ext uri="{FF2B5EF4-FFF2-40B4-BE49-F238E27FC236}">
                <a16:creationId xmlns:a16="http://schemas.microsoft.com/office/drawing/2014/main" xmlns="" id="{344C5D69-EC9C-4CED-947C-046C150E66D7}"/>
              </a:ext>
            </a:extLst>
          </p:cNvPr>
          <p:cNvGrpSpPr/>
          <p:nvPr>
            <p:custDataLst>
              <p:tags r:id="rId8"/>
            </p:custDataLst>
          </p:nvPr>
        </p:nvGrpSpPr>
        <p:grpSpPr>
          <a:xfrm>
            <a:off x="5060079" y="2101721"/>
            <a:ext cx="4428758" cy="707886"/>
            <a:chOff x="6733465" y="2527404"/>
            <a:chExt cx="4428758" cy="707886"/>
          </a:xfrm>
        </p:grpSpPr>
        <p:sp>
          <p:nvSpPr>
            <p:cNvPr id="46" name="TextBox 40">
              <a:extLst>
                <a:ext uri="{FF2B5EF4-FFF2-40B4-BE49-F238E27FC236}">
                  <a16:creationId xmlns:a16="http://schemas.microsoft.com/office/drawing/2014/main" xmlns="" id="{A8FD6369-2FE1-4C63-87A6-0DADFBBBC829}"/>
                </a:ext>
              </a:extLst>
            </p:cNvPr>
            <p:cNvSpPr txBox="1"/>
            <p:nvPr/>
          </p:nvSpPr>
          <p:spPr>
            <a:xfrm>
              <a:off x="6733465" y="2527404"/>
              <a:ext cx="718466" cy="707886"/>
            </a:xfrm>
            <a:prstGeom prst="rect">
              <a:avLst/>
            </a:prstGeom>
            <a:noFill/>
          </p:spPr>
          <p:txBody>
            <a:bodyPr wrap="none" anchor="ctr">
              <a:normAutofit/>
            </a:bodyPr>
            <a:lstStyle/>
            <a:p>
              <a:pPr algn="ctr" defTabSz="914400"/>
              <a:r>
                <a:rPr lang="en-US" altLang="zh-CN" sz="4000" dirty="0">
                  <a:solidFill>
                    <a:srgbClr val="0070C0"/>
                  </a:solidFill>
                  <a:latin typeface="Impact" panose="020B0806030902050204" pitchFamily="34" charset="0"/>
                </a:rPr>
                <a:t>02</a:t>
              </a:r>
            </a:p>
          </p:txBody>
        </p:sp>
        <p:sp>
          <p:nvSpPr>
            <p:cNvPr id="48" name="TextBox 47">
              <a:extLst>
                <a:ext uri="{FF2B5EF4-FFF2-40B4-BE49-F238E27FC236}">
                  <a16:creationId xmlns:a16="http://schemas.microsoft.com/office/drawing/2014/main" xmlns="" id="{DFD5A075-1DDE-42B2-8F88-09280738EDCA}"/>
                </a:ext>
              </a:extLst>
            </p:cNvPr>
            <p:cNvSpPr txBox="1"/>
            <p:nvPr/>
          </p:nvSpPr>
          <p:spPr>
            <a:xfrm>
              <a:off x="7199649" y="2808122"/>
              <a:ext cx="3962574" cy="242864"/>
            </a:xfrm>
            <a:prstGeom prst="rect">
              <a:avLst/>
            </a:prstGeom>
            <a:noFill/>
          </p:spPr>
          <p:txBody>
            <a:bodyPr wrap="none" lIns="360000" tIns="0" rIns="0" bIns="0" anchor="b" anchorCtr="0">
              <a:noAutofit/>
            </a:bodyPr>
            <a:lstStyle/>
            <a:p>
              <a:pPr defTabSz="914400"/>
              <a:r>
                <a:rPr lang="en-US" altLang="zh-CN" sz="2400" b="1" dirty="0">
                  <a:solidFill>
                    <a:srgbClr val="0070C0"/>
                  </a:solidFill>
                  <a:latin typeface="#9Slide03 Swiss Condensed Bold" panose="02000500000000000000" pitchFamily="2" charset="0"/>
                </a:rPr>
                <a:t>NÊU SỰ ĐA DẠNG VÀ </a:t>
              </a:r>
              <a:r>
                <a:rPr lang="en-US" altLang="zh-CN" sz="2400" b="1" dirty="0" smtClean="0">
                  <a:solidFill>
                    <a:srgbClr val="0070C0"/>
                  </a:solidFill>
                  <a:latin typeface="#9Slide03 Swiss Condensed Bold" panose="02000500000000000000" pitchFamily="2" charset="0"/>
                </a:rPr>
                <a:t>VAI TRÒ NẤM</a:t>
              </a:r>
              <a:endParaRPr lang="zh-CN" altLang="en-US" sz="2400" b="1" dirty="0">
                <a:solidFill>
                  <a:srgbClr val="0070C0"/>
                </a:solidFill>
                <a:latin typeface="#9Slide03 Swiss Condensed Bold" panose="02000500000000000000" pitchFamily="2" charset="0"/>
              </a:endParaRPr>
            </a:p>
          </p:txBody>
        </p:sp>
      </p:grpSp>
      <p:grpSp>
        <p:nvGrpSpPr>
          <p:cNvPr id="50" name="PA_库_组合 60">
            <a:extLst>
              <a:ext uri="{FF2B5EF4-FFF2-40B4-BE49-F238E27FC236}">
                <a16:creationId xmlns:a16="http://schemas.microsoft.com/office/drawing/2014/main" xmlns="" id="{0C6C40B1-6F2D-4F6E-ABEE-73C9ECE27446}"/>
              </a:ext>
            </a:extLst>
          </p:cNvPr>
          <p:cNvGrpSpPr/>
          <p:nvPr>
            <p:custDataLst>
              <p:tags r:id="rId9"/>
            </p:custDataLst>
          </p:nvPr>
        </p:nvGrpSpPr>
        <p:grpSpPr>
          <a:xfrm>
            <a:off x="5052865" y="2954611"/>
            <a:ext cx="4455035" cy="707886"/>
            <a:chOff x="6726251" y="3534339"/>
            <a:chExt cx="4455035" cy="707886"/>
          </a:xfrm>
        </p:grpSpPr>
        <p:sp>
          <p:nvSpPr>
            <p:cNvPr id="51" name="TextBox 41">
              <a:extLst>
                <a:ext uri="{FF2B5EF4-FFF2-40B4-BE49-F238E27FC236}">
                  <a16:creationId xmlns:a16="http://schemas.microsoft.com/office/drawing/2014/main" xmlns="" id="{EECBB3B0-3E6A-4450-8FDF-606E5FF5053B}"/>
                </a:ext>
              </a:extLst>
            </p:cNvPr>
            <p:cNvSpPr txBox="1"/>
            <p:nvPr/>
          </p:nvSpPr>
          <p:spPr>
            <a:xfrm>
              <a:off x="6726251" y="3534339"/>
              <a:ext cx="732893" cy="707886"/>
            </a:xfrm>
            <a:prstGeom prst="rect">
              <a:avLst/>
            </a:prstGeom>
            <a:noFill/>
          </p:spPr>
          <p:txBody>
            <a:bodyPr wrap="none" anchor="ctr">
              <a:normAutofit/>
            </a:bodyPr>
            <a:lstStyle/>
            <a:p>
              <a:pPr algn="ctr" defTabSz="914400"/>
              <a:r>
                <a:rPr lang="en-US" altLang="zh-CN" sz="4000" dirty="0">
                  <a:solidFill>
                    <a:srgbClr val="DD23C7"/>
                  </a:solidFill>
                  <a:latin typeface="Impact" panose="020B0806030902050204" pitchFamily="34" charset="0"/>
                </a:rPr>
                <a:t>03</a:t>
              </a:r>
            </a:p>
          </p:txBody>
        </p:sp>
        <p:sp>
          <p:nvSpPr>
            <p:cNvPr id="53" name="TextBox 50">
              <a:extLst>
                <a:ext uri="{FF2B5EF4-FFF2-40B4-BE49-F238E27FC236}">
                  <a16:creationId xmlns:a16="http://schemas.microsoft.com/office/drawing/2014/main" xmlns="" id="{14832400-631C-4998-BC96-262A1ED08491}"/>
                </a:ext>
              </a:extLst>
            </p:cNvPr>
            <p:cNvSpPr txBox="1"/>
            <p:nvPr/>
          </p:nvSpPr>
          <p:spPr>
            <a:xfrm>
              <a:off x="7218712" y="3823997"/>
              <a:ext cx="3962574" cy="242864"/>
            </a:xfrm>
            <a:prstGeom prst="rect">
              <a:avLst/>
            </a:prstGeom>
            <a:noFill/>
          </p:spPr>
          <p:txBody>
            <a:bodyPr wrap="none" lIns="360000" tIns="0" rIns="0" bIns="0" anchor="b" anchorCtr="0">
              <a:noAutofit/>
            </a:bodyPr>
            <a:lstStyle/>
            <a:p>
              <a:pPr defTabSz="914400"/>
              <a:r>
                <a:rPr lang="en-US" altLang="zh-CN" sz="2400" b="1" dirty="0" smtClean="0">
                  <a:solidFill>
                    <a:srgbClr val="DD23C7"/>
                  </a:solidFill>
                  <a:latin typeface="#9Slide03 Swiss Condensed Bold" panose="02000500000000000000" pitchFamily="2" charset="0"/>
                </a:rPr>
                <a:t>BỆNH DO NẤM GÂY RA VÀ CÁCH PHÒNG, CHỐNG</a:t>
              </a:r>
              <a:endParaRPr lang="zh-CN" altLang="en-US" sz="2400" b="1" dirty="0">
                <a:solidFill>
                  <a:srgbClr val="DD23C7"/>
                </a:solidFill>
                <a:latin typeface="#9Slide03 Swiss Condensed Bold" panose="02000500000000000000" pitchFamily="2" charset="0"/>
              </a:endParaRPr>
            </a:p>
          </p:txBody>
        </p:sp>
      </p:grpSp>
      <p:grpSp>
        <p:nvGrpSpPr>
          <p:cNvPr id="55" name="PA_库_组合 63">
            <a:extLst>
              <a:ext uri="{FF2B5EF4-FFF2-40B4-BE49-F238E27FC236}">
                <a16:creationId xmlns:a16="http://schemas.microsoft.com/office/drawing/2014/main" xmlns="" id="{796F49B4-7E87-4D2F-8E57-7987E266073C}"/>
              </a:ext>
            </a:extLst>
          </p:cNvPr>
          <p:cNvGrpSpPr/>
          <p:nvPr>
            <p:custDataLst>
              <p:tags r:id="rId10"/>
            </p:custDataLst>
          </p:nvPr>
        </p:nvGrpSpPr>
        <p:grpSpPr>
          <a:xfrm>
            <a:off x="5060880" y="3807501"/>
            <a:ext cx="4443773" cy="707886"/>
            <a:chOff x="6734266" y="4541274"/>
            <a:chExt cx="4443773" cy="707886"/>
          </a:xfrm>
        </p:grpSpPr>
        <p:sp>
          <p:nvSpPr>
            <p:cNvPr id="56" name="TextBox 42">
              <a:extLst>
                <a:ext uri="{FF2B5EF4-FFF2-40B4-BE49-F238E27FC236}">
                  <a16:creationId xmlns:a16="http://schemas.microsoft.com/office/drawing/2014/main" xmlns="" id="{5860FDDD-8280-40C6-A90D-5DC415A5F3B7}"/>
                </a:ext>
              </a:extLst>
            </p:cNvPr>
            <p:cNvSpPr txBox="1"/>
            <p:nvPr/>
          </p:nvSpPr>
          <p:spPr>
            <a:xfrm>
              <a:off x="6734266" y="4541274"/>
              <a:ext cx="716863" cy="707886"/>
            </a:xfrm>
            <a:prstGeom prst="rect">
              <a:avLst/>
            </a:prstGeom>
            <a:noFill/>
          </p:spPr>
          <p:txBody>
            <a:bodyPr wrap="none" anchor="ctr">
              <a:normAutofit/>
            </a:bodyPr>
            <a:lstStyle/>
            <a:p>
              <a:pPr algn="ctr" defTabSz="914400"/>
              <a:r>
                <a:rPr lang="en-US" altLang="zh-CN" sz="4000" dirty="0">
                  <a:solidFill>
                    <a:srgbClr val="63B994">
                      <a:lumMod val="100000"/>
                    </a:srgbClr>
                  </a:solidFill>
                  <a:latin typeface="Impact" panose="020B0806030902050204" pitchFamily="34" charset="0"/>
                </a:rPr>
                <a:t>04</a:t>
              </a:r>
            </a:p>
          </p:txBody>
        </p:sp>
        <p:sp>
          <p:nvSpPr>
            <p:cNvPr id="58" name="TextBox 53">
              <a:extLst>
                <a:ext uri="{FF2B5EF4-FFF2-40B4-BE49-F238E27FC236}">
                  <a16:creationId xmlns:a16="http://schemas.microsoft.com/office/drawing/2014/main" xmlns="" id="{C50401C2-A803-41F1-83F0-D8DCDC099CF3}"/>
                </a:ext>
              </a:extLst>
            </p:cNvPr>
            <p:cNvSpPr txBox="1"/>
            <p:nvPr/>
          </p:nvSpPr>
          <p:spPr>
            <a:xfrm>
              <a:off x="7215465" y="4822987"/>
              <a:ext cx="3962574" cy="242864"/>
            </a:xfrm>
            <a:prstGeom prst="rect">
              <a:avLst/>
            </a:prstGeom>
            <a:noFill/>
          </p:spPr>
          <p:txBody>
            <a:bodyPr wrap="none" lIns="360000" tIns="0" rIns="0" bIns="0" anchor="b" anchorCtr="0">
              <a:noAutofit/>
            </a:bodyPr>
            <a:lstStyle/>
            <a:p>
              <a:pPr defTabSz="914400"/>
              <a:r>
                <a:rPr lang="en-US" altLang="zh-CN" sz="2400" b="1" dirty="0">
                  <a:solidFill>
                    <a:srgbClr val="63B994">
                      <a:lumMod val="100000"/>
                    </a:srgbClr>
                  </a:solidFill>
                  <a:latin typeface="#9Slide03 Swiss Condensed Bold" panose="02000500000000000000" pitchFamily="2" charset="0"/>
                </a:rPr>
                <a:t>GIẢI THÍCH </a:t>
              </a:r>
              <a:r>
                <a:rPr lang="en-US" altLang="zh-CN" sz="2400" b="1" dirty="0" smtClean="0">
                  <a:solidFill>
                    <a:srgbClr val="63B994">
                      <a:lumMod val="100000"/>
                    </a:srgbClr>
                  </a:solidFill>
                  <a:latin typeface="#9Slide03 Swiss Condensed Bold" panose="02000500000000000000" pitchFamily="2" charset="0"/>
                </a:rPr>
                <a:t>HIỆN TƯỢNG ĐỜI SỐNG</a:t>
              </a:r>
              <a:endParaRPr lang="zh-CN" altLang="en-US" sz="2400" b="1" dirty="0">
                <a:solidFill>
                  <a:srgbClr val="63B994">
                    <a:lumMod val="100000"/>
                  </a:srgbClr>
                </a:solidFill>
                <a:latin typeface="#9Slide03 Swiss Condensed Bold" panose="02000500000000000000" pitchFamily="2" charset="0"/>
              </a:endParaRPr>
            </a:p>
          </p:txBody>
        </p:sp>
      </p:grpSp>
      <p:pic>
        <p:nvPicPr>
          <p:cNvPr id="3074" name="Picture 2" descr="Lưu trữ Cung Điện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46250" y="3979182"/>
            <a:ext cx="2967419" cy="328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863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anim calcmode="lin" valueType="num">
                                      <p:cBhvr>
                                        <p:cTn id="39" dur="500" fill="hold"/>
                                        <p:tgtEl>
                                          <p:spTgt spid="40"/>
                                        </p:tgtEl>
                                        <p:attrNameLst>
                                          <p:attrName>ppt_x</p:attrName>
                                        </p:attrNameLst>
                                      </p:cBhvr>
                                      <p:tavLst>
                                        <p:tav tm="0">
                                          <p:val>
                                            <p:fltVal val="0.5"/>
                                          </p:val>
                                        </p:tav>
                                        <p:tav tm="100000">
                                          <p:val>
                                            <p:strVal val="#ppt_x"/>
                                          </p:val>
                                        </p:tav>
                                      </p:tavLst>
                                    </p:anim>
                                    <p:anim calcmode="lin" valueType="num">
                                      <p:cBhvr>
                                        <p:cTn id="40" dur="500" fill="hold"/>
                                        <p:tgtEl>
                                          <p:spTgt spid="40"/>
                                        </p:tgtEl>
                                        <p:attrNameLst>
                                          <p:attrName>ppt_y</p:attrName>
                                        </p:attrNameLst>
                                      </p:cBhvr>
                                      <p:tavLst>
                                        <p:tav tm="0">
                                          <p:val>
                                            <p:fltVal val="0.5"/>
                                          </p:val>
                                        </p:tav>
                                        <p:tav tm="100000">
                                          <p:val>
                                            <p:strVal val="#ppt_y"/>
                                          </p:val>
                                        </p:tav>
                                      </p:tavLst>
                                    </p:anim>
                                  </p:childTnLst>
                                </p:cTn>
                              </p:par>
                            </p:childTnLst>
                          </p:cTn>
                        </p:par>
                        <p:par>
                          <p:cTn id="41" fill="hold">
                            <p:stCondLst>
                              <p:cond delay="3500"/>
                            </p:stCondLst>
                            <p:childTnLst>
                              <p:par>
                                <p:cTn id="42" presetID="53" presetClass="entr" presetSubtype="52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fltVal val="0.5"/>
                                          </p:val>
                                        </p:tav>
                                        <p:tav tm="100000">
                                          <p:val>
                                            <p:strVal val="#ppt_x"/>
                                          </p:val>
                                        </p:tav>
                                      </p:tavLst>
                                    </p:anim>
                                    <p:anim calcmode="lin" valueType="num">
                                      <p:cBhvr>
                                        <p:cTn id="48" dur="500" fill="hold"/>
                                        <p:tgtEl>
                                          <p:spTgt spid="45"/>
                                        </p:tgtEl>
                                        <p:attrNameLst>
                                          <p:attrName>ppt_y</p:attrName>
                                        </p:attrNameLst>
                                      </p:cBhvr>
                                      <p:tavLst>
                                        <p:tav tm="0">
                                          <p:val>
                                            <p:fltVal val="0.5"/>
                                          </p:val>
                                        </p:tav>
                                        <p:tav tm="100000">
                                          <p:val>
                                            <p:strVal val="#ppt_y"/>
                                          </p:val>
                                        </p:tav>
                                      </p:tavLst>
                                    </p:anim>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anim calcmode="lin" valueType="num">
                                      <p:cBhvr>
                                        <p:cTn id="55" dur="500" fill="hold"/>
                                        <p:tgtEl>
                                          <p:spTgt spid="50"/>
                                        </p:tgtEl>
                                        <p:attrNameLst>
                                          <p:attrName>ppt_x</p:attrName>
                                        </p:attrNameLst>
                                      </p:cBhvr>
                                      <p:tavLst>
                                        <p:tav tm="0">
                                          <p:val>
                                            <p:fltVal val="0.5"/>
                                          </p:val>
                                        </p:tav>
                                        <p:tav tm="100000">
                                          <p:val>
                                            <p:strVal val="#ppt_x"/>
                                          </p:val>
                                        </p:tav>
                                      </p:tavLst>
                                    </p:anim>
                                    <p:anim calcmode="lin" valueType="num">
                                      <p:cBhvr>
                                        <p:cTn id="56" dur="500" fill="hold"/>
                                        <p:tgtEl>
                                          <p:spTgt spid="50"/>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53" presetClass="entr" presetSubtype="52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Effect transition="in" filter="fade">
                                      <p:cBhvr>
                                        <p:cTn id="62" dur="500"/>
                                        <p:tgtEl>
                                          <p:spTgt spid="55"/>
                                        </p:tgtEl>
                                      </p:cBhvr>
                                    </p:animEffect>
                                    <p:anim calcmode="lin" valueType="num">
                                      <p:cBhvr>
                                        <p:cTn id="63" dur="500" fill="hold"/>
                                        <p:tgtEl>
                                          <p:spTgt spid="55"/>
                                        </p:tgtEl>
                                        <p:attrNameLst>
                                          <p:attrName>ppt_x</p:attrName>
                                        </p:attrNameLst>
                                      </p:cBhvr>
                                      <p:tavLst>
                                        <p:tav tm="0">
                                          <p:val>
                                            <p:fltVal val="0.5"/>
                                          </p:val>
                                        </p:tav>
                                        <p:tav tm="100000">
                                          <p:val>
                                            <p:strVal val="#ppt_x"/>
                                          </p:val>
                                        </p:tav>
                                      </p:tavLst>
                                    </p:anim>
                                    <p:anim calcmode="lin" valueType="num">
                                      <p:cBhvr>
                                        <p:cTn id="64"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4F6FF42-70E3-4A7F-B5D8-2928FCB71A74}"/>
              </a:ext>
            </a:extLst>
          </p:cNvPr>
          <p:cNvSpPr>
            <a:spLocks noGrp="1"/>
          </p:cNvSpPr>
          <p:nvPr>
            <p:ph type="ctrTitle"/>
          </p:nvPr>
        </p:nvSpPr>
        <p:spPr>
          <a:xfrm>
            <a:off x="1641695" y="2842788"/>
            <a:ext cx="9144000" cy="1053207"/>
          </a:xfrm>
        </p:spPr>
        <p:txBody>
          <a:bodyPr>
            <a:noAutofit/>
          </a:bodyPr>
          <a:lstStyle/>
          <a:p>
            <a:r>
              <a:rPr lang="en-US" dirty="0" smtClean="0">
                <a:latin typeface="#9Slide03 Swiss Condensed Bold" panose="02000500000000000000" pitchFamily="2" charset="0"/>
              </a:rPr>
              <a:t>SỰ ĐA DẠNG CỦA NẤM</a:t>
            </a:r>
            <a:endParaRPr lang="ru-RU" dirty="0">
              <a:latin typeface="#9Slide03 FS Neusa Bold" panose="00000800000000000000" pitchFamily="2" charset="0"/>
            </a:endParaRPr>
          </a:p>
        </p:txBody>
      </p:sp>
      <p:sp>
        <p:nvSpPr>
          <p:cNvPr id="5" name="Subtitle 4">
            <a:extLst>
              <a:ext uri="{FF2B5EF4-FFF2-40B4-BE49-F238E27FC236}">
                <a16:creationId xmlns="" xmlns:a16="http://schemas.microsoft.com/office/drawing/2014/main" id="{F40A11AA-C85D-4AF4-92B2-0F4E36F4EC91}"/>
              </a:ext>
            </a:extLst>
          </p:cNvPr>
          <p:cNvSpPr>
            <a:spLocks noGrp="1"/>
          </p:cNvSpPr>
          <p:nvPr>
            <p:ph type="subTitle" idx="1"/>
          </p:nvPr>
        </p:nvSpPr>
        <p:spPr>
          <a:xfrm>
            <a:off x="1947747" y="4753743"/>
            <a:ext cx="9144000" cy="459798"/>
          </a:xfrm>
        </p:spPr>
        <p:txBody>
          <a:bodyPr>
            <a:normAutofit/>
          </a:bodyPr>
          <a:lstStyle/>
          <a:p>
            <a:r>
              <a:rPr lang="en-US" sz="2000" dirty="0" smtClean="0">
                <a:latin typeface="#9Slide03 Swiss Condensed Bold" panose="02000500000000000000" pitchFamily="2" charset="0"/>
              </a:rPr>
              <a:t>KẾT NỐI TRI THỨC VỚI CUỘC SỐNG – KHTN 6</a:t>
            </a:r>
            <a:endParaRPr lang="ru-RU" sz="2000" dirty="0">
              <a:latin typeface="#9Slide03 FS Neusa Bold" panose="00000800000000000000" pitchFamily="2" charset="0"/>
            </a:endParaRPr>
          </a:p>
        </p:txBody>
      </p:sp>
      <p:sp>
        <p:nvSpPr>
          <p:cNvPr id="6" name="TextBox 5"/>
          <p:cNvSpPr txBox="1"/>
          <p:nvPr/>
        </p:nvSpPr>
        <p:spPr>
          <a:xfrm>
            <a:off x="4608214" y="1515486"/>
            <a:ext cx="2716039" cy="830997"/>
          </a:xfrm>
          <a:prstGeom prst="rect">
            <a:avLst/>
          </a:prstGeom>
          <a:noFill/>
        </p:spPr>
        <p:txBody>
          <a:bodyPr wrap="square" rtlCol="0">
            <a:spAutoFit/>
          </a:bodyPr>
          <a:lstStyle/>
          <a:p>
            <a:pPr algn="ctr" defTabSz="914400"/>
            <a:r>
              <a:rPr lang="vi-VN" sz="4800" dirty="0">
                <a:solidFill>
                  <a:srgbClr val="FFFF00"/>
                </a:solidFill>
                <a:latin typeface="#9Slide05 Brannboll Ny" panose="02000000000000000000" pitchFamily="2" charset="0"/>
              </a:rPr>
              <a:t>Phần 1</a:t>
            </a:r>
          </a:p>
        </p:txBody>
      </p:sp>
      <p:pic>
        <p:nvPicPr>
          <p:cNvPr id="7" name="Picture 2" descr="Lưu trữ Cung Điện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486" y="3705919"/>
            <a:ext cx="2967419" cy="328496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ấm Phim Hoạt Hình Toadstools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10" y="411606"/>
            <a:ext cx="5455469" cy="591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283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1889FE-7B85-40C7-8441-909223A9B382}"/>
              </a:ext>
            </a:extLst>
          </p:cNvPr>
          <p:cNvSpPr>
            <a:spLocks noGrp="1"/>
          </p:cNvSpPr>
          <p:nvPr>
            <p:ph type="ctrTitle"/>
          </p:nvPr>
        </p:nvSpPr>
        <p:spPr>
          <a:xfrm>
            <a:off x="4117681" y="336038"/>
            <a:ext cx="8074319" cy="722271"/>
          </a:xfrm>
          <a:ln>
            <a:solidFill>
              <a:schemeClr val="bg1"/>
            </a:solidFill>
          </a:ln>
        </p:spPr>
        <p:txBody>
          <a:bodyPr/>
          <a:lstStyle/>
          <a:p>
            <a:r>
              <a:rPr lang="en-US" sz="4000" dirty="0" smtClean="0">
                <a:latin typeface="Acumin Pro Condensed" panose="020B0806020202020204" pitchFamily="34" charset="0"/>
              </a:rPr>
              <a:t> QUAN SÁT MỘT SỐ LOẠI NẤM</a:t>
            </a:r>
            <a:endParaRPr lang="en-US" sz="4000" dirty="0">
              <a:latin typeface="Acumin Pro Condensed" panose="020B0806020202020204" pitchFamily="34" charset="0"/>
            </a:endParaRPr>
          </a:p>
        </p:txBody>
      </p:sp>
      <p:grpSp>
        <p:nvGrpSpPr>
          <p:cNvPr id="8" name="Group 7"/>
          <p:cNvGrpSpPr/>
          <p:nvPr/>
        </p:nvGrpSpPr>
        <p:grpSpPr>
          <a:xfrm>
            <a:off x="1858945" y="1548689"/>
            <a:ext cx="8561196" cy="1620024"/>
            <a:chOff x="2029767" y="1924259"/>
            <a:chExt cx="8561196" cy="1620024"/>
          </a:xfrm>
        </p:grpSpPr>
        <p:sp>
          <p:nvSpPr>
            <p:cNvPr id="5" name="Rounded Rectangle 4"/>
            <p:cNvSpPr/>
            <p:nvPr/>
          </p:nvSpPr>
          <p:spPr>
            <a:xfrm>
              <a:off x="2029767" y="1924259"/>
              <a:ext cx="8561196" cy="1620024"/>
            </a:xfrm>
            <a:prstGeom prst="roundRect">
              <a:avLst/>
            </a:prstGeom>
            <a:solidFill>
              <a:srgbClr val="002060"/>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US">
                <a:solidFill>
                  <a:prstClr val="white"/>
                </a:solidFill>
              </a:endParaRPr>
            </a:p>
          </p:txBody>
        </p:sp>
        <p:sp>
          <p:nvSpPr>
            <p:cNvPr id="6" name="Rounded Rectangle 5"/>
            <p:cNvSpPr/>
            <p:nvPr/>
          </p:nvSpPr>
          <p:spPr>
            <a:xfrm>
              <a:off x="2200589" y="2160396"/>
              <a:ext cx="8169310" cy="1139443"/>
            </a:xfrm>
            <a:prstGeom prst="round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3200" dirty="0" smtClean="0">
                  <a:solidFill>
                    <a:srgbClr val="002060"/>
                  </a:solidFill>
                  <a:latin typeface="#9Slide03 Swiss Condensed Bold" panose="02000500000000000000" pitchFamily="2" charset="0"/>
                </a:rPr>
                <a:t>Nhận xét về hình dạng nấm, kể tên các loại nấm bên dưới</a:t>
              </a:r>
              <a:r>
                <a:rPr lang="en-US" sz="3200" dirty="0" smtClean="0">
                  <a:solidFill>
                    <a:srgbClr val="002060"/>
                  </a:solidFill>
                  <a:latin typeface="#9Slide03 Swiss Condensed Bold" panose="02000500000000000000" pitchFamily="2" charset="0"/>
                </a:rPr>
                <a:t>.</a:t>
              </a:r>
              <a:endParaRPr lang="vi-VN" sz="3200" dirty="0">
                <a:solidFill>
                  <a:srgbClr val="002060"/>
                </a:solidFill>
                <a:latin typeface="#9Slide03 Swiss Condensed Bold" panose="02000500000000000000" pitchFamily="2" charset="0"/>
              </a:endParaRPr>
            </a:p>
          </p:txBody>
        </p:sp>
      </p:grpSp>
      <p:pic>
        <p:nvPicPr>
          <p:cNvPr id="11" name="Picture 6" descr="Bật mí kỹ thuật trồng nấm rơm trên mùn cưa tại nhà đơn giản"/>
          <p:cNvPicPr>
            <a:picLocks noChangeAspect="1" noChangeArrowheads="1"/>
          </p:cNvPicPr>
          <p:nvPr/>
        </p:nvPicPr>
        <p:blipFill rotWithShape="1">
          <a:blip r:embed="rId2">
            <a:extLst>
              <a:ext uri="{28A0092B-C50C-407E-A947-70E740481C1C}">
                <a14:useLocalDpi xmlns:a14="http://schemas.microsoft.com/office/drawing/2010/main" val="0"/>
              </a:ext>
            </a:extLst>
          </a:blip>
          <a:srcRect l="10325" r="7967"/>
          <a:stretch/>
        </p:blipFill>
        <p:spPr bwMode="auto">
          <a:xfrm>
            <a:off x="2653161" y="3955272"/>
            <a:ext cx="2574548" cy="210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8" descr="Nấm tuyết - Cách làm súp cua nấm tuyết ngon tuyệt | CleverFood - Binh đoàn  thực phẩm sạch tiên phong"/>
          <p:cNvPicPr>
            <a:picLocks noChangeAspect="1" noChangeArrowheads="1"/>
          </p:cNvPicPr>
          <p:nvPr/>
        </p:nvPicPr>
        <p:blipFill rotWithShape="1">
          <a:blip r:embed="rId3">
            <a:extLst>
              <a:ext uri="{28A0092B-C50C-407E-A947-70E740481C1C}">
                <a14:useLocalDpi xmlns:a14="http://schemas.microsoft.com/office/drawing/2010/main" val="0"/>
              </a:ext>
            </a:extLst>
          </a:blip>
          <a:srcRect l="6125" t="9098" r="6188" b="8181"/>
          <a:stretch/>
        </p:blipFill>
        <p:spPr bwMode="auto">
          <a:xfrm>
            <a:off x="233871" y="3955271"/>
            <a:ext cx="2227975" cy="210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descr="5 lưu ý khi chế biến món ăn từ nấm kim châm mà nhiều người thường bỏ qu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4" t="-703" r="10549" b="703"/>
          <a:stretch/>
        </p:blipFill>
        <p:spPr bwMode="auto">
          <a:xfrm>
            <a:off x="5419025" y="3955272"/>
            <a:ext cx="2275722" cy="210179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ộc nhĩ, Nấm mèo: Cách dùng sai gây hại khôn l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062" y="3955271"/>
            <a:ext cx="3155843" cy="21017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8095" y="6326278"/>
            <a:ext cx="1979525" cy="369332"/>
          </a:xfrm>
          <a:prstGeom prst="rect">
            <a:avLst/>
          </a:prstGeom>
          <a:noFill/>
        </p:spPr>
        <p:txBody>
          <a:bodyPr wrap="square" rtlCol="0">
            <a:spAutoFit/>
          </a:bodyPr>
          <a:lstStyle/>
          <a:p>
            <a:pPr algn="ctr" defTabSz="914400"/>
            <a:r>
              <a:rPr lang="vi-VN" dirty="0">
                <a:solidFill>
                  <a:prstClr val="white"/>
                </a:solidFill>
              </a:rPr>
              <a:t>Nấm tuyết</a:t>
            </a:r>
          </a:p>
        </p:txBody>
      </p:sp>
      <p:sp>
        <p:nvSpPr>
          <p:cNvPr id="18" name="TextBox 17"/>
          <p:cNvSpPr txBox="1"/>
          <p:nvPr/>
        </p:nvSpPr>
        <p:spPr>
          <a:xfrm>
            <a:off x="2950672" y="6326278"/>
            <a:ext cx="1979525" cy="369332"/>
          </a:xfrm>
          <a:prstGeom prst="rect">
            <a:avLst/>
          </a:prstGeom>
          <a:noFill/>
        </p:spPr>
        <p:txBody>
          <a:bodyPr wrap="square" rtlCol="0">
            <a:spAutoFit/>
          </a:bodyPr>
          <a:lstStyle/>
          <a:p>
            <a:pPr algn="ctr" defTabSz="914400"/>
            <a:r>
              <a:rPr lang="vi-VN" dirty="0">
                <a:solidFill>
                  <a:prstClr val="white"/>
                </a:solidFill>
              </a:rPr>
              <a:t>Nấm rơm</a:t>
            </a:r>
          </a:p>
        </p:txBody>
      </p:sp>
      <p:sp>
        <p:nvSpPr>
          <p:cNvPr id="19" name="TextBox 18"/>
          <p:cNvSpPr txBox="1"/>
          <p:nvPr/>
        </p:nvSpPr>
        <p:spPr>
          <a:xfrm>
            <a:off x="5539705" y="6326278"/>
            <a:ext cx="1979525" cy="369332"/>
          </a:xfrm>
          <a:prstGeom prst="rect">
            <a:avLst/>
          </a:prstGeom>
          <a:noFill/>
        </p:spPr>
        <p:txBody>
          <a:bodyPr wrap="square" rtlCol="0">
            <a:spAutoFit/>
          </a:bodyPr>
          <a:lstStyle/>
          <a:p>
            <a:pPr algn="ctr" defTabSz="914400"/>
            <a:r>
              <a:rPr lang="vi-VN" dirty="0">
                <a:solidFill>
                  <a:prstClr val="white"/>
                </a:solidFill>
              </a:rPr>
              <a:t>Nấm kim châm</a:t>
            </a:r>
          </a:p>
        </p:txBody>
      </p:sp>
      <p:sp>
        <p:nvSpPr>
          <p:cNvPr id="20" name="TextBox 19"/>
          <p:cNvSpPr txBox="1"/>
          <p:nvPr/>
        </p:nvSpPr>
        <p:spPr>
          <a:xfrm>
            <a:off x="8403486" y="6326278"/>
            <a:ext cx="1979525" cy="369332"/>
          </a:xfrm>
          <a:prstGeom prst="rect">
            <a:avLst/>
          </a:prstGeom>
          <a:noFill/>
        </p:spPr>
        <p:txBody>
          <a:bodyPr wrap="square" rtlCol="0">
            <a:spAutoFit/>
          </a:bodyPr>
          <a:lstStyle/>
          <a:p>
            <a:pPr algn="ctr" defTabSz="914400"/>
            <a:r>
              <a:rPr lang="vi-VN" dirty="0">
                <a:solidFill>
                  <a:prstClr val="white"/>
                </a:solidFill>
              </a:rPr>
              <a:t>Nấm mộc nhĩ</a:t>
            </a:r>
          </a:p>
        </p:txBody>
      </p:sp>
    </p:spTree>
    <p:extLst>
      <p:ext uri="{BB962C8B-B14F-4D97-AF65-F5344CB8AC3E}">
        <p14:creationId xmlns:p14="http://schemas.microsoft.com/office/powerpoint/2010/main" val="491954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Nấm Bào Ngư Xám Tươi - Giàu dinh dưỡng, giảm Cholesterol - Nấm Xanh"/>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6" b="98797" l="5155" r="94674"/>
                    </a14:imgEffect>
                  </a14:imgLayer>
                </a14:imgProps>
              </a:ext>
              <a:ext uri="{28A0092B-C50C-407E-A947-70E740481C1C}">
                <a14:useLocalDpi xmlns:a14="http://schemas.microsoft.com/office/drawing/2010/main" val="0"/>
              </a:ext>
            </a:extLst>
          </a:blip>
          <a:srcRect/>
          <a:stretch>
            <a:fillRect/>
          </a:stretch>
        </p:blipFill>
        <p:spPr bwMode="auto">
          <a:xfrm>
            <a:off x="361742" y="367998"/>
            <a:ext cx="2421652" cy="2421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Nấm Đùi Gà hàn Quốc 500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587" t="9623" r="11049" b="9233"/>
          <a:stretch/>
        </p:blipFill>
        <p:spPr bwMode="auto">
          <a:xfrm>
            <a:off x="3255665" y="356242"/>
            <a:ext cx="2421653" cy="24451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2805" y="2954779"/>
            <a:ext cx="1979525" cy="369332"/>
          </a:xfrm>
          <a:prstGeom prst="rect">
            <a:avLst/>
          </a:prstGeom>
          <a:noFill/>
        </p:spPr>
        <p:txBody>
          <a:bodyPr wrap="square" rtlCol="0">
            <a:spAutoFit/>
          </a:bodyPr>
          <a:lstStyle/>
          <a:p>
            <a:pPr algn="ctr" defTabSz="914400"/>
            <a:r>
              <a:rPr lang="vi-VN" dirty="0">
                <a:solidFill>
                  <a:prstClr val="white"/>
                </a:solidFill>
              </a:rPr>
              <a:t>Nấm bào ngư</a:t>
            </a:r>
          </a:p>
        </p:txBody>
      </p:sp>
      <p:sp>
        <p:nvSpPr>
          <p:cNvPr id="9" name="TextBox 8"/>
          <p:cNvSpPr txBox="1"/>
          <p:nvPr/>
        </p:nvSpPr>
        <p:spPr>
          <a:xfrm>
            <a:off x="3346099" y="2939038"/>
            <a:ext cx="1979525" cy="369332"/>
          </a:xfrm>
          <a:prstGeom prst="rect">
            <a:avLst/>
          </a:prstGeom>
          <a:noFill/>
        </p:spPr>
        <p:txBody>
          <a:bodyPr wrap="square" rtlCol="0">
            <a:spAutoFit/>
          </a:bodyPr>
          <a:lstStyle/>
          <a:p>
            <a:pPr algn="ctr" defTabSz="914400"/>
            <a:r>
              <a:rPr lang="vi-VN" dirty="0">
                <a:solidFill>
                  <a:prstClr val="white"/>
                </a:solidFill>
              </a:rPr>
              <a:t>Nấm đùi gà</a:t>
            </a:r>
          </a:p>
        </p:txBody>
      </p:sp>
      <p:pic>
        <p:nvPicPr>
          <p:cNvPr id="13318" name="Picture 6" descr="Nấm men thường được sử dụng có thể gây nhiễm trùng kháng thuốc"/>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42" b="89766" l="5273" r="97852"/>
                    </a14:imgEffect>
                  </a14:imgLayer>
                </a14:imgProps>
              </a:ext>
              <a:ext uri="{28A0092B-C50C-407E-A947-70E740481C1C}">
                <a14:useLocalDpi xmlns:a14="http://schemas.microsoft.com/office/drawing/2010/main" val="0"/>
              </a:ext>
            </a:extLst>
          </a:blip>
          <a:srcRect/>
          <a:stretch>
            <a:fillRect/>
          </a:stretch>
        </p:blipFill>
        <p:spPr bwMode="auto">
          <a:xfrm>
            <a:off x="354335" y="3474268"/>
            <a:ext cx="3024553"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6848" y="5659704"/>
            <a:ext cx="1979525" cy="369332"/>
          </a:xfrm>
          <a:prstGeom prst="rect">
            <a:avLst/>
          </a:prstGeom>
          <a:noFill/>
        </p:spPr>
        <p:txBody>
          <a:bodyPr wrap="square" rtlCol="0">
            <a:spAutoFit/>
          </a:bodyPr>
          <a:lstStyle/>
          <a:p>
            <a:pPr algn="ctr" defTabSz="914400"/>
            <a:r>
              <a:rPr lang="vi-VN" dirty="0">
                <a:solidFill>
                  <a:prstClr val="white"/>
                </a:solidFill>
              </a:rPr>
              <a:t>Nấm </a:t>
            </a:r>
            <a:r>
              <a:rPr lang="en-US" dirty="0">
                <a:solidFill>
                  <a:prstClr val="white"/>
                </a:solidFill>
              </a:rPr>
              <a:t>men</a:t>
            </a:r>
            <a:endParaRPr lang="vi-VN" dirty="0">
              <a:solidFill>
                <a:prstClr val="white"/>
              </a:solidFill>
            </a:endParaRPr>
          </a:p>
        </p:txBody>
      </p:sp>
      <p:pic>
        <p:nvPicPr>
          <p:cNvPr id="13320" name="Picture 8" descr="Kỹ thuật trồng nấm sò | Kinh nghiệm làm ăn | Báo ảnh Dân tộc và Miền núi"/>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4118" l="14000" r="84400"/>
                    </a14:imgEffect>
                  </a14:imgLayer>
                </a14:imgProps>
              </a:ext>
              <a:ext uri="{28A0092B-C50C-407E-A947-70E740481C1C}">
                <a14:useLocalDpi xmlns:a14="http://schemas.microsoft.com/office/drawing/2010/main" val="0"/>
              </a:ext>
            </a:extLst>
          </a:blip>
          <a:srcRect l="10712" r="13347" b="764"/>
          <a:stretch/>
        </p:blipFill>
        <p:spPr bwMode="auto">
          <a:xfrm>
            <a:off x="5948624" y="356243"/>
            <a:ext cx="2489563" cy="2433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03642" y="2939038"/>
            <a:ext cx="1979525" cy="369332"/>
          </a:xfrm>
          <a:prstGeom prst="rect">
            <a:avLst/>
          </a:prstGeom>
          <a:noFill/>
        </p:spPr>
        <p:txBody>
          <a:bodyPr wrap="square" rtlCol="0">
            <a:spAutoFit/>
          </a:bodyPr>
          <a:lstStyle/>
          <a:p>
            <a:pPr algn="ctr" defTabSz="914400"/>
            <a:r>
              <a:rPr lang="vi-VN" dirty="0">
                <a:solidFill>
                  <a:prstClr val="white"/>
                </a:solidFill>
              </a:rPr>
              <a:t>Nấm sò trắng</a:t>
            </a:r>
          </a:p>
        </p:txBody>
      </p:sp>
      <p:pic>
        <p:nvPicPr>
          <p:cNvPr id="13322" name="Picture 10" descr="Nấm Đông Cô Tươi | Nông Sản Onlin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50" b="92000" l="5167" r="96000"/>
                    </a14:imgEffect>
                  </a14:imgLayer>
                </a14:imgProps>
              </a:ext>
              <a:ext uri="{28A0092B-C50C-407E-A947-70E740481C1C}">
                <a14:useLocalDpi xmlns:a14="http://schemas.microsoft.com/office/drawing/2010/main" val="0"/>
              </a:ext>
            </a:extLst>
          </a:blip>
          <a:srcRect l="5521" r="4201" b="6388"/>
          <a:stretch/>
        </p:blipFill>
        <p:spPr bwMode="auto">
          <a:xfrm>
            <a:off x="3607358" y="3480142"/>
            <a:ext cx="2914022" cy="2014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74606" y="5639632"/>
            <a:ext cx="1979525" cy="369332"/>
          </a:xfrm>
          <a:prstGeom prst="rect">
            <a:avLst/>
          </a:prstGeom>
          <a:noFill/>
        </p:spPr>
        <p:txBody>
          <a:bodyPr wrap="square" rtlCol="0">
            <a:spAutoFit/>
          </a:bodyPr>
          <a:lstStyle/>
          <a:p>
            <a:pPr algn="ctr" defTabSz="914400"/>
            <a:r>
              <a:rPr lang="vi-VN" dirty="0">
                <a:solidFill>
                  <a:prstClr val="white"/>
                </a:solidFill>
              </a:rPr>
              <a:t>Nấm đông cô</a:t>
            </a:r>
          </a:p>
        </p:txBody>
      </p:sp>
      <p:pic>
        <p:nvPicPr>
          <p:cNvPr id="16" name="Picture 2" descr="Nấm linh chi có tác dụng gì?"/>
          <p:cNvPicPr>
            <a:picLocks noChangeAspect="1" noChangeArrowheads="1"/>
          </p:cNvPicPr>
          <p:nvPr/>
        </p:nvPicPr>
        <p:blipFill rotWithShape="1">
          <a:blip r:embed="rId11">
            <a:extLst>
              <a:ext uri="{28A0092B-C50C-407E-A947-70E740481C1C}">
                <a14:useLocalDpi xmlns:a14="http://schemas.microsoft.com/office/drawing/2010/main" val="0"/>
              </a:ext>
            </a:extLst>
          </a:blip>
          <a:srcRect l="4612" r="5553" b="4044"/>
          <a:stretch/>
        </p:blipFill>
        <p:spPr bwMode="auto">
          <a:xfrm>
            <a:off x="8438187" y="411825"/>
            <a:ext cx="3673707" cy="24525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285277" y="2950128"/>
            <a:ext cx="1979525" cy="369332"/>
          </a:xfrm>
          <a:prstGeom prst="rect">
            <a:avLst/>
          </a:prstGeom>
          <a:noFill/>
        </p:spPr>
        <p:txBody>
          <a:bodyPr wrap="square" rtlCol="0">
            <a:spAutoFit/>
          </a:bodyPr>
          <a:lstStyle/>
          <a:p>
            <a:pPr algn="ctr" defTabSz="914400"/>
            <a:r>
              <a:rPr lang="vi-VN" dirty="0">
                <a:solidFill>
                  <a:prstClr val="white"/>
                </a:solidFill>
              </a:rPr>
              <a:t>Nấm linh chi</a:t>
            </a:r>
          </a:p>
        </p:txBody>
      </p:sp>
      <p:pic>
        <p:nvPicPr>
          <p:cNvPr id="13324" name="Picture 12" descr="Nấm mốc, hiểm họa tiềm ẩn"/>
          <p:cNvPicPr>
            <a:picLocks noChangeAspect="1" noChangeArrowheads="1"/>
          </p:cNvPicPr>
          <p:nvPr/>
        </p:nvPicPr>
        <p:blipFill rotWithShape="1">
          <a:blip r:embed="rId12">
            <a:extLst>
              <a:ext uri="{28A0092B-C50C-407E-A947-70E740481C1C}">
                <a14:useLocalDpi xmlns:a14="http://schemas.microsoft.com/office/drawing/2010/main" val="0"/>
              </a:ext>
            </a:extLst>
          </a:blip>
          <a:srcRect r="12524"/>
          <a:stretch/>
        </p:blipFill>
        <p:spPr bwMode="auto">
          <a:xfrm>
            <a:off x="6805223" y="3457757"/>
            <a:ext cx="2356384"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93652" y="5659704"/>
            <a:ext cx="1979525" cy="369332"/>
          </a:xfrm>
          <a:prstGeom prst="rect">
            <a:avLst/>
          </a:prstGeom>
          <a:noFill/>
        </p:spPr>
        <p:txBody>
          <a:bodyPr wrap="square" rtlCol="0">
            <a:spAutoFit/>
          </a:bodyPr>
          <a:lstStyle/>
          <a:p>
            <a:pPr algn="ctr" defTabSz="914400"/>
            <a:r>
              <a:rPr lang="vi-VN" dirty="0">
                <a:solidFill>
                  <a:prstClr val="white"/>
                </a:solidFill>
              </a:rPr>
              <a:t>Nấm mốc</a:t>
            </a:r>
          </a:p>
        </p:txBody>
      </p:sp>
      <p:pic>
        <p:nvPicPr>
          <p:cNvPr id="13326" name="Picture 14" descr="Nấm hương – Wikipedia tiếng Việt"/>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711" b="89669" l="6522" r="96894"/>
                    </a14:imgEffect>
                  </a14:imgLayer>
                </a14:imgProps>
              </a:ext>
              <a:ext uri="{28A0092B-C50C-407E-A947-70E740481C1C}">
                <a14:useLocalDpi xmlns:a14="http://schemas.microsoft.com/office/drawing/2010/main" val="0"/>
              </a:ext>
            </a:extLst>
          </a:blip>
          <a:srcRect l="4393" r="4872"/>
          <a:stretch/>
        </p:blipFill>
        <p:spPr bwMode="auto">
          <a:xfrm>
            <a:off x="9445450" y="3457757"/>
            <a:ext cx="2431701" cy="20099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671537" y="5636235"/>
            <a:ext cx="1979525" cy="369332"/>
          </a:xfrm>
          <a:prstGeom prst="rect">
            <a:avLst/>
          </a:prstGeom>
          <a:noFill/>
        </p:spPr>
        <p:txBody>
          <a:bodyPr wrap="square" rtlCol="0">
            <a:spAutoFit/>
          </a:bodyPr>
          <a:lstStyle/>
          <a:p>
            <a:pPr algn="ctr" defTabSz="914400"/>
            <a:r>
              <a:rPr lang="vi-VN" dirty="0">
                <a:solidFill>
                  <a:prstClr val="white"/>
                </a:solidFill>
              </a:rPr>
              <a:t>Nấm hương</a:t>
            </a:r>
          </a:p>
        </p:txBody>
      </p:sp>
      <p:sp>
        <p:nvSpPr>
          <p:cNvPr id="4" name="Rounded Rectangle 3"/>
          <p:cNvSpPr/>
          <p:nvPr/>
        </p:nvSpPr>
        <p:spPr>
          <a:xfrm>
            <a:off x="3378888" y="6185066"/>
            <a:ext cx="1446962" cy="482321"/>
          </a:xfrm>
          <a:prstGeom prst="roundRect">
            <a:avLst>
              <a:gd name="adj" fmla="val 50000"/>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i="1" dirty="0">
                <a:solidFill>
                  <a:prstClr val="black"/>
                </a:solidFill>
              </a:rPr>
              <a:t>Hình </a:t>
            </a:r>
          </a:p>
        </p:txBody>
      </p:sp>
      <p:sp>
        <p:nvSpPr>
          <p:cNvPr id="5" name="TextBox 4"/>
          <p:cNvSpPr txBox="1"/>
          <p:nvPr/>
        </p:nvSpPr>
        <p:spPr>
          <a:xfrm>
            <a:off x="4868340" y="6241560"/>
            <a:ext cx="5436758" cy="369332"/>
          </a:xfrm>
          <a:prstGeom prst="rect">
            <a:avLst/>
          </a:prstGeom>
          <a:noFill/>
        </p:spPr>
        <p:txBody>
          <a:bodyPr wrap="square" rtlCol="0">
            <a:spAutoFit/>
          </a:bodyPr>
          <a:lstStyle/>
          <a:p>
            <a:pPr defTabSz="914400"/>
            <a:r>
              <a:rPr lang="vi-VN" i="1" dirty="0">
                <a:solidFill>
                  <a:srgbClr val="FFFF00"/>
                </a:solidFill>
              </a:rPr>
              <a:t>Một số loại nấm thông dụng trong gia đình</a:t>
            </a:r>
          </a:p>
        </p:txBody>
      </p:sp>
    </p:spTree>
    <p:extLst>
      <p:ext uri="{BB962C8B-B14F-4D97-AF65-F5344CB8AC3E}">
        <p14:creationId xmlns:p14="http://schemas.microsoft.com/office/powerpoint/2010/main" val="3641866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6" descr="Tìm hiểu về các loại vi sinh vật có trong rượu vang – CÔNG TY TNHH THƯƠNG  MẠI DỊCH VỤ NHA PHƯỚC THỊ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08" y="1947040"/>
            <a:ext cx="3719201" cy="24779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775" y="4572000"/>
            <a:ext cx="3919266" cy="369332"/>
          </a:xfrm>
          <a:prstGeom prst="rect">
            <a:avLst/>
          </a:prstGeom>
          <a:noFill/>
        </p:spPr>
        <p:txBody>
          <a:bodyPr wrap="square" rtlCol="0">
            <a:spAutoFit/>
          </a:bodyPr>
          <a:lstStyle/>
          <a:p>
            <a:pPr algn="ctr" defTabSz="914400"/>
            <a:r>
              <a:rPr lang="vi-VN" b="1" dirty="0" smtClean="0">
                <a:solidFill>
                  <a:srgbClr val="8064A2">
                    <a:lumMod val="50000"/>
                  </a:srgbClr>
                </a:solidFill>
              </a:rPr>
              <a:t>Hình</a:t>
            </a:r>
            <a:r>
              <a:rPr lang="en-US" b="1" dirty="0" smtClean="0">
                <a:solidFill>
                  <a:srgbClr val="8064A2">
                    <a:lumMod val="50000"/>
                  </a:srgbClr>
                </a:solidFill>
              </a:rPr>
              <a:t>. </a:t>
            </a:r>
            <a:r>
              <a:rPr lang="vi-VN" dirty="0" smtClean="0">
                <a:solidFill>
                  <a:srgbClr val="8064A2">
                    <a:lumMod val="50000"/>
                  </a:srgbClr>
                </a:solidFill>
              </a:rPr>
              <a:t>Nấm đơn bào (nấm men)</a:t>
            </a:r>
            <a:endParaRPr lang="vi-VN" dirty="0">
              <a:solidFill>
                <a:srgbClr val="8064A2">
                  <a:lumMod val="50000"/>
                </a:srgbClr>
              </a:solidFill>
            </a:endParaRPr>
          </a:p>
        </p:txBody>
      </p:sp>
      <p:grpSp>
        <p:nvGrpSpPr>
          <p:cNvPr id="10" name="Group 9"/>
          <p:cNvGrpSpPr/>
          <p:nvPr/>
        </p:nvGrpSpPr>
        <p:grpSpPr>
          <a:xfrm>
            <a:off x="4146041" y="0"/>
            <a:ext cx="4210761" cy="4572000"/>
            <a:chOff x="4360985" y="1357232"/>
            <a:chExt cx="4210761" cy="4572000"/>
          </a:xfrm>
        </p:grpSpPr>
        <p:pic>
          <p:nvPicPr>
            <p:cNvPr id="6" name="Picture 5"/>
            <p:cNvPicPr>
              <a:picLocks noChangeAspect="1"/>
            </p:cNvPicPr>
            <p:nvPr/>
          </p:nvPicPr>
          <p:blipFill>
            <a:blip r:embed="rId3"/>
            <a:stretch>
              <a:fillRect/>
            </a:stretch>
          </p:blipFill>
          <p:spPr>
            <a:xfrm>
              <a:off x="4380746" y="1357232"/>
              <a:ext cx="4191000" cy="4572000"/>
            </a:xfrm>
            <a:prstGeom prst="rect">
              <a:avLst/>
            </a:prstGeom>
          </p:spPr>
        </p:pic>
        <p:sp>
          <p:nvSpPr>
            <p:cNvPr id="7" name="Rectangle 6"/>
            <p:cNvSpPr/>
            <p:nvPr/>
          </p:nvSpPr>
          <p:spPr>
            <a:xfrm>
              <a:off x="4360985" y="1547446"/>
              <a:ext cx="1296237"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dirty="0" smtClean="0">
                  <a:solidFill>
                    <a:prstClr val="black"/>
                  </a:solidFill>
                </a:rPr>
                <a:t>Mũ nấm</a:t>
              </a:r>
              <a:endParaRPr lang="vi-VN" sz="2000" dirty="0">
                <a:solidFill>
                  <a:prstClr val="black"/>
                </a:solidFill>
              </a:endParaRPr>
            </a:p>
          </p:txBody>
        </p:sp>
        <p:sp>
          <p:nvSpPr>
            <p:cNvPr id="8" name="Rectangle 7"/>
            <p:cNvSpPr/>
            <p:nvPr/>
          </p:nvSpPr>
          <p:spPr>
            <a:xfrm>
              <a:off x="5048200" y="4228020"/>
              <a:ext cx="1428046"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dirty="0" smtClean="0">
                  <a:solidFill>
                    <a:prstClr val="black"/>
                  </a:solidFill>
                </a:rPr>
                <a:t>Sợi nấm</a:t>
              </a:r>
              <a:endParaRPr lang="vi-VN" sz="2000" dirty="0">
                <a:solidFill>
                  <a:prstClr val="black"/>
                </a:solidFill>
              </a:endParaRPr>
            </a:p>
          </p:txBody>
        </p:sp>
        <p:sp>
          <p:nvSpPr>
            <p:cNvPr id="9" name="Rectangle 8"/>
            <p:cNvSpPr/>
            <p:nvPr/>
          </p:nvSpPr>
          <p:spPr>
            <a:xfrm>
              <a:off x="4726652" y="2526808"/>
              <a:ext cx="1578771"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dirty="0" smtClean="0">
                  <a:solidFill>
                    <a:prstClr val="black"/>
                  </a:solidFill>
                </a:rPr>
                <a:t>Thân nấm</a:t>
              </a:r>
              <a:endParaRPr lang="vi-VN" sz="2000" dirty="0">
                <a:solidFill>
                  <a:prstClr val="black"/>
                </a:solidFill>
              </a:endParaRPr>
            </a:p>
          </p:txBody>
        </p:sp>
      </p:grpSp>
      <p:sp>
        <p:nvSpPr>
          <p:cNvPr id="11" name="TextBox 10"/>
          <p:cNvSpPr txBox="1"/>
          <p:nvPr/>
        </p:nvSpPr>
        <p:spPr>
          <a:xfrm>
            <a:off x="4265834" y="4572000"/>
            <a:ext cx="3919266" cy="369332"/>
          </a:xfrm>
          <a:prstGeom prst="rect">
            <a:avLst/>
          </a:prstGeom>
          <a:noFill/>
        </p:spPr>
        <p:txBody>
          <a:bodyPr wrap="square" rtlCol="0">
            <a:spAutoFit/>
          </a:bodyPr>
          <a:lstStyle/>
          <a:p>
            <a:pPr algn="ctr" defTabSz="914400"/>
            <a:r>
              <a:rPr lang="vi-VN" b="1" dirty="0" smtClean="0">
                <a:solidFill>
                  <a:srgbClr val="8064A2">
                    <a:lumMod val="50000"/>
                  </a:srgbClr>
                </a:solidFill>
              </a:rPr>
              <a:t>Hình </a:t>
            </a:r>
            <a:r>
              <a:rPr lang="en-US" b="1" dirty="0" smtClean="0">
                <a:solidFill>
                  <a:srgbClr val="8064A2">
                    <a:lumMod val="50000"/>
                  </a:srgbClr>
                </a:solidFill>
              </a:rPr>
              <a:t>. </a:t>
            </a:r>
            <a:r>
              <a:rPr lang="vi-VN" dirty="0" smtClean="0">
                <a:solidFill>
                  <a:srgbClr val="8064A2">
                    <a:lumMod val="50000"/>
                  </a:srgbClr>
                </a:solidFill>
              </a:rPr>
              <a:t>Cấu tạo của nấm đa bào</a:t>
            </a:r>
            <a:endParaRPr lang="vi-VN" dirty="0">
              <a:solidFill>
                <a:srgbClr val="8064A2">
                  <a:lumMod val="50000"/>
                </a:srgbClr>
              </a:solidFill>
            </a:endParaRPr>
          </a:p>
        </p:txBody>
      </p:sp>
      <p:grpSp>
        <p:nvGrpSpPr>
          <p:cNvPr id="12" name="Group 11"/>
          <p:cNvGrpSpPr/>
          <p:nvPr/>
        </p:nvGrpSpPr>
        <p:grpSpPr>
          <a:xfrm>
            <a:off x="8185101" y="1300668"/>
            <a:ext cx="3576119" cy="2342564"/>
            <a:chOff x="199176" y="4725909"/>
            <a:chExt cx="3576119" cy="2342564"/>
          </a:xfrm>
        </p:grpSpPr>
        <p:sp>
          <p:nvSpPr>
            <p:cNvPr id="13" name="Rectangle 12"/>
            <p:cNvSpPr/>
            <p:nvPr/>
          </p:nvSpPr>
          <p:spPr>
            <a:xfrm>
              <a:off x="199176" y="4910126"/>
              <a:ext cx="3576119" cy="215834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Round Same Side Corner Rectangle 13"/>
            <p:cNvSpPr/>
            <p:nvPr/>
          </p:nvSpPr>
          <p:spPr>
            <a:xfrm>
              <a:off x="199177" y="4725909"/>
              <a:ext cx="3576118" cy="320307"/>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TextBox 15"/>
            <p:cNvSpPr txBox="1"/>
            <p:nvPr/>
          </p:nvSpPr>
          <p:spPr>
            <a:xfrm>
              <a:off x="253496" y="5349314"/>
              <a:ext cx="3467478" cy="1569660"/>
            </a:xfrm>
            <a:prstGeom prst="rect">
              <a:avLst/>
            </a:prstGeom>
            <a:noFill/>
          </p:spPr>
          <p:txBody>
            <a:bodyPr wrap="square" rtlCol="0">
              <a:spAutoFit/>
            </a:bodyPr>
            <a:lstStyle/>
            <a:p>
              <a:pPr algn="just" defTabSz="914400">
                <a:lnSpc>
                  <a:spcPct val="120000"/>
                </a:lnSpc>
              </a:pPr>
              <a:r>
                <a:rPr lang="vi-VN" sz="2000" dirty="0" smtClean="0">
                  <a:solidFill>
                    <a:prstClr val="black"/>
                  </a:solidFill>
                  <a:cs typeface="Arial" panose="020B0604020202020204" pitchFamily="34" charset="0"/>
                </a:rPr>
                <a:t>1. Nêu các đặc điểm để nhận biết nấm.</a:t>
              </a:r>
            </a:p>
            <a:p>
              <a:pPr algn="just" defTabSz="914400">
                <a:lnSpc>
                  <a:spcPct val="120000"/>
                </a:lnSpc>
              </a:pPr>
              <a:r>
                <a:rPr lang="vi-VN" sz="2000" dirty="0" smtClean="0">
                  <a:solidFill>
                    <a:prstClr val="black"/>
                  </a:solidFill>
                  <a:cs typeface="Arial" panose="020B0604020202020204" pitchFamily="34" charset="0"/>
                </a:rPr>
                <a:t>2.  Nấm có cách dinh dưỡng như thế nào?</a:t>
              </a:r>
              <a:endParaRPr lang="vi-VN" sz="2000" dirty="0">
                <a:solidFill>
                  <a:prstClr val="black"/>
                </a:solidFill>
                <a:cs typeface="Arial" panose="020B0604020202020204" pitchFamily="34" charset="0"/>
              </a:endParaRPr>
            </a:p>
          </p:txBody>
        </p:sp>
      </p:grpSp>
      <p:pic>
        <p:nvPicPr>
          <p:cNvPr id="17" name="Picture 2" descr="Problem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278" y="152763"/>
            <a:ext cx="1726979" cy="17269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93336" y="5325833"/>
            <a:ext cx="10882365" cy="1348061"/>
          </a:xfrm>
          <a:prstGeom prst="rect">
            <a:avLst/>
          </a:prstGeom>
          <a:solidFill>
            <a:schemeClr val="accent5">
              <a:lumMod val="20000"/>
              <a:lumOff val="80000"/>
            </a:schemeClr>
          </a:solidFill>
        </p:spPr>
        <p:txBody>
          <a:bodyPr wrap="square" rtlCol="0">
            <a:spAutoFit/>
          </a:bodyPr>
          <a:lstStyle/>
          <a:p>
            <a:pPr marL="457200" indent="-457200" algn="just" defTabSz="914400">
              <a:lnSpc>
                <a:spcPct val="120000"/>
              </a:lnSpc>
              <a:buFont typeface="+mj-lt"/>
              <a:buAutoNum type="arabicPeriod"/>
            </a:pPr>
            <a:r>
              <a:rPr lang="vi-VN" sz="2000" dirty="0" smtClean="0">
                <a:solidFill>
                  <a:prstClr val="black"/>
                </a:solidFill>
              </a:rPr>
              <a:t>Nấm là sinh vật nhân thực, thành tế bào bằng chất </a:t>
            </a:r>
            <a:r>
              <a:rPr lang="vi-VN" sz="2800" b="1" dirty="0" smtClean="0">
                <a:solidFill>
                  <a:srgbClr val="FF0000"/>
                </a:solidFill>
              </a:rPr>
              <a:t>kitin</a:t>
            </a:r>
            <a:r>
              <a:rPr lang="vi-VN" sz="2000" dirty="0" smtClean="0">
                <a:solidFill>
                  <a:prstClr val="black"/>
                </a:solidFill>
              </a:rPr>
              <a:t>. Gồm các thành phần: mũ nấm, thân nấm, sợi nấm.</a:t>
            </a:r>
          </a:p>
          <a:p>
            <a:pPr marL="457200" indent="-457200" algn="just" defTabSz="914400">
              <a:lnSpc>
                <a:spcPct val="120000"/>
              </a:lnSpc>
              <a:buFont typeface="+mj-lt"/>
              <a:buAutoNum type="arabicPeriod"/>
            </a:pPr>
            <a:r>
              <a:rPr lang="vi-VN" sz="2000" dirty="0" smtClean="0">
                <a:solidFill>
                  <a:prstClr val="black"/>
                </a:solidFill>
              </a:rPr>
              <a:t>Cách dinh dưỡng dưỡng: dị dưỡng, thức ăn là chất hữu cơ có trong môi trường.</a:t>
            </a:r>
            <a:endParaRPr lang="vi-VN" sz="2000" dirty="0">
              <a:solidFill>
                <a:prstClr val="black"/>
              </a:solidFill>
            </a:endParaRPr>
          </a:p>
        </p:txBody>
      </p:sp>
      <p:sp>
        <p:nvSpPr>
          <p:cNvPr id="19" name="Oval Callout 18"/>
          <p:cNvSpPr/>
          <p:nvPr/>
        </p:nvSpPr>
        <p:spPr>
          <a:xfrm>
            <a:off x="5486969" y="1848067"/>
            <a:ext cx="6219930" cy="3170858"/>
          </a:xfrm>
          <a:prstGeom prst="wedgeEllipseCallou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lnSpc>
                <a:spcPct val="120000"/>
              </a:lnSpc>
            </a:pPr>
            <a:r>
              <a:rPr lang="vi-VN" sz="2400" b="1" dirty="0" smtClean="0">
                <a:solidFill>
                  <a:srgbClr val="FF0000"/>
                </a:solidFill>
              </a:rPr>
              <a:t>Em có biết </a:t>
            </a:r>
            <a:r>
              <a:rPr lang="vi-VN" dirty="0" smtClean="0">
                <a:solidFill>
                  <a:prstClr val="black"/>
                </a:solidFill>
              </a:rPr>
              <a:t>kitin là môt thành phần đặc trưng làm cho nấm có thành tế bào cứng và không thấm nước. Thành phần cấu tạo bộ xương ngoài của 1 số ĐV (tôm, cua,..) và nhiều loại côn trùng. Trong y học người dùng làm chỉ tự tiêu trong ca phẩu thuật.</a:t>
            </a:r>
            <a:endParaRPr lang="vi-VN" dirty="0">
              <a:solidFill>
                <a:prstClr val="black"/>
              </a:solidFill>
            </a:endParaRPr>
          </a:p>
        </p:txBody>
      </p:sp>
    </p:spTree>
    <p:extLst>
      <p:ext uri="{BB962C8B-B14F-4D97-AF65-F5344CB8AC3E}">
        <p14:creationId xmlns:p14="http://schemas.microsoft.com/office/powerpoint/2010/main" val="22104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pic>
        <p:nvPicPr>
          <p:cNvPr id="1028" name="Picture 4" descr="Nấm hương tươi - SUMO Nhật Việt - Hotline: 0962 567 86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26" t="5172" r="16282" b="12078"/>
          <a:stretch/>
        </p:blipFill>
        <p:spPr bwMode="auto">
          <a:xfrm>
            <a:off x="4444858" y="1485847"/>
            <a:ext cx="2240733" cy="1991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Nấm sò nâu 500g - hn.check.net.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18" y="1485847"/>
            <a:ext cx="1991763" cy="1991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61094" y="4028793"/>
            <a:ext cx="2097617" cy="1685265"/>
          </a:xfrm>
          <a:prstGeom prst="rect">
            <a:avLst/>
          </a:prstGeom>
          <a:ln>
            <a:noFill/>
          </a:ln>
          <a:effectLst>
            <a:outerShdw blurRad="292100" dist="139700" dir="2700000" algn="tl" rotWithShape="0">
              <a:srgbClr val="333333">
                <a:alpha val="65000"/>
              </a:srgbClr>
            </a:outerShdw>
          </a:effectLst>
        </p:spPr>
      </p:pic>
      <p:pic>
        <p:nvPicPr>
          <p:cNvPr id="8" name="Picture 6" descr="Mộc nhĩ, Nấm mèo: Cách dùng sai gây hại khôn l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821" y="4028793"/>
            <a:ext cx="2530427" cy="168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80857" y="5823539"/>
            <a:ext cx="1979525" cy="369332"/>
          </a:xfrm>
          <a:prstGeom prst="rect">
            <a:avLst/>
          </a:prstGeom>
          <a:noFill/>
        </p:spPr>
        <p:txBody>
          <a:bodyPr wrap="square" rtlCol="0">
            <a:spAutoFit/>
          </a:bodyPr>
          <a:lstStyle/>
          <a:p>
            <a:pPr algn="ctr" defTabSz="914400"/>
            <a:r>
              <a:rPr lang="vi-VN" dirty="0">
                <a:solidFill>
                  <a:prstClr val="white"/>
                </a:solidFill>
              </a:rPr>
              <a:t>Nấm mộc nhĩ</a:t>
            </a:r>
          </a:p>
        </p:txBody>
      </p:sp>
      <p:pic>
        <p:nvPicPr>
          <p:cNvPr id="1032" name="Picture 8" descr="Ngắm nghía loài &amp;quot;nấm thần chết&amp;quot; ở Việt Nam - KhoaHoc.tv"/>
          <p:cNvPicPr>
            <a:picLocks noChangeAspect="1" noChangeArrowheads="1"/>
          </p:cNvPicPr>
          <p:nvPr/>
        </p:nvPicPr>
        <p:blipFill rotWithShape="1">
          <a:blip r:embed="rId6">
            <a:extLst>
              <a:ext uri="{28A0092B-C50C-407E-A947-70E740481C1C}">
                <a14:useLocalDpi xmlns:a14="http://schemas.microsoft.com/office/drawing/2010/main" val="0"/>
              </a:ext>
            </a:extLst>
          </a:blip>
          <a:srcRect t="20190" r="16669"/>
          <a:stretch/>
        </p:blipFill>
        <p:spPr bwMode="auto">
          <a:xfrm>
            <a:off x="9697358" y="4028793"/>
            <a:ext cx="2343751" cy="168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79186" y="5823539"/>
            <a:ext cx="1979525" cy="369332"/>
          </a:xfrm>
          <a:prstGeom prst="rect">
            <a:avLst/>
          </a:prstGeom>
          <a:noFill/>
        </p:spPr>
        <p:txBody>
          <a:bodyPr wrap="square" rtlCol="0">
            <a:spAutoFit/>
          </a:bodyPr>
          <a:lstStyle/>
          <a:p>
            <a:pPr algn="ctr" defTabSz="914400"/>
            <a:r>
              <a:rPr lang="vi-VN" dirty="0">
                <a:solidFill>
                  <a:prstClr val="white"/>
                </a:solidFill>
              </a:rPr>
              <a:t>Nấm độc đỏ</a:t>
            </a:r>
          </a:p>
        </p:txBody>
      </p:sp>
      <p:sp>
        <p:nvSpPr>
          <p:cNvPr id="12" name="TextBox 11"/>
          <p:cNvSpPr txBox="1"/>
          <p:nvPr/>
        </p:nvSpPr>
        <p:spPr>
          <a:xfrm>
            <a:off x="9697358" y="5823539"/>
            <a:ext cx="2343751" cy="369332"/>
          </a:xfrm>
          <a:prstGeom prst="rect">
            <a:avLst/>
          </a:prstGeom>
          <a:noFill/>
        </p:spPr>
        <p:txBody>
          <a:bodyPr wrap="square" rtlCol="0">
            <a:spAutoFit/>
          </a:bodyPr>
          <a:lstStyle/>
          <a:p>
            <a:pPr algn="ctr" defTabSz="914400"/>
            <a:r>
              <a:rPr lang="vi-VN" dirty="0">
                <a:solidFill>
                  <a:prstClr val="white"/>
                </a:solidFill>
              </a:rPr>
              <a:t>Nấm độc tán trắng</a:t>
            </a:r>
          </a:p>
        </p:txBody>
      </p:sp>
      <p:sp>
        <p:nvSpPr>
          <p:cNvPr id="13" name="TextBox 12"/>
          <p:cNvSpPr txBox="1"/>
          <p:nvPr/>
        </p:nvSpPr>
        <p:spPr>
          <a:xfrm>
            <a:off x="4444857" y="3568206"/>
            <a:ext cx="2240733" cy="369332"/>
          </a:xfrm>
          <a:prstGeom prst="rect">
            <a:avLst/>
          </a:prstGeom>
          <a:noFill/>
        </p:spPr>
        <p:txBody>
          <a:bodyPr wrap="square" rtlCol="0">
            <a:spAutoFit/>
          </a:bodyPr>
          <a:lstStyle/>
          <a:p>
            <a:pPr algn="ctr" defTabSz="914400"/>
            <a:r>
              <a:rPr lang="vi-VN" dirty="0">
                <a:solidFill>
                  <a:prstClr val="white"/>
                </a:solidFill>
              </a:rPr>
              <a:t>Nấm hương</a:t>
            </a:r>
          </a:p>
        </p:txBody>
      </p:sp>
      <p:sp>
        <p:nvSpPr>
          <p:cNvPr id="14" name="TextBox 13"/>
          <p:cNvSpPr txBox="1"/>
          <p:nvPr/>
        </p:nvSpPr>
        <p:spPr>
          <a:xfrm>
            <a:off x="6852478" y="3571471"/>
            <a:ext cx="2240733" cy="369332"/>
          </a:xfrm>
          <a:prstGeom prst="rect">
            <a:avLst/>
          </a:prstGeom>
          <a:noFill/>
        </p:spPr>
        <p:txBody>
          <a:bodyPr wrap="square" rtlCol="0">
            <a:spAutoFit/>
          </a:bodyPr>
          <a:lstStyle/>
          <a:p>
            <a:pPr algn="ctr" defTabSz="914400"/>
            <a:r>
              <a:rPr lang="vi-VN" dirty="0">
                <a:solidFill>
                  <a:prstClr val="white"/>
                </a:solidFill>
              </a:rPr>
              <a:t>Nấm sò</a:t>
            </a:r>
          </a:p>
        </p:txBody>
      </p:sp>
      <p:sp>
        <p:nvSpPr>
          <p:cNvPr id="7" name="Rounded Rectangle 6"/>
          <p:cNvSpPr/>
          <p:nvPr/>
        </p:nvSpPr>
        <p:spPr>
          <a:xfrm>
            <a:off x="443620" y="6008205"/>
            <a:ext cx="3775295" cy="700413"/>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2000" i="1" dirty="0">
                <a:solidFill>
                  <a:srgbClr val="FFFF00"/>
                </a:solidFill>
              </a:rPr>
              <a:t>Một số đại diện nấm đảm</a:t>
            </a:r>
          </a:p>
        </p:txBody>
      </p:sp>
      <p:cxnSp>
        <p:nvCxnSpPr>
          <p:cNvPr id="15" name="Straight Connector 14"/>
          <p:cNvCxnSpPr>
            <a:stCxn id="7" idx="3"/>
          </p:cNvCxnSpPr>
          <p:nvPr/>
        </p:nvCxnSpPr>
        <p:spPr>
          <a:xfrm>
            <a:off x="4218915" y="6358412"/>
            <a:ext cx="7973085" cy="16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34" name="Picture 10" descr="Nấm Rơm - Món ăn thông dụng giàu giá trị dinh dưỡng - Nấm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53" y="1498238"/>
            <a:ext cx="4215820" cy="4215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35353" y="2915216"/>
            <a:ext cx="1530485" cy="448056"/>
            <a:chOff x="135353" y="2915216"/>
            <a:chExt cx="1530485" cy="448056"/>
          </a:xfrm>
        </p:grpSpPr>
        <p:sp>
          <p:nvSpPr>
            <p:cNvPr id="23" name="Rectangle 22"/>
            <p:cNvSpPr/>
            <p:nvPr/>
          </p:nvSpPr>
          <p:spPr>
            <a:xfrm>
              <a:off x="135353" y="2960484"/>
              <a:ext cx="1204560" cy="4027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vi-VN" sz="1400" dirty="0">
                  <a:solidFill>
                    <a:prstClr val="black"/>
                  </a:solidFill>
                </a:rPr>
                <a:t>Bào tử đảm</a:t>
              </a:r>
            </a:p>
          </p:txBody>
        </p:sp>
        <p:cxnSp>
          <p:nvCxnSpPr>
            <p:cNvPr id="19" name="Straight Arrow Connector 18"/>
            <p:cNvCxnSpPr/>
            <p:nvPr/>
          </p:nvCxnSpPr>
          <p:spPr>
            <a:xfrm flipH="1">
              <a:off x="1240325" y="2915216"/>
              <a:ext cx="425513" cy="1539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84026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作者QQ：1801380800">
  <a:themeElements>
    <a:clrScheme name="islide色">
      <a:dk1>
        <a:srgbClr val="000000"/>
      </a:dk1>
      <a:lt1>
        <a:srgbClr val="FFFFFF"/>
      </a:lt1>
      <a:dk2>
        <a:srgbClr val="778495"/>
      </a:dk2>
      <a:lt2>
        <a:srgbClr val="F0F0F0"/>
      </a:lt2>
      <a:accent1>
        <a:srgbClr val="63B994"/>
      </a:accent1>
      <a:accent2>
        <a:srgbClr val="63B994"/>
      </a:accent2>
      <a:accent3>
        <a:srgbClr val="63B994"/>
      </a:accent3>
      <a:accent4>
        <a:srgbClr val="63B994"/>
      </a:accent4>
      <a:accent5>
        <a:srgbClr val="63B994"/>
      </a:accent5>
      <a:accent6>
        <a:srgbClr val="63B994"/>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演示文稿17" id="{9F1ADFA1-8515-43E8-B539-B3C794DEF712}" vid="{B2E9DC95-EA07-42EF-AF0D-60312CC83DF9}"/>
    </a:ext>
  </a:extLst>
</a:theme>
</file>

<file path=ppt/theme/theme3.xml><?xml version="1.0" encoding="utf-8"?>
<a:theme xmlns:a="http://schemas.openxmlformats.org/drawingml/2006/main" name="3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4.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Trading cards_AAS_v3" id="{4E496154-558D-4612-A753-0794614ED79B}" vid="{A8FAAD10-755F-4F52-9B7F-8A15476B6C2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160</TotalTime>
  <Words>1424</Words>
  <Application>Microsoft Office PowerPoint</Application>
  <PresentationFormat>Widescreen</PresentationFormat>
  <Paragraphs>199</Paragraphs>
  <Slides>19</Slides>
  <Notes>2</Notes>
  <HiddenSlides>0</HiddenSlides>
  <MMClips>1</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19</vt:i4>
      </vt:variant>
    </vt:vector>
  </HeadingPairs>
  <TitlesOfParts>
    <vt:vector size="50" baseType="lpstr">
      <vt:lpstr>微软雅黑</vt:lpstr>
      <vt:lpstr>宋体</vt:lpstr>
      <vt:lpstr>#9Slide03 AmpleSoft</vt:lpstr>
      <vt:lpstr>#9Slide03 Bebas Neue ZSmall</vt:lpstr>
      <vt:lpstr>#9Slide03 Cabin Condensed Bold</vt:lpstr>
      <vt:lpstr>#9Slide03 Encode SeEx Black</vt:lpstr>
      <vt:lpstr>#9Slide03 FS Neusa Bold</vt:lpstr>
      <vt:lpstr>#9Slide03 Roboto Condensed</vt:lpstr>
      <vt:lpstr>#9Slide03 Swiss Condensed</vt:lpstr>
      <vt:lpstr>#9Slide03 Swiss Condensed Bold</vt:lpstr>
      <vt:lpstr>#9Slide05 Brannboll Ny</vt:lpstr>
      <vt:lpstr>#9Slide07 SFU Jamaica</vt:lpstr>
      <vt:lpstr>Acumin Pro Condensed</vt:lpstr>
      <vt:lpstr>Arial</vt:lpstr>
      <vt:lpstr>Bookman Old Style</vt:lpstr>
      <vt:lpstr>Calibri</vt:lpstr>
      <vt:lpstr>Courier New</vt:lpstr>
      <vt:lpstr>Franklin Gothic Book</vt:lpstr>
      <vt:lpstr>Gill Sans MT</vt:lpstr>
      <vt:lpstr>Impact</vt:lpstr>
      <vt:lpstr>Rockwell</vt:lpstr>
      <vt:lpstr>Segoe UI</vt:lpstr>
      <vt:lpstr>Segoe UI Light</vt:lpstr>
      <vt:lpstr>Segoe UI Semibold</vt:lpstr>
      <vt:lpstr>Tahoma</vt:lpstr>
      <vt:lpstr>Wingdings</vt:lpstr>
      <vt:lpstr>等线</vt:lpstr>
      <vt:lpstr>Damask</vt:lpstr>
      <vt:lpstr>作者QQ：1801380800</vt:lpstr>
      <vt:lpstr>3_Office Theme</vt:lpstr>
      <vt:lpstr>Crop</vt:lpstr>
      <vt:lpstr>PowerPoint Presentation</vt:lpstr>
      <vt:lpstr>PowerPoint Presentation</vt:lpstr>
      <vt:lpstr>PowerPoint Presentation</vt:lpstr>
      <vt:lpstr>PowerPoint Presentation</vt:lpstr>
      <vt:lpstr>SỰ ĐA DẠNG CỦA NẤM</vt:lpstr>
      <vt:lpstr> QUAN SÁT MỘT SỐ LOẠI NẤM</vt:lpstr>
      <vt:lpstr>PowerPoint Presentation</vt:lpstr>
      <vt:lpstr>PowerPoint Presentation</vt:lpstr>
      <vt:lpstr>TÌM HIỂU SỰ ĐA DẠNG CỦA NẤM</vt:lpstr>
      <vt:lpstr>TÌM HIỂU SỰ ĐA DẠNG CỦA NẤM</vt:lpstr>
      <vt:lpstr>PowerPoint Presentation</vt:lpstr>
      <vt:lpstr>PowerPoint Presentation</vt:lpstr>
      <vt:lpstr>PowerPoint Presentation</vt:lpstr>
      <vt:lpstr>PowerPoint Presentation</vt:lpstr>
      <vt:lpstr>PowerPoint Presentation</vt:lpstr>
      <vt:lpstr>PowerPoint Presentation</vt:lpstr>
      <vt:lpstr>TÌM HIỂU SỰ ĐA DẠNG CỦA NẤM</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15</cp:revision>
  <dcterms:created xsi:type="dcterms:W3CDTF">2021-08-27T14:47:10Z</dcterms:created>
  <dcterms:modified xsi:type="dcterms:W3CDTF">2024-05-28T23:51:29Z</dcterms:modified>
</cp:coreProperties>
</file>