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3" r:id="rId2"/>
  </p:sldMasterIdLst>
  <p:notesMasterIdLst>
    <p:notesMasterId r:id="rId21"/>
  </p:notesMasterIdLst>
  <p:sldIdLst>
    <p:sldId id="258" r:id="rId3"/>
    <p:sldId id="259" r:id="rId4"/>
    <p:sldId id="260" r:id="rId5"/>
    <p:sldId id="263" r:id="rId6"/>
    <p:sldId id="264" r:id="rId7"/>
    <p:sldId id="265" r:id="rId8"/>
    <p:sldId id="267" r:id="rId9"/>
    <p:sldId id="268" r:id="rId10"/>
    <p:sldId id="270" r:id="rId11"/>
    <p:sldId id="272" r:id="rId12"/>
    <p:sldId id="274" r:id="rId13"/>
    <p:sldId id="276" r:id="rId14"/>
    <p:sldId id="278" r:id="rId15"/>
    <p:sldId id="279" r:id="rId16"/>
    <p:sldId id="280" r:id="rId17"/>
    <p:sldId id="282" r:id="rId18"/>
    <p:sldId id="283"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F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161DB-6232-4019-BC56-0A107EAA9542}"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DCCD9-0CD0-412D-B2DB-42F06F1D4CFB}" type="slidenum">
              <a:rPr lang="en-US" smtClean="0"/>
              <a:t>‹#›</a:t>
            </a:fld>
            <a:endParaRPr lang="en-US"/>
          </a:p>
        </p:txBody>
      </p:sp>
    </p:spTree>
    <p:extLst>
      <p:ext uri="{BB962C8B-B14F-4D97-AF65-F5344CB8AC3E}">
        <p14:creationId xmlns:p14="http://schemas.microsoft.com/office/powerpoint/2010/main" val="12887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33113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25554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88120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76182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62957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39471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68716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9505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6314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9053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44026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41164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34161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41180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8794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989415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621196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44167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solidFill>
                  <a:prstClr val="white">
                    <a:tint val="75000"/>
                  </a:prstClr>
                </a:solidFill>
              </a:rPr>
              <a:pPr/>
              <a:t>5/29/2024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753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5/29/2024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036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tint val="75000"/>
                  </a:prstClr>
                </a:solidFill>
              </a:rPr>
              <a:pPr/>
              <a:t>5/29/2024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510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12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tint val="75000"/>
                  </a:prstClr>
                </a:solidFill>
              </a:rPr>
              <a:pPr/>
              <a:t>5/29/2024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7145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tint val="75000"/>
                  </a:prstClr>
                </a:solidFill>
              </a:rPr>
              <a:pPr/>
              <a:t>5/29/2024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3930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solidFill>
                  <a:prstClr val="white">
                    <a:tint val="75000"/>
                  </a:prstClr>
                </a:solidFill>
              </a:rPr>
              <a:pPr/>
              <a:t>5/29/2024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7029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108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67982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0134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387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42142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0">
                <a:solidFill>
                  <a:prstClr val="white"/>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0">
                <a:solidFill>
                  <a:prstClr val="white"/>
                </a:solidFill>
                <a:effectLst/>
              </a:rPr>
              <a:t>”</a:t>
            </a:r>
          </a:p>
        </p:txBody>
      </p:sp>
    </p:spTree>
    <p:extLst>
      <p:ext uri="{BB962C8B-B14F-4D97-AF65-F5344CB8AC3E}">
        <p14:creationId xmlns:p14="http://schemas.microsoft.com/office/powerpoint/2010/main" val="1242608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solidFill>
                  <a:prstClr val="white">
                    <a:tint val="75000"/>
                  </a:prstClr>
                </a:solidFill>
              </a:rPr>
              <a:pPr/>
              <a:t>5/29/2024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6086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solidFill>
                  <a:prstClr val="white">
                    <a:tint val="75000"/>
                  </a:prstClr>
                </a:solidFill>
              </a:rPr>
              <a:pPr/>
              <a:t>5/29/2024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57665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solidFill>
                  <a:prstClr val="white">
                    <a:tint val="75000"/>
                  </a:prstClr>
                </a:solidFill>
              </a:rPr>
              <a:pPr/>
              <a:t>5/29/2024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23007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tint val="75000"/>
                  </a:prstClr>
                </a:solidFill>
              </a:rPr>
              <a:pPr/>
              <a:t>5/29/2024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160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solidFill>
                  <a:prstClr val="white">
                    <a:tint val="75000"/>
                  </a:prstClr>
                </a:solidFill>
              </a:rPr>
              <a:pPr/>
              <a:t>5/29/2024</a:t>
            </a:fld>
            <a:endParaRPr lang="en-US" dirty="0">
              <a:solidFill>
                <a:prstClr val="white">
                  <a:tint val="75000"/>
                </a:prstClr>
              </a:solidFill>
            </a:endParaRPr>
          </a:p>
        </p:txBody>
      </p:sp>
      <p:sp>
        <p:nvSpPr>
          <p:cNvPr id="5" name="Footer Placeholder 4"/>
          <p:cNvSpPr>
            <a:spLocks noGrp="1"/>
          </p:cNvSpPr>
          <p:nvPr>
            <p:ph type="ftr" sz="quarter" idx="11"/>
          </p:nvPr>
        </p:nvSpPr>
        <p:spPr>
          <a:xfrm>
            <a:off x="680321" y="5936188"/>
            <a:ext cx="612680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90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937296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548236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140170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74230790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35622510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7034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46332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7E89D9DB-18FC-4DE1-B6E3-B7CBA7A93292}" type="datetimeFigureOut">
              <a:rPr lang="zh-CN" altLang="en-US" smtClean="0">
                <a:solidFill>
                  <a:prstClr val="black">
                    <a:tint val="75000"/>
                  </a:prstClr>
                </a:solidFill>
              </a:rPr>
              <a:pPr defTabSz="914377"/>
              <a:t>2024/5/29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C978E6D4-FDCC-426F-B778-E8CF2BB26406}"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94974380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solidFill>
                  <a:prstClr val="white">
                    <a:tint val="75000"/>
                  </a:prstClr>
                </a:solidFill>
              </a:rPr>
              <a:pPr/>
              <a:t>5/29/2024</a:t>
            </a:fld>
            <a:endParaRPr lang="en-US" dirty="0">
              <a:solidFill>
                <a:prstClr val="white">
                  <a:tint val="75000"/>
                </a:prstClr>
              </a:solidFill>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8610168"/>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3.wdp"/><Relationship Id="rId18" Type="http://schemas.openxmlformats.org/officeDocument/2006/relationships/image" Target="../media/image37.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8.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png"/><Relationship Id="rId25"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35.png"/><Relationship Id="rId20" Type="http://schemas.openxmlformats.org/officeDocument/2006/relationships/image" Target="../media/image18.png"/><Relationship Id="rId29" Type="http://schemas.openxmlformats.org/officeDocument/2006/relationships/image" Target="../media/image41.png"/><Relationship Id="rId1" Type="http://schemas.microsoft.com/office/2007/relationships/media" Target="../media/media1.mp3"/><Relationship Id="rId6" Type="http://schemas.openxmlformats.org/officeDocument/2006/relationships/image" Target="../media/image28.png"/><Relationship Id="rId11" Type="http://schemas.openxmlformats.org/officeDocument/2006/relationships/image" Target="../media/image31.png"/><Relationship Id="rId24" Type="http://schemas.openxmlformats.org/officeDocument/2006/relationships/image" Target="../media/image11.png"/><Relationship Id="rId32" Type="http://schemas.openxmlformats.org/officeDocument/2006/relationships/image" Target="../media/image44.png"/><Relationship Id="rId5" Type="http://schemas.openxmlformats.org/officeDocument/2006/relationships/image" Target="../media/image27.png"/><Relationship Id="rId15" Type="http://schemas.openxmlformats.org/officeDocument/2006/relationships/image" Target="../media/image34.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43.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33.png"/><Relationship Id="rId22" Type="http://schemas.openxmlformats.org/officeDocument/2006/relationships/image" Target="../media/image39.png"/><Relationship Id="rId27" Type="http://schemas.openxmlformats.org/officeDocument/2006/relationships/image" Target="../media/image12.png"/><Relationship Id="rId30"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7.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33.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15.xml"/><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9.png"/><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image" Target="../media/image42.png"/><Relationship Id="rId10" Type="http://schemas.openxmlformats.org/officeDocument/2006/relationships/image" Target="../media/image32.png"/><Relationship Id="rId19" Type="http://schemas.openxmlformats.org/officeDocument/2006/relationships/image" Target="../media/image38.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11.png"/><Relationship Id="rId27"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1"/>
            <a:ext cx="12192000" cy="5905039"/>
          </a:xfrm>
          <a:prstGeom prst="rect">
            <a:avLst/>
          </a:prstGeom>
          <a:solidFill>
            <a:srgbClr val="9D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2015621" y="330551"/>
            <a:ext cx="9308729" cy="5222405"/>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04254" y="454041"/>
            <a:ext cx="2400049" cy="1882392"/>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95360" y="3267266"/>
            <a:ext cx="1342288" cy="1475449"/>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5868588"/>
            <a:ext cx="12247311" cy="1063972"/>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9313" y="4405433"/>
            <a:ext cx="2297156" cy="1967033"/>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57619" y="4243561"/>
            <a:ext cx="2297156" cy="1967033"/>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2492" y="4829246"/>
            <a:ext cx="2348781" cy="1569268"/>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57230" y="3821039"/>
            <a:ext cx="1093967" cy="2747943"/>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01458" y="4818498"/>
            <a:ext cx="1273076" cy="1585740"/>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25874" y="5210061"/>
            <a:ext cx="477628" cy="1401664"/>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92596" y="5286142"/>
            <a:ext cx="523843" cy="1315845"/>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8217" y="4055311"/>
            <a:ext cx="3419484" cy="1927299"/>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a:fillRect/>
          </a:stretch>
        </p:blipFill>
        <p:spPr>
          <a:xfrm>
            <a:off x="8911511" y="5795191"/>
            <a:ext cx="3313443" cy="1058691"/>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73245" y="3615288"/>
            <a:ext cx="1104980" cy="3242713"/>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342752" y="5742806"/>
            <a:ext cx="1627115" cy="659627"/>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53946" y="6052182"/>
            <a:ext cx="1576452" cy="842932"/>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a:fillRect/>
          </a:stretch>
        </p:blipFill>
        <p:spPr>
          <a:xfrm>
            <a:off x="10987692" y="5700200"/>
            <a:ext cx="1253736" cy="1186632"/>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8337525" y="5962042"/>
            <a:ext cx="976319" cy="395796"/>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34299" y="6281555"/>
            <a:ext cx="1047145" cy="398077"/>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5080" y="820621"/>
            <a:ext cx="2017472" cy="2217615"/>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406365" y="1393599"/>
            <a:ext cx="3239131" cy="3239131"/>
          </a:xfrm>
          <a:prstGeom prst="rect">
            <a:avLst/>
          </a:prstGeom>
        </p:spPr>
      </p:pic>
      <p:grpSp>
        <p:nvGrpSpPr>
          <p:cNvPr id="3" name="组合 2"/>
          <p:cNvGrpSpPr/>
          <p:nvPr/>
        </p:nvGrpSpPr>
        <p:grpSpPr>
          <a:xfrm>
            <a:off x="3100730" y="2237933"/>
            <a:ext cx="6692095" cy="1623222"/>
            <a:chOff x="2325546" y="1678450"/>
            <a:chExt cx="5019071" cy="1217417"/>
          </a:xfrm>
        </p:grpSpPr>
        <p:sp>
          <p:nvSpPr>
            <p:cNvPr id="4" name="文本框 3"/>
            <p:cNvSpPr txBox="1"/>
            <p:nvPr/>
          </p:nvSpPr>
          <p:spPr>
            <a:xfrm>
              <a:off x="2538590" y="1678450"/>
              <a:ext cx="3945223" cy="746406"/>
            </a:xfrm>
            <a:prstGeom prst="rect">
              <a:avLst/>
            </a:prstGeom>
            <a:noFill/>
          </p:spPr>
          <p:txBody>
            <a:bodyPr wrap="square" rtlCol="0">
              <a:spAutoFit/>
            </a:bodyPr>
            <a:lstStyle/>
            <a:p>
              <a:pPr algn="ctr" defTabSz="914377"/>
              <a:endParaRPr lang="zh-CN" altLang="en-US" sz="5867" b="1" dirty="0">
                <a:ln w="85725">
                  <a:solidFill>
                    <a:srgbClr val="FDFDFD"/>
                  </a:solidFill>
                </a:ln>
                <a:solidFill>
                  <a:prstClr val="white"/>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2325546" y="1995620"/>
              <a:ext cx="5019071" cy="900247"/>
            </a:xfrm>
            <a:prstGeom prst="rect">
              <a:avLst/>
            </a:prstGeom>
            <a:noFill/>
          </p:spPr>
          <p:txBody>
            <a:bodyPr wrap="square" rtlCol="0">
              <a:spAutoFit/>
            </a:bodyPr>
            <a:lstStyle/>
            <a:p>
              <a:pPr algn="ctr" defTabSz="914377"/>
              <a:r>
                <a:rPr lang="en-US" altLang="zh-CN" sz="7200" b="1" spc="50" dirty="0" smtClean="0">
                  <a:ln w="0"/>
                  <a:solidFill>
                    <a:srgbClr val="FFFF00"/>
                  </a:solidFill>
                  <a:effectLst>
                    <a:outerShdw blurRad="50800" dist="38100" dir="2700000" algn="tl" rotWithShape="0">
                      <a:prstClr val="black">
                        <a:alpha val="40000"/>
                      </a:prstClr>
                    </a:outerShdw>
                  </a:effectLst>
                  <a:latin typeface="#9Slide07 SVNSalty Sans" panose="02000000000000000000" pitchFamily="2" charset="0"/>
                  <a:cs typeface="+mn-ea"/>
                  <a:sym typeface="+mn-lt"/>
                </a:rPr>
                <a:t>NGUYÊN SINH VẬT</a:t>
              </a:r>
              <a:endParaRPr lang="zh-CN" altLang="en-US" sz="7200" b="1" spc="50" dirty="0">
                <a:ln w="0"/>
                <a:solidFill>
                  <a:srgbClr val="FFFF00"/>
                </a:solidFill>
                <a:effectLst>
                  <a:outerShdw blurRad="50800" dist="38100" dir="2700000" algn="tl" rotWithShape="0">
                    <a:prstClr val="black">
                      <a:alpha val="40000"/>
                    </a:prstClr>
                  </a:outerShdw>
                </a:effectLst>
                <a:latin typeface="#9Slide07 SVNSalty Sans" panose="02000000000000000000" pitchFamily="2" charset="0"/>
                <a:cs typeface="+mn-ea"/>
                <a:sym typeface="+mn-lt"/>
              </a:endParaRPr>
            </a:p>
          </p:txBody>
        </p:sp>
      </p:gr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829412" y="1568289"/>
            <a:ext cx="812800" cy="812800"/>
          </a:xfrm>
          <a:prstGeom prst="rect">
            <a:avLst/>
          </a:prstGeom>
        </p:spPr>
      </p:pic>
      <p:sp>
        <p:nvSpPr>
          <p:cNvPr id="7" name="文本框 6"/>
          <p:cNvSpPr txBox="1"/>
          <p:nvPr/>
        </p:nvSpPr>
        <p:spPr>
          <a:xfrm>
            <a:off x="3931996" y="3815865"/>
            <a:ext cx="5277661" cy="461665"/>
          </a:xfrm>
          <a:prstGeom prst="rect">
            <a:avLst/>
          </a:prstGeom>
          <a:noFill/>
        </p:spPr>
        <p:txBody>
          <a:bodyPr wrap="square" rtlCol="0">
            <a:spAutoFit/>
          </a:bodyPr>
          <a:lstStyle/>
          <a:p>
            <a:pPr algn="r" defTabSz="914377"/>
            <a:r>
              <a:rPr lang="en-US" altLang="zh-CN" sz="2400" b="1" spc="50" dirty="0" smtClean="0">
                <a:ln w="0"/>
                <a:effectLst>
                  <a:innerShdw blurRad="63500" dist="50800" dir="13500000">
                    <a:srgbClr val="000000">
                      <a:alpha val="50000"/>
                    </a:srgbClr>
                  </a:innerShdw>
                </a:effectLst>
                <a:latin typeface="#9Slide03 Swiss Condensed Bold" panose="02000500000000000000" pitchFamily="2" charset="0"/>
              </a:rPr>
              <a:t>CHƯƠNG TRÌNH KHOA HỌC TỰ NHIÊN 6</a:t>
            </a:r>
            <a:endParaRPr lang="zh-CN" altLang="en-US" sz="2400" b="1" spc="50" dirty="0">
              <a:ln w="0"/>
              <a:effectLst>
                <a:innerShdw blurRad="63500" dist="50800" dir="13500000">
                  <a:srgbClr val="000000">
                    <a:alpha val="50000"/>
                  </a:srgbClr>
                </a:innerShdw>
              </a:effectLst>
              <a:latin typeface="#9Slide03 Swiss Condensed Bold" panose="02000500000000000000" pitchFamily="2" charset="0"/>
            </a:endParaRPr>
          </a:p>
        </p:txBody>
      </p:sp>
      <p:pic>
        <p:nvPicPr>
          <p:cNvPr id="1026" name="Picture 2" descr="TLTH - Bộ SGK Lớp 6 - Kết nối tri thức với cuộc sống - Công ty Cổ phần Đầu  tư và Phát triển Giáo dục Phương Nam"/>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311" y="-61156"/>
            <a:ext cx="1632092" cy="163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71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2" presetClass="entr" presetSubtype="2"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2750" fill="hold"/>
                                        <p:tgtEl>
                                          <p:spTgt spid="51"/>
                                        </p:tgtEl>
                                        <p:attrNameLst>
                                          <p:attrName>ppt_x</p:attrName>
                                        </p:attrNameLst>
                                      </p:cBhvr>
                                      <p:tavLst>
                                        <p:tav tm="0">
                                          <p:val>
                                            <p:strVal val="1+#ppt_w/2"/>
                                          </p:val>
                                        </p:tav>
                                        <p:tav tm="100000">
                                          <p:val>
                                            <p:strVal val="#ppt_x"/>
                                          </p:val>
                                        </p:tav>
                                      </p:tavLst>
                                    </p:anim>
                                    <p:anim calcmode="lin" valueType="num">
                                      <p:cBhvr additive="base">
                                        <p:cTn id="40" dur="275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2750" fill="hold"/>
                                        <p:tgtEl>
                                          <p:spTgt spid="50"/>
                                        </p:tgtEl>
                                        <p:attrNameLst>
                                          <p:attrName>ppt_x</p:attrName>
                                        </p:attrNameLst>
                                      </p:cBhvr>
                                      <p:tavLst>
                                        <p:tav tm="0">
                                          <p:val>
                                            <p:strVal val="1+#ppt_w/2"/>
                                          </p:val>
                                        </p:tav>
                                        <p:tav tm="100000">
                                          <p:val>
                                            <p:strVal val="#ppt_x"/>
                                          </p:val>
                                        </p:tav>
                                      </p:tavLst>
                                    </p:anim>
                                    <p:anim calcmode="lin" valueType="num">
                                      <p:cBhvr additive="base">
                                        <p:cTn id="44" dur="2750" fill="hold"/>
                                        <p:tgtEl>
                                          <p:spTgt spid="5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2750" fill="hold"/>
                                        <p:tgtEl>
                                          <p:spTgt spid="46"/>
                                        </p:tgtEl>
                                        <p:attrNameLst>
                                          <p:attrName>ppt_x</p:attrName>
                                        </p:attrNameLst>
                                      </p:cBhvr>
                                      <p:tavLst>
                                        <p:tav tm="0">
                                          <p:val>
                                            <p:strVal val="0-#ppt_w/2"/>
                                          </p:val>
                                        </p:tav>
                                        <p:tav tm="100000">
                                          <p:val>
                                            <p:strVal val="#ppt_x"/>
                                          </p:val>
                                        </p:tav>
                                      </p:tavLst>
                                    </p:anim>
                                    <p:anim calcmode="lin" valueType="num">
                                      <p:cBhvr additive="base">
                                        <p:cTn id="48" dur="2750" fill="hold"/>
                                        <p:tgtEl>
                                          <p:spTgt spid="46"/>
                                        </p:tgtEl>
                                        <p:attrNameLst>
                                          <p:attrName>ppt_y</p:attrName>
                                        </p:attrNameLst>
                                      </p:cBhvr>
                                      <p:tavLst>
                                        <p:tav tm="0">
                                          <p:val>
                                            <p:strVal val="#ppt_y"/>
                                          </p:val>
                                        </p:tav>
                                        <p:tav tm="100000">
                                          <p:val>
                                            <p:strVal val="#ppt_y"/>
                                          </p:val>
                                        </p:tav>
                                      </p:tavLst>
                                    </p:anim>
                                  </p:childTnLst>
                                </p:cTn>
                              </p:par>
                              <p:par>
                                <p:cTn id="49" presetID="32" presetClass="emph" presetSubtype="0" fill="hold" nodeType="withEffect">
                                  <p:stCondLst>
                                    <p:cond delay="0"/>
                                  </p:stCondLst>
                                  <p:childTnLst>
                                    <p:animRot by="120000">
                                      <p:cBhvr>
                                        <p:cTn id="50" dur="350" fill="hold">
                                          <p:stCondLst>
                                            <p:cond delay="0"/>
                                          </p:stCondLst>
                                        </p:cTn>
                                        <p:tgtEl>
                                          <p:spTgt spid="51"/>
                                        </p:tgtEl>
                                        <p:attrNameLst>
                                          <p:attrName>r</p:attrName>
                                        </p:attrNameLst>
                                      </p:cBhvr>
                                    </p:animRot>
                                    <p:animRot by="-240000">
                                      <p:cBhvr>
                                        <p:cTn id="51" dur="700" fill="hold">
                                          <p:stCondLst>
                                            <p:cond delay="700"/>
                                          </p:stCondLst>
                                        </p:cTn>
                                        <p:tgtEl>
                                          <p:spTgt spid="51"/>
                                        </p:tgtEl>
                                        <p:attrNameLst>
                                          <p:attrName>r</p:attrName>
                                        </p:attrNameLst>
                                      </p:cBhvr>
                                    </p:animRot>
                                    <p:animRot by="240000">
                                      <p:cBhvr>
                                        <p:cTn id="52" dur="700" fill="hold">
                                          <p:stCondLst>
                                            <p:cond delay="1400"/>
                                          </p:stCondLst>
                                        </p:cTn>
                                        <p:tgtEl>
                                          <p:spTgt spid="51"/>
                                        </p:tgtEl>
                                        <p:attrNameLst>
                                          <p:attrName>r</p:attrName>
                                        </p:attrNameLst>
                                      </p:cBhvr>
                                    </p:animRot>
                                    <p:animRot by="-240000">
                                      <p:cBhvr>
                                        <p:cTn id="53" dur="700" fill="hold">
                                          <p:stCondLst>
                                            <p:cond delay="2100"/>
                                          </p:stCondLst>
                                        </p:cTn>
                                        <p:tgtEl>
                                          <p:spTgt spid="51"/>
                                        </p:tgtEl>
                                        <p:attrNameLst>
                                          <p:attrName>r</p:attrName>
                                        </p:attrNameLst>
                                      </p:cBhvr>
                                    </p:animRot>
                                    <p:animRot by="120000">
                                      <p:cBhvr>
                                        <p:cTn id="54" dur="700" fill="hold">
                                          <p:stCondLst>
                                            <p:cond delay="2800"/>
                                          </p:stCondLst>
                                        </p:cTn>
                                        <p:tgtEl>
                                          <p:spTgt spid="51"/>
                                        </p:tgtEl>
                                        <p:attrNameLst>
                                          <p:attrName>r</p:attrName>
                                        </p:attrNameLst>
                                      </p:cBhvr>
                                    </p:animRot>
                                  </p:childTnLst>
                                </p:cTn>
                              </p:par>
                              <p:par>
                                <p:cTn id="55" presetID="32" presetClass="emph" presetSubtype="0" fill="hold" nodeType="withEffect">
                                  <p:stCondLst>
                                    <p:cond delay="0"/>
                                  </p:stCondLst>
                                  <p:childTnLst>
                                    <p:animRot by="120000">
                                      <p:cBhvr>
                                        <p:cTn id="56" dur="350" fill="hold">
                                          <p:stCondLst>
                                            <p:cond delay="0"/>
                                          </p:stCondLst>
                                        </p:cTn>
                                        <p:tgtEl>
                                          <p:spTgt spid="50"/>
                                        </p:tgtEl>
                                        <p:attrNameLst>
                                          <p:attrName>r</p:attrName>
                                        </p:attrNameLst>
                                      </p:cBhvr>
                                    </p:animRot>
                                    <p:animRot by="-240000">
                                      <p:cBhvr>
                                        <p:cTn id="57" dur="700" fill="hold">
                                          <p:stCondLst>
                                            <p:cond delay="700"/>
                                          </p:stCondLst>
                                        </p:cTn>
                                        <p:tgtEl>
                                          <p:spTgt spid="50"/>
                                        </p:tgtEl>
                                        <p:attrNameLst>
                                          <p:attrName>r</p:attrName>
                                        </p:attrNameLst>
                                      </p:cBhvr>
                                    </p:animRot>
                                    <p:animRot by="240000">
                                      <p:cBhvr>
                                        <p:cTn id="58" dur="700" fill="hold">
                                          <p:stCondLst>
                                            <p:cond delay="1400"/>
                                          </p:stCondLst>
                                        </p:cTn>
                                        <p:tgtEl>
                                          <p:spTgt spid="50"/>
                                        </p:tgtEl>
                                        <p:attrNameLst>
                                          <p:attrName>r</p:attrName>
                                        </p:attrNameLst>
                                      </p:cBhvr>
                                    </p:animRot>
                                    <p:animRot by="-240000">
                                      <p:cBhvr>
                                        <p:cTn id="59" dur="700" fill="hold">
                                          <p:stCondLst>
                                            <p:cond delay="2100"/>
                                          </p:stCondLst>
                                        </p:cTn>
                                        <p:tgtEl>
                                          <p:spTgt spid="50"/>
                                        </p:tgtEl>
                                        <p:attrNameLst>
                                          <p:attrName>r</p:attrName>
                                        </p:attrNameLst>
                                      </p:cBhvr>
                                    </p:animRot>
                                    <p:animRot by="120000">
                                      <p:cBhvr>
                                        <p:cTn id="60" dur="700" fill="hold">
                                          <p:stCondLst>
                                            <p:cond delay="2800"/>
                                          </p:stCondLst>
                                        </p:cTn>
                                        <p:tgtEl>
                                          <p:spTgt spid="50"/>
                                        </p:tgtEl>
                                        <p:attrNameLst>
                                          <p:attrName>r</p:attrName>
                                        </p:attrNameLst>
                                      </p:cBhvr>
                                    </p:animRot>
                                  </p:childTnLst>
                                </p:cTn>
                              </p:par>
                              <p:par>
                                <p:cTn id="61" presetID="32" presetClass="emph" presetSubtype="0" fill="hold" nodeType="withEffect">
                                  <p:stCondLst>
                                    <p:cond delay="0"/>
                                  </p:stCondLst>
                                  <p:childTnLst>
                                    <p:animRot by="120000">
                                      <p:cBhvr>
                                        <p:cTn id="62" dur="350" fill="hold">
                                          <p:stCondLst>
                                            <p:cond delay="0"/>
                                          </p:stCondLst>
                                        </p:cTn>
                                        <p:tgtEl>
                                          <p:spTgt spid="46"/>
                                        </p:tgtEl>
                                        <p:attrNameLst>
                                          <p:attrName>r</p:attrName>
                                        </p:attrNameLst>
                                      </p:cBhvr>
                                    </p:animRot>
                                    <p:animRot by="-240000">
                                      <p:cBhvr>
                                        <p:cTn id="63" dur="700" fill="hold">
                                          <p:stCondLst>
                                            <p:cond delay="700"/>
                                          </p:stCondLst>
                                        </p:cTn>
                                        <p:tgtEl>
                                          <p:spTgt spid="46"/>
                                        </p:tgtEl>
                                        <p:attrNameLst>
                                          <p:attrName>r</p:attrName>
                                        </p:attrNameLst>
                                      </p:cBhvr>
                                    </p:animRot>
                                    <p:animRot by="240000">
                                      <p:cBhvr>
                                        <p:cTn id="64" dur="700" fill="hold">
                                          <p:stCondLst>
                                            <p:cond delay="1400"/>
                                          </p:stCondLst>
                                        </p:cTn>
                                        <p:tgtEl>
                                          <p:spTgt spid="46"/>
                                        </p:tgtEl>
                                        <p:attrNameLst>
                                          <p:attrName>r</p:attrName>
                                        </p:attrNameLst>
                                      </p:cBhvr>
                                    </p:animRot>
                                    <p:animRot by="-240000">
                                      <p:cBhvr>
                                        <p:cTn id="65" dur="700" fill="hold">
                                          <p:stCondLst>
                                            <p:cond delay="2100"/>
                                          </p:stCondLst>
                                        </p:cTn>
                                        <p:tgtEl>
                                          <p:spTgt spid="46"/>
                                        </p:tgtEl>
                                        <p:attrNameLst>
                                          <p:attrName>r</p:attrName>
                                        </p:attrNameLst>
                                      </p:cBhvr>
                                    </p:animRot>
                                    <p:animRot by="120000">
                                      <p:cBhvr>
                                        <p:cTn id="66" dur="700" fill="hold">
                                          <p:stCondLst>
                                            <p:cond delay="2800"/>
                                          </p:stCondLst>
                                        </p:cTn>
                                        <p:tgtEl>
                                          <p:spTgt spid="46"/>
                                        </p:tgtEl>
                                        <p:attrNameLst>
                                          <p:attrName>r</p:attrName>
                                        </p:attrNameLst>
                                      </p:cBhvr>
                                    </p:animRot>
                                  </p:childTnLst>
                                </p:cTn>
                              </p:par>
                              <p:par>
                                <p:cTn id="67" presetID="42" presetClass="entr" presetSubtype="0" fill="hold" nodeType="withEffect">
                                  <p:stCondLst>
                                    <p:cond delay="250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250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nodeType="withEffect">
                                  <p:stCondLst>
                                    <p:cond delay="25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25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2" presetClass="entr" presetSubtype="4"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2000" fill="hold"/>
                                        <p:tgtEl>
                                          <p:spTgt spid="52"/>
                                        </p:tgtEl>
                                        <p:attrNameLst>
                                          <p:attrName>ppt_x</p:attrName>
                                        </p:attrNameLst>
                                      </p:cBhvr>
                                      <p:tavLst>
                                        <p:tav tm="0">
                                          <p:val>
                                            <p:strVal val="#ppt_x"/>
                                          </p:val>
                                        </p:tav>
                                        <p:tav tm="100000">
                                          <p:val>
                                            <p:strVal val="#ppt_x"/>
                                          </p:val>
                                        </p:tav>
                                      </p:tavLst>
                                    </p:anim>
                                    <p:anim calcmode="lin" valueType="num">
                                      <p:cBhvr additive="base">
                                        <p:cTn id="84" dur="20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000" fill="hold"/>
                                        <p:tgtEl>
                                          <p:spTgt spid="23"/>
                                        </p:tgtEl>
                                        <p:attrNameLst>
                                          <p:attrName>ppt_x</p:attrName>
                                        </p:attrNameLst>
                                      </p:cBhvr>
                                      <p:tavLst>
                                        <p:tav tm="0">
                                          <p:val>
                                            <p:strVal val="#ppt_x"/>
                                          </p:val>
                                        </p:tav>
                                        <p:tav tm="100000">
                                          <p:val>
                                            <p:strVal val="#ppt_x"/>
                                          </p:val>
                                        </p:tav>
                                      </p:tavLst>
                                    </p:anim>
                                    <p:anim calcmode="lin" valueType="num">
                                      <p:cBhvr additive="base">
                                        <p:cTn id="88" dur="20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3" fill="hold" nodeType="withEffect">
                                  <p:stCondLst>
                                    <p:cond delay="125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1500" fill="hold"/>
                                        <p:tgtEl>
                                          <p:spTgt spid="28"/>
                                        </p:tgtEl>
                                        <p:attrNameLst>
                                          <p:attrName>ppt_x</p:attrName>
                                        </p:attrNameLst>
                                      </p:cBhvr>
                                      <p:tavLst>
                                        <p:tav tm="0">
                                          <p:val>
                                            <p:strVal val="1+#ppt_w/2"/>
                                          </p:val>
                                        </p:tav>
                                        <p:tav tm="100000">
                                          <p:val>
                                            <p:strVal val="#ppt_x"/>
                                          </p:val>
                                        </p:tav>
                                      </p:tavLst>
                                    </p:anim>
                                    <p:anim calcmode="lin" valueType="num">
                                      <p:cBhvr additive="base">
                                        <p:cTn id="92" dur="1500" fill="hold"/>
                                        <p:tgtEl>
                                          <p:spTgt spid="28"/>
                                        </p:tgtEl>
                                        <p:attrNameLst>
                                          <p:attrName>ppt_y</p:attrName>
                                        </p:attrNameLst>
                                      </p:cBhvr>
                                      <p:tavLst>
                                        <p:tav tm="0">
                                          <p:val>
                                            <p:strVal val="0-#ppt_h/2"/>
                                          </p:val>
                                        </p:tav>
                                        <p:tav tm="100000">
                                          <p:val>
                                            <p:strVal val="#ppt_y"/>
                                          </p:val>
                                        </p:tav>
                                      </p:tavLst>
                                    </p:anim>
                                  </p:childTnLst>
                                </p:cTn>
                              </p:par>
                              <p:par>
                                <p:cTn id="93" presetID="32" presetClass="emph" presetSubtype="0" fill="hold" nodeType="withEffect">
                                  <p:stCondLst>
                                    <p:cond delay="1250"/>
                                  </p:stCondLst>
                                  <p:childTnLst>
                                    <p:animRot by="120000">
                                      <p:cBhvr>
                                        <p:cTn id="94" dur="150" fill="hold">
                                          <p:stCondLst>
                                            <p:cond delay="0"/>
                                          </p:stCondLst>
                                        </p:cTn>
                                        <p:tgtEl>
                                          <p:spTgt spid="28"/>
                                        </p:tgtEl>
                                        <p:attrNameLst>
                                          <p:attrName>r</p:attrName>
                                        </p:attrNameLst>
                                      </p:cBhvr>
                                    </p:animRot>
                                    <p:animRot by="-240000">
                                      <p:cBhvr>
                                        <p:cTn id="95" dur="300" fill="hold">
                                          <p:stCondLst>
                                            <p:cond delay="300"/>
                                          </p:stCondLst>
                                        </p:cTn>
                                        <p:tgtEl>
                                          <p:spTgt spid="28"/>
                                        </p:tgtEl>
                                        <p:attrNameLst>
                                          <p:attrName>r</p:attrName>
                                        </p:attrNameLst>
                                      </p:cBhvr>
                                    </p:animRot>
                                    <p:animRot by="240000">
                                      <p:cBhvr>
                                        <p:cTn id="96" dur="300" fill="hold">
                                          <p:stCondLst>
                                            <p:cond delay="600"/>
                                          </p:stCondLst>
                                        </p:cTn>
                                        <p:tgtEl>
                                          <p:spTgt spid="28"/>
                                        </p:tgtEl>
                                        <p:attrNameLst>
                                          <p:attrName>r</p:attrName>
                                        </p:attrNameLst>
                                      </p:cBhvr>
                                    </p:animRot>
                                    <p:animRot by="-240000">
                                      <p:cBhvr>
                                        <p:cTn id="97" dur="300" fill="hold">
                                          <p:stCondLst>
                                            <p:cond delay="900"/>
                                          </p:stCondLst>
                                        </p:cTn>
                                        <p:tgtEl>
                                          <p:spTgt spid="28"/>
                                        </p:tgtEl>
                                        <p:attrNameLst>
                                          <p:attrName>r</p:attrName>
                                        </p:attrNameLst>
                                      </p:cBhvr>
                                    </p:animRot>
                                    <p:animRot by="120000">
                                      <p:cBhvr>
                                        <p:cTn id="98" dur="300" fill="hold">
                                          <p:stCondLst>
                                            <p:cond delay="1200"/>
                                          </p:stCondLst>
                                        </p:cTn>
                                        <p:tgtEl>
                                          <p:spTgt spid="28"/>
                                        </p:tgtEl>
                                        <p:attrNameLst>
                                          <p:attrName>r</p:attrName>
                                        </p:attrNameLst>
                                      </p:cBhvr>
                                    </p:animRot>
                                  </p:childTnLst>
                                </p:cTn>
                              </p:par>
                              <p:par>
                                <p:cTn id="99" presetID="53" presetClass="entr" presetSubtype="16" fill="hold" nodeType="withEffect">
                                  <p:stCondLst>
                                    <p:cond delay="275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fill="hold"/>
                                        <p:tgtEl>
                                          <p:spTgt spid="12"/>
                                        </p:tgtEl>
                                        <p:attrNameLst>
                                          <p:attrName>ppt_w</p:attrName>
                                        </p:attrNameLst>
                                      </p:cBhvr>
                                      <p:tavLst>
                                        <p:tav tm="0">
                                          <p:val>
                                            <p:fltVal val="0"/>
                                          </p:val>
                                        </p:tav>
                                        <p:tav tm="100000">
                                          <p:val>
                                            <p:strVal val="#ppt_w"/>
                                          </p:val>
                                        </p:tav>
                                      </p:tavLst>
                                    </p:anim>
                                    <p:anim calcmode="lin" valueType="num">
                                      <p:cBhvr>
                                        <p:cTn id="102" dur="500" fill="hold"/>
                                        <p:tgtEl>
                                          <p:spTgt spid="12"/>
                                        </p:tgtEl>
                                        <p:attrNameLst>
                                          <p:attrName>ppt_h</p:attrName>
                                        </p:attrNameLst>
                                      </p:cBhvr>
                                      <p:tavLst>
                                        <p:tav tm="0">
                                          <p:val>
                                            <p:fltVal val="0"/>
                                          </p:val>
                                        </p:tav>
                                        <p:tav tm="100000">
                                          <p:val>
                                            <p:strVal val="#ppt_h"/>
                                          </p:val>
                                        </p:tav>
                                      </p:tavLst>
                                    </p:anim>
                                    <p:animEffect transition="in" filter="fade">
                                      <p:cBhvr>
                                        <p:cTn id="103" dur="500"/>
                                        <p:tgtEl>
                                          <p:spTgt spid="12"/>
                                        </p:tgtEl>
                                      </p:cBhvr>
                                    </p:animEffect>
                                  </p:childTnLst>
                                </p:cTn>
                              </p:par>
                              <p:par>
                                <p:cTn id="104" presetID="42" presetClass="entr" presetSubtype="0" fill="hold" nodeType="withEffect">
                                  <p:stCondLst>
                                    <p:cond delay="325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1000"/>
                                        <p:tgtEl>
                                          <p:spTgt spid="45"/>
                                        </p:tgtEl>
                                      </p:cBhvr>
                                    </p:animEffect>
                                    <p:anim calcmode="lin" valueType="num">
                                      <p:cBhvr>
                                        <p:cTn id="107" dur="1000" fill="hold"/>
                                        <p:tgtEl>
                                          <p:spTgt spid="45"/>
                                        </p:tgtEl>
                                        <p:attrNameLst>
                                          <p:attrName>ppt_x</p:attrName>
                                        </p:attrNameLst>
                                      </p:cBhvr>
                                      <p:tavLst>
                                        <p:tav tm="0">
                                          <p:val>
                                            <p:strVal val="#ppt_x"/>
                                          </p:val>
                                        </p:tav>
                                        <p:tav tm="100000">
                                          <p:val>
                                            <p:strVal val="#ppt_x"/>
                                          </p:val>
                                        </p:tav>
                                      </p:tavLst>
                                    </p:anim>
                                    <p:anim calcmode="lin" valueType="num">
                                      <p:cBhvr>
                                        <p:cTn id="108" dur="1000" fill="hold"/>
                                        <p:tgtEl>
                                          <p:spTgt spid="45"/>
                                        </p:tgtEl>
                                        <p:attrNameLst>
                                          <p:attrName>ppt_y</p:attrName>
                                        </p:attrNameLst>
                                      </p:cBhvr>
                                      <p:tavLst>
                                        <p:tav tm="0">
                                          <p:val>
                                            <p:strVal val="#ppt_y+.1"/>
                                          </p:val>
                                        </p:tav>
                                        <p:tav tm="100000">
                                          <p:val>
                                            <p:strVal val="#ppt_y"/>
                                          </p:val>
                                        </p:tav>
                                      </p:tavLst>
                                    </p:anim>
                                  </p:childTnLst>
                                </p:cTn>
                              </p:par>
                            </p:childTnLst>
                          </p:cTn>
                        </p:par>
                        <p:par>
                          <p:cTn id="109" fill="hold">
                            <p:stCondLst>
                              <p:cond delay="0"/>
                            </p:stCondLst>
                            <p:childTnLst>
                              <p:par>
                                <p:cTn id="110" presetID="22" presetClass="entr" presetSubtype="8"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childTnLst>
                          </p:cTn>
                        </p:par>
                        <p:par>
                          <p:cTn id="113" fill="hold">
                            <p:stCondLst>
                              <p:cond delay="500"/>
                            </p:stCondLst>
                            <p:childTnLst>
                              <p:par>
                                <p:cTn id="114" presetID="53" presetClass="entr" presetSubtype="528" fill="hold"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p:cTn id="116" dur="750" fill="hold"/>
                                        <p:tgtEl>
                                          <p:spTgt spid="44"/>
                                        </p:tgtEl>
                                        <p:attrNameLst>
                                          <p:attrName>ppt_w</p:attrName>
                                        </p:attrNameLst>
                                      </p:cBhvr>
                                      <p:tavLst>
                                        <p:tav tm="0">
                                          <p:val>
                                            <p:fltVal val="0"/>
                                          </p:val>
                                        </p:tav>
                                        <p:tav tm="100000">
                                          <p:val>
                                            <p:strVal val="#ppt_w"/>
                                          </p:val>
                                        </p:tav>
                                      </p:tavLst>
                                    </p:anim>
                                    <p:anim calcmode="lin" valueType="num">
                                      <p:cBhvr>
                                        <p:cTn id="117" dur="750" fill="hold"/>
                                        <p:tgtEl>
                                          <p:spTgt spid="44"/>
                                        </p:tgtEl>
                                        <p:attrNameLst>
                                          <p:attrName>ppt_h</p:attrName>
                                        </p:attrNameLst>
                                      </p:cBhvr>
                                      <p:tavLst>
                                        <p:tav tm="0">
                                          <p:val>
                                            <p:fltVal val="0"/>
                                          </p:val>
                                        </p:tav>
                                        <p:tav tm="100000">
                                          <p:val>
                                            <p:strVal val="#ppt_h"/>
                                          </p:val>
                                        </p:tav>
                                      </p:tavLst>
                                    </p:anim>
                                    <p:animEffect transition="in" filter="fade">
                                      <p:cBhvr>
                                        <p:cTn id="118" dur="750"/>
                                        <p:tgtEl>
                                          <p:spTgt spid="44"/>
                                        </p:tgtEl>
                                      </p:cBhvr>
                                    </p:animEffect>
                                    <p:anim calcmode="lin" valueType="num">
                                      <p:cBhvr>
                                        <p:cTn id="119" dur="750" fill="hold"/>
                                        <p:tgtEl>
                                          <p:spTgt spid="44"/>
                                        </p:tgtEl>
                                        <p:attrNameLst>
                                          <p:attrName>ppt_x</p:attrName>
                                        </p:attrNameLst>
                                      </p:cBhvr>
                                      <p:tavLst>
                                        <p:tav tm="0">
                                          <p:val>
                                            <p:fltVal val="0.5"/>
                                          </p:val>
                                        </p:tav>
                                        <p:tav tm="100000">
                                          <p:val>
                                            <p:strVal val="#ppt_x"/>
                                          </p:val>
                                        </p:tav>
                                      </p:tavLst>
                                    </p:anim>
                                    <p:anim calcmode="lin" valueType="num">
                                      <p:cBhvr>
                                        <p:cTn id="120" dur="750" fill="hold"/>
                                        <p:tgtEl>
                                          <p:spTgt spid="44"/>
                                        </p:tgtEl>
                                        <p:attrNameLst>
                                          <p:attrName>ppt_y</p:attrName>
                                        </p:attrNameLst>
                                      </p:cBhvr>
                                      <p:tavLst>
                                        <p:tav tm="0">
                                          <p:val>
                                            <p:fltVal val="0.5"/>
                                          </p:val>
                                        </p:tav>
                                        <p:tav tm="100000">
                                          <p:val>
                                            <p:strVal val="#ppt_y"/>
                                          </p:val>
                                        </p:tav>
                                      </p:tavLst>
                                    </p:anim>
                                  </p:childTnLst>
                                </p:cTn>
                              </p:par>
                            </p:childTnLst>
                          </p:cTn>
                        </p:par>
                        <p:par>
                          <p:cTn id="121" fill="hold">
                            <p:stCondLst>
                              <p:cond delay="1500"/>
                            </p:stCondLst>
                            <p:childTnLst>
                              <p:par>
                                <p:cTn id="122" presetID="53" presetClass="entr" presetSubtype="528"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500" fill="hold"/>
                                        <p:tgtEl>
                                          <p:spTgt spid="3"/>
                                        </p:tgtEl>
                                        <p:attrNameLst>
                                          <p:attrName>ppt_w</p:attrName>
                                        </p:attrNameLst>
                                      </p:cBhvr>
                                      <p:tavLst>
                                        <p:tav tm="0">
                                          <p:val>
                                            <p:fltVal val="0"/>
                                          </p:val>
                                        </p:tav>
                                        <p:tav tm="100000">
                                          <p:val>
                                            <p:strVal val="#ppt_w"/>
                                          </p:val>
                                        </p:tav>
                                      </p:tavLst>
                                    </p:anim>
                                    <p:anim calcmode="lin" valueType="num">
                                      <p:cBhvr>
                                        <p:cTn id="125" dur="1500" fill="hold"/>
                                        <p:tgtEl>
                                          <p:spTgt spid="3"/>
                                        </p:tgtEl>
                                        <p:attrNameLst>
                                          <p:attrName>ppt_h</p:attrName>
                                        </p:attrNameLst>
                                      </p:cBhvr>
                                      <p:tavLst>
                                        <p:tav tm="0">
                                          <p:val>
                                            <p:fltVal val="0"/>
                                          </p:val>
                                        </p:tav>
                                        <p:tav tm="100000">
                                          <p:val>
                                            <p:strVal val="#ppt_h"/>
                                          </p:val>
                                        </p:tav>
                                      </p:tavLst>
                                    </p:anim>
                                    <p:animEffect transition="in" filter="fade">
                                      <p:cBhvr>
                                        <p:cTn id="126" dur="1500"/>
                                        <p:tgtEl>
                                          <p:spTgt spid="3"/>
                                        </p:tgtEl>
                                      </p:cBhvr>
                                    </p:animEffect>
                                    <p:anim calcmode="lin" valueType="num">
                                      <p:cBhvr>
                                        <p:cTn id="127" dur="1500" fill="hold"/>
                                        <p:tgtEl>
                                          <p:spTgt spid="3"/>
                                        </p:tgtEl>
                                        <p:attrNameLst>
                                          <p:attrName>ppt_x</p:attrName>
                                        </p:attrNameLst>
                                      </p:cBhvr>
                                      <p:tavLst>
                                        <p:tav tm="0">
                                          <p:val>
                                            <p:fltVal val="0.5"/>
                                          </p:val>
                                        </p:tav>
                                        <p:tav tm="100000">
                                          <p:val>
                                            <p:strVal val="#ppt_x"/>
                                          </p:val>
                                        </p:tav>
                                      </p:tavLst>
                                    </p:anim>
                                    <p:anim calcmode="lin" valueType="num">
                                      <p:cBhvr>
                                        <p:cTn id="128" dur="1500" fill="hold"/>
                                        <p:tgtEl>
                                          <p:spTgt spid="3"/>
                                        </p:tgtEl>
                                        <p:attrNameLst>
                                          <p:attrName>ppt_y</p:attrName>
                                        </p:attrNameLst>
                                      </p:cBhvr>
                                      <p:tavLst>
                                        <p:tav tm="0">
                                          <p:val>
                                            <p:fltVal val="0.5"/>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800" decel="100000"/>
                                        <p:tgtEl>
                                          <p:spTgt spid="3"/>
                                        </p:tgtEl>
                                      </p:cBhvr>
                                    </p:animEffect>
                                    <p:anim calcmode="lin" valueType="num">
                                      <p:cBhvr>
                                        <p:cTn id="132" dur="800" decel="100000" fill="hold"/>
                                        <p:tgtEl>
                                          <p:spTgt spid="3"/>
                                        </p:tgtEl>
                                        <p:attrNameLst>
                                          <p:attrName>style.rotation</p:attrName>
                                        </p:attrNameLst>
                                      </p:cBhvr>
                                      <p:tavLst>
                                        <p:tav tm="0">
                                          <p:val>
                                            <p:fltVal val="-90"/>
                                          </p:val>
                                        </p:tav>
                                        <p:tav tm="100000">
                                          <p:val>
                                            <p:fltVal val="0"/>
                                          </p:val>
                                        </p:tav>
                                      </p:tavLst>
                                    </p:anim>
                                    <p:anim calcmode="lin" valueType="num">
                                      <p:cBhvr>
                                        <p:cTn id="133" dur="800" decel="100000" fill="hold"/>
                                        <p:tgtEl>
                                          <p:spTgt spid="3"/>
                                        </p:tgtEl>
                                        <p:attrNameLst>
                                          <p:attrName>ppt_x</p:attrName>
                                        </p:attrNameLst>
                                      </p:cBhvr>
                                      <p:tavLst>
                                        <p:tav tm="0">
                                          <p:val>
                                            <p:strVal val="#ppt_x+0.4"/>
                                          </p:val>
                                        </p:tav>
                                        <p:tav tm="100000">
                                          <p:val>
                                            <p:strVal val="#ppt_x-0.05"/>
                                          </p:val>
                                        </p:tav>
                                      </p:tavLst>
                                    </p:anim>
                                    <p:anim calcmode="lin" valueType="num">
                                      <p:cBhvr>
                                        <p:cTn id="134" dur="800" decel="100000" fill="hold"/>
                                        <p:tgtEl>
                                          <p:spTgt spid="3"/>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3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342" y="4213845"/>
            <a:ext cx="2354436" cy="1335107"/>
          </a:xfrm>
          <a:prstGeom prst="rect">
            <a:avLst/>
          </a:prstGeom>
        </p:spPr>
      </p:pic>
      <p:grpSp>
        <p:nvGrpSpPr>
          <p:cNvPr id="3" name="组合 2"/>
          <p:cNvGrpSpPr/>
          <p:nvPr/>
        </p:nvGrpSpPr>
        <p:grpSpPr>
          <a:xfrm rot="20946486">
            <a:off x="1497756" y="3550185"/>
            <a:ext cx="1487935" cy="1623888"/>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28094" y="2562437"/>
              <a:ext cx="517209"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rPr>
                <a:t>3</a:t>
              </a:r>
              <a:endParaRPr lang="zh-CN" altLang="en-US" sz="8000" b="1" dirty="0">
                <a:ln w="12700">
                  <a:solidFill>
                    <a:srgbClr val="FF9933"/>
                  </a:solidFill>
                  <a:prstDash val="solid"/>
                </a:ln>
                <a:pattFill prst="ltDnDiag">
                  <a:fgClr>
                    <a:srgbClr val="FF9933"/>
                  </a:fgClr>
                  <a:bgClr>
                    <a:prstClr val="white"/>
                  </a:bgClr>
                </a:pattFill>
              </a:endParaRPr>
            </a:p>
          </p:txBody>
        </p:sp>
      </p:grpSp>
      <p:sp>
        <p:nvSpPr>
          <p:cNvPr id="6" name="文本框 5"/>
          <p:cNvSpPr txBox="1"/>
          <p:nvPr/>
        </p:nvSpPr>
        <p:spPr>
          <a:xfrm>
            <a:off x="5029514" y="3422859"/>
            <a:ext cx="7062960" cy="1581972"/>
          </a:xfrm>
          <a:prstGeom prst="rect">
            <a:avLst/>
          </a:prstGeom>
          <a:noFill/>
        </p:spPr>
        <p:txBody>
          <a:bodyPr wrap="square" rtlCol="0">
            <a:spAutoFit/>
          </a:bodyPr>
          <a:lstStyle/>
          <a:p>
            <a:pPr defTabSz="914377">
              <a:lnSpc>
                <a:spcPct val="110000"/>
              </a:lnSpc>
            </a:pPr>
            <a:r>
              <a:rPr lang="en-US" altLang="zh-CN" sz="4400" b="1" dirty="0">
                <a:solidFill>
                  <a:prstClr val="white"/>
                </a:solidFill>
                <a:latin typeface="000 DanPanosian TB" pitchFamily="2" charset="0"/>
              </a:rPr>
              <a:t>MỘT SỐ BỆNH </a:t>
            </a:r>
            <a:endParaRPr lang="en-US" altLang="zh-CN" sz="4400" b="1" dirty="0" smtClean="0">
              <a:solidFill>
                <a:prstClr val="white"/>
              </a:solidFill>
              <a:latin typeface="000 DanPanosian TB" pitchFamily="2" charset="0"/>
            </a:endParaRPr>
          </a:p>
          <a:p>
            <a:pPr defTabSz="914377">
              <a:lnSpc>
                <a:spcPct val="110000"/>
              </a:lnSpc>
            </a:pPr>
            <a:r>
              <a:rPr lang="en-US" altLang="zh-CN" sz="4400" b="1" dirty="0" smtClean="0">
                <a:solidFill>
                  <a:prstClr val="white"/>
                </a:solidFill>
                <a:latin typeface="000 DanPanosian TB" pitchFamily="2" charset="0"/>
              </a:rPr>
              <a:t>DO </a:t>
            </a:r>
            <a:r>
              <a:rPr lang="en-US" altLang="zh-CN" sz="4400" b="1" dirty="0">
                <a:solidFill>
                  <a:prstClr val="white"/>
                </a:solidFill>
                <a:latin typeface="000 DanPanosian TB" pitchFamily="2" charset="0"/>
              </a:rPr>
              <a:t>NGUYÊN SINH </a:t>
            </a:r>
            <a:r>
              <a:rPr lang="en-US" altLang="zh-CN" sz="4400" b="1" dirty="0" smtClean="0">
                <a:solidFill>
                  <a:prstClr val="white"/>
                </a:solidFill>
                <a:latin typeface="000 DanPanosian TB" pitchFamily="2" charset="0"/>
              </a:rPr>
              <a:t>VẬT GÂY RA</a:t>
            </a:r>
            <a:endParaRPr lang="zh-CN" altLang="en-US" sz="4400" b="1" dirty="0">
              <a:solidFill>
                <a:prstClr val="white"/>
              </a:solidFill>
              <a:latin typeface="000 DanPanosian TB" pitchFamily="2" charset="0"/>
            </a:endParaRPr>
          </a:p>
        </p:txBody>
      </p:sp>
    </p:spTree>
    <p:extLst>
      <p:ext uri="{BB962C8B-B14F-4D97-AF65-F5344CB8AC3E}">
        <p14:creationId xmlns:p14="http://schemas.microsoft.com/office/powerpoint/2010/main" val="364475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300" fill="hold">
                                          <p:stCondLst>
                                            <p:cond delay="0"/>
                                          </p:stCondLst>
                                        </p:cTn>
                                        <p:tgtEl>
                                          <p:spTgt spid="2"/>
                                        </p:tgtEl>
                                        <p:attrNameLst>
                                          <p:attrName>r</p:attrName>
                                        </p:attrNameLst>
                                      </p:cBhvr>
                                    </p:animRot>
                                    <p:animRot by="-240000">
                                      <p:cBhvr>
                                        <p:cTn id="11" dur="600" fill="hold">
                                          <p:stCondLst>
                                            <p:cond delay="600"/>
                                          </p:stCondLst>
                                        </p:cTn>
                                        <p:tgtEl>
                                          <p:spTgt spid="2"/>
                                        </p:tgtEl>
                                        <p:attrNameLst>
                                          <p:attrName>r</p:attrName>
                                        </p:attrNameLst>
                                      </p:cBhvr>
                                    </p:animRot>
                                    <p:animRot by="240000">
                                      <p:cBhvr>
                                        <p:cTn id="12" dur="600" fill="hold">
                                          <p:stCondLst>
                                            <p:cond delay="1200"/>
                                          </p:stCondLst>
                                        </p:cTn>
                                        <p:tgtEl>
                                          <p:spTgt spid="2"/>
                                        </p:tgtEl>
                                        <p:attrNameLst>
                                          <p:attrName>r</p:attrName>
                                        </p:attrNameLst>
                                      </p:cBhvr>
                                    </p:animRot>
                                    <p:animRot by="-240000">
                                      <p:cBhvr>
                                        <p:cTn id="13" dur="600" fill="hold">
                                          <p:stCondLst>
                                            <p:cond delay="1800"/>
                                          </p:stCondLst>
                                        </p:cTn>
                                        <p:tgtEl>
                                          <p:spTgt spid="2"/>
                                        </p:tgtEl>
                                        <p:attrNameLst>
                                          <p:attrName>r</p:attrName>
                                        </p:attrNameLst>
                                      </p:cBhvr>
                                    </p:animRot>
                                    <p:animRot by="120000">
                                      <p:cBhvr>
                                        <p:cTn id="14" dur="600" fill="hold">
                                          <p:stCondLst>
                                            <p:cond delay="2400"/>
                                          </p:stCondLst>
                                        </p:cTn>
                                        <p:tgtEl>
                                          <p:spTgt spid="2"/>
                                        </p:tgtEl>
                                        <p:attrNameLst>
                                          <p:attrName>r</p:attrName>
                                        </p:attrNameLst>
                                      </p:cBhvr>
                                    </p:animRot>
                                  </p:childTnLst>
                                </p:cTn>
                              </p:par>
                            </p:childTnLst>
                          </p:cTn>
                        </p:par>
                        <p:par>
                          <p:cTn id="15" fill="hold">
                            <p:stCondLst>
                              <p:cond delay="3000"/>
                            </p:stCondLst>
                            <p:childTnLst>
                              <p:par>
                                <p:cTn id="16" presetID="49" presetClass="entr" presetSubtype="0"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250" fill="hold"/>
                                        <p:tgtEl>
                                          <p:spTgt spid="3"/>
                                        </p:tgtEl>
                                        <p:attrNameLst>
                                          <p:attrName>ppt_w</p:attrName>
                                        </p:attrNameLst>
                                      </p:cBhvr>
                                      <p:tavLst>
                                        <p:tav tm="0">
                                          <p:val>
                                            <p:fltVal val="0"/>
                                          </p:val>
                                        </p:tav>
                                        <p:tav tm="100000">
                                          <p:val>
                                            <p:strVal val="#ppt_w"/>
                                          </p:val>
                                        </p:tav>
                                      </p:tavLst>
                                    </p:anim>
                                    <p:anim calcmode="lin" valueType="num">
                                      <p:cBhvr>
                                        <p:cTn id="19" dur="1250" fill="hold"/>
                                        <p:tgtEl>
                                          <p:spTgt spid="3"/>
                                        </p:tgtEl>
                                        <p:attrNameLst>
                                          <p:attrName>ppt_h</p:attrName>
                                        </p:attrNameLst>
                                      </p:cBhvr>
                                      <p:tavLst>
                                        <p:tav tm="0">
                                          <p:val>
                                            <p:fltVal val="0"/>
                                          </p:val>
                                        </p:tav>
                                        <p:tav tm="100000">
                                          <p:val>
                                            <p:strVal val="#ppt_h"/>
                                          </p:val>
                                        </p:tav>
                                      </p:tavLst>
                                    </p:anim>
                                    <p:anim calcmode="lin" valueType="num">
                                      <p:cBhvr>
                                        <p:cTn id="20" dur="1250" fill="hold"/>
                                        <p:tgtEl>
                                          <p:spTgt spid="3"/>
                                        </p:tgtEl>
                                        <p:attrNameLst>
                                          <p:attrName>style.rotation</p:attrName>
                                        </p:attrNameLst>
                                      </p:cBhvr>
                                      <p:tavLst>
                                        <p:tav tm="0">
                                          <p:val>
                                            <p:fltVal val="360"/>
                                          </p:val>
                                        </p:tav>
                                        <p:tav tm="100000">
                                          <p:val>
                                            <p:fltVal val="0"/>
                                          </p:val>
                                        </p:tav>
                                      </p:tavLst>
                                    </p:anim>
                                    <p:animEffect transition="in" filter="fade">
                                      <p:cBhvr>
                                        <p:cTn id="21" dur="1250"/>
                                        <p:tgtEl>
                                          <p:spTgt spid="3"/>
                                        </p:tgtEl>
                                      </p:cBhvr>
                                    </p:animEffect>
                                  </p:childTnLst>
                                </p:cTn>
                              </p:par>
                              <p:par>
                                <p:cTn id="22" presetID="0" presetClass="path" presetSubtype="0" accel="50000" decel="50000" fill="hold" nodeType="withEffect">
                                  <p:stCondLst>
                                    <p:cond delay="0"/>
                                  </p:stCondLst>
                                  <p:childTnLst>
                                    <p:animMotion origin="layout" path="M -0.00382 -0.00771 L 0.07761 0.04939 " pathEditMode="relative" rAng="0" ptsTypes="AA">
                                      <p:cBhvr>
                                        <p:cTn id="23" dur="1250" spd="-100000" fill="hold"/>
                                        <p:tgtEl>
                                          <p:spTgt spid="3"/>
                                        </p:tgtEl>
                                        <p:attrNameLst>
                                          <p:attrName>ppt_x</p:attrName>
                                          <p:attrName>ppt_y</p:attrName>
                                        </p:attrNameLst>
                                      </p:cBhvr>
                                      <p:rCtr x="4062" y="2840"/>
                                    </p:animMotion>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descr="Cách để Nhận biết bệnh sốt rét: 9 Bước (kèm Ảnh) – wiki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nvGrpSpPr>
          <p:cNvPr id="32" name="Group 31"/>
          <p:cNvGrpSpPr/>
          <p:nvPr/>
        </p:nvGrpSpPr>
        <p:grpSpPr>
          <a:xfrm>
            <a:off x="-227810" y="978969"/>
            <a:ext cx="6348241" cy="4978149"/>
            <a:chOff x="-227810" y="978969"/>
            <a:chExt cx="6348241" cy="4978149"/>
          </a:xfrm>
        </p:grpSpPr>
        <p:grpSp>
          <p:nvGrpSpPr>
            <p:cNvPr id="18" name="Group 17"/>
            <p:cNvGrpSpPr/>
            <p:nvPr/>
          </p:nvGrpSpPr>
          <p:grpSpPr>
            <a:xfrm>
              <a:off x="-227810" y="978969"/>
              <a:ext cx="6348241" cy="4400873"/>
              <a:chOff x="-227810" y="978969"/>
              <a:chExt cx="6348241" cy="4400873"/>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6271" r="9513"/>
              <a:stretch>
                <a:fillRect/>
              </a:stretch>
            </p:blipFill>
            <p:spPr>
              <a:xfrm>
                <a:off x="-227810" y="978969"/>
                <a:ext cx="6348241" cy="4400873"/>
              </a:xfrm>
              <a:prstGeom prst="rect">
                <a:avLst/>
              </a:prstGeom>
            </p:spPr>
          </p:pic>
          <p:pic>
            <p:nvPicPr>
              <p:cNvPr id="17" name="Picture 16"/>
              <p:cNvPicPr>
                <a:picLocks noChangeAspect="1"/>
              </p:cNvPicPr>
              <p:nvPr/>
            </p:nvPicPr>
            <p:blipFill>
              <a:blip r:embed="rId4"/>
              <a:stretch>
                <a:fillRect/>
              </a:stretch>
            </p:blipFill>
            <p:spPr>
              <a:xfrm rot="21429480">
                <a:off x="1411949" y="1733903"/>
                <a:ext cx="3441385" cy="2323563"/>
              </a:xfrm>
              <a:prstGeom prst="rect">
                <a:avLst/>
              </a:prstGeom>
            </p:spPr>
          </p:pic>
        </p:grpSp>
        <p:sp>
          <p:nvSpPr>
            <p:cNvPr id="23" name="TextBox 22"/>
            <p:cNvSpPr txBox="1"/>
            <p:nvPr/>
          </p:nvSpPr>
          <p:spPr>
            <a:xfrm>
              <a:off x="2064332" y="5495453"/>
              <a:ext cx="2136618" cy="461665"/>
            </a:xfrm>
            <a:prstGeom prst="rect">
              <a:avLst/>
            </a:prstGeom>
            <a:noFill/>
          </p:spPr>
          <p:txBody>
            <a:bodyPr wrap="square" rtlCol="0">
              <a:spAutoFit/>
            </a:bodyPr>
            <a:lstStyle/>
            <a:p>
              <a:pPr defTabSz="914400"/>
              <a:r>
                <a:rPr lang="vi-VN" sz="2400" dirty="0" smtClean="0">
                  <a:solidFill>
                    <a:srgbClr val="E64A7E"/>
                  </a:solidFill>
                  <a:latin typeface="#9Slide03 Cabin Condensed Bold" panose="00000806000000000000" pitchFamily="2" charset="0"/>
                </a:rPr>
                <a:t>Muỗi Anopheles</a:t>
              </a:r>
              <a:endParaRPr lang="vi-VN" sz="2400" dirty="0">
                <a:solidFill>
                  <a:srgbClr val="E64A7E"/>
                </a:solidFill>
                <a:latin typeface="#9Slide03 Cabin Condensed Bold" panose="00000806000000000000" pitchFamily="2" charset="0"/>
              </a:endParaRPr>
            </a:p>
          </p:txBody>
        </p:sp>
      </p:grpSp>
      <p:grpSp>
        <p:nvGrpSpPr>
          <p:cNvPr id="25" name="Group 24"/>
          <p:cNvGrpSpPr/>
          <p:nvPr/>
        </p:nvGrpSpPr>
        <p:grpSpPr>
          <a:xfrm>
            <a:off x="5621926" y="2193007"/>
            <a:ext cx="2476363" cy="2618923"/>
            <a:chOff x="5957180" y="2023685"/>
            <a:chExt cx="2476363" cy="2618923"/>
          </a:xfrm>
        </p:grpSpPr>
        <p:grpSp>
          <p:nvGrpSpPr>
            <p:cNvPr id="24" name="Group 23"/>
            <p:cNvGrpSpPr/>
            <p:nvPr/>
          </p:nvGrpSpPr>
          <p:grpSpPr>
            <a:xfrm>
              <a:off x="5957180" y="2023685"/>
              <a:ext cx="2476363" cy="2117668"/>
              <a:chOff x="5957180" y="2023685"/>
              <a:chExt cx="2476363" cy="2117668"/>
            </a:xfrm>
          </p:grpSpPr>
          <p:sp>
            <p:nvSpPr>
              <p:cNvPr id="8" name="椭圆 7"/>
              <p:cNvSpPr/>
              <p:nvPr/>
            </p:nvSpPr>
            <p:spPr>
              <a:xfrm>
                <a:off x="5957180" y="2023685"/>
                <a:ext cx="2476363" cy="2117668"/>
              </a:xfrm>
              <a:custGeom>
                <a:avLst/>
                <a:gdLst>
                  <a:gd name="connsiteX0" fmla="*/ 0 w 1686334"/>
                  <a:gd name="connsiteY0" fmla="*/ 843167 h 1686334"/>
                  <a:gd name="connsiteX1" fmla="*/ 843167 w 1686334"/>
                  <a:gd name="connsiteY1" fmla="*/ 0 h 1686334"/>
                  <a:gd name="connsiteX2" fmla="*/ 1686334 w 1686334"/>
                  <a:gd name="connsiteY2" fmla="*/ 843167 h 1686334"/>
                  <a:gd name="connsiteX3" fmla="*/ 843167 w 1686334"/>
                  <a:gd name="connsiteY3" fmla="*/ 1686334 h 1686334"/>
                  <a:gd name="connsiteX4" fmla="*/ 0 w 1686334"/>
                  <a:gd name="connsiteY4" fmla="*/ 843167 h 1686334"/>
                  <a:gd name="connsiteX0-1" fmla="*/ 120 w 1686454"/>
                  <a:gd name="connsiteY0-2" fmla="*/ 814592 h 1657759"/>
                  <a:gd name="connsiteX1-3" fmla="*/ 890912 w 1686454"/>
                  <a:gd name="connsiteY1-4" fmla="*/ 0 h 1657759"/>
                  <a:gd name="connsiteX2-5" fmla="*/ 1686454 w 1686454"/>
                  <a:gd name="connsiteY2-6" fmla="*/ 814592 h 1657759"/>
                  <a:gd name="connsiteX3-7" fmla="*/ 843287 w 1686454"/>
                  <a:gd name="connsiteY3-8" fmla="*/ 1657759 h 1657759"/>
                  <a:gd name="connsiteX4-9" fmla="*/ 120 w 1686454"/>
                  <a:gd name="connsiteY4-10" fmla="*/ 814592 h 1657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54" h="1657759">
                    <a:moveTo>
                      <a:pt x="120" y="814592"/>
                    </a:moveTo>
                    <a:cubicBezTo>
                      <a:pt x="8057" y="538299"/>
                      <a:pt x="425244" y="0"/>
                      <a:pt x="890912" y="0"/>
                    </a:cubicBezTo>
                    <a:cubicBezTo>
                      <a:pt x="1356580" y="0"/>
                      <a:pt x="1686454" y="348924"/>
                      <a:pt x="1686454" y="814592"/>
                    </a:cubicBezTo>
                    <a:cubicBezTo>
                      <a:pt x="1686454" y="1280260"/>
                      <a:pt x="1308955" y="1657759"/>
                      <a:pt x="843287" y="1657759"/>
                    </a:cubicBezTo>
                    <a:cubicBezTo>
                      <a:pt x="377619" y="1657759"/>
                      <a:pt x="-7817" y="1090885"/>
                      <a:pt x="120" y="814592"/>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12292" name="Picture 4" descr="triệu chứng lâm sàng bệnh cúm bệnh học truyền nhiễ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531" y="2197846"/>
                <a:ext cx="2255419" cy="1804336"/>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6251332" y="4242498"/>
              <a:ext cx="2136618"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Bold" panose="00000806000000000000" pitchFamily="2" charset="0"/>
                </a:rPr>
                <a:t>Sốt</a:t>
              </a:r>
              <a:endParaRPr lang="vi-VN" sz="2000" dirty="0">
                <a:solidFill>
                  <a:prstClr val="black"/>
                </a:solidFill>
                <a:latin typeface="#9Slide03 Cabin Condensed Bold" panose="00000806000000000000" pitchFamily="2" charset="0"/>
              </a:endParaRPr>
            </a:p>
          </p:txBody>
        </p:sp>
      </p:grpSp>
      <p:grpSp>
        <p:nvGrpSpPr>
          <p:cNvPr id="31" name="Group 30"/>
          <p:cNvGrpSpPr/>
          <p:nvPr/>
        </p:nvGrpSpPr>
        <p:grpSpPr>
          <a:xfrm>
            <a:off x="7425153" y="174697"/>
            <a:ext cx="4202074" cy="6009416"/>
            <a:chOff x="7332040" y="159014"/>
            <a:chExt cx="4202074" cy="6009416"/>
          </a:xfrm>
        </p:grpSpPr>
        <p:sp>
          <p:nvSpPr>
            <p:cNvPr id="9" name="椭圆 8"/>
            <p:cNvSpPr/>
            <p:nvPr/>
          </p:nvSpPr>
          <p:spPr>
            <a:xfrm>
              <a:off x="8238653" y="3354095"/>
              <a:ext cx="3295461" cy="2675513"/>
            </a:xfrm>
            <a:custGeom>
              <a:avLst/>
              <a:gdLst>
                <a:gd name="connsiteX0" fmla="*/ 0 w 2111619"/>
                <a:gd name="connsiteY0" fmla="*/ 1055810 h 2111619"/>
                <a:gd name="connsiteX1" fmla="*/ 1055810 w 2111619"/>
                <a:gd name="connsiteY1" fmla="*/ 0 h 2111619"/>
                <a:gd name="connsiteX2" fmla="*/ 2111620 w 2111619"/>
                <a:gd name="connsiteY2" fmla="*/ 1055810 h 2111619"/>
                <a:gd name="connsiteX3" fmla="*/ 1055810 w 2111619"/>
                <a:gd name="connsiteY3" fmla="*/ 2111620 h 2111619"/>
                <a:gd name="connsiteX4" fmla="*/ 0 w 2111619"/>
                <a:gd name="connsiteY4" fmla="*/ 1055810 h 2111619"/>
                <a:gd name="connsiteX0-1" fmla="*/ 4 w 2111624"/>
                <a:gd name="connsiteY0-2" fmla="*/ 1112960 h 2168770"/>
                <a:gd name="connsiteX1-3" fmla="*/ 1046289 w 2111624"/>
                <a:gd name="connsiteY1-4" fmla="*/ 0 h 2168770"/>
                <a:gd name="connsiteX2-5" fmla="*/ 2111624 w 2111624"/>
                <a:gd name="connsiteY2-6" fmla="*/ 1112960 h 2168770"/>
                <a:gd name="connsiteX3-7" fmla="*/ 1055814 w 2111624"/>
                <a:gd name="connsiteY3-8" fmla="*/ 2168770 h 2168770"/>
                <a:gd name="connsiteX4-9" fmla="*/ 4 w 2111624"/>
                <a:gd name="connsiteY4-10" fmla="*/ 1112960 h 216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1624" h="2168770">
                  <a:moveTo>
                    <a:pt x="4" y="1112960"/>
                  </a:moveTo>
                  <a:cubicBezTo>
                    <a:pt x="-1583" y="751498"/>
                    <a:pt x="463181" y="0"/>
                    <a:pt x="1046289" y="0"/>
                  </a:cubicBezTo>
                  <a:cubicBezTo>
                    <a:pt x="1629397" y="0"/>
                    <a:pt x="2111624" y="529852"/>
                    <a:pt x="2111624" y="1112960"/>
                  </a:cubicBezTo>
                  <a:cubicBezTo>
                    <a:pt x="2111624" y="1696068"/>
                    <a:pt x="1638922" y="2168770"/>
                    <a:pt x="1055814" y="2168770"/>
                  </a:cubicBezTo>
                  <a:cubicBezTo>
                    <a:pt x="472706" y="2168770"/>
                    <a:pt x="1591" y="1474422"/>
                    <a:pt x="4" y="1112960"/>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21" name="Picture 20"/>
            <p:cNvPicPr>
              <a:picLocks noChangeAspect="1"/>
            </p:cNvPicPr>
            <p:nvPr/>
          </p:nvPicPr>
          <p:blipFill>
            <a:blip r:embed="rId6"/>
            <a:stretch>
              <a:fillRect/>
            </a:stretch>
          </p:blipFill>
          <p:spPr>
            <a:xfrm>
              <a:off x="8374890" y="3553728"/>
              <a:ext cx="3101536" cy="2326152"/>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p:spPr>
        </p:pic>
        <p:grpSp>
          <p:nvGrpSpPr>
            <p:cNvPr id="30" name="Group 29"/>
            <p:cNvGrpSpPr/>
            <p:nvPr/>
          </p:nvGrpSpPr>
          <p:grpSpPr>
            <a:xfrm>
              <a:off x="7332040" y="159014"/>
              <a:ext cx="2392031" cy="6009416"/>
              <a:chOff x="7332040" y="159014"/>
              <a:chExt cx="2392031" cy="6009416"/>
            </a:xfrm>
          </p:grpSpPr>
          <p:sp>
            <p:nvSpPr>
              <p:cNvPr id="7" name="椭圆 6"/>
              <p:cNvSpPr/>
              <p:nvPr/>
            </p:nvSpPr>
            <p:spPr>
              <a:xfrm>
                <a:off x="7332040" y="159014"/>
                <a:ext cx="2313111" cy="2038831"/>
              </a:xfrm>
              <a:custGeom>
                <a:avLst/>
                <a:gdLst>
                  <a:gd name="connsiteX0" fmla="*/ 0 w 1229932"/>
                  <a:gd name="connsiteY0" fmla="*/ 614966 h 1229932"/>
                  <a:gd name="connsiteX1" fmla="*/ 614966 w 1229932"/>
                  <a:gd name="connsiteY1" fmla="*/ 0 h 1229932"/>
                  <a:gd name="connsiteX2" fmla="*/ 1229932 w 1229932"/>
                  <a:gd name="connsiteY2" fmla="*/ 614966 h 1229932"/>
                  <a:gd name="connsiteX3" fmla="*/ 614966 w 1229932"/>
                  <a:gd name="connsiteY3" fmla="*/ 1229932 h 1229932"/>
                  <a:gd name="connsiteX4" fmla="*/ 0 w 1229932"/>
                  <a:gd name="connsiteY4" fmla="*/ 614966 h 1229932"/>
                  <a:gd name="connsiteX0-1" fmla="*/ 0 w 1277557"/>
                  <a:gd name="connsiteY0-2" fmla="*/ 614966 h 1229932"/>
                  <a:gd name="connsiteX1-3" fmla="*/ 614966 w 1277557"/>
                  <a:gd name="connsiteY1-4" fmla="*/ 0 h 1229932"/>
                  <a:gd name="connsiteX2-5" fmla="*/ 1277557 w 1277557"/>
                  <a:gd name="connsiteY2-6" fmla="*/ 614966 h 1229932"/>
                  <a:gd name="connsiteX3-7" fmla="*/ 614966 w 1277557"/>
                  <a:gd name="connsiteY3-8" fmla="*/ 1229932 h 1229932"/>
                  <a:gd name="connsiteX4-9" fmla="*/ 0 w 1277557"/>
                  <a:gd name="connsiteY4-10" fmla="*/ 614966 h 1229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77557" h="1229932">
                    <a:moveTo>
                      <a:pt x="0" y="614966"/>
                    </a:moveTo>
                    <a:cubicBezTo>
                      <a:pt x="0" y="275330"/>
                      <a:pt x="402040" y="0"/>
                      <a:pt x="614966" y="0"/>
                    </a:cubicBezTo>
                    <a:cubicBezTo>
                      <a:pt x="827892" y="0"/>
                      <a:pt x="1277557" y="275330"/>
                      <a:pt x="1277557" y="614966"/>
                    </a:cubicBezTo>
                    <a:cubicBezTo>
                      <a:pt x="1277557" y="954602"/>
                      <a:pt x="827892" y="1229932"/>
                      <a:pt x="614966" y="1229932"/>
                    </a:cubicBezTo>
                    <a:cubicBezTo>
                      <a:pt x="402040" y="1229932"/>
                      <a:pt x="0" y="954602"/>
                      <a:pt x="0" y="614966"/>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12294" name="Picture 6" descr="Nguyên nhân nào khiến bạn nôn? | VTV.VN"/>
              <p:cNvPicPr>
                <a:picLocks noChangeAspect="1" noChangeArrowheads="1"/>
              </p:cNvPicPr>
              <p:nvPr/>
            </p:nvPicPr>
            <p:blipFill rotWithShape="1">
              <a:blip r:embed="rId7">
                <a:extLst>
                  <a:ext uri="{28A0092B-C50C-407E-A947-70E740481C1C}">
                    <a14:useLocalDpi xmlns:a14="http://schemas.microsoft.com/office/drawing/2010/main" val="0"/>
                  </a:ext>
                </a:extLst>
              </a:blip>
              <a:srcRect l="24217" r="16496"/>
              <a:stretch/>
            </p:blipFill>
            <p:spPr bwMode="auto">
              <a:xfrm>
                <a:off x="7468905" y="263811"/>
                <a:ext cx="2012996" cy="1829236"/>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587453" y="2262370"/>
                <a:ext cx="2136618"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Bold" panose="00000806000000000000" pitchFamily="2" charset="0"/>
                  </a:rPr>
                  <a:t>Nôn ói</a:t>
                </a:r>
                <a:endParaRPr lang="vi-VN" sz="2000" dirty="0">
                  <a:solidFill>
                    <a:prstClr val="black"/>
                  </a:solidFill>
                  <a:latin typeface="#9Slide03 Cabin Condensed Bold" panose="00000806000000000000" pitchFamily="2" charset="0"/>
                </a:endParaRPr>
              </a:p>
            </p:txBody>
          </p:sp>
          <p:sp>
            <p:nvSpPr>
              <p:cNvPr id="33" name="TextBox 32"/>
              <p:cNvSpPr txBox="1"/>
              <p:nvPr/>
            </p:nvSpPr>
            <p:spPr>
              <a:xfrm>
                <a:off x="7577060" y="5768320"/>
                <a:ext cx="2136618"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Bold" panose="00000806000000000000" pitchFamily="2" charset="0"/>
                  </a:rPr>
                  <a:t>Lạnh run</a:t>
                </a:r>
                <a:endParaRPr lang="vi-VN" sz="2000" dirty="0">
                  <a:solidFill>
                    <a:prstClr val="black"/>
                  </a:solidFill>
                  <a:latin typeface="#9Slide03 Cabin Condensed Bold" panose="00000806000000000000" pitchFamily="2" charset="0"/>
                </a:endParaRPr>
              </a:p>
            </p:txBody>
          </p:sp>
        </p:grpSp>
      </p:grpSp>
      <p:grpSp>
        <p:nvGrpSpPr>
          <p:cNvPr id="29" name="Group 28"/>
          <p:cNvGrpSpPr/>
          <p:nvPr/>
        </p:nvGrpSpPr>
        <p:grpSpPr>
          <a:xfrm>
            <a:off x="9905182" y="434145"/>
            <a:ext cx="2136618" cy="2875901"/>
            <a:chOff x="9905182" y="434145"/>
            <a:chExt cx="2136618" cy="2875901"/>
          </a:xfrm>
        </p:grpSpPr>
        <p:sp>
          <p:nvSpPr>
            <p:cNvPr id="15" name="椭圆 7"/>
            <p:cNvSpPr/>
            <p:nvPr/>
          </p:nvSpPr>
          <p:spPr>
            <a:xfrm>
              <a:off x="9905182" y="434145"/>
              <a:ext cx="1903156" cy="2431741"/>
            </a:xfrm>
            <a:custGeom>
              <a:avLst/>
              <a:gdLst>
                <a:gd name="connsiteX0" fmla="*/ 0 w 1686334"/>
                <a:gd name="connsiteY0" fmla="*/ 843167 h 1686334"/>
                <a:gd name="connsiteX1" fmla="*/ 843167 w 1686334"/>
                <a:gd name="connsiteY1" fmla="*/ 0 h 1686334"/>
                <a:gd name="connsiteX2" fmla="*/ 1686334 w 1686334"/>
                <a:gd name="connsiteY2" fmla="*/ 843167 h 1686334"/>
                <a:gd name="connsiteX3" fmla="*/ 843167 w 1686334"/>
                <a:gd name="connsiteY3" fmla="*/ 1686334 h 1686334"/>
                <a:gd name="connsiteX4" fmla="*/ 0 w 1686334"/>
                <a:gd name="connsiteY4" fmla="*/ 843167 h 1686334"/>
                <a:gd name="connsiteX0-1" fmla="*/ 120 w 1686454"/>
                <a:gd name="connsiteY0-2" fmla="*/ 814592 h 1657759"/>
                <a:gd name="connsiteX1-3" fmla="*/ 890912 w 1686454"/>
                <a:gd name="connsiteY1-4" fmla="*/ 0 h 1657759"/>
                <a:gd name="connsiteX2-5" fmla="*/ 1686454 w 1686454"/>
                <a:gd name="connsiteY2-6" fmla="*/ 814592 h 1657759"/>
                <a:gd name="connsiteX3-7" fmla="*/ 843287 w 1686454"/>
                <a:gd name="connsiteY3-8" fmla="*/ 1657759 h 1657759"/>
                <a:gd name="connsiteX4-9" fmla="*/ 120 w 1686454"/>
                <a:gd name="connsiteY4-10" fmla="*/ 814592 h 1657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54" h="1657759">
                  <a:moveTo>
                    <a:pt x="120" y="814592"/>
                  </a:moveTo>
                  <a:cubicBezTo>
                    <a:pt x="8057" y="538299"/>
                    <a:pt x="425244" y="0"/>
                    <a:pt x="890912" y="0"/>
                  </a:cubicBezTo>
                  <a:cubicBezTo>
                    <a:pt x="1356580" y="0"/>
                    <a:pt x="1686454" y="348924"/>
                    <a:pt x="1686454" y="814592"/>
                  </a:cubicBezTo>
                  <a:cubicBezTo>
                    <a:pt x="1686454" y="1280260"/>
                    <a:pt x="1308955" y="1657759"/>
                    <a:pt x="843287" y="1657759"/>
                  </a:cubicBezTo>
                  <a:cubicBezTo>
                    <a:pt x="377619" y="1657759"/>
                    <a:pt x="-7817" y="1090885"/>
                    <a:pt x="120" y="814592"/>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22" name="Picture 21"/>
            <p:cNvPicPr>
              <a:picLocks noChangeAspect="1"/>
            </p:cNvPicPr>
            <p:nvPr/>
          </p:nvPicPr>
          <p:blipFill>
            <a:blip r:embed="rId8"/>
            <a:stretch>
              <a:fillRect/>
            </a:stretch>
          </p:blipFill>
          <p:spPr>
            <a:xfrm>
              <a:off x="10117795" y="511566"/>
              <a:ext cx="1509432" cy="2244797"/>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p:spPr>
        </p:pic>
        <p:sp>
          <p:nvSpPr>
            <p:cNvPr id="28" name="TextBox 27"/>
            <p:cNvSpPr txBox="1"/>
            <p:nvPr/>
          </p:nvSpPr>
          <p:spPr>
            <a:xfrm>
              <a:off x="9905182" y="2909936"/>
              <a:ext cx="2136618"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Bold" panose="00000806000000000000" pitchFamily="2" charset="0"/>
                </a:rPr>
                <a:t>Mệt mỏi, nhức đầu</a:t>
              </a:r>
              <a:endParaRPr lang="vi-VN" sz="2000" dirty="0">
                <a:solidFill>
                  <a:prstClr val="black"/>
                </a:solidFill>
                <a:latin typeface="#9Slide03 Cabin Condensed Bold" panose="00000806000000000000" pitchFamily="2" charset="0"/>
              </a:endParaRPr>
            </a:p>
          </p:txBody>
        </p:sp>
      </p:grpSp>
      <p:sp>
        <p:nvSpPr>
          <p:cNvPr id="34" name="TextBox 33"/>
          <p:cNvSpPr txBox="1"/>
          <p:nvPr/>
        </p:nvSpPr>
        <p:spPr>
          <a:xfrm>
            <a:off x="-1" y="246610"/>
            <a:ext cx="3711921" cy="584775"/>
          </a:xfrm>
          <a:prstGeom prst="rect">
            <a:avLst/>
          </a:prstGeom>
          <a:solidFill>
            <a:srgbClr val="0000CC"/>
          </a:solidFill>
          <a:ln>
            <a:noFill/>
          </a:ln>
        </p:spPr>
        <p:txBody>
          <a:bodyPr wrap="square" rtlCol="0">
            <a:spAutoFit/>
          </a:bodyPr>
          <a:lstStyle/>
          <a:p>
            <a:pPr algn="ctr" defTabSz="914400"/>
            <a:r>
              <a:rPr lang="en-US" sz="3200" dirty="0" smtClean="0">
                <a:solidFill>
                  <a:prstClr val="white"/>
                </a:solidFill>
                <a:latin typeface="#9Slide03 Swiss Condensed Bold" panose="02000500000000000000" pitchFamily="2" charset="0"/>
              </a:rPr>
              <a:t>BIỂU HIỆN SỐT RÉT</a:t>
            </a:r>
            <a:endParaRPr lang="en-US" sz="3200" dirty="0">
              <a:solidFill>
                <a:prstClr val="white"/>
              </a:solidFill>
              <a:latin typeface="#9Slide03 Swiss Condensed Bold" panose="02000500000000000000" pitchFamily="2" charset="0"/>
            </a:endParaRPr>
          </a:p>
        </p:txBody>
      </p:sp>
    </p:spTree>
    <p:extLst>
      <p:ext uri="{BB962C8B-B14F-4D97-AF65-F5344CB8AC3E}">
        <p14:creationId xmlns:p14="http://schemas.microsoft.com/office/powerpoint/2010/main" val="2425170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anim calcmode="lin" valueType="num">
                                      <p:cBhvr>
                                        <p:cTn id="10" dur="500" fill="hold"/>
                                        <p:tgtEl>
                                          <p:spTgt spid="29"/>
                                        </p:tgtEl>
                                        <p:attrNameLst>
                                          <p:attrName>ppt_x</p:attrName>
                                        </p:attrNameLst>
                                      </p:cBhvr>
                                      <p:tavLst>
                                        <p:tav tm="0">
                                          <p:val>
                                            <p:fltVal val="0.5"/>
                                          </p:val>
                                        </p:tav>
                                        <p:tav tm="100000">
                                          <p:val>
                                            <p:strVal val="#ppt_x"/>
                                          </p:val>
                                        </p:tav>
                                      </p:tavLst>
                                    </p:anim>
                                    <p:anim calcmode="lin" valueType="num">
                                      <p:cBhvr>
                                        <p:cTn id="11" dur="500" fill="hold"/>
                                        <p:tgtEl>
                                          <p:spTgt spid="2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fltVal val="0.5"/>
                                          </p:val>
                                        </p:tav>
                                        <p:tav tm="100000">
                                          <p:val>
                                            <p:strVal val="#ppt_x"/>
                                          </p:val>
                                        </p:tav>
                                      </p:tavLst>
                                    </p:anim>
                                    <p:anim calcmode="lin" valueType="num">
                                      <p:cBhvr>
                                        <p:cTn id="18" dur="500" fill="hold"/>
                                        <p:tgtEl>
                                          <p:spTgt spid="3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anim calcmode="lin" valueType="num">
                                      <p:cBhvr>
                                        <p:cTn id="38" dur="500" fill="hold"/>
                                        <p:tgtEl>
                                          <p:spTgt spid="32"/>
                                        </p:tgtEl>
                                        <p:attrNameLst>
                                          <p:attrName>ppt_x</p:attrName>
                                        </p:attrNameLst>
                                      </p:cBhvr>
                                      <p:tavLst>
                                        <p:tav tm="0">
                                          <p:val>
                                            <p:fltVal val="0.5"/>
                                          </p:val>
                                        </p:tav>
                                        <p:tav tm="100000">
                                          <p:val>
                                            <p:strVal val="#ppt_x"/>
                                          </p:val>
                                        </p:tav>
                                      </p:tavLst>
                                    </p:anim>
                                    <p:anim calcmode="lin" valueType="num">
                                      <p:cBhvr>
                                        <p:cTn id="39"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04892"/>
            <a:ext cx="7288040" cy="4082744"/>
          </a:xfrm>
          <a:prstGeom prst="rect">
            <a:avLst/>
          </a:prstGeom>
        </p:spPr>
      </p:pic>
      <p:sp>
        <p:nvSpPr>
          <p:cNvPr id="3" name="文本框 2"/>
          <p:cNvSpPr txBox="1"/>
          <p:nvPr/>
        </p:nvSpPr>
        <p:spPr>
          <a:xfrm>
            <a:off x="2443402" y="2172786"/>
            <a:ext cx="4391965" cy="2462213"/>
          </a:xfrm>
          <a:prstGeom prst="rect">
            <a:avLst/>
          </a:prstGeom>
          <a:noFill/>
        </p:spPr>
        <p:txBody>
          <a:bodyPr wrap="square" rtlCol="0">
            <a:spAutoFit/>
          </a:bodyPr>
          <a:lstStyle/>
          <a:p>
            <a:pPr algn="just" defTabSz="914377"/>
            <a:r>
              <a:rPr lang="zh-CN" altLang="en-US" sz="2200" dirty="0">
                <a:solidFill>
                  <a:prstClr val="white"/>
                </a:solidFill>
                <a:latin typeface="#9Slide03 Cabin Condensed Bold" panose="00000806000000000000" pitchFamily="2" charset="0"/>
              </a:rPr>
              <a:t>    </a:t>
            </a:r>
            <a:r>
              <a:rPr lang="en-US" altLang="zh-CN" sz="2200" dirty="0">
                <a:solidFill>
                  <a:prstClr val="white"/>
                </a:solidFill>
                <a:latin typeface="#9Slide03 Cabin Condensed Bold" panose="00000806000000000000" pitchFamily="2" charset="0"/>
              </a:rPr>
              <a:t>D</a:t>
            </a:r>
            <a:r>
              <a:rPr lang="en-US" altLang="zh-CN" sz="2200" dirty="0" smtClean="0">
                <a:solidFill>
                  <a:prstClr val="white"/>
                </a:solidFill>
                <a:latin typeface="#9Slide03 Cabin Condensed Bold" panose="00000806000000000000" pitchFamily="2" charset="0"/>
              </a:rPr>
              <a:t>o </a:t>
            </a:r>
            <a:r>
              <a:rPr lang="vi-VN" altLang="zh-CN" sz="2200" dirty="0" smtClean="0">
                <a:solidFill>
                  <a:prstClr val="white"/>
                </a:solidFill>
                <a:latin typeface="#9Slide03 Cabin Condensed Bold" panose="00000806000000000000" pitchFamily="2" charset="0"/>
              </a:rPr>
              <a:t>amip lị </a:t>
            </a:r>
            <a:r>
              <a:rPr lang="vi-VN" altLang="zh-CN" sz="2200" b="1" i="1" dirty="0" smtClean="0">
                <a:solidFill>
                  <a:srgbClr val="FFFF00"/>
                </a:solidFill>
                <a:latin typeface="Palatino Linotype" panose="02040502050505030304" pitchFamily="18" charset="0"/>
              </a:rPr>
              <a:t>Entamoeba</a:t>
            </a:r>
            <a:r>
              <a:rPr lang="vi-VN" altLang="zh-CN" sz="2200" i="1" dirty="0" smtClean="0">
                <a:solidFill>
                  <a:srgbClr val="FFFF00"/>
                </a:solidFill>
                <a:latin typeface="Palatino Linotype" panose="02040502050505030304" pitchFamily="18" charset="0"/>
              </a:rPr>
              <a:t> </a:t>
            </a:r>
            <a:r>
              <a:rPr lang="vi-VN" altLang="zh-CN" sz="2200" dirty="0" smtClean="0">
                <a:solidFill>
                  <a:prstClr val="white"/>
                </a:solidFill>
                <a:latin typeface="#9Slide03 Cabin Condensed Bold" panose="00000806000000000000" pitchFamily="2" charset="0"/>
              </a:rPr>
              <a:t>gây nên. Kí sinh trong thành ruột người, chúng ăn hồng cầu, theo máu vào gan gây s</a:t>
            </a:r>
            <a:r>
              <a:rPr lang="en-US" altLang="zh-CN" sz="2200" dirty="0">
                <a:solidFill>
                  <a:prstClr val="white"/>
                </a:solidFill>
                <a:latin typeface="#9Slide03 Cabin Condensed Bold" panose="00000806000000000000" pitchFamily="2" charset="0"/>
              </a:rPr>
              <a:t>ư</a:t>
            </a:r>
            <a:r>
              <a:rPr lang="vi-VN" altLang="zh-CN" sz="2200" dirty="0" smtClean="0">
                <a:solidFill>
                  <a:prstClr val="white"/>
                </a:solidFill>
                <a:latin typeface="#9Slide03 Cabin Condensed Bold" panose="00000806000000000000" pitchFamily="2" charset="0"/>
              </a:rPr>
              <a:t>ng gan. </a:t>
            </a:r>
          </a:p>
          <a:p>
            <a:pPr algn="just" defTabSz="914377"/>
            <a:r>
              <a:rPr lang="vi-VN" altLang="zh-CN" sz="2200" u="sng" dirty="0" smtClean="0">
                <a:solidFill>
                  <a:srgbClr val="FFC000"/>
                </a:solidFill>
                <a:latin typeface="#9Slide03 Cabin Condensed Bold" panose="00000806000000000000" pitchFamily="2" charset="0"/>
              </a:rPr>
              <a:t>Bào xác</a:t>
            </a:r>
            <a:r>
              <a:rPr lang="vi-VN" altLang="zh-CN" sz="2200" dirty="0" smtClean="0">
                <a:solidFill>
                  <a:srgbClr val="FFC000"/>
                </a:solidFill>
                <a:latin typeface="#9Slide03 Cabin Condensed Bold" panose="00000806000000000000" pitchFamily="2" charset="0"/>
              </a:rPr>
              <a:t> </a:t>
            </a:r>
            <a:r>
              <a:rPr lang="vi-VN" altLang="zh-CN" sz="2200" dirty="0" smtClean="0">
                <a:solidFill>
                  <a:prstClr val="white"/>
                </a:solidFill>
                <a:latin typeface="#9Slide03 Cabin Condensed Bold" panose="00000806000000000000" pitchFamily="2" charset="0"/>
              </a:rPr>
              <a:t>kiết lị theo phân ra ngoài. Nếu ăn phải thức ăn, nước uống chứa bào xác sẽ gây bệnh</a:t>
            </a:r>
            <a:r>
              <a:rPr lang="en-US" altLang="zh-CN" sz="2200" dirty="0" smtClean="0">
                <a:solidFill>
                  <a:prstClr val="white"/>
                </a:solidFill>
                <a:latin typeface="#9Slide03 Cabin Condensed Bold" panose="00000806000000000000" pitchFamily="2" charset="0"/>
              </a:rPr>
              <a:t>.</a:t>
            </a:r>
            <a:endParaRPr lang="vi-VN" altLang="zh-CN" sz="2200" dirty="0">
              <a:solidFill>
                <a:prstClr val="white"/>
              </a:solidFill>
              <a:latin typeface="#9Slide03 Cabin Condensed Bold" panose="00000806000000000000" pitchFamily="2" charset="0"/>
            </a:endParaRPr>
          </a:p>
        </p:txBody>
      </p:sp>
      <p:sp>
        <p:nvSpPr>
          <p:cNvPr id="7" name="TextBox 6"/>
          <p:cNvSpPr txBox="1"/>
          <p:nvPr/>
        </p:nvSpPr>
        <p:spPr>
          <a:xfrm>
            <a:off x="-1" y="246610"/>
            <a:ext cx="4173649" cy="584775"/>
          </a:xfrm>
          <a:prstGeom prst="rect">
            <a:avLst/>
          </a:prstGeom>
          <a:solidFill>
            <a:srgbClr val="0000CC"/>
          </a:solidFill>
          <a:ln>
            <a:noFill/>
          </a:ln>
        </p:spPr>
        <p:txBody>
          <a:bodyPr wrap="square" rtlCol="0">
            <a:spAutoFit/>
          </a:bodyPr>
          <a:lstStyle>
            <a:defPPr>
              <a:defRPr lang="en-US"/>
            </a:defPPr>
            <a:lvl1pPr algn="ctr" defTabSz="914400">
              <a:defRPr sz="3200">
                <a:solidFill>
                  <a:prstClr val="white"/>
                </a:solidFill>
                <a:latin typeface="#9Slide03 Swiss Condensed Bold" panose="02000500000000000000" pitchFamily="2" charset="0"/>
              </a:defRPr>
            </a:lvl1pPr>
          </a:lstStyle>
          <a:p>
            <a:r>
              <a:rPr lang="en-US" dirty="0"/>
              <a:t>BIỂU HIỆN </a:t>
            </a:r>
            <a:r>
              <a:rPr lang="vi-VN" dirty="0"/>
              <a:t>BỆNH KIẾT LỊ</a:t>
            </a:r>
          </a:p>
        </p:txBody>
      </p:sp>
      <p:pic>
        <p:nvPicPr>
          <p:cNvPr id="14338" name="Picture 2" descr="Bệnh kiết lỵ - dấu hiệu, triệu chứng, nguyên nhân và cách chữa trị"/>
          <p:cNvPicPr>
            <a:picLocks noChangeAspect="1" noChangeArrowheads="1"/>
          </p:cNvPicPr>
          <p:nvPr/>
        </p:nvPicPr>
        <p:blipFill rotWithShape="1">
          <a:blip r:embed="rId4">
            <a:extLst>
              <a:ext uri="{28A0092B-C50C-407E-A947-70E740481C1C}">
                <a14:useLocalDpi xmlns:a14="http://schemas.microsoft.com/office/drawing/2010/main" val="0"/>
              </a:ext>
            </a:extLst>
          </a:blip>
          <a:srcRect l="385" t="305"/>
          <a:stretch/>
        </p:blipFill>
        <p:spPr bwMode="auto">
          <a:xfrm>
            <a:off x="7134130" y="72428"/>
            <a:ext cx="4744205" cy="562163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7840301" y="5694060"/>
            <a:ext cx="1222218" cy="416460"/>
          </a:xfrm>
          <a:prstGeom prst="roundRect">
            <a:avLst>
              <a:gd name="adj" fmla="val 50000"/>
            </a:avLst>
          </a:prstGeom>
          <a:solidFill>
            <a:srgbClr val="E64A7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i="1" dirty="0" smtClean="0">
                <a:solidFill>
                  <a:prstClr val="white"/>
                </a:solidFill>
                <a:latin typeface="Arial" panose="020B0604020202020204" pitchFamily="34" charset="0"/>
                <a:cs typeface="Arial" panose="020B0604020202020204" pitchFamily="34" charset="0"/>
              </a:rPr>
              <a:t>Hình </a:t>
            </a:r>
            <a:endParaRPr lang="vi-VN" i="1" dirty="0">
              <a:solidFill>
                <a:prstClr val="white"/>
              </a:solidFill>
              <a:latin typeface="Arial" panose="020B0604020202020204" pitchFamily="34" charset="0"/>
              <a:cs typeface="Arial" panose="020B0604020202020204" pitchFamily="34" charset="0"/>
            </a:endParaRPr>
          </a:p>
        </p:txBody>
      </p:sp>
      <p:sp>
        <p:nvSpPr>
          <p:cNvPr id="10" name="Rounded Rectangle 9"/>
          <p:cNvSpPr/>
          <p:nvPr/>
        </p:nvSpPr>
        <p:spPr>
          <a:xfrm>
            <a:off x="8863341" y="5694060"/>
            <a:ext cx="2806577" cy="4164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i="1" dirty="0" smtClean="0">
                <a:solidFill>
                  <a:srgbClr val="3333FF"/>
                </a:solidFill>
                <a:latin typeface="Arial" panose="020B0604020202020204" pitchFamily="34" charset="0"/>
                <a:cs typeface="Arial" panose="020B0604020202020204" pitchFamily="34" charset="0"/>
              </a:rPr>
              <a:t>Biểu hiện bệnh kiết lị</a:t>
            </a:r>
            <a:endParaRPr lang="vi-VN" i="1" dirty="0">
              <a:solidFill>
                <a:srgbClr val="3333FF"/>
              </a:solidFill>
              <a:latin typeface="Arial" panose="020B0604020202020204" pitchFamily="34" charset="0"/>
              <a:cs typeface="Arial" panose="020B0604020202020204" pitchFamily="34" charset="0"/>
            </a:endParaRPr>
          </a:p>
        </p:txBody>
      </p:sp>
      <p:sp>
        <p:nvSpPr>
          <p:cNvPr id="5" name="TextBox 4"/>
          <p:cNvSpPr txBox="1"/>
          <p:nvPr/>
        </p:nvSpPr>
        <p:spPr>
          <a:xfrm>
            <a:off x="1448931" y="5150407"/>
            <a:ext cx="5422838" cy="923330"/>
          </a:xfrm>
          <a:prstGeom prst="rect">
            <a:avLst/>
          </a:prstGeom>
          <a:noFill/>
        </p:spPr>
        <p:txBody>
          <a:bodyPr wrap="square" rtlCol="0">
            <a:spAutoFit/>
          </a:bodyPr>
          <a:lstStyle/>
          <a:p>
            <a:pPr algn="just" defTabSz="914400"/>
            <a:r>
              <a:rPr lang="en-US" i="1" dirty="0" smtClean="0">
                <a:solidFill>
                  <a:prstClr val="black"/>
                </a:solidFill>
                <a:latin typeface="Arial" panose="020B0604020202020204" pitchFamily="34" charset="0"/>
                <a:cs typeface="Arial" panose="020B0604020202020204" pitchFamily="34" charset="0"/>
              </a:rPr>
              <a:t>	</a:t>
            </a:r>
            <a:r>
              <a:rPr lang="vi-VN" i="1" dirty="0" smtClean="0">
                <a:solidFill>
                  <a:prstClr val="black"/>
                </a:solidFill>
                <a:latin typeface="Arial" panose="020B0604020202020204" pitchFamily="34" charset="0"/>
                <a:cs typeface="Arial" panose="020B0604020202020204" pitchFamily="34" charset="0"/>
              </a:rPr>
              <a:t>Người mắc biểu hiện: đau bụng, đi phân có thể lẫn máu và chất nhầy, cơ thể mệt mỏi vì mất nước và nôn ói,…</a:t>
            </a:r>
            <a:endParaRPr lang="vi-VN"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650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14338"/>
                                        </p:tgtEl>
                                        <p:attrNameLst>
                                          <p:attrName>style.visibility</p:attrName>
                                        </p:attrNameLst>
                                      </p:cBhvr>
                                      <p:to>
                                        <p:strVal val="visible"/>
                                      </p:to>
                                    </p:set>
                                    <p:anim calcmode="lin" valueType="num">
                                      <p:cBhvr>
                                        <p:cTn id="23" dur="500" fill="hold"/>
                                        <p:tgtEl>
                                          <p:spTgt spid="14338"/>
                                        </p:tgtEl>
                                        <p:attrNameLst>
                                          <p:attrName>ppt_w</p:attrName>
                                        </p:attrNameLst>
                                      </p:cBhvr>
                                      <p:tavLst>
                                        <p:tav tm="0">
                                          <p:val>
                                            <p:fltVal val="0"/>
                                          </p:val>
                                        </p:tav>
                                        <p:tav tm="100000">
                                          <p:val>
                                            <p:strVal val="#ppt_w"/>
                                          </p:val>
                                        </p:tav>
                                      </p:tavLst>
                                    </p:anim>
                                    <p:anim calcmode="lin" valueType="num">
                                      <p:cBhvr>
                                        <p:cTn id="24" dur="500" fill="hold"/>
                                        <p:tgtEl>
                                          <p:spTgt spid="14338"/>
                                        </p:tgtEl>
                                        <p:attrNameLst>
                                          <p:attrName>ppt_h</p:attrName>
                                        </p:attrNameLst>
                                      </p:cBhvr>
                                      <p:tavLst>
                                        <p:tav tm="0">
                                          <p:val>
                                            <p:fltVal val="0"/>
                                          </p:val>
                                        </p:tav>
                                        <p:tav tm="100000">
                                          <p:val>
                                            <p:strVal val="#ppt_h"/>
                                          </p:val>
                                        </p:tav>
                                      </p:tavLst>
                                    </p:anim>
                                    <p:animEffect transition="in" filter="fade">
                                      <p:cBhvr>
                                        <p:cTn id="25" dur="500"/>
                                        <p:tgtEl>
                                          <p:spTgt spid="143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342" y="4213845"/>
            <a:ext cx="2354436" cy="1335107"/>
          </a:xfrm>
          <a:prstGeom prst="rect">
            <a:avLst/>
          </a:prstGeom>
        </p:spPr>
      </p:pic>
      <p:grpSp>
        <p:nvGrpSpPr>
          <p:cNvPr id="3" name="组合 2"/>
          <p:cNvGrpSpPr/>
          <p:nvPr/>
        </p:nvGrpSpPr>
        <p:grpSpPr>
          <a:xfrm rot="20946486">
            <a:off x="1497756" y="3550185"/>
            <a:ext cx="1487935" cy="1623888"/>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199239" y="2562437"/>
              <a:ext cx="574918"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rPr>
                <a:t>4</a:t>
              </a:r>
              <a:endParaRPr lang="zh-CN" altLang="en-US" sz="8000" b="1" dirty="0">
                <a:ln w="12700">
                  <a:solidFill>
                    <a:srgbClr val="FF9933"/>
                  </a:solidFill>
                  <a:prstDash val="solid"/>
                </a:ln>
                <a:pattFill prst="ltDnDiag">
                  <a:fgClr>
                    <a:srgbClr val="FF9933"/>
                  </a:fgClr>
                  <a:bgClr>
                    <a:prstClr val="white"/>
                  </a:bgClr>
                </a:pattFill>
              </a:endParaRPr>
            </a:p>
          </p:txBody>
        </p:sp>
      </p:grpSp>
      <p:sp>
        <p:nvSpPr>
          <p:cNvPr id="6" name="文本框 5"/>
          <p:cNvSpPr txBox="1"/>
          <p:nvPr/>
        </p:nvSpPr>
        <p:spPr>
          <a:xfrm>
            <a:off x="5529739" y="4744795"/>
            <a:ext cx="6082114" cy="677108"/>
          </a:xfrm>
          <a:prstGeom prst="rect">
            <a:avLst/>
          </a:prstGeom>
          <a:noFill/>
        </p:spPr>
        <p:txBody>
          <a:bodyPr wrap="none" rtlCol="0">
            <a:spAutoFit/>
          </a:bodyPr>
          <a:lstStyle/>
          <a:p>
            <a:pPr defTabSz="914377">
              <a:lnSpc>
                <a:spcPct val="110000"/>
              </a:lnSpc>
            </a:pPr>
            <a:r>
              <a:rPr lang="en-US" altLang="zh-CN" sz="4400" b="1" dirty="0">
                <a:solidFill>
                  <a:prstClr val="white"/>
                </a:solidFill>
                <a:latin typeface="000 DanPanosian TB" pitchFamily="2" charset="0"/>
              </a:rPr>
              <a:t>BIỆN PHÁP PHÒNG CHỐNG</a:t>
            </a:r>
            <a:endParaRPr lang="zh-CN" altLang="en-US" sz="4400" b="1" dirty="0">
              <a:solidFill>
                <a:prstClr val="white"/>
              </a:solidFill>
              <a:latin typeface="000 DanPanosian TB" pitchFamily="2" charset="0"/>
            </a:endParaRPr>
          </a:p>
        </p:txBody>
      </p:sp>
    </p:spTree>
    <p:extLst>
      <p:ext uri="{BB962C8B-B14F-4D97-AF65-F5344CB8AC3E}">
        <p14:creationId xmlns:p14="http://schemas.microsoft.com/office/powerpoint/2010/main" val="4192067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300" fill="hold">
                                          <p:stCondLst>
                                            <p:cond delay="0"/>
                                          </p:stCondLst>
                                        </p:cTn>
                                        <p:tgtEl>
                                          <p:spTgt spid="2"/>
                                        </p:tgtEl>
                                        <p:attrNameLst>
                                          <p:attrName>r</p:attrName>
                                        </p:attrNameLst>
                                      </p:cBhvr>
                                    </p:animRot>
                                    <p:animRot by="-240000">
                                      <p:cBhvr>
                                        <p:cTn id="11" dur="600" fill="hold">
                                          <p:stCondLst>
                                            <p:cond delay="600"/>
                                          </p:stCondLst>
                                        </p:cTn>
                                        <p:tgtEl>
                                          <p:spTgt spid="2"/>
                                        </p:tgtEl>
                                        <p:attrNameLst>
                                          <p:attrName>r</p:attrName>
                                        </p:attrNameLst>
                                      </p:cBhvr>
                                    </p:animRot>
                                    <p:animRot by="240000">
                                      <p:cBhvr>
                                        <p:cTn id="12" dur="600" fill="hold">
                                          <p:stCondLst>
                                            <p:cond delay="1200"/>
                                          </p:stCondLst>
                                        </p:cTn>
                                        <p:tgtEl>
                                          <p:spTgt spid="2"/>
                                        </p:tgtEl>
                                        <p:attrNameLst>
                                          <p:attrName>r</p:attrName>
                                        </p:attrNameLst>
                                      </p:cBhvr>
                                    </p:animRot>
                                    <p:animRot by="-240000">
                                      <p:cBhvr>
                                        <p:cTn id="13" dur="600" fill="hold">
                                          <p:stCondLst>
                                            <p:cond delay="1800"/>
                                          </p:stCondLst>
                                        </p:cTn>
                                        <p:tgtEl>
                                          <p:spTgt spid="2"/>
                                        </p:tgtEl>
                                        <p:attrNameLst>
                                          <p:attrName>r</p:attrName>
                                        </p:attrNameLst>
                                      </p:cBhvr>
                                    </p:animRot>
                                    <p:animRot by="120000">
                                      <p:cBhvr>
                                        <p:cTn id="14" dur="600" fill="hold">
                                          <p:stCondLst>
                                            <p:cond delay="2400"/>
                                          </p:stCondLst>
                                        </p:cTn>
                                        <p:tgtEl>
                                          <p:spTgt spid="2"/>
                                        </p:tgtEl>
                                        <p:attrNameLst>
                                          <p:attrName>r</p:attrName>
                                        </p:attrNameLst>
                                      </p:cBhvr>
                                    </p:animRot>
                                  </p:childTnLst>
                                </p:cTn>
                              </p:par>
                            </p:childTnLst>
                          </p:cTn>
                        </p:par>
                        <p:par>
                          <p:cTn id="15" fill="hold">
                            <p:stCondLst>
                              <p:cond delay="3000"/>
                            </p:stCondLst>
                            <p:childTnLst>
                              <p:par>
                                <p:cTn id="16" presetID="49" presetClass="entr" presetSubtype="0"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250" fill="hold"/>
                                        <p:tgtEl>
                                          <p:spTgt spid="3"/>
                                        </p:tgtEl>
                                        <p:attrNameLst>
                                          <p:attrName>ppt_w</p:attrName>
                                        </p:attrNameLst>
                                      </p:cBhvr>
                                      <p:tavLst>
                                        <p:tav tm="0">
                                          <p:val>
                                            <p:fltVal val="0"/>
                                          </p:val>
                                        </p:tav>
                                        <p:tav tm="100000">
                                          <p:val>
                                            <p:strVal val="#ppt_w"/>
                                          </p:val>
                                        </p:tav>
                                      </p:tavLst>
                                    </p:anim>
                                    <p:anim calcmode="lin" valueType="num">
                                      <p:cBhvr>
                                        <p:cTn id="19" dur="1250" fill="hold"/>
                                        <p:tgtEl>
                                          <p:spTgt spid="3"/>
                                        </p:tgtEl>
                                        <p:attrNameLst>
                                          <p:attrName>ppt_h</p:attrName>
                                        </p:attrNameLst>
                                      </p:cBhvr>
                                      <p:tavLst>
                                        <p:tav tm="0">
                                          <p:val>
                                            <p:fltVal val="0"/>
                                          </p:val>
                                        </p:tav>
                                        <p:tav tm="100000">
                                          <p:val>
                                            <p:strVal val="#ppt_h"/>
                                          </p:val>
                                        </p:tav>
                                      </p:tavLst>
                                    </p:anim>
                                    <p:anim calcmode="lin" valueType="num">
                                      <p:cBhvr>
                                        <p:cTn id="20" dur="1250" fill="hold"/>
                                        <p:tgtEl>
                                          <p:spTgt spid="3"/>
                                        </p:tgtEl>
                                        <p:attrNameLst>
                                          <p:attrName>style.rotation</p:attrName>
                                        </p:attrNameLst>
                                      </p:cBhvr>
                                      <p:tavLst>
                                        <p:tav tm="0">
                                          <p:val>
                                            <p:fltVal val="360"/>
                                          </p:val>
                                        </p:tav>
                                        <p:tav tm="100000">
                                          <p:val>
                                            <p:fltVal val="0"/>
                                          </p:val>
                                        </p:tav>
                                      </p:tavLst>
                                    </p:anim>
                                    <p:animEffect transition="in" filter="fade">
                                      <p:cBhvr>
                                        <p:cTn id="21" dur="1250"/>
                                        <p:tgtEl>
                                          <p:spTgt spid="3"/>
                                        </p:tgtEl>
                                      </p:cBhvr>
                                    </p:animEffect>
                                  </p:childTnLst>
                                </p:cTn>
                              </p:par>
                              <p:par>
                                <p:cTn id="22" presetID="0" presetClass="path" presetSubtype="0" accel="50000" decel="50000" fill="hold" nodeType="withEffect">
                                  <p:stCondLst>
                                    <p:cond delay="0"/>
                                  </p:stCondLst>
                                  <p:childTnLst>
                                    <p:animMotion origin="layout" path="M -0.00382 -0.00771 L 0.07761 0.04939 " pathEditMode="relative" rAng="0" ptsTypes="AA">
                                      <p:cBhvr>
                                        <p:cTn id="23" dur="1250" spd="-100000" fill="hold"/>
                                        <p:tgtEl>
                                          <p:spTgt spid="3"/>
                                        </p:tgtEl>
                                        <p:attrNameLst>
                                          <p:attrName>ppt_x</p:attrName>
                                          <p:attrName>ppt_y</p:attrName>
                                        </p:attrNameLst>
                                      </p:cBhvr>
                                      <p:rCtr x="4062" y="2840"/>
                                    </p:animMotion>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5754" y="1199923"/>
            <a:ext cx="2616025" cy="2616025"/>
          </a:xfrm>
          <a:prstGeom prst="rect">
            <a:avLst/>
          </a:prstGeom>
        </p:spPr>
      </p:pic>
      <p:sp>
        <p:nvSpPr>
          <p:cNvPr id="12" name="TextBox 11"/>
          <p:cNvSpPr txBox="1"/>
          <p:nvPr/>
        </p:nvSpPr>
        <p:spPr>
          <a:xfrm>
            <a:off x="3467477" y="229448"/>
            <a:ext cx="8724523" cy="523220"/>
          </a:xfrm>
          <a:prstGeom prst="rect">
            <a:avLst/>
          </a:prstGeom>
          <a:solidFill>
            <a:schemeClr val="accent4">
              <a:lumMod val="20000"/>
              <a:lumOff val="80000"/>
            </a:schemeClr>
          </a:solidFill>
        </p:spPr>
        <p:txBody>
          <a:bodyPr wrap="square" rtlCol="0">
            <a:spAutoFit/>
          </a:bodyPr>
          <a:lstStyle/>
          <a:p>
            <a:pPr algn="ctr" defTabSz="914400"/>
            <a:r>
              <a:rPr lang="vi-VN" sz="2800" dirty="0" smtClean="0">
                <a:solidFill>
                  <a:srgbClr val="FF0000"/>
                </a:solidFill>
                <a:latin typeface="#9Slide05 FS Blonde Script" panose="03000503000000000000" pitchFamily="65" charset="0"/>
              </a:rPr>
              <a:t>Hãy nêu một số biện pháp phòng chống bệnh do nguyên sinh vật gây ra.</a:t>
            </a:r>
            <a:endParaRPr lang="vi-VN" sz="2800" dirty="0">
              <a:solidFill>
                <a:srgbClr val="FF0000"/>
              </a:solidFill>
              <a:latin typeface="#9Slide05 FS Blonde Script" panose="03000503000000000000" pitchFamily="65" charset="0"/>
            </a:endParaRPr>
          </a:p>
        </p:txBody>
      </p:sp>
      <p:grpSp>
        <p:nvGrpSpPr>
          <p:cNvPr id="20" name="Group 19"/>
          <p:cNvGrpSpPr/>
          <p:nvPr/>
        </p:nvGrpSpPr>
        <p:grpSpPr>
          <a:xfrm>
            <a:off x="406873" y="251430"/>
            <a:ext cx="4735804" cy="5589813"/>
            <a:chOff x="406873" y="251430"/>
            <a:chExt cx="4735804" cy="5589813"/>
          </a:xfrm>
        </p:grpSpPr>
        <p:pic>
          <p:nvPicPr>
            <p:cNvPr id="16386" name="Picture 2" descr="PHÒNG CHỐNG BỆNH SỐT RÉT – BV HUYỆN CỦ CHI"/>
            <p:cNvPicPr>
              <a:picLocks noChangeAspect="1" noChangeArrowheads="1"/>
            </p:cNvPicPr>
            <p:nvPr/>
          </p:nvPicPr>
          <p:blipFill rotWithShape="1">
            <a:blip r:embed="rId4">
              <a:extLst>
                <a:ext uri="{28A0092B-C50C-407E-A947-70E740481C1C}">
                  <a14:useLocalDpi xmlns:a14="http://schemas.microsoft.com/office/drawing/2010/main" val="0"/>
                </a:ext>
              </a:extLst>
            </a:blip>
            <a:srcRect l="16145" r="12542"/>
            <a:stretch/>
          </p:blipFill>
          <p:spPr bwMode="auto">
            <a:xfrm>
              <a:off x="406873" y="251430"/>
              <a:ext cx="2451867" cy="228978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23812" y="1411844"/>
              <a:ext cx="4418865" cy="4429399"/>
              <a:chOff x="723812" y="1411844"/>
              <a:chExt cx="4418865" cy="4429399"/>
            </a:xfrm>
          </p:grpSpPr>
          <p:grpSp>
            <p:nvGrpSpPr>
              <p:cNvPr id="4" name="Group 3"/>
              <p:cNvGrpSpPr/>
              <p:nvPr/>
            </p:nvGrpSpPr>
            <p:grpSpPr>
              <a:xfrm>
                <a:off x="723812" y="2115869"/>
                <a:ext cx="4418865" cy="3673445"/>
                <a:chOff x="814347" y="2677235"/>
                <a:chExt cx="4418865" cy="3673445"/>
              </a:xfrm>
            </p:grpSpPr>
            <p:sp>
              <p:nvSpPr>
                <p:cNvPr id="3" name="矩形 8"/>
                <p:cNvSpPr/>
                <p:nvPr/>
              </p:nvSpPr>
              <p:spPr>
                <a:xfrm rot="21317543">
                  <a:off x="814347" y="2677235"/>
                  <a:ext cx="4418865" cy="3673445"/>
                </a:xfrm>
                <a:custGeom>
                  <a:avLst/>
                  <a:gdLst>
                    <a:gd name="connsiteX0" fmla="*/ 0 w 3457020"/>
                    <a:gd name="connsiteY0" fmla="*/ 0 h 2138572"/>
                    <a:gd name="connsiteX1" fmla="*/ 3457020 w 3457020"/>
                    <a:gd name="connsiteY1" fmla="*/ 0 h 2138572"/>
                    <a:gd name="connsiteX2" fmla="*/ 3457020 w 3457020"/>
                    <a:gd name="connsiteY2" fmla="*/ 2138572 h 2138572"/>
                    <a:gd name="connsiteX3" fmla="*/ 0 w 3457020"/>
                    <a:gd name="connsiteY3" fmla="*/ 2138572 h 2138572"/>
                    <a:gd name="connsiteX4" fmla="*/ 0 w 3457020"/>
                    <a:gd name="connsiteY4" fmla="*/ 0 h 2138572"/>
                    <a:gd name="connsiteX0-1" fmla="*/ 0 w 3754476"/>
                    <a:gd name="connsiteY0-2" fmla="*/ 66101 h 2138572"/>
                    <a:gd name="connsiteX1-3" fmla="*/ 3754476 w 3754476"/>
                    <a:gd name="connsiteY1-4" fmla="*/ 0 h 2138572"/>
                    <a:gd name="connsiteX2-5" fmla="*/ 3754476 w 3754476"/>
                    <a:gd name="connsiteY2-6" fmla="*/ 2138572 h 2138572"/>
                    <a:gd name="connsiteX3-7" fmla="*/ 297456 w 3754476"/>
                    <a:gd name="connsiteY3-8" fmla="*/ 2138572 h 2138572"/>
                    <a:gd name="connsiteX4-9" fmla="*/ 0 w 3754476"/>
                    <a:gd name="connsiteY4-10" fmla="*/ 66101 h 2138572"/>
                    <a:gd name="connsiteX0-11" fmla="*/ 0 w 3754476"/>
                    <a:gd name="connsiteY0-12" fmla="*/ 66101 h 2292808"/>
                    <a:gd name="connsiteX1-13" fmla="*/ 3754476 w 3754476"/>
                    <a:gd name="connsiteY1-14" fmla="*/ 0 h 2292808"/>
                    <a:gd name="connsiteX2-15" fmla="*/ 3754476 w 3754476"/>
                    <a:gd name="connsiteY2-16" fmla="*/ 2138572 h 2292808"/>
                    <a:gd name="connsiteX3-17" fmla="*/ 694063 w 3754476"/>
                    <a:gd name="connsiteY3-18" fmla="*/ 2292808 h 2292808"/>
                    <a:gd name="connsiteX4-19" fmla="*/ 0 w 3754476"/>
                    <a:gd name="connsiteY4-20" fmla="*/ 66101 h 2292808"/>
                    <a:gd name="connsiteX0-21" fmla="*/ 0 w 3754476"/>
                    <a:gd name="connsiteY0-22" fmla="*/ 154236 h 2380943"/>
                    <a:gd name="connsiteX1-23" fmla="*/ 3743459 w 3754476"/>
                    <a:gd name="connsiteY1-24" fmla="*/ 0 h 2380943"/>
                    <a:gd name="connsiteX2-25" fmla="*/ 3754476 w 3754476"/>
                    <a:gd name="connsiteY2-26" fmla="*/ 2226707 h 2380943"/>
                    <a:gd name="connsiteX3-27" fmla="*/ 694063 w 3754476"/>
                    <a:gd name="connsiteY3-28" fmla="*/ 2380943 h 2380943"/>
                    <a:gd name="connsiteX4-29" fmla="*/ 0 w 3754476"/>
                    <a:gd name="connsiteY4-30" fmla="*/ 154236 h 2380943"/>
                    <a:gd name="connsiteX0-31" fmla="*/ 0 w 3985830"/>
                    <a:gd name="connsiteY0-32" fmla="*/ 154236 h 2380943"/>
                    <a:gd name="connsiteX1-33" fmla="*/ 3743459 w 3985830"/>
                    <a:gd name="connsiteY1-34" fmla="*/ 0 h 2380943"/>
                    <a:gd name="connsiteX2-35" fmla="*/ 3985830 w 3985830"/>
                    <a:gd name="connsiteY2-36" fmla="*/ 2050437 h 2380943"/>
                    <a:gd name="connsiteX3-37" fmla="*/ 694063 w 3985830"/>
                    <a:gd name="connsiteY3-38" fmla="*/ 2380943 h 2380943"/>
                    <a:gd name="connsiteX4-39" fmla="*/ 0 w 3985830"/>
                    <a:gd name="connsiteY4-40" fmla="*/ 154236 h 2380943"/>
                    <a:gd name="connsiteX0-41" fmla="*/ 0 w 3985830"/>
                    <a:gd name="connsiteY0-42" fmla="*/ 154236 h 2380943"/>
                    <a:gd name="connsiteX1-43" fmla="*/ 3743459 w 3985830"/>
                    <a:gd name="connsiteY1-44" fmla="*/ 0 h 2380943"/>
                    <a:gd name="connsiteX2-45" fmla="*/ 3985830 w 3985830"/>
                    <a:gd name="connsiteY2-46" fmla="*/ 2050437 h 2380943"/>
                    <a:gd name="connsiteX3-47" fmla="*/ 694063 w 3985830"/>
                    <a:gd name="connsiteY3-48" fmla="*/ 2380943 h 2380943"/>
                    <a:gd name="connsiteX4-49" fmla="*/ 0 w 3985830"/>
                    <a:gd name="connsiteY4-50" fmla="*/ 154236 h 2380943"/>
                    <a:gd name="connsiteX0-51" fmla="*/ 0 w 4186936"/>
                    <a:gd name="connsiteY0-52" fmla="*/ 154236 h 2380943"/>
                    <a:gd name="connsiteX1-53" fmla="*/ 3743459 w 4186936"/>
                    <a:gd name="connsiteY1-54" fmla="*/ 0 h 2380943"/>
                    <a:gd name="connsiteX2-55" fmla="*/ 3816569 w 4186936"/>
                    <a:gd name="connsiteY2-56" fmla="*/ 896596 h 2380943"/>
                    <a:gd name="connsiteX3-57" fmla="*/ 3985830 w 4186936"/>
                    <a:gd name="connsiteY3-58" fmla="*/ 2050437 h 2380943"/>
                    <a:gd name="connsiteX4-59" fmla="*/ 694063 w 4186936"/>
                    <a:gd name="connsiteY4-60" fmla="*/ 2380943 h 2380943"/>
                    <a:gd name="connsiteX5" fmla="*/ 0 w 4186936"/>
                    <a:gd name="connsiteY5" fmla="*/ 154236 h 2380943"/>
                    <a:gd name="connsiteX0-61" fmla="*/ 0 w 4126322"/>
                    <a:gd name="connsiteY0-62" fmla="*/ 154236 h 2380943"/>
                    <a:gd name="connsiteX1-63" fmla="*/ 3743459 w 4126322"/>
                    <a:gd name="connsiteY1-64" fmla="*/ 0 h 2380943"/>
                    <a:gd name="connsiteX2-65" fmla="*/ 3375894 w 4126322"/>
                    <a:gd name="connsiteY2-66" fmla="*/ 1116933 h 2380943"/>
                    <a:gd name="connsiteX3-67" fmla="*/ 3985830 w 4126322"/>
                    <a:gd name="connsiteY3-68" fmla="*/ 2050437 h 2380943"/>
                    <a:gd name="connsiteX4-69" fmla="*/ 694063 w 4126322"/>
                    <a:gd name="connsiteY4-70" fmla="*/ 2380943 h 2380943"/>
                    <a:gd name="connsiteX5-71" fmla="*/ 0 w 4126322"/>
                    <a:gd name="connsiteY5-72" fmla="*/ 154236 h 2380943"/>
                    <a:gd name="connsiteX0-73" fmla="*/ 0 w 3985830"/>
                    <a:gd name="connsiteY0-74" fmla="*/ 154236 h 2380943"/>
                    <a:gd name="connsiteX1-75" fmla="*/ 3743459 w 3985830"/>
                    <a:gd name="connsiteY1-76" fmla="*/ 0 h 2380943"/>
                    <a:gd name="connsiteX2-77" fmla="*/ 3375894 w 3985830"/>
                    <a:gd name="connsiteY2-78" fmla="*/ 1116933 h 2380943"/>
                    <a:gd name="connsiteX3-79" fmla="*/ 3985830 w 3985830"/>
                    <a:gd name="connsiteY3-80" fmla="*/ 2050437 h 2380943"/>
                    <a:gd name="connsiteX4-81" fmla="*/ 694063 w 3985830"/>
                    <a:gd name="connsiteY4-82" fmla="*/ 2380943 h 2380943"/>
                    <a:gd name="connsiteX5-83" fmla="*/ 0 w 3985830"/>
                    <a:gd name="connsiteY5-84" fmla="*/ 154236 h 2380943"/>
                    <a:gd name="connsiteX0-85" fmla="*/ 0 w 3985830"/>
                    <a:gd name="connsiteY0-86" fmla="*/ 154236 h 2380943"/>
                    <a:gd name="connsiteX1-87" fmla="*/ 3743459 w 3985830"/>
                    <a:gd name="connsiteY1-88" fmla="*/ 0 h 2380943"/>
                    <a:gd name="connsiteX2-89" fmla="*/ 3375894 w 3985830"/>
                    <a:gd name="connsiteY2-90" fmla="*/ 1116933 h 2380943"/>
                    <a:gd name="connsiteX3-91" fmla="*/ 3985830 w 3985830"/>
                    <a:gd name="connsiteY3-92" fmla="*/ 2050437 h 2380943"/>
                    <a:gd name="connsiteX4-93" fmla="*/ 694063 w 3985830"/>
                    <a:gd name="connsiteY4-94" fmla="*/ 2380943 h 2380943"/>
                    <a:gd name="connsiteX5-95" fmla="*/ 0 w 3985830"/>
                    <a:gd name="connsiteY5-96" fmla="*/ 154236 h 2380943"/>
                    <a:gd name="connsiteX0-97" fmla="*/ 0 w 3985830"/>
                    <a:gd name="connsiteY0-98" fmla="*/ 154236 h 2380943"/>
                    <a:gd name="connsiteX1-99" fmla="*/ 3743459 w 3985830"/>
                    <a:gd name="connsiteY1-100" fmla="*/ 0 h 2380943"/>
                    <a:gd name="connsiteX2-101" fmla="*/ 3375894 w 3985830"/>
                    <a:gd name="connsiteY2-102" fmla="*/ 1116933 h 2380943"/>
                    <a:gd name="connsiteX3-103" fmla="*/ 3985830 w 3985830"/>
                    <a:gd name="connsiteY3-104" fmla="*/ 2050437 h 2380943"/>
                    <a:gd name="connsiteX4-105" fmla="*/ 694063 w 3985830"/>
                    <a:gd name="connsiteY4-106" fmla="*/ 2380943 h 2380943"/>
                    <a:gd name="connsiteX5-107" fmla="*/ 0 w 3985830"/>
                    <a:gd name="connsiteY5-108" fmla="*/ 154236 h 2380943"/>
                    <a:gd name="connsiteX0-109" fmla="*/ 0 w 3985830"/>
                    <a:gd name="connsiteY0-110" fmla="*/ 154236 h 2380943"/>
                    <a:gd name="connsiteX1-111" fmla="*/ 3743459 w 3985830"/>
                    <a:gd name="connsiteY1-112" fmla="*/ 0 h 2380943"/>
                    <a:gd name="connsiteX2-113" fmla="*/ 3375894 w 3985830"/>
                    <a:gd name="connsiteY2-114" fmla="*/ 1116933 h 2380943"/>
                    <a:gd name="connsiteX3-115" fmla="*/ 3985830 w 3985830"/>
                    <a:gd name="connsiteY3-116" fmla="*/ 2050437 h 2380943"/>
                    <a:gd name="connsiteX4-117" fmla="*/ 694063 w 3985830"/>
                    <a:gd name="connsiteY4-118" fmla="*/ 2380943 h 2380943"/>
                    <a:gd name="connsiteX5-119" fmla="*/ 0 w 3985830"/>
                    <a:gd name="connsiteY5-120" fmla="*/ 154236 h 2380943"/>
                    <a:gd name="connsiteX0-121" fmla="*/ 0 w 3985830"/>
                    <a:gd name="connsiteY0-122" fmla="*/ 154236 h 2380943"/>
                    <a:gd name="connsiteX1-123" fmla="*/ 3743459 w 3985830"/>
                    <a:gd name="connsiteY1-124" fmla="*/ 0 h 2380943"/>
                    <a:gd name="connsiteX2-125" fmla="*/ 3375894 w 3985830"/>
                    <a:gd name="connsiteY2-126" fmla="*/ 1116933 h 2380943"/>
                    <a:gd name="connsiteX3-127" fmla="*/ 3985830 w 3985830"/>
                    <a:gd name="connsiteY3-128" fmla="*/ 2050437 h 2380943"/>
                    <a:gd name="connsiteX4-129" fmla="*/ 694063 w 3985830"/>
                    <a:gd name="connsiteY4-130" fmla="*/ 2380943 h 2380943"/>
                    <a:gd name="connsiteX5-131" fmla="*/ 0 w 3985830"/>
                    <a:gd name="connsiteY5-132" fmla="*/ 154236 h 2380943"/>
                    <a:gd name="connsiteX0-133" fmla="*/ 0 w 3985830"/>
                    <a:gd name="connsiteY0-134" fmla="*/ 154236 h 2733482"/>
                    <a:gd name="connsiteX1-135" fmla="*/ 3743459 w 3985830"/>
                    <a:gd name="connsiteY1-136" fmla="*/ 0 h 2733482"/>
                    <a:gd name="connsiteX2-137" fmla="*/ 3375894 w 3985830"/>
                    <a:gd name="connsiteY2-138" fmla="*/ 1116933 h 2733482"/>
                    <a:gd name="connsiteX3-139" fmla="*/ 3985830 w 3985830"/>
                    <a:gd name="connsiteY3-140" fmla="*/ 2050437 h 2733482"/>
                    <a:gd name="connsiteX4-141" fmla="*/ 589566 w 3985830"/>
                    <a:gd name="connsiteY4-142" fmla="*/ 2733482 h 2733482"/>
                    <a:gd name="connsiteX5-143" fmla="*/ 0 w 3985830"/>
                    <a:gd name="connsiteY5-144" fmla="*/ 154236 h 2733482"/>
                    <a:gd name="connsiteX0-145" fmla="*/ 0 w 3985830"/>
                    <a:gd name="connsiteY0-146" fmla="*/ 154236 h 2733482"/>
                    <a:gd name="connsiteX1-147" fmla="*/ 3743459 w 3985830"/>
                    <a:gd name="connsiteY1-148" fmla="*/ 0 h 2733482"/>
                    <a:gd name="connsiteX2-149" fmla="*/ 3375894 w 3985830"/>
                    <a:gd name="connsiteY2-150" fmla="*/ 1116933 h 2733482"/>
                    <a:gd name="connsiteX3-151" fmla="*/ 3985830 w 3985830"/>
                    <a:gd name="connsiteY3-152" fmla="*/ 2050437 h 2733482"/>
                    <a:gd name="connsiteX4-153" fmla="*/ 589566 w 3985830"/>
                    <a:gd name="connsiteY4-154" fmla="*/ 2733482 h 2733482"/>
                    <a:gd name="connsiteX5-155" fmla="*/ 0 w 3985830"/>
                    <a:gd name="connsiteY5-156" fmla="*/ 154236 h 2733482"/>
                    <a:gd name="connsiteX0-157" fmla="*/ 0 w 3985830"/>
                    <a:gd name="connsiteY0-158" fmla="*/ 154236 h 2733482"/>
                    <a:gd name="connsiteX1-159" fmla="*/ 3743459 w 3985830"/>
                    <a:gd name="connsiteY1-160" fmla="*/ 0 h 2733482"/>
                    <a:gd name="connsiteX2-161" fmla="*/ 3375894 w 3985830"/>
                    <a:gd name="connsiteY2-162" fmla="*/ 1116933 h 2733482"/>
                    <a:gd name="connsiteX3-163" fmla="*/ 3985830 w 3985830"/>
                    <a:gd name="connsiteY3-164" fmla="*/ 2050437 h 2733482"/>
                    <a:gd name="connsiteX4-165" fmla="*/ 2282527 w 3985830"/>
                    <a:gd name="connsiteY4-166" fmla="*/ 2383872 h 2733482"/>
                    <a:gd name="connsiteX5-167" fmla="*/ 589566 w 3985830"/>
                    <a:gd name="connsiteY5-168" fmla="*/ 2733482 h 2733482"/>
                    <a:gd name="connsiteX6" fmla="*/ 0 w 3985830"/>
                    <a:gd name="connsiteY6" fmla="*/ 154236 h 2733482"/>
                    <a:gd name="connsiteX0-169" fmla="*/ 0 w 3985830"/>
                    <a:gd name="connsiteY0-170" fmla="*/ 154236 h 2733482"/>
                    <a:gd name="connsiteX1-171" fmla="*/ 3743459 w 3985830"/>
                    <a:gd name="connsiteY1-172" fmla="*/ 0 h 2733482"/>
                    <a:gd name="connsiteX2-173" fmla="*/ 3375894 w 3985830"/>
                    <a:gd name="connsiteY2-174" fmla="*/ 1116933 h 2733482"/>
                    <a:gd name="connsiteX3-175" fmla="*/ 3985830 w 3985830"/>
                    <a:gd name="connsiteY3-176" fmla="*/ 2050437 h 2733482"/>
                    <a:gd name="connsiteX4-177" fmla="*/ 2198930 w 3985830"/>
                    <a:gd name="connsiteY4-178" fmla="*/ 2108450 h 2733482"/>
                    <a:gd name="connsiteX5-179" fmla="*/ 589566 w 3985830"/>
                    <a:gd name="connsiteY5-180" fmla="*/ 2733482 h 2733482"/>
                    <a:gd name="connsiteX6-181" fmla="*/ 0 w 3985830"/>
                    <a:gd name="connsiteY6-182" fmla="*/ 154236 h 2733482"/>
                    <a:gd name="connsiteX0-183" fmla="*/ 0 w 3985830"/>
                    <a:gd name="connsiteY0-184" fmla="*/ 572877 h 3152123"/>
                    <a:gd name="connsiteX1-185" fmla="*/ 3398620 w 3985830"/>
                    <a:gd name="connsiteY1-186" fmla="*/ 0 h 3152123"/>
                    <a:gd name="connsiteX2-187" fmla="*/ 3375894 w 3985830"/>
                    <a:gd name="connsiteY2-188" fmla="*/ 1535574 h 3152123"/>
                    <a:gd name="connsiteX3-189" fmla="*/ 3985830 w 3985830"/>
                    <a:gd name="connsiteY3-190" fmla="*/ 2469078 h 3152123"/>
                    <a:gd name="connsiteX4-191" fmla="*/ 2198930 w 3985830"/>
                    <a:gd name="connsiteY4-192" fmla="*/ 2527091 h 3152123"/>
                    <a:gd name="connsiteX5-193" fmla="*/ 589566 w 3985830"/>
                    <a:gd name="connsiteY5-194" fmla="*/ 3152123 h 3152123"/>
                    <a:gd name="connsiteX6-195" fmla="*/ 0 w 3985830"/>
                    <a:gd name="connsiteY6-196" fmla="*/ 572877 h 3152123"/>
                    <a:gd name="connsiteX0-197" fmla="*/ 0 w 3985830"/>
                    <a:gd name="connsiteY0-198" fmla="*/ 572877 h 3152123"/>
                    <a:gd name="connsiteX1-199" fmla="*/ 3398620 w 3985830"/>
                    <a:gd name="connsiteY1-200" fmla="*/ 0 h 3152123"/>
                    <a:gd name="connsiteX2-201" fmla="*/ 3375894 w 3985830"/>
                    <a:gd name="connsiteY2-202" fmla="*/ 1535574 h 3152123"/>
                    <a:gd name="connsiteX3-203" fmla="*/ 3985830 w 3985830"/>
                    <a:gd name="connsiteY3-204" fmla="*/ 2469078 h 3152123"/>
                    <a:gd name="connsiteX4-205" fmla="*/ 2198930 w 3985830"/>
                    <a:gd name="connsiteY4-206" fmla="*/ 2527091 h 3152123"/>
                    <a:gd name="connsiteX5-207" fmla="*/ 589566 w 3985830"/>
                    <a:gd name="connsiteY5-208" fmla="*/ 3152123 h 3152123"/>
                    <a:gd name="connsiteX6-209" fmla="*/ 0 w 3985830"/>
                    <a:gd name="connsiteY6-210" fmla="*/ 572877 h 31521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81" y="connsiteY6-182"/>
                    </a:cxn>
                  </a:cxnLst>
                  <a:rect l="l" t="t" r="r" b="b"/>
                  <a:pathLst>
                    <a:path w="3985830" h="3152123">
                      <a:moveTo>
                        <a:pt x="0" y="572877"/>
                      </a:moveTo>
                      <a:cubicBezTo>
                        <a:pt x="1132873" y="381918"/>
                        <a:pt x="2150799" y="543499"/>
                        <a:pt x="3398620" y="0"/>
                      </a:cubicBezTo>
                      <a:cubicBezTo>
                        <a:pt x="3241500" y="355082"/>
                        <a:pt x="3412617" y="1127734"/>
                        <a:pt x="3375894" y="1535574"/>
                      </a:cubicBezTo>
                      <a:cubicBezTo>
                        <a:pt x="3735778" y="2163752"/>
                        <a:pt x="3635915" y="1979316"/>
                        <a:pt x="3985830" y="2469078"/>
                      </a:cubicBezTo>
                      <a:lnTo>
                        <a:pt x="2198930" y="2527091"/>
                      </a:lnTo>
                      <a:lnTo>
                        <a:pt x="589566" y="3152123"/>
                      </a:lnTo>
                      <a:cubicBezTo>
                        <a:pt x="591588" y="2248306"/>
                        <a:pt x="196522" y="1432626"/>
                        <a:pt x="0" y="57287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2" name="Picture 1"/>
                <p:cNvPicPr>
                  <a:picLocks noChangeAspect="1"/>
                </p:cNvPicPr>
                <p:nvPr/>
              </p:nvPicPr>
              <p:blipFill rotWithShape="1">
                <a:blip r:embed="rId5"/>
                <a:srcRect b="18091"/>
                <a:stretch/>
              </p:blipFill>
              <p:spPr>
                <a:xfrm rot="20889791">
                  <a:off x="1360136" y="3116219"/>
                  <a:ext cx="2997209" cy="2466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3" name="TextBox 12"/>
              <p:cNvSpPr txBox="1"/>
              <p:nvPr/>
            </p:nvSpPr>
            <p:spPr>
              <a:xfrm>
                <a:off x="2788467" y="5441133"/>
                <a:ext cx="1837854" cy="400110"/>
              </a:xfrm>
              <a:prstGeom prst="rect">
                <a:avLst/>
              </a:prstGeom>
              <a:noFill/>
            </p:spPr>
            <p:txBody>
              <a:bodyPr wrap="square" rtlCol="0">
                <a:spAutoFit/>
              </a:bodyPr>
              <a:lstStyle/>
              <a:p>
                <a:pPr defTabSz="914400"/>
                <a:r>
                  <a:rPr lang="vi-VN" sz="2000" dirty="0" smtClean="0">
                    <a:solidFill>
                      <a:prstClr val="black"/>
                    </a:solidFill>
                    <a:latin typeface="#9Slide03 Cabin Condensed Bold" panose="00000806000000000000" pitchFamily="2" charset="0"/>
                  </a:rPr>
                  <a:t>Ngủ mùng</a:t>
                </a:r>
                <a:endParaRPr lang="vi-VN" sz="2000" dirty="0">
                  <a:solidFill>
                    <a:prstClr val="black"/>
                  </a:solidFill>
                  <a:latin typeface="#9Slide03 Cabin Condensed Bold" panose="00000806000000000000" pitchFamily="2" charset="0"/>
                </a:endParaRPr>
              </a:p>
            </p:txBody>
          </p:sp>
          <p:sp>
            <p:nvSpPr>
              <p:cNvPr id="21" name="TextBox 20"/>
              <p:cNvSpPr txBox="1"/>
              <p:nvPr/>
            </p:nvSpPr>
            <p:spPr>
              <a:xfrm>
                <a:off x="2768205" y="1411844"/>
                <a:ext cx="1837854" cy="400110"/>
              </a:xfrm>
              <a:prstGeom prst="rect">
                <a:avLst/>
              </a:prstGeom>
              <a:noFill/>
            </p:spPr>
            <p:txBody>
              <a:bodyPr wrap="square" rtlCol="0">
                <a:spAutoFit/>
              </a:bodyPr>
              <a:lstStyle/>
              <a:p>
                <a:pPr defTabSz="914400"/>
                <a:r>
                  <a:rPr lang="vi-VN" sz="2000" dirty="0" smtClean="0">
                    <a:solidFill>
                      <a:prstClr val="black"/>
                    </a:solidFill>
                    <a:latin typeface="#9Slide03 Cabin Condensed Bold" panose="00000806000000000000" pitchFamily="2" charset="0"/>
                  </a:rPr>
                  <a:t>Diệt muỗi</a:t>
                </a:r>
                <a:endParaRPr lang="vi-VN" sz="2000" dirty="0">
                  <a:solidFill>
                    <a:prstClr val="black"/>
                  </a:solidFill>
                  <a:latin typeface="#9Slide03 Cabin Condensed Bold" panose="00000806000000000000" pitchFamily="2" charset="0"/>
                </a:endParaRPr>
              </a:p>
            </p:txBody>
          </p:sp>
        </p:grpSp>
      </p:grpSp>
      <p:grpSp>
        <p:nvGrpSpPr>
          <p:cNvPr id="18" name="Group 17"/>
          <p:cNvGrpSpPr/>
          <p:nvPr/>
        </p:nvGrpSpPr>
        <p:grpSpPr>
          <a:xfrm>
            <a:off x="5285966" y="1036889"/>
            <a:ext cx="3507470" cy="3915221"/>
            <a:chOff x="5285966" y="1036889"/>
            <a:chExt cx="3507470" cy="3915221"/>
          </a:xfrm>
        </p:grpSpPr>
        <p:grpSp>
          <p:nvGrpSpPr>
            <p:cNvPr id="7" name="Group 6"/>
            <p:cNvGrpSpPr/>
            <p:nvPr/>
          </p:nvGrpSpPr>
          <p:grpSpPr>
            <a:xfrm>
              <a:off x="5285966" y="1036889"/>
              <a:ext cx="3507470" cy="3448402"/>
              <a:chOff x="5812376" y="1766448"/>
              <a:chExt cx="3507470" cy="3448402"/>
            </a:xfrm>
          </p:grpSpPr>
          <p:sp>
            <p:nvSpPr>
              <p:cNvPr id="6" name="矩形 3"/>
              <p:cNvSpPr/>
              <p:nvPr/>
            </p:nvSpPr>
            <p:spPr>
              <a:xfrm rot="424988">
                <a:off x="5812376" y="1766448"/>
                <a:ext cx="3507470" cy="344840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5" name="Picture 4"/>
              <p:cNvPicPr>
                <a:picLocks noChangeAspect="1"/>
              </p:cNvPicPr>
              <p:nvPr/>
            </p:nvPicPr>
            <p:blipFill>
              <a:blip r:embed="rId6"/>
              <a:stretch>
                <a:fillRect/>
              </a:stretch>
            </p:blipFill>
            <p:spPr>
              <a:xfrm rot="504518">
                <a:off x="6152914" y="2045965"/>
                <a:ext cx="2752983" cy="275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5" name="TextBox 14"/>
            <p:cNvSpPr txBox="1"/>
            <p:nvPr/>
          </p:nvSpPr>
          <p:spPr>
            <a:xfrm>
              <a:off x="5512535" y="4552000"/>
              <a:ext cx="2896560" cy="400110"/>
            </a:xfrm>
            <a:prstGeom prst="rect">
              <a:avLst/>
            </a:prstGeom>
            <a:noFill/>
          </p:spPr>
          <p:txBody>
            <a:bodyPr wrap="square" rtlCol="0">
              <a:spAutoFit/>
            </a:bodyPr>
            <a:lstStyle/>
            <a:p>
              <a:pPr defTabSz="914400"/>
              <a:r>
                <a:rPr lang="vi-VN" sz="2000" dirty="0" smtClean="0">
                  <a:solidFill>
                    <a:prstClr val="black"/>
                  </a:solidFill>
                  <a:latin typeface="#9Slide03 Cabin Condensed Bold" panose="00000806000000000000" pitchFamily="2" charset="0"/>
                </a:rPr>
                <a:t>Vệ sinh an toàn thực phẩm</a:t>
              </a:r>
              <a:endParaRPr lang="vi-VN" sz="2000" dirty="0">
                <a:solidFill>
                  <a:prstClr val="black"/>
                </a:solidFill>
                <a:latin typeface="#9Slide03 Cabin Condensed Bold" panose="00000806000000000000" pitchFamily="2" charset="0"/>
              </a:endParaRPr>
            </a:p>
          </p:txBody>
        </p:sp>
      </p:grpSp>
      <p:grpSp>
        <p:nvGrpSpPr>
          <p:cNvPr id="19" name="Group 18"/>
          <p:cNvGrpSpPr/>
          <p:nvPr/>
        </p:nvGrpSpPr>
        <p:grpSpPr>
          <a:xfrm>
            <a:off x="7697206" y="2884017"/>
            <a:ext cx="4109618" cy="3393955"/>
            <a:chOff x="7697206" y="2884017"/>
            <a:chExt cx="4109618" cy="3393955"/>
          </a:xfrm>
        </p:grpSpPr>
        <p:sp>
          <p:nvSpPr>
            <p:cNvPr id="11" name="矩形 3"/>
            <p:cNvSpPr/>
            <p:nvPr/>
          </p:nvSpPr>
          <p:spPr>
            <a:xfrm rot="720541">
              <a:off x="8643134" y="2884017"/>
              <a:ext cx="3163690" cy="3158847"/>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9" name="Picture 8"/>
            <p:cNvPicPr>
              <a:picLocks noChangeAspect="1"/>
            </p:cNvPicPr>
            <p:nvPr/>
          </p:nvPicPr>
          <p:blipFill>
            <a:blip r:embed="rId7"/>
            <a:stretch>
              <a:fillRect/>
            </a:stretch>
          </p:blipFill>
          <p:spPr>
            <a:xfrm rot="1025808">
              <a:off x="9006953" y="3196802"/>
              <a:ext cx="2517537" cy="2451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697206" y="5877862"/>
              <a:ext cx="2896560"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Bold" panose="00000806000000000000" pitchFamily="2" charset="0"/>
                </a:rPr>
                <a:t>Diệt ruồi, muỗi</a:t>
              </a:r>
              <a:endParaRPr lang="vi-VN" sz="2000" dirty="0">
                <a:solidFill>
                  <a:prstClr val="black"/>
                </a:solidFill>
                <a:latin typeface="#9Slide03 Cabin Condensed Bold" panose="00000806000000000000" pitchFamily="2" charset="0"/>
              </a:endParaRPr>
            </a:p>
          </p:txBody>
        </p:sp>
      </p:grpSp>
    </p:spTree>
    <p:extLst>
      <p:ext uri="{BB962C8B-B14F-4D97-AF65-F5344CB8AC3E}">
        <p14:creationId xmlns:p14="http://schemas.microsoft.com/office/powerpoint/2010/main" val="3611712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288" y="-500156"/>
            <a:ext cx="2616025" cy="2616025"/>
          </a:xfrm>
          <a:prstGeom prst="rect">
            <a:avLst/>
          </a:prstGeom>
        </p:spPr>
      </p:pic>
      <p:grpSp>
        <p:nvGrpSpPr>
          <p:cNvPr id="18" name="Group 17"/>
          <p:cNvGrpSpPr/>
          <p:nvPr/>
        </p:nvGrpSpPr>
        <p:grpSpPr>
          <a:xfrm>
            <a:off x="4503110" y="484627"/>
            <a:ext cx="3507470" cy="3934238"/>
            <a:chOff x="4318835" y="1100263"/>
            <a:chExt cx="3507470" cy="3934238"/>
          </a:xfrm>
        </p:grpSpPr>
        <p:sp>
          <p:nvSpPr>
            <p:cNvPr id="6" name="矩形 3"/>
            <p:cNvSpPr/>
            <p:nvPr/>
          </p:nvSpPr>
          <p:spPr>
            <a:xfrm rot="21427638">
              <a:off x="4318835" y="1100263"/>
              <a:ext cx="3507470" cy="344840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12" name="Picture 11"/>
            <p:cNvPicPr>
              <a:picLocks noChangeAspect="1"/>
            </p:cNvPicPr>
            <p:nvPr/>
          </p:nvPicPr>
          <p:blipFill>
            <a:blip r:embed="rId4"/>
            <a:stretch>
              <a:fillRect/>
            </a:stretch>
          </p:blipFill>
          <p:spPr>
            <a:xfrm>
              <a:off x="4610613" y="1504966"/>
              <a:ext cx="2879171" cy="2818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5088048" y="4634391"/>
              <a:ext cx="2152469" cy="400110"/>
            </a:xfrm>
            <a:prstGeom prst="rect">
              <a:avLst/>
            </a:prstGeom>
            <a:noFill/>
          </p:spPr>
          <p:txBody>
            <a:bodyPr wrap="square" rtlCol="0">
              <a:spAutoFit/>
            </a:bodyPr>
            <a:lstStyle/>
            <a:p>
              <a:pPr defTabSz="914400"/>
              <a:r>
                <a:rPr lang="vi-VN" sz="2000" dirty="0" smtClean="0">
                  <a:solidFill>
                    <a:prstClr val="black"/>
                  </a:solidFill>
                  <a:latin typeface="#9Slide03 Cabin Condensed Bold" panose="00000806000000000000" pitchFamily="2" charset="0"/>
                </a:rPr>
                <a:t>Vệ sinh môi trường</a:t>
              </a:r>
              <a:endParaRPr lang="vi-VN" sz="2000" dirty="0">
                <a:solidFill>
                  <a:prstClr val="black"/>
                </a:solidFill>
                <a:latin typeface="#9Slide03 Cabin Condensed Bold" panose="00000806000000000000" pitchFamily="2" charset="0"/>
              </a:endParaRPr>
            </a:p>
          </p:txBody>
        </p:sp>
      </p:grpSp>
      <p:grpSp>
        <p:nvGrpSpPr>
          <p:cNvPr id="20" name="Group 19"/>
          <p:cNvGrpSpPr/>
          <p:nvPr/>
        </p:nvGrpSpPr>
        <p:grpSpPr>
          <a:xfrm>
            <a:off x="7677855" y="2264964"/>
            <a:ext cx="4218154" cy="3684742"/>
            <a:chOff x="7677855" y="2264964"/>
            <a:chExt cx="4218154" cy="3684742"/>
          </a:xfrm>
        </p:grpSpPr>
        <p:sp>
          <p:nvSpPr>
            <p:cNvPr id="11" name="矩形 3"/>
            <p:cNvSpPr/>
            <p:nvPr/>
          </p:nvSpPr>
          <p:spPr>
            <a:xfrm rot="720541">
              <a:off x="8161762" y="2264964"/>
              <a:ext cx="3734247" cy="3237946"/>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13" name="Picture 12"/>
            <p:cNvPicPr>
              <a:picLocks noChangeAspect="1"/>
            </p:cNvPicPr>
            <p:nvPr/>
          </p:nvPicPr>
          <p:blipFill>
            <a:blip r:embed="rId5"/>
            <a:stretch>
              <a:fillRect/>
            </a:stretch>
          </p:blipFill>
          <p:spPr>
            <a:xfrm rot="827384">
              <a:off x="8471821" y="2548213"/>
              <a:ext cx="2926213" cy="278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7677855" y="5549596"/>
              <a:ext cx="3693813" cy="400110"/>
            </a:xfrm>
            <a:prstGeom prst="rect">
              <a:avLst/>
            </a:prstGeom>
            <a:noFill/>
          </p:spPr>
          <p:txBody>
            <a:bodyPr wrap="square" rtlCol="0">
              <a:spAutoFit/>
            </a:bodyPr>
            <a:lstStyle/>
            <a:p>
              <a:pPr defTabSz="914400"/>
              <a:r>
                <a:rPr lang="vi-VN" sz="2000" dirty="0" smtClean="0">
                  <a:solidFill>
                    <a:prstClr val="black"/>
                  </a:solidFill>
                  <a:latin typeface="#9Slide03 Cabin Condensed Bold" panose="00000806000000000000" pitchFamily="2" charset="0"/>
                </a:rPr>
                <a:t>Tuyên truyền vệ sinh môi trường</a:t>
              </a:r>
              <a:endParaRPr lang="vi-VN" sz="2000" dirty="0">
                <a:solidFill>
                  <a:prstClr val="black"/>
                </a:solidFill>
                <a:latin typeface="#9Slide03 Cabin Condensed Bold" panose="00000806000000000000" pitchFamily="2" charset="0"/>
              </a:endParaRPr>
            </a:p>
          </p:txBody>
        </p:sp>
      </p:grpSp>
      <p:grpSp>
        <p:nvGrpSpPr>
          <p:cNvPr id="21" name="Group 20"/>
          <p:cNvGrpSpPr/>
          <p:nvPr/>
        </p:nvGrpSpPr>
        <p:grpSpPr>
          <a:xfrm>
            <a:off x="754227" y="2059784"/>
            <a:ext cx="4034103" cy="3858807"/>
            <a:chOff x="754227" y="2059784"/>
            <a:chExt cx="4034103" cy="3858807"/>
          </a:xfrm>
        </p:grpSpPr>
        <p:grpSp>
          <p:nvGrpSpPr>
            <p:cNvPr id="14" name="Group 13"/>
            <p:cNvGrpSpPr/>
            <p:nvPr/>
          </p:nvGrpSpPr>
          <p:grpSpPr>
            <a:xfrm>
              <a:off x="754227" y="2059784"/>
              <a:ext cx="4034103" cy="3858807"/>
              <a:chOff x="754227" y="2059784"/>
              <a:chExt cx="4034103" cy="3858807"/>
            </a:xfrm>
          </p:grpSpPr>
          <p:sp>
            <p:nvSpPr>
              <p:cNvPr id="3" name="矩形 8"/>
              <p:cNvSpPr/>
              <p:nvPr/>
            </p:nvSpPr>
            <p:spPr>
              <a:xfrm rot="21317543">
                <a:off x="754227" y="2059784"/>
                <a:ext cx="4034103" cy="3855441"/>
              </a:xfrm>
              <a:custGeom>
                <a:avLst/>
                <a:gdLst>
                  <a:gd name="connsiteX0" fmla="*/ 0 w 3457020"/>
                  <a:gd name="connsiteY0" fmla="*/ 0 h 2138572"/>
                  <a:gd name="connsiteX1" fmla="*/ 3457020 w 3457020"/>
                  <a:gd name="connsiteY1" fmla="*/ 0 h 2138572"/>
                  <a:gd name="connsiteX2" fmla="*/ 3457020 w 3457020"/>
                  <a:gd name="connsiteY2" fmla="*/ 2138572 h 2138572"/>
                  <a:gd name="connsiteX3" fmla="*/ 0 w 3457020"/>
                  <a:gd name="connsiteY3" fmla="*/ 2138572 h 2138572"/>
                  <a:gd name="connsiteX4" fmla="*/ 0 w 3457020"/>
                  <a:gd name="connsiteY4" fmla="*/ 0 h 2138572"/>
                  <a:gd name="connsiteX0-1" fmla="*/ 0 w 3754476"/>
                  <a:gd name="connsiteY0-2" fmla="*/ 66101 h 2138572"/>
                  <a:gd name="connsiteX1-3" fmla="*/ 3754476 w 3754476"/>
                  <a:gd name="connsiteY1-4" fmla="*/ 0 h 2138572"/>
                  <a:gd name="connsiteX2-5" fmla="*/ 3754476 w 3754476"/>
                  <a:gd name="connsiteY2-6" fmla="*/ 2138572 h 2138572"/>
                  <a:gd name="connsiteX3-7" fmla="*/ 297456 w 3754476"/>
                  <a:gd name="connsiteY3-8" fmla="*/ 2138572 h 2138572"/>
                  <a:gd name="connsiteX4-9" fmla="*/ 0 w 3754476"/>
                  <a:gd name="connsiteY4-10" fmla="*/ 66101 h 2138572"/>
                  <a:gd name="connsiteX0-11" fmla="*/ 0 w 3754476"/>
                  <a:gd name="connsiteY0-12" fmla="*/ 66101 h 2292808"/>
                  <a:gd name="connsiteX1-13" fmla="*/ 3754476 w 3754476"/>
                  <a:gd name="connsiteY1-14" fmla="*/ 0 h 2292808"/>
                  <a:gd name="connsiteX2-15" fmla="*/ 3754476 w 3754476"/>
                  <a:gd name="connsiteY2-16" fmla="*/ 2138572 h 2292808"/>
                  <a:gd name="connsiteX3-17" fmla="*/ 694063 w 3754476"/>
                  <a:gd name="connsiteY3-18" fmla="*/ 2292808 h 2292808"/>
                  <a:gd name="connsiteX4-19" fmla="*/ 0 w 3754476"/>
                  <a:gd name="connsiteY4-20" fmla="*/ 66101 h 2292808"/>
                  <a:gd name="connsiteX0-21" fmla="*/ 0 w 3754476"/>
                  <a:gd name="connsiteY0-22" fmla="*/ 154236 h 2380943"/>
                  <a:gd name="connsiteX1-23" fmla="*/ 3743459 w 3754476"/>
                  <a:gd name="connsiteY1-24" fmla="*/ 0 h 2380943"/>
                  <a:gd name="connsiteX2-25" fmla="*/ 3754476 w 3754476"/>
                  <a:gd name="connsiteY2-26" fmla="*/ 2226707 h 2380943"/>
                  <a:gd name="connsiteX3-27" fmla="*/ 694063 w 3754476"/>
                  <a:gd name="connsiteY3-28" fmla="*/ 2380943 h 2380943"/>
                  <a:gd name="connsiteX4-29" fmla="*/ 0 w 3754476"/>
                  <a:gd name="connsiteY4-30" fmla="*/ 154236 h 2380943"/>
                  <a:gd name="connsiteX0-31" fmla="*/ 0 w 3985830"/>
                  <a:gd name="connsiteY0-32" fmla="*/ 154236 h 2380943"/>
                  <a:gd name="connsiteX1-33" fmla="*/ 3743459 w 3985830"/>
                  <a:gd name="connsiteY1-34" fmla="*/ 0 h 2380943"/>
                  <a:gd name="connsiteX2-35" fmla="*/ 3985830 w 3985830"/>
                  <a:gd name="connsiteY2-36" fmla="*/ 2050437 h 2380943"/>
                  <a:gd name="connsiteX3-37" fmla="*/ 694063 w 3985830"/>
                  <a:gd name="connsiteY3-38" fmla="*/ 2380943 h 2380943"/>
                  <a:gd name="connsiteX4-39" fmla="*/ 0 w 3985830"/>
                  <a:gd name="connsiteY4-40" fmla="*/ 154236 h 2380943"/>
                  <a:gd name="connsiteX0-41" fmla="*/ 0 w 3985830"/>
                  <a:gd name="connsiteY0-42" fmla="*/ 154236 h 2380943"/>
                  <a:gd name="connsiteX1-43" fmla="*/ 3743459 w 3985830"/>
                  <a:gd name="connsiteY1-44" fmla="*/ 0 h 2380943"/>
                  <a:gd name="connsiteX2-45" fmla="*/ 3985830 w 3985830"/>
                  <a:gd name="connsiteY2-46" fmla="*/ 2050437 h 2380943"/>
                  <a:gd name="connsiteX3-47" fmla="*/ 694063 w 3985830"/>
                  <a:gd name="connsiteY3-48" fmla="*/ 2380943 h 2380943"/>
                  <a:gd name="connsiteX4-49" fmla="*/ 0 w 3985830"/>
                  <a:gd name="connsiteY4-50" fmla="*/ 154236 h 2380943"/>
                  <a:gd name="connsiteX0-51" fmla="*/ 0 w 4186936"/>
                  <a:gd name="connsiteY0-52" fmla="*/ 154236 h 2380943"/>
                  <a:gd name="connsiteX1-53" fmla="*/ 3743459 w 4186936"/>
                  <a:gd name="connsiteY1-54" fmla="*/ 0 h 2380943"/>
                  <a:gd name="connsiteX2-55" fmla="*/ 3816569 w 4186936"/>
                  <a:gd name="connsiteY2-56" fmla="*/ 896596 h 2380943"/>
                  <a:gd name="connsiteX3-57" fmla="*/ 3985830 w 4186936"/>
                  <a:gd name="connsiteY3-58" fmla="*/ 2050437 h 2380943"/>
                  <a:gd name="connsiteX4-59" fmla="*/ 694063 w 4186936"/>
                  <a:gd name="connsiteY4-60" fmla="*/ 2380943 h 2380943"/>
                  <a:gd name="connsiteX5" fmla="*/ 0 w 4186936"/>
                  <a:gd name="connsiteY5" fmla="*/ 154236 h 2380943"/>
                  <a:gd name="connsiteX0-61" fmla="*/ 0 w 4126322"/>
                  <a:gd name="connsiteY0-62" fmla="*/ 154236 h 2380943"/>
                  <a:gd name="connsiteX1-63" fmla="*/ 3743459 w 4126322"/>
                  <a:gd name="connsiteY1-64" fmla="*/ 0 h 2380943"/>
                  <a:gd name="connsiteX2-65" fmla="*/ 3375894 w 4126322"/>
                  <a:gd name="connsiteY2-66" fmla="*/ 1116933 h 2380943"/>
                  <a:gd name="connsiteX3-67" fmla="*/ 3985830 w 4126322"/>
                  <a:gd name="connsiteY3-68" fmla="*/ 2050437 h 2380943"/>
                  <a:gd name="connsiteX4-69" fmla="*/ 694063 w 4126322"/>
                  <a:gd name="connsiteY4-70" fmla="*/ 2380943 h 2380943"/>
                  <a:gd name="connsiteX5-71" fmla="*/ 0 w 4126322"/>
                  <a:gd name="connsiteY5-72" fmla="*/ 154236 h 2380943"/>
                  <a:gd name="connsiteX0-73" fmla="*/ 0 w 3985830"/>
                  <a:gd name="connsiteY0-74" fmla="*/ 154236 h 2380943"/>
                  <a:gd name="connsiteX1-75" fmla="*/ 3743459 w 3985830"/>
                  <a:gd name="connsiteY1-76" fmla="*/ 0 h 2380943"/>
                  <a:gd name="connsiteX2-77" fmla="*/ 3375894 w 3985830"/>
                  <a:gd name="connsiteY2-78" fmla="*/ 1116933 h 2380943"/>
                  <a:gd name="connsiteX3-79" fmla="*/ 3985830 w 3985830"/>
                  <a:gd name="connsiteY3-80" fmla="*/ 2050437 h 2380943"/>
                  <a:gd name="connsiteX4-81" fmla="*/ 694063 w 3985830"/>
                  <a:gd name="connsiteY4-82" fmla="*/ 2380943 h 2380943"/>
                  <a:gd name="connsiteX5-83" fmla="*/ 0 w 3985830"/>
                  <a:gd name="connsiteY5-84" fmla="*/ 154236 h 2380943"/>
                  <a:gd name="connsiteX0-85" fmla="*/ 0 w 3985830"/>
                  <a:gd name="connsiteY0-86" fmla="*/ 154236 h 2380943"/>
                  <a:gd name="connsiteX1-87" fmla="*/ 3743459 w 3985830"/>
                  <a:gd name="connsiteY1-88" fmla="*/ 0 h 2380943"/>
                  <a:gd name="connsiteX2-89" fmla="*/ 3375894 w 3985830"/>
                  <a:gd name="connsiteY2-90" fmla="*/ 1116933 h 2380943"/>
                  <a:gd name="connsiteX3-91" fmla="*/ 3985830 w 3985830"/>
                  <a:gd name="connsiteY3-92" fmla="*/ 2050437 h 2380943"/>
                  <a:gd name="connsiteX4-93" fmla="*/ 694063 w 3985830"/>
                  <a:gd name="connsiteY4-94" fmla="*/ 2380943 h 2380943"/>
                  <a:gd name="connsiteX5-95" fmla="*/ 0 w 3985830"/>
                  <a:gd name="connsiteY5-96" fmla="*/ 154236 h 2380943"/>
                  <a:gd name="connsiteX0-97" fmla="*/ 0 w 3985830"/>
                  <a:gd name="connsiteY0-98" fmla="*/ 154236 h 2380943"/>
                  <a:gd name="connsiteX1-99" fmla="*/ 3743459 w 3985830"/>
                  <a:gd name="connsiteY1-100" fmla="*/ 0 h 2380943"/>
                  <a:gd name="connsiteX2-101" fmla="*/ 3375894 w 3985830"/>
                  <a:gd name="connsiteY2-102" fmla="*/ 1116933 h 2380943"/>
                  <a:gd name="connsiteX3-103" fmla="*/ 3985830 w 3985830"/>
                  <a:gd name="connsiteY3-104" fmla="*/ 2050437 h 2380943"/>
                  <a:gd name="connsiteX4-105" fmla="*/ 694063 w 3985830"/>
                  <a:gd name="connsiteY4-106" fmla="*/ 2380943 h 2380943"/>
                  <a:gd name="connsiteX5-107" fmla="*/ 0 w 3985830"/>
                  <a:gd name="connsiteY5-108" fmla="*/ 154236 h 2380943"/>
                  <a:gd name="connsiteX0-109" fmla="*/ 0 w 3985830"/>
                  <a:gd name="connsiteY0-110" fmla="*/ 154236 h 2380943"/>
                  <a:gd name="connsiteX1-111" fmla="*/ 3743459 w 3985830"/>
                  <a:gd name="connsiteY1-112" fmla="*/ 0 h 2380943"/>
                  <a:gd name="connsiteX2-113" fmla="*/ 3375894 w 3985830"/>
                  <a:gd name="connsiteY2-114" fmla="*/ 1116933 h 2380943"/>
                  <a:gd name="connsiteX3-115" fmla="*/ 3985830 w 3985830"/>
                  <a:gd name="connsiteY3-116" fmla="*/ 2050437 h 2380943"/>
                  <a:gd name="connsiteX4-117" fmla="*/ 694063 w 3985830"/>
                  <a:gd name="connsiteY4-118" fmla="*/ 2380943 h 2380943"/>
                  <a:gd name="connsiteX5-119" fmla="*/ 0 w 3985830"/>
                  <a:gd name="connsiteY5-120" fmla="*/ 154236 h 2380943"/>
                  <a:gd name="connsiteX0-121" fmla="*/ 0 w 3985830"/>
                  <a:gd name="connsiteY0-122" fmla="*/ 154236 h 2380943"/>
                  <a:gd name="connsiteX1-123" fmla="*/ 3743459 w 3985830"/>
                  <a:gd name="connsiteY1-124" fmla="*/ 0 h 2380943"/>
                  <a:gd name="connsiteX2-125" fmla="*/ 3375894 w 3985830"/>
                  <a:gd name="connsiteY2-126" fmla="*/ 1116933 h 2380943"/>
                  <a:gd name="connsiteX3-127" fmla="*/ 3985830 w 3985830"/>
                  <a:gd name="connsiteY3-128" fmla="*/ 2050437 h 2380943"/>
                  <a:gd name="connsiteX4-129" fmla="*/ 694063 w 3985830"/>
                  <a:gd name="connsiteY4-130" fmla="*/ 2380943 h 2380943"/>
                  <a:gd name="connsiteX5-131" fmla="*/ 0 w 3985830"/>
                  <a:gd name="connsiteY5-132" fmla="*/ 154236 h 2380943"/>
                  <a:gd name="connsiteX0-133" fmla="*/ 0 w 3985830"/>
                  <a:gd name="connsiteY0-134" fmla="*/ 154236 h 2733482"/>
                  <a:gd name="connsiteX1-135" fmla="*/ 3743459 w 3985830"/>
                  <a:gd name="connsiteY1-136" fmla="*/ 0 h 2733482"/>
                  <a:gd name="connsiteX2-137" fmla="*/ 3375894 w 3985830"/>
                  <a:gd name="connsiteY2-138" fmla="*/ 1116933 h 2733482"/>
                  <a:gd name="connsiteX3-139" fmla="*/ 3985830 w 3985830"/>
                  <a:gd name="connsiteY3-140" fmla="*/ 2050437 h 2733482"/>
                  <a:gd name="connsiteX4-141" fmla="*/ 589566 w 3985830"/>
                  <a:gd name="connsiteY4-142" fmla="*/ 2733482 h 2733482"/>
                  <a:gd name="connsiteX5-143" fmla="*/ 0 w 3985830"/>
                  <a:gd name="connsiteY5-144" fmla="*/ 154236 h 2733482"/>
                  <a:gd name="connsiteX0-145" fmla="*/ 0 w 3985830"/>
                  <a:gd name="connsiteY0-146" fmla="*/ 154236 h 2733482"/>
                  <a:gd name="connsiteX1-147" fmla="*/ 3743459 w 3985830"/>
                  <a:gd name="connsiteY1-148" fmla="*/ 0 h 2733482"/>
                  <a:gd name="connsiteX2-149" fmla="*/ 3375894 w 3985830"/>
                  <a:gd name="connsiteY2-150" fmla="*/ 1116933 h 2733482"/>
                  <a:gd name="connsiteX3-151" fmla="*/ 3985830 w 3985830"/>
                  <a:gd name="connsiteY3-152" fmla="*/ 2050437 h 2733482"/>
                  <a:gd name="connsiteX4-153" fmla="*/ 589566 w 3985830"/>
                  <a:gd name="connsiteY4-154" fmla="*/ 2733482 h 2733482"/>
                  <a:gd name="connsiteX5-155" fmla="*/ 0 w 3985830"/>
                  <a:gd name="connsiteY5-156" fmla="*/ 154236 h 2733482"/>
                  <a:gd name="connsiteX0-157" fmla="*/ 0 w 3985830"/>
                  <a:gd name="connsiteY0-158" fmla="*/ 154236 h 2733482"/>
                  <a:gd name="connsiteX1-159" fmla="*/ 3743459 w 3985830"/>
                  <a:gd name="connsiteY1-160" fmla="*/ 0 h 2733482"/>
                  <a:gd name="connsiteX2-161" fmla="*/ 3375894 w 3985830"/>
                  <a:gd name="connsiteY2-162" fmla="*/ 1116933 h 2733482"/>
                  <a:gd name="connsiteX3-163" fmla="*/ 3985830 w 3985830"/>
                  <a:gd name="connsiteY3-164" fmla="*/ 2050437 h 2733482"/>
                  <a:gd name="connsiteX4-165" fmla="*/ 2282527 w 3985830"/>
                  <a:gd name="connsiteY4-166" fmla="*/ 2383872 h 2733482"/>
                  <a:gd name="connsiteX5-167" fmla="*/ 589566 w 3985830"/>
                  <a:gd name="connsiteY5-168" fmla="*/ 2733482 h 2733482"/>
                  <a:gd name="connsiteX6" fmla="*/ 0 w 3985830"/>
                  <a:gd name="connsiteY6" fmla="*/ 154236 h 2733482"/>
                  <a:gd name="connsiteX0-169" fmla="*/ 0 w 3985830"/>
                  <a:gd name="connsiteY0-170" fmla="*/ 154236 h 2733482"/>
                  <a:gd name="connsiteX1-171" fmla="*/ 3743459 w 3985830"/>
                  <a:gd name="connsiteY1-172" fmla="*/ 0 h 2733482"/>
                  <a:gd name="connsiteX2-173" fmla="*/ 3375894 w 3985830"/>
                  <a:gd name="connsiteY2-174" fmla="*/ 1116933 h 2733482"/>
                  <a:gd name="connsiteX3-175" fmla="*/ 3985830 w 3985830"/>
                  <a:gd name="connsiteY3-176" fmla="*/ 2050437 h 2733482"/>
                  <a:gd name="connsiteX4-177" fmla="*/ 2198930 w 3985830"/>
                  <a:gd name="connsiteY4-178" fmla="*/ 2108450 h 2733482"/>
                  <a:gd name="connsiteX5-179" fmla="*/ 589566 w 3985830"/>
                  <a:gd name="connsiteY5-180" fmla="*/ 2733482 h 2733482"/>
                  <a:gd name="connsiteX6-181" fmla="*/ 0 w 3985830"/>
                  <a:gd name="connsiteY6-182" fmla="*/ 154236 h 2733482"/>
                  <a:gd name="connsiteX0-183" fmla="*/ 0 w 3985830"/>
                  <a:gd name="connsiteY0-184" fmla="*/ 572877 h 3152123"/>
                  <a:gd name="connsiteX1-185" fmla="*/ 3398620 w 3985830"/>
                  <a:gd name="connsiteY1-186" fmla="*/ 0 h 3152123"/>
                  <a:gd name="connsiteX2-187" fmla="*/ 3375894 w 3985830"/>
                  <a:gd name="connsiteY2-188" fmla="*/ 1535574 h 3152123"/>
                  <a:gd name="connsiteX3-189" fmla="*/ 3985830 w 3985830"/>
                  <a:gd name="connsiteY3-190" fmla="*/ 2469078 h 3152123"/>
                  <a:gd name="connsiteX4-191" fmla="*/ 2198930 w 3985830"/>
                  <a:gd name="connsiteY4-192" fmla="*/ 2527091 h 3152123"/>
                  <a:gd name="connsiteX5-193" fmla="*/ 589566 w 3985830"/>
                  <a:gd name="connsiteY5-194" fmla="*/ 3152123 h 3152123"/>
                  <a:gd name="connsiteX6-195" fmla="*/ 0 w 3985830"/>
                  <a:gd name="connsiteY6-196" fmla="*/ 572877 h 3152123"/>
                  <a:gd name="connsiteX0-197" fmla="*/ 0 w 3985830"/>
                  <a:gd name="connsiteY0-198" fmla="*/ 572877 h 3152123"/>
                  <a:gd name="connsiteX1-199" fmla="*/ 3398620 w 3985830"/>
                  <a:gd name="connsiteY1-200" fmla="*/ 0 h 3152123"/>
                  <a:gd name="connsiteX2-201" fmla="*/ 3375894 w 3985830"/>
                  <a:gd name="connsiteY2-202" fmla="*/ 1535574 h 3152123"/>
                  <a:gd name="connsiteX3-203" fmla="*/ 3985830 w 3985830"/>
                  <a:gd name="connsiteY3-204" fmla="*/ 2469078 h 3152123"/>
                  <a:gd name="connsiteX4-205" fmla="*/ 2198930 w 3985830"/>
                  <a:gd name="connsiteY4-206" fmla="*/ 2527091 h 3152123"/>
                  <a:gd name="connsiteX5-207" fmla="*/ 589566 w 3985830"/>
                  <a:gd name="connsiteY5-208" fmla="*/ 3152123 h 3152123"/>
                  <a:gd name="connsiteX6-209" fmla="*/ 0 w 3985830"/>
                  <a:gd name="connsiteY6-210" fmla="*/ 572877 h 31521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81" y="connsiteY6-182"/>
                  </a:cxn>
                </a:cxnLst>
                <a:rect l="l" t="t" r="r" b="b"/>
                <a:pathLst>
                  <a:path w="3985830" h="3152123">
                    <a:moveTo>
                      <a:pt x="0" y="572877"/>
                    </a:moveTo>
                    <a:cubicBezTo>
                      <a:pt x="1132873" y="381918"/>
                      <a:pt x="2150799" y="543499"/>
                      <a:pt x="3398620" y="0"/>
                    </a:cubicBezTo>
                    <a:cubicBezTo>
                      <a:pt x="3241500" y="355082"/>
                      <a:pt x="3412617" y="1127734"/>
                      <a:pt x="3375894" y="1535574"/>
                    </a:cubicBezTo>
                    <a:cubicBezTo>
                      <a:pt x="3735778" y="2163752"/>
                      <a:pt x="3635915" y="1979316"/>
                      <a:pt x="3985830" y="2469078"/>
                    </a:cubicBezTo>
                    <a:lnTo>
                      <a:pt x="2198930" y="2527091"/>
                    </a:lnTo>
                    <a:lnTo>
                      <a:pt x="589566" y="3152123"/>
                    </a:lnTo>
                    <a:cubicBezTo>
                      <a:pt x="591588" y="2248306"/>
                      <a:pt x="196522" y="1432626"/>
                      <a:pt x="0" y="57287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16" name="TextBox 15"/>
              <p:cNvSpPr txBox="1"/>
              <p:nvPr/>
            </p:nvSpPr>
            <p:spPr>
              <a:xfrm>
                <a:off x="2455828" y="5518481"/>
                <a:ext cx="1837854" cy="400110"/>
              </a:xfrm>
              <a:prstGeom prst="rect">
                <a:avLst/>
              </a:prstGeom>
              <a:noFill/>
            </p:spPr>
            <p:txBody>
              <a:bodyPr wrap="square" rtlCol="0">
                <a:spAutoFit/>
              </a:bodyPr>
              <a:lstStyle/>
              <a:p>
                <a:pPr defTabSz="914400"/>
                <a:r>
                  <a:rPr lang="vi-VN" sz="2000" dirty="0" smtClean="0">
                    <a:solidFill>
                      <a:prstClr val="black"/>
                    </a:solidFill>
                    <a:latin typeface="#9Slide03 Cabin Condensed Bold" panose="00000806000000000000" pitchFamily="2" charset="0"/>
                  </a:rPr>
                  <a:t>Vệ sinh cá nhân</a:t>
                </a:r>
                <a:endParaRPr lang="vi-VN" sz="2000" dirty="0">
                  <a:solidFill>
                    <a:prstClr val="black"/>
                  </a:solidFill>
                  <a:latin typeface="#9Slide03 Cabin Condensed Bold" panose="00000806000000000000" pitchFamily="2" charset="0"/>
                </a:endParaRPr>
              </a:p>
            </p:txBody>
          </p:sp>
        </p:grpSp>
        <p:pic>
          <p:nvPicPr>
            <p:cNvPr id="22" name="Picture 21"/>
            <p:cNvPicPr>
              <a:picLocks noChangeAspect="1"/>
            </p:cNvPicPr>
            <p:nvPr/>
          </p:nvPicPr>
          <p:blipFill>
            <a:blip r:embed="rId6"/>
            <a:stretch>
              <a:fillRect/>
            </a:stretch>
          </p:blipFill>
          <p:spPr>
            <a:xfrm rot="20660473">
              <a:off x="1358479" y="2673379"/>
              <a:ext cx="2669696" cy="2536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506629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1" presetClass="entr" presetSubtype="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par>
                                <p:cTn id="18" presetID="21" presetClass="entr" presetSubtype="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 sánh trùng kiết lị và trùng sốt rét câu hỏi 71644 - hoidap247.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aphicFrame>
        <p:nvGraphicFramePr>
          <p:cNvPr id="3" name="Table 2"/>
          <p:cNvGraphicFramePr>
            <a:graphicFrameLocks noGrp="1"/>
          </p:cNvGraphicFramePr>
          <p:nvPr>
            <p:extLst/>
          </p:nvPr>
        </p:nvGraphicFramePr>
        <p:xfrm>
          <a:off x="642798" y="1369801"/>
          <a:ext cx="11099547" cy="3609129"/>
        </p:xfrm>
        <a:graphic>
          <a:graphicData uri="http://schemas.openxmlformats.org/drawingml/2006/table">
            <a:tbl>
              <a:tblPr firstRow="1" bandRow="1">
                <a:tableStyleId>{00A15C55-8517-42AA-B614-E9B94910E393}</a:tableStyleId>
              </a:tblPr>
              <a:tblGrid>
                <a:gridCol w="1258430"/>
                <a:gridCol w="1484768"/>
                <a:gridCol w="1629624"/>
                <a:gridCol w="1421394"/>
                <a:gridCol w="3173792"/>
                <a:gridCol w="2131539"/>
              </a:tblGrid>
              <a:tr h="951954">
                <a:tc gridSpan="6">
                  <a:txBody>
                    <a:bodyPr/>
                    <a:lstStyle/>
                    <a:p>
                      <a:pPr algn="ctr">
                        <a:lnSpc>
                          <a:spcPct val="120000"/>
                        </a:lnSpc>
                      </a:pPr>
                      <a:r>
                        <a:rPr lang="vi-VN" sz="2400" noProof="0" dirty="0" smtClean="0">
                          <a:latin typeface="Acumin Pro Condensed" panose="020B0806020202020204" pitchFamily="34" charset="0"/>
                        </a:rPr>
                        <a:t>PHIẾU</a:t>
                      </a:r>
                      <a:r>
                        <a:rPr lang="vi-VN" sz="2400" baseline="0" noProof="0" dirty="0" smtClean="0">
                          <a:latin typeface="Acumin Pro Condensed" panose="020B0806020202020204" pitchFamily="34" charset="0"/>
                        </a:rPr>
                        <a:t> HỌC TẬP SỐ 1</a:t>
                      </a:r>
                    </a:p>
                    <a:p>
                      <a:pPr algn="ctr">
                        <a:lnSpc>
                          <a:spcPct val="120000"/>
                        </a:lnSpc>
                      </a:pPr>
                      <a:r>
                        <a:rPr lang="vi-VN" sz="2400" baseline="0" noProof="0" dirty="0" smtClean="0">
                          <a:latin typeface="Acumin Pro Condensed" panose="020B0806020202020204" pitchFamily="34" charset="0"/>
                        </a:rPr>
                        <a:t>Lớp:                                                                Nhóm:</a:t>
                      </a:r>
                      <a:endParaRPr lang="vi-VN" sz="2400" noProof="0" dirty="0">
                        <a:latin typeface="Acumin Pro Condensed" panose="020B0806020202020204" pitchFamily="34" charset="0"/>
                      </a:endParaRPr>
                    </a:p>
                  </a:txBody>
                  <a:tcPr>
                    <a:solidFill>
                      <a:srgbClr val="C00000"/>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084">
                <a:tc>
                  <a:txBody>
                    <a:bodyPr/>
                    <a:lstStyle/>
                    <a:p>
                      <a:pPr algn="ctr">
                        <a:lnSpc>
                          <a:spcPct val="120000"/>
                        </a:lnSpc>
                      </a:pPr>
                      <a:r>
                        <a:rPr lang="vi-VN" sz="1800" noProof="0" dirty="0" smtClean="0">
                          <a:latin typeface="Acumin Pro Condensed" panose="020B0806020202020204" pitchFamily="34" charset="0"/>
                        </a:rPr>
                        <a:t>Tên</a:t>
                      </a:r>
                      <a:r>
                        <a:rPr lang="vi-VN" sz="1800" baseline="0" noProof="0" dirty="0" smtClean="0">
                          <a:latin typeface="Acumin Pro Condensed" panose="020B0806020202020204" pitchFamily="34" charset="0"/>
                        </a:rPr>
                        <a:t> bệnh</a:t>
                      </a:r>
                      <a:endParaRPr lang="vi-VN" sz="1800" noProof="0" dirty="0">
                        <a:latin typeface="Acumin Pro Condensed" panose="020B0806020202020204" pitchFamily="34" charset="0"/>
                      </a:endParaRPr>
                    </a:p>
                  </a:txBody>
                  <a:tcPr anchor="ctr"/>
                </a:tc>
                <a:tc>
                  <a:txBody>
                    <a:bodyPr/>
                    <a:lstStyle/>
                    <a:p>
                      <a:pPr algn="ctr">
                        <a:lnSpc>
                          <a:spcPct val="120000"/>
                        </a:lnSpc>
                      </a:pPr>
                      <a:r>
                        <a:rPr lang="vi-VN" sz="1800" noProof="0" dirty="0" smtClean="0">
                          <a:latin typeface="Acumin Pro Condensed" panose="020B0806020202020204" pitchFamily="34" charset="0"/>
                        </a:rPr>
                        <a:t>Nguyên</a:t>
                      </a:r>
                      <a:r>
                        <a:rPr lang="vi-VN" sz="1800" baseline="0" noProof="0" dirty="0" smtClean="0">
                          <a:latin typeface="Acumin Pro Condensed" panose="020B0806020202020204" pitchFamily="34" charset="0"/>
                        </a:rPr>
                        <a:t> nhân</a:t>
                      </a:r>
                      <a:endParaRPr lang="vi-VN" sz="1800" noProof="0" dirty="0">
                        <a:latin typeface="Acumin Pro Condensed" panose="020B0806020202020204" pitchFamily="34" charset="0"/>
                      </a:endParaRPr>
                    </a:p>
                  </a:txBody>
                  <a:tcPr anchor="ctr"/>
                </a:tc>
                <a:tc>
                  <a:txBody>
                    <a:bodyPr/>
                    <a:lstStyle/>
                    <a:p>
                      <a:pPr algn="ctr">
                        <a:lnSpc>
                          <a:spcPct val="120000"/>
                        </a:lnSpc>
                      </a:pPr>
                      <a:r>
                        <a:rPr lang="vi-VN" sz="1800" noProof="0" dirty="0" smtClean="0">
                          <a:latin typeface="Acumin Pro Condensed" panose="020B0806020202020204" pitchFamily="34" charset="0"/>
                        </a:rPr>
                        <a:t>Con đường</a:t>
                      </a:r>
                      <a:r>
                        <a:rPr lang="vi-VN" sz="1800" baseline="0" noProof="0" dirty="0" smtClean="0">
                          <a:latin typeface="Acumin Pro Condensed" panose="020B0806020202020204" pitchFamily="34" charset="0"/>
                        </a:rPr>
                        <a:t> truyền</a:t>
                      </a:r>
                      <a:endParaRPr lang="vi-VN" sz="1800" noProof="0" dirty="0">
                        <a:latin typeface="Acumin Pro Condensed" panose="020B0806020202020204" pitchFamily="34" charset="0"/>
                      </a:endParaRPr>
                    </a:p>
                  </a:txBody>
                  <a:tcPr anchor="ctr"/>
                </a:tc>
                <a:tc>
                  <a:txBody>
                    <a:bodyPr/>
                    <a:lstStyle/>
                    <a:p>
                      <a:pPr algn="ctr">
                        <a:lnSpc>
                          <a:spcPct val="120000"/>
                        </a:lnSpc>
                      </a:pPr>
                      <a:r>
                        <a:rPr lang="vi-VN" sz="1800" noProof="0" dirty="0" smtClean="0">
                          <a:latin typeface="Acumin Pro Condensed" panose="020B0806020202020204" pitchFamily="34" charset="0"/>
                        </a:rPr>
                        <a:t>Nơi</a:t>
                      </a:r>
                      <a:r>
                        <a:rPr lang="vi-VN" sz="1800" baseline="0" noProof="0" dirty="0" smtClean="0">
                          <a:latin typeface="Acumin Pro Condensed" panose="020B0806020202020204" pitchFamily="34" charset="0"/>
                        </a:rPr>
                        <a:t> kí sinh</a:t>
                      </a:r>
                      <a:endParaRPr lang="vi-VN" sz="1800" noProof="0" dirty="0">
                        <a:latin typeface="Acumin Pro Condensed" panose="020B0806020202020204" pitchFamily="34" charset="0"/>
                      </a:endParaRPr>
                    </a:p>
                  </a:txBody>
                  <a:tcPr anchor="ctr"/>
                </a:tc>
                <a:tc>
                  <a:txBody>
                    <a:bodyPr/>
                    <a:lstStyle/>
                    <a:p>
                      <a:pPr algn="ctr">
                        <a:lnSpc>
                          <a:spcPct val="120000"/>
                        </a:lnSpc>
                      </a:pPr>
                      <a:r>
                        <a:rPr lang="vi-VN" sz="1800" noProof="0" dirty="0" smtClean="0">
                          <a:latin typeface="Acumin Pro Condensed" panose="020B0806020202020204" pitchFamily="34" charset="0"/>
                        </a:rPr>
                        <a:t>Biểu hiện</a:t>
                      </a:r>
                      <a:endParaRPr lang="vi-VN" sz="1800" noProof="0" dirty="0">
                        <a:latin typeface="Acumin Pro Condensed" panose="020B0806020202020204" pitchFamily="34" charset="0"/>
                      </a:endParaRPr>
                    </a:p>
                  </a:txBody>
                  <a:tcPr anchor="ctr"/>
                </a:tc>
                <a:tc>
                  <a:txBody>
                    <a:bodyPr/>
                    <a:lstStyle/>
                    <a:p>
                      <a:pPr algn="ctr">
                        <a:lnSpc>
                          <a:spcPct val="120000"/>
                        </a:lnSpc>
                      </a:pPr>
                      <a:r>
                        <a:rPr lang="vi-VN" sz="1800" noProof="0" dirty="0" smtClean="0">
                          <a:latin typeface="Acumin Pro Condensed" panose="020B0806020202020204" pitchFamily="34" charset="0"/>
                        </a:rPr>
                        <a:t>Tác</a:t>
                      </a:r>
                      <a:r>
                        <a:rPr lang="vi-VN" sz="1800" baseline="0" noProof="0" dirty="0" smtClean="0">
                          <a:latin typeface="Acumin Pro Condensed" panose="020B0806020202020204" pitchFamily="34" charset="0"/>
                        </a:rPr>
                        <a:t> hại</a:t>
                      </a:r>
                      <a:endParaRPr lang="vi-VN" sz="1800" noProof="0" dirty="0">
                        <a:latin typeface="Acumin Pro Condensed" panose="020B0806020202020204" pitchFamily="34" charset="0"/>
                      </a:endParaRPr>
                    </a:p>
                  </a:txBody>
                  <a:tcPr anchor="ctr"/>
                </a:tc>
              </a:tr>
              <a:tr h="1050022">
                <a:tc>
                  <a:txBody>
                    <a:bodyPr/>
                    <a:lstStyle/>
                    <a:p>
                      <a:pPr algn="ctr">
                        <a:lnSpc>
                          <a:spcPct val="120000"/>
                        </a:lnSpc>
                      </a:pPr>
                      <a:r>
                        <a:rPr lang="vi-VN" sz="1800" noProof="0" dirty="0" smtClean="0">
                          <a:latin typeface="Acumin Pro Condensed" panose="020B0806020202020204" pitchFamily="34" charset="0"/>
                        </a:rPr>
                        <a:t>Trùng</a:t>
                      </a:r>
                      <a:r>
                        <a:rPr lang="vi-VN" sz="1800" baseline="0" noProof="0" dirty="0" smtClean="0">
                          <a:latin typeface="Acumin Pro Condensed" panose="020B0806020202020204" pitchFamily="34" charset="0"/>
                        </a:rPr>
                        <a:t> kiết lị</a:t>
                      </a:r>
                      <a:endParaRPr lang="vi-VN" sz="1800" noProof="0" dirty="0">
                        <a:latin typeface="Acumin Pro Condensed" panose="020B0806020202020204" pitchFamily="34" charset="0"/>
                      </a:endParaRPr>
                    </a:p>
                  </a:txBody>
                  <a:tcPr anchor="ctr">
                    <a:solidFill>
                      <a:schemeClr val="bg1">
                        <a:lumMod val="95000"/>
                      </a:schemeClr>
                    </a:solidFill>
                  </a:tcPr>
                </a:tc>
                <a:tc>
                  <a:txBody>
                    <a:bodyPr/>
                    <a:lstStyle/>
                    <a:p>
                      <a:pPr algn="ctr">
                        <a:lnSpc>
                          <a:spcPct val="120000"/>
                        </a:lnSpc>
                      </a:pPr>
                      <a:r>
                        <a:rPr lang="vi-VN" sz="1800" noProof="0" dirty="0" smtClean="0">
                          <a:latin typeface="Acumin Pro Condensed" panose="020B0806020202020204" pitchFamily="34" charset="0"/>
                        </a:rPr>
                        <a:t>Do trùng</a:t>
                      </a:r>
                      <a:r>
                        <a:rPr lang="vi-VN" sz="1800" baseline="0" noProof="0" dirty="0" smtClean="0">
                          <a:latin typeface="Acumin Pro Condensed" panose="020B0806020202020204" pitchFamily="34" charset="0"/>
                        </a:rPr>
                        <a:t> kiết lị</a:t>
                      </a:r>
                      <a:endParaRPr lang="vi-VN" sz="1800" noProof="0" dirty="0">
                        <a:latin typeface="Acumin Pro Condensed" panose="020B0806020202020204" pitchFamily="34" charset="0"/>
                      </a:endParaRPr>
                    </a:p>
                  </a:txBody>
                  <a:tcPr anchor="ctr">
                    <a:solidFill>
                      <a:schemeClr val="bg1">
                        <a:lumMod val="95000"/>
                      </a:schemeClr>
                    </a:solidFill>
                  </a:tcPr>
                </a:tc>
                <a:tc>
                  <a:txBody>
                    <a:bodyPr/>
                    <a:lstStyle/>
                    <a:p>
                      <a:pPr algn="ctr">
                        <a:lnSpc>
                          <a:spcPct val="120000"/>
                        </a:lnSpc>
                      </a:pPr>
                      <a:r>
                        <a:rPr lang="vi-VN" sz="1800" noProof="0" dirty="0" smtClean="0">
                          <a:latin typeface="Acumin Pro Condensed" panose="020B0806020202020204" pitchFamily="34" charset="0"/>
                        </a:rPr>
                        <a:t>Qua ăn</a:t>
                      </a:r>
                      <a:r>
                        <a:rPr lang="vi-VN" sz="1800" baseline="0" noProof="0" dirty="0" smtClean="0">
                          <a:latin typeface="Acumin Pro Condensed" panose="020B0806020202020204" pitchFamily="34" charset="0"/>
                        </a:rPr>
                        <a:t> uống</a:t>
                      </a:r>
                      <a:endParaRPr lang="vi-VN" sz="1800" noProof="0" dirty="0">
                        <a:latin typeface="Acumin Pro Condensed" panose="020B0806020202020204" pitchFamily="34" charset="0"/>
                      </a:endParaRPr>
                    </a:p>
                  </a:txBody>
                  <a:tcPr anchor="ctr">
                    <a:solidFill>
                      <a:schemeClr val="bg1">
                        <a:lumMod val="95000"/>
                      </a:schemeClr>
                    </a:solidFill>
                  </a:tcPr>
                </a:tc>
                <a:tc>
                  <a:txBody>
                    <a:bodyPr/>
                    <a:lstStyle/>
                    <a:p>
                      <a:pPr algn="ctr">
                        <a:lnSpc>
                          <a:spcPct val="120000"/>
                        </a:lnSpc>
                      </a:pPr>
                      <a:r>
                        <a:rPr lang="vi-VN" sz="1800" noProof="0" dirty="0" smtClean="0">
                          <a:latin typeface="Acumin Pro Condensed" panose="020B0806020202020204" pitchFamily="34" charset="0"/>
                        </a:rPr>
                        <a:t>Ở thành</a:t>
                      </a:r>
                      <a:r>
                        <a:rPr lang="vi-VN" sz="1800" baseline="0" noProof="0" dirty="0" smtClean="0">
                          <a:latin typeface="Acumin Pro Condensed" panose="020B0806020202020204" pitchFamily="34" charset="0"/>
                        </a:rPr>
                        <a:t> ruột</a:t>
                      </a:r>
                      <a:endParaRPr lang="vi-VN" sz="1800" noProof="0" dirty="0">
                        <a:latin typeface="Acumin Pro Condensed" panose="020B0806020202020204" pitchFamily="34" charset="0"/>
                      </a:endParaRPr>
                    </a:p>
                  </a:txBody>
                  <a:tcPr anchor="ctr">
                    <a:solidFill>
                      <a:schemeClr val="bg1">
                        <a:lumMod val="95000"/>
                      </a:schemeClr>
                    </a:solidFill>
                  </a:tcPr>
                </a:tc>
                <a:tc>
                  <a:txBody>
                    <a:bodyPr/>
                    <a:lstStyle/>
                    <a:p>
                      <a:pPr algn="ctr">
                        <a:lnSpc>
                          <a:spcPct val="120000"/>
                        </a:lnSpc>
                      </a:pPr>
                      <a:r>
                        <a:rPr lang="vi-VN" sz="1800" noProof="0" dirty="0" smtClean="0">
                          <a:latin typeface="Acumin Pro Condensed" panose="020B0806020202020204" pitchFamily="34" charset="0"/>
                        </a:rPr>
                        <a:t>Đau</a:t>
                      </a:r>
                      <a:r>
                        <a:rPr lang="vi-VN" sz="1800" baseline="0" noProof="0" dirty="0" smtClean="0">
                          <a:latin typeface="Acumin Pro Condensed" panose="020B0806020202020204" pitchFamily="34" charset="0"/>
                        </a:rPr>
                        <a:t> bụng, tiêu chảy, tiêu phân đàm nhầy có lẫn máu, có thể sốt,…</a:t>
                      </a:r>
                      <a:endParaRPr lang="vi-VN" sz="1800" noProof="0" dirty="0">
                        <a:latin typeface="Acumin Pro Condensed" panose="020B0806020202020204" pitchFamily="34" charset="0"/>
                      </a:endParaRPr>
                    </a:p>
                  </a:txBody>
                  <a:tcPr anchor="ctr">
                    <a:solidFill>
                      <a:schemeClr val="bg1">
                        <a:lumMod val="95000"/>
                      </a:schemeClr>
                    </a:solidFill>
                  </a:tcPr>
                </a:tc>
                <a:tc>
                  <a:txBody>
                    <a:bodyPr/>
                    <a:lstStyle/>
                    <a:p>
                      <a:pPr algn="ctr">
                        <a:lnSpc>
                          <a:spcPct val="120000"/>
                        </a:lnSpc>
                      </a:pPr>
                      <a:r>
                        <a:rPr lang="vi-VN" sz="1800" noProof="0" dirty="0" smtClean="0">
                          <a:latin typeface="Acumin Pro Condensed" panose="020B0806020202020204" pitchFamily="34" charset="0"/>
                        </a:rPr>
                        <a:t>Làm</a:t>
                      </a:r>
                      <a:r>
                        <a:rPr lang="vi-VN" sz="1800" baseline="0" noProof="0" dirty="0" smtClean="0">
                          <a:latin typeface="Acumin Pro Condensed" panose="020B0806020202020204" pitchFamily="34" charset="0"/>
                        </a:rPr>
                        <a:t> suy ngược cơ thể, mất muối nước,…</a:t>
                      </a:r>
                      <a:endParaRPr lang="vi-VN" sz="1800" noProof="0" dirty="0">
                        <a:latin typeface="Acumin Pro Condensed" panose="020B0806020202020204" pitchFamily="34" charset="0"/>
                      </a:endParaRPr>
                    </a:p>
                  </a:txBody>
                  <a:tcPr anchor="ctr">
                    <a:solidFill>
                      <a:schemeClr val="bg1">
                        <a:lumMod val="95000"/>
                      </a:schemeClr>
                    </a:solidFill>
                  </a:tcPr>
                </a:tc>
              </a:tr>
              <a:tr h="751759">
                <a:tc>
                  <a:txBody>
                    <a:bodyPr/>
                    <a:lstStyle/>
                    <a:p>
                      <a:pPr algn="ctr">
                        <a:lnSpc>
                          <a:spcPct val="120000"/>
                        </a:lnSpc>
                      </a:pPr>
                      <a:r>
                        <a:rPr lang="vi-VN" sz="1800" noProof="0" dirty="0" smtClean="0">
                          <a:latin typeface="Acumin Pro Condensed" panose="020B0806020202020204" pitchFamily="34" charset="0"/>
                        </a:rPr>
                        <a:t>Trùng</a:t>
                      </a:r>
                      <a:r>
                        <a:rPr lang="vi-VN" sz="1800" baseline="0" noProof="0" dirty="0" smtClean="0">
                          <a:latin typeface="Acumin Pro Condensed" panose="020B0806020202020204" pitchFamily="34" charset="0"/>
                        </a:rPr>
                        <a:t> sốt rét</a:t>
                      </a:r>
                      <a:endParaRPr lang="vi-VN" sz="1800" noProof="0" dirty="0">
                        <a:latin typeface="Acumin Pro Condensed" panose="020B0806020202020204" pitchFamily="34" charset="0"/>
                      </a:endParaRPr>
                    </a:p>
                  </a:txBody>
                  <a:tcPr anchor="ctr">
                    <a:solidFill>
                      <a:schemeClr val="accent1">
                        <a:lumMod val="20000"/>
                        <a:lumOff val="80000"/>
                      </a:schemeClr>
                    </a:solidFill>
                  </a:tcPr>
                </a:tc>
                <a:tc>
                  <a:txBody>
                    <a:bodyPr/>
                    <a:lstStyle/>
                    <a:p>
                      <a:pPr algn="ctr">
                        <a:lnSpc>
                          <a:spcPct val="120000"/>
                        </a:lnSpc>
                      </a:pPr>
                      <a:r>
                        <a:rPr lang="vi-VN" sz="1800" noProof="0" dirty="0" smtClean="0">
                          <a:latin typeface="Acumin Pro Condensed" panose="020B0806020202020204" pitchFamily="34" charset="0"/>
                        </a:rPr>
                        <a:t>Do trùng</a:t>
                      </a:r>
                      <a:r>
                        <a:rPr lang="vi-VN" sz="1800" baseline="0" noProof="0" dirty="0" smtClean="0">
                          <a:latin typeface="Acumin Pro Condensed" panose="020B0806020202020204" pitchFamily="34" charset="0"/>
                        </a:rPr>
                        <a:t> sốt rét</a:t>
                      </a:r>
                      <a:endParaRPr lang="vi-VN" sz="1800" noProof="0" dirty="0">
                        <a:latin typeface="Acumin Pro Condensed" panose="020B0806020202020204" pitchFamily="34" charset="0"/>
                      </a:endParaRPr>
                    </a:p>
                  </a:txBody>
                  <a:tcPr anchor="ctr">
                    <a:solidFill>
                      <a:schemeClr val="accent1">
                        <a:lumMod val="20000"/>
                        <a:lumOff val="80000"/>
                      </a:schemeClr>
                    </a:solidFill>
                  </a:tcPr>
                </a:tc>
                <a:tc>
                  <a:txBody>
                    <a:bodyPr/>
                    <a:lstStyle/>
                    <a:p>
                      <a:pPr algn="ctr">
                        <a:lnSpc>
                          <a:spcPct val="120000"/>
                        </a:lnSpc>
                      </a:pPr>
                      <a:r>
                        <a:rPr lang="vi-VN" sz="1800" noProof="0" dirty="0" smtClean="0">
                          <a:latin typeface="Acumin Pro Condensed" panose="020B0806020202020204" pitchFamily="34" charset="0"/>
                        </a:rPr>
                        <a:t>Qua muỗi</a:t>
                      </a:r>
                      <a:r>
                        <a:rPr lang="vi-VN" sz="1800" baseline="0" noProof="0" dirty="0" smtClean="0">
                          <a:latin typeface="Acumin Pro Condensed" panose="020B0806020202020204" pitchFamily="34" charset="0"/>
                        </a:rPr>
                        <a:t> đốt</a:t>
                      </a:r>
                      <a:endParaRPr lang="vi-VN" sz="1800" noProof="0" dirty="0">
                        <a:latin typeface="Acumin Pro Condensed" panose="020B0806020202020204" pitchFamily="34" charset="0"/>
                      </a:endParaRPr>
                    </a:p>
                  </a:txBody>
                  <a:tcPr anchor="ctr">
                    <a:solidFill>
                      <a:schemeClr val="accent1">
                        <a:lumMod val="20000"/>
                        <a:lumOff val="80000"/>
                      </a:schemeClr>
                    </a:solidFill>
                  </a:tcPr>
                </a:tc>
                <a:tc>
                  <a:txBody>
                    <a:bodyPr/>
                    <a:lstStyle/>
                    <a:p>
                      <a:pPr algn="ctr">
                        <a:lnSpc>
                          <a:spcPct val="120000"/>
                        </a:lnSpc>
                      </a:pPr>
                      <a:r>
                        <a:rPr lang="vi-VN" sz="1800" noProof="0" dirty="0" smtClean="0">
                          <a:latin typeface="Acumin Pro Condensed" panose="020B0806020202020204" pitchFamily="34" charset="0"/>
                        </a:rPr>
                        <a:t>Trong mạch</a:t>
                      </a:r>
                      <a:r>
                        <a:rPr lang="vi-VN" sz="1800" baseline="0" noProof="0" dirty="0" smtClean="0">
                          <a:latin typeface="Acumin Pro Condensed" panose="020B0806020202020204" pitchFamily="34" charset="0"/>
                        </a:rPr>
                        <a:t> máu</a:t>
                      </a:r>
                      <a:endParaRPr lang="vi-VN" sz="1800" noProof="0" dirty="0">
                        <a:latin typeface="Acumin Pro Condensed" panose="020B0806020202020204" pitchFamily="34" charset="0"/>
                      </a:endParaRPr>
                    </a:p>
                  </a:txBody>
                  <a:tcPr anchor="ctr">
                    <a:solidFill>
                      <a:schemeClr val="accent1">
                        <a:lumMod val="20000"/>
                        <a:lumOff val="80000"/>
                      </a:schemeClr>
                    </a:solidFill>
                  </a:tcPr>
                </a:tc>
                <a:tc>
                  <a:txBody>
                    <a:bodyPr/>
                    <a:lstStyle/>
                    <a:p>
                      <a:pPr algn="ctr">
                        <a:lnSpc>
                          <a:spcPct val="120000"/>
                        </a:lnSpc>
                      </a:pPr>
                      <a:r>
                        <a:rPr lang="vi-VN" sz="1800" noProof="0" dirty="0" smtClean="0">
                          <a:latin typeface="Acumin Pro Condensed" panose="020B0806020202020204" pitchFamily="34" charset="0"/>
                        </a:rPr>
                        <a:t>Sốt cao, rét</a:t>
                      </a:r>
                      <a:r>
                        <a:rPr lang="vi-VN" sz="1800" baseline="0" noProof="0" dirty="0" smtClean="0">
                          <a:latin typeface="Acumin Pro Condensed" panose="020B0806020202020204" pitchFamily="34" charset="0"/>
                        </a:rPr>
                        <a:t> run, mệt mỏi, nôn mửa</a:t>
                      </a:r>
                      <a:endParaRPr lang="vi-VN" sz="1800" noProof="0" dirty="0">
                        <a:latin typeface="Acumin Pro Condensed" panose="020B0806020202020204" pitchFamily="34" charset="0"/>
                      </a:endParaRPr>
                    </a:p>
                  </a:txBody>
                  <a:tcPr anchor="ctr">
                    <a:solidFill>
                      <a:schemeClr val="accent1">
                        <a:lumMod val="20000"/>
                        <a:lumOff val="80000"/>
                      </a:schemeClr>
                    </a:solidFill>
                  </a:tcPr>
                </a:tc>
                <a:tc>
                  <a:txBody>
                    <a:bodyPr/>
                    <a:lstStyle/>
                    <a:p>
                      <a:pPr algn="ctr">
                        <a:lnSpc>
                          <a:spcPct val="120000"/>
                        </a:lnSpc>
                      </a:pPr>
                      <a:r>
                        <a:rPr lang="vi-VN" sz="1800" noProof="0" dirty="0" smtClean="0">
                          <a:latin typeface="Acumin Pro Condensed" panose="020B0806020202020204" pitchFamily="34" charset="0"/>
                        </a:rPr>
                        <a:t>Thiếu máu,</a:t>
                      </a:r>
                      <a:r>
                        <a:rPr lang="vi-VN" sz="1800" baseline="0" noProof="0" dirty="0" smtClean="0">
                          <a:latin typeface="Acumin Pro Condensed" panose="020B0806020202020204" pitchFamily="34" charset="0"/>
                        </a:rPr>
                        <a:t> suy nhược cơ thể nhanh chóng</a:t>
                      </a:r>
                      <a:endParaRPr lang="vi-VN" sz="1800" noProof="0" dirty="0">
                        <a:latin typeface="Acumin Pro Condensed" panose="020B0806020202020204" pitchFamily="34" charset="0"/>
                      </a:endParaRPr>
                    </a:p>
                  </a:txBody>
                  <a:tcPr anchor="ctr">
                    <a:solidFill>
                      <a:schemeClr val="accent1">
                        <a:lumMod val="20000"/>
                        <a:lumOff val="80000"/>
                      </a:schemeClr>
                    </a:solidFill>
                  </a:tcPr>
                </a:tc>
              </a:tr>
            </a:tbl>
          </a:graphicData>
        </a:graphic>
      </p:graphicFrame>
      <p:sp>
        <p:nvSpPr>
          <p:cNvPr id="4" name="TextBox 3"/>
          <p:cNvSpPr txBox="1"/>
          <p:nvPr/>
        </p:nvSpPr>
        <p:spPr>
          <a:xfrm>
            <a:off x="1583005" y="504369"/>
            <a:ext cx="8600792" cy="584775"/>
          </a:xfrm>
          <a:prstGeom prst="rect">
            <a:avLst/>
          </a:prstGeom>
          <a:noFill/>
        </p:spPr>
        <p:txBody>
          <a:bodyPr wrap="square" rtlCol="0">
            <a:spAutoFit/>
          </a:bodyPr>
          <a:lstStyle/>
          <a:p>
            <a:pPr algn="ctr" defTabSz="914400"/>
            <a:r>
              <a:rPr lang="en-US" sz="3200" dirty="0" smtClean="0">
                <a:solidFill>
                  <a:prstClr val="black"/>
                </a:solidFill>
                <a:latin typeface="#9Slide05 FS Blonde Script" panose="03000503000000000000" pitchFamily="65" charset="0"/>
              </a:rPr>
              <a:t>HƯỚNG DẪN TRẢ LỜI</a:t>
            </a:r>
            <a:endParaRPr lang="vi-VN" sz="3200" dirty="0">
              <a:solidFill>
                <a:prstClr val="black"/>
              </a:solidFill>
              <a:latin typeface="#9Slide05 FS Blonde Script" panose="03000503000000000000" pitchFamily="65" charset="0"/>
            </a:endParaRPr>
          </a:p>
        </p:txBody>
      </p:sp>
    </p:spTree>
    <p:extLst>
      <p:ext uri="{BB962C8B-B14F-4D97-AF65-F5344CB8AC3E}">
        <p14:creationId xmlns:p14="http://schemas.microsoft.com/office/powerpoint/2010/main" val="428634588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 sánh trùng kiết lị và trùng sốt rét câu hỏi 71644 - hoidap247.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aphicFrame>
        <p:nvGraphicFramePr>
          <p:cNvPr id="3" name="Table 2"/>
          <p:cNvGraphicFramePr>
            <a:graphicFrameLocks noGrp="1"/>
          </p:cNvGraphicFramePr>
          <p:nvPr>
            <p:extLst/>
          </p:nvPr>
        </p:nvGraphicFramePr>
        <p:xfrm>
          <a:off x="882210" y="1733654"/>
          <a:ext cx="10461782" cy="2774972"/>
        </p:xfrm>
        <a:graphic>
          <a:graphicData uri="http://schemas.openxmlformats.org/drawingml/2006/table">
            <a:tbl>
              <a:tblPr firstRow="1" bandRow="1">
                <a:tableStyleId>{00A15C55-8517-42AA-B614-E9B94910E393}</a:tableStyleId>
              </a:tblPr>
              <a:tblGrid>
                <a:gridCol w="10461782"/>
              </a:tblGrid>
              <a:tr h="1303635">
                <a:tc>
                  <a:txBody>
                    <a:bodyPr/>
                    <a:lstStyle/>
                    <a:p>
                      <a:pPr algn="ctr">
                        <a:lnSpc>
                          <a:spcPct val="150000"/>
                        </a:lnSpc>
                      </a:pPr>
                      <a:r>
                        <a:rPr lang="vi-VN" sz="2400" noProof="0" dirty="0" smtClean="0">
                          <a:latin typeface="Acumin Pro Condensed" panose="020B0806020202020204" pitchFamily="34" charset="0"/>
                        </a:rPr>
                        <a:t>PHIẾU</a:t>
                      </a:r>
                      <a:r>
                        <a:rPr lang="vi-VN" sz="2400" baseline="0" noProof="0" dirty="0" smtClean="0">
                          <a:latin typeface="Acumin Pro Condensed" panose="020B0806020202020204" pitchFamily="34" charset="0"/>
                        </a:rPr>
                        <a:t> HỌC TẬP SỐ </a:t>
                      </a:r>
                      <a:r>
                        <a:rPr lang="en-US" sz="2400" baseline="0" noProof="0" dirty="0" smtClean="0">
                          <a:latin typeface="Acumin Pro Condensed" panose="020B0806020202020204" pitchFamily="34" charset="0"/>
                        </a:rPr>
                        <a:t>2</a:t>
                      </a:r>
                      <a:endParaRPr lang="vi-VN" sz="2400" baseline="0" noProof="0" dirty="0" smtClean="0">
                        <a:latin typeface="Acumin Pro Condensed" panose="020B0806020202020204" pitchFamily="34" charset="0"/>
                      </a:endParaRPr>
                    </a:p>
                    <a:p>
                      <a:pPr algn="ctr">
                        <a:lnSpc>
                          <a:spcPct val="150000"/>
                        </a:lnSpc>
                      </a:pPr>
                      <a:r>
                        <a:rPr lang="vi-VN" sz="2400" baseline="0" noProof="0" dirty="0" smtClean="0">
                          <a:latin typeface="Acumin Pro Condensed" panose="020B0806020202020204" pitchFamily="34" charset="0"/>
                        </a:rPr>
                        <a:t>Lớp:                                                                Nhóm:</a:t>
                      </a:r>
                      <a:endParaRPr lang="vi-VN" sz="2400" noProof="0" dirty="0">
                        <a:latin typeface="Acumin Pro Condensed" panose="020B0806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4A7E"/>
                    </a:solidFill>
                  </a:tcPr>
                </a:tc>
              </a:tr>
              <a:tr h="1471337">
                <a:tc>
                  <a:txBody>
                    <a:bodyPr/>
                    <a:lstStyle/>
                    <a:p>
                      <a:pPr marL="457200" indent="-457200" algn="just">
                        <a:lnSpc>
                          <a:spcPct val="150000"/>
                        </a:lnSpc>
                        <a:buFont typeface="+mj-lt"/>
                        <a:buAutoNum type="arabicPeriod"/>
                      </a:pPr>
                      <a:r>
                        <a:rPr lang="vi-VN" sz="2400" kern="1200" dirty="0" smtClean="0">
                          <a:solidFill>
                            <a:schemeClr val="dk1"/>
                          </a:solidFill>
                          <a:effectLst/>
                          <a:latin typeface="Acumin Pro Condensed" panose="020B0806020202020204" pitchFamily="34" charset="0"/>
                          <a:ea typeface="+mn-ea"/>
                          <a:cs typeface="+mn-cs"/>
                        </a:rPr>
                        <a:t>Diệt muỗi có phải là biện pháp duy nhất phòng chống bệnh sốt rét không? Vì sao?</a:t>
                      </a:r>
                      <a:endParaRPr lang="en-US" sz="2400" kern="1200" dirty="0" smtClean="0">
                        <a:solidFill>
                          <a:schemeClr val="dk1"/>
                        </a:solidFill>
                        <a:effectLst/>
                        <a:latin typeface="Acumin Pro Condensed" panose="020B0806020202020204" pitchFamily="34" charset="0"/>
                        <a:ea typeface="+mn-ea"/>
                        <a:cs typeface="+mn-cs"/>
                      </a:endParaRPr>
                    </a:p>
                    <a:p>
                      <a:pPr marL="457200" marR="0" indent="-457200" algn="just" defTabSz="914377" rtl="0" eaLnBrk="1" fontAlgn="auto" latinLnBrk="0" hangingPunct="1">
                        <a:lnSpc>
                          <a:spcPct val="150000"/>
                        </a:lnSpc>
                        <a:spcBef>
                          <a:spcPts val="0"/>
                        </a:spcBef>
                        <a:spcAft>
                          <a:spcPts val="0"/>
                        </a:spcAft>
                        <a:buClrTx/>
                        <a:buSzTx/>
                        <a:buFont typeface="+mj-lt"/>
                        <a:buAutoNum type="arabicPeriod"/>
                        <a:tabLst/>
                        <a:defRPr/>
                      </a:pPr>
                      <a:r>
                        <a:rPr lang="vi-VN" sz="2400" kern="1200" dirty="0" smtClean="0">
                          <a:solidFill>
                            <a:schemeClr val="dk1"/>
                          </a:solidFill>
                          <a:effectLst/>
                          <a:latin typeface="Acumin Pro Condensed" panose="020B0806020202020204" pitchFamily="34" charset="0"/>
                          <a:ea typeface="+mn-ea"/>
                          <a:cs typeface="+mn-cs"/>
                        </a:rPr>
                        <a:t>Những lợi ích của nguyên sinh vật? Cho ví dụ</a:t>
                      </a:r>
                      <a:endParaRPr lang="en-US" sz="2400" dirty="0" smtClean="0">
                        <a:effectLst/>
                        <a:latin typeface="Acumin Pro Condensed" panose="020B0806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4" name="TextBox 3"/>
          <p:cNvSpPr txBox="1"/>
          <p:nvPr/>
        </p:nvSpPr>
        <p:spPr>
          <a:xfrm>
            <a:off x="244601" y="413835"/>
            <a:ext cx="8600792" cy="584775"/>
          </a:xfrm>
          <a:prstGeom prst="rect">
            <a:avLst/>
          </a:prstGeom>
          <a:noFill/>
        </p:spPr>
        <p:txBody>
          <a:bodyPr wrap="square" rtlCol="0">
            <a:spAutoFit/>
          </a:bodyPr>
          <a:lstStyle/>
          <a:p>
            <a:pPr defTabSz="914400"/>
            <a:r>
              <a:rPr lang="vi-VN" sz="3200" dirty="0" smtClean="0">
                <a:solidFill>
                  <a:prstClr val="black"/>
                </a:solidFill>
                <a:latin typeface="#9Slide05 FS Blonde Script" panose="03000503000000000000" pitchFamily="65" charset="0"/>
              </a:rPr>
              <a:t>Hoàn thành phiếu học tập dưới đây</a:t>
            </a:r>
            <a:endParaRPr lang="vi-VN" sz="3200" dirty="0">
              <a:solidFill>
                <a:prstClr val="black"/>
              </a:solidFill>
              <a:latin typeface="#9Slide05 FS Blonde Script" panose="03000503000000000000" pitchFamily="65" charset="0"/>
            </a:endParaRPr>
          </a:p>
        </p:txBody>
      </p:sp>
    </p:spTree>
    <p:extLst>
      <p:ext uri="{BB962C8B-B14F-4D97-AF65-F5344CB8AC3E}">
        <p14:creationId xmlns:p14="http://schemas.microsoft.com/office/powerpoint/2010/main" val="3868314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1"/>
            <a:ext cx="12192000" cy="590503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2015621" y="330551"/>
            <a:ext cx="9308729" cy="5222405"/>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254" y="454041"/>
            <a:ext cx="2400049" cy="1882392"/>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695360" y="3267266"/>
            <a:ext cx="1342288" cy="1475449"/>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5832389"/>
            <a:ext cx="12247311" cy="1063972"/>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313" y="4405433"/>
            <a:ext cx="2297156" cy="1967033"/>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7619" y="4243561"/>
            <a:ext cx="2297156" cy="1967033"/>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492" y="4829246"/>
            <a:ext cx="2348781" cy="1569268"/>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230" y="3821039"/>
            <a:ext cx="1093967" cy="2747943"/>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01458" y="4818498"/>
            <a:ext cx="1273076" cy="1585740"/>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5874" y="5210061"/>
            <a:ext cx="477628" cy="1401664"/>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2596" y="5286142"/>
            <a:ext cx="523843" cy="1315845"/>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217" y="4055311"/>
            <a:ext cx="3419484" cy="1927299"/>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8911511" y="5795191"/>
            <a:ext cx="3313443" cy="1058691"/>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73245" y="3615288"/>
            <a:ext cx="1104980" cy="3242713"/>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95163" y="5942360"/>
            <a:ext cx="1627115" cy="659627"/>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3946" y="6052182"/>
            <a:ext cx="1576452" cy="842932"/>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10987692" y="5700200"/>
            <a:ext cx="1253736" cy="1186632"/>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337525" y="5962042"/>
            <a:ext cx="976319" cy="395796"/>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5080" y="820621"/>
            <a:ext cx="2017472" cy="2217615"/>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406365" y="1393599"/>
            <a:ext cx="3239131" cy="3239131"/>
          </a:xfrm>
          <a:prstGeom prst="rect">
            <a:avLst/>
          </a:prstGeom>
        </p:spPr>
      </p:pic>
      <p:sp>
        <p:nvSpPr>
          <p:cNvPr id="43" name="文本框 42"/>
          <p:cNvSpPr txBox="1"/>
          <p:nvPr/>
        </p:nvSpPr>
        <p:spPr>
          <a:xfrm>
            <a:off x="2735378" y="2101243"/>
            <a:ext cx="6780701" cy="2123658"/>
          </a:xfrm>
          <a:prstGeom prst="rect">
            <a:avLst/>
          </a:prstGeom>
          <a:noFill/>
        </p:spPr>
        <p:txBody>
          <a:bodyPr wrap="square" rtlCol="0">
            <a:spAutoFit/>
          </a:bodyPr>
          <a:lstStyle/>
          <a:p>
            <a:pPr algn="ctr" defTabSz="914377"/>
            <a:r>
              <a:rPr lang="en-US" altLang="zh-CN" sz="6600" b="1" spc="50" dirty="0" smtClean="0">
                <a:ln w="9525" cmpd="sng">
                  <a:solidFill>
                    <a:srgbClr val="5B9BD5"/>
                  </a:solidFill>
                  <a:prstDash val="solid"/>
                </a:ln>
                <a:solidFill>
                  <a:srgbClr val="70AD47">
                    <a:tint val="1000"/>
                  </a:srgbClr>
                </a:solidFill>
                <a:effectLst>
                  <a:glow rad="38100">
                    <a:srgbClr val="5B9BD5">
                      <a:alpha val="40000"/>
                    </a:srgbClr>
                  </a:glow>
                </a:effectLst>
                <a:latin typeface="#9Slide03 Swiss Condensed Bold" panose="02000500000000000000" pitchFamily="2" charset="0"/>
                <a:ea typeface="#9Slide03 Roboto Condensed" panose="02000000000000000000" pitchFamily="2" charset="0"/>
                <a:cs typeface="+mn-ea"/>
                <a:sym typeface="+mn-lt"/>
              </a:rPr>
              <a:t>CÁM ƠN CÁC EM LẮNG NGHE</a:t>
            </a:r>
            <a:endParaRPr lang="zh-CN" altLang="en-US" sz="6600" b="1" spc="50" dirty="0">
              <a:ln w="9525" cmpd="sng">
                <a:solidFill>
                  <a:srgbClr val="5B9BD5"/>
                </a:solidFill>
                <a:prstDash val="solid"/>
              </a:ln>
              <a:solidFill>
                <a:srgbClr val="70AD47">
                  <a:tint val="1000"/>
                </a:srgbClr>
              </a:solidFill>
              <a:effectLst>
                <a:glow rad="38100">
                  <a:srgbClr val="5B9BD5">
                    <a:alpha val="40000"/>
                  </a:srgbClr>
                </a:glow>
              </a:effectLst>
              <a:latin typeface="#9Slide03 Swiss Condensed Bold" panose="02000500000000000000" pitchFamily="2" charset="0"/>
              <a:cs typeface="+mn-ea"/>
              <a:sym typeface="+mn-lt"/>
            </a:endParaRPr>
          </a:p>
        </p:txBody>
      </p:sp>
    </p:spTree>
    <p:extLst>
      <p:ext uri="{BB962C8B-B14F-4D97-AF65-F5344CB8AC3E}">
        <p14:creationId xmlns:p14="http://schemas.microsoft.com/office/powerpoint/2010/main" val="402819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63" y="3838256"/>
            <a:ext cx="1105087" cy="626651"/>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63" y="5161803"/>
            <a:ext cx="1105087" cy="626651"/>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027" y="3838256"/>
            <a:ext cx="1105087" cy="626651"/>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027" y="5161803"/>
            <a:ext cx="1105087" cy="626651"/>
          </a:xfrm>
          <a:prstGeom prst="rect">
            <a:avLst/>
          </a:prstGeom>
        </p:spPr>
      </p:pic>
      <p:grpSp>
        <p:nvGrpSpPr>
          <p:cNvPr id="3" name="组合 2"/>
          <p:cNvGrpSpPr/>
          <p:nvPr/>
        </p:nvGrpSpPr>
        <p:grpSpPr>
          <a:xfrm>
            <a:off x="1538870" y="3401192"/>
            <a:ext cx="800941" cy="874124"/>
            <a:chOff x="1154152" y="2550895"/>
            <a:chExt cx="600706" cy="655593"/>
          </a:xfrm>
        </p:grpSpPr>
        <p:pic>
          <p:nvPicPr>
            <p:cNvPr id="4" name="图片 3"/>
            <p:cNvPicPr>
              <a:picLocks noChangeAspect="1"/>
            </p:cNvPicPr>
            <p:nvPr/>
          </p:nvPicPr>
          <p:blipFill>
            <a:blip r:embed="rId4"/>
            <a:stretch>
              <a:fillRect/>
            </a:stretch>
          </p:blipFill>
          <p:spPr>
            <a:xfrm>
              <a:off x="1154152" y="2550895"/>
              <a:ext cx="600706" cy="655593"/>
            </a:xfrm>
            <a:prstGeom prst="rect">
              <a:avLst/>
            </a:prstGeom>
          </p:spPr>
        </p:pic>
        <p:sp>
          <p:nvSpPr>
            <p:cNvPr id="5" name="文本框 4"/>
            <p:cNvSpPr txBox="1"/>
            <p:nvPr/>
          </p:nvSpPr>
          <p:spPr>
            <a:xfrm>
              <a:off x="1234866" y="2569945"/>
              <a:ext cx="309219" cy="561741"/>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4267" b="1" dirty="0">
                  <a:ln w="12700">
                    <a:solidFill>
                      <a:srgbClr val="FF9933"/>
                    </a:solidFill>
                    <a:prstDash val="solid"/>
                  </a:ln>
                  <a:pattFill prst="ltDnDiag">
                    <a:fgClr>
                      <a:srgbClr val="FF9933"/>
                    </a:fgClr>
                    <a:bgClr>
                      <a:prstClr val="white"/>
                    </a:bgClr>
                  </a:pattFill>
                </a:rPr>
                <a:t>1</a:t>
              </a:r>
              <a:endParaRPr lang="zh-CN" altLang="en-US" sz="4267" b="1" dirty="0">
                <a:ln w="12700">
                  <a:solidFill>
                    <a:srgbClr val="FF9933"/>
                  </a:solidFill>
                  <a:prstDash val="solid"/>
                </a:ln>
                <a:pattFill prst="ltDnDiag">
                  <a:fgClr>
                    <a:srgbClr val="FF9933"/>
                  </a:fgClr>
                  <a:bgClr>
                    <a:prstClr val="white"/>
                  </a:bgClr>
                </a:pattFill>
              </a:endParaRPr>
            </a:p>
          </p:txBody>
        </p:sp>
      </p:grpSp>
      <p:grpSp>
        <p:nvGrpSpPr>
          <p:cNvPr id="6" name="组合 5"/>
          <p:cNvGrpSpPr/>
          <p:nvPr/>
        </p:nvGrpSpPr>
        <p:grpSpPr>
          <a:xfrm>
            <a:off x="1538870" y="4629321"/>
            <a:ext cx="800941" cy="874124"/>
            <a:chOff x="1154152" y="3471990"/>
            <a:chExt cx="600706" cy="655593"/>
          </a:xfrm>
        </p:grpSpPr>
        <p:pic>
          <p:nvPicPr>
            <p:cNvPr id="28" name="图片 27"/>
            <p:cNvPicPr>
              <a:picLocks noChangeAspect="1"/>
            </p:cNvPicPr>
            <p:nvPr/>
          </p:nvPicPr>
          <p:blipFill>
            <a:blip r:embed="rId4"/>
            <a:stretch>
              <a:fillRect/>
            </a:stretch>
          </p:blipFill>
          <p:spPr>
            <a:xfrm>
              <a:off x="1154152" y="3471990"/>
              <a:ext cx="600706" cy="655593"/>
            </a:xfrm>
            <a:prstGeom prst="rect">
              <a:avLst/>
            </a:prstGeom>
          </p:spPr>
        </p:pic>
        <p:sp>
          <p:nvSpPr>
            <p:cNvPr id="30" name="文本框 29"/>
            <p:cNvSpPr txBox="1"/>
            <p:nvPr/>
          </p:nvSpPr>
          <p:spPr>
            <a:xfrm>
              <a:off x="1241332" y="3507398"/>
              <a:ext cx="327254" cy="561741"/>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pPr defTabSz="914377"/>
              <a:r>
                <a:rPr lang="en-US" altLang="zh-CN" sz="4267" b="1" dirty="0">
                  <a:ln w="12700">
                    <a:solidFill>
                      <a:srgbClr val="FF9933"/>
                    </a:solidFill>
                    <a:prstDash val="solid"/>
                  </a:ln>
                  <a:pattFill prst="ltDnDiag">
                    <a:fgClr>
                      <a:srgbClr val="FF9933"/>
                    </a:fgClr>
                    <a:bgClr>
                      <a:prstClr val="white"/>
                    </a:bgClr>
                  </a:pattFill>
                  <a:latin typeface="Showcard Gothic" panose="04020904020102020604" pitchFamily="82" charset="0"/>
                </a:rPr>
                <a:t>2</a:t>
              </a:r>
              <a:endParaRPr lang="zh-CN" altLang="en-US" sz="4267" b="1" dirty="0">
                <a:ln w="12700">
                  <a:solidFill>
                    <a:srgbClr val="FF9933"/>
                  </a:solidFill>
                  <a:prstDash val="solid"/>
                </a:ln>
                <a:pattFill prst="ltDnDiag">
                  <a:fgClr>
                    <a:srgbClr val="FF9933"/>
                  </a:fgClr>
                  <a:bgClr>
                    <a:prstClr val="white"/>
                  </a:bgClr>
                </a:pattFill>
                <a:latin typeface="Showcard Gothic" panose="04020904020102020604" pitchFamily="82" charset="0"/>
              </a:endParaRPr>
            </a:p>
          </p:txBody>
        </p:sp>
      </p:grpSp>
      <p:grpSp>
        <p:nvGrpSpPr>
          <p:cNvPr id="7" name="组合 6"/>
          <p:cNvGrpSpPr/>
          <p:nvPr/>
        </p:nvGrpSpPr>
        <p:grpSpPr>
          <a:xfrm>
            <a:off x="6520008" y="3306771"/>
            <a:ext cx="800941" cy="874124"/>
            <a:chOff x="4890006" y="2480077"/>
            <a:chExt cx="600706" cy="655593"/>
          </a:xfrm>
        </p:grpSpPr>
        <p:pic>
          <p:nvPicPr>
            <p:cNvPr id="31" name="图片 30"/>
            <p:cNvPicPr>
              <a:picLocks noChangeAspect="1"/>
            </p:cNvPicPr>
            <p:nvPr/>
          </p:nvPicPr>
          <p:blipFill>
            <a:blip r:embed="rId4"/>
            <a:stretch>
              <a:fillRect/>
            </a:stretch>
          </p:blipFill>
          <p:spPr>
            <a:xfrm>
              <a:off x="4890006" y="2480077"/>
              <a:ext cx="600706" cy="655593"/>
            </a:xfrm>
            <a:prstGeom prst="rect">
              <a:avLst/>
            </a:prstGeom>
          </p:spPr>
        </p:pic>
        <p:sp>
          <p:nvSpPr>
            <p:cNvPr id="32" name="文本框 31"/>
            <p:cNvSpPr txBox="1"/>
            <p:nvPr/>
          </p:nvSpPr>
          <p:spPr>
            <a:xfrm>
              <a:off x="4977186" y="2515485"/>
              <a:ext cx="340478" cy="561741"/>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pPr defTabSz="914377"/>
              <a:r>
                <a:rPr lang="en-US" altLang="zh-CN" sz="4267" b="1" dirty="0">
                  <a:ln w="12700">
                    <a:solidFill>
                      <a:srgbClr val="FF9933"/>
                    </a:solidFill>
                    <a:prstDash val="solid"/>
                  </a:ln>
                  <a:pattFill prst="ltDnDiag">
                    <a:fgClr>
                      <a:srgbClr val="FF9933"/>
                    </a:fgClr>
                    <a:bgClr>
                      <a:prstClr val="white"/>
                    </a:bgClr>
                  </a:pattFill>
                  <a:latin typeface="Showcard Gothic" panose="04020904020102020604" pitchFamily="82" charset="0"/>
                </a:rPr>
                <a:t>3</a:t>
              </a:r>
              <a:endParaRPr lang="zh-CN" altLang="en-US" sz="4267" b="1" dirty="0">
                <a:ln w="12700">
                  <a:solidFill>
                    <a:srgbClr val="FF9933"/>
                  </a:solidFill>
                  <a:prstDash val="solid"/>
                </a:ln>
                <a:pattFill prst="ltDnDiag">
                  <a:fgClr>
                    <a:srgbClr val="FF9933"/>
                  </a:fgClr>
                  <a:bgClr>
                    <a:prstClr val="white"/>
                  </a:bgClr>
                </a:pattFill>
                <a:latin typeface="Showcard Gothic" panose="04020904020102020604" pitchFamily="82" charset="0"/>
              </a:endParaRPr>
            </a:p>
          </p:txBody>
        </p:sp>
      </p:grpSp>
      <p:grpSp>
        <p:nvGrpSpPr>
          <p:cNvPr id="8" name="组合 7"/>
          <p:cNvGrpSpPr/>
          <p:nvPr/>
        </p:nvGrpSpPr>
        <p:grpSpPr>
          <a:xfrm>
            <a:off x="6520008" y="4629321"/>
            <a:ext cx="800941" cy="874124"/>
            <a:chOff x="4890006" y="3471990"/>
            <a:chExt cx="600706" cy="655593"/>
          </a:xfrm>
        </p:grpSpPr>
        <p:pic>
          <p:nvPicPr>
            <p:cNvPr id="33" name="图片 32"/>
            <p:cNvPicPr>
              <a:picLocks noChangeAspect="1"/>
            </p:cNvPicPr>
            <p:nvPr/>
          </p:nvPicPr>
          <p:blipFill>
            <a:blip r:embed="rId4"/>
            <a:stretch>
              <a:fillRect/>
            </a:stretch>
          </p:blipFill>
          <p:spPr>
            <a:xfrm>
              <a:off x="4890006" y="3471990"/>
              <a:ext cx="600706" cy="655593"/>
            </a:xfrm>
            <a:prstGeom prst="rect">
              <a:avLst/>
            </a:prstGeom>
          </p:spPr>
        </p:pic>
        <p:sp>
          <p:nvSpPr>
            <p:cNvPr id="34" name="文本框 33"/>
            <p:cNvSpPr txBox="1"/>
            <p:nvPr/>
          </p:nvSpPr>
          <p:spPr>
            <a:xfrm>
              <a:off x="4940115" y="3507398"/>
              <a:ext cx="370535" cy="561741"/>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pPr defTabSz="914377"/>
              <a:r>
                <a:rPr lang="en-US" altLang="zh-CN" sz="4267" b="1" dirty="0">
                  <a:ln w="12700">
                    <a:solidFill>
                      <a:srgbClr val="FF9933"/>
                    </a:solidFill>
                    <a:prstDash val="solid"/>
                  </a:ln>
                  <a:pattFill prst="ltDnDiag">
                    <a:fgClr>
                      <a:srgbClr val="FF9933"/>
                    </a:fgClr>
                    <a:bgClr>
                      <a:prstClr val="white"/>
                    </a:bgClr>
                  </a:pattFill>
                  <a:latin typeface="Showcard Gothic" panose="04020904020102020604" pitchFamily="82" charset="0"/>
                </a:rPr>
                <a:t>4</a:t>
              </a:r>
              <a:endParaRPr lang="zh-CN" altLang="en-US" sz="4267" b="1" dirty="0">
                <a:ln w="12700">
                  <a:solidFill>
                    <a:srgbClr val="FF9933"/>
                  </a:solidFill>
                  <a:prstDash val="solid"/>
                </a:ln>
                <a:pattFill prst="ltDnDiag">
                  <a:fgClr>
                    <a:srgbClr val="FF9933"/>
                  </a:fgClr>
                  <a:bgClr>
                    <a:prstClr val="white"/>
                  </a:bgClr>
                </a:pattFill>
                <a:latin typeface="Showcard Gothic" panose="04020904020102020604" pitchFamily="82" charset="0"/>
              </a:endParaRPr>
            </a:p>
          </p:txBody>
        </p:sp>
      </p:grpSp>
      <p:sp>
        <p:nvSpPr>
          <p:cNvPr id="2" name="矩形 1"/>
          <p:cNvSpPr/>
          <p:nvPr/>
        </p:nvSpPr>
        <p:spPr>
          <a:xfrm>
            <a:off x="3350703" y="4029097"/>
            <a:ext cx="3767378" cy="446276"/>
          </a:xfrm>
          <a:prstGeom prst="rect">
            <a:avLst/>
          </a:prstGeom>
        </p:spPr>
        <p:txBody>
          <a:bodyPr wrap="none">
            <a:spAutoFit/>
          </a:bodyPr>
          <a:lstStyle/>
          <a:p>
            <a:pPr defTabSz="914377"/>
            <a:r>
              <a:rPr lang="en-US" altLang="zh-CN" sz="2300" b="1" dirty="0" smtClean="0">
                <a:solidFill>
                  <a:srgbClr val="ED7D31">
                    <a:lumMod val="40000"/>
                    <a:lumOff val="60000"/>
                  </a:srgbClr>
                </a:solidFill>
                <a:latin typeface="#9Slide03 Swiss Condensed Bold" panose="02000500000000000000" pitchFamily="2" charset="0"/>
              </a:rPr>
              <a:t>NHẬN BIẾT NGUYÊN SINH VẬT</a:t>
            </a:r>
            <a:endParaRPr lang="zh-CN" altLang="en-US" sz="2300" b="1" dirty="0">
              <a:solidFill>
                <a:srgbClr val="ED7D31">
                  <a:lumMod val="40000"/>
                  <a:lumOff val="60000"/>
                </a:srgbClr>
              </a:solidFill>
              <a:latin typeface="#9Slide03 Swiss Condensed Bold" panose="02000500000000000000" pitchFamily="2" charset="0"/>
            </a:endParaRPr>
          </a:p>
        </p:txBody>
      </p:sp>
      <p:sp>
        <p:nvSpPr>
          <p:cNvPr id="15" name="矩形 14"/>
          <p:cNvSpPr/>
          <p:nvPr/>
        </p:nvSpPr>
        <p:spPr>
          <a:xfrm>
            <a:off x="8273664" y="4051885"/>
            <a:ext cx="3554178" cy="446276"/>
          </a:xfrm>
          <a:prstGeom prst="rect">
            <a:avLst/>
          </a:prstGeom>
        </p:spPr>
        <p:txBody>
          <a:bodyPr wrap="none">
            <a:spAutoFit/>
          </a:bodyPr>
          <a:lstStyle/>
          <a:p>
            <a:pPr defTabSz="914377"/>
            <a:r>
              <a:rPr lang="en-US" altLang="zh-CN" sz="2300" b="1" dirty="0" smtClean="0">
                <a:solidFill>
                  <a:srgbClr val="ED7D31">
                    <a:lumMod val="40000"/>
                    <a:lumOff val="60000"/>
                  </a:srgbClr>
                </a:solidFill>
                <a:latin typeface="#9Slide03 Swiss Condensed Bold" panose="02000500000000000000" pitchFamily="2" charset="0"/>
              </a:rPr>
              <a:t>BỆNH DO NGUYÊN SINH VẬT</a:t>
            </a:r>
            <a:endParaRPr lang="zh-CN" altLang="en-US" sz="2300" b="1" dirty="0">
              <a:solidFill>
                <a:srgbClr val="ED7D31">
                  <a:lumMod val="40000"/>
                  <a:lumOff val="60000"/>
                </a:srgbClr>
              </a:solidFill>
              <a:latin typeface="#9Slide03 Swiss Condensed Bold" panose="02000500000000000000" pitchFamily="2" charset="0"/>
            </a:endParaRPr>
          </a:p>
        </p:txBody>
      </p:sp>
      <p:sp>
        <p:nvSpPr>
          <p:cNvPr id="9" name="文本框 8"/>
          <p:cNvSpPr txBox="1"/>
          <p:nvPr/>
        </p:nvSpPr>
        <p:spPr>
          <a:xfrm>
            <a:off x="4239857" y="266700"/>
            <a:ext cx="4059445" cy="1015663"/>
          </a:xfrm>
          <a:prstGeom prst="rect">
            <a:avLst/>
          </a:prstGeom>
          <a:noFill/>
        </p:spPr>
        <p:txBody>
          <a:bodyPr wrap="none" rtlCol="0">
            <a:spAutoFit/>
          </a:bodyPr>
          <a:lstStyle/>
          <a:p>
            <a:pPr algn="ctr" defTabSz="914377"/>
            <a:r>
              <a:rPr lang="en-US" altLang="zh-CN" sz="6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000 Marvin [TeddyBear]" panose="02000000000000000000" pitchFamily="2" charset="0"/>
              </a:rPr>
              <a:t>MỤC TIÊU</a:t>
            </a:r>
            <a:endParaRPr lang="zh-CN" alt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000 Marvin [TeddyBear]" panose="02000000000000000000" pitchFamily="2" charset="0"/>
            </a:endParaRPr>
          </a:p>
        </p:txBody>
      </p:sp>
      <p:sp>
        <p:nvSpPr>
          <p:cNvPr id="21" name="矩形 20"/>
          <p:cNvSpPr/>
          <p:nvPr/>
        </p:nvSpPr>
        <p:spPr>
          <a:xfrm>
            <a:off x="3321450" y="5456232"/>
            <a:ext cx="3437159" cy="446276"/>
          </a:xfrm>
          <a:prstGeom prst="rect">
            <a:avLst/>
          </a:prstGeom>
        </p:spPr>
        <p:txBody>
          <a:bodyPr wrap="none">
            <a:spAutoFit/>
          </a:bodyPr>
          <a:lstStyle/>
          <a:p>
            <a:pPr defTabSz="914377"/>
            <a:r>
              <a:rPr lang="en-US" altLang="zh-CN" sz="2300" b="1" dirty="0">
                <a:solidFill>
                  <a:srgbClr val="ED7D31">
                    <a:lumMod val="40000"/>
                    <a:lumOff val="60000"/>
                  </a:srgbClr>
                </a:solidFill>
                <a:latin typeface="#9Slide03 Swiss Condensed Bold" panose="02000500000000000000" pitchFamily="2" charset="0"/>
              </a:rPr>
              <a:t>VAI TRÒ NGUYÊN SINH VẬT</a:t>
            </a:r>
            <a:endParaRPr lang="zh-CN" altLang="en-US" sz="2300" b="1" dirty="0">
              <a:solidFill>
                <a:srgbClr val="ED7D31">
                  <a:lumMod val="40000"/>
                  <a:lumOff val="60000"/>
                </a:srgbClr>
              </a:solidFill>
              <a:latin typeface="#9Slide03 Swiss Condensed Bold" panose="02000500000000000000" pitchFamily="2" charset="0"/>
            </a:endParaRPr>
          </a:p>
        </p:txBody>
      </p:sp>
      <p:sp>
        <p:nvSpPr>
          <p:cNvPr id="26" name="矩形 25"/>
          <p:cNvSpPr/>
          <p:nvPr/>
        </p:nvSpPr>
        <p:spPr>
          <a:xfrm>
            <a:off x="8277288" y="5456232"/>
            <a:ext cx="4078361" cy="446276"/>
          </a:xfrm>
          <a:prstGeom prst="rect">
            <a:avLst/>
          </a:prstGeom>
        </p:spPr>
        <p:txBody>
          <a:bodyPr wrap="none">
            <a:spAutoFit/>
          </a:bodyPr>
          <a:lstStyle/>
          <a:p>
            <a:pPr defTabSz="914377"/>
            <a:r>
              <a:rPr lang="en-US" altLang="zh-CN" sz="2300" b="1" dirty="0" smtClean="0">
                <a:solidFill>
                  <a:srgbClr val="ED7D31">
                    <a:lumMod val="40000"/>
                    <a:lumOff val="60000"/>
                  </a:srgbClr>
                </a:solidFill>
                <a:latin typeface="#9Slide03 Swiss Condensed Bold" panose="02000500000000000000" pitchFamily="2" charset="0"/>
              </a:rPr>
              <a:t>BIỆN PHÁP PHÒNG CHỐNG BỆNH</a:t>
            </a:r>
            <a:endParaRPr lang="zh-CN" altLang="en-US" sz="2300" b="1" dirty="0">
              <a:solidFill>
                <a:srgbClr val="ED7D31">
                  <a:lumMod val="40000"/>
                  <a:lumOff val="60000"/>
                </a:srgbClr>
              </a:solidFill>
              <a:latin typeface="#9Slide03 Swiss Condensed Bold" panose="02000500000000000000" pitchFamily="2" charset="0"/>
            </a:endParaRPr>
          </a:p>
        </p:txBody>
      </p:sp>
    </p:spTree>
    <p:extLst>
      <p:ext uri="{BB962C8B-B14F-4D97-AF65-F5344CB8AC3E}">
        <p14:creationId xmlns:p14="http://schemas.microsoft.com/office/powerpoint/2010/main" val="389515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000" fill="hold"/>
                                        <p:tgtEl>
                                          <p:spTgt spid="24"/>
                                        </p:tgtEl>
                                        <p:attrNameLst>
                                          <p:attrName>ppt_x</p:attrName>
                                        </p:attrNameLst>
                                      </p:cBhvr>
                                      <p:tavLst>
                                        <p:tav tm="0">
                                          <p:val>
                                            <p:strVal val="1+#ppt_w/2"/>
                                          </p:val>
                                        </p:tav>
                                        <p:tav tm="100000">
                                          <p:val>
                                            <p:strVal val="#ppt_x"/>
                                          </p:val>
                                        </p:tav>
                                      </p:tavLst>
                                    </p:anim>
                                    <p:anim calcmode="lin" valueType="num">
                                      <p:cBhvr additive="base">
                                        <p:cTn id="20" dur="2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2000" fill="hold"/>
                                        <p:tgtEl>
                                          <p:spTgt spid="23"/>
                                        </p:tgtEl>
                                        <p:attrNameLst>
                                          <p:attrName>ppt_x</p:attrName>
                                        </p:attrNameLst>
                                      </p:cBhvr>
                                      <p:tavLst>
                                        <p:tav tm="0">
                                          <p:val>
                                            <p:strVal val="1+#ppt_w/2"/>
                                          </p:val>
                                        </p:tav>
                                        <p:tav tm="100000">
                                          <p:val>
                                            <p:strVal val="#ppt_x"/>
                                          </p:val>
                                        </p:tav>
                                      </p:tavLst>
                                    </p:anim>
                                    <p:anim calcmode="lin" valueType="num">
                                      <p:cBhvr additive="base">
                                        <p:cTn id="24" dur="2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22"/>
                                        </p:tgtEl>
                                        <p:attrNameLst>
                                          <p:attrName>r</p:attrName>
                                        </p:attrNameLst>
                                      </p:cBhvr>
                                    </p:animRot>
                                    <p:animRot by="-240000">
                                      <p:cBhvr>
                                        <p:cTn id="31" dur="600" fill="hold">
                                          <p:stCondLst>
                                            <p:cond delay="600"/>
                                          </p:stCondLst>
                                        </p:cTn>
                                        <p:tgtEl>
                                          <p:spTgt spid="22"/>
                                        </p:tgtEl>
                                        <p:attrNameLst>
                                          <p:attrName>r</p:attrName>
                                        </p:attrNameLst>
                                      </p:cBhvr>
                                    </p:animRot>
                                    <p:animRot by="240000">
                                      <p:cBhvr>
                                        <p:cTn id="32" dur="600" fill="hold">
                                          <p:stCondLst>
                                            <p:cond delay="1200"/>
                                          </p:stCondLst>
                                        </p:cTn>
                                        <p:tgtEl>
                                          <p:spTgt spid="22"/>
                                        </p:tgtEl>
                                        <p:attrNameLst>
                                          <p:attrName>r</p:attrName>
                                        </p:attrNameLst>
                                      </p:cBhvr>
                                    </p:animRot>
                                    <p:animRot by="-240000">
                                      <p:cBhvr>
                                        <p:cTn id="33" dur="600" fill="hold">
                                          <p:stCondLst>
                                            <p:cond delay="1800"/>
                                          </p:stCondLst>
                                        </p:cTn>
                                        <p:tgtEl>
                                          <p:spTgt spid="22"/>
                                        </p:tgtEl>
                                        <p:attrNameLst>
                                          <p:attrName>r</p:attrName>
                                        </p:attrNameLst>
                                      </p:cBhvr>
                                    </p:animRot>
                                    <p:animRot by="120000">
                                      <p:cBhvr>
                                        <p:cTn id="34" dur="600" fill="hold">
                                          <p:stCondLst>
                                            <p:cond delay="2400"/>
                                          </p:stCondLst>
                                        </p:cTn>
                                        <p:tgtEl>
                                          <p:spTgt spid="22"/>
                                        </p:tgtEl>
                                        <p:attrNameLst>
                                          <p:attrName>r</p:attrName>
                                        </p:attrNameLst>
                                      </p:cBhvr>
                                    </p:animRot>
                                  </p:childTnLst>
                                </p:cTn>
                              </p:par>
                              <p:par>
                                <p:cTn id="35" presetID="32" presetClass="emph" presetSubtype="0" fill="hold" nodeType="withEffect">
                                  <p:stCondLst>
                                    <p:cond delay="0"/>
                                  </p:stCondLst>
                                  <p:childTnLst>
                                    <p:animRot by="120000">
                                      <p:cBhvr>
                                        <p:cTn id="36" dur="300" fill="hold">
                                          <p:stCondLst>
                                            <p:cond delay="0"/>
                                          </p:stCondLst>
                                        </p:cTn>
                                        <p:tgtEl>
                                          <p:spTgt spid="24"/>
                                        </p:tgtEl>
                                        <p:attrNameLst>
                                          <p:attrName>r</p:attrName>
                                        </p:attrNameLst>
                                      </p:cBhvr>
                                    </p:animRot>
                                    <p:animRot by="-240000">
                                      <p:cBhvr>
                                        <p:cTn id="37" dur="600" fill="hold">
                                          <p:stCondLst>
                                            <p:cond delay="600"/>
                                          </p:stCondLst>
                                        </p:cTn>
                                        <p:tgtEl>
                                          <p:spTgt spid="24"/>
                                        </p:tgtEl>
                                        <p:attrNameLst>
                                          <p:attrName>r</p:attrName>
                                        </p:attrNameLst>
                                      </p:cBhvr>
                                    </p:animRot>
                                    <p:animRot by="240000">
                                      <p:cBhvr>
                                        <p:cTn id="38" dur="600" fill="hold">
                                          <p:stCondLst>
                                            <p:cond delay="1200"/>
                                          </p:stCondLst>
                                        </p:cTn>
                                        <p:tgtEl>
                                          <p:spTgt spid="24"/>
                                        </p:tgtEl>
                                        <p:attrNameLst>
                                          <p:attrName>r</p:attrName>
                                        </p:attrNameLst>
                                      </p:cBhvr>
                                    </p:animRot>
                                    <p:animRot by="-240000">
                                      <p:cBhvr>
                                        <p:cTn id="39" dur="600" fill="hold">
                                          <p:stCondLst>
                                            <p:cond delay="1800"/>
                                          </p:stCondLst>
                                        </p:cTn>
                                        <p:tgtEl>
                                          <p:spTgt spid="24"/>
                                        </p:tgtEl>
                                        <p:attrNameLst>
                                          <p:attrName>r</p:attrName>
                                        </p:attrNameLst>
                                      </p:cBhvr>
                                    </p:animRot>
                                    <p:animRot by="120000">
                                      <p:cBhvr>
                                        <p:cTn id="40" dur="600" fill="hold">
                                          <p:stCondLst>
                                            <p:cond delay="2400"/>
                                          </p:stCondLst>
                                        </p:cTn>
                                        <p:tgtEl>
                                          <p:spTgt spid="24"/>
                                        </p:tgtEl>
                                        <p:attrNameLst>
                                          <p:attrName>r</p:attrName>
                                        </p:attrNameLst>
                                      </p:cBhvr>
                                    </p:animRot>
                                  </p:childTnLst>
                                </p:cTn>
                              </p:par>
                              <p:par>
                                <p:cTn id="41" presetID="32" presetClass="emph" presetSubtype="0" fill="hold" nodeType="withEffect">
                                  <p:stCondLst>
                                    <p:cond delay="0"/>
                                  </p:stCondLst>
                                  <p:childTnLst>
                                    <p:animRot by="120000">
                                      <p:cBhvr>
                                        <p:cTn id="42" dur="300" fill="hold">
                                          <p:stCondLst>
                                            <p:cond delay="0"/>
                                          </p:stCondLst>
                                        </p:cTn>
                                        <p:tgtEl>
                                          <p:spTgt spid="23"/>
                                        </p:tgtEl>
                                        <p:attrNameLst>
                                          <p:attrName>r</p:attrName>
                                        </p:attrNameLst>
                                      </p:cBhvr>
                                    </p:animRot>
                                    <p:animRot by="-240000">
                                      <p:cBhvr>
                                        <p:cTn id="43" dur="600" fill="hold">
                                          <p:stCondLst>
                                            <p:cond delay="600"/>
                                          </p:stCondLst>
                                        </p:cTn>
                                        <p:tgtEl>
                                          <p:spTgt spid="23"/>
                                        </p:tgtEl>
                                        <p:attrNameLst>
                                          <p:attrName>r</p:attrName>
                                        </p:attrNameLst>
                                      </p:cBhvr>
                                    </p:animRot>
                                    <p:animRot by="240000">
                                      <p:cBhvr>
                                        <p:cTn id="44" dur="600" fill="hold">
                                          <p:stCondLst>
                                            <p:cond delay="1200"/>
                                          </p:stCondLst>
                                        </p:cTn>
                                        <p:tgtEl>
                                          <p:spTgt spid="23"/>
                                        </p:tgtEl>
                                        <p:attrNameLst>
                                          <p:attrName>r</p:attrName>
                                        </p:attrNameLst>
                                      </p:cBhvr>
                                    </p:animRot>
                                    <p:animRot by="-240000">
                                      <p:cBhvr>
                                        <p:cTn id="45" dur="600" fill="hold">
                                          <p:stCondLst>
                                            <p:cond delay="1800"/>
                                          </p:stCondLst>
                                        </p:cTn>
                                        <p:tgtEl>
                                          <p:spTgt spid="23"/>
                                        </p:tgtEl>
                                        <p:attrNameLst>
                                          <p:attrName>r</p:attrName>
                                        </p:attrNameLst>
                                      </p:cBhvr>
                                    </p:animRot>
                                    <p:animRot by="120000">
                                      <p:cBhvr>
                                        <p:cTn id="46" dur="600" fill="hold">
                                          <p:stCondLst>
                                            <p:cond delay="2400"/>
                                          </p:stCondLst>
                                        </p:cTn>
                                        <p:tgtEl>
                                          <p:spTgt spid="23"/>
                                        </p:tgtEl>
                                        <p:attrNameLst>
                                          <p:attrName>r</p:attrName>
                                        </p:attrNameLst>
                                      </p:cBhvr>
                                    </p:animRot>
                                  </p:childTnLst>
                                </p:cTn>
                              </p:par>
                              <p:par>
                                <p:cTn id="47" presetID="32" presetClass="emph" presetSubtype="0" fill="hold" nodeType="withEffect">
                                  <p:stCondLst>
                                    <p:cond delay="0"/>
                                  </p:stCondLst>
                                  <p:childTnLst>
                                    <p:animRot by="120000">
                                      <p:cBhvr>
                                        <p:cTn id="48" dur="300" fill="hold">
                                          <p:stCondLst>
                                            <p:cond delay="0"/>
                                          </p:stCondLst>
                                        </p:cTn>
                                        <p:tgtEl>
                                          <p:spTgt spid="25"/>
                                        </p:tgtEl>
                                        <p:attrNameLst>
                                          <p:attrName>r</p:attrName>
                                        </p:attrNameLst>
                                      </p:cBhvr>
                                    </p:animRot>
                                    <p:animRot by="-240000">
                                      <p:cBhvr>
                                        <p:cTn id="49" dur="600" fill="hold">
                                          <p:stCondLst>
                                            <p:cond delay="600"/>
                                          </p:stCondLst>
                                        </p:cTn>
                                        <p:tgtEl>
                                          <p:spTgt spid="25"/>
                                        </p:tgtEl>
                                        <p:attrNameLst>
                                          <p:attrName>r</p:attrName>
                                        </p:attrNameLst>
                                      </p:cBhvr>
                                    </p:animRot>
                                    <p:animRot by="240000">
                                      <p:cBhvr>
                                        <p:cTn id="50" dur="600" fill="hold">
                                          <p:stCondLst>
                                            <p:cond delay="1200"/>
                                          </p:stCondLst>
                                        </p:cTn>
                                        <p:tgtEl>
                                          <p:spTgt spid="25"/>
                                        </p:tgtEl>
                                        <p:attrNameLst>
                                          <p:attrName>r</p:attrName>
                                        </p:attrNameLst>
                                      </p:cBhvr>
                                    </p:animRot>
                                    <p:animRot by="-240000">
                                      <p:cBhvr>
                                        <p:cTn id="51" dur="600" fill="hold">
                                          <p:stCondLst>
                                            <p:cond delay="1800"/>
                                          </p:stCondLst>
                                        </p:cTn>
                                        <p:tgtEl>
                                          <p:spTgt spid="25"/>
                                        </p:tgtEl>
                                        <p:attrNameLst>
                                          <p:attrName>r</p:attrName>
                                        </p:attrNameLst>
                                      </p:cBhvr>
                                    </p:animRot>
                                    <p:animRot by="120000">
                                      <p:cBhvr>
                                        <p:cTn id="52" dur="600" fill="hold">
                                          <p:stCondLst>
                                            <p:cond delay="2400"/>
                                          </p:stCondLst>
                                        </p:cTn>
                                        <p:tgtEl>
                                          <p:spTgt spid="25"/>
                                        </p:tgtEl>
                                        <p:attrNameLst>
                                          <p:attrName>r</p:attrName>
                                        </p:attrNameLst>
                                      </p:cBhvr>
                                    </p:animRot>
                                  </p:child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250" fill="hold"/>
                                        <p:tgtEl>
                                          <p:spTgt spid="3"/>
                                        </p:tgtEl>
                                        <p:attrNameLst>
                                          <p:attrName>ppt_w</p:attrName>
                                        </p:attrNameLst>
                                      </p:cBhvr>
                                      <p:tavLst>
                                        <p:tav tm="0">
                                          <p:val>
                                            <p:fltVal val="0"/>
                                          </p:val>
                                        </p:tav>
                                        <p:tav tm="100000">
                                          <p:val>
                                            <p:strVal val="#ppt_w"/>
                                          </p:val>
                                        </p:tav>
                                      </p:tavLst>
                                    </p:anim>
                                    <p:anim calcmode="lin" valueType="num">
                                      <p:cBhvr>
                                        <p:cTn id="57" dur="1250" fill="hold"/>
                                        <p:tgtEl>
                                          <p:spTgt spid="3"/>
                                        </p:tgtEl>
                                        <p:attrNameLst>
                                          <p:attrName>ppt_h</p:attrName>
                                        </p:attrNameLst>
                                      </p:cBhvr>
                                      <p:tavLst>
                                        <p:tav tm="0">
                                          <p:val>
                                            <p:fltVal val="0"/>
                                          </p:val>
                                        </p:tav>
                                        <p:tav tm="100000">
                                          <p:val>
                                            <p:strVal val="#ppt_h"/>
                                          </p:val>
                                        </p:tav>
                                      </p:tavLst>
                                    </p:anim>
                                    <p:anim calcmode="lin" valueType="num">
                                      <p:cBhvr>
                                        <p:cTn id="58" dur="1250" fill="hold"/>
                                        <p:tgtEl>
                                          <p:spTgt spid="3"/>
                                        </p:tgtEl>
                                        <p:attrNameLst>
                                          <p:attrName>style.rotation</p:attrName>
                                        </p:attrNameLst>
                                      </p:cBhvr>
                                      <p:tavLst>
                                        <p:tav tm="0">
                                          <p:val>
                                            <p:fltVal val="360"/>
                                          </p:val>
                                        </p:tav>
                                        <p:tav tm="100000">
                                          <p:val>
                                            <p:fltVal val="0"/>
                                          </p:val>
                                        </p:tav>
                                      </p:tavLst>
                                    </p:anim>
                                    <p:animEffect transition="in" filter="fade">
                                      <p:cBhvr>
                                        <p:cTn id="59" dur="1250"/>
                                        <p:tgtEl>
                                          <p:spTgt spid="3"/>
                                        </p:tgtEl>
                                      </p:cBhvr>
                                    </p:animEffect>
                                  </p:childTnLst>
                                </p:cTn>
                              </p:par>
                              <p:par>
                                <p:cTn id="60" presetID="0" presetClass="path" presetSubtype="0" accel="50000" decel="50000" fill="hold" nodeType="withEffect">
                                  <p:stCondLst>
                                    <p:cond delay="0"/>
                                  </p:stCondLst>
                                  <p:childTnLst>
                                    <p:animMotion origin="layout" path="M -0.00382 -0.00772 L 0.04201 0.03117 " pathEditMode="relative" ptsTypes="AA">
                                      <p:cBhvr>
                                        <p:cTn id="61" dur="1250" spd="-100000" fill="hold"/>
                                        <p:tgtEl>
                                          <p:spTgt spid="3"/>
                                        </p:tgtEl>
                                        <p:attrNameLst>
                                          <p:attrName>ppt_x</p:attrName>
                                          <p:attrName>ppt_y</p:attrName>
                                        </p:attrNameLst>
                                      </p:cBhvr>
                                    </p:animMotion>
                                  </p:childTnLst>
                                </p:cTn>
                              </p:par>
                            </p:childTnLst>
                          </p:cTn>
                        </p:par>
                        <p:par>
                          <p:cTn id="62" fill="hold">
                            <p:stCondLst>
                              <p:cond delay="8250"/>
                            </p:stCondLst>
                            <p:childTnLst>
                              <p:par>
                                <p:cTn id="63" presetID="22" presetClass="entr" presetSubtype="8"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par>
                          <p:cTn id="66" fill="hold">
                            <p:stCondLst>
                              <p:cond delay="8750"/>
                            </p:stCondLst>
                            <p:childTnLst>
                              <p:par>
                                <p:cTn id="67" presetID="49" presetClass="entr" presetSubtype="0" decel="10000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250" fill="hold"/>
                                        <p:tgtEl>
                                          <p:spTgt spid="6"/>
                                        </p:tgtEl>
                                        <p:attrNameLst>
                                          <p:attrName>ppt_w</p:attrName>
                                        </p:attrNameLst>
                                      </p:cBhvr>
                                      <p:tavLst>
                                        <p:tav tm="0">
                                          <p:val>
                                            <p:fltVal val="0"/>
                                          </p:val>
                                        </p:tav>
                                        <p:tav tm="100000">
                                          <p:val>
                                            <p:strVal val="#ppt_w"/>
                                          </p:val>
                                        </p:tav>
                                      </p:tavLst>
                                    </p:anim>
                                    <p:anim calcmode="lin" valueType="num">
                                      <p:cBhvr>
                                        <p:cTn id="70" dur="1250" fill="hold"/>
                                        <p:tgtEl>
                                          <p:spTgt spid="6"/>
                                        </p:tgtEl>
                                        <p:attrNameLst>
                                          <p:attrName>ppt_h</p:attrName>
                                        </p:attrNameLst>
                                      </p:cBhvr>
                                      <p:tavLst>
                                        <p:tav tm="0">
                                          <p:val>
                                            <p:fltVal val="0"/>
                                          </p:val>
                                        </p:tav>
                                        <p:tav tm="100000">
                                          <p:val>
                                            <p:strVal val="#ppt_h"/>
                                          </p:val>
                                        </p:tav>
                                      </p:tavLst>
                                    </p:anim>
                                    <p:anim calcmode="lin" valueType="num">
                                      <p:cBhvr>
                                        <p:cTn id="71" dur="1250" fill="hold"/>
                                        <p:tgtEl>
                                          <p:spTgt spid="6"/>
                                        </p:tgtEl>
                                        <p:attrNameLst>
                                          <p:attrName>style.rotation</p:attrName>
                                        </p:attrNameLst>
                                      </p:cBhvr>
                                      <p:tavLst>
                                        <p:tav tm="0">
                                          <p:val>
                                            <p:fltVal val="360"/>
                                          </p:val>
                                        </p:tav>
                                        <p:tav tm="100000">
                                          <p:val>
                                            <p:fltVal val="0"/>
                                          </p:val>
                                        </p:tav>
                                      </p:tavLst>
                                    </p:anim>
                                    <p:animEffect transition="in" filter="fade">
                                      <p:cBhvr>
                                        <p:cTn id="72" dur="1250"/>
                                        <p:tgtEl>
                                          <p:spTgt spid="6"/>
                                        </p:tgtEl>
                                      </p:cBhvr>
                                    </p:animEffect>
                                  </p:childTnLst>
                                </p:cTn>
                              </p:par>
                              <p:par>
                                <p:cTn id="73" presetID="0" presetClass="path" presetSubtype="0" accel="50000" decel="50000" fill="hold" nodeType="withEffect">
                                  <p:stCondLst>
                                    <p:cond delay="0"/>
                                  </p:stCondLst>
                                  <p:childTnLst>
                                    <p:animMotion origin="layout" path="M -0.00382 -0.00772 L 0.04201 0.03117 " pathEditMode="relative" ptsTypes="AA">
                                      <p:cBhvr>
                                        <p:cTn id="74" dur="1250" spd="-100000" fill="hold"/>
                                        <p:tgtEl>
                                          <p:spTgt spid="6"/>
                                        </p:tgtEl>
                                        <p:attrNameLst>
                                          <p:attrName>ppt_x</p:attrName>
                                          <p:attrName>ppt_y</p:attrName>
                                        </p:attrNameLst>
                                      </p:cBhvr>
                                    </p:animMotion>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par>
                          <p:cTn id="79" fill="hold">
                            <p:stCondLst>
                              <p:cond delay="10500"/>
                            </p:stCondLst>
                            <p:childTnLst>
                              <p:par>
                                <p:cTn id="80" presetID="49" presetClass="entr" presetSubtype="0" decel="10000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1250" fill="hold"/>
                                        <p:tgtEl>
                                          <p:spTgt spid="7"/>
                                        </p:tgtEl>
                                        <p:attrNameLst>
                                          <p:attrName>ppt_w</p:attrName>
                                        </p:attrNameLst>
                                      </p:cBhvr>
                                      <p:tavLst>
                                        <p:tav tm="0">
                                          <p:val>
                                            <p:fltVal val="0"/>
                                          </p:val>
                                        </p:tav>
                                        <p:tav tm="100000">
                                          <p:val>
                                            <p:strVal val="#ppt_w"/>
                                          </p:val>
                                        </p:tav>
                                      </p:tavLst>
                                    </p:anim>
                                    <p:anim calcmode="lin" valueType="num">
                                      <p:cBhvr>
                                        <p:cTn id="83" dur="1250" fill="hold"/>
                                        <p:tgtEl>
                                          <p:spTgt spid="7"/>
                                        </p:tgtEl>
                                        <p:attrNameLst>
                                          <p:attrName>ppt_h</p:attrName>
                                        </p:attrNameLst>
                                      </p:cBhvr>
                                      <p:tavLst>
                                        <p:tav tm="0">
                                          <p:val>
                                            <p:fltVal val="0"/>
                                          </p:val>
                                        </p:tav>
                                        <p:tav tm="100000">
                                          <p:val>
                                            <p:strVal val="#ppt_h"/>
                                          </p:val>
                                        </p:tav>
                                      </p:tavLst>
                                    </p:anim>
                                    <p:anim calcmode="lin" valueType="num">
                                      <p:cBhvr>
                                        <p:cTn id="84" dur="1250" fill="hold"/>
                                        <p:tgtEl>
                                          <p:spTgt spid="7"/>
                                        </p:tgtEl>
                                        <p:attrNameLst>
                                          <p:attrName>style.rotation</p:attrName>
                                        </p:attrNameLst>
                                      </p:cBhvr>
                                      <p:tavLst>
                                        <p:tav tm="0">
                                          <p:val>
                                            <p:fltVal val="360"/>
                                          </p:val>
                                        </p:tav>
                                        <p:tav tm="100000">
                                          <p:val>
                                            <p:fltVal val="0"/>
                                          </p:val>
                                        </p:tav>
                                      </p:tavLst>
                                    </p:anim>
                                    <p:animEffect transition="in" filter="fade">
                                      <p:cBhvr>
                                        <p:cTn id="85" dur="1250"/>
                                        <p:tgtEl>
                                          <p:spTgt spid="7"/>
                                        </p:tgtEl>
                                      </p:cBhvr>
                                    </p:animEffect>
                                  </p:childTnLst>
                                </p:cTn>
                              </p:par>
                              <p:par>
                                <p:cTn id="86" presetID="0" presetClass="path" presetSubtype="0" accel="50000" decel="50000" fill="hold" nodeType="withEffect">
                                  <p:stCondLst>
                                    <p:cond delay="0"/>
                                  </p:stCondLst>
                                  <p:childTnLst>
                                    <p:animMotion origin="layout" path="M -0.00382 -0.00772 L 0.04201 0.03117 " pathEditMode="relative" ptsTypes="AA">
                                      <p:cBhvr>
                                        <p:cTn id="87" dur="1250" spd="-100000" fill="hold"/>
                                        <p:tgtEl>
                                          <p:spTgt spid="7"/>
                                        </p:tgtEl>
                                        <p:attrNameLst>
                                          <p:attrName>ppt_x</p:attrName>
                                          <p:attrName>ppt_y</p:attrName>
                                        </p:attrNameLst>
                                      </p:cBhvr>
                                    </p:animMotion>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childTnLst>
                          </p:cTn>
                        </p:par>
                        <p:par>
                          <p:cTn id="92" fill="hold">
                            <p:stCondLst>
                              <p:cond delay="12250"/>
                            </p:stCondLst>
                            <p:childTnLst>
                              <p:par>
                                <p:cTn id="93" presetID="49" presetClass="entr" presetSubtype="0" decel="100000"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1250" fill="hold"/>
                                        <p:tgtEl>
                                          <p:spTgt spid="8"/>
                                        </p:tgtEl>
                                        <p:attrNameLst>
                                          <p:attrName>ppt_w</p:attrName>
                                        </p:attrNameLst>
                                      </p:cBhvr>
                                      <p:tavLst>
                                        <p:tav tm="0">
                                          <p:val>
                                            <p:fltVal val="0"/>
                                          </p:val>
                                        </p:tav>
                                        <p:tav tm="100000">
                                          <p:val>
                                            <p:strVal val="#ppt_w"/>
                                          </p:val>
                                        </p:tav>
                                      </p:tavLst>
                                    </p:anim>
                                    <p:anim calcmode="lin" valueType="num">
                                      <p:cBhvr>
                                        <p:cTn id="96" dur="1250" fill="hold"/>
                                        <p:tgtEl>
                                          <p:spTgt spid="8"/>
                                        </p:tgtEl>
                                        <p:attrNameLst>
                                          <p:attrName>ppt_h</p:attrName>
                                        </p:attrNameLst>
                                      </p:cBhvr>
                                      <p:tavLst>
                                        <p:tav tm="0">
                                          <p:val>
                                            <p:fltVal val="0"/>
                                          </p:val>
                                        </p:tav>
                                        <p:tav tm="100000">
                                          <p:val>
                                            <p:strVal val="#ppt_h"/>
                                          </p:val>
                                        </p:tav>
                                      </p:tavLst>
                                    </p:anim>
                                    <p:anim calcmode="lin" valueType="num">
                                      <p:cBhvr>
                                        <p:cTn id="97" dur="1250" fill="hold"/>
                                        <p:tgtEl>
                                          <p:spTgt spid="8"/>
                                        </p:tgtEl>
                                        <p:attrNameLst>
                                          <p:attrName>style.rotation</p:attrName>
                                        </p:attrNameLst>
                                      </p:cBhvr>
                                      <p:tavLst>
                                        <p:tav tm="0">
                                          <p:val>
                                            <p:fltVal val="360"/>
                                          </p:val>
                                        </p:tav>
                                        <p:tav tm="100000">
                                          <p:val>
                                            <p:fltVal val="0"/>
                                          </p:val>
                                        </p:tav>
                                      </p:tavLst>
                                    </p:anim>
                                    <p:animEffect transition="in" filter="fade">
                                      <p:cBhvr>
                                        <p:cTn id="98" dur="1250"/>
                                        <p:tgtEl>
                                          <p:spTgt spid="8"/>
                                        </p:tgtEl>
                                      </p:cBhvr>
                                    </p:animEffect>
                                  </p:childTnLst>
                                </p:cTn>
                              </p:par>
                              <p:par>
                                <p:cTn id="99" presetID="0" presetClass="path" presetSubtype="0" accel="50000" decel="50000" fill="hold" nodeType="withEffect">
                                  <p:stCondLst>
                                    <p:cond delay="0"/>
                                  </p:stCondLst>
                                  <p:childTnLst>
                                    <p:animMotion origin="layout" path="M -0.00382 -0.00772 L 0.04201 0.03117 " pathEditMode="relative" ptsTypes="AA">
                                      <p:cBhvr>
                                        <p:cTn id="100" dur="1250" spd="-100000" fill="hold"/>
                                        <p:tgtEl>
                                          <p:spTgt spid="8"/>
                                        </p:tgtEl>
                                        <p:attrNameLst>
                                          <p:attrName>ppt_x</p:attrName>
                                          <p:attrName>ppt_y</p:attrName>
                                        </p:attrNameLst>
                                      </p:cBhvr>
                                    </p:animMotion>
                                  </p:childTnLst>
                                </p:cTn>
                              </p:par>
                            </p:childTnLst>
                          </p:cTn>
                        </p:par>
                        <p:par>
                          <p:cTn id="101" fill="hold">
                            <p:stCondLst>
                              <p:cond delay="13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9" grpId="0"/>
      <p:bldP spid="21"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342" y="4213845"/>
            <a:ext cx="2354436" cy="1335107"/>
          </a:xfrm>
          <a:prstGeom prst="rect">
            <a:avLst/>
          </a:prstGeom>
        </p:spPr>
      </p:pic>
      <p:grpSp>
        <p:nvGrpSpPr>
          <p:cNvPr id="6" name="组合 5"/>
          <p:cNvGrpSpPr/>
          <p:nvPr/>
        </p:nvGrpSpPr>
        <p:grpSpPr>
          <a:xfrm rot="20946486">
            <a:off x="1497756" y="3550185"/>
            <a:ext cx="1487935" cy="1623888"/>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57549" y="2562437"/>
              <a:ext cx="458299"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rPr>
                <a:t>1</a:t>
              </a:r>
              <a:endParaRPr lang="zh-CN" altLang="en-US" sz="8000" b="1" dirty="0">
                <a:ln w="12700">
                  <a:solidFill>
                    <a:srgbClr val="FF9933"/>
                  </a:solidFill>
                  <a:prstDash val="solid"/>
                </a:ln>
                <a:pattFill prst="ltDnDiag">
                  <a:fgClr>
                    <a:srgbClr val="FF9933"/>
                  </a:fgClr>
                  <a:bgClr>
                    <a:prstClr val="white"/>
                  </a:bgClr>
                </a:pattFill>
              </a:endParaRPr>
            </a:p>
          </p:txBody>
        </p:sp>
      </p:grpSp>
      <p:sp>
        <p:nvSpPr>
          <p:cNvPr id="8" name="文本框 7"/>
          <p:cNvSpPr txBox="1"/>
          <p:nvPr/>
        </p:nvSpPr>
        <p:spPr>
          <a:xfrm>
            <a:off x="5573479" y="4699633"/>
            <a:ext cx="6519734" cy="769441"/>
          </a:xfrm>
          <a:prstGeom prst="rect">
            <a:avLst/>
          </a:prstGeom>
          <a:noFill/>
        </p:spPr>
        <p:txBody>
          <a:bodyPr wrap="none" rtlCol="0">
            <a:spAutoFit/>
          </a:bodyPr>
          <a:lstStyle/>
          <a:p>
            <a:pPr defTabSz="914377"/>
            <a:r>
              <a:rPr lang="en-US" altLang="zh-CN" sz="4400" b="1" dirty="0" smtClean="0">
                <a:solidFill>
                  <a:prstClr val="white"/>
                </a:solidFill>
                <a:latin typeface="000 DanPanosian TB" pitchFamily="2" charset="0"/>
              </a:rPr>
              <a:t>ĐA DẠNG NGUYÊN SINH VẬT</a:t>
            </a:r>
            <a:endParaRPr lang="zh-CN" altLang="en-US" sz="4400" b="1" dirty="0">
              <a:solidFill>
                <a:prstClr val="white"/>
              </a:solidFill>
              <a:latin typeface="000 DanPanosian TB" pitchFamily="2" charset="0"/>
            </a:endParaRPr>
          </a:p>
        </p:txBody>
      </p:sp>
    </p:spTree>
    <p:extLst>
      <p:ext uri="{BB962C8B-B14F-4D97-AF65-F5344CB8AC3E}">
        <p14:creationId xmlns:p14="http://schemas.microsoft.com/office/powerpoint/2010/main" val="1158233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300" fill="hold">
                                          <p:stCondLst>
                                            <p:cond delay="0"/>
                                          </p:stCondLst>
                                        </p:cTn>
                                        <p:tgtEl>
                                          <p:spTgt spid="3"/>
                                        </p:tgtEl>
                                        <p:attrNameLst>
                                          <p:attrName>r</p:attrName>
                                        </p:attrNameLst>
                                      </p:cBhvr>
                                    </p:animRot>
                                    <p:animRot by="-240000">
                                      <p:cBhvr>
                                        <p:cTn id="11" dur="600" fill="hold">
                                          <p:stCondLst>
                                            <p:cond delay="600"/>
                                          </p:stCondLst>
                                        </p:cTn>
                                        <p:tgtEl>
                                          <p:spTgt spid="3"/>
                                        </p:tgtEl>
                                        <p:attrNameLst>
                                          <p:attrName>r</p:attrName>
                                        </p:attrNameLst>
                                      </p:cBhvr>
                                    </p:animRot>
                                    <p:animRot by="240000">
                                      <p:cBhvr>
                                        <p:cTn id="12" dur="600" fill="hold">
                                          <p:stCondLst>
                                            <p:cond delay="1200"/>
                                          </p:stCondLst>
                                        </p:cTn>
                                        <p:tgtEl>
                                          <p:spTgt spid="3"/>
                                        </p:tgtEl>
                                        <p:attrNameLst>
                                          <p:attrName>r</p:attrName>
                                        </p:attrNameLst>
                                      </p:cBhvr>
                                    </p:animRot>
                                    <p:animRot by="-240000">
                                      <p:cBhvr>
                                        <p:cTn id="13" dur="600" fill="hold">
                                          <p:stCondLst>
                                            <p:cond delay="1800"/>
                                          </p:stCondLst>
                                        </p:cTn>
                                        <p:tgtEl>
                                          <p:spTgt spid="3"/>
                                        </p:tgtEl>
                                        <p:attrNameLst>
                                          <p:attrName>r</p:attrName>
                                        </p:attrNameLst>
                                      </p:cBhvr>
                                    </p:animRot>
                                    <p:animRot by="120000">
                                      <p:cBhvr>
                                        <p:cTn id="14" dur="600" fill="hold">
                                          <p:stCondLst>
                                            <p:cond delay="2400"/>
                                          </p:stCondLst>
                                        </p:cTn>
                                        <p:tgtEl>
                                          <p:spTgt spid="3"/>
                                        </p:tgtEl>
                                        <p:attrNameLst>
                                          <p:attrName>r</p:attrName>
                                        </p:attrNameLst>
                                      </p:cBhvr>
                                    </p:animRot>
                                  </p:childTnLst>
                                </p:cTn>
                              </p:par>
                            </p:childTnLst>
                          </p:cTn>
                        </p:par>
                        <p:par>
                          <p:cTn id="15" fill="hold">
                            <p:stCondLst>
                              <p:cond delay="300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 calcmode="lin" valueType="num">
                                      <p:cBhvr>
                                        <p:cTn id="20" dur="1250" fill="hold"/>
                                        <p:tgtEl>
                                          <p:spTgt spid="6"/>
                                        </p:tgtEl>
                                        <p:attrNameLst>
                                          <p:attrName>style.rotation</p:attrName>
                                        </p:attrNameLst>
                                      </p:cBhvr>
                                      <p:tavLst>
                                        <p:tav tm="0">
                                          <p:val>
                                            <p:fltVal val="360"/>
                                          </p:val>
                                        </p:tav>
                                        <p:tav tm="100000">
                                          <p:val>
                                            <p:fltVal val="0"/>
                                          </p:val>
                                        </p:tav>
                                      </p:tavLst>
                                    </p:anim>
                                    <p:animEffect transition="in" filter="fade">
                                      <p:cBhvr>
                                        <p:cTn id="21" dur="1250"/>
                                        <p:tgtEl>
                                          <p:spTgt spid="6"/>
                                        </p:tgtEl>
                                      </p:cBhvr>
                                    </p:animEffect>
                                  </p:childTnLst>
                                </p:cTn>
                              </p:par>
                              <p:par>
                                <p:cTn id="22" presetID="0" presetClass="path" presetSubtype="0" accel="50000" decel="50000" fill="hold" nodeType="withEffect">
                                  <p:stCondLst>
                                    <p:cond delay="0"/>
                                  </p:stCondLst>
                                  <p:childTnLst>
                                    <p:animMotion origin="layout" path="M -0.00382 -0.00771 L 0.07761 0.04939 " pathEditMode="relative" rAng="0" ptsTypes="AA">
                                      <p:cBhvr>
                                        <p:cTn id="23" dur="1250" spd="-100000" fill="hold"/>
                                        <p:tgtEl>
                                          <p:spTgt spid="6"/>
                                        </p:tgtEl>
                                        <p:attrNameLst>
                                          <p:attrName>ppt_x</p:attrName>
                                          <p:attrName>ppt_y</p:attrName>
                                        </p:attrNameLst>
                                      </p:cBhvr>
                                      <p:rCtr x="4062" y="2840"/>
                                    </p:animMotion>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594" y="3260922"/>
            <a:ext cx="2590941" cy="1357487"/>
          </a:xfrm>
          <a:prstGeom prst="rect">
            <a:avLst/>
          </a:prstGeom>
        </p:spPr>
      </p:pic>
      <p:grpSp>
        <p:nvGrpSpPr>
          <p:cNvPr id="12" name="Group 11"/>
          <p:cNvGrpSpPr/>
          <p:nvPr/>
        </p:nvGrpSpPr>
        <p:grpSpPr>
          <a:xfrm>
            <a:off x="0" y="160369"/>
            <a:ext cx="12120903" cy="5772139"/>
            <a:chOff x="71097" y="305225"/>
            <a:chExt cx="12120903" cy="5772139"/>
          </a:xfrm>
        </p:grpSpPr>
        <p:pic>
          <p:nvPicPr>
            <p:cNvPr id="2" name="Picture 1"/>
            <p:cNvPicPr>
              <a:picLocks noChangeAspect="1"/>
            </p:cNvPicPr>
            <p:nvPr/>
          </p:nvPicPr>
          <p:blipFill>
            <a:blip r:embed="rId3"/>
            <a:stretch>
              <a:fillRect/>
            </a:stretch>
          </p:blipFill>
          <p:spPr>
            <a:xfrm>
              <a:off x="238691" y="305225"/>
              <a:ext cx="2232695" cy="183139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2984720" y="305225"/>
              <a:ext cx="2563952" cy="183139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6062006" y="305226"/>
              <a:ext cx="2828013" cy="183139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097" y="2263367"/>
              <a:ext cx="2653996" cy="1015663"/>
            </a:xfrm>
            <a:prstGeom prst="rect">
              <a:avLst/>
            </a:prstGeom>
            <a:noFill/>
          </p:spPr>
          <p:txBody>
            <a:bodyPr wrap="square" rtlCol="0">
              <a:spAutoFit/>
            </a:bodyPr>
            <a:lstStyle/>
            <a:p>
              <a:pPr algn="ctr" defTabSz="914400"/>
              <a:r>
                <a:rPr lang="vi-VN" sz="2000" dirty="0" smtClean="0">
                  <a:solidFill>
                    <a:srgbClr val="E64A7E"/>
                  </a:solidFill>
                  <a:latin typeface="#9Slide03 Cabin Condensed Mediu" panose="00000606000000000000" pitchFamily="2" charset="0"/>
                </a:rPr>
                <a:t>Trùng roi</a:t>
              </a:r>
              <a:r>
                <a:rPr lang="en-US" sz="2000" dirty="0" smtClean="0">
                  <a:solidFill>
                    <a:srgbClr val="E64A7E"/>
                  </a:solidFill>
                  <a:latin typeface="#9Slide03 Cabin Condensed Mediu" panose="00000606000000000000" pitchFamily="2" charset="0"/>
                </a:rPr>
                <a:t> </a:t>
              </a:r>
              <a:r>
                <a:rPr lang="vi-VN" sz="2000" dirty="0" smtClean="0">
                  <a:solidFill>
                    <a:srgbClr val="E64A7E"/>
                  </a:solidFill>
                  <a:latin typeface="#9Slide03 Cabin Condensed Mediu" panose="00000606000000000000" pitchFamily="2" charset="0"/>
                </a:rPr>
                <a:t>xanh</a:t>
              </a: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Sống ở bề mặt ao, hồ</a:t>
              </a: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Di chuyển bằng roi bơi</a:t>
              </a:r>
              <a:endParaRPr lang="vi-VN" sz="2000" dirty="0">
                <a:solidFill>
                  <a:prstClr val="black"/>
                </a:solidFill>
                <a:latin typeface="#9Slide03 Cabin Condensed Mediu" panose="00000606000000000000" pitchFamily="2" charset="0"/>
              </a:endParaRPr>
            </a:p>
          </p:txBody>
        </p:sp>
        <p:sp>
          <p:nvSpPr>
            <p:cNvPr id="7" name="TextBox 6"/>
            <p:cNvSpPr txBox="1"/>
            <p:nvPr/>
          </p:nvSpPr>
          <p:spPr>
            <a:xfrm>
              <a:off x="2894676" y="2263366"/>
              <a:ext cx="2836168" cy="1631216"/>
            </a:xfrm>
            <a:prstGeom prst="rect">
              <a:avLst/>
            </a:prstGeom>
            <a:noFill/>
          </p:spPr>
          <p:txBody>
            <a:bodyPr wrap="square" rtlCol="0">
              <a:spAutoFit/>
            </a:bodyPr>
            <a:lstStyle/>
            <a:p>
              <a:pPr algn="ctr" defTabSz="914400"/>
              <a:r>
                <a:rPr lang="vi-VN" sz="2000" dirty="0" smtClean="0">
                  <a:solidFill>
                    <a:srgbClr val="E64A7E"/>
                  </a:solidFill>
                  <a:latin typeface="#9Slide03 Cabin Condensed Mediu" panose="00000606000000000000" pitchFamily="2" charset="0"/>
                </a:rPr>
                <a:t>Trùng biến hình</a:t>
              </a: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Sống ở bề mặt ao, hồ</a:t>
              </a: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Hình dạng luôn thay đổi do hình thành chân giả để di chuyển bắt mồi.</a:t>
              </a:r>
              <a:endParaRPr lang="vi-VN" sz="2000" dirty="0">
                <a:solidFill>
                  <a:prstClr val="black"/>
                </a:solidFill>
                <a:latin typeface="#9Slide03 Cabin Condensed Mediu" panose="00000606000000000000" pitchFamily="2" charset="0"/>
              </a:endParaRPr>
            </a:p>
          </p:txBody>
        </p:sp>
        <p:sp>
          <p:nvSpPr>
            <p:cNvPr id="8" name="TextBox 7"/>
            <p:cNvSpPr txBox="1"/>
            <p:nvPr/>
          </p:nvSpPr>
          <p:spPr>
            <a:xfrm>
              <a:off x="6062006" y="2263366"/>
              <a:ext cx="3118208" cy="1323439"/>
            </a:xfrm>
            <a:prstGeom prst="rect">
              <a:avLst/>
            </a:prstGeom>
            <a:noFill/>
          </p:spPr>
          <p:txBody>
            <a:bodyPr wrap="square" rtlCol="0">
              <a:spAutoFit/>
            </a:bodyPr>
            <a:lstStyle/>
            <a:p>
              <a:pPr algn="ctr" defTabSz="914400"/>
              <a:r>
                <a:rPr lang="vi-VN" sz="2000" dirty="0" smtClean="0">
                  <a:solidFill>
                    <a:srgbClr val="E64A7E"/>
                  </a:solidFill>
                  <a:latin typeface="#9Slide03 Cabin Condensed Mediu" panose="00000606000000000000" pitchFamily="2" charset="0"/>
                </a:rPr>
                <a:t>Trùng già</a:t>
              </a:r>
              <a:r>
                <a:rPr lang="en-US" sz="2000" dirty="0" smtClean="0">
                  <a:solidFill>
                    <a:srgbClr val="E64A7E"/>
                  </a:solidFill>
                  <a:latin typeface="#9Slide03 Cabin Condensed Mediu" panose="00000606000000000000" pitchFamily="2" charset="0"/>
                </a:rPr>
                <a:t>y</a:t>
              </a:r>
              <a:endParaRPr lang="vi-VN" sz="2000" dirty="0" smtClean="0">
                <a:solidFill>
                  <a:srgbClr val="E64A7E"/>
                </a:solidFill>
                <a:latin typeface="#9Slide03 Cabin Condensed Mediu" panose="00000606000000000000" pitchFamily="2" charset="0"/>
              </a:endParaRP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Sống ở bề mặt nước cống, rãnh hoặc bề mặt nước đục</a:t>
              </a:r>
              <a:r>
                <a:rPr lang="en-US" sz="2000" dirty="0" smtClean="0">
                  <a:solidFill>
                    <a:prstClr val="black"/>
                  </a:solidFill>
                  <a:latin typeface="#9Slide03 Cabin Condensed Mediu" panose="00000606000000000000" pitchFamily="2" charset="0"/>
                </a:rPr>
                <a:t>.</a:t>
              </a:r>
              <a:endParaRPr lang="vi-VN" sz="2000" dirty="0" smtClean="0">
                <a:solidFill>
                  <a:prstClr val="black"/>
                </a:solidFill>
                <a:latin typeface="#9Slide03 Cabin Condensed Mediu" panose="00000606000000000000" pitchFamily="2" charset="0"/>
              </a:endParaRP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Di chuyển bằng lông bơi.</a:t>
              </a:r>
              <a:endParaRPr lang="vi-VN" sz="2000" dirty="0">
                <a:solidFill>
                  <a:prstClr val="black"/>
                </a:solidFill>
                <a:latin typeface="#9Slide03 Cabin Condensed Mediu" panose="00000606000000000000" pitchFamily="2" charset="0"/>
              </a:endParaRPr>
            </a:p>
          </p:txBody>
        </p:sp>
        <p:pic>
          <p:nvPicPr>
            <p:cNvPr id="9" name="Picture 8"/>
            <p:cNvPicPr>
              <a:picLocks noChangeAspect="1"/>
            </p:cNvPicPr>
            <p:nvPr/>
          </p:nvPicPr>
          <p:blipFill>
            <a:blip r:embed="rId6"/>
            <a:stretch>
              <a:fillRect/>
            </a:stretch>
          </p:blipFill>
          <p:spPr>
            <a:xfrm>
              <a:off x="9403353" y="305225"/>
              <a:ext cx="2047831" cy="1831394"/>
            </a:xfrm>
            <a:prstGeom prst="rect">
              <a:avLst/>
            </a:prstGeom>
          </p:spPr>
        </p:pic>
        <p:sp>
          <p:nvSpPr>
            <p:cNvPr id="10" name="TextBox 9"/>
            <p:cNvSpPr txBox="1"/>
            <p:nvPr/>
          </p:nvSpPr>
          <p:spPr>
            <a:xfrm>
              <a:off x="9325069" y="2263365"/>
              <a:ext cx="2866931" cy="1938992"/>
            </a:xfrm>
            <a:prstGeom prst="rect">
              <a:avLst/>
            </a:prstGeom>
            <a:noFill/>
          </p:spPr>
          <p:txBody>
            <a:bodyPr wrap="square" rtlCol="0">
              <a:spAutoFit/>
            </a:bodyPr>
            <a:lstStyle/>
            <a:p>
              <a:pPr algn="ctr" defTabSz="914400"/>
              <a:r>
                <a:rPr lang="vi-VN" sz="2000" dirty="0" smtClean="0">
                  <a:solidFill>
                    <a:srgbClr val="E64A7E"/>
                  </a:solidFill>
                  <a:latin typeface="#9Slide03 Cabin Condensed Mediu" panose="00000606000000000000" pitchFamily="2" charset="0"/>
                </a:rPr>
                <a:t>Tảo s</a:t>
              </a:r>
              <a:r>
                <a:rPr lang="en-US" sz="2000" dirty="0" err="1" smtClean="0">
                  <a:solidFill>
                    <a:srgbClr val="E64A7E"/>
                  </a:solidFill>
                  <a:latin typeface="#9Slide03 Cabin Condensed Mediu" panose="00000606000000000000" pitchFamily="2" charset="0"/>
                </a:rPr>
                <a:t>i</a:t>
              </a:r>
              <a:r>
                <a:rPr lang="vi-VN" sz="2000" dirty="0" smtClean="0">
                  <a:solidFill>
                    <a:srgbClr val="E64A7E"/>
                  </a:solidFill>
                  <a:latin typeface="#9Slide03 Cabin Condensed Mediu" panose="00000606000000000000" pitchFamily="2" charset="0"/>
                </a:rPr>
                <a:t>li</a:t>
              </a:r>
              <a:r>
                <a:rPr lang="en-US" sz="2000" dirty="0" smtClean="0">
                  <a:solidFill>
                    <a:srgbClr val="E64A7E"/>
                  </a:solidFill>
                  <a:latin typeface="#9Slide03 Cabin Condensed Mediu" panose="00000606000000000000" pitchFamily="2" charset="0"/>
                </a:rPr>
                <a:t>c</a:t>
              </a:r>
              <a:endParaRPr lang="vi-VN" sz="2000" dirty="0" smtClean="0">
                <a:solidFill>
                  <a:srgbClr val="E64A7E"/>
                </a:solidFill>
                <a:latin typeface="#9Slide03 Cabin Condensed Mediu" panose="00000606000000000000" pitchFamily="2" charset="0"/>
              </a:endParaRP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Sống trôi nổi hoặc sống bám dưới nước, trên đất, đá ẩm.</a:t>
              </a: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Tế bào có lục lạp chứa diệp lục.</a:t>
              </a:r>
              <a:endParaRPr lang="vi-VN" sz="2000" dirty="0">
                <a:solidFill>
                  <a:prstClr val="black"/>
                </a:solidFill>
                <a:latin typeface="#9Slide03 Cabin Condensed Mediu" panose="00000606000000000000" pitchFamily="2" charset="0"/>
              </a:endParaRPr>
            </a:p>
          </p:txBody>
        </p:sp>
        <p:sp>
          <p:nvSpPr>
            <p:cNvPr id="13" name="TextBox 12"/>
            <p:cNvSpPr txBox="1"/>
            <p:nvPr/>
          </p:nvSpPr>
          <p:spPr>
            <a:xfrm>
              <a:off x="1281120" y="4753925"/>
              <a:ext cx="3252679" cy="1323439"/>
            </a:xfrm>
            <a:prstGeom prst="rect">
              <a:avLst/>
            </a:prstGeom>
            <a:noFill/>
          </p:spPr>
          <p:txBody>
            <a:bodyPr wrap="square" rtlCol="0">
              <a:spAutoFit/>
            </a:bodyPr>
            <a:lstStyle/>
            <a:p>
              <a:pPr algn="just" defTabSz="914400"/>
              <a:r>
                <a:rPr lang="vi-VN" sz="2000" dirty="0" smtClean="0">
                  <a:solidFill>
                    <a:srgbClr val="E64A7E"/>
                  </a:solidFill>
                  <a:latin typeface="#9Slide03 Cabin Condensed Mediu" panose="00000606000000000000" pitchFamily="2" charset="0"/>
                </a:rPr>
                <a:t>Trùn</a:t>
              </a:r>
              <a:r>
                <a:rPr lang="en-US" sz="2000" dirty="0" smtClean="0">
                  <a:solidFill>
                    <a:srgbClr val="E64A7E"/>
                  </a:solidFill>
                  <a:latin typeface="#9Slide03 Cabin Condensed Mediu" panose="00000606000000000000" pitchFamily="2" charset="0"/>
                </a:rPr>
                <a:t>g </a:t>
              </a:r>
              <a:r>
                <a:rPr lang="vi-VN" sz="2000" dirty="0" smtClean="0">
                  <a:solidFill>
                    <a:srgbClr val="E64A7E"/>
                  </a:solidFill>
                  <a:latin typeface="#9Slide03 Cabin Condensed Mediu" panose="00000606000000000000" pitchFamily="2" charset="0"/>
                </a:rPr>
                <a:t>sốt rét</a:t>
              </a:r>
            </a:p>
            <a:p>
              <a:pPr algn="just" defTabSz="914400"/>
              <a:r>
                <a:rPr lang="vi-VN" sz="2000" dirty="0" smtClean="0">
                  <a:solidFill>
                    <a:prstClr val="black"/>
                  </a:solidFill>
                  <a:latin typeface="#9Slide03 Cabin Condensed Mediu" panose="00000606000000000000" pitchFamily="2" charset="0"/>
                </a:rPr>
                <a:t>Sống bắt buộc trong tuyến nước bọt của muỗi Anophen và trong máu người gây bệnh sốt rét</a:t>
              </a:r>
              <a:r>
                <a:rPr lang="en-US" sz="2000" dirty="0" smtClean="0">
                  <a:solidFill>
                    <a:prstClr val="black"/>
                  </a:solidFill>
                  <a:latin typeface="#9Slide03 Cabin Condensed Mediu" panose="00000606000000000000" pitchFamily="2" charset="0"/>
                </a:rPr>
                <a:t>.</a:t>
              </a:r>
              <a:endParaRPr lang="vi-VN" sz="2000" dirty="0">
                <a:solidFill>
                  <a:prstClr val="black"/>
                </a:solidFill>
                <a:latin typeface="#9Slide03 Cabin Condensed Mediu" panose="00000606000000000000" pitchFamily="2" charset="0"/>
              </a:endParaRPr>
            </a:p>
          </p:txBody>
        </p:sp>
        <p:sp>
          <p:nvSpPr>
            <p:cNvPr id="14" name="TextBox 13"/>
            <p:cNvSpPr txBox="1"/>
            <p:nvPr/>
          </p:nvSpPr>
          <p:spPr>
            <a:xfrm>
              <a:off x="7892819" y="4636880"/>
              <a:ext cx="3865601" cy="1323439"/>
            </a:xfrm>
            <a:prstGeom prst="rect">
              <a:avLst/>
            </a:prstGeom>
            <a:noFill/>
          </p:spPr>
          <p:txBody>
            <a:bodyPr wrap="square" rtlCol="0">
              <a:spAutoFit/>
            </a:bodyPr>
            <a:lstStyle/>
            <a:p>
              <a:pPr algn="just" defTabSz="914400"/>
              <a:r>
                <a:rPr lang="vi-VN" sz="2000" dirty="0" smtClean="0">
                  <a:solidFill>
                    <a:srgbClr val="E64A7E"/>
                  </a:solidFill>
                  <a:latin typeface="#9Slide03 Cabin Condensed Mediu" panose="00000606000000000000" pitchFamily="2" charset="0"/>
                </a:rPr>
                <a:t>Tảo lục đơn </a:t>
              </a:r>
              <a:r>
                <a:rPr lang="en-US" sz="2000" dirty="0" smtClean="0">
                  <a:solidFill>
                    <a:srgbClr val="E64A7E"/>
                  </a:solidFill>
                  <a:latin typeface="#9Slide03 Cabin Condensed Mediu" panose="00000606000000000000" pitchFamily="2" charset="0"/>
                </a:rPr>
                <a:t>b</a:t>
              </a:r>
              <a:r>
                <a:rPr lang="vi-VN" sz="2000" dirty="0" smtClean="0">
                  <a:solidFill>
                    <a:srgbClr val="E64A7E"/>
                  </a:solidFill>
                  <a:latin typeface="#9Slide03 Cabin Condensed Mediu" panose="00000606000000000000" pitchFamily="2" charset="0"/>
                </a:rPr>
                <a:t>à</a:t>
              </a:r>
              <a:r>
                <a:rPr lang="en-US" sz="2000" dirty="0" smtClean="0">
                  <a:solidFill>
                    <a:srgbClr val="E64A7E"/>
                  </a:solidFill>
                  <a:latin typeface="#9Slide03 Cabin Condensed Mediu" panose="00000606000000000000" pitchFamily="2" charset="0"/>
                </a:rPr>
                <a:t>o</a:t>
              </a:r>
              <a:endParaRPr lang="vi-VN" sz="2000" dirty="0" smtClean="0">
                <a:solidFill>
                  <a:srgbClr val="E64A7E"/>
                </a:solidFill>
                <a:latin typeface="#9Slide03 Cabin Condensed Mediu" panose="00000606000000000000" pitchFamily="2" charset="0"/>
              </a:endParaRP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Sống ở các ao, hồ, mương, rãnh và nơi đất ẩm</a:t>
              </a:r>
              <a:r>
                <a:rPr lang="en-US" sz="2000" dirty="0" smtClean="0">
                  <a:solidFill>
                    <a:prstClr val="black"/>
                  </a:solidFill>
                  <a:latin typeface="#9Slide03 Cabin Condensed Mediu" panose="00000606000000000000" pitchFamily="2" charset="0"/>
                </a:rPr>
                <a:t>.</a:t>
              </a:r>
              <a:endParaRPr lang="vi-VN" sz="2000" dirty="0" smtClean="0">
                <a:solidFill>
                  <a:prstClr val="black"/>
                </a:solidFill>
                <a:latin typeface="#9Slide03 Cabin Condensed Mediu" panose="00000606000000000000" pitchFamily="2" charset="0"/>
              </a:endParaRPr>
            </a:p>
            <a:p>
              <a:pPr marL="342900" indent="-342900" algn="just" defTabSz="914400">
                <a:buFont typeface="Wingdings" panose="05000000000000000000" pitchFamily="2" charset="2"/>
                <a:buChar char="§"/>
              </a:pPr>
              <a:r>
                <a:rPr lang="vi-VN" sz="2000" dirty="0" smtClean="0">
                  <a:solidFill>
                    <a:prstClr val="black"/>
                  </a:solidFill>
                  <a:latin typeface="#9Slide03 Cabin Condensed Mediu" panose="00000606000000000000" pitchFamily="2" charset="0"/>
                </a:rPr>
                <a:t>Tế bào có lục lạp chứa diệp lục.</a:t>
              </a:r>
              <a:endParaRPr lang="vi-VN" sz="2000" dirty="0">
                <a:solidFill>
                  <a:prstClr val="black"/>
                </a:solidFill>
                <a:latin typeface="#9Slide03 Cabin Condensed Mediu" panose="00000606000000000000" pitchFamily="2" charset="0"/>
              </a:endParaRPr>
            </a:p>
          </p:txBody>
        </p:sp>
      </p:grpSp>
      <p:pic>
        <p:nvPicPr>
          <p:cNvPr id="11" name="Picture 10"/>
          <p:cNvPicPr>
            <a:picLocks noChangeAspect="1"/>
          </p:cNvPicPr>
          <p:nvPr/>
        </p:nvPicPr>
        <p:blipFill>
          <a:blip r:embed="rId7"/>
          <a:stretch>
            <a:fillRect/>
          </a:stretch>
        </p:blipFill>
        <p:spPr>
          <a:xfrm>
            <a:off x="4883798" y="3876472"/>
            <a:ext cx="2937924" cy="1718686"/>
          </a:xfrm>
          <a:prstGeom prst="rect">
            <a:avLst/>
          </a:prstGeom>
        </p:spPr>
      </p:pic>
    </p:spTree>
    <p:extLst>
      <p:ext uri="{BB962C8B-B14F-4D97-AF65-F5344CB8AC3E}">
        <p14:creationId xmlns:p14="http://schemas.microsoft.com/office/powerpoint/2010/main" val="2579675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3C305E-179E-4674-81E6-53E58F24EFDA}"/>
              </a:ext>
            </a:extLst>
          </p:cNvPr>
          <p:cNvSpPr>
            <a:spLocks noGrp="1"/>
          </p:cNvSpPr>
          <p:nvPr>
            <p:ph type="title"/>
          </p:nvPr>
        </p:nvSpPr>
        <p:spPr>
          <a:xfrm>
            <a:off x="362140" y="753228"/>
            <a:ext cx="9678154" cy="1080938"/>
          </a:xfrm>
        </p:spPr>
        <p:txBody>
          <a:bodyPr>
            <a:normAutofit fontScale="90000"/>
          </a:bodyPr>
          <a:lstStyle/>
          <a:p>
            <a:pPr algn="ctr">
              <a:lnSpc>
                <a:spcPct val="110000"/>
              </a:lnSpc>
            </a:pPr>
            <a:r>
              <a:rPr lang="vi-VN" dirty="0" smtClean="0">
                <a:latin typeface="#9Slide05 FS Blonde Script" panose="03000503000000000000" pitchFamily="65" charset="0"/>
              </a:rPr>
              <a:t>Hãy gọi tên các thành phần được đánh số từ (1) đến (4). </a:t>
            </a:r>
            <a:br>
              <a:rPr lang="vi-VN" dirty="0" smtClean="0">
                <a:latin typeface="#9Slide05 FS Blonde Script" panose="03000503000000000000" pitchFamily="65" charset="0"/>
              </a:rPr>
            </a:br>
            <a:r>
              <a:rPr lang="vi-VN" dirty="0" smtClean="0">
                <a:latin typeface="#9Slide05 FS Blonde Script" panose="03000503000000000000" pitchFamily="65" charset="0"/>
              </a:rPr>
              <a:t>Từ đó, nhận xét về tổ chức cơ thể (đơn/đa bào) của nguyên sinh vật.</a:t>
            </a:r>
            <a:endParaRPr lang="vi-VN" dirty="0">
              <a:latin typeface="#9Slide05 FS Blonde Script" panose="03000503000000000000" pitchFamily="65" charset="0"/>
            </a:endParaRPr>
          </a:p>
        </p:txBody>
      </p:sp>
      <p:grpSp>
        <p:nvGrpSpPr>
          <p:cNvPr id="9" name="Group 8"/>
          <p:cNvGrpSpPr/>
          <p:nvPr/>
        </p:nvGrpSpPr>
        <p:grpSpPr>
          <a:xfrm>
            <a:off x="273373" y="2171687"/>
            <a:ext cx="3322357" cy="4094454"/>
            <a:chOff x="771315" y="2080010"/>
            <a:chExt cx="3322357" cy="4094454"/>
          </a:xfrm>
        </p:grpSpPr>
        <p:pic>
          <p:nvPicPr>
            <p:cNvPr id="4" name="Picture 3"/>
            <p:cNvPicPr>
              <a:picLocks noChangeAspect="1"/>
            </p:cNvPicPr>
            <p:nvPr/>
          </p:nvPicPr>
          <p:blipFill>
            <a:blip r:embed="rId3"/>
            <a:stretch>
              <a:fillRect/>
            </a:stretch>
          </p:blipFill>
          <p:spPr>
            <a:xfrm>
              <a:off x="771315" y="2080010"/>
              <a:ext cx="3322357" cy="409445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485584" y="2395481"/>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(1)</a:t>
              </a:r>
              <a:endParaRPr lang="en-US" dirty="0">
                <a:solidFill>
                  <a:prstClr val="black"/>
                </a:solidFill>
              </a:endParaRPr>
            </a:p>
          </p:txBody>
        </p:sp>
        <p:sp>
          <p:nvSpPr>
            <p:cNvPr id="7" name="Rectangle 6"/>
            <p:cNvSpPr/>
            <p:nvPr/>
          </p:nvSpPr>
          <p:spPr>
            <a:xfrm>
              <a:off x="1204111" y="3286408"/>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(2)</a:t>
              </a:r>
              <a:endParaRPr lang="en-US" dirty="0">
                <a:solidFill>
                  <a:prstClr val="black"/>
                </a:solidFill>
              </a:endParaRPr>
            </a:p>
          </p:txBody>
        </p:sp>
        <p:sp>
          <p:nvSpPr>
            <p:cNvPr id="8" name="Rectangle 7"/>
            <p:cNvSpPr/>
            <p:nvPr/>
          </p:nvSpPr>
          <p:spPr>
            <a:xfrm>
              <a:off x="3595731" y="3802455"/>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(3)</a:t>
              </a:r>
              <a:endParaRPr lang="en-US" dirty="0">
                <a:solidFill>
                  <a:prstClr val="black"/>
                </a:solidFill>
              </a:endParaRPr>
            </a:p>
          </p:txBody>
        </p:sp>
      </p:grpSp>
      <p:sp>
        <p:nvSpPr>
          <p:cNvPr id="10" name="Rounded Rectangle 9"/>
          <p:cNvSpPr/>
          <p:nvPr/>
        </p:nvSpPr>
        <p:spPr>
          <a:xfrm>
            <a:off x="4093672" y="6276905"/>
            <a:ext cx="1365509" cy="474298"/>
          </a:xfrm>
          <a:prstGeom prst="roundRect">
            <a:avLst>
              <a:gd name="adj" fmla="val 50000"/>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i="1" dirty="0" smtClean="0">
                <a:solidFill>
                  <a:prstClr val="white"/>
                </a:solidFill>
                <a:cs typeface="Arial" panose="020B0604020202020204" pitchFamily="34" charset="0"/>
              </a:rPr>
              <a:t>Hình</a:t>
            </a:r>
            <a:endParaRPr lang="vi-VN" i="1" dirty="0">
              <a:solidFill>
                <a:prstClr val="white"/>
              </a:solidFill>
              <a:cs typeface="Arial" panose="020B0604020202020204" pitchFamily="34" charset="0"/>
            </a:endParaRPr>
          </a:p>
        </p:txBody>
      </p:sp>
      <p:sp>
        <p:nvSpPr>
          <p:cNvPr id="11" name="Rectangle 10"/>
          <p:cNvSpPr/>
          <p:nvPr/>
        </p:nvSpPr>
        <p:spPr>
          <a:xfrm>
            <a:off x="5332432" y="6276904"/>
            <a:ext cx="4581113" cy="47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i="1" dirty="0" smtClean="0">
                <a:solidFill>
                  <a:srgbClr val="002060"/>
                </a:solidFill>
                <a:cs typeface="Arial" panose="020B0604020202020204" pitchFamily="34" charset="0"/>
              </a:rPr>
              <a:t>Cấu tạo một số đại diện nguyên sinh vật</a:t>
            </a:r>
            <a:endParaRPr lang="vi-VN" i="1" dirty="0">
              <a:solidFill>
                <a:srgbClr val="002060"/>
              </a:solidFill>
              <a:cs typeface="Arial" panose="020B0604020202020204" pitchFamily="34" charset="0"/>
            </a:endParaRPr>
          </a:p>
        </p:txBody>
      </p:sp>
      <p:grpSp>
        <p:nvGrpSpPr>
          <p:cNvPr id="20" name="Group 19"/>
          <p:cNvGrpSpPr/>
          <p:nvPr/>
        </p:nvGrpSpPr>
        <p:grpSpPr>
          <a:xfrm>
            <a:off x="4093672" y="2171687"/>
            <a:ext cx="3790950" cy="3143250"/>
            <a:chOff x="5680491" y="2395481"/>
            <a:chExt cx="3790950" cy="3143250"/>
          </a:xfrm>
        </p:grpSpPr>
        <p:pic>
          <p:nvPicPr>
            <p:cNvPr id="12" name="Picture 11"/>
            <p:cNvPicPr>
              <a:picLocks noChangeAspect="1"/>
            </p:cNvPicPr>
            <p:nvPr/>
          </p:nvPicPr>
          <p:blipFill>
            <a:blip r:embed="rId4"/>
            <a:stretch>
              <a:fillRect/>
            </a:stretch>
          </p:blipFill>
          <p:spPr>
            <a:xfrm>
              <a:off x="5680491" y="2395481"/>
              <a:ext cx="3790950" cy="314325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8809021" y="4876299"/>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(1)</a:t>
              </a:r>
              <a:endParaRPr lang="en-US" dirty="0">
                <a:solidFill>
                  <a:prstClr val="black"/>
                </a:solidFill>
              </a:endParaRPr>
            </a:p>
          </p:txBody>
        </p:sp>
        <p:sp>
          <p:nvSpPr>
            <p:cNvPr id="17" name="Rectangle 16"/>
            <p:cNvSpPr/>
            <p:nvPr/>
          </p:nvSpPr>
          <p:spPr>
            <a:xfrm>
              <a:off x="8809021" y="3802455"/>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(4)</a:t>
              </a:r>
              <a:endParaRPr lang="en-US" dirty="0">
                <a:solidFill>
                  <a:prstClr val="black"/>
                </a:solidFill>
              </a:endParaRPr>
            </a:p>
          </p:txBody>
        </p:sp>
        <p:sp>
          <p:nvSpPr>
            <p:cNvPr id="18" name="Rectangle 17"/>
            <p:cNvSpPr/>
            <p:nvPr/>
          </p:nvSpPr>
          <p:spPr>
            <a:xfrm>
              <a:off x="8809021" y="3171396"/>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(2)</a:t>
              </a:r>
              <a:endParaRPr lang="en-US" dirty="0">
                <a:solidFill>
                  <a:prstClr val="black"/>
                </a:solidFill>
              </a:endParaRPr>
            </a:p>
          </p:txBody>
        </p:sp>
        <p:sp>
          <p:nvSpPr>
            <p:cNvPr id="19" name="Rectangle 18"/>
            <p:cNvSpPr/>
            <p:nvPr/>
          </p:nvSpPr>
          <p:spPr>
            <a:xfrm>
              <a:off x="8891260" y="2710087"/>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(3)</a:t>
              </a:r>
              <a:endParaRPr lang="en-US" dirty="0">
                <a:solidFill>
                  <a:prstClr val="black"/>
                </a:solidFill>
              </a:endParaRPr>
            </a:p>
          </p:txBody>
        </p:sp>
      </p:grpSp>
      <p:sp>
        <p:nvSpPr>
          <p:cNvPr id="21" name="TextBox 20"/>
          <p:cNvSpPr txBox="1"/>
          <p:nvPr/>
        </p:nvSpPr>
        <p:spPr>
          <a:xfrm>
            <a:off x="1065286" y="6381870"/>
            <a:ext cx="2032503" cy="400110"/>
          </a:xfrm>
          <a:prstGeom prst="rect">
            <a:avLst/>
          </a:prstGeom>
          <a:noFill/>
        </p:spPr>
        <p:txBody>
          <a:bodyPr wrap="square" rtlCol="0">
            <a:spAutoFit/>
          </a:bodyPr>
          <a:lstStyle/>
          <a:p>
            <a:pPr algn="ctr" defTabSz="914400"/>
            <a:r>
              <a:rPr lang="vi-VN" sz="2000" dirty="0" smtClean="0">
                <a:solidFill>
                  <a:srgbClr val="3399FF"/>
                </a:solidFill>
                <a:latin typeface="#9Slide03 Cabin Condensed Mediu" panose="00000606000000000000" pitchFamily="2" charset="0"/>
              </a:rPr>
              <a:t>a. Trùng giày</a:t>
            </a:r>
            <a:endParaRPr lang="vi-VN" sz="2000" dirty="0">
              <a:solidFill>
                <a:srgbClr val="3399FF"/>
              </a:solidFill>
              <a:latin typeface="#9Slide03 Cabin Condensed Mediu" panose="00000606000000000000" pitchFamily="2" charset="0"/>
            </a:endParaRPr>
          </a:p>
        </p:txBody>
      </p:sp>
      <p:sp>
        <p:nvSpPr>
          <p:cNvPr id="22" name="TextBox 21"/>
          <p:cNvSpPr txBox="1"/>
          <p:nvPr/>
        </p:nvSpPr>
        <p:spPr>
          <a:xfrm>
            <a:off x="4972895" y="5452403"/>
            <a:ext cx="2032503" cy="400110"/>
          </a:xfrm>
          <a:prstGeom prst="rect">
            <a:avLst/>
          </a:prstGeom>
          <a:noFill/>
        </p:spPr>
        <p:txBody>
          <a:bodyPr wrap="square" rtlCol="0">
            <a:spAutoFit/>
          </a:bodyPr>
          <a:lstStyle/>
          <a:p>
            <a:pPr algn="ctr" defTabSz="914400"/>
            <a:r>
              <a:rPr lang="en-US" sz="2000" dirty="0">
                <a:solidFill>
                  <a:srgbClr val="3399FF"/>
                </a:solidFill>
                <a:latin typeface="#9Slide03 Cabin Condensed Mediu" panose="00000606000000000000" pitchFamily="2" charset="0"/>
              </a:rPr>
              <a:t>b</a:t>
            </a:r>
            <a:r>
              <a:rPr lang="vi-VN" sz="2000" dirty="0" smtClean="0">
                <a:solidFill>
                  <a:srgbClr val="3399FF"/>
                </a:solidFill>
                <a:latin typeface="#9Slide03 Cabin Condensed Mediu" panose="00000606000000000000" pitchFamily="2" charset="0"/>
              </a:rPr>
              <a:t>. Tảo lục đơn bào</a:t>
            </a:r>
            <a:endParaRPr lang="vi-VN" sz="2000" dirty="0">
              <a:solidFill>
                <a:srgbClr val="3399FF"/>
              </a:solidFill>
              <a:latin typeface="#9Slide03 Cabin Condensed Mediu" panose="00000606000000000000" pitchFamily="2" charset="0"/>
            </a:endParaRPr>
          </a:p>
        </p:txBody>
      </p:sp>
      <p:graphicFrame>
        <p:nvGraphicFramePr>
          <p:cNvPr id="23" name="Table 22"/>
          <p:cNvGraphicFramePr>
            <a:graphicFrameLocks noGrp="1"/>
          </p:cNvGraphicFramePr>
          <p:nvPr>
            <p:extLst/>
          </p:nvPr>
        </p:nvGraphicFramePr>
        <p:xfrm>
          <a:off x="8397089" y="2188386"/>
          <a:ext cx="3467478" cy="2122758"/>
        </p:xfrm>
        <a:graphic>
          <a:graphicData uri="http://schemas.openxmlformats.org/drawingml/2006/table">
            <a:tbl>
              <a:tblPr firstRow="1" bandRow="1">
                <a:tableStyleId>{7DF18680-E054-41AD-8BC1-D1AEF772440D}</a:tableStyleId>
              </a:tblPr>
              <a:tblGrid>
                <a:gridCol w="1733739"/>
                <a:gridCol w="1733739"/>
              </a:tblGrid>
              <a:tr h="522998">
                <a:tc gridSpan="2">
                  <a:txBody>
                    <a:bodyPr/>
                    <a:lstStyle/>
                    <a:p>
                      <a:pPr algn="ctr"/>
                      <a:r>
                        <a:rPr lang="en-US" sz="2800" dirty="0" smtClean="0"/>
                        <a:t>ĐÁP</a:t>
                      </a:r>
                      <a:r>
                        <a:rPr lang="en-US" sz="2800" baseline="0" dirty="0" smtClean="0"/>
                        <a:t> ÁN</a:t>
                      </a:r>
                      <a:endParaRPr lang="en-US" sz="2800" dirty="0"/>
                    </a:p>
                  </a:txBody>
                  <a:tcPr/>
                </a:tc>
                <a:tc hMerge="1">
                  <a:txBody>
                    <a:bodyPr/>
                    <a:lstStyle/>
                    <a:p>
                      <a:endParaRPr lang="en-US" dirty="0"/>
                    </a:p>
                  </a:txBody>
                  <a:tcPr/>
                </a:tc>
              </a:tr>
              <a:tr h="399940">
                <a:tc>
                  <a:txBody>
                    <a:bodyPr/>
                    <a:lstStyle/>
                    <a:p>
                      <a:pPr algn="ctr"/>
                      <a:r>
                        <a:rPr lang="vi-VN" sz="2000" noProof="0" dirty="0" smtClean="0">
                          <a:latin typeface="#9Slide03 Cabin Condensed Mediu" panose="00000606000000000000" pitchFamily="2" charset="0"/>
                        </a:rPr>
                        <a:t>1</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Màng</a:t>
                      </a:r>
                      <a:r>
                        <a:rPr lang="vi-VN" sz="2000" baseline="0" noProof="0" dirty="0" smtClean="0">
                          <a:latin typeface="#9Slide03 Cabin Condensed Mediu" panose="00000606000000000000" pitchFamily="2" charset="0"/>
                        </a:rPr>
                        <a:t> sinh chất</a:t>
                      </a:r>
                      <a:endParaRPr lang="vi-VN" sz="2000" noProof="0" dirty="0">
                        <a:latin typeface="#9Slide03 Cabin Condensed Mediu" panose="00000606000000000000" pitchFamily="2" charset="0"/>
                      </a:endParaRPr>
                    </a:p>
                  </a:txBody>
                  <a:tcPr anchor="ctr"/>
                </a:tc>
              </a:tr>
              <a:tr h="399940">
                <a:tc>
                  <a:txBody>
                    <a:bodyPr/>
                    <a:lstStyle/>
                    <a:p>
                      <a:pPr algn="ctr"/>
                      <a:r>
                        <a:rPr lang="vi-VN" sz="2000" noProof="0" dirty="0" smtClean="0">
                          <a:latin typeface="#9Slide03 Cabin Condensed Mediu" panose="00000606000000000000" pitchFamily="2" charset="0"/>
                        </a:rPr>
                        <a:t>2</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Chất tế</a:t>
                      </a:r>
                      <a:r>
                        <a:rPr lang="vi-VN" sz="2000" baseline="0" noProof="0" dirty="0" smtClean="0">
                          <a:latin typeface="#9Slide03 Cabin Condensed Mediu" panose="00000606000000000000" pitchFamily="2" charset="0"/>
                        </a:rPr>
                        <a:t> bào</a:t>
                      </a:r>
                      <a:endParaRPr lang="vi-VN" sz="2000" noProof="0" dirty="0">
                        <a:latin typeface="#9Slide03 Cabin Condensed Mediu" panose="00000606000000000000" pitchFamily="2" charset="0"/>
                      </a:endParaRPr>
                    </a:p>
                  </a:txBody>
                  <a:tcPr anchor="ctr"/>
                </a:tc>
              </a:tr>
              <a:tr h="399940">
                <a:tc>
                  <a:txBody>
                    <a:bodyPr/>
                    <a:lstStyle/>
                    <a:p>
                      <a:pPr algn="ctr"/>
                      <a:r>
                        <a:rPr lang="vi-VN" sz="2000" noProof="0" dirty="0" smtClean="0">
                          <a:latin typeface="#9Slide03 Cabin Condensed Mediu" panose="00000606000000000000" pitchFamily="2" charset="0"/>
                        </a:rPr>
                        <a:t>3</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Nhân</a:t>
                      </a:r>
                      <a:r>
                        <a:rPr lang="vi-VN" sz="2000" baseline="0" noProof="0" dirty="0" smtClean="0">
                          <a:latin typeface="#9Slide03 Cabin Condensed Mediu" panose="00000606000000000000" pitchFamily="2" charset="0"/>
                        </a:rPr>
                        <a:t> </a:t>
                      </a:r>
                      <a:endParaRPr lang="vi-VN" sz="2000" noProof="0" dirty="0">
                        <a:latin typeface="#9Slide03 Cabin Condensed Mediu" panose="00000606000000000000" pitchFamily="2" charset="0"/>
                      </a:endParaRPr>
                    </a:p>
                  </a:txBody>
                  <a:tcPr anchor="ctr"/>
                </a:tc>
              </a:tr>
              <a:tr h="399940">
                <a:tc>
                  <a:txBody>
                    <a:bodyPr/>
                    <a:lstStyle/>
                    <a:p>
                      <a:pPr algn="ctr"/>
                      <a:r>
                        <a:rPr lang="vi-VN" sz="2000" noProof="0" dirty="0" smtClean="0">
                          <a:latin typeface="#9Slide03 Cabin Condensed Mediu" panose="00000606000000000000" pitchFamily="2" charset="0"/>
                        </a:rPr>
                        <a:t>4</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Lục lạp</a:t>
                      </a:r>
                      <a:endParaRPr lang="vi-VN" sz="2000" noProof="0" dirty="0">
                        <a:latin typeface="#9Slide03 Cabin Condensed Mediu" panose="00000606000000000000" pitchFamily="2" charset="0"/>
                      </a:endParaRPr>
                    </a:p>
                  </a:txBody>
                  <a:tcPr anchor="ctr"/>
                </a:tc>
              </a:tr>
            </a:tbl>
          </a:graphicData>
        </a:graphic>
      </p:graphicFrame>
      <p:sp>
        <p:nvSpPr>
          <p:cNvPr id="24" name="Rounded Rectangle 23"/>
          <p:cNvSpPr/>
          <p:nvPr/>
        </p:nvSpPr>
        <p:spPr>
          <a:xfrm>
            <a:off x="8382563" y="4445251"/>
            <a:ext cx="3477477" cy="1619457"/>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914400">
              <a:buFont typeface="Wingdings" panose="05000000000000000000" pitchFamily="2" charset="2"/>
              <a:buChar char="à"/>
            </a:pPr>
            <a:r>
              <a:rPr lang="vi-VN" sz="2400" b="1" dirty="0" smtClean="0">
                <a:solidFill>
                  <a:prstClr val="white"/>
                </a:solidFill>
                <a:latin typeface="#9Slide03 Cabin Condensed Mediu" panose="00000606000000000000" pitchFamily="2" charset="0"/>
              </a:rPr>
              <a:t>Nhận </a:t>
            </a:r>
            <a:r>
              <a:rPr lang="vi-VN" sz="2400" b="1" dirty="0">
                <a:solidFill>
                  <a:prstClr val="white"/>
                </a:solidFill>
                <a:latin typeface="#9Slide03 Cabin Condensed Mediu" panose="00000606000000000000" pitchFamily="2" charset="0"/>
              </a:rPr>
              <a:t>xét:</a:t>
            </a:r>
            <a:r>
              <a:rPr lang="vi-VN" sz="2400" dirty="0">
                <a:solidFill>
                  <a:prstClr val="white"/>
                </a:solidFill>
                <a:latin typeface="#9Slide03 Cabin Condensed Mediu" panose="00000606000000000000" pitchFamily="2" charset="0"/>
              </a:rPr>
              <a:t> </a:t>
            </a:r>
            <a:endParaRPr lang="en-US" sz="2400" dirty="0" smtClean="0">
              <a:solidFill>
                <a:prstClr val="white"/>
              </a:solidFill>
              <a:latin typeface="#9Slide03 Cabin Condensed Mediu" panose="00000606000000000000" pitchFamily="2" charset="0"/>
            </a:endParaRPr>
          </a:p>
          <a:p>
            <a:pPr algn="just" defTabSz="914400"/>
            <a:r>
              <a:rPr lang="vi-VN" sz="2400" dirty="0" smtClean="0">
                <a:solidFill>
                  <a:prstClr val="white"/>
                </a:solidFill>
                <a:latin typeface="#9Slide03 Cabin Condensed Mediu" panose="00000606000000000000" pitchFamily="2" charset="0"/>
              </a:rPr>
              <a:t>Các </a:t>
            </a:r>
            <a:r>
              <a:rPr lang="vi-VN" sz="2400" dirty="0">
                <a:solidFill>
                  <a:prstClr val="white"/>
                </a:solidFill>
                <a:latin typeface="#9Slide03 Cabin Condensed Mediu" panose="00000606000000000000" pitchFamily="2" charset="0"/>
              </a:rPr>
              <a:t>nguyên sinh vật là cơ thể đơn bào, vì chỉ được cấu tạo từ 1 tế bào.</a:t>
            </a:r>
            <a:endParaRPr lang="en-US" sz="2400" dirty="0">
              <a:solidFill>
                <a:prstClr val="white"/>
              </a:solidFill>
              <a:latin typeface="#9Slide03 Cabin Condensed Mediu" panose="00000606000000000000" pitchFamily="2" charset="0"/>
            </a:endParaRPr>
          </a:p>
        </p:txBody>
      </p:sp>
    </p:spTree>
    <p:extLst>
      <p:ext uri="{BB962C8B-B14F-4D97-AF65-F5344CB8AC3E}">
        <p14:creationId xmlns:p14="http://schemas.microsoft.com/office/powerpoint/2010/main" val="4015489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438877" y="972065"/>
            <a:ext cx="9647124" cy="4112312"/>
          </a:xfrm>
          <a:custGeom>
            <a:avLst/>
            <a:gdLst>
              <a:gd name="connsiteX0" fmla="*/ 3505200 w 7068065"/>
              <a:gd name="connsiteY0" fmla="*/ 0 h 2892216"/>
              <a:gd name="connsiteX1" fmla="*/ 6359611 w 7068065"/>
              <a:gd name="connsiteY1" fmla="*/ 679622 h 2892216"/>
              <a:gd name="connsiteX2" fmla="*/ 5523574 w 7068065"/>
              <a:gd name="connsiteY2" fmla="*/ 1160188 h 2892216"/>
              <a:gd name="connsiteX3" fmla="*/ 5173888 w 7068065"/>
              <a:gd name="connsiteY3" fmla="*/ 1228882 h 2892216"/>
              <a:gd name="connsiteX4" fmla="*/ 5221334 w 7068065"/>
              <a:gd name="connsiteY4" fmla="*/ 1243989 h 2892216"/>
              <a:gd name="connsiteX5" fmla="*/ 5708822 w 7068065"/>
              <a:gd name="connsiteY5" fmla="*/ 1623972 h 2892216"/>
              <a:gd name="connsiteX6" fmla="*/ 5706335 w 7068065"/>
              <a:gd name="connsiteY6" fmla="*/ 1635698 h 2892216"/>
              <a:gd name="connsiteX7" fmla="*/ 5809583 w 7068065"/>
              <a:gd name="connsiteY7" fmla="*/ 1649041 h 2892216"/>
              <a:gd name="connsiteX8" fmla="*/ 7068065 w 7068065"/>
              <a:gd name="connsiteY8" fmla="*/ 2212594 h 2892216"/>
              <a:gd name="connsiteX9" fmla="*/ 4213654 w 7068065"/>
              <a:gd name="connsiteY9" fmla="*/ 2892216 h 2892216"/>
              <a:gd name="connsiteX10" fmla="*/ 1359243 w 7068065"/>
              <a:gd name="connsiteY10" fmla="*/ 2212594 h 2892216"/>
              <a:gd name="connsiteX11" fmla="*/ 1361730 w 7068065"/>
              <a:gd name="connsiteY11" fmla="*/ 2200868 h 2892216"/>
              <a:gd name="connsiteX12" fmla="*/ 1258483 w 7068065"/>
              <a:gd name="connsiteY12" fmla="*/ 2187525 h 2892216"/>
              <a:gd name="connsiteX13" fmla="*/ 0 w 7068065"/>
              <a:gd name="connsiteY13" fmla="*/ 1623972 h 2892216"/>
              <a:gd name="connsiteX14" fmla="*/ 836038 w 7068065"/>
              <a:gd name="connsiteY14" fmla="*/ 1143407 h 2892216"/>
              <a:gd name="connsiteX15" fmla="*/ 1185724 w 7068065"/>
              <a:gd name="connsiteY15" fmla="*/ 1074712 h 2892216"/>
              <a:gd name="connsiteX16" fmla="*/ 1138278 w 7068065"/>
              <a:gd name="connsiteY16" fmla="*/ 1059605 h 2892216"/>
              <a:gd name="connsiteX17" fmla="*/ 650789 w 7068065"/>
              <a:gd name="connsiteY17" fmla="*/ 679622 h 2892216"/>
              <a:gd name="connsiteX18" fmla="*/ 3505200 w 7068065"/>
              <a:gd name="connsiteY18" fmla="*/ 0 h 28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8065" h="2892216">
                <a:moveTo>
                  <a:pt x="3505200" y="0"/>
                </a:moveTo>
                <a:cubicBezTo>
                  <a:pt x="5081648" y="0"/>
                  <a:pt x="6359611" y="304277"/>
                  <a:pt x="6359611" y="679622"/>
                </a:cubicBezTo>
                <a:cubicBezTo>
                  <a:pt x="6359611" y="867295"/>
                  <a:pt x="6040120" y="1037200"/>
                  <a:pt x="5523574" y="1160188"/>
                </a:cubicBezTo>
                <a:lnTo>
                  <a:pt x="5173888" y="1228882"/>
                </a:lnTo>
                <a:lnTo>
                  <a:pt x="5221334" y="1243989"/>
                </a:lnTo>
                <a:cubicBezTo>
                  <a:pt x="5529109" y="1352457"/>
                  <a:pt x="5708822" y="1483218"/>
                  <a:pt x="5708822" y="1623972"/>
                </a:cubicBezTo>
                <a:lnTo>
                  <a:pt x="5706335" y="1635698"/>
                </a:lnTo>
                <a:lnTo>
                  <a:pt x="5809583" y="1649041"/>
                </a:lnTo>
                <a:cubicBezTo>
                  <a:pt x="6568861" y="1771174"/>
                  <a:pt x="7068065" y="1978004"/>
                  <a:pt x="7068065" y="2212594"/>
                </a:cubicBezTo>
                <a:cubicBezTo>
                  <a:pt x="7068065" y="2587939"/>
                  <a:pt x="5790102" y="2892216"/>
                  <a:pt x="4213654" y="2892216"/>
                </a:cubicBezTo>
                <a:cubicBezTo>
                  <a:pt x="2637206" y="2892216"/>
                  <a:pt x="1359243" y="2587939"/>
                  <a:pt x="1359243" y="2212594"/>
                </a:cubicBezTo>
                <a:lnTo>
                  <a:pt x="1361730" y="2200868"/>
                </a:lnTo>
                <a:lnTo>
                  <a:pt x="1258483" y="2187525"/>
                </a:lnTo>
                <a:cubicBezTo>
                  <a:pt x="499204" y="2065392"/>
                  <a:pt x="0" y="1858563"/>
                  <a:pt x="0" y="1623972"/>
                </a:cubicBezTo>
                <a:cubicBezTo>
                  <a:pt x="0" y="1436300"/>
                  <a:pt x="319491" y="1266394"/>
                  <a:pt x="836038" y="1143407"/>
                </a:cubicBezTo>
                <a:lnTo>
                  <a:pt x="1185724" y="1074712"/>
                </a:lnTo>
                <a:lnTo>
                  <a:pt x="1138278" y="1059605"/>
                </a:lnTo>
                <a:cubicBezTo>
                  <a:pt x="830503" y="951137"/>
                  <a:pt x="650789" y="820376"/>
                  <a:pt x="650789" y="679622"/>
                </a:cubicBezTo>
                <a:cubicBezTo>
                  <a:pt x="650789" y="304277"/>
                  <a:pt x="1928753" y="0"/>
                  <a:pt x="3505200" y="0"/>
                </a:cubicBezTo>
                <a:close/>
              </a:path>
            </a:pathLst>
          </a:custGeom>
          <a:solidFill>
            <a:srgbClr val="14D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4880">
            <a:off x="803327" y="366918"/>
            <a:ext cx="2328296" cy="2403644"/>
          </a:xfrm>
          <a:prstGeom prst="rect">
            <a:avLst/>
          </a:prstGeom>
        </p:spPr>
      </p:pic>
      <p:sp>
        <p:nvSpPr>
          <p:cNvPr id="5" name="文本框 4"/>
          <p:cNvSpPr txBox="1"/>
          <p:nvPr/>
        </p:nvSpPr>
        <p:spPr>
          <a:xfrm>
            <a:off x="3416920" y="1291541"/>
            <a:ext cx="4728009" cy="1428404"/>
          </a:xfrm>
          <a:prstGeom prst="rect">
            <a:avLst/>
          </a:prstGeom>
          <a:noFill/>
        </p:spPr>
        <p:txBody>
          <a:bodyPr wrap="square" rtlCol="0">
            <a:spAutoFit/>
          </a:bodyPr>
          <a:lstStyle/>
          <a:p>
            <a:pPr algn="just" defTabSz="914377">
              <a:lnSpc>
                <a:spcPct val="110000"/>
              </a:lnSpc>
            </a:pPr>
            <a:r>
              <a:rPr lang="en-US" altLang="zh-CN" sz="2000" dirty="0" smtClean="0">
                <a:solidFill>
                  <a:prstClr val="white"/>
                </a:solidFill>
                <a:latin typeface="#9Slide03 Cabin Condensed Mediu" panose="00000606000000000000" pitchFamily="2" charset="0"/>
              </a:rPr>
              <a:t>	</a:t>
            </a:r>
            <a:r>
              <a:rPr lang="vi-VN" altLang="zh-CN" sz="2000" dirty="0" smtClean="0">
                <a:solidFill>
                  <a:prstClr val="white"/>
                </a:solidFill>
                <a:latin typeface="#9Slide03 Cabin Condensed Mediu" panose="00000606000000000000" pitchFamily="2" charset="0"/>
              </a:rPr>
              <a:t>Nguyên sinh vật là nhóm sinh vật có cấu tạo tế bào nhân thực, kích thích hiển vi. Đa số cơ thể chỉ gồm một tế bào nhưng đảm nhận đầy đủ chức năng của một cơ thể sống.</a:t>
            </a:r>
            <a:endParaRPr lang="vi-VN" altLang="zh-CN" sz="2000" dirty="0">
              <a:solidFill>
                <a:prstClr val="white"/>
              </a:solidFill>
              <a:latin typeface="#9Slide03 Cabin Condensed Mediu" panose="00000606000000000000" pitchFamily="2" charset="0"/>
            </a:endParaRPr>
          </a:p>
        </p:txBody>
      </p:sp>
      <p:sp>
        <p:nvSpPr>
          <p:cNvPr id="7" name="文本框 6"/>
          <p:cNvSpPr txBox="1"/>
          <p:nvPr/>
        </p:nvSpPr>
        <p:spPr>
          <a:xfrm>
            <a:off x="3809122" y="2796465"/>
            <a:ext cx="4537642" cy="769441"/>
          </a:xfrm>
          <a:prstGeom prst="rect">
            <a:avLst/>
          </a:prstGeom>
          <a:noFill/>
        </p:spPr>
        <p:txBody>
          <a:bodyPr wrap="square" rtlCol="0">
            <a:spAutoFit/>
          </a:bodyPr>
          <a:lstStyle/>
          <a:p>
            <a:pPr algn="just" defTabSz="914377">
              <a:lnSpc>
                <a:spcPct val="110000"/>
              </a:lnSpc>
            </a:pPr>
            <a:r>
              <a:rPr lang="zh-CN" altLang="en-US" sz="1867" dirty="0">
                <a:solidFill>
                  <a:prstClr val="white"/>
                </a:solidFill>
              </a:rPr>
              <a:t>    </a:t>
            </a:r>
            <a:r>
              <a:rPr lang="vi-VN" altLang="zh-CN" sz="2000" dirty="0" smtClean="0">
                <a:solidFill>
                  <a:prstClr val="white"/>
                </a:solidFill>
                <a:latin typeface="#9Slide03 Cabin Condensed Mediu" panose="00000606000000000000" pitchFamily="2" charset="0"/>
              </a:rPr>
              <a:t>Một số nguyên sinh vật có khả năng quang hợp như tảo lục, trùng roi,….</a:t>
            </a:r>
            <a:endParaRPr lang="vi-VN" altLang="zh-CN" sz="2000" dirty="0">
              <a:solidFill>
                <a:prstClr val="white"/>
              </a:solidFill>
              <a:latin typeface="#9Slide03 Cabin Condensed Mediu" panose="00000606000000000000" pitchFamily="2" charset="0"/>
            </a:endParaRPr>
          </a:p>
        </p:txBody>
      </p:sp>
      <p:sp>
        <p:nvSpPr>
          <p:cNvPr id="8" name="文本框 7"/>
          <p:cNvSpPr txBox="1"/>
          <p:nvPr/>
        </p:nvSpPr>
        <p:spPr>
          <a:xfrm>
            <a:off x="3809122" y="3642427"/>
            <a:ext cx="5425413" cy="1107996"/>
          </a:xfrm>
          <a:prstGeom prst="rect">
            <a:avLst/>
          </a:prstGeom>
          <a:noFill/>
        </p:spPr>
        <p:txBody>
          <a:bodyPr wrap="square" rtlCol="0">
            <a:spAutoFit/>
          </a:bodyPr>
          <a:lstStyle/>
          <a:p>
            <a:pPr algn="just" defTabSz="914377">
              <a:lnSpc>
                <a:spcPct val="110000"/>
              </a:lnSpc>
            </a:pPr>
            <a:r>
              <a:rPr lang="zh-CN" altLang="en-US" sz="1867" dirty="0">
                <a:solidFill>
                  <a:prstClr val="white"/>
                </a:solidFill>
              </a:rPr>
              <a:t>    </a:t>
            </a:r>
            <a:r>
              <a:rPr lang="vi-VN" altLang="zh-CN" sz="2000" dirty="0" smtClean="0">
                <a:solidFill>
                  <a:prstClr val="white"/>
                </a:solidFill>
                <a:latin typeface="#9Slide03 Cabin Condensed Mediu" panose="00000606000000000000" pitchFamily="2" charset="0"/>
              </a:rPr>
              <a:t>Nguyên sinh vật đa dạng về hình dạng (hình cầu, hình thoi, hình giày,…), một số có hình dạng không ổn định (trùng biến hình).</a:t>
            </a:r>
            <a:endParaRPr lang="vi-VN" altLang="zh-CN" sz="2000" dirty="0">
              <a:solidFill>
                <a:prstClr val="white"/>
              </a:solidFill>
              <a:latin typeface="#9Slide03 Cabin Condensed Mediu" panose="00000606000000000000" pitchFamily="2"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099" y="3932667"/>
            <a:ext cx="3182252" cy="2998836"/>
          </a:xfrm>
          <a:prstGeom prst="rect">
            <a:avLst/>
          </a:prstGeom>
        </p:spPr>
      </p:pic>
      <p:pic>
        <p:nvPicPr>
          <p:cNvPr id="2050" name="Picture 2" descr="Ciliaten Konjugatio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29544">
            <a:off x="8324801" y="185612"/>
            <a:ext cx="1557218" cy="1866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Makrofotografie und Mikrofotografie – FaunaMakrofotografie und  Mikrofotograf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62538">
            <a:off x="8808860" y="2512132"/>
            <a:ext cx="1815045" cy="1215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99176" y="152398"/>
            <a:ext cx="4092167" cy="646331"/>
          </a:xfrm>
          <a:prstGeom prst="rect">
            <a:avLst/>
          </a:prstGeom>
          <a:noFill/>
          <a:ln>
            <a:solidFill>
              <a:srgbClr val="E64A7E"/>
            </a:solidFill>
          </a:ln>
        </p:spPr>
        <p:txBody>
          <a:bodyPr wrap="square" rtlCol="0">
            <a:spAutoFit/>
          </a:bodyPr>
          <a:lstStyle/>
          <a:p>
            <a:pPr algn="ctr" defTabSz="914400"/>
            <a:r>
              <a:rPr lang="en-US" sz="3600" dirty="0" smtClean="0">
                <a:solidFill>
                  <a:srgbClr val="E64A7E"/>
                </a:solidFill>
                <a:latin typeface="#9Slide03 Swiss Condensed Bold" panose="02000500000000000000" pitchFamily="2" charset="0"/>
                <a:ea typeface="#9Slide03 Roboto Condensed" panose="02000000000000000000" pitchFamily="2" charset="0"/>
              </a:rPr>
              <a:t>RÚT RA KẾT LUẬN</a:t>
            </a:r>
            <a:endParaRPr lang="en-US" sz="3600" dirty="0">
              <a:solidFill>
                <a:srgbClr val="E64A7E"/>
              </a:solidFill>
              <a:latin typeface="#9Slide03 Swiss Condensed Bold" panose="02000500000000000000" pitchFamily="2" charset="0"/>
              <a:ea typeface="#9Slide03 Roboto Condensed" panose="02000000000000000000" pitchFamily="2" charset="0"/>
            </a:endParaRPr>
          </a:p>
        </p:txBody>
      </p:sp>
    </p:spTree>
    <p:extLst>
      <p:ext uri="{BB962C8B-B14F-4D97-AF65-F5344CB8AC3E}">
        <p14:creationId xmlns:p14="http://schemas.microsoft.com/office/powerpoint/2010/main" val="219204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0" presetClass="path" presetSubtype="0" accel="50000" decel="50000" fill="hold" nodeType="withEffect">
                                  <p:stCondLst>
                                    <p:cond delay="0"/>
                                  </p:stCondLst>
                                  <p:childTnLst>
                                    <p:animMotion origin="layout" path="M 0.15712 0.43673 L 0.15712 0.43673 C 0.23611 0.44939 0.18316 0.44167 0.37483 0.43673 C 0.37951 0.43673 0.38385 0.43396 0.38837 0.43303 C 0.39219 0.4321 0.39601 0.4321 0.39983 0.43118 C 0.42153 0.42655 0.39462 0.4318 0.41024 0.42747 C 0.41337 0.42655 0.41649 0.42624 0.41962 0.42562 C 0.42257 0.42439 0.42622 0.42254 0.42899 0.42192 C 0.43247 0.42099 0.43594 0.42068 0.43941 0.42007 C 0.4408 0.41945 0.44219 0.41883 0.44358 0.41822 C 0.44601 0.41729 0.45503 0.41482 0.45712 0.41451 C 0.46128 0.41389 0.46545 0.41328 0.46962 0.41266 C 0.47135 0.41204 0.47309 0.41112 0.47483 0.41081 C 0.49531 0.40618 0.47847 0.41143 0.49358 0.4071 L 0.50608 0.4034 C 0.50677 0.40155 0.50851 0.40001 0.50816 0.39785 C 0.50799 0.39568 0.50625 0.39445 0.50503 0.39414 C 0.50035 0.3926 0.49531 0.39291 0.49045 0.39229 C 0.4559 0.37933 0.48576 0.3892 0.44878 0.38118 C 0.41233 0.37346 0.46024 0.38118 0.42378 0.37562 C 0.40903 0.36852 0.40712 0.36698 0.38837 0.36266 L 0.38003 0.36081 C 0.37622 0.36019 0.36563 0.35865 0.36128 0.3571 C 0.35816 0.35618 0.35521 0.35433 0.35191 0.3534 C 0.34931 0.35247 0.34635 0.35217 0.34358 0.35155 L 0.33628 0.3497 C 0.3342 0.34908 0.33212 0.34815 0.33003 0.34785 C 0.32587 0.34692 0.3217 0.34661 0.31753 0.34599 C 0.3158 0.34538 0.31406 0.34476 0.31233 0.34414 C 0.31094 0.34352 0.30972 0.34291 0.30816 0.34229 C 0.30417 0.34105 0.29983 0.33982 0.29566 0.33859 C 0.29358 0.33797 0.29167 0.33704 0.28941 0.33673 L 0.27483 0.33488 C 0.27031 0.3318 0.26997 0.33087 0.26545 0.32933 C 0.26337 0.32871 0.26128 0.3284 0.2592 0.32747 C 0.25608 0.32593 0.25313 0.32315 0.24983 0.32192 C 0.23212 0.31513 0.2401 0.31914 0.22587 0.31081 L 0.21962 0.3071 C 0.21858 0.30649 0.21771 0.30587 0.21649 0.30525 C 0.2151 0.30464 0.21372 0.30433 0.21233 0.3034 C 0.21024 0.30247 0.20608 0.2997 0.20608 0.2997 C 0.19861 0.28982 0.20556 0.29785 0.19566 0.29044 C 0.19323 0.28859 0.1849 0.2818 0.18003 0.27933 C 0.17882 0.27871 0.17743 0.27809 0.17587 0.27747 C 0.17257 0.27624 0.16892 0.27593 0.16545 0.27377 C 0.16441 0.27315 0.16337 0.27285 0.16233 0.27192 C 0.15469 0.26513 0.16493 0.27099 0.15399 0.26451 C 0.15278 0.26389 0.15122 0.26328 0.14983 0.26266 C 0.14878 0.26204 0.14792 0.26143 0.1467 0.26081 C 0.14514 0.26019 0.14323 0.25988 0.14149 0.25896 C 0.13976 0.25803 0.13819 0.25618 0.13628 0.25525 C 0.13472 0.25433 0.13281 0.25433 0.13108 0.2534 C 0.12899 0.25247 0.12708 0.25062 0.12483 0.2497 C 0.12361 0.24908 0.1191 0.24723 0.11753 0.24599 C 0.11649 0.24507 0.11563 0.24322 0.11441 0.24229 C 0.1125 0.24075 0.10816 0.23859 0.10816 0.23859 C 0.10851 0.23612 0.10833 0.23303 0.1092 0.23118 C 0.11024 0.22902 0.11198 0.22871 0.11337 0.22747 C 0.1158 0.22562 0.11823 0.22346 0.12066 0.22192 C 0.12378 0.22038 0.12708 0.21945 0.13003 0.21822 C 0.13438 0.21636 0.13854 0.21513 0.14253 0.21266 C 0.14618 0.21081 0.14948 0.2071 0.15295 0.20525 C 0.15677 0.2034 0.16076 0.20309 0.16441 0.20155 C 0.1691 0.20001 0.17361 0.19846 0.17795 0.19599 C 0.18542 0.19229 0.19236 0.18612 0.19983 0.18303 C 0.20295 0.1818 0.20625 0.18087 0.2092 0.17933 C 0.21111 0.1784 0.21267 0.17655 0.21441 0.17562 C 0.21615 0.1747 0.21806 0.1747 0.21962 0.17377 C 0.22153 0.17285 0.22309 0.17099 0.22483 0.17007 C 0.22656 0.16914 0.22847 0.16914 0.23003 0.16822 C 0.23125 0.16791 0.23212 0.16698 0.23316 0.16636 C 0.23559 0.16513 0.23819 0.1642 0.24045 0.16266 C 0.24705 0.15834 0.24219 0.15957 0.24774 0.1571 C 0.24948 0.15649 0.25139 0.15618 0.25295 0.15525 C 0.25486 0.15433 0.25642 0.15278 0.25816 0.15155 C 0.2592 0.15093 0.26024 0.15031 0.26128 0.1497 C 0.26892 0.14599 0.26215 0.15001 0.27066 0.14599 C 0.27188 0.14568 0.27274 0.14476 0.27378 0.14414 C 0.27517 0.14352 0.27674 0.14322 0.27795 0.14229 C 0.29167 0.13488 0.28281 0.13859 0.29253 0.13488 C 0.30139 0.12717 0.29184 0.13488 0.30712 0.12747 C 0.30903 0.12655 0.31059 0.1247 0.31233 0.12377 C 0.32066 0.11945 0.31458 0.12439 0.3217 0.12007 C 0.32465 0.11852 0.32726 0.11575 0.33003 0.11451 C 0.33177 0.11389 0.33368 0.11359 0.33524 0.11266 C 0.33767 0.11173 0.34167 0.10834 0.34358 0.1071 C 0.34462 0.10649 0.34583 0.10618 0.3467 0.10525 C 0.34826 0.10433 0.34948 0.10247 0.35087 0.10155 C 0.3526 0.10062 0.35434 0.10062 0.35608 0.0997 C 0.36024 0.09815 0.36441 0.09599 0.36858 0.09414 L 0.36858 0.09414 C 0.37031 0.09291 0.37222 0.09198 0.37378 0.09044 C 0.37535 0.08951 0.37656 0.08766 0.37795 0.08673 C 0.38976 0.07994 0.38247 0.0855 0.39149 0.08118 C 0.40087 0.07655 0.39462 0.07871 0.40295 0.07377 C 0.40434 0.07315 0.40573 0.07285 0.40712 0.07192 C 0.40938 0.07099 0.41128 0.06945 0.41337 0.06822 C 0.41476 0.0676 0.41615 0.06698 0.41753 0.06636 C 0.42205 0.06482 0.42448 0.0642 0.42899 0.06266 C 0.43212 0.06019 0.43333 0.05865 0.43628 0.0571 C 0.43802 0.05649 0.43993 0.05618 0.44149 0.05525 C 0.4434 0.05433 0.44497 0.05278 0.4467 0.05155 C 0.46233 0.04167 0.45087 0.04908 0.46024 0.04414 C 0.46128 0.04352 0.46233 0.04291 0.46337 0.04229 C 0.46476 0.04167 0.46632 0.04136 0.46753 0.04044 C 0.47378 0.03673 0.47222 0.03612 0.47899 0.03303 C 0.48906 0.02871 0.48455 0.03025 0.49253 0.02747 C 0.3599 -0.01172 0.22309 0.04846 0.08941 0.02192 C 0.08611 0.02038 0.08368 0.01914 0.08003 0.01822 C 0.06684 0.01451 0.06701 0.01482 0.05503 0.01266 C 0.04774 0.00834 0.05434 0.01173 0.03941 0.00896 C 0.03698 0.00865 0.03472 0.00772 0.03212 0.0071 C 0.02951 0.00649 0.02656 0.00618 0.02378 0.00525 C 0.0224 0.00494 0.02118 0.00402 0.01962 0.0034 C 0.01806 0.00278 0.01615 0.00247 0.01441 0.00155 C 0.01337 0.00124 0.0125 8.14815E-6 0.01128 -0.0003 C 0.00764 -0.00061 0.00365 -0.0003 -1.66667E-6 -0.0003 L -1.66667E-6 -0.0003 " pathEditMode="relative" ptsTypes="AAAAAAAAAAAAAAAAAAAAAAAAAAAAAAAAAAAAAAAAAAAAAAAAAAAAAAAAAAAAAAAAAAAAAAAAAAAAAAAAAAAAAAAAAAAAAAAAAAAAAAAAAAAAAAAAAAAAAA">
                                      <p:cBhvr>
                                        <p:cTn id="11" dur="2000" fill="hold"/>
                                        <p:tgtEl>
                                          <p:spTgt spid="2"/>
                                        </p:tgtEl>
                                        <p:attrNameLst>
                                          <p:attrName>ppt_x</p:attrName>
                                          <p:attrName>ppt_y</p:attrName>
                                        </p:attrNameLst>
                                      </p:cBhvr>
                                    </p:animMotion>
                                  </p:childTnLst>
                                </p:cTn>
                              </p:par>
                              <p:par>
                                <p:cTn id="12" presetID="22" presetClass="entr" presetSubtype="4"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fill="hold"/>
                                        <p:tgtEl>
                                          <p:spTgt spid="10"/>
                                        </p:tgtEl>
                                        <p:attrNameLst>
                                          <p:attrName>ppt_x</p:attrName>
                                        </p:attrNameLst>
                                      </p:cBhvr>
                                      <p:tavLst>
                                        <p:tav tm="0">
                                          <p:val>
                                            <p:strVal val="1+#ppt_w/2"/>
                                          </p:val>
                                        </p:tav>
                                        <p:tav tm="100000">
                                          <p:val>
                                            <p:strVal val="#ppt_x"/>
                                          </p:val>
                                        </p:tav>
                                      </p:tavLst>
                                    </p:anim>
                                    <p:anim calcmode="lin" valueType="num">
                                      <p:cBhvr additive="base">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342" y="4213845"/>
            <a:ext cx="2354436" cy="1335107"/>
          </a:xfrm>
          <a:prstGeom prst="rect">
            <a:avLst/>
          </a:prstGeom>
        </p:spPr>
      </p:pic>
      <p:grpSp>
        <p:nvGrpSpPr>
          <p:cNvPr id="9" name="组合 8"/>
          <p:cNvGrpSpPr/>
          <p:nvPr/>
        </p:nvGrpSpPr>
        <p:grpSpPr>
          <a:xfrm rot="20946486">
            <a:off x="1497756" y="3550185"/>
            <a:ext cx="1487935" cy="1623888"/>
            <a:chOff x="1003521" y="2464927"/>
            <a:chExt cx="1115951" cy="1217916"/>
          </a:xfrm>
        </p:grpSpPr>
        <p:pic>
          <p:nvPicPr>
            <p:cNvPr id="10" name="图片 9"/>
            <p:cNvPicPr>
              <a:picLocks noChangeAspect="1"/>
            </p:cNvPicPr>
            <p:nvPr/>
          </p:nvPicPr>
          <p:blipFill>
            <a:blip r:embed="rId4"/>
            <a:stretch>
              <a:fillRect/>
            </a:stretch>
          </p:blipFill>
          <p:spPr>
            <a:xfrm>
              <a:off x="1003521" y="2464927"/>
              <a:ext cx="1115951" cy="1217916"/>
            </a:xfrm>
            <a:prstGeom prst="rect">
              <a:avLst/>
            </a:prstGeom>
          </p:spPr>
        </p:pic>
        <p:sp>
          <p:nvSpPr>
            <p:cNvPr id="11" name="文本框 10"/>
            <p:cNvSpPr txBox="1"/>
            <p:nvPr/>
          </p:nvSpPr>
          <p:spPr>
            <a:xfrm>
              <a:off x="1240116" y="2562437"/>
              <a:ext cx="493164"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rPr>
                <a:t>2</a:t>
              </a:r>
              <a:endParaRPr lang="zh-CN" altLang="en-US" sz="8000" b="1" dirty="0">
                <a:ln w="12700">
                  <a:solidFill>
                    <a:srgbClr val="FF9933"/>
                  </a:solidFill>
                  <a:prstDash val="solid"/>
                </a:ln>
                <a:pattFill prst="ltDnDiag">
                  <a:fgClr>
                    <a:srgbClr val="FF9933"/>
                  </a:fgClr>
                  <a:bgClr>
                    <a:prstClr val="white"/>
                  </a:bgClr>
                </a:pattFill>
              </a:endParaRPr>
            </a:p>
          </p:txBody>
        </p:sp>
      </p:grpSp>
      <p:sp>
        <p:nvSpPr>
          <p:cNvPr id="12" name="文本框 11"/>
          <p:cNvSpPr txBox="1"/>
          <p:nvPr/>
        </p:nvSpPr>
        <p:spPr>
          <a:xfrm>
            <a:off x="4586651" y="3591685"/>
            <a:ext cx="7290778" cy="769441"/>
          </a:xfrm>
          <a:prstGeom prst="rect">
            <a:avLst/>
          </a:prstGeom>
          <a:noFill/>
        </p:spPr>
        <p:txBody>
          <a:bodyPr wrap="none" rtlCol="0">
            <a:spAutoFit/>
          </a:bodyPr>
          <a:lstStyle/>
          <a:p>
            <a:pPr defTabSz="914377"/>
            <a:r>
              <a:rPr lang="en-US" altLang="zh-CN" sz="4400" b="1" dirty="0" smtClean="0">
                <a:solidFill>
                  <a:prstClr val="white"/>
                </a:solidFill>
                <a:latin typeface="000 DanPanosian TB" pitchFamily="2" charset="0"/>
              </a:rPr>
              <a:t>VAI TRÒ CỦA NGUYÊN SINH VẬT</a:t>
            </a:r>
            <a:endParaRPr lang="zh-CN" altLang="en-US" sz="4400" b="1" dirty="0">
              <a:solidFill>
                <a:prstClr val="white"/>
              </a:solidFill>
              <a:latin typeface="000 DanPanosian TB" pitchFamily="2" charset="0"/>
            </a:endParaRPr>
          </a:p>
        </p:txBody>
      </p:sp>
    </p:spTree>
    <p:extLst>
      <p:ext uri="{BB962C8B-B14F-4D97-AF65-F5344CB8AC3E}">
        <p14:creationId xmlns:p14="http://schemas.microsoft.com/office/powerpoint/2010/main" val="19633222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300" fill="hold">
                                          <p:stCondLst>
                                            <p:cond delay="0"/>
                                          </p:stCondLst>
                                        </p:cTn>
                                        <p:tgtEl>
                                          <p:spTgt spid="8"/>
                                        </p:tgtEl>
                                        <p:attrNameLst>
                                          <p:attrName>r</p:attrName>
                                        </p:attrNameLst>
                                      </p:cBhvr>
                                    </p:animRot>
                                    <p:animRot by="-240000">
                                      <p:cBhvr>
                                        <p:cTn id="11" dur="600" fill="hold">
                                          <p:stCondLst>
                                            <p:cond delay="600"/>
                                          </p:stCondLst>
                                        </p:cTn>
                                        <p:tgtEl>
                                          <p:spTgt spid="8"/>
                                        </p:tgtEl>
                                        <p:attrNameLst>
                                          <p:attrName>r</p:attrName>
                                        </p:attrNameLst>
                                      </p:cBhvr>
                                    </p:animRot>
                                    <p:animRot by="240000">
                                      <p:cBhvr>
                                        <p:cTn id="12" dur="600" fill="hold">
                                          <p:stCondLst>
                                            <p:cond delay="1200"/>
                                          </p:stCondLst>
                                        </p:cTn>
                                        <p:tgtEl>
                                          <p:spTgt spid="8"/>
                                        </p:tgtEl>
                                        <p:attrNameLst>
                                          <p:attrName>r</p:attrName>
                                        </p:attrNameLst>
                                      </p:cBhvr>
                                    </p:animRot>
                                    <p:animRot by="-240000">
                                      <p:cBhvr>
                                        <p:cTn id="13" dur="600" fill="hold">
                                          <p:stCondLst>
                                            <p:cond delay="1800"/>
                                          </p:stCondLst>
                                        </p:cTn>
                                        <p:tgtEl>
                                          <p:spTgt spid="8"/>
                                        </p:tgtEl>
                                        <p:attrNameLst>
                                          <p:attrName>r</p:attrName>
                                        </p:attrNameLst>
                                      </p:cBhvr>
                                    </p:animRot>
                                    <p:animRot by="120000">
                                      <p:cBhvr>
                                        <p:cTn id="14" dur="600" fill="hold">
                                          <p:stCondLst>
                                            <p:cond delay="2400"/>
                                          </p:stCondLst>
                                        </p:cTn>
                                        <p:tgtEl>
                                          <p:spTgt spid="8"/>
                                        </p:tgtEl>
                                        <p:attrNameLst>
                                          <p:attrName>r</p:attrName>
                                        </p:attrNameLst>
                                      </p:cBhvr>
                                    </p:animRot>
                                  </p:childTnLst>
                                </p:cTn>
                              </p:par>
                            </p:childTnLst>
                          </p:cTn>
                        </p:par>
                        <p:par>
                          <p:cTn id="15" fill="hold">
                            <p:stCondLst>
                              <p:cond delay="3000"/>
                            </p:stCondLst>
                            <p:childTnLst>
                              <p:par>
                                <p:cTn id="16" presetID="49" presetClass="entr" presetSubtype="0"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250" fill="hold"/>
                                        <p:tgtEl>
                                          <p:spTgt spid="9"/>
                                        </p:tgtEl>
                                        <p:attrNameLst>
                                          <p:attrName>ppt_w</p:attrName>
                                        </p:attrNameLst>
                                      </p:cBhvr>
                                      <p:tavLst>
                                        <p:tav tm="0">
                                          <p:val>
                                            <p:fltVal val="0"/>
                                          </p:val>
                                        </p:tav>
                                        <p:tav tm="100000">
                                          <p:val>
                                            <p:strVal val="#ppt_w"/>
                                          </p:val>
                                        </p:tav>
                                      </p:tavLst>
                                    </p:anim>
                                    <p:anim calcmode="lin" valueType="num">
                                      <p:cBhvr>
                                        <p:cTn id="19" dur="1250" fill="hold"/>
                                        <p:tgtEl>
                                          <p:spTgt spid="9"/>
                                        </p:tgtEl>
                                        <p:attrNameLst>
                                          <p:attrName>ppt_h</p:attrName>
                                        </p:attrNameLst>
                                      </p:cBhvr>
                                      <p:tavLst>
                                        <p:tav tm="0">
                                          <p:val>
                                            <p:fltVal val="0"/>
                                          </p:val>
                                        </p:tav>
                                        <p:tav tm="100000">
                                          <p:val>
                                            <p:strVal val="#ppt_h"/>
                                          </p:val>
                                        </p:tav>
                                      </p:tavLst>
                                    </p:anim>
                                    <p:anim calcmode="lin" valueType="num">
                                      <p:cBhvr>
                                        <p:cTn id="20" dur="1250" fill="hold"/>
                                        <p:tgtEl>
                                          <p:spTgt spid="9"/>
                                        </p:tgtEl>
                                        <p:attrNameLst>
                                          <p:attrName>style.rotation</p:attrName>
                                        </p:attrNameLst>
                                      </p:cBhvr>
                                      <p:tavLst>
                                        <p:tav tm="0">
                                          <p:val>
                                            <p:fltVal val="360"/>
                                          </p:val>
                                        </p:tav>
                                        <p:tav tm="100000">
                                          <p:val>
                                            <p:fltVal val="0"/>
                                          </p:val>
                                        </p:tav>
                                      </p:tavLst>
                                    </p:anim>
                                    <p:animEffect transition="in" filter="fade">
                                      <p:cBhvr>
                                        <p:cTn id="21" dur="1250"/>
                                        <p:tgtEl>
                                          <p:spTgt spid="9"/>
                                        </p:tgtEl>
                                      </p:cBhvr>
                                    </p:animEffect>
                                  </p:childTnLst>
                                </p:cTn>
                              </p:par>
                              <p:par>
                                <p:cTn id="22" presetID="0" presetClass="path" presetSubtype="0" accel="50000" decel="50000" fill="hold" nodeType="withEffect">
                                  <p:stCondLst>
                                    <p:cond delay="0"/>
                                  </p:stCondLst>
                                  <p:childTnLst>
                                    <p:animMotion origin="layout" path="M -0.00382 -0.00771 L 0.07761 0.04939 " pathEditMode="relative" rAng="0" ptsTypes="AA">
                                      <p:cBhvr>
                                        <p:cTn id="23" dur="1250" spd="-100000" fill="hold"/>
                                        <p:tgtEl>
                                          <p:spTgt spid="9"/>
                                        </p:tgtEl>
                                        <p:attrNameLst>
                                          <p:attrName>ppt_x</p:attrName>
                                          <p:attrName>ppt_y</p:attrName>
                                        </p:attrNameLst>
                                      </p:cBhvr>
                                      <p:rCtr x="4062" y="2840"/>
                                    </p:animMotion>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5939073" y="138598"/>
            <a:ext cx="6343462" cy="4080317"/>
          </a:xfrm>
          <a:custGeom>
            <a:avLst/>
            <a:gdLst>
              <a:gd name="connsiteX0" fmla="*/ 0 w 5424616"/>
              <a:gd name="connsiteY0" fmla="*/ 183310 h 3334283"/>
              <a:gd name="connsiteX1" fmla="*/ 1668162 w 5424616"/>
              <a:gd name="connsiteY1" fmla="*/ 257450 h 3334283"/>
              <a:gd name="connsiteX2" fmla="*/ 2631989 w 5424616"/>
              <a:gd name="connsiteY2" fmla="*/ 2667018 h 3334283"/>
              <a:gd name="connsiteX3" fmla="*/ 5424616 w 5424616"/>
              <a:gd name="connsiteY3" fmla="*/ 3334283 h 3334283"/>
            </a:gdLst>
            <a:ahLst/>
            <a:cxnLst>
              <a:cxn ang="0">
                <a:pos x="connsiteX0" y="connsiteY0"/>
              </a:cxn>
              <a:cxn ang="0">
                <a:pos x="connsiteX1" y="connsiteY1"/>
              </a:cxn>
              <a:cxn ang="0">
                <a:pos x="connsiteX2" y="connsiteY2"/>
              </a:cxn>
              <a:cxn ang="0">
                <a:pos x="connsiteX3" y="connsiteY3"/>
              </a:cxn>
            </a:cxnLst>
            <a:rect l="l" t="t" r="r" b="b"/>
            <a:pathLst>
              <a:path w="5424616" h="3334283">
                <a:moveTo>
                  <a:pt x="0" y="183310"/>
                </a:moveTo>
                <a:cubicBezTo>
                  <a:pt x="614748" y="13404"/>
                  <a:pt x="1229497" y="-156501"/>
                  <a:pt x="1668162" y="257450"/>
                </a:cubicBezTo>
                <a:cubicBezTo>
                  <a:pt x="2106827" y="671401"/>
                  <a:pt x="2005913" y="2154213"/>
                  <a:pt x="2631989" y="2667018"/>
                </a:cubicBezTo>
                <a:cubicBezTo>
                  <a:pt x="3258065" y="3179823"/>
                  <a:pt x="4341340" y="3257053"/>
                  <a:pt x="5424616" y="3334283"/>
                </a:cubicBezTo>
              </a:path>
            </a:pathLst>
          </a:custGeom>
          <a:noFill/>
          <a:ln w="22225">
            <a:solidFill>
              <a:srgbClr val="77B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83" y="93450"/>
            <a:ext cx="5385259" cy="2687881"/>
          </a:xfrm>
          <a:prstGeom prst="rect">
            <a:avLst/>
          </a:prstGeom>
        </p:spPr>
      </p:pic>
      <p:sp>
        <p:nvSpPr>
          <p:cNvPr id="3" name="文本框 2"/>
          <p:cNvSpPr txBox="1"/>
          <p:nvPr/>
        </p:nvSpPr>
        <p:spPr>
          <a:xfrm>
            <a:off x="466778" y="1904536"/>
            <a:ext cx="4871267" cy="523220"/>
          </a:xfrm>
          <a:prstGeom prst="rect">
            <a:avLst/>
          </a:prstGeom>
          <a:noFill/>
        </p:spPr>
        <p:txBody>
          <a:bodyPr wrap="square" rtlCol="0">
            <a:spAutoFit/>
          </a:bodyPr>
          <a:lstStyle/>
          <a:p>
            <a:pPr algn="ctr" defTabSz="914377"/>
            <a:r>
              <a:rPr lang="zh-CN" altLang="en-US" sz="2800" dirty="0">
                <a:solidFill>
                  <a:srgbClr val="E64A7E"/>
                </a:solidFill>
                <a:latin typeface="#9Slide03 Swiss Condensed Bold" panose="02000500000000000000" pitchFamily="2" charset="0"/>
              </a:rPr>
              <a:t>    </a:t>
            </a:r>
            <a:r>
              <a:rPr lang="en-US" altLang="zh-CN" sz="2800" dirty="0" smtClean="0">
                <a:solidFill>
                  <a:srgbClr val="E64A7E"/>
                </a:solidFill>
                <a:latin typeface="#9Slide03 Swiss Condensed Bold" panose="02000500000000000000" pitchFamily="2" charset="0"/>
              </a:rPr>
              <a:t>VAI TRÒ TRONG TỰ NHIÊN</a:t>
            </a:r>
            <a:endParaRPr lang="zh-CN" altLang="en-US" sz="2800" dirty="0">
              <a:solidFill>
                <a:srgbClr val="E64A7E"/>
              </a:solidFill>
              <a:latin typeface="#9Slide03 Swiss Condensed Bold" panose="02000500000000000000" pitchFamily="2" charset="0"/>
            </a:endParaRPr>
          </a:p>
        </p:txBody>
      </p:sp>
      <p:grpSp>
        <p:nvGrpSpPr>
          <p:cNvPr id="12" name="组合 11"/>
          <p:cNvGrpSpPr/>
          <p:nvPr/>
        </p:nvGrpSpPr>
        <p:grpSpPr>
          <a:xfrm>
            <a:off x="7519369" y="-38635"/>
            <a:ext cx="3212757" cy="3004237"/>
            <a:chOff x="5140411" y="337907"/>
            <a:chExt cx="2224216" cy="2079856"/>
          </a:xfrm>
        </p:grpSpPr>
        <p:sp>
          <p:nvSpPr>
            <p:cNvPr id="6" name="任意多边形 5"/>
            <p:cNvSpPr/>
            <p:nvPr/>
          </p:nvSpPr>
          <p:spPr>
            <a:xfrm>
              <a:off x="5140411" y="337907"/>
              <a:ext cx="2224216" cy="207985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solidFill>
              <a:srgbClr val="77B5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7" name="任意多边形 6"/>
            <p:cNvSpPr/>
            <p:nvPr/>
          </p:nvSpPr>
          <p:spPr>
            <a:xfrm rot="620371">
              <a:off x="5318783" y="504702"/>
              <a:ext cx="1867472" cy="174626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blipFill>
              <a:blip r:embed="rId4"/>
              <a:stretch>
                <a:fillRect/>
              </a:stretch>
            </a:blipFill>
            <a:ln w="158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grpSp>
        <p:nvGrpSpPr>
          <p:cNvPr id="13" name="组合 12"/>
          <p:cNvGrpSpPr/>
          <p:nvPr/>
        </p:nvGrpSpPr>
        <p:grpSpPr>
          <a:xfrm>
            <a:off x="8900801" y="2911310"/>
            <a:ext cx="2828653" cy="2645063"/>
            <a:chOff x="6434704" y="2439922"/>
            <a:chExt cx="1923535" cy="1798690"/>
          </a:xfrm>
        </p:grpSpPr>
        <p:sp>
          <p:nvSpPr>
            <p:cNvPr id="8" name="任意多边形 7"/>
            <p:cNvSpPr/>
            <p:nvPr/>
          </p:nvSpPr>
          <p:spPr>
            <a:xfrm>
              <a:off x="6434704" y="2439922"/>
              <a:ext cx="1923535" cy="1798690"/>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solidFill>
              <a:srgbClr val="77B5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9" name="任意多边形 8"/>
            <p:cNvSpPr/>
            <p:nvPr/>
          </p:nvSpPr>
          <p:spPr>
            <a:xfrm rot="620371">
              <a:off x="6593941" y="2537049"/>
              <a:ext cx="1615017" cy="151019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blipFill>
              <a:blip r:embed="rId5"/>
              <a:stretch>
                <a:fillRect/>
              </a:stretch>
            </a:blip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grpSp>
      <p:pic>
        <p:nvPicPr>
          <p:cNvPr id="7172" name="Picture 4" descr="Ăn tảo biển có tác dụng gì? | Vinm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600" y="2937296"/>
            <a:ext cx="3494689" cy="2332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2415049" y="5356318"/>
            <a:ext cx="1149790"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Mediu" panose="00000606000000000000" pitchFamily="2" charset="0"/>
              </a:rPr>
              <a:t>Ảnh. Tảo</a:t>
            </a:r>
            <a:endParaRPr lang="vi-VN" sz="2000" dirty="0">
              <a:solidFill>
                <a:prstClr val="black"/>
              </a:solidFill>
              <a:latin typeface="#9Slide03 Cabin Condensed Mediu" panose="00000606000000000000" pitchFamily="2" charset="0"/>
            </a:endParaRPr>
          </a:p>
        </p:txBody>
      </p:sp>
      <p:sp>
        <p:nvSpPr>
          <p:cNvPr id="5" name="TextBox 4"/>
          <p:cNvSpPr txBox="1"/>
          <p:nvPr/>
        </p:nvSpPr>
        <p:spPr>
          <a:xfrm>
            <a:off x="4817772" y="4218915"/>
            <a:ext cx="3913888" cy="1865126"/>
          </a:xfrm>
          <a:prstGeom prst="rect">
            <a:avLst/>
          </a:prstGeom>
          <a:noFill/>
        </p:spPr>
        <p:txBody>
          <a:bodyPr wrap="square" rtlCol="0">
            <a:spAutoFit/>
          </a:bodyPr>
          <a:lstStyle/>
          <a:p>
            <a:pPr algn="ctr" defTabSz="914400">
              <a:lnSpc>
                <a:spcPct val="120000"/>
              </a:lnSpc>
            </a:pPr>
            <a:r>
              <a:rPr lang="vi-VN" sz="2400" dirty="0" smtClean="0">
                <a:solidFill>
                  <a:srgbClr val="3399FF"/>
                </a:solidFill>
                <a:latin typeface="#9Slide03 Cabin Condensed Bold" panose="00000806000000000000" pitchFamily="2" charset="0"/>
              </a:rPr>
              <a:t>Tảo có khả năng quang hợp có vai trò quan trọng trong việc cung cấp oxygen cho động vật dưới nước</a:t>
            </a:r>
            <a:r>
              <a:rPr lang="en-US" sz="2400" dirty="0" smtClean="0">
                <a:solidFill>
                  <a:srgbClr val="3399FF"/>
                </a:solidFill>
                <a:latin typeface="#9Slide03 Cabin Condensed Bold" panose="00000806000000000000" pitchFamily="2" charset="0"/>
              </a:rPr>
              <a:t>.</a:t>
            </a:r>
            <a:endParaRPr lang="vi-VN" sz="2400" dirty="0">
              <a:solidFill>
                <a:srgbClr val="3399FF"/>
              </a:solidFill>
              <a:latin typeface="#9Slide03 Cabin Condensed Bold" panose="00000806000000000000" pitchFamily="2" charset="0"/>
            </a:endParaRPr>
          </a:p>
        </p:txBody>
      </p:sp>
      <p:pic>
        <p:nvPicPr>
          <p:cNvPr id="7174" name="Picture 6" descr="9 Lợi Ích Sức Khỏe Có Thể Bạn Chưa Biết Về Tảo Xoắn • Leep.ap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71473">
            <a:off x="4986757" y="2383351"/>
            <a:ext cx="2495544" cy="1618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640357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9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par>
                                <p:cTn id="20" presetID="49" presetClass="entr" presetSubtype="0" decel="100000"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50" fill="hold"/>
                                        <p:tgtEl>
                                          <p:spTgt spid="13"/>
                                        </p:tgtEl>
                                        <p:attrNameLst>
                                          <p:attrName>ppt_w</p:attrName>
                                        </p:attrNameLst>
                                      </p:cBhvr>
                                      <p:tavLst>
                                        <p:tav tm="0">
                                          <p:val>
                                            <p:fltVal val="0"/>
                                          </p:val>
                                        </p:tav>
                                        <p:tav tm="100000">
                                          <p:val>
                                            <p:strVal val="#ppt_w"/>
                                          </p:val>
                                        </p:tav>
                                      </p:tavLst>
                                    </p:anim>
                                    <p:anim calcmode="lin" valueType="num">
                                      <p:cBhvr>
                                        <p:cTn id="23" dur="750" fill="hold"/>
                                        <p:tgtEl>
                                          <p:spTgt spid="13"/>
                                        </p:tgtEl>
                                        <p:attrNameLst>
                                          <p:attrName>ppt_h</p:attrName>
                                        </p:attrNameLst>
                                      </p:cBhvr>
                                      <p:tavLst>
                                        <p:tav tm="0">
                                          <p:val>
                                            <p:fltVal val="0"/>
                                          </p:val>
                                        </p:tav>
                                        <p:tav tm="100000">
                                          <p:val>
                                            <p:strVal val="#ppt_h"/>
                                          </p:val>
                                        </p:tav>
                                      </p:tavLst>
                                    </p:anim>
                                    <p:anim calcmode="lin" valueType="num">
                                      <p:cBhvr>
                                        <p:cTn id="24" dur="750" fill="hold"/>
                                        <p:tgtEl>
                                          <p:spTgt spid="13"/>
                                        </p:tgtEl>
                                        <p:attrNameLst>
                                          <p:attrName>style.rotation</p:attrName>
                                        </p:attrNameLst>
                                      </p:cBhvr>
                                      <p:tavLst>
                                        <p:tav tm="0">
                                          <p:val>
                                            <p:fltVal val="360"/>
                                          </p:val>
                                        </p:tav>
                                        <p:tav tm="100000">
                                          <p:val>
                                            <p:fltVal val="0"/>
                                          </p:val>
                                        </p:tav>
                                      </p:tavLst>
                                    </p:anim>
                                    <p:animEffect transition="in" filter="fade">
                                      <p:cBhvr>
                                        <p:cTn id="25" dur="750"/>
                                        <p:tgtEl>
                                          <p:spTgt spid="1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20695" y="-73121"/>
            <a:ext cx="5987341" cy="4328250"/>
            <a:chOff x="276144" y="76433"/>
            <a:chExt cx="5413005" cy="3856104"/>
          </a:xfrm>
        </p:grpSpPr>
        <p:pic>
          <p:nvPicPr>
            <p:cNvPr id="68" name="图片 67"/>
            <p:cNvPicPr>
              <a:picLocks noChangeAspect="1"/>
            </p:cNvPicPr>
            <p:nvPr/>
          </p:nvPicPr>
          <p:blipFill rotWithShape="1">
            <a:blip r:embed="rId3">
              <a:extLst>
                <a:ext uri="{28A0092B-C50C-407E-A947-70E740481C1C}">
                  <a14:useLocalDpi xmlns:a14="http://schemas.microsoft.com/office/drawing/2010/main" val="0"/>
                </a:ext>
              </a:extLst>
            </a:blip>
            <a:srcRect t="19257" b="10230"/>
            <a:stretch>
              <a:fillRect/>
            </a:stretch>
          </p:blipFill>
          <p:spPr>
            <a:xfrm>
              <a:off x="677283" y="76433"/>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13" name="文本框 2"/>
          <p:cNvSpPr txBox="1"/>
          <p:nvPr/>
        </p:nvSpPr>
        <p:spPr>
          <a:xfrm>
            <a:off x="997111" y="975926"/>
            <a:ext cx="3638432" cy="1200329"/>
          </a:xfrm>
          <a:prstGeom prst="rect">
            <a:avLst/>
          </a:prstGeom>
          <a:noFill/>
          <a:ln>
            <a:noFill/>
          </a:ln>
        </p:spPr>
        <p:txBody>
          <a:bodyPr wrap="square" rtlCol="0">
            <a:spAutoFit/>
          </a:bodyPr>
          <a:lstStyle/>
          <a:p>
            <a:pPr algn="ctr" defTabSz="914377"/>
            <a:r>
              <a:rPr lang="zh-CN" altLang="en-US" sz="3600" dirty="0">
                <a:solidFill>
                  <a:srgbClr val="3333FF"/>
                </a:solidFill>
                <a:latin typeface="#9Slide03 Swiss Condensed Bold" panose="02000500000000000000" pitchFamily="2" charset="0"/>
              </a:rPr>
              <a:t>   </a:t>
            </a:r>
            <a:r>
              <a:rPr lang="en-US" altLang="zh-CN" sz="3600" dirty="0" smtClean="0">
                <a:solidFill>
                  <a:srgbClr val="3333FF"/>
                </a:solidFill>
                <a:latin typeface="#9Slide03 Swiss Condensed Bold" panose="02000500000000000000" pitchFamily="2" charset="0"/>
              </a:rPr>
              <a:t>VAI TRÒ ĐỐI VỚI CON NGƯỜI</a:t>
            </a:r>
            <a:endParaRPr lang="zh-CN" altLang="en-US" sz="3600" dirty="0">
              <a:solidFill>
                <a:srgbClr val="3333FF"/>
              </a:solidFill>
              <a:latin typeface="#9Slide03 Swiss Condensed Bold" panose="02000500000000000000" pitchFamily="2" charset="0"/>
            </a:endParaRPr>
          </a:p>
        </p:txBody>
      </p:sp>
      <p:grpSp>
        <p:nvGrpSpPr>
          <p:cNvPr id="8" name="Group 7"/>
          <p:cNvGrpSpPr/>
          <p:nvPr/>
        </p:nvGrpSpPr>
        <p:grpSpPr>
          <a:xfrm>
            <a:off x="6276987" y="2608635"/>
            <a:ext cx="3974592" cy="3066453"/>
            <a:chOff x="6171651" y="2635796"/>
            <a:chExt cx="3974592" cy="3066453"/>
          </a:xfrm>
        </p:grpSpPr>
        <p:pic>
          <p:nvPicPr>
            <p:cNvPr id="9218" name="Picture 2" descr="Rong Biển Tươi Nhật Bản | CHUKA WAKAME | 中華わかめ 1KG"/>
            <p:cNvPicPr>
              <a:picLocks noChangeAspect="1" noChangeArrowheads="1"/>
            </p:cNvPicPr>
            <p:nvPr/>
          </p:nvPicPr>
          <p:blipFill rotWithShape="1">
            <a:blip r:embed="rId7">
              <a:extLst>
                <a:ext uri="{28A0092B-C50C-407E-A947-70E740481C1C}">
                  <a14:useLocalDpi xmlns:a14="http://schemas.microsoft.com/office/drawing/2010/main" val="0"/>
                </a:ext>
              </a:extLst>
            </a:blip>
            <a:srcRect t="21254" r="1225" b="5677"/>
            <a:stretch/>
          </p:blipFill>
          <p:spPr bwMode="auto">
            <a:xfrm>
              <a:off x="6171651" y="2635796"/>
              <a:ext cx="3497532" cy="258730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717956" y="5302139"/>
              <a:ext cx="3428287"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Mediu" panose="00000606000000000000" pitchFamily="2" charset="0"/>
                </a:rPr>
                <a:t>Ảnh. Rong biển dùng làm thức ăn</a:t>
              </a:r>
              <a:endParaRPr lang="vi-VN" sz="2000" dirty="0">
                <a:solidFill>
                  <a:prstClr val="black"/>
                </a:solidFill>
                <a:latin typeface="#9Slide03 Cabin Condensed Mediu" panose="00000606000000000000" pitchFamily="2" charset="0"/>
              </a:endParaRPr>
            </a:p>
          </p:txBody>
        </p:sp>
      </p:grpSp>
      <p:grpSp>
        <p:nvGrpSpPr>
          <p:cNvPr id="9" name="Group 8"/>
          <p:cNvGrpSpPr/>
          <p:nvPr/>
        </p:nvGrpSpPr>
        <p:grpSpPr>
          <a:xfrm>
            <a:off x="8253476" y="473405"/>
            <a:ext cx="3712247" cy="2421596"/>
            <a:chOff x="8253476" y="473405"/>
            <a:chExt cx="3712247" cy="2421596"/>
          </a:xfrm>
        </p:grpSpPr>
        <p:pic>
          <p:nvPicPr>
            <p:cNvPr id="5" name="Picture 4"/>
            <p:cNvPicPr>
              <a:picLocks noChangeAspect="1"/>
            </p:cNvPicPr>
            <p:nvPr/>
          </p:nvPicPr>
          <p:blipFill rotWithShape="1">
            <a:blip r:embed="rId8"/>
            <a:srcRect l="2998" r="1525"/>
            <a:stretch/>
          </p:blipFill>
          <p:spPr>
            <a:xfrm>
              <a:off x="8253476" y="473405"/>
              <a:ext cx="3494388" cy="2052512"/>
            </a:xfrm>
            <a:prstGeom prst="rect">
              <a:avLst/>
            </a:prstGeom>
          </p:spPr>
        </p:pic>
        <p:sp>
          <p:nvSpPr>
            <p:cNvPr id="19" name="TextBox 18"/>
            <p:cNvSpPr txBox="1"/>
            <p:nvPr/>
          </p:nvSpPr>
          <p:spPr>
            <a:xfrm>
              <a:off x="8537436" y="2494891"/>
              <a:ext cx="3428287" cy="400110"/>
            </a:xfrm>
            <a:prstGeom prst="rect">
              <a:avLst/>
            </a:prstGeom>
            <a:noFill/>
          </p:spPr>
          <p:txBody>
            <a:bodyPr wrap="square" rtlCol="0">
              <a:spAutoFit/>
            </a:bodyPr>
            <a:lstStyle/>
            <a:p>
              <a:pPr algn="ctr" defTabSz="914400"/>
              <a:r>
                <a:rPr lang="vi-VN" sz="2000" dirty="0" smtClean="0">
                  <a:solidFill>
                    <a:prstClr val="black"/>
                  </a:solidFill>
                  <a:latin typeface="#9Slide03 Cabin Condensed Mediu" panose="00000606000000000000" pitchFamily="2" charset="0"/>
                </a:rPr>
                <a:t>Ảnh. Tảo dùng làm thạch</a:t>
              </a:r>
              <a:endParaRPr lang="vi-VN" sz="2000" dirty="0">
                <a:solidFill>
                  <a:prstClr val="black"/>
                </a:solidFill>
                <a:latin typeface="#9Slide03 Cabin Condensed Mediu" panose="00000606000000000000" pitchFamily="2" charset="0"/>
              </a:endParaRPr>
            </a:p>
          </p:txBody>
        </p:sp>
      </p:grpSp>
      <p:sp>
        <p:nvSpPr>
          <p:cNvPr id="7" name="Rectangle 6"/>
          <p:cNvSpPr/>
          <p:nvPr/>
        </p:nvSpPr>
        <p:spPr>
          <a:xfrm>
            <a:off x="323006" y="3738907"/>
            <a:ext cx="6213596" cy="206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r>
              <a:rPr lang="vi-VN" sz="2400" dirty="0" smtClean="0">
                <a:solidFill>
                  <a:srgbClr val="002060"/>
                </a:solidFill>
                <a:latin typeface="#9Slide03 Cabin Condensed Bold" panose="00000806000000000000" pitchFamily="2" charset="0"/>
              </a:rPr>
              <a:t>Một số loại tảo có giá trị dinh dưỡng cao nên được chế biến thành thực phẩm chức năng bổ sung dinh dưỡng cho con người như tảo xoắn </a:t>
            </a:r>
            <a:r>
              <a:rPr lang="vi-VN" sz="2400" i="1" dirty="0" smtClean="0">
                <a:solidFill>
                  <a:srgbClr val="FF0000"/>
                </a:solidFill>
                <a:latin typeface="Palatino Linotype" panose="02040502050505030304" pitchFamily="18" charset="0"/>
              </a:rPr>
              <a:t>Spirulina.</a:t>
            </a:r>
            <a:endParaRPr lang="vi-VN" sz="2400" i="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412773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25</TotalTime>
  <Words>736</Words>
  <Application>Microsoft Office PowerPoint</Application>
  <PresentationFormat>Widescreen</PresentationFormat>
  <Paragraphs>133</Paragraphs>
  <Slides>18</Slides>
  <Notes>15</Notes>
  <HiddenSlides>0</HiddenSlides>
  <MMClips>1</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18</vt:i4>
      </vt:variant>
    </vt:vector>
  </HeadingPairs>
  <TitlesOfParts>
    <vt:vector size="38" baseType="lpstr">
      <vt:lpstr>宋体</vt:lpstr>
      <vt:lpstr>#9Slide03 Cabin Condensed Bold</vt:lpstr>
      <vt:lpstr>#9Slide03 Cabin Condensed Mediu</vt:lpstr>
      <vt:lpstr>#9Slide03 Roboto Condensed</vt:lpstr>
      <vt:lpstr>#9Slide03 Swiss Condensed Bold</vt:lpstr>
      <vt:lpstr>#9Slide05 FS Blonde Script</vt:lpstr>
      <vt:lpstr>#9Slide07 SVNSalty Sans</vt:lpstr>
      <vt:lpstr>000 DanPanosian TB</vt:lpstr>
      <vt:lpstr>000 Marvin [TeddyBear]</vt:lpstr>
      <vt:lpstr>Acumin Pro Condensed</vt:lpstr>
      <vt:lpstr>Arial</vt:lpstr>
      <vt:lpstr>Calibri</vt:lpstr>
      <vt:lpstr>DFGothic-EB</vt:lpstr>
      <vt:lpstr>Palatino Linotype</vt:lpstr>
      <vt:lpstr>Showcard Gothic</vt:lpstr>
      <vt:lpstr>Trebuchet MS</vt:lpstr>
      <vt:lpstr>Wingdings</vt:lpstr>
      <vt:lpstr>华康少女文字W5</vt:lpstr>
      <vt:lpstr>Office 主题</vt:lpstr>
      <vt:lpstr>Berlin</vt:lpstr>
      <vt:lpstr>PowerPoint Presentation</vt:lpstr>
      <vt:lpstr>PowerPoint Presentation</vt:lpstr>
      <vt:lpstr>PowerPoint Presentation</vt:lpstr>
      <vt:lpstr>PowerPoint Presentation</vt:lpstr>
      <vt:lpstr>Hãy gọi tên các thành phần được đánh số từ (1) đến (4).  Từ đó, nhận xét về tổ chức cơ thể (đơn/đa bào) của nguyên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cp:revision>
  <dcterms:created xsi:type="dcterms:W3CDTF">2021-08-27T14:12:09Z</dcterms:created>
  <dcterms:modified xsi:type="dcterms:W3CDTF">2024-05-28T23:44:36Z</dcterms:modified>
</cp:coreProperties>
</file>