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7" r:id="rId13"/>
    <p:sldId id="266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4F9"/>
    <a:srgbClr val="49ED64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AB18-D2D9-4634-A998-7F0EA822B7D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97AE-04B9-43C8-A901-11035702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07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943" y="744125"/>
            <a:ext cx="12263008" cy="6352767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35808" y="2313567"/>
            <a:ext cx="8296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81467" y="4565267"/>
            <a:ext cx="36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24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775176" y="-1291201"/>
            <a:ext cx="10045531" cy="10856156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4725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93999" y="-330283"/>
            <a:ext cx="7981071" cy="7518552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346000" y="1765233"/>
            <a:ext cx="4750000" cy="2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4508500" y="930767"/>
            <a:ext cx="67236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4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56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87808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59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51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83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5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4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11559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4530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65487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68458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3859600" y="40982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4156664" y="54542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71504" y="3232131"/>
            <a:ext cx="1773968" cy="3864708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9105002" y="4263291"/>
            <a:ext cx="2205716" cy="3002951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2E47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5330960" y="-54903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10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22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24840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25633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24840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25633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55562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56324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55562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56324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86284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87015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86284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87015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1186849" y="2938597"/>
            <a:ext cx="3436384" cy="4076592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52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969113" y="2774229"/>
            <a:ext cx="9386609" cy="5493507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451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2436152" y="-1291421"/>
            <a:ext cx="10045475" cy="10856095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05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5165069" y="237437"/>
            <a:ext cx="1799335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8179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8179600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8179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8179600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6197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6197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3043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3043767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3043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3043767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1061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1061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14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10084833" y="3516864"/>
            <a:ext cx="1297856" cy="3033336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3081100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5200800" y="48345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73216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3081100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5200800" y="44681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73216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4102100" y="930767"/>
            <a:ext cx="7130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1042753" y="3359792"/>
            <a:ext cx="1201647" cy="3498213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2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01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834800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3533133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6238767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8944400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4" name="Google Shape;584;p27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71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5385445" y="4325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29"/>
          <p:cNvSpPr/>
          <p:nvPr/>
        </p:nvSpPr>
        <p:spPr>
          <a:xfrm rot="5400000">
            <a:off x="5385445" y="5341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2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6908800" y="1124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6908800" y="720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6908800" y="2880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6908800" y="2476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6908800" y="4636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6908800" y="4232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791840" y="3566767"/>
            <a:ext cx="3641781" cy="3335408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91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6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5486400" y="1251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5486400" y="9041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5486400" y="3007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5486400" y="26604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5486400" y="4763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5486400" y="44166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567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271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4" name="Google Shape;654;p33"/>
          <p:cNvGrpSpPr/>
          <p:nvPr/>
        </p:nvGrpSpPr>
        <p:grpSpPr>
          <a:xfrm rot="-5400000">
            <a:off x="10103745" y="-524986"/>
            <a:ext cx="1546068" cy="3070729"/>
            <a:chOff x="15558775" y="-2131075"/>
            <a:chExt cx="438775" cy="871475"/>
          </a:xfrm>
        </p:grpSpPr>
        <p:sp>
          <p:nvSpPr>
            <p:cNvPr id="655" name="Google Shape;655;p33"/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914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103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634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58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8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26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6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1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36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60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4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ABA6-E473-461F-B4A9-CD3FE6A05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F4DD-AA01-4247-AAC7-F7CC6E360E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49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26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39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2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3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91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40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51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6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2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4C38-0C69-4513-86F5-718E5BB30F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A4F9-B823-4735-926D-487E47E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827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ABA6-E473-461F-B4A9-CD3FE6A057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F4DD-AA01-4247-AAC7-F7CC6E360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3/8/2024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d and white abstrac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000" y="-886691"/>
            <a:ext cx="127000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LTH -Bộ SGK Lớp 2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30" y="-146722"/>
            <a:ext cx="1837410" cy="18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úi (sinh học và hóa học)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5" y="2777544"/>
            <a:ext cx="5018908" cy="3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CFAD9E-0D09-4B92-922B-FBD6F1268D75}"/>
              </a:ext>
            </a:extLst>
          </p:cNvPr>
          <p:cNvSpPr txBox="1"/>
          <p:nvPr/>
        </p:nvSpPr>
        <p:spPr>
          <a:xfrm>
            <a:off x="862319" y="1147738"/>
            <a:ext cx="9959361" cy="16411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CẤU TẠO VÀ CHỨC NĂNG</a:t>
            </a:r>
          </a:p>
          <a:p>
            <a:pPr algn="ctr">
              <a:lnSpc>
                <a:spcPct val="11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CÁC THÀNH PHẦN CỦA TẾ BÀO</a:t>
            </a:r>
            <a:endParaRPr lang="id-ID" altLang="zh-CN" sz="4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Tập tin:Average prokaryote cell- de.sv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853" y="2804981"/>
            <a:ext cx="4705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85" y="261257"/>
            <a:ext cx="839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#9Slide05 FS Blonde Script" panose="03000503000000000000" pitchFamily="65" charset="0"/>
              </a:rPr>
              <a:t>Cùng xem video nói về cấu trúc tế bào</a:t>
            </a:r>
            <a:endParaRPr lang="vi-VN" sz="4000" dirty="0">
              <a:solidFill>
                <a:srgbClr val="FF0000"/>
              </a:solidFill>
              <a:latin typeface="#9Slide05 FS Blonde Script" panose="03000503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sh-eye aerial shot of buildings and tre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3646"/>
          <a:stretch/>
        </p:blipFill>
        <p:spPr bwMode="auto">
          <a:xfrm>
            <a:off x="0" y="-15240"/>
            <a:ext cx="7655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55354" y="1089891"/>
            <a:ext cx="3972766" cy="5310908"/>
          </a:xfrm>
          <a:prstGeom prst="roundRect">
            <a:avLst>
              <a:gd name="adj" fmla="val 746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43273" y="1413161"/>
            <a:ext cx="3389745" cy="4756729"/>
          </a:xfrm>
          <a:prstGeom prst="roundRect">
            <a:avLst>
              <a:gd name="adj" fmla="val 49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8109527" y="840508"/>
            <a:ext cx="1828800" cy="572653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Em có biết</a:t>
            </a:r>
            <a:endParaRPr lang="vi-VN" sz="26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8196" name="Picture 4" descr="Binoculars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2" y="358303"/>
            <a:ext cx="1537061" cy="15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99264" y="1895364"/>
            <a:ext cx="3084946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    </a:t>
            </a:r>
            <a:r>
              <a:rPr lang="vi-VN" sz="22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Nếu em nhìn Trái Đất từ vũ trụ, em sẽ thấy hầu hết các vùng đất liền có màu xanh lá cây. Màu xanh đó do đâu?</a:t>
            </a:r>
          </a:p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    </a:t>
            </a:r>
            <a:r>
              <a:rPr lang="vi-VN" sz="2200" dirty="0" smtClean="0">
                <a:solidFill>
                  <a:srgbClr val="0070C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 những lục lạp (có chứa chất diệp lục) vô cùng nhỏ bé trong tế bào thực vật đã tạo nên màu xanh của lá cây.</a:t>
            </a:r>
            <a:endParaRPr lang="vi-VN" sz="2200" dirty="0">
              <a:solidFill>
                <a:srgbClr val="0070C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karyotes vs. Eukary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7" b="4443"/>
          <a:stretch/>
        </p:blipFill>
        <p:spPr bwMode="auto">
          <a:xfrm>
            <a:off x="261257" y="0"/>
            <a:ext cx="9133281" cy="67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9398" y="6109398"/>
            <a:ext cx="4481565" cy="748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8325" y="5401512"/>
            <a:ext cx="8279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#9Slide03 Swiss Condensed Bold" panose="02000500000000000000" pitchFamily="2" charset="0"/>
              </a:rPr>
              <a:t>CÁM ƠN CÁC EM ĐÃ LẮNG NGHE</a:t>
            </a:r>
            <a:endParaRPr lang="en-US" sz="44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76562" y="185841"/>
            <a:ext cx="4235795" cy="4097460"/>
            <a:chOff x="119777" y="285430"/>
            <a:chExt cx="4235795" cy="4097460"/>
          </a:xfrm>
        </p:grpSpPr>
        <p:grpSp>
          <p:nvGrpSpPr>
            <p:cNvPr id="11" name="Group 10"/>
            <p:cNvGrpSpPr/>
            <p:nvPr/>
          </p:nvGrpSpPr>
          <p:grpSpPr>
            <a:xfrm>
              <a:off x="119777" y="839615"/>
              <a:ext cx="4187650" cy="3543275"/>
              <a:chOff x="112745" y="2342490"/>
              <a:chExt cx="4187650" cy="35432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b="26856"/>
              <a:stretch/>
            </p:blipFill>
            <p:spPr>
              <a:xfrm>
                <a:off x="494640" y="2342490"/>
                <a:ext cx="3724275" cy="241057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94640" y="2616451"/>
                <a:ext cx="136132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Màng tế bào</a:t>
                </a:r>
                <a:endParaRPr lang="vi-V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84343" y="2616451"/>
                <a:ext cx="106255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Vật chất di truyền</a:t>
                </a:r>
                <a:endParaRPr lang="vi-V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37840" y="3684760"/>
                <a:ext cx="106255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endParaRPr lang="vi-V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745" y="3875719"/>
                <a:ext cx="106255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vi-V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Tế bào chất</a:t>
                </a:r>
                <a:endParaRPr lang="vi-V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0981" y="4788994"/>
                <a:ext cx="1264186" cy="4760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vi-VN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 19.1</a:t>
                </a:r>
                <a:endParaRPr lang="vi-VN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0647" y="5300990"/>
                <a:ext cx="3144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Sơ đồ các thành phần chính của tế bào</a:t>
                </a:r>
                <a:endParaRPr lang="vi-VN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2045" y="285430"/>
              <a:ext cx="39835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 smtClean="0">
                  <a:solidFill>
                    <a:srgbClr val="FF0000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1. Cấu tạo của tế bào</a:t>
              </a:r>
              <a:endParaRPr lang="vi-VN" sz="2800" dirty="0">
                <a:solidFill>
                  <a:srgbClr val="FF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3786" y="366542"/>
            <a:ext cx="3814976" cy="2735095"/>
            <a:chOff x="4817001" y="466131"/>
            <a:chExt cx="3814976" cy="2735095"/>
          </a:xfrm>
        </p:grpSpPr>
        <p:grpSp>
          <p:nvGrpSpPr>
            <p:cNvPr id="13" name="Group 12"/>
            <p:cNvGrpSpPr/>
            <p:nvPr/>
          </p:nvGrpSpPr>
          <p:grpSpPr>
            <a:xfrm>
              <a:off x="5055858" y="1236624"/>
              <a:ext cx="3576119" cy="1964602"/>
              <a:chOff x="199176" y="4725909"/>
              <a:chExt cx="3576119" cy="196460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99176" y="4910126"/>
                <a:ext cx="3576119" cy="178038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>
                <a:off x="199177" y="4725909"/>
                <a:ext cx="3576118" cy="320307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7822" y="5230433"/>
                <a:ext cx="3467478" cy="139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 sát Hình 19.1 kết hợp thông tin sách giáo khoa mục 1, nêu các thành phần chính của tế bào và chức năng của chúng.</a:t>
                </a:r>
                <a:endParaRPr lang="vi-V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6" name="Picture 2" descr="Convers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001" y="466131"/>
              <a:ext cx="1301789" cy="130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37757"/>
              </p:ext>
            </p:extLst>
          </p:nvPr>
        </p:nvGraphicFramePr>
        <p:xfrm>
          <a:off x="882202" y="4396759"/>
          <a:ext cx="3353915" cy="2409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3915"/>
              </a:tblGrid>
              <a:tr h="452176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latin typeface="#9Slide03 Swiss Condensed Bold" panose="02000500000000000000" pitchFamily="2" charset="0"/>
                        </a:rPr>
                        <a:t>A – Thành</a:t>
                      </a:r>
                      <a:r>
                        <a:rPr lang="vi-VN" sz="2000" baseline="0" noProof="0" dirty="0" smtClean="0">
                          <a:latin typeface="#9Slide03 Swiss Condensed Bold" panose="02000500000000000000" pitchFamily="2" charset="0"/>
                        </a:rPr>
                        <a:t> phần của tế bào</a:t>
                      </a:r>
                      <a:endParaRPr lang="vi-VN" sz="2000" noProof="0" dirty="0"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  <a:tr h="602901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1. Màng</a:t>
                      </a:r>
                      <a:r>
                        <a:rPr lang="vi-VN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 tế bào</a:t>
                      </a:r>
                      <a:endParaRPr lang="vi-VN" sz="2000" noProof="0" dirty="0">
                        <a:solidFill>
                          <a:srgbClr val="00206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2. </a:t>
                      </a:r>
                      <a:r>
                        <a:rPr lang="en-US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T</a:t>
                      </a:r>
                      <a:r>
                        <a:rPr lang="vi-VN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ế bào</a:t>
                      </a:r>
                      <a:r>
                        <a:rPr lang="en-US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 </a:t>
                      </a:r>
                      <a:r>
                        <a:rPr lang="vi-VN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chất</a:t>
                      </a:r>
                      <a:endParaRPr lang="vi-VN" sz="2000" noProof="0" dirty="0">
                        <a:solidFill>
                          <a:srgbClr val="00206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  <a:tr h="563662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3. Nhân</a:t>
                      </a:r>
                      <a:r>
                        <a:rPr lang="vi-VN" sz="2000" baseline="0" noProof="0" dirty="0" smtClean="0">
                          <a:solidFill>
                            <a:srgbClr val="002060"/>
                          </a:solidFill>
                          <a:latin typeface="#9Slide03 Swiss Condensed Bold" panose="02000500000000000000" pitchFamily="2" charset="0"/>
                        </a:rPr>
                        <a:t> tế bào hoặc vùng nhân</a:t>
                      </a:r>
                      <a:endParaRPr lang="vi-VN" sz="2000" noProof="0" dirty="0">
                        <a:solidFill>
                          <a:srgbClr val="00206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6715"/>
              </p:ext>
            </p:extLst>
          </p:nvPr>
        </p:nvGraphicFramePr>
        <p:xfrm>
          <a:off x="5592645" y="4382890"/>
          <a:ext cx="5958673" cy="22954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8673"/>
              </a:tblGrid>
              <a:tr h="435899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latin typeface="#9Slide03 Swiss Condensed Bold" panose="02000500000000000000" pitchFamily="2" charset="0"/>
                        </a:rPr>
                        <a:t>B</a:t>
                      </a:r>
                      <a:r>
                        <a:rPr lang="vi-VN" sz="2000" baseline="0" noProof="0" dirty="0" smtClean="0">
                          <a:latin typeface="#9Slide03 Swiss Condensed Bold" panose="02000500000000000000" pitchFamily="2" charset="0"/>
                        </a:rPr>
                        <a:t> – Chức năng</a:t>
                      </a:r>
                      <a:endParaRPr lang="vi-VN" sz="2000" noProof="0" dirty="0">
                        <a:latin typeface="#9Slide03 Swiss Condensed Bold" panose="02000500000000000000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19105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a. Điều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 khiển mọi hoạt động sống của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  <a:tr h="630133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b. Bảo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 vệ và kiểm soát các chất đi vào, đi ra khỏi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  <a:tr h="539369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c. Là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</a:rPr>
                        <a:t> nơi diễn ra các hoạt động sống của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225351" y="5110192"/>
            <a:ext cx="1343608" cy="6997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25351" y="5772665"/>
            <a:ext cx="1390261" cy="6531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5351" y="5110192"/>
            <a:ext cx="1343608" cy="13156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6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82297" y="227801"/>
            <a:ext cx="7849354" cy="3572170"/>
            <a:chOff x="4101219" y="743848"/>
            <a:chExt cx="7849354" cy="35721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982" r="2944"/>
            <a:stretch/>
          </p:blipFill>
          <p:spPr>
            <a:xfrm>
              <a:off x="4101219" y="1328314"/>
              <a:ext cx="7849354" cy="2933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73489" y="743848"/>
              <a:ext cx="570481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2. </a:t>
              </a:r>
              <a:r>
                <a:rPr lang="vi-VN" sz="2800" dirty="0" smtClean="0">
                  <a:solidFill>
                    <a:srgbClr val="FF0000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Tế bào nhân sơ và tế bào nhân thực</a:t>
              </a:r>
              <a:endParaRPr lang="vi-VN" sz="2800" dirty="0">
                <a:solidFill>
                  <a:srgbClr val="FF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04934" y="1515740"/>
              <a:ext cx="1062555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Nhân 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38241" y="2145671"/>
              <a:ext cx="1158843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Tế bào chất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1493" y="2813957"/>
              <a:ext cx="120496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Màng tế bào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61285" y="3155271"/>
              <a:ext cx="13036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Vùng nhân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29403" y="3447659"/>
              <a:ext cx="18944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 Tế bào nhân sơ</a:t>
              </a:r>
              <a:endParaRPr lang="vi-VN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67169" y="3447659"/>
              <a:ext cx="22562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b) Tế bào nhân thực</a:t>
              </a:r>
              <a:endParaRPr lang="vi-VN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4456" y="3839947"/>
              <a:ext cx="1264186" cy="476071"/>
            </a:xfrm>
            <a:prstGeom prst="roundRect">
              <a:avLst>
                <a:gd name="adj" fmla="val 50000"/>
              </a:avLst>
            </a:prstGeom>
            <a:solidFill>
              <a:srgbClr val="B0DD7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Hình </a:t>
              </a:r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19.2</a:t>
              </a:r>
              <a:endParaRPr lang="vi-VN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4609" y="3908706"/>
              <a:ext cx="50659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Cấu tạo tế bào nhân sơ và tế bào nhân thực</a:t>
              </a:r>
              <a:endParaRPr lang="vi-VN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0531" y="3998754"/>
            <a:ext cx="117236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#9Slide03 Swiss Condensed" panose="02000500000000000000" pitchFamily="2" charset="0"/>
              </a:rPr>
              <a:t>Tế bào nhân sơ không có nhân hoàn chỉnh (chỉ có vùng nhân) và không chứa bào quan có màng. Ví dụ: vi khuẩn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#9Slide03 Swiss Condensed" panose="02000500000000000000" pitchFamily="2" charset="0"/>
              </a:rPr>
              <a:t>Tế bào nhân thực có nhân và bào quan có màng. Ví dụ: tế bào thực vật, động vật.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#9Slide03 Swiss Condensed" panose="02000500000000000000" pitchFamily="2" charset="0"/>
              </a:rPr>
              <a:t>Tế bào nhân sơ có cấu tạo đơn giản, kích thước = 1/10 nhân thực</a:t>
            </a:r>
            <a:endParaRPr lang="vi-VN" sz="2000" dirty="0">
              <a:solidFill>
                <a:schemeClr val="accent5">
                  <a:lumMod val="50000"/>
                </a:schemeClr>
              </a:solidFill>
              <a:latin typeface="#9Slide03 Swiss Condensed" panose="020005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5799" y="5259719"/>
            <a:ext cx="11374240" cy="984434"/>
            <a:chOff x="485799" y="5259719"/>
            <a:chExt cx="11374240" cy="984434"/>
          </a:xfrm>
        </p:grpSpPr>
        <p:sp>
          <p:nvSpPr>
            <p:cNvPr id="16" name="TextBox 15"/>
            <p:cNvSpPr txBox="1"/>
            <p:nvPr/>
          </p:nvSpPr>
          <p:spPr>
            <a:xfrm>
              <a:off x="1231271" y="5734032"/>
              <a:ext cx="10628768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400" dirty="0" smtClean="0">
                  <a:solidFill>
                    <a:srgbClr val="FF0000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Quan sát và mô tả sự khác nhau về cấu tạo giữa tế bào nhân sơ và tế bào nhân thực</a:t>
              </a:r>
            </a:p>
          </p:txBody>
        </p:sp>
        <p:pic>
          <p:nvPicPr>
            <p:cNvPr id="2050" name="Picture 2" descr="Help fre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99" y="5259719"/>
              <a:ext cx="984434" cy="984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6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690" y="525100"/>
            <a:ext cx="4707801" cy="651850"/>
          </a:xfrm>
          <a:solidFill>
            <a:srgbClr val="C00000"/>
          </a:solidFill>
        </p:spPr>
        <p:txBody>
          <a:bodyPr/>
          <a:lstStyle/>
          <a:p>
            <a:pPr algn="l"/>
            <a:r>
              <a:rPr lang="vi-VN" sz="3600" dirty="0" smtClean="0">
                <a:solidFill>
                  <a:schemeClr val="bg1"/>
                </a:solidFill>
                <a:latin typeface="#9Slide03 Swiss Condensed Bold" panose="02000500000000000000" pitchFamily="2" charset="0"/>
              </a:rPr>
              <a:t>Thành phần chính tế bào</a:t>
            </a:r>
            <a:endParaRPr lang="vi-VN" sz="36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49" y="525100"/>
            <a:ext cx="371192" cy="6337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8098" y="1222216"/>
            <a:ext cx="2055136" cy="7604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TẾ BÀO NHÂN SƠ</a:t>
            </a:r>
          </a:p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Cấu tạo đơn giản</a:t>
            </a:r>
            <a:endParaRPr lang="vi-VN" dirty="0">
              <a:solidFill>
                <a:srgbClr val="FFFFFF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9240" y="525100"/>
            <a:ext cx="1946495" cy="651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TẾ BÀO</a:t>
            </a:r>
            <a:endParaRPr lang="en-US" sz="3200" dirty="0">
              <a:solidFill>
                <a:srgbClr val="FFFFFF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4578" y="1222216"/>
            <a:ext cx="2055136" cy="7604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TẾ BÀO NHÂN THỰC</a:t>
            </a:r>
          </a:p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Cấu tạo phức tạp</a:t>
            </a:r>
            <a:endParaRPr lang="vi-VN" dirty="0">
              <a:solidFill>
                <a:srgbClr val="FFFFFF"/>
              </a:solidFill>
              <a:latin typeface="#9Slide03 Swiss Condensed Bold" panose="020005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73234" y="1605645"/>
            <a:ext cx="42913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430945" y="1176950"/>
            <a:ext cx="1543" cy="42551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13674"/>
              </p:ext>
            </p:extLst>
          </p:nvPr>
        </p:nvGraphicFramePr>
        <p:xfrm>
          <a:off x="928227" y="2179741"/>
          <a:ext cx="10542712" cy="4473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39317"/>
                <a:gridCol w="4342779"/>
                <a:gridCol w="4860616"/>
              </a:tblGrid>
              <a:tr h="11069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Tế bào nhân sơ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(Tế bào vi khuẩn)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Tế bào nhân thực</a:t>
                      </a:r>
                    </a:p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(Tế bào động vật, thực vật)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50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Giống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Cả hai loại tế bào đều có màng tế bào và tế bào chất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6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Tế bào chất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Không có hệ thống nội màng, các bào quan không có màng bao bọc, chỉ có một bào quan duy nhất là Ribosome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Có hệ thống nội màng, Tế bào chất được chia thành nhiều khoang, các bào quan có màng bao bọc, có nhiều bào quan khác nhau.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70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Nhân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Chưa hoàn chỉnh: không có màng nhân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Hoàn chỉnh:  có màng nhân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076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ài 19: Cấu tạo và chức năng các thành phần của tế bào - KHTN lớ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8" y="823277"/>
            <a:ext cx="99155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04176" y="226990"/>
            <a:ext cx="9895372" cy="5560895"/>
            <a:chOff x="1421460" y="389062"/>
            <a:chExt cx="9895372" cy="5560895"/>
          </a:xfrm>
        </p:grpSpPr>
        <p:sp>
          <p:nvSpPr>
            <p:cNvPr id="12" name="TextBox 11"/>
            <p:cNvSpPr txBox="1"/>
            <p:nvPr/>
          </p:nvSpPr>
          <p:spPr>
            <a:xfrm>
              <a:off x="1421460" y="4338452"/>
              <a:ext cx="3856710" cy="5153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(Một số tế bào động vật đơn bào có không bào giữ chức năng co bóp, tiêu hóa)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1460" y="5077603"/>
              <a:ext cx="3856710" cy="3421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 Tế bào động vật</a:t>
              </a:r>
              <a:endParaRPr lang="vi-VN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12057" y="389062"/>
              <a:ext cx="8004775" cy="5560895"/>
              <a:chOff x="3312057" y="389062"/>
              <a:chExt cx="8004775" cy="55608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349815" y="389062"/>
                <a:ext cx="554977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#9Slide03 Roboto Condensed" panose="02000000000000000000" pitchFamily="2" charset="0"/>
                    <a:ea typeface="#9Slide03 Roboto Condensed" panose="02000000000000000000" pitchFamily="2" charset="0"/>
                  </a:rPr>
                  <a:t>3. </a:t>
                </a:r>
                <a:r>
                  <a:rPr lang="vi-VN" sz="2800" dirty="0" smtClean="0">
                    <a:solidFill>
                      <a:srgbClr val="FF0000"/>
                    </a:solidFill>
                    <a:latin typeface="#9Slide03 Roboto Condensed" panose="02000000000000000000" pitchFamily="2" charset="0"/>
                    <a:ea typeface="#9Slide03 Roboto Condensed" panose="02000000000000000000" pitchFamily="2" charset="0"/>
                  </a:rPr>
                  <a:t>Tế </a:t>
                </a:r>
                <a:r>
                  <a:rPr lang="vi-VN" sz="2800" dirty="0">
                    <a:solidFill>
                      <a:srgbClr val="FF0000"/>
                    </a:solidFill>
                    <a:latin typeface="#9Slide03 Roboto Condensed" panose="02000000000000000000" pitchFamily="2" charset="0"/>
                    <a:ea typeface="#9Slide03 Roboto Condensed" panose="02000000000000000000" pitchFamily="2" charset="0"/>
                  </a:rPr>
                  <a:t>bào động vật và tế bào thực vật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056358" y="1240252"/>
                <a:ext cx="647325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12057" y="5473886"/>
                <a:ext cx="1389021" cy="476071"/>
              </a:xfrm>
              <a:prstGeom prst="roundRect">
                <a:avLst>
                  <a:gd name="adj" fmla="val 50000"/>
                </a:avLst>
              </a:prstGeom>
              <a:solidFill>
                <a:srgbClr val="B0DD7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vi-VN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en-US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19.2</a:t>
                </a:r>
                <a:endParaRPr lang="vi-VN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01078" y="5557198"/>
                <a:ext cx="506596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Cấu tạo tế bào động vật và tế bào thực vật</a:t>
                </a:r>
                <a:endParaRPr lang="vi-VN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28446" y="1532640"/>
                <a:ext cx="1149724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Tế bào chất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96549" y="2379999"/>
                <a:ext cx="717423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 thể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64660" y="3822404"/>
                <a:ext cx="1113510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Màng tế bào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38687" y="4338452"/>
                <a:ext cx="3134114" cy="752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vi-VN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Thành tế bào: </a:t>
                </a:r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Bao bọc bên ngoài màng tế bào, có chức năng quy định hình dạng và bảo vệ tế bào.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167957" y="1966040"/>
                <a:ext cx="2148875" cy="14126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 bào: Kích thước lớn, giữ các chức năng khác nhau: chứa sắc tố, chất thải; dự trữ dinh dưỡng,…tùy thuộc từng loại tế bào.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38687" y="1063178"/>
                <a:ext cx="3269915" cy="752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Lục lạp: Chứa diệp lục giúp hấp thu năng lượng ánh sang mặt trời để tổng hợp chất hữu cơ trong quá trình </a:t>
                </a:r>
                <a:r>
                  <a:rPr lang="vi-VN" sz="13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 hợp</a:t>
                </a:r>
                <a:r>
                  <a:rPr lang="vi-V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10332" y="5110710"/>
                <a:ext cx="3856710" cy="3421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vi-VN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Tế bào thực vật</a:t>
                </a:r>
                <a:endParaRPr lang="vi-VN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84085" y="5643849"/>
            <a:ext cx="11374240" cy="1194510"/>
            <a:chOff x="485799" y="5259719"/>
            <a:chExt cx="11374240" cy="1194510"/>
          </a:xfrm>
        </p:grpSpPr>
        <p:sp>
          <p:nvSpPr>
            <p:cNvPr id="21" name="TextBox 20"/>
            <p:cNvSpPr txBox="1"/>
            <p:nvPr/>
          </p:nvSpPr>
          <p:spPr>
            <a:xfrm>
              <a:off x="1231271" y="5475500"/>
              <a:ext cx="10628768" cy="97872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 smtClean="0">
                  <a:solidFill>
                    <a:srgbClr val="FFFF00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Quan sát hình 19.3, lập bảng so sánh sự giống nhau và khác nhau giữa tế bào động vật và tế bào thưc vật</a:t>
              </a:r>
            </a:p>
          </p:txBody>
        </p:sp>
        <p:pic>
          <p:nvPicPr>
            <p:cNvPr id="22" name="Picture 2" descr="Help fre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99" y="5259719"/>
              <a:ext cx="984434" cy="984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8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780" y="252102"/>
            <a:ext cx="9894277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4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Điểm giống và khác nhau về thành phần cấu tạo giữa tế bào động vật và thực vật</a:t>
            </a:r>
            <a:endParaRPr lang="vi-VN" sz="2800" b="1" dirty="0">
              <a:solidFill>
                <a:schemeClr val="accent4">
                  <a:lumMod val="7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1195" y="1373398"/>
          <a:ext cx="10691445" cy="60826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23643"/>
                <a:gridCol w="3281109"/>
                <a:gridCol w="5486693"/>
              </a:tblGrid>
              <a:tr h="9258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Thành phần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Tế bào động vật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Tế bào thực vật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258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Thành tế bào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Không 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Có, giữ hình dạng tế bào được ổn định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6369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Màng tế bào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3906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Tế bào chất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 chứa : ti thể,  1 số tế bào có không bào nhỏ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 chứa: ti thể, không bào lớn, lục lạp chứa diệp lục giúp hấp thụ ánh s</a:t>
                      </a: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á</a:t>
                      </a: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ng mặt trời.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6594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Nhân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 nhân hoàn chỉnh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 nhân hoàn chỉnh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7197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Lục lạp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Không 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61E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 smtClean="0">
                          <a:solidFill>
                            <a:schemeClr val="bg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Có lục lạp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61E5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inh học 10 Bài 8: Tế bào nhân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239249" y="1185705"/>
            <a:ext cx="2627854" cy="3356148"/>
            <a:chOff x="9239249" y="1185705"/>
            <a:chExt cx="2627854" cy="3356148"/>
          </a:xfrm>
        </p:grpSpPr>
        <p:sp>
          <p:nvSpPr>
            <p:cNvPr id="4" name="Rectangle 3"/>
            <p:cNvSpPr/>
            <p:nvPr/>
          </p:nvSpPr>
          <p:spPr>
            <a:xfrm>
              <a:off x="9239250" y="1497202"/>
              <a:ext cx="2622620" cy="304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 smtClean="0">
                  <a:solidFill>
                    <a:schemeClr val="tx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Thành phần nào đặc biệt ở tế bào thực vật mà không có ở động vật</a:t>
              </a:r>
              <a:endParaRPr lang="vi-VN" sz="2800" dirty="0">
                <a:solidFill>
                  <a:schemeClr val="tx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9239249" y="1185705"/>
              <a:ext cx="2627854" cy="633047"/>
            </a:xfrm>
            <a:prstGeom prst="round2Same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#9Slide03 Swiss Condensed Bold" panose="02000500000000000000" pitchFamily="2" charset="0"/>
                </a:rPr>
                <a:t>QUAN SÁT</a:t>
              </a:r>
              <a:endParaRPr lang="en-US" sz="3200" dirty="0"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009670" y="3868616"/>
            <a:ext cx="1406770" cy="904352"/>
          </a:xfrm>
          <a:prstGeom prst="ellipse">
            <a:avLst/>
          </a:prstGeom>
          <a:noFill/>
          <a:ln w="28575">
            <a:solidFill>
              <a:srgbClr val="49E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153" y="5657338"/>
            <a:ext cx="1120056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 smtClean="0">
                <a:solidFill>
                  <a:schemeClr val="accent5">
                    <a:lumMod val="50000"/>
                  </a:schemeClr>
                </a:solidFill>
                <a:latin typeface="#9Slide03 Swiss Condensed Bold" panose="02000500000000000000" pitchFamily="2" charset="0"/>
              </a:rPr>
              <a:t>Lục lạp là chất bào quan chứa sắc tố có khả năng hấp thụ năng lượng ánh sáng để quang hợp.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#9Slide03 Swiss Condensed Bold" panose="02000500000000000000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 smtClean="0">
                <a:solidFill>
                  <a:srgbClr val="16A3AE"/>
                </a:solidFill>
                <a:latin typeface="#9Slide03 Swiss Condensed Bold" panose="02000500000000000000" pitchFamily="2" charset="0"/>
              </a:rPr>
              <a:t>Là thành phần có ở tế bào thực vật mà không có trong tế bào động vật.</a:t>
            </a:r>
            <a:endParaRPr lang="vi-VN" sz="2200" dirty="0">
              <a:solidFill>
                <a:srgbClr val="16A3AE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2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hat&amp;#39;s the Difference Between Prokaryotic and Eukaryotic Cells? | 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97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8730" y="567731"/>
            <a:ext cx="4143270" cy="5737608"/>
            <a:chOff x="8048730" y="567731"/>
            <a:chExt cx="4143270" cy="5737608"/>
          </a:xfrm>
        </p:grpSpPr>
        <p:sp>
          <p:nvSpPr>
            <p:cNvPr id="4" name="Rectangle 3"/>
            <p:cNvSpPr/>
            <p:nvPr/>
          </p:nvSpPr>
          <p:spPr>
            <a:xfrm>
              <a:off x="8179358" y="763674"/>
              <a:ext cx="4012642" cy="534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48730" y="567731"/>
              <a:ext cx="231111" cy="5737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432240" y="864158"/>
            <a:ext cx="3607360" cy="512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200" dirty="0" smtClean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THẢO LUẬN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vi-VN" sz="2400" dirty="0" smtClean="0">
                <a:solidFill>
                  <a:srgbClr val="000000"/>
                </a:solidFill>
                <a:latin typeface="#9Slide03 Cabin Condensed Bold" panose="00000806000000000000" pitchFamily="2" charset="0"/>
              </a:rPr>
              <a:t>Những điểm khác nhau giữa tế bào động vật và tế bào thực vật có liên quan gì đến hình thức dinh dưỡng của chúng?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vi-VN" sz="2400" dirty="0" smtClean="0">
                <a:solidFill>
                  <a:srgbClr val="000000"/>
                </a:solidFill>
                <a:latin typeface="#9Slide03 Cabin Condensed Bold" panose="00000806000000000000" pitchFamily="2" charset="0"/>
              </a:rPr>
              <a:t>Cấu trúc nào của tế bào thực vật gây cứng cáp dù không có hệ xương nâng đỡ như động vật?</a:t>
            </a:r>
            <a:endParaRPr lang="vi-VN" sz="2400" dirty="0">
              <a:solidFill>
                <a:srgbClr val="000000"/>
              </a:solidFill>
              <a:latin typeface="#9Slide03 Cabin Condensed Bold" panose="00000806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015" y="1336431"/>
            <a:ext cx="7506119" cy="4481564"/>
          </a:xfrm>
          <a:prstGeom prst="roundRect">
            <a:avLst>
              <a:gd name="adj" fmla="val 62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031" y="964642"/>
            <a:ext cx="7063991" cy="4632290"/>
            <a:chOff x="422031" y="964642"/>
            <a:chExt cx="7063991" cy="4632290"/>
          </a:xfrm>
        </p:grpSpPr>
        <p:sp>
          <p:nvSpPr>
            <p:cNvPr id="9" name="Rounded Rectangle 8"/>
            <p:cNvSpPr/>
            <p:nvPr/>
          </p:nvSpPr>
          <p:spPr>
            <a:xfrm>
              <a:off x="422031" y="1698171"/>
              <a:ext cx="7063991" cy="3898761"/>
            </a:xfrm>
            <a:prstGeom prst="roundRect">
              <a:avLst>
                <a:gd name="adj" fmla="val 50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653143" y="964642"/>
              <a:ext cx="1939332" cy="733530"/>
            </a:xfrm>
            <a:prstGeom prst="round2Same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#9Slide03 Swiss Condensed Bold" panose="02000500000000000000" pitchFamily="2" charset="0"/>
                </a:rPr>
                <a:t>TRẢ LỜI</a:t>
              </a:r>
              <a:endParaRPr lang="en-US" sz="3600" dirty="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2658" y="1948455"/>
            <a:ext cx="6822831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  <a:tab pos="540385" algn="l"/>
              </a:tabLst>
            </a:pPr>
            <a:r>
              <a:rPr lang="vi-VN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Điểm </a:t>
            </a:r>
            <a:r>
              <a:rPr lang="vi-VN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khác nhau lớn nhất</a:t>
            </a:r>
            <a:r>
              <a:rPr lang="vi-VN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giữa tế bào động vật và tế bào thực vật là: tế bào thực vật có diệp lục để giúp cây hấp thụ năng lượng ánh sáng mặt trời để tổng hợp chất dinh dưỡng cho cây.</a:t>
            </a:r>
            <a:endParaRPr lang="vi-VN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657" y="3577213"/>
            <a:ext cx="68228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  <a:tab pos="540385" algn="l"/>
              </a:tabLst>
            </a:pPr>
            <a:r>
              <a:rPr lang="vi-VN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Cấu trúc nào của tế bào thực vật giúp cây cứng cáp dù không có hệ xương nâng đỡ như ở động 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vi-VN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 là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 bào thực vật có </a:t>
            </a:r>
            <a:r>
              <a:rPr lang="vi-VN" sz="2000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 tế bào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cứng cáp nên nó vừa quy định hình dạng tế bào, vừa bảo vệ tế bào và vừa giúp cây cứng cáp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990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#9Slide03 Cabin Condensed Bold</vt:lpstr>
      <vt:lpstr>#9Slide03 Roboto Condensed</vt:lpstr>
      <vt:lpstr>#9Slide03 Swiss Condensed</vt:lpstr>
      <vt:lpstr>#9Slide03 Swiss Condensed Bold</vt:lpstr>
      <vt:lpstr>#9Slide05 FS Blonde Script</vt:lpstr>
      <vt:lpstr>Archivo Narrow</vt:lpstr>
      <vt:lpstr>Archivo Narrow SemiBold</vt:lpstr>
      <vt:lpstr>Arial</vt:lpstr>
      <vt:lpstr>Calibri</vt:lpstr>
      <vt:lpstr>Calibri Light</vt:lpstr>
      <vt:lpstr>Corbel</vt:lpstr>
      <vt:lpstr>Fira Sans Condensed Medium</vt:lpstr>
      <vt:lpstr>Times New Roman</vt:lpstr>
      <vt:lpstr>Wingdings</vt:lpstr>
      <vt:lpstr>Wingdings 2</vt:lpstr>
      <vt:lpstr>Zilla Slab Medium</vt:lpstr>
      <vt:lpstr>Zilla Slab SemiBold</vt:lpstr>
      <vt:lpstr>Office Theme</vt:lpstr>
      <vt:lpstr>Environmental Agency by Slidesgo</vt:lpstr>
      <vt:lpstr>2_Office Theme</vt:lpstr>
      <vt:lpstr>Frame</vt:lpstr>
      <vt:lpstr>PowerPoint Presentation</vt:lpstr>
      <vt:lpstr>PowerPoint Presentation</vt:lpstr>
      <vt:lpstr>PowerPoint Presentation</vt:lpstr>
      <vt:lpstr>Thành phần chính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17</cp:revision>
  <dcterms:created xsi:type="dcterms:W3CDTF">2021-08-24T18:52:06Z</dcterms:created>
  <dcterms:modified xsi:type="dcterms:W3CDTF">2024-03-08T12:55:29Z</dcterms:modified>
</cp:coreProperties>
</file>