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71" r:id="rId2"/>
    <p:sldId id="256" r:id="rId3"/>
    <p:sldId id="493" r:id="rId4"/>
    <p:sldId id="494" r:id="rId5"/>
    <p:sldId id="496" r:id="rId6"/>
    <p:sldId id="497" r:id="rId7"/>
    <p:sldId id="498" r:id="rId8"/>
    <p:sldId id="499" r:id="rId9"/>
    <p:sldId id="500" r:id="rId10"/>
    <p:sldId id="501" r:id="rId11"/>
    <p:sldId id="502" r:id="rId12"/>
    <p:sldId id="503" r:id="rId13"/>
    <p:sldId id="418" r:id="rId14"/>
    <p:sldId id="509" r:id="rId15"/>
    <p:sldId id="505" r:id="rId16"/>
    <p:sldId id="510" r:id="rId17"/>
    <p:sldId id="481" r:id="rId18"/>
    <p:sldId id="508" r:id="rId19"/>
    <p:sldId id="507" r:id="rId20"/>
    <p:sldId id="488" r:id="rId21"/>
    <p:sldId id="330" r:id="rId22"/>
    <p:sldId id="27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9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92A9"/>
    <a:srgbClr val="F26649"/>
    <a:srgbClr val="EF4B66"/>
    <a:srgbClr val="B21313"/>
    <a:srgbClr val="FBCDCD"/>
    <a:srgbClr val="F7A5A5"/>
    <a:srgbClr val="F37D91"/>
    <a:srgbClr val="F3F6F6"/>
    <a:srgbClr val="D8E5E5"/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69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900" y="96"/>
      </p:cViewPr>
      <p:guideLst>
        <p:guide orient="horz" pos="2160"/>
        <p:guide pos="39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047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7578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image" Target="../media/image7.png"/><Relationship Id="rId2" Type="http://schemas.openxmlformats.org/officeDocument/2006/relationships/audio" Target="../media/media1.mp3"/><Relationship Id="rId16" Type="http://schemas.openxmlformats.org/officeDocument/2006/relationships/notesSlide" Target="../notesSlides/notesSlide10.xml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slideLayout" Target="../slideLayouts/slideLayout2.xml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7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579755" y="1138630"/>
            <a:ext cx="6821170" cy="6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promising</a:t>
            </a:r>
            <a:r>
              <a:rPr lang="en-US" sz="6000" b="1" dirty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(adj)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65380" y="4634025"/>
            <a:ext cx="40508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đầy hứa hẹn, triển vọng</a:t>
            </a:r>
          </a:p>
        </p:txBody>
      </p:sp>
      <p:sp>
        <p:nvSpPr>
          <p:cNvPr id="2" name="Rectangle 1"/>
          <p:cNvSpPr/>
          <p:nvPr/>
        </p:nvSpPr>
        <p:spPr>
          <a:xfrm>
            <a:off x="1991353" y="3118055"/>
            <a:ext cx="32512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/ˈprɒmɪsɪŋ/</a:t>
            </a:r>
          </a:p>
        </p:txBody>
      </p:sp>
      <p:sp>
        <p:nvSpPr>
          <p:cNvPr id="14" name="Rectangle 11"/>
          <p:cNvSpPr/>
          <p:nvPr/>
        </p:nvSpPr>
        <p:spPr>
          <a:xfrm>
            <a:off x="6189980" y="2656390"/>
            <a:ext cx="600011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5400" smtClean="0"/>
              <a:t>signs </a:t>
            </a:r>
            <a:r>
              <a:rPr lang="en-US" sz="5400" dirty="0" err="1"/>
              <a:t>that it is going to be successful </a:t>
            </a:r>
            <a:r>
              <a:rPr lang="en-US" sz="5400" err="1"/>
              <a:t>or </a:t>
            </a:r>
            <a:r>
              <a:rPr lang="en-US" sz="5400" smtClean="0"/>
              <a:t>enjoyable</a:t>
            </a:r>
            <a:endParaRPr lang="en-US" sz="5400" dirty="0" err="1"/>
          </a:p>
        </p:txBody>
      </p:sp>
      <p:sp>
        <p:nvSpPr>
          <p:cNvPr id="13" name="TextBox 12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romising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5780" y="322742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0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-1905" y="1204816"/>
            <a:ext cx="5624830" cy="6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trace</a:t>
            </a:r>
            <a:r>
              <a:rPr lang="en-US" sz="6000" b="1" dirty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0657" y="4827065"/>
            <a:ext cx="47349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dấu hiệu, dấu vết, vết tích</a:t>
            </a:r>
          </a:p>
        </p:txBody>
      </p:sp>
      <p:sp>
        <p:nvSpPr>
          <p:cNvPr id="2" name="Rectangle 1"/>
          <p:cNvSpPr/>
          <p:nvPr/>
        </p:nvSpPr>
        <p:spPr>
          <a:xfrm>
            <a:off x="1692248" y="3219241"/>
            <a:ext cx="189616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/treɪs/</a:t>
            </a:r>
          </a:p>
        </p:txBody>
      </p:sp>
      <p:sp>
        <p:nvSpPr>
          <p:cNvPr id="14" name="Rectangle 11"/>
          <p:cNvSpPr/>
          <p:nvPr/>
        </p:nvSpPr>
        <p:spPr>
          <a:xfrm>
            <a:off x="5104765" y="2878647"/>
            <a:ext cx="70872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5400" smtClean="0"/>
              <a:t>a</a:t>
            </a:r>
            <a:r>
              <a:rPr lang="en-US" sz="5400" dirty="0" err="1"/>
              <a:t> sign that something has happened or existed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trace__gb_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9270" y="332993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9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898868"/>
              </p:ext>
            </p:extLst>
          </p:nvPr>
        </p:nvGraphicFramePr>
        <p:xfrm>
          <a:off x="820558" y="1433976"/>
          <a:ext cx="11258550" cy="490143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380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9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685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1053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EF4B66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EF4B66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EF4B66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80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liquid (n)</a:t>
                      </a:r>
                      <a:endParaRPr lang="en-US" sz="3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0">
                          <a:solidFill>
                            <a:schemeClr val="tx1"/>
                          </a:solidFill>
                          <a:latin typeface="+mn-lt"/>
                          <a:sym typeface="+mn-ea"/>
                        </a:rPr>
                        <a:t>/ˈ</a:t>
                      </a:r>
                      <a:r>
                        <a:rPr lang="en-US" sz="3000" b="0" smtClean="0">
                          <a:solidFill>
                            <a:schemeClr val="tx1"/>
                          </a:solidFill>
                          <a:latin typeface="+mn-lt"/>
                          <a:sym typeface="+mn-ea"/>
                        </a:rPr>
                        <a:t>lɪkwɪd</a:t>
                      </a:r>
                      <a:r>
                        <a:rPr lang="en-US" sz="3000" b="0">
                          <a:solidFill>
                            <a:schemeClr val="tx1"/>
                          </a:solidFill>
                          <a:latin typeface="+mn-lt"/>
                          <a:sym typeface="+mn-ea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chất lỏng</a:t>
                      </a:r>
                      <a:endParaRPr lang="en-US" sz="3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480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temperature (n) </a:t>
                      </a:r>
                      <a:endParaRPr lang="en-US" sz="3000" b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/ˈtemprətʃə/</a:t>
                      </a:r>
                      <a:endParaRPr lang="en-US" sz="3000" b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nhiệt độ</a:t>
                      </a: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62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3. atmosphere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/ˈætməsfɪə/</a:t>
                      </a:r>
                      <a:endParaRPr lang="en-US" sz="3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 khí</a:t>
                      </a: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32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4. gravity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/ˈɡrævəti/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trọng lực, lực hút trái </a:t>
                      </a:r>
                      <a:r>
                        <a:rPr lang="en-US" sz="3000" b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endParaRPr lang="en-US" sz="3000" b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5. habitable (adj)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/ˈhæbɪtəbl/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 thể ở được, phù hợp để </a:t>
                      </a:r>
                      <a:r>
                        <a:rPr lang="en-US" sz="3000" b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ở</a:t>
                      </a:r>
                      <a:endParaRPr lang="en-US" sz="3000" b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724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6. promising (adj) </a:t>
                      </a:r>
                      <a:endParaRPr lang="en-US" sz="3000" b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/ˈprɒmɪsɪŋ/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đầy hứa hẹn, triển vọng</a:t>
                      </a: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7. trace (n)</a:t>
                      </a:r>
                      <a:endParaRPr lang="en-US" sz="3000" b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/treɪs/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dấu </a:t>
                      </a:r>
                      <a:r>
                        <a:rPr lang="en-US" sz="3000" b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hiệu, dấu</a:t>
                      </a:r>
                      <a:r>
                        <a:rPr lang="en-US" sz="3000" b="0" baseline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vết, </a:t>
                      </a:r>
                      <a:r>
                        <a:rPr lang="en-US" sz="3000" b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vết </a:t>
                      </a:r>
                      <a:r>
                        <a:rPr lang="en-US" sz="3000" b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liquid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82267" y="1896545"/>
            <a:ext cx="609600" cy="609600"/>
          </a:xfrm>
          <a:prstGeom prst="rect">
            <a:avLst/>
          </a:prstGeom>
        </p:spPr>
      </p:pic>
      <p:pic>
        <p:nvPicPr>
          <p:cNvPr id="28" name="temperature__gb_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82267" y="2545321"/>
            <a:ext cx="609600" cy="609600"/>
          </a:xfrm>
          <a:prstGeom prst="rect">
            <a:avLst/>
          </a:prstGeom>
        </p:spPr>
      </p:pic>
      <p:pic>
        <p:nvPicPr>
          <p:cNvPr id="29" name="atmosphere__gb_1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96613" y="3194097"/>
            <a:ext cx="609600" cy="609600"/>
          </a:xfrm>
          <a:prstGeom prst="rect">
            <a:avLst/>
          </a:prstGeom>
        </p:spPr>
      </p:pic>
      <p:pic>
        <p:nvPicPr>
          <p:cNvPr id="30" name="gravity__gb_1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83791" y="3803697"/>
            <a:ext cx="609600" cy="609600"/>
          </a:xfrm>
          <a:prstGeom prst="rect">
            <a:avLst/>
          </a:prstGeom>
        </p:spPr>
      </p:pic>
      <p:pic>
        <p:nvPicPr>
          <p:cNvPr id="31" name="habitable__gb_2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82267" y="4452473"/>
            <a:ext cx="609600" cy="609600"/>
          </a:xfrm>
          <a:prstGeom prst="rect">
            <a:avLst/>
          </a:prstGeom>
        </p:spPr>
      </p:pic>
      <p:pic>
        <p:nvPicPr>
          <p:cNvPr id="32" name="promising__gb_1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82267" y="5101249"/>
            <a:ext cx="609600" cy="609600"/>
          </a:xfrm>
          <a:prstGeom prst="rect">
            <a:avLst/>
          </a:prstGeom>
        </p:spPr>
      </p:pic>
      <p:pic>
        <p:nvPicPr>
          <p:cNvPr id="33" name="trace__gb_2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64625" y="575002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8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7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06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44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044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097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966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116649"/>
            <a:ext cx="1055867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text and match the highlighted words in the text with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their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meanings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39852" y="117886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2637" y="1076224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6" name="Text Box 25"/>
          <p:cNvSpPr txBox="1"/>
          <p:nvPr/>
        </p:nvSpPr>
        <p:spPr>
          <a:xfrm>
            <a:off x="11101070" y="237236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/>
          <a:srcRect l="1758" t="688" r="1714" b="46639"/>
          <a:stretch/>
        </p:blipFill>
        <p:spPr>
          <a:xfrm>
            <a:off x="364868" y="1775120"/>
            <a:ext cx="5200650" cy="489016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3"/>
          <a:srcRect l="2028" t="53576" r="1755" b="858"/>
          <a:stretch/>
        </p:blipFill>
        <p:spPr>
          <a:xfrm>
            <a:off x="5857317" y="1954153"/>
            <a:ext cx="5553633" cy="4532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116649"/>
            <a:ext cx="1055867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text and match the highlighted words in the text with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their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meanings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39852" y="117886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2637" y="1076224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6" name="Text Box 25"/>
          <p:cNvSpPr txBox="1"/>
          <p:nvPr/>
        </p:nvSpPr>
        <p:spPr>
          <a:xfrm>
            <a:off x="11101070" y="237236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637000" y="1681470"/>
            <a:ext cx="2140815" cy="5033256"/>
            <a:chOff x="973860" y="1391345"/>
            <a:chExt cx="2255116" cy="530198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r="69448"/>
            <a:stretch/>
          </p:blipFill>
          <p:spPr>
            <a:xfrm>
              <a:off x="989672" y="4764104"/>
              <a:ext cx="2239303" cy="192922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/>
            <a:srcRect r="69299"/>
            <a:stretch/>
          </p:blipFill>
          <p:spPr>
            <a:xfrm>
              <a:off x="973860" y="1391345"/>
              <a:ext cx="2255116" cy="3391964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6717031" y="1681470"/>
            <a:ext cx="4846632" cy="5033256"/>
            <a:chOff x="6305550" y="1396615"/>
            <a:chExt cx="5105400" cy="5301988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/>
            <a:srcRect l="30345"/>
            <a:stretch/>
          </p:blipFill>
          <p:spPr>
            <a:xfrm>
              <a:off x="6305550" y="4769374"/>
              <a:ext cx="5105400" cy="1929229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4"/>
            <a:srcRect l="30624"/>
            <a:stretch/>
          </p:blipFill>
          <p:spPr>
            <a:xfrm>
              <a:off x="6315075" y="1396615"/>
              <a:ext cx="5095875" cy="3391964"/>
            </a:xfrm>
            <a:prstGeom prst="rect">
              <a:avLst/>
            </a:prstGeom>
          </p:spPr>
        </p:pic>
      </p:grpSp>
      <p:cxnSp>
        <p:nvCxnSpPr>
          <p:cNvPr id="9" name="Straight Arrow Connector 8"/>
          <p:cNvCxnSpPr/>
          <p:nvPr/>
        </p:nvCxnSpPr>
        <p:spPr>
          <a:xfrm>
            <a:off x="3777814" y="1981200"/>
            <a:ext cx="2984936" cy="220980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770332" y="2879180"/>
            <a:ext cx="2984936" cy="250953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3789520" y="1976032"/>
            <a:ext cx="2965748" cy="2239703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789520" y="5454126"/>
            <a:ext cx="2936552" cy="832564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3786856" y="2813765"/>
            <a:ext cx="2950922" cy="3381335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412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56508" y="1212217"/>
            <a:ext cx="8814435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text again and answer the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following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questions.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01117" y="114721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3902" y="104457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6" name="Text Box 25"/>
          <p:cNvSpPr txBox="1"/>
          <p:nvPr/>
        </p:nvSpPr>
        <p:spPr>
          <a:xfrm>
            <a:off x="11101070" y="237236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2419" y="1842143"/>
            <a:ext cx="10515600" cy="38823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>
                <a:solidFill>
                  <a:srgbClr val="F26649"/>
                </a:solidFill>
              </a:rPr>
              <a:t>1. </a:t>
            </a:r>
            <a:r>
              <a:rPr lang="en-US" sz="3600"/>
              <a:t>What are humans still wondering nowadays?</a:t>
            </a:r>
          </a:p>
          <a:p>
            <a:pPr marL="0" indent="0">
              <a:buNone/>
            </a:pPr>
            <a:endParaRPr lang="en-US" sz="3600"/>
          </a:p>
          <a:p>
            <a:pPr marL="0" indent="0">
              <a:buNone/>
            </a:pPr>
            <a:endParaRPr lang="en-US" sz="3600" b="1" smtClean="0">
              <a:solidFill>
                <a:srgbClr val="F26649"/>
              </a:solidFill>
            </a:endParaRPr>
          </a:p>
          <a:p>
            <a:pPr marL="0" indent="0">
              <a:buNone/>
            </a:pPr>
            <a:r>
              <a:rPr lang="en-US" sz="3600" b="1" smtClean="0">
                <a:solidFill>
                  <a:srgbClr val="F26649"/>
                </a:solidFill>
              </a:rPr>
              <a:t>2</a:t>
            </a:r>
            <a:r>
              <a:rPr lang="en-US" sz="3600" b="1">
                <a:solidFill>
                  <a:srgbClr val="F26649"/>
                </a:solidFill>
              </a:rPr>
              <a:t>. </a:t>
            </a:r>
            <a:r>
              <a:rPr lang="en-US" sz="3600"/>
              <a:t>Why does a habitable planet need to have the correct amount of air?</a:t>
            </a:r>
          </a:p>
          <a:p>
            <a:pPr marL="0" indent="0">
              <a:buNone/>
            </a:pPr>
            <a:r>
              <a:rPr lang="en-US" sz="3600"/>
              <a:t> </a:t>
            </a:r>
          </a:p>
          <a:p>
            <a:pPr marL="0" indent="0">
              <a:buNone/>
            </a:pPr>
            <a:endParaRPr lang="en-US" sz="3600"/>
          </a:p>
        </p:txBody>
      </p:sp>
      <p:sp>
        <p:nvSpPr>
          <p:cNvPr id="6" name="TextBox 3"/>
          <p:cNvSpPr txBox="1"/>
          <p:nvPr/>
        </p:nvSpPr>
        <p:spPr>
          <a:xfrm>
            <a:off x="1221796" y="2429521"/>
            <a:ext cx="10034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7030A0"/>
                </a:solidFill>
              </a:rPr>
              <a:t>Humans are still wondering what planets in outer space might support life. 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233806" y="4716517"/>
            <a:ext cx="10034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7030A0"/>
                </a:solidFill>
              </a:rPr>
              <a:t>It needs to have the correct amount of air to hold an atmosphere around it.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6" grpId="2"/>
      <p:bldP spid="3" grpId="1"/>
      <p:bldP spid="3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56508" y="1212217"/>
            <a:ext cx="8814435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text again and answer the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following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questions.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01117" y="114721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3902" y="104457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6" name="Text Box 25"/>
          <p:cNvSpPr txBox="1"/>
          <p:nvPr/>
        </p:nvSpPr>
        <p:spPr>
          <a:xfrm>
            <a:off x="11101070" y="237236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40410" y="1871536"/>
            <a:ext cx="10515600" cy="46824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smtClean="0">
                <a:solidFill>
                  <a:srgbClr val="F26649"/>
                </a:solidFill>
              </a:rPr>
              <a:t>3</a:t>
            </a:r>
            <a:r>
              <a:rPr lang="en-US" sz="3600" b="1">
                <a:solidFill>
                  <a:srgbClr val="F26649"/>
                </a:solidFill>
              </a:rPr>
              <a:t>. </a:t>
            </a:r>
            <a:r>
              <a:rPr lang="en-US" sz="3600"/>
              <a:t>What happens if a planet is too small?</a:t>
            </a:r>
          </a:p>
          <a:p>
            <a:pPr marL="0" indent="0">
              <a:buNone/>
            </a:pPr>
            <a:endParaRPr lang="en-US" sz="3600"/>
          </a:p>
          <a:p>
            <a:pPr marL="0" indent="0">
              <a:buNone/>
            </a:pPr>
            <a:endParaRPr lang="en-US" sz="3600" b="1" smtClean="0">
              <a:solidFill>
                <a:srgbClr val="F26649"/>
              </a:solidFill>
            </a:endParaRPr>
          </a:p>
          <a:p>
            <a:pPr marL="0" indent="0">
              <a:buNone/>
            </a:pPr>
            <a:r>
              <a:rPr lang="en-US" sz="3600" b="1" smtClean="0">
                <a:solidFill>
                  <a:srgbClr val="F26649"/>
                </a:solidFill>
              </a:rPr>
              <a:t>4</a:t>
            </a:r>
            <a:r>
              <a:rPr lang="en-US" sz="3600" b="1">
                <a:solidFill>
                  <a:srgbClr val="F26649"/>
                </a:solidFill>
              </a:rPr>
              <a:t>. </a:t>
            </a:r>
            <a:r>
              <a:rPr lang="en-US" sz="3600"/>
              <a:t>How long does a day on Mars last?</a:t>
            </a:r>
          </a:p>
          <a:p>
            <a:pPr marL="0" indent="0">
              <a:buNone/>
            </a:pPr>
            <a:endParaRPr lang="en-US" sz="3600"/>
          </a:p>
          <a:p>
            <a:pPr marL="0" indent="0">
              <a:buNone/>
            </a:pPr>
            <a:r>
              <a:rPr lang="en-US" sz="3600" b="1">
                <a:solidFill>
                  <a:srgbClr val="F26649"/>
                </a:solidFill>
              </a:rPr>
              <a:t>5. </a:t>
            </a:r>
            <a:r>
              <a:rPr lang="en-US" sz="3600"/>
              <a:t>Why can we not live on Mars?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01738" y="2458914"/>
            <a:ext cx="94380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7030A0"/>
                </a:solidFill>
              </a:rPr>
              <a:t>Its gravity is not strong enough to hold an enough amount of air.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1239004" y="4282776"/>
            <a:ext cx="8449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7030A0"/>
                </a:solidFill>
              </a:rPr>
              <a:t>A day on Mars lasts for 24.5 hours.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7" name="TextBox 3"/>
          <p:cNvSpPr txBox="1"/>
          <p:nvPr/>
        </p:nvSpPr>
        <p:spPr>
          <a:xfrm>
            <a:off x="1201737" y="5546507"/>
            <a:ext cx="94380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7030A0"/>
                </a:solidFill>
              </a:rPr>
              <a:t>Because it is too cold and lacks oxygen to support human life.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68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4" grpId="2"/>
      <p:bldP spid="5" grpId="1"/>
      <p:bldP spid="5" grpId="2"/>
      <p:bldP spid="7" grpId="1"/>
      <p:bldP spid="7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9" y="1205647"/>
            <a:ext cx="10368492" cy="8299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in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pairs.Tick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boxes to show what conditions a planet needs to support human life.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9750" y="177800"/>
            <a:ext cx="553275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sp>
        <p:nvSpPr>
          <p:cNvPr id="26" name="Text Box 25"/>
          <p:cNvSpPr txBox="1"/>
          <p:nvPr/>
        </p:nvSpPr>
        <p:spPr>
          <a:xfrm>
            <a:off x="11101070" y="237236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9" name="Text Box 8"/>
          <p:cNvSpPr txBox="1"/>
          <p:nvPr/>
        </p:nvSpPr>
        <p:spPr>
          <a:xfrm>
            <a:off x="539750" y="2156025"/>
            <a:ext cx="825182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000" b="1">
                <a:solidFill>
                  <a:srgbClr val="F26649"/>
                </a:solidFill>
              </a:rPr>
              <a:t>1. </a:t>
            </a:r>
            <a:r>
              <a:rPr lang="en-US" sz="3000"/>
              <a:t>There must be enough liquid water on the planet.</a:t>
            </a:r>
          </a:p>
          <a:p>
            <a:endParaRPr lang="en-US" sz="3000"/>
          </a:p>
          <a:p>
            <a:r>
              <a:rPr lang="en-US" sz="3000" b="1">
                <a:solidFill>
                  <a:srgbClr val="F26649"/>
                </a:solidFill>
              </a:rPr>
              <a:t>2. </a:t>
            </a:r>
            <a:r>
              <a:rPr lang="en-US" sz="3000"/>
              <a:t>The planet must have craters on its surface.</a:t>
            </a:r>
          </a:p>
          <a:p>
            <a:endParaRPr lang="en-US" sz="3000"/>
          </a:p>
          <a:p>
            <a:r>
              <a:rPr lang="en-US" sz="3000" b="1">
                <a:solidFill>
                  <a:srgbClr val="F26649"/>
                </a:solidFill>
              </a:rPr>
              <a:t>3. </a:t>
            </a:r>
            <a:r>
              <a:rPr lang="en-US" sz="3000"/>
              <a:t>The planet must hold an atmosphere.</a:t>
            </a:r>
          </a:p>
          <a:p>
            <a:endParaRPr lang="en-US" sz="3000"/>
          </a:p>
          <a:p>
            <a:r>
              <a:rPr lang="en-US" sz="3000" b="1">
                <a:solidFill>
                  <a:srgbClr val="F26649"/>
                </a:solidFill>
              </a:rPr>
              <a:t>4. </a:t>
            </a:r>
            <a:r>
              <a:rPr lang="en-US" sz="3000"/>
              <a:t>The planet must have at least two moons.</a:t>
            </a:r>
          </a:p>
          <a:p>
            <a:endParaRPr lang="en-US" sz="3000"/>
          </a:p>
          <a:p>
            <a:r>
              <a:rPr lang="en-US" sz="3000" b="1">
                <a:solidFill>
                  <a:srgbClr val="F26649"/>
                </a:solidFill>
              </a:rPr>
              <a:t>5. </a:t>
            </a:r>
            <a:r>
              <a:rPr lang="en-US" sz="3000"/>
              <a:t>The planet must have enough oxygen in the air.</a:t>
            </a:r>
          </a:p>
        </p:txBody>
      </p:sp>
      <p:sp>
        <p:nvSpPr>
          <p:cNvPr id="13" name="Rectangles 12"/>
          <p:cNvSpPr/>
          <p:nvPr/>
        </p:nvSpPr>
        <p:spPr>
          <a:xfrm>
            <a:off x="9056366" y="2213174"/>
            <a:ext cx="516255" cy="50228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s 12"/>
          <p:cNvSpPr/>
          <p:nvPr/>
        </p:nvSpPr>
        <p:spPr>
          <a:xfrm>
            <a:off x="9056367" y="3119954"/>
            <a:ext cx="516255" cy="50228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s 12"/>
          <p:cNvSpPr/>
          <p:nvPr/>
        </p:nvSpPr>
        <p:spPr>
          <a:xfrm>
            <a:off x="9056369" y="4028004"/>
            <a:ext cx="516255" cy="50228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s 12"/>
          <p:cNvSpPr/>
          <p:nvPr/>
        </p:nvSpPr>
        <p:spPr>
          <a:xfrm>
            <a:off x="9056369" y="4936054"/>
            <a:ext cx="516255" cy="50228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s 12"/>
          <p:cNvSpPr/>
          <p:nvPr/>
        </p:nvSpPr>
        <p:spPr>
          <a:xfrm>
            <a:off x="9056368" y="5844104"/>
            <a:ext cx="516255" cy="50228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3785" y="1231922"/>
            <a:ext cx="111182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Can you add other conditions for a habitable planet?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9750" y="177800"/>
            <a:ext cx="553275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sp>
        <p:nvSpPr>
          <p:cNvPr id="26" name="Text Box 25"/>
          <p:cNvSpPr txBox="1"/>
          <p:nvPr/>
        </p:nvSpPr>
        <p:spPr>
          <a:xfrm>
            <a:off x="11101070" y="237236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9" name="Text Box 8"/>
          <p:cNvSpPr txBox="1"/>
          <p:nvPr/>
        </p:nvSpPr>
        <p:spPr>
          <a:xfrm>
            <a:off x="698500" y="1803400"/>
            <a:ext cx="3352800" cy="5539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000" b="1" i="1">
                <a:solidFill>
                  <a:srgbClr val="00B050"/>
                </a:solidFill>
              </a:rPr>
              <a:t>Suggested ideas:</a:t>
            </a:r>
          </a:p>
        </p:txBody>
      </p:sp>
      <p:sp>
        <p:nvSpPr>
          <p:cNvPr id="100" name="Text Box 99"/>
          <p:cNvSpPr txBox="1"/>
          <p:nvPr/>
        </p:nvSpPr>
        <p:spPr>
          <a:xfrm>
            <a:off x="738369" y="2333685"/>
            <a:ext cx="11057233" cy="45243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3200" b="0">
                <a:solidFill>
                  <a:srgbClr val="000000"/>
                </a:solidFill>
                <a:latin typeface="Calibri" panose="020F0502020204030204" pitchFamily="34" charset="0"/>
                <a:cs typeface="CIDFont" charset="0"/>
              </a:rPr>
              <a:t>– The planet must experience at least two seasons. </a:t>
            </a:r>
          </a:p>
          <a:p>
            <a:pPr indent="0"/>
            <a:r>
              <a:rPr lang="en-US" sz="3200" b="0">
                <a:solidFill>
                  <a:srgbClr val="000000"/>
                </a:solidFill>
                <a:latin typeface="Calibri" panose="020F0502020204030204" pitchFamily="34" charset="0"/>
                <a:cs typeface="CIDFont" charset="0"/>
              </a:rPr>
              <a:t>– The planet's temperature of the planet must be suitable for humans to live on it. </a:t>
            </a:r>
          </a:p>
          <a:p>
            <a:pPr indent="0"/>
            <a:r>
              <a:rPr lang="en-US" sz="3200" b="0">
                <a:solidFill>
                  <a:srgbClr val="000000"/>
                </a:solidFill>
                <a:latin typeface="Calibri" panose="020F0502020204030204" pitchFamily="34" charset="0"/>
                <a:cs typeface="CIDFont" charset="0"/>
              </a:rPr>
              <a:t>– There must be enough sources of energy on the planet. </a:t>
            </a:r>
          </a:p>
          <a:p>
            <a:pPr indent="0"/>
            <a:r>
              <a:rPr lang="en-US" sz="3200" b="0">
                <a:solidFill>
                  <a:srgbClr val="000000"/>
                </a:solidFill>
                <a:latin typeface="Calibri" panose="020F0502020204030204" pitchFamily="34" charset="0"/>
                <a:cs typeface="CIDFont" charset="0"/>
              </a:rPr>
              <a:t>– The planet must be a comfortable distance away from a star. </a:t>
            </a:r>
          </a:p>
          <a:p>
            <a:pPr indent="0"/>
            <a:r>
              <a:rPr lang="en-US" sz="3200" b="0">
                <a:solidFill>
                  <a:srgbClr val="000000"/>
                </a:solidFill>
                <a:latin typeface="Calibri" panose="020F0502020204030204" pitchFamily="34" charset="0"/>
                <a:cs typeface="CIDFont" charset="0"/>
              </a:rPr>
              <a:t>– The planet must rotate on its axis and revolve. </a:t>
            </a:r>
          </a:p>
          <a:p>
            <a:pPr indent="0"/>
            <a:r>
              <a:rPr lang="en-US" sz="3200" b="0">
                <a:solidFill>
                  <a:srgbClr val="000000"/>
                </a:solidFill>
                <a:latin typeface="Calibri" panose="020F0502020204030204" pitchFamily="34" charset="0"/>
                <a:cs typeface="CIDFont" charset="0"/>
              </a:rPr>
              <a:t>– The planet must hold an atmosphere. </a:t>
            </a:r>
          </a:p>
          <a:p>
            <a:pPr indent="0"/>
            <a:r>
              <a:rPr lang="en-US" sz="3200" b="0">
                <a:solidFill>
                  <a:srgbClr val="000000"/>
                </a:solidFill>
                <a:latin typeface="Calibri" panose="020F0502020204030204" pitchFamily="34" charset="0"/>
                <a:cs typeface="CIDFont" charset="0"/>
              </a:rPr>
              <a:t>– The stars around the planet must be stable. </a:t>
            </a:r>
          </a:p>
          <a:p>
            <a:pPr indent="0"/>
            <a:r>
              <a:rPr lang="en-US" sz="3200" b="0">
                <a:solidFill>
                  <a:srgbClr val="000000"/>
                </a:solidFill>
                <a:latin typeface="Calibri" panose="020F0502020204030204" pitchFamily="34" charset="0"/>
                <a:cs typeface="CIDFont" charset="0"/>
              </a:rPr>
              <a:t>– The planet must have carbon that is found in all living things. 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0" grpId="0"/>
      <p:bldP spid="100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193988"/>
            <a:ext cx="11118215" cy="138499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groups. Take turns to talk about the conditions you think are required for a planet to support human life. Use the information in        and your own ideas.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9750" y="177800"/>
            <a:ext cx="553275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sp>
        <p:nvSpPr>
          <p:cNvPr id="4" name="TextBox 16"/>
          <p:cNvSpPr txBox="1"/>
          <p:nvPr/>
        </p:nvSpPr>
        <p:spPr>
          <a:xfrm>
            <a:off x="11016615" y="1468339"/>
            <a:ext cx="396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7192A9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615473" y="3071495"/>
            <a:ext cx="10957243" cy="24929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b="1" i="1" u="sng">
                <a:solidFill>
                  <a:srgbClr val="00B0F0"/>
                </a:solidFill>
              </a:rPr>
              <a:t>Example:</a:t>
            </a:r>
            <a:r>
              <a:rPr lang="en-US" sz="3600" i="1">
                <a:solidFill>
                  <a:srgbClr val="00B0F0"/>
                </a:solidFill>
              </a:rPr>
              <a:t> </a:t>
            </a:r>
            <a:endParaRPr lang="en-US" sz="3600" i="1" smtClean="0">
              <a:solidFill>
                <a:srgbClr val="00B0F0"/>
              </a:solidFill>
            </a:endParaRPr>
          </a:p>
          <a:p>
            <a:r>
              <a:rPr lang="en-US" sz="4000" smtClean="0"/>
              <a:t>There </a:t>
            </a:r>
            <a:r>
              <a:rPr lang="en-US" sz="4000"/>
              <a:t>are some conditions planets must have to support human life on them. First, the most important </a:t>
            </a:r>
            <a:r>
              <a:rPr lang="en-US" sz="4000" smtClean="0"/>
              <a:t>condition </a:t>
            </a:r>
            <a:r>
              <a:rPr lang="en-US" sz="4000"/>
              <a:t>is that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-6667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6840" y="1513205"/>
            <a:ext cx="4444365" cy="625475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736" y="1376489"/>
            <a:ext cx="964452" cy="91649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35" y="88265"/>
            <a:ext cx="76904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 LIFE ON OTHER PLANETS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19002" y="1533830"/>
            <a:ext cx="3153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5: SKILLS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Rectangles 7"/>
          <p:cNvSpPr/>
          <p:nvPr/>
        </p:nvSpPr>
        <p:spPr>
          <a:xfrm>
            <a:off x="2380615" y="3015615"/>
            <a:ext cx="3427730" cy="3558540"/>
          </a:xfrm>
          <a:prstGeom prst="rect">
            <a:avLst/>
          </a:prstGeom>
          <a:ln w="31750" cmpd="sng">
            <a:solidFill>
              <a:srgbClr val="FF0000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s 8"/>
          <p:cNvSpPr/>
          <p:nvPr/>
        </p:nvSpPr>
        <p:spPr>
          <a:xfrm>
            <a:off x="6238875" y="3014980"/>
            <a:ext cx="3427730" cy="3559175"/>
          </a:xfrm>
          <a:prstGeom prst="rect">
            <a:avLst/>
          </a:prstGeom>
          <a:ln w="31750" cmpd="sng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Box 11"/>
          <p:cNvSpPr txBox="1"/>
          <p:nvPr/>
        </p:nvSpPr>
        <p:spPr>
          <a:xfrm>
            <a:off x="2638425" y="5722620"/>
            <a:ext cx="2850515" cy="583565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/>
              <a:t>READING</a:t>
            </a:r>
          </a:p>
        </p:txBody>
      </p:sp>
      <p:sp>
        <p:nvSpPr>
          <p:cNvPr id="19" name="Text Box 18"/>
          <p:cNvSpPr txBox="1"/>
          <p:nvPr/>
        </p:nvSpPr>
        <p:spPr>
          <a:xfrm>
            <a:off x="6527800" y="5679440"/>
            <a:ext cx="2850515" cy="583565"/>
          </a:xfrm>
          <a:prstGeom prst="rect">
            <a:avLst/>
          </a:prstGeom>
          <a:gradFill>
            <a:gsLst>
              <a:gs pos="38000">
                <a:srgbClr val="7192A9">
                  <a:alpha val="100000"/>
                </a:srgbClr>
              </a:gs>
              <a:gs pos="100000">
                <a:srgbClr val="034373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/>
              <a:t>SPEAKING</a:t>
            </a:r>
          </a:p>
        </p:txBody>
      </p:sp>
      <p:pic>
        <p:nvPicPr>
          <p:cNvPr id="13" name="Picture 12" descr="tải xuống (2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3015" y="3293745"/>
            <a:ext cx="3131185" cy="1920240"/>
          </a:xfrm>
          <a:prstGeom prst="rect">
            <a:avLst/>
          </a:prstGeom>
        </p:spPr>
      </p:pic>
      <p:pic>
        <p:nvPicPr>
          <p:cNvPr id="14" name="Picture 13" descr="detailsp (1) (1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0155" y="3109595"/>
            <a:ext cx="3274060" cy="2341245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27" name="Oval 26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Chord 27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2206287" y="96052"/>
            <a:ext cx="811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12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050" name="Picture 2" descr="Recruiting Action Plan Wrap-Up – firecrack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755" y="998855"/>
            <a:ext cx="2483485" cy="166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78803" y="1289230"/>
            <a:ext cx="4242497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067" y="2398970"/>
            <a:ext cx="1126370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en-US" sz="3600">
                <a:sym typeface="+mn-ea"/>
              </a:rPr>
              <a:t>Read </a:t>
            </a:r>
            <a:r>
              <a:rPr lang="en-US" sz="3600" smtClean="0">
                <a:sym typeface="+mn-ea"/>
              </a:rPr>
              <a:t>about </a:t>
            </a:r>
            <a:r>
              <a:rPr lang="en-US" sz="3600">
                <a:sym typeface="+mn-ea"/>
              </a:rPr>
              <a:t>the possibility of life on other planets. </a:t>
            </a:r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en-US" sz="3600">
                <a:sym typeface="+mn-ea"/>
              </a:rPr>
              <a:t>Talk about the conditions needed for planets to support human life.</a:t>
            </a:r>
            <a:endParaRPr lang="en-US" sz="3600"/>
          </a:p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4" y="129097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699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0995" y="2487930"/>
            <a:ext cx="57554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smtClean="0"/>
              <a:t>Do the exercises </a:t>
            </a:r>
            <a:r>
              <a:rPr lang="en-US" sz="3600"/>
              <a:t>in </a:t>
            </a:r>
            <a:r>
              <a:rPr lang="en-US" sz="3600" smtClean="0"/>
              <a:t>the </a:t>
            </a:r>
            <a:r>
              <a:rPr lang="en-US" sz="3600" smtClean="0"/>
              <a:t>workbook.</a:t>
            </a:r>
            <a:endParaRPr lang="en-US" sz="36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729" y="1903279"/>
            <a:ext cx="4222971" cy="42229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 smtClean="0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 smtClean="0">
                <a:latin typeface="Calibri" panose="020F0502020204030204" pitchFamily="34" charset="0"/>
              </a:rPr>
              <a:t>facebook.com/tienganhglobalsuccess.vn/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077504" y="2519257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READING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69161" y="3968658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SPEAKING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6075406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1: Work in pairs. Discuss the </a:t>
            </a:r>
            <a:r>
              <a:rPr lang="en-US" smtClean="0">
                <a:solidFill>
                  <a:schemeClr val="tx1"/>
                </a:solidFill>
              </a:rPr>
              <a:t>questions</a:t>
            </a:r>
            <a:r>
              <a:rPr lang="en-US">
                <a:solidFill>
                  <a:schemeClr val="tx1"/>
                </a:solidFill>
              </a:rPr>
              <a:t>.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8839" y="2116513"/>
            <a:ext cx="6083935" cy="1169896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Read the text and match the highlighted words in the text with their meanings</a:t>
            </a:r>
            <a:r>
              <a:rPr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GB" sz="1800" smtClean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sz="18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</a:t>
            </a:r>
            <a:r>
              <a:rPr lang="en-GB" sz="18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sz="18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Read the text again and </a:t>
            </a:r>
            <a:r>
              <a:rPr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answer </a:t>
            </a:r>
            <a:r>
              <a:rPr lang="en-GB" sz="18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following </a:t>
            </a:r>
            <a:r>
              <a:rPr sz="18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questions</a:t>
            </a:r>
            <a:r>
              <a:rPr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0310" y="3507382"/>
            <a:ext cx="6078181" cy="1524000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Tick the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boxes to show what conditions a planet needs to support human life.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5: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about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conditions you think are required for a planet to support human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life.</a:t>
            </a:r>
            <a:endParaRPr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8" idx="0"/>
          </p:cNvCxnSpPr>
          <p:nvPr/>
        </p:nvCxnSpPr>
        <p:spPr>
          <a:xfrm>
            <a:off x="2505075" y="1409153"/>
            <a:ext cx="1490386" cy="1110104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1"/>
            <a:endCxn id="19" idx="0"/>
          </p:cNvCxnSpPr>
          <p:nvPr/>
        </p:nvCxnSpPr>
        <p:spPr>
          <a:xfrm rot="10800000" flipV="1">
            <a:off x="1587118" y="2819980"/>
            <a:ext cx="1490386" cy="1148677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5: SKILLS 1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050595" y="5375831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3"/>
            <a:endCxn id="27" idx="0"/>
          </p:cNvCxnSpPr>
          <p:nvPr/>
        </p:nvCxnSpPr>
        <p:spPr>
          <a:xfrm>
            <a:off x="2505075" y="4269382"/>
            <a:ext cx="1463477" cy="1106449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300720"/>
            <a:ext cx="6092464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" name="Content Placeholder 5" descr="hinh-nen-galaxy-wallpaper-fullhd-dep-nhat-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085214"/>
            <a:ext cx="12192000" cy="577278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89330" y="1297941"/>
            <a:ext cx="111182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Discuss the following questions.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6724" y="129794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509" y="119530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750" y="177800"/>
            <a:ext cx="553275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25"/>
          <p:cNvSpPr txBox="1"/>
          <p:nvPr/>
        </p:nvSpPr>
        <p:spPr>
          <a:xfrm>
            <a:off x="11101070" y="237236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1519873" y="2501688"/>
            <a:ext cx="985393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en-US" sz="3600" b="1">
                <a:solidFill>
                  <a:srgbClr val="FFFF00"/>
                </a:solidFill>
              </a:rPr>
              <a:t>1. What do you know about other planets</a:t>
            </a:r>
            <a:r>
              <a:rPr lang="en-US" sz="3600" b="1" smtClean="0">
                <a:solidFill>
                  <a:srgbClr val="FFFF00"/>
                </a:solidFill>
              </a:rPr>
              <a:t>?</a:t>
            </a:r>
            <a:endParaRPr lang="en-US" sz="3600" b="1">
              <a:solidFill>
                <a:srgbClr val="FFFF00"/>
              </a:solidFill>
            </a:endParaRPr>
          </a:p>
          <a:p>
            <a:endParaRPr lang="en-US" sz="3600" b="1" smtClean="0">
              <a:solidFill>
                <a:srgbClr val="FFFF00"/>
              </a:solidFill>
            </a:endParaRPr>
          </a:p>
          <a:p>
            <a:endParaRPr lang="en-US" sz="3600" b="1">
              <a:solidFill>
                <a:srgbClr val="FFFF00"/>
              </a:solidFill>
            </a:endParaRPr>
          </a:p>
          <a:p>
            <a:r>
              <a:rPr lang="en-US" sz="3600" b="1">
                <a:solidFill>
                  <a:srgbClr val="FFFF00"/>
                </a:solidFill>
              </a:rPr>
              <a:t>2. Would you like to live on another planet?  </a:t>
            </a:r>
            <a:endParaRPr lang="en-US" sz="3600" b="1" smtClean="0">
              <a:solidFill>
                <a:srgbClr val="FFFF00"/>
              </a:solidFill>
            </a:endParaRPr>
          </a:p>
          <a:p>
            <a:r>
              <a:rPr lang="en-US" sz="3600" b="1" smtClean="0">
                <a:solidFill>
                  <a:srgbClr val="FFFF00"/>
                </a:solidFill>
              </a:rPr>
              <a:t>Why </a:t>
            </a:r>
            <a:r>
              <a:rPr lang="en-US" sz="3600" b="1">
                <a:solidFill>
                  <a:srgbClr val="FFFF00"/>
                </a:solidFill>
              </a:rPr>
              <a:t>/ Why not?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50802" y="1286238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liquid</a:t>
            </a:r>
            <a:r>
              <a:rPr lang="en-US" sz="6000" b="1" dirty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68871" y="4781980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chất lỏng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329387" y="3205072"/>
            <a:ext cx="252986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</a:rPr>
              <a:t>lɪkwɪd</a:t>
            </a:r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 descr="bb11__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281930" y="1967342"/>
            <a:ext cx="6591935" cy="4166235"/>
          </a:xfrm>
          <a:prstGeom prst="rect">
            <a:avLst/>
          </a:prstGeom>
        </p:spPr>
      </p:pic>
      <p:pic>
        <p:nvPicPr>
          <p:cNvPr id="3" name="liquid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871" y="331577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8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487067" y="1529621"/>
            <a:ext cx="6820535" cy="6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temperature</a:t>
            </a:r>
            <a:r>
              <a:rPr lang="en-US" sz="6000" b="1" dirty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871887" y="4962320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nhiệt độ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2108767" y="3397724"/>
            <a:ext cx="35771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 /ˈtemprətʃə/</a:t>
            </a:r>
          </a:p>
        </p:txBody>
      </p:sp>
      <p:pic>
        <p:nvPicPr>
          <p:cNvPr id="6" name="Content Placeholder 5" descr="4c15fd75-5c1a-40c8-8f64-5b31564e1ace-jumbo9x16_Warmtempthermometer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8614410" y="1727200"/>
            <a:ext cx="2447290" cy="435165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temperature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2287" y="350842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0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1014730" y="1614170"/>
            <a:ext cx="6894830" cy="6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atmosphere</a:t>
            </a:r>
            <a:r>
              <a:rPr lang="en-US" sz="6000" b="1" dirty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312306" y="4655615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/>
              <a:t>k</a:t>
            </a:r>
            <a:r>
              <a:rPr lang="en-US" sz="4800" smtClean="0"/>
              <a:t>hí quyển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2717996" y="3279996"/>
            <a:ext cx="33348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/ˈætməsfɪə/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tmosphere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02706" y="3390694"/>
            <a:ext cx="609600" cy="609600"/>
          </a:xfrm>
          <a:prstGeom prst="rect">
            <a:avLst/>
          </a:prstGeom>
        </p:spPr>
      </p:pic>
      <p:sp>
        <p:nvSpPr>
          <p:cNvPr id="15" name="Rectangle 11"/>
          <p:cNvSpPr/>
          <p:nvPr/>
        </p:nvSpPr>
        <p:spPr>
          <a:xfrm>
            <a:off x="8103447" y="3141497"/>
            <a:ext cx="44537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smtClean="0"/>
              <a:t>The mixture of </a:t>
            </a:r>
          </a:p>
          <a:p>
            <a:pPr lvl="0"/>
            <a:r>
              <a:rPr lang="en-US" sz="4000" smtClean="0"/>
              <a:t>gases around </a:t>
            </a:r>
          </a:p>
          <a:p>
            <a:pPr lvl="0"/>
            <a:r>
              <a:rPr lang="en-US" sz="4000" smtClean="0"/>
              <a:t>the earth</a:t>
            </a:r>
            <a:endParaRPr lang="en-US" sz="4000" dirty="0" err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3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380365" y="1131279"/>
            <a:ext cx="5624830" cy="6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gravity</a:t>
            </a:r>
            <a:r>
              <a:rPr lang="en-US" sz="6000" b="1" dirty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08321" y="4430567"/>
            <a:ext cx="40065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smtClean="0"/>
              <a:t>trọng lực</a:t>
            </a:r>
            <a:r>
              <a:rPr lang="en-US" sz="4800" err="1"/>
              <a:t>, </a:t>
            </a:r>
            <a:endParaRPr lang="en-US" sz="4800" smtClean="0"/>
          </a:p>
          <a:p>
            <a:pPr lvl="0" algn="ctr"/>
            <a:r>
              <a:rPr lang="en-US" sz="4800" smtClean="0"/>
              <a:t>lực </a:t>
            </a:r>
            <a:r>
              <a:rPr lang="en-US" sz="4800" dirty="0" err="1"/>
              <a:t>hút trái đất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477820" y="3024676"/>
            <a:ext cx="28675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/ˈɡrævəti/</a:t>
            </a:r>
          </a:p>
        </p:txBody>
      </p:sp>
      <p:pic>
        <p:nvPicPr>
          <p:cNvPr id="4" name="Content Placeholder 3" descr="Gravity_2880x1620_Lede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875655" y="2129425"/>
            <a:ext cx="6136640" cy="3452495"/>
          </a:xfrm>
          <a:prstGeom prst="rect">
            <a:avLst/>
          </a:prstGeom>
        </p:spPr>
      </p:pic>
      <p:pic>
        <p:nvPicPr>
          <p:cNvPr id="3" name="gravity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3521" y="313537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0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/>
          <p:nvPr/>
        </p:nvSpPr>
        <p:spPr>
          <a:xfrm>
            <a:off x="92710" y="1335779"/>
            <a:ext cx="7390130" cy="6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habitable</a:t>
            </a:r>
            <a:r>
              <a:rPr lang="en-US" sz="6000" b="1" dirty="0">
                <a:solidFill>
                  <a:srgbClr val="AD4F0F"/>
                </a:solidFill>
              </a:rPr>
              <a:t> (adj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01343" y="4476545"/>
            <a:ext cx="40508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có thể ở được, phù hợp để ở</a:t>
            </a:r>
          </a:p>
        </p:txBody>
      </p:sp>
      <p:sp>
        <p:nvSpPr>
          <p:cNvPr id="2" name="Rectangle 1"/>
          <p:cNvSpPr/>
          <p:nvPr/>
        </p:nvSpPr>
        <p:spPr>
          <a:xfrm>
            <a:off x="1909199" y="3153256"/>
            <a:ext cx="32351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/ˈhæbɪtəbl/</a:t>
            </a:r>
          </a:p>
        </p:txBody>
      </p:sp>
      <p:sp>
        <p:nvSpPr>
          <p:cNvPr id="14" name="Rectangle 11"/>
          <p:cNvSpPr/>
          <p:nvPr/>
        </p:nvSpPr>
        <p:spPr>
          <a:xfrm>
            <a:off x="6473824" y="2730183"/>
            <a:ext cx="55384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800" smtClean="0"/>
              <a:t>providing</a:t>
            </a:r>
            <a:r>
              <a:rPr lang="en-US" sz="4800" dirty="0" err="1"/>
              <a:t> conditions that are </a:t>
            </a:r>
            <a:r>
              <a:rPr lang="en-US" sz="4800" err="1"/>
              <a:t>good </a:t>
            </a:r>
            <a:r>
              <a:rPr lang="en-US" sz="4800" smtClean="0"/>
              <a:t>enough to</a:t>
            </a:r>
            <a:r>
              <a:rPr lang="en-US" sz="4800" err="1"/>
              <a:t> </a:t>
            </a:r>
            <a:r>
              <a:rPr lang="en-US" sz="4800" smtClean="0"/>
              <a:t>live</a:t>
            </a:r>
            <a:r>
              <a:rPr lang="en-US" sz="4800" dirty="0" err="1"/>
              <a:t> in or 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habitable__gb_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2825" y="326395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0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  <p:bldP spid="2" grpId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370</TotalTime>
  <Words>859</Words>
  <Application>Microsoft Office PowerPoint</Application>
  <PresentationFormat>Widescreen</PresentationFormat>
  <Paragraphs>176</Paragraphs>
  <Slides>22</Slides>
  <Notes>19</Notes>
  <HiddenSlides>0</HiddenSlides>
  <MMClips>14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Adobe Gothic Std B</vt:lpstr>
      <vt:lpstr>CIDFont</vt:lpstr>
      <vt:lpstr>Arial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Giang Do</cp:lastModifiedBy>
  <cp:revision>245</cp:revision>
  <dcterms:created xsi:type="dcterms:W3CDTF">2020-12-09T02:04:00Z</dcterms:created>
  <dcterms:modified xsi:type="dcterms:W3CDTF">2023-10-12T07:39:42Z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61CBA64395B3416883B3918E27C1C585</vt:lpwstr>
  </property>
  <property fmtid="{D5CDD505-2E9C-101B-9397-08002B2CF9AE}" pid="3" name="KSOProductBuildVer">
    <vt:lpwstr>1033-11.2.0.11440</vt:lpwstr>
  </property>
</Properties>
</file>