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7" r:id="rId2"/>
    <p:sldId id="256" r:id="rId3"/>
    <p:sldId id="257" r:id="rId4"/>
    <p:sldId id="258" r:id="rId5"/>
    <p:sldId id="271" r:id="rId6"/>
    <p:sldId id="259" r:id="rId7"/>
    <p:sldId id="261" r:id="rId8"/>
    <p:sldId id="260" r:id="rId9"/>
    <p:sldId id="262" r:id="rId10"/>
    <p:sldId id="273" r:id="rId11"/>
    <p:sldId id="263" r:id="rId12"/>
    <p:sldId id="264" r:id="rId13"/>
    <p:sldId id="270" r:id="rId14"/>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Quicksand" pitchFamily="2" charset="77"/>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7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60" autoAdjust="0"/>
    <p:restoredTop sz="94582" autoAdjust="0"/>
  </p:normalViewPr>
  <p:slideViewPr>
    <p:cSldViewPr>
      <p:cViewPr varScale="1">
        <p:scale>
          <a:sx n="42" d="100"/>
          <a:sy n="42" d="100"/>
        </p:scale>
        <p:origin x="184" y="10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20.svg"/><Relationship Id="rId3" Type="http://schemas.openxmlformats.org/officeDocument/2006/relationships/image" Target="../media/image67.svg"/><Relationship Id="rId7" Type="http://schemas.openxmlformats.org/officeDocument/2006/relationships/image" Target="../media/image69.svg"/><Relationship Id="rId12" Type="http://schemas.openxmlformats.org/officeDocument/2006/relationships/image" Target="../media/image19.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65.svg"/><Relationship Id="rId5" Type="http://schemas.openxmlformats.org/officeDocument/2006/relationships/image" Target="../media/image61.svg"/><Relationship Id="rId15" Type="http://schemas.openxmlformats.org/officeDocument/2006/relationships/image" Target="../media/image10.svg"/><Relationship Id="rId10"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63.svg"/><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7.svg"/><Relationship Id="rId5" Type="http://schemas.openxmlformats.org/officeDocument/2006/relationships/image" Target="../media/image73.sv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10.svg"/></Relationships>
</file>

<file path=ppt/slides/_rels/slide1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39.svg"/><Relationship Id="rId3" Type="http://schemas.openxmlformats.org/officeDocument/2006/relationships/image" Target="../media/image71.svg"/><Relationship Id="rId7" Type="http://schemas.openxmlformats.org/officeDocument/2006/relationships/image" Target="../media/image81.svg"/><Relationship Id="rId12" Type="http://schemas.openxmlformats.org/officeDocument/2006/relationships/image" Target="../media/image38.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0.svg"/><Relationship Id="rId5" Type="http://schemas.openxmlformats.org/officeDocument/2006/relationships/image" Target="../media/image79.svg"/><Relationship Id="rId10" Type="http://schemas.openxmlformats.org/officeDocument/2006/relationships/image" Target="../media/image9.png"/><Relationship Id="rId4" Type="http://schemas.openxmlformats.org/officeDocument/2006/relationships/image" Target="../media/image78.png"/><Relationship Id="rId9" Type="http://schemas.openxmlformats.org/officeDocument/2006/relationships/image" Target="../media/image83.svg"/></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5.svg"/><Relationship Id="rId7" Type="http://schemas.openxmlformats.org/officeDocument/2006/relationships/image" Target="../media/image87.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89.svg"/><Relationship Id="rId5" Type="http://schemas.openxmlformats.org/officeDocument/2006/relationships/image" Target="../media/image10.svg"/><Relationship Id="rId10" Type="http://schemas.openxmlformats.org/officeDocument/2006/relationships/image" Target="../media/image88.png"/><Relationship Id="rId4" Type="http://schemas.openxmlformats.org/officeDocument/2006/relationships/image" Target="../media/image9.png"/><Relationship Id="rId9" Type="http://schemas.openxmlformats.org/officeDocument/2006/relationships/image" Target="../media/image81.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2.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0.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7.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10.sv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35.sv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1.svg"/><Relationship Id="rId7" Type="http://schemas.openxmlformats.org/officeDocument/2006/relationships/image" Target="../media/image6.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0.svg"/><Relationship Id="rId5" Type="http://schemas.openxmlformats.org/officeDocument/2006/relationships/image" Target="../media/image47.svg"/><Relationship Id="rId10" Type="http://schemas.openxmlformats.org/officeDocument/2006/relationships/image" Target="../media/image9.png"/><Relationship Id="rId4" Type="http://schemas.openxmlformats.org/officeDocument/2006/relationships/image" Target="../media/image46.png"/><Relationship Id="rId9" Type="http://schemas.openxmlformats.org/officeDocument/2006/relationships/image" Target="../media/image51.sv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35.svg"/><Relationship Id="rId3" Type="http://schemas.openxmlformats.org/officeDocument/2006/relationships/image" Target="../media/image55.svg"/><Relationship Id="rId7" Type="http://schemas.openxmlformats.org/officeDocument/2006/relationships/image" Target="../media/image57.svg"/><Relationship Id="rId12" Type="http://schemas.openxmlformats.org/officeDocument/2006/relationships/image" Target="../media/image34.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7.svg"/><Relationship Id="rId5" Type="http://schemas.openxmlformats.org/officeDocument/2006/relationships/image" Target="../media/image10.sv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59.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0.svg"/><Relationship Id="rId5" Type="http://schemas.openxmlformats.org/officeDocument/2006/relationships/image" Target="../media/image63.svg"/><Relationship Id="rId10" Type="http://schemas.openxmlformats.org/officeDocument/2006/relationships/image" Target="../media/image9.png"/><Relationship Id="rId4" Type="http://schemas.openxmlformats.org/officeDocument/2006/relationships/image" Target="../media/image62.png"/><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FF4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52763">
            <a:off x="-2102449" y="-2733540"/>
            <a:ext cx="11173345" cy="1697607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26386" y="1541556"/>
            <a:ext cx="8605766" cy="8198948"/>
          </a:xfrm>
          <a:prstGeom prst="rect">
            <a:avLst/>
          </a:prstGeom>
        </p:spPr>
      </p:pic>
      <p:sp>
        <p:nvSpPr>
          <p:cNvPr id="4" name="TextBox 4"/>
          <p:cNvSpPr txBox="1"/>
          <p:nvPr/>
        </p:nvSpPr>
        <p:spPr>
          <a:xfrm>
            <a:off x="838200" y="3031593"/>
            <a:ext cx="9254183" cy="3211392"/>
          </a:xfrm>
          <a:prstGeom prst="rect">
            <a:avLst/>
          </a:prstGeom>
        </p:spPr>
        <p:txBody>
          <a:bodyPr lIns="0" tIns="0" rIns="0" bIns="0" rtlCol="0" anchor="t">
            <a:spAutoFit/>
          </a:bodyPr>
          <a:lstStyle/>
          <a:p>
            <a:pPr marL="0" lvl="0" indent="0" algn="ctr">
              <a:lnSpc>
                <a:spcPct val="150000"/>
              </a:lnSpc>
              <a:spcBef>
                <a:spcPct val="0"/>
              </a:spcBef>
            </a:pPr>
            <a:r>
              <a:rPr lang="en-US" sz="7399" b="1" i="1" u="none" dirty="0" err="1">
                <a:solidFill>
                  <a:srgbClr val="DF772F"/>
                </a:solidFill>
                <a:latin typeface="Times New Roman" panose="02020603050405020304" pitchFamily="18" charset="0"/>
                <a:cs typeface="Times New Roman" panose="02020603050405020304" pitchFamily="18" charset="0"/>
              </a:rPr>
              <a:t>Chào</a:t>
            </a:r>
            <a:r>
              <a:rPr lang="en-US" sz="7399" b="1" i="1" u="none" dirty="0">
                <a:solidFill>
                  <a:srgbClr val="DF772F"/>
                </a:solidFill>
                <a:latin typeface="Times New Roman" panose="02020603050405020304" pitchFamily="18" charset="0"/>
                <a:cs typeface="Times New Roman" panose="02020603050405020304" pitchFamily="18" charset="0"/>
              </a:rPr>
              <a:t> </a:t>
            </a:r>
            <a:r>
              <a:rPr lang="en-US" sz="7399" b="1" i="1" u="none" dirty="0" err="1">
                <a:solidFill>
                  <a:srgbClr val="DF772F"/>
                </a:solidFill>
                <a:latin typeface="Times New Roman" panose="02020603050405020304" pitchFamily="18" charset="0"/>
                <a:cs typeface="Times New Roman" panose="02020603050405020304" pitchFamily="18" charset="0"/>
              </a:rPr>
              <a:t>mừng</a:t>
            </a:r>
            <a:r>
              <a:rPr lang="en-US" sz="7399" b="1" i="1" u="none" dirty="0">
                <a:solidFill>
                  <a:srgbClr val="DF772F"/>
                </a:solidFill>
                <a:latin typeface="Times New Roman" panose="02020603050405020304" pitchFamily="18" charset="0"/>
                <a:cs typeface="Times New Roman" panose="02020603050405020304" pitchFamily="18" charset="0"/>
              </a:rPr>
              <a:t> </a:t>
            </a:r>
            <a:r>
              <a:rPr lang="en-US" sz="7399" b="1" i="1" u="none" dirty="0" err="1">
                <a:solidFill>
                  <a:srgbClr val="DF772F"/>
                </a:solidFill>
                <a:latin typeface="Times New Roman" panose="02020603050405020304" pitchFamily="18" charset="0"/>
                <a:cs typeface="Times New Roman" panose="02020603050405020304" pitchFamily="18" charset="0"/>
              </a:rPr>
              <a:t>các</a:t>
            </a:r>
            <a:r>
              <a:rPr lang="en-US" sz="7399" b="1" i="1" u="none" dirty="0">
                <a:solidFill>
                  <a:srgbClr val="DF772F"/>
                </a:solidFill>
                <a:latin typeface="Times New Roman" panose="02020603050405020304" pitchFamily="18" charset="0"/>
                <a:cs typeface="Times New Roman" panose="02020603050405020304" pitchFamily="18" charset="0"/>
              </a:rPr>
              <a:t> </a:t>
            </a:r>
            <a:r>
              <a:rPr lang="en-US" sz="7399" b="1" i="1" u="none" dirty="0" err="1">
                <a:solidFill>
                  <a:srgbClr val="DF772F"/>
                </a:solidFill>
                <a:latin typeface="Times New Roman" panose="02020603050405020304" pitchFamily="18" charset="0"/>
                <a:cs typeface="Times New Roman" panose="02020603050405020304" pitchFamily="18" charset="0"/>
              </a:rPr>
              <a:t>em</a:t>
            </a:r>
            <a:r>
              <a:rPr lang="en-US" sz="7399" b="1" i="1" u="none" dirty="0">
                <a:solidFill>
                  <a:srgbClr val="DF772F"/>
                </a:solidFill>
                <a:latin typeface="Times New Roman" panose="02020603050405020304" pitchFamily="18" charset="0"/>
                <a:cs typeface="Times New Roman" panose="02020603050405020304" pitchFamily="18" charset="0"/>
              </a:rPr>
              <a:t> </a:t>
            </a:r>
          </a:p>
          <a:p>
            <a:pPr marL="0" lvl="0" indent="0" algn="ctr">
              <a:lnSpc>
                <a:spcPct val="150000"/>
              </a:lnSpc>
              <a:spcBef>
                <a:spcPct val="0"/>
              </a:spcBef>
            </a:pPr>
            <a:r>
              <a:rPr lang="en-US" sz="7399" b="1" i="1" u="none" dirty="0" err="1">
                <a:solidFill>
                  <a:srgbClr val="DF772F"/>
                </a:solidFill>
                <a:latin typeface="Times New Roman" panose="02020603050405020304" pitchFamily="18" charset="0"/>
                <a:cs typeface="Times New Roman" panose="02020603050405020304" pitchFamily="18" charset="0"/>
              </a:rPr>
              <a:t>học</a:t>
            </a:r>
            <a:r>
              <a:rPr lang="en-US" sz="7399" b="1" i="1" u="none" dirty="0">
                <a:solidFill>
                  <a:srgbClr val="DF772F"/>
                </a:solidFill>
                <a:latin typeface="Times New Roman" panose="02020603050405020304" pitchFamily="18" charset="0"/>
                <a:cs typeface="Times New Roman" panose="02020603050405020304" pitchFamily="18" charset="0"/>
              </a:rPr>
              <a:t> </a:t>
            </a:r>
            <a:r>
              <a:rPr lang="en-US" sz="7399" b="1" i="1" u="none" dirty="0" err="1">
                <a:solidFill>
                  <a:srgbClr val="DF772F"/>
                </a:solidFill>
                <a:latin typeface="Times New Roman" panose="02020603050405020304" pitchFamily="18" charset="0"/>
                <a:cs typeface="Times New Roman" panose="02020603050405020304" pitchFamily="18" charset="0"/>
              </a:rPr>
              <a:t>sinh</a:t>
            </a:r>
            <a:r>
              <a:rPr lang="en-US" sz="7399" b="1" i="1" u="none" dirty="0">
                <a:solidFill>
                  <a:srgbClr val="DF772F"/>
                </a:solidFill>
                <a:latin typeface="Times New Roman" panose="02020603050405020304" pitchFamily="18" charset="0"/>
                <a:cs typeface="Times New Roman" panose="02020603050405020304" pitchFamily="18" charset="0"/>
              </a:rPr>
              <a:t> </a:t>
            </a:r>
            <a:r>
              <a:rPr lang="en-US" sz="7399" b="1" i="1" u="none" dirty="0" err="1">
                <a:solidFill>
                  <a:srgbClr val="DF772F"/>
                </a:solidFill>
                <a:latin typeface="Times New Roman" panose="02020603050405020304" pitchFamily="18" charset="0"/>
                <a:cs typeface="Times New Roman" panose="02020603050405020304" pitchFamily="18" charset="0"/>
              </a:rPr>
              <a:t>yêu</a:t>
            </a:r>
            <a:r>
              <a:rPr lang="en-US" sz="7399" b="1" i="1" u="none" dirty="0">
                <a:solidFill>
                  <a:srgbClr val="DF772F"/>
                </a:solidFill>
                <a:latin typeface="Times New Roman" panose="02020603050405020304" pitchFamily="18" charset="0"/>
                <a:cs typeface="Times New Roman" panose="02020603050405020304" pitchFamily="18" charset="0"/>
              </a:rPr>
              <a:t> </a:t>
            </a:r>
            <a:r>
              <a:rPr lang="en-US" sz="7399" b="1" i="1" u="none" dirty="0" err="1">
                <a:solidFill>
                  <a:srgbClr val="DF772F"/>
                </a:solidFill>
                <a:latin typeface="Times New Roman" panose="02020603050405020304" pitchFamily="18" charset="0"/>
                <a:cs typeface="Times New Roman" panose="02020603050405020304" pitchFamily="18" charset="0"/>
              </a:rPr>
              <a:t>quý</a:t>
            </a:r>
            <a:r>
              <a:rPr lang="en-US" sz="7399" b="1" i="1" u="none" dirty="0">
                <a:solidFill>
                  <a:srgbClr val="DF772F"/>
                </a:solidFill>
                <a:latin typeface="Times New Roman" panose="02020603050405020304" pitchFamily="18" charset="0"/>
                <a:cs typeface="Times New Roman" panose="02020603050405020304" pitchFamily="18" charset="0"/>
              </a:rPr>
              <a:t> !</a:t>
            </a: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88967" y="8063104"/>
            <a:ext cx="1737419" cy="167739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926" y="1003750"/>
            <a:ext cx="2582657" cy="106736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4214">
            <a:off x="15983589" y="613193"/>
            <a:ext cx="1875084" cy="1439127"/>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5779">
            <a:off x="12680157" y="8781892"/>
            <a:ext cx="2864898" cy="219880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55779">
            <a:off x="3998410" y="-122312"/>
            <a:ext cx="1572430" cy="1206840"/>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F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5913">
            <a:off x="7344708" y="660034"/>
            <a:ext cx="10190937" cy="896693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6792" y="1344078"/>
            <a:ext cx="5718071" cy="546123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1664" y="2252751"/>
            <a:ext cx="7911810" cy="700554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22591" y="2956733"/>
            <a:ext cx="784910" cy="1069723"/>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108735" y="1157331"/>
            <a:ext cx="1350628" cy="1677532"/>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98169">
            <a:off x="13139405" y="8822707"/>
            <a:ext cx="2203219" cy="871187"/>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856">
            <a:off x="14317217" y="-401149"/>
            <a:ext cx="3061785" cy="2349920"/>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573481">
            <a:off x="483219" y="7946734"/>
            <a:ext cx="1980693" cy="1520182"/>
          </a:xfrm>
          <a:prstGeom prst="rect">
            <a:avLst/>
          </a:prstGeom>
        </p:spPr>
      </p:pic>
      <p:sp>
        <p:nvSpPr>
          <p:cNvPr id="12" name="TextBox 11">
            <a:extLst>
              <a:ext uri="{FF2B5EF4-FFF2-40B4-BE49-F238E27FC236}">
                <a16:creationId xmlns:a16="http://schemas.microsoft.com/office/drawing/2014/main" id="{6A91F1DA-1528-8836-385D-29CF5C536AB0}"/>
              </a:ext>
            </a:extLst>
          </p:cNvPr>
          <p:cNvSpPr txBox="1"/>
          <p:nvPr/>
        </p:nvSpPr>
        <p:spPr>
          <a:xfrm>
            <a:off x="1551469" y="951663"/>
            <a:ext cx="5772200" cy="784830"/>
          </a:xfrm>
          <a:prstGeom prst="rect">
            <a:avLst/>
          </a:prstGeom>
          <a:noFill/>
        </p:spPr>
        <p:txBody>
          <a:bodyPr wrap="square" rtlCol="0">
            <a:spAutoFit/>
          </a:bodyPr>
          <a:lstStyle/>
          <a:p>
            <a:pPr algn="ctr"/>
            <a:r>
              <a:rPr lang="en-VN" sz="4500" b="1" dirty="0">
                <a:latin typeface="Times New Roman" panose="02020603050405020304" pitchFamily="18" charset="0"/>
                <a:cs typeface="Times New Roman" panose="02020603050405020304" pitchFamily="18" charset="0"/>
              </a:rPr>
              <a:t>Bài tập 4</a:t>
            </a:r>
          </a:p>
        </p:txBody>
      </p:sp>
      <p:sp>
        <p:nvSpPr>
          <p:cNvPr id="9" name="TextBox 8">
            <a:extLst>
              <a:ext uri="{FF2B5EF4-FFF2-40B4-BE49-F238E27FC236}">
                <a16:creationId xmlns:a16="http://schemas.microsoft.com/office/drawing/2014/main" id="{FE227039-DF55-89EB-9B7B-4A564587FFD7}"/>
              </a:ext>
            </a:extLst>
          </p:cNvPr>
          <p:cNvSpPr txBox="1"/>
          <p:nvPr/>
        </p:nvSpPr>
        <p:spPr>
          <a:xfrm>
            <a:off x="8822100" y="3750601"/>
            <a:ext cx="8073037" cy="4324261"/>
          </a:xfrm>
          <a:prstGeom prst="rect">
            <a:avLst/>
          </a:prstGeom>
          <a:noFill/>
        </p:spPr>
        <p:txBody>
          <a:bodyPr wrap="square">
            <a:spAutoFit/>
          </a:bodyPr>
          <a:lstStyle/>
          <a:p>
            <a:pPr algn="ctr">
              <a:spcBef>
                <a:spcPts val="600"/>
              </a:spcBef>
              <a:spcAft>
                <a:spcPts val="600"/>
              </a:spcAft>
            </a:pPr>
            <a:r>
              <a:rPr lang="vi-VN" sz="3500" kern="100" dirty="0">
                <a:solidFill>
                  <a:srgbClr val="000000"/>
                </a:solidFill>
                <a:effectLst/>
                <a:latin typeface="Times New Roman" panose="02020603050405020304" pitchFamily="18" charset="0"/>
                <a:ea typeface="SimSun" panose="02010600030101010101" pitchFamily="2" charset="-122"/>
              </a:rPr>
              <a:t>Viết đoạn văn (khoảng 5-7 dòng) giải thích nghĩa của các từ in đậm trong hai khổ thơ dưới đây và cho biết em dựa vào đâu để xác định được nghĩa của mỗi từ đó:</a:t>
            </a:r>
            <a:r>
              <a:rPr lang="vi-VN" sz="3500" i="1" kern="100" dirty="0">
                <a:solidFill>
                  <a:srgbClr val="000000"/>
                </a:solidFill>
                <a:effectLst/>
                <a:latin typeface="Times New Roman" panose="02020603050405020304" pitchFamily="18" charset="0"/>
                <a:ea typeface="SimSun" panose="02010600030101010101" pitchFamily="2" charset="-122"/>
              </a:rPr>
              <a:t> </a:t>
            </a:r>
            <a:endParaRPr lang="en-VN" sz="35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vi-VN" sz="3500" i="1" kern="100" dirty="0">
                <a:solidFill>
                  <a:srgbClr val="000000"/>
                </a:solidFill>
                <a:effectLst/>
                <a:latin typeface="Times New Roman" panose="02020603050405020304" pitchFamily="18" charset="0"/>
                <a:ea typeface="SimSun" panose="02010600030101010101" pitchFamily="2" charset="-122"/>
              </a:rPr>
              <a:t>Ngày ngày </a:t>
            </a:r>
            <a:r>
              <a:rPr lang="vi-VN" sz="3500" b="1" i="1" kern="100" dirty="0">
                <a:solidFill>
                  <a:srgbClr val="000000"/>
                </a:solidFill>
                <a:effectLst/>
                <a:latin typeface="Times New Roman" panose="02020603050405020304" pitchFamily="18" charset="0"/>
                <a:ea typeface="SimSun" panose="02010600030101010101" pitchFamily="2" charset="-122"/>
              </a:rPr>
              <a:t>Mặt Trời</a:t>
            </a:r>
            <a:r>
              <a:rPr lang="vi-VN" sz="3500" i="1" kern="100" dirty="0">
                <a:solidFill>
                  <a:srgbClr val="000000"/>
                </a:solidFill>
                <a:effectLst/>
                <a:latin typeface="Times New Roman" panose="02020603050405020304" pitchFamily="18" charset="0"/>
                <a:ea typeface="SimSun" panose="02010600030101010101" pitchFamily="2" charset="-122"/>
              </a:rPr>
              <a:t> đi qua trên lăng</a:t>
            </a:r>
            <a:endParaRPr lang="en-VN" sz="35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vi-VN" sz="3500" i="1" kern="100" dirty="0">
                <a:solidFill>
                  <a:srgbClr val="000000"/>
                </a:solidFill>
                <a:effectLst/>
                <a:latin typeface="Times New Roman" panose="02020603050405020304" pitchFamily="18" charset="0"/>
                <a:ea typeface="SimSun" panose="02010600030101010101" pitchFamily="2" charset="-122"/>
              </a:rPr>
              <a:t>Thấy một </a:t>
            </a:r>
            <a:r>
              <a:rPr lang="vi-VN" sz="3500" b="1" i="1" kern="100" dirty="0">
                <a:solidFill>
                  <a:srgbClr val="000000"/>
                </a:solidFill>
                <a:effectLst/>
                <a:latin typeface="Times New Roman" panose="02020603050405020304" pitchFamily="18" charset="0"/>
                <a:ea typeface="SimSun" panose="02010600030101010101" pitchFamily="2" charset="-122"/>
              </a:rPr>
              <a:t>Mặt Trời</a:t>
            </a:r>
            <a:r>
              <a:rPr lang="vi-VN" sz="3500" i="1" kern="100" dirty="0">
                <a:solidFill>
                  <a:srgbClr val="000000"/>
                </a:solidFill>
                <a:effectLst/>
                <a:latin typeface="Times New Roman" panose="02020603050405020304" pitchFamily="18" charset="0"/>
                <a:ea typeface="SimSun" panose="02010600030101010101" pitchFamily="2" charset="-122"/>
              </a:rPr>
              <a:t> trong lăng rất đỏ.</a:t>
            </a:r>
            <a:endParaRPr lang="en-VN" sz="35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vi-VN" sz="3500" kern="100" dirty="0">
                <a:solidFill>
                  <a:srgbClr val="000000"/>
                </a:solidFill>
                <a:effectLst/>
                <a:latin typeface="Times New Roman" panose="02020603050405020304" pitchFamily="18" charset="0"/>
                <a:ea typeface="SimSun" panose="02010600030101010101" pitchFamily="2" charset="-122"/>
              </a:rPr>
              <a:t>(Viễn Phương)</a:t>
            </a:r>
            <a:endParaRPr lang="en-VN" sz="3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1669567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FF4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94085">
            <a:off x="1685501" y="-1386403"/>
            <a:ext cx="7527197" cy="1305980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81914" y="1614220"/>
            <a:ext cx="2222364" cy="154757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64003" y="7331340"/>
            <a:ext cx="1427931" cy="175304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73481">
            <a:off x="13245997" y="-546165"/>
            <a:ext cx="2535126" cy="194570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84055">
            <a:off x="1249840" y="9011390"/>
            <a:ext cx="1872317" cy="143700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62893">
            <a:off x="2906161" y="614013"/>
            <a:ext cx="1533829" cy="1177214"/>
          </a:xfrm>
          <a:prstGeom prst="rect">
            <a:avLst/>
          </a:prstGeom>
        </p:spPr>
      </p:pic>
      <p:graphicFrame>
        <p:nvGraphicFramePr>
          <p:cNvPr id="13" name="Table 12">
            <a:extLst>
              <a:ext uri="{FF2B5EF4-FFF2-40B4-BE49-F238E27FC236}">
                <a16:creationId xmlns:a16="http://schemas.microsoft.com/office/drawing/2014/main" id="{06304F8A-8358-A135-D0A0-AA1AAEEE8F34}"/>
              </a:ext>
            </a:extLst>
          </p:cNvPr>
          <p:cNvGraphicFramePr>
            <a:graphicFrameLocks noGrp="1"/>
          </p:cNvGraphicFramePr>
          <p:nvPr>
            <p:extLst>
              <p:ext uri="{D42A27DB-BD31-4B8C-83A1-F6EECF244321}">
                <p14:modId xmlns:p14="http://schemas.microsoft.com/office/powerpoint/2010/main" val="847299018"/>
              </p:ext>
            </p:extLst>
          </p:nvPr>
        </p:nvGraphicFramePr>
        <p:xfrm>
          <a:off x="631487" y="1299824"/>
          <a:ext cx="14865031" cy="7687352"/>
        </p:xfrm>
        <a:graphic>
          <a:graphicData uri="http://schemas.openxmlformats.org/drawingml/2006/table">
            <a:tbl>
              <a:tblPr firstRow="1" firstCol="1" bandRow="1">
                <a:tableStyleId>{F5AB1C69-6EDB-4FF4-983F-18BD219EF322}</a:tableStyleId>
              </a:tblPr>
              <a:tblGrid>
                <a:gridCol w="6343261">
                  <a:extLst>
                    <a:ext uri="{9D8B030D-6E8A-4147-A177-3AD203B41FA5}">
                      <a16:colId xmlns:a16="http://schemas.microsoft.com/office/drawing/2014/main" val="1716156580"/>
                    </a:ext>
                  </a:extLst>
                </a:gridCol>
                <a:gridCol w="2475471">
                  <a:extLst>
                    <a:ext uri="{9D8B030D-6E8A-4147-A177-3AD203B41FA5}">
                      <a16:colId xmlns:a16="http://schemas.microsoft.com/office/drawing/2014/main" val="647123472"/>
                    </a:ext>
                  </a:extLst>
                </a:gridCol>
                <a:gridCol w="2996767">
                  <a:extLst>
                    <a:ext uri="{9D8B030D-6E8A-4147-A177-3AD203B41FA5}">
                      <a16:colId xmlns:a16="http://schemas.microsoft.com/office/drawing/2014/main" val="2944063880"/>
                    </a:ext>
                  </a:extLst>
                </a:gridCol>
                <a:gridCol w="3049532">
                  <a:extLst>
                    <a:ext uri="{9D8B030D-6E8A-4147-A177-3AD203B41FA5}">
                      <a16:colId xmlns:a16="http://schemas.microsoft.com/office/drawing/2014/main" val="831508843"/>
                    </a:ext>
                  </a:extLst>
                </a:gridCol>
              </a:tblGrid>
              <a:tr h="1770205">
                <a:tc>
                  <a:txBody>
                    <a:bodyPr/>
                    <a:lstStyle/>
                    <a:p>
                      <a:pPr algn="ctr">
                        <a:spcBef>
                          <a:spcPts val="600"/>
                        </a:spcBef>
                        <a:spcAft>
                          <a:spcPts val="600"/>
                        </a:spcAft>
                      </a:pPr>
                      <a:r>
                        <a:rPr lang="en-US" sz="3500" dirty="0" err="1">
                          <a:effectLst/>
                          <a:latin typeface="Times New Roman" panose="02020603050405020304" pitchFamily="18" charset="0"/>
                          <a:cs typeface="Times New Roman" panose="02020603050405020304" pitchFamily="18" charset="0"/>
                        </a:rPr>
                        <a:t>Yêu</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cầu</a:t>
                      </a:r>
                      <a:endParaRPr lang="en-VN" sz="3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tc>
                  <a:txBody>
                    <a:bodyPr/>
                    <a:lstStyle/>
                    <a:p>
                      <a:pPr algn="ctr">
                        <a:spcBef>
                          <a:spcPts val="600"/>
                        </a:spcBef>
                        <a:spcAft>
                          <a:spcPts val="600"/>
                        </a:spcAft>
                      </a:pPr>
                      <a:r>
                        <a:rPr lang="en-US" sz="3500">
                          <a:effectLst/>
                          <a:latin typeface="Times New Roman" panose="02020603050405020304" pitchFamily="18" charset="0"/>
                          <a:cs typeface="Times New Roman" panose="02020603050405020304" pitchFamily="18" charset="0"/>
                        </a:rPr>
                        <a:t>Đạt</a:t>
                      </a:r>
                      <a:endParaRPr lang="en-VN" sz="3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tc>
                  <a:txBody>
                    <a:bodyPr/>
                    <a:lstStyle/>
                    <a:p>
                      <a:pPr algn="ctr">
                        <a:spcBef>
                          <a:spcPts val="600"/>
                        </a:spcBef>
                        <a:spcAft>
                          <a:spcPts val="600"/>
                        </a:spcAft>
                      </a:pPr>
                      <a:r>
                        <a:rPr lang="en-US" sz="3500">
                          <a:effectLst/>
                          <a:latin typeface="Times New Roman" panose="02020603050405020304" pitchFamily="18" charset="0"/>
                          <a:cs typeface="Times New Roman" panose="02020603050405020304" pitchFamily="18" charset="0"/>
                        </a:rPr>
                        <a:t>Chưa đạt</a:t>
                      </a:r>
                      <a:endParaRPr lang="en-VN" sz="3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tc>
                  <a:txBody>
                    <a:bodyPr/>
                    <a:lstStyle/>
                    <a:p>
                      <a:pPr algn="ctr">
                        <a:spcBef>
                          <a:spcPts val="600"/>
                        </a:spcBef>
                        <a:spcAft>
                          <a:spcPts val="600"/>
                        </a:spcAft>
                      </a:pPr>
                      <a:r>
                        <a:rPr lang="en-US" sz="3500">
                          <a:effectLst/>
                          <a:latin typeface="Times New Roman" panose="02020603050405020304" pitchFamily="18" charset="0"/>
                          <a:cs typeface="Times New Roman" panose="02020603050405020304" pitchFamily="18" charset="0"/>
                        </a:rPr>
                        <a:t>Dự kiến</a:t>
                      </a:r>
                      <a:endParaRPr lang="en-VN" sz="3500">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en-US" sz="3500">
                          <a:effectLst/>
                          <a:latin typeface="Times New Roman" panose="02020603050405020304" pitchFamily="18" charset="0"/>
                          <a:cs typeface="Times New Roman" panose="02020603050405020304" pitchFamily="18" charset="0"/>
                        </a:rPr>
                        <a:t>chỉnh sửa</a:t>
                      </a:r>
                      <a:endParaRPr lang="en-VN" sz="3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extLst>
                  <a:ext uri="{0D108BD9-81ED-4DB2-BD59-A6C34878D82A}">
                    <a16:rowId xmlns:a16="http://schemas.microsoft.com/office/drawing/2014/main" val="791230436"/>
                  </a:ext>
                </a:extLst>
              </a:tr>
              <a:tr h="1332036">
                <a:tc>
                  <a:txBody>
                    <a:bodyPr/>
                    <a:lstStyle/>
                    <a:p>
                      <a:pPr algn="ctr">
                        <a:spcBef>
                          <a:spcPts val="600"/>
                        </a:spcBef>
                        <a:spcAft>
                          <a:spcPts val="600"/>
                        </a:spcAft>
                      </a:pPr>
                      <a:r>
                        <a:rPr lang="en-US" sz="3500" dirty="0">
                          <a:effectLst/>
                          <a:latin typeface="Times New Roman" panose="02020603050405020304" pitchFamily="18" charset="0"/>
                          <a:cs typeface="Times New Roman" panose="02020603050405020304" pitchFamily="18" charset="0"/>
                        </a:rPr>
                        <a:t>1. </a:t>
                      </a:r>
                      <a:r>
                        <a:rPr lang="en-US" sz="3500" dirty="0" err="1">
                          <a:effectLst/>
                          <a:latin typeface="Times New Roman" panose="02020603050405020304" pitchFamily="18" charset="0"/>
                          <a:cs typeface="Times New Roman" panose="02020603050405020304" pitchFamily="18" charset="0"/>
                        </a:rPr>
                        <a:t>Đảm</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bảo</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hình</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thức</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đoạn</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văn</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từ</a:t>
                      </a:r>
                      <a:r>
                        <a:rPr lang="en-US" sz="3500" dirty="0">
                          <a:effectLst/>
                          <a:latin typeface="Times New Roman" panose="02020603050405020304" pitchFamily="18" charset="0"/>
                          <a:cs typeface="Times New Roman" panose="02020603050405020304" pitchFamily="18" charset="0"/>
                        </a:rPr>
                        <a:t> 5 </a:t>
                      </a:r>
                      <a:r>
                        <a:rPr lang="en-US" sz="3500" dirty="0" err="1">
                          <a:effectLst/>
                          <a:latin typeface="Times New Roman" panose="02020603050405020304" pitchFamily="18" charset="0"/>
                          <a:cs typeface="Times New Roman" panose="02020603050405020304" pitchFamily="18" charset="0"/>
                        </a:rPr>
                        <a:t>đến</a:t>
                      </a:r>
                      <a:r>
                        <a:rPr lang="en-US" sz="3500" dirty="0">
                          <a:effectLst/>
                          <a:latin typeface="Times New Roman" panose="02020603050405020304" pitchFamily="18" charset="0"/>
                          <a:cs typeface="Times New Roman" panose="02020603050405020304" pitchFamily="18" charset="0"/>
                        </a:rPr>
                        <a:t> 7 </a:t>
                      </a:r>
                      <a:r>
                        <a:rPr lang="en-US" sz="3500" dirty="0" err="1">
                          <a:effectLst/>
                          <a:latin typeface="Times New Roman" panose="02020603050405020304" pitchFamily="18" charset="0"/>
                          <a:cs typeface="Times New Roman" panose="02020603050405020304" pitchFamily="18" charset="0"/>
                        </a:rPr>
                        <a:t>dòng</a:t>
                      </a:r>
                      <a:r>
                        <a:rPr lang="en-US" sz="3500" dirty="0">
                          <a:effectLst/>
                          <a:latin typeface="Times New Roman" panose="02020603050405020304" pitchFamily="18" charset="0"/>
                          <a:cs typeface="Times New Roman" panose="02020603050405020304" pitchFamily="18" charset="0"/>
                        </a:rPr>
                        <a:t>)</a:t>
                      </a:r>
                      <a:endParaRPr lang="en-VN" sz="3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tc>
                  <a:txBody>
                    <a:bodyPr/>
                    <a:lstStyle/>
                    <a:p>
                      <a:pPr algn="ctr">
                        <a:spcBef>
                          <a:spcPts val="600"/>
                        </a:spcBef>
                        <a:spcAft>
                          <a:spcPts val="600"/>
                        </a:spcAft>
                      </a:pPr>
                      <a:r>
                        <a:rPr lang="en-US" sz="3500">
                          <a:effectLst/>
                          <a:latin typeface="Times New Roman" panose="02020603050405020304" pitchFamily="18" charset="0"/>
                          <a:cs typeface="Times New Roman" panose="02020603050405020304" pitchFamily="18" charset="0"/>
                        </a:rPr>
                        <a:t> </a:t>
                      </a:r>
                      <a:endParaRPr lang="en-VN" sz="3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tc>
                  <a:txBody>
                    <a:bodyPr/>
                    <a:lstStyle/>
                    <a:p>
                      <a:pPr algn="ctr">
                        <a:spcBef>
                          <a:spcPts val="600"/>
                        </a:spcBef>
                        <a:spcAft>
                          <a:spcPts val="600"/>
                        </a:spcAft>
                      </a:pPr>
                      <a:r>
                        <a:rPr lang="en-US" sz="3500">
                          <a:effectLst/>
                          <a:latin typeface="Times New Roman" panose="02020603050405020304" pitchFamily="18" charset="0"/>
                          <a:cs typeface="Times New Roman" panose="02020603050405020304" pitchFamily="18" charset="0"/>
                        </a:rPr>
                        <a:t> </a:t>
                      </a:r>
                      <a:endParaRPr lang="en-VN" sz="3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tc>
                  <a:txBody>
                    <a:bodyPr/>
                    <a:lstStyle/>
                    <a:p>
                      <a:pPr algn="ctr">
                        <a:spcBef>
                          <a:spcPts val="600"/>
                        </a:spcBef>
                        <a:spcAft>
                          <a:spcPts val="600"/>
                        </a:spcAft>
                      </a:pPr>
                      <a:r>
                        <a:rPr lang="en-US" sz="3500">
                          <a:effectLst/>
                          <a:latin typeface="Times New Roman" panose="02020603050405020304" pitchFamily="18" charset="0"/>
                          <a:cs typeface="Times New Roman" panose="02020603050405020304" pitchFamily="18" charset="0"/>
                        </a:rPr>
                        <a:t> </a:t>
                      </a:r>
                      <a:endParaRPr lang="en-VN" sz="3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extLst>
                  <a:ext uri="{0D108BD9-81ED-4DB2-BD59-A6C34878D82A}">
                    <a16:rowId xmlns:a16="http://schemas.microsoft.com/office/drawing/2014/main" val="732032678"/>
                  </a:ext>
                </a:extLst>
              </a:tr>
              <a:tr h="3253075">
                <a:tc>
                  <a:txBody>
                    <a:bodyPr/>
                    <a:lstStyle/>
                    <a:p>
                      <a:pPr algn="ctr">
                        <a:spcBef>
                          <a:spcPts val="600"/>
                        </a:spcBef>
                        <a:spcAft>
                          <a:spcPts val="600"/>
                        </a:spcAft>
                      </a:pPr>
                      <a:r>
                        <a:rPr lang="en-US" sz="3500" spc="-20" dirty="0">
                          <a:effectLst/>
                          <a:latin typeface="Times New Roman" panose="02020603050405020304" pitchFamily="18" charset="0"/>
                          <a:cs typeface="Times New Roman" panose="02020603050405020304" pitchFamily="18" charset="0"/>
                        </a:rPr>
                        <a:t>2. </a:t>
                      </a:r>
                      <a:r>
                        <a:rPr lang="vi-VN" sz="3500" spc="-20" dirty="0">
                          <a:effectLst/>
                          <a:latin typeface="Times New Roman" panose="02020603050405020304" pitchFamily="18" charset="0"/>
                          <a:cs typeface="Times New Roman" panose="02020603050405020304" pitchFamily="18" charset="0"/>
                        </a:rPr>
                        <a:t>Nội dung</a:t>
                      </a:r>
                      <a:r>
                        <a:rPr lang="en-US" sz="3500" spc="-20" dirty="0">
                          <a:effectLst/>
                          <a:latin typeface="Times New Roman" panose="02020603050405020304" pitchFamily="18" charset="0"/>
                          <a:cs typeface="Times New Roman" panose="02020603050405020304" pitchFamily="18" charset="0"/>
                        </a:rPr>
                        <a:t>: </a:t>
                      </a:r>
                      <a:r>
                        <a:rPr lang="vi-VN" sz="3500" spc="-20" dirty="0">
                          <a:effectLst/>
                          <a:latin typeface="Times New Roman" panose="02020603050405020304" pitchFamily="18" charset="0"/>
                          <a:cs typeface="Times New Roman" panose="02020603050405020304" pitchFamily="18" charset="0"/>
                        </a:rPr>
                        <a:t>giải thích nghĩa của các từ in đậm tronghai dòng thơ và lí giải dựa vào đâu để xác định nghĩa của từ đó</a:t>
                      </a:r>
                      <a:endParaRPr lang="en-VN" sz="3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tc>
                  <a:txBody>
                    <a:bodyPr/>
                    <a:lstStyle/>
                    <a:p>
                      <a:pPr algn="ctr">
                        <a:spcBef>
                          <a:spcPts val="600"/>
                        </a:spcBef>
                        <a:spcAft>
                          <a:spcPts val="600"/>
                        </a:spcAft>
                      </a:pPr>
                      <a:r>
                        <a:rPr lang="en-US" sz="3500">
                          <a:effectLst/>
                          <a:latin typeface="Times New Roman" panose="02020603050405020304" pitchFamily="18" charset="0"/>
                          <a:cs typeface="Times New Roman" panose="02020603050405020304" pitchFamily="18" charset="0"/>
                        </a:rPr>
                        <a:t> </a:t>
                      </a:r>
                      <a:endParaRPr lang="en-VN" sz="3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tc>
                  <a:txBody>
                    <a:bodyPr/>
                    <a:lstStyle/>
                    <a:p>
                      <a:pPr algn="ctr">
                        <a:spcBef>
                          <a:spcPts val="600"/>
                        </a:spcBef>
                        <a:spcAft>
                          <a:spcPts val="600"/>
                        </a:spcAft>
                      </a:pPr>
                      <a:r>
                        <a:rPr lang="en-US" sz="3500">
                          <a:effectLst/>
                          <a:latin typeface="Times New Roman" panose="02020603050405020304" pitchFamily="18" charset="0"/>
                          <a:cs typeface="Times New Roman" panose="02020603050405020304" pitchFamily="18" charset="0"/>
                        </a:rPr>
                        <a:t> </a:t>
                      </a:r>
                      <a:endParaRPr lang="en-VN" sz="3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tc>
                  <a:txBody>
                    <a:bodyPr/>
                    <a:lstStyle/>
                    <a:p>
                      <a:pPr algn="ctr">
                        <a:spcBef>
                          <a:spcPts val="600"/>
                        </a:spcBef>
                        <a:spcAft>
                          <a:spcPts val="600"/>
                        </a:spcAft>
                      </a:pPr>
                      <a:r>
                        <a:rPr lang="en-US" sz="3500">
                          <a:effectLst/>
                          <a:latin typeface="Times New Roman" panose="02020603050405020304" pitchFamily="18" charset="0"/>
                          <a:cs typeface="Times New Roman" panose="02020603050405020304" pitchFamily="18" charset="0"/>
                        </a:rPr>
                        <a:t> </a:t>
                      </a:r>
                      <a:endParaRPr lang="en-VN" sz="3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extLst>
                  <a:ext uri="{0D108BD9-81ED-4DB2-BD59-A6C34878D82A}">
                    <a16:rowId xmlns:a16="http://schemas.microsoft.com/office/drawing/2014/main" val="253582774"/>
                  </a:ext>
                </a:extLst>
              </a:tr>
              <a:tr h="1332036">
                <a:tc>
                  <a:txBody>
                    <a:bodyPr/>
                    <a:lstStyle/>
                    <a:p>
                      <a:pPr algn="ctr">
                        <a:spcBef>
                          <a:spcPts val="600"/>
                        </a:spcBef>
                        <a:spcAft>
                          <a:spcPts val="600"/>
                        </a:spcAft>
                      </a:pPr>
                      <a:r>
                        <a:rPr lang="en-US" sz="3500">
                          <a:effectLst/>
                          <a:latin typeface="Times New Roman" panose="02020603050405020304" pitchFamily="18" charset="0"/>
                          <a:cs typeface="Times New Roman" panose="02020603050405020304" pitchFamily="18" charset="0"/>
                        </a:rPr>
                        <a:t>3. Đảm bảo các yêu cầu về chính tả, ngữ pháp.</a:t>
                      </a:r>
                      <a:endParaRPr lang="en-VN" sz="3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tc>
                  <a:txBody>
                    <a:bodyPr/>
                    <a:lstStyle/>
                    <a:p>
                      <a:pPr algn="ctr">
                        <a:spcBef>
                          <a:spcPts val="600"/>
                        </a:spcBef>
                        <a:spcAft>
                          <a:spcPts val="600"/>
                        </a:spcAft>
                      </a:pPr>
                      <a:r>
                        <a:rPr lang="en-US" sz="3500">
                          <a:effectLst/>
                          <a:latin typeface="Times New Roman" panose="02020603050405020304" pitchFamily="18" charset="0"/>
                          <a:cs typeface="Times New Roman" panose="02020603050405020304" pitchFamily="18" charset="0"/>
                        </a:rPr>
                        <a:t> </a:t>
                      </a:r>
                      <a:endParaRPr lang="en-VN" sz="3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tc>
                  <a:txBody>
                    <a:bodyPr/>
                    <a:lstStyle/>
                    <a:p>
                      <a:pPr algn="ctr">
                        <a:spcBef>
                          <a:spcPts val="600"/>
                        </a:spcBef>
                        <a:spcAft>
                          <a:spcPts val="600"/>
                        </a:spcAft>
                      </a:pPr>
                      <a:r>
                        <a:rPr lang="en-US" sz="3500">
                          <a:effectLst/>
                          <a:latin typeface="Times New Roman" panose="02020603050405020304" pitchFamily="18" charset="0"/>
                          <a:cs typeface="Times New Roman" panose="02020603050405020304" pitchFamily="18" charset="0"/>
                        </a:rPr>
                        <a:t> </a:t>
                      </a:r>
                      <a:endParaRPr lang="en-VN" sz="3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tc>
                  <a:txBody>
                    <a:bodyPr/>
                    <a:lstStyle/>
                    <a:p>
                      <a:pPr algn="ctr">
                        <a:spcBef>
                          <a:spcPts val="600"/>
                        </a:spcBef>
                        <a:spcAft>
                          <a:spcPts val="600"/>
                        </a:spcAft>
                      </a:pPr>
                      <a:r>
                        <a:rPr lang="en-US" sz="3500" dirty="0">
                          <a:effectLst/>
                          <a:latin typeface="Times New Roman" panose="02020603050405020304" pitchFamily="18" charset="0"/>
                          <a:cs typeface="Times New Roman" panose="02020603050405020304" pitchFamily="18" charset="0"/>
                        </a:rPr>
                        <a:t> </a:t>
                      </a:r>
                      <a:endParaRPr lang="en-VN" sz="3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1653" marR="161653" marT="0" marB="0" anchor="ctr"/>
                </a:tc>
                <a:extLst>
                  <a:ext uri="{0D108BD9-81ED-4DB2-BD59-A6C34878D82A}">
                    <a16:rowId xmlns:a16="http://schemas.microsoft.com/office/drawing/2014/main" val="736600286"/>
                  </a:ext>
                </a:extLst>
              </a:tr>
            </a:tbl>
          </a:graphicData>
        </a:graphic>
      </p:graphicFrame>
      <p:pic>
        <p:nvPicPr>
          <p:cNvPr id="3" name="Picture 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330426" y="6756267"/>
            <a:ext cx="5691181" cy="3425056"/>
          </a:xfrm>
          <a:prstGeom prst="rect">
            <a:avLst/>
          </a:prstGeom>
        </p:spPr>
      </p:pic>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F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50374">
            <a:off x="5395609" y="-4022179"/>
            <a:ext cx="11072752" cy="1921139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60388" flipH="1">
            <a:off x="483046" y="2114994"/>
            <a:ext cx="5511142" cy="470952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50285">
            <a:off x="4837129" y="8073560"/>
            <a:ext cx="2231233" cy="141650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524282">
            <a:off x="16290170" y="2746786"/>
            <a:ext cx="2558357" cy="267001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79883">
            <a:off x="13924107" y="-241933"/>
            <a:ext cx="2955844" cy="2268610"/>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7780">
            <a:off x="479738" y="7316171"/>
            <a:ext cx="2575556" cy="197674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13924">
            <a:off x="2707188" y="-662961"/>
            <a:ext cx="2830687" cy="217255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70681">
            <a:off x="4875024" y="365560"/>
            <a:ext cx="2014017" cy="1810097"/>
          </a:xfrm>
          <a:prstGeom prst="rect">
            <a:avLst/>
          </a:prstGeom>
        </p:spPr>
      </p:pic>
      <p:sp>
        <p:nvSpPr>
          <p:cNvPr id="13" name="TextBox 12">
            <a:extLst>
              <a:ext uri="{FF2B5EF4-FFF2-40B4-BE49-F238E27FC236}">
                <a16:creationId xmlns:a16="http://schemas.microsoft.com/office/drawing/2014/main" id="{858F487A-19D9-B324-BFE6-7C31DEFC6271}"/>
              </a:ext>
            </a:extLst>
          </p:cNvPr>
          <p:cNvSpPr txBox="1"/>
          <p:nvPr/>
        </p:nvSpPr>
        <p:spPr>
          <a:xfrm>
            <a:off x="6172199" y="2648593"/>
            <a:ext cx="9994725" cy="5093702"/>
          </a:xfrm>
          <a:prstGeom prst="rect">
            <a:avLst/>
          </a:prstGeom>
          <a:noFill/>
        </p:spPr>
        <p:txBody>
          <a:bodyPr wrap="square">
            <a:spAutoFit/>
          </a:bodyPr>
          <a:lstStyle/>
          <a:p>
            <a:pPr algn="just">
              <a:spcBef>
                <a:spcPts val="600"/>
              </a:spcBef>
              <a:spcAft>
                <a:spcPts val="600"/>
              </a:spcAft>
            </a:pPr>
            <a:r>
              <a:rPr lang="vi-VN" sz="4500" i="1" kern="100" dirty="0">
                <a:solidFill>
                  <a:srgbClr val="000000"/>
                </a:solidFill>
                <a:effectLst/>
                <a:latin typeface="Times New Roman" panose="02020603050405020304" pitchFamily="18" charset="0"/>
                <a:ea typeface="SimSun" panose="02010600030101010101" pitchFamily="2" charset="-122"/>
              </a:rPr>
              <a:t>+ </a:t>
            </a:r>
            <a:r>
              <a:rPr lang="vi-VN" sz="4500" kern="100" dirty="0">
                <a:solidFill>
                  <a:srgbClr val="000000"/>
                </a:solidFill>
                <a:effectLst/>
                <a:latin typeface="Times New Roman" panose="02020603050405020304" pitchFamily="18" charset="0"/>
                <a:ea typeface="SimSun" panose="02010600030101010101" pitchFamily="2" charset="-122"/>
              </a:rPr>
              <a:t>Ở dòng thơ thứ nhất, từ</a:t>
            </a:r>
            <a:r>
              <a:rPr lang="vi-VN" sz="4500" i="1" kern="100" dirty="0">
                <a:solidFill>
                  <a:srgbClr val="000000"/>
                </a:solidFill>
                <a:effectLst/>
                <a:latin typeface="Times New Roman" panose="02020603050405020304" pitchFamily="18" charset="0"/>
                <a:ea typeface="SimSun" panose="02010600030101010101" pitchFamily="2" charset="-122"/>
              </a:rPr>
              <a:t> mặt trời </a:t>
            </a:r>
            <a:r>
              <a:rPr lang="vi-VN" sz="4500" kern="100" dirty="0">
                <a:solidFill>
                  <a:srgbClr val="000000"/>
                </a:solidFill>
                <a:effectLst/>
                <a:latin typeface="Times New Roman" panose="02020603050405020304" pitchFamily="18" charset="0"/>
                <a:ea typeface="SimSun" panose="02010600030101010101" pitchFamily="2" charset="-122"/>
              </a:rPr>
              <a:t>chỉ thiên thể nóng sáng, là nguồn chiếu sáng và sưởi ấm chủ yếu cho Trái Đất.</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kern="100" dirty="0">
                <a:solidFill>
                  <a:srgbClr val="000000"/>
                </a:solidFill>
                <a:effectLst/>
                <a:latin typeface="Times New Roman" panose="02020603050405020304" pitchFamily="18" charset="0"/>
                <a:ea typeface="SimSun" panose="02010600030101010101" pitchFamily="2" charset="-122"/>
              </a:rPr>
              <a:t>+ Ngữ cảnh giúp xác định nghĩa của từ </a:t>
            </a:r>
            <a:r>
              <a:rPr lang="vi-VN" sz="4500" i="1" kern="100" dirty="0">
                <a:solidFill>
                  <a:srgbClr val="000000"/>
                </a:solidFill>
                <a:effectLst/>
                <a:latin typeface="Times New Roman" panose="02020603050405020304" pitchFamily="18" charset="0"/>
                <a:ea typeface="SimSun" panose="02010600030101010101" pitchFamily="2" charset="-122"/>
              </a:rPr>
              <a:t>mặt trời</a:t>
            </a:r>
            <a:r>
              <a:rPr lang="vi-VN" sz="4500" kern="100" dirty="0">
                <a:solidFill>
                  <a:srgbClr val="000000"/>
                </a:solidFill>
                <a:effectLst/>
                <a:latin typeface="Times New Roman" panose="02020603050405020304" pitchFamily="18" charset="0"/>
                <a:ea typeface="SimSun" panose="02010600030101010101" pitchFamily="2" charset="-122"/>
              </a:rPr>
              <a:t> trong dòng thơ này là các từ ngữ đứng trước và đứng sau: </a:t>
            </a:r>
            <a:r>
              <a:rPr lang="vi-VN" sz="4500" i="1" kern="100" dirty="0">
                <a:solidFill>
                  <a:srgbClr val="000000"/>
                </a:solidFill>
                <a:effectLst/>
                <a:latin typeface="Times New Roman" panose="02020603050405020304" pitchFamily="18" charset="0"/>
                <a:ea typeface="SimSun" panose="02010600030101010101" pitchFamily="2" charset="-122"/>
              </a:rPr>
              <a:t>(Ngày ngày...đi qua trên lăng)</a:t>
            </a:r>
            <a:endParaRPr lang="en-VN" sz="45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F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688912">
            <a:off x="-1544647" y="88546"/>
            <a:ext cx="12681122" cy="10744369"/>
          </a:xfrm>
          <a:prstGeom prst="rect">
            <a:avLst/>
          </a:prstGeom>
        </p:spPr>
      </p:pic>
      <p:sp>
        <p:nvSpPr>
          <p:cNvPr id="3" name="TextBox 3"/>
          <p:cNvSpPr txBox="1"/>
          <p:nvPr/>
        </p:nvSpPr>
        <p:spPr>
          <a:xfrm>
            <a:off x="835159" y="2884014"/>
            <a:ext cx="8759924" cy="3037755"/>
          </a:xfrm>
          <a:prstGeom prst="rect">
            <a:avLst/>
          </a:prstGeom>
        </p:spPr>
        <p:txBody>
          <a:bodyPr lIns="0" tIns="0" rIns="0" bIns="0" rtlCol="0" anchor="t">
            <a:spAutoFit/>
          </a:bodyPr>
          <a:lstStyle/>
          <a:p>
            <a:pPr marL="0" lvl="0" indent="0" algn="ctr">
              <a:lnSpc>
                <a:spcPct val="150000"/>
              </a:lnSpc>
              <a:spcBef>
                <a:spcPct val="0"/>
              </a:spcBef>
            </a:pPr>
            <a:r>
              <a:rPr lang="en-US" sz="6999" b="1" i="1" u="none" dirty="0" err="1">
                <a:solidFill>
                  <a:srgbClr val="DF772F"/>
                </a:solidFill>
                <a:latin typeface="Times New Roman" panose="02020603050405020304" pitchFamily="18" charset="0"/>
                <a:cs typeface="Times New Roman" panose="02020603050405020304" pitchFamily="18" charset="0"/>
              </a:rPr>
              <a:t>Chúc</a:t>
            </a:r>
            <a:r>
              <a:rPr lang="en-US" sz="6999" b="1" i="1" u="none" dirty="0">
                <a:solidFill>
                  <a:srgbClr val="DF772F"/>
                </a:solidFill>
                <a:latin typeface="Times New Roman" panose="02020603050405020304" pitchFamily="18" charset="0"/>
                <a:cs typeface="Times New Roman" panose="02020603050405020304" pitchFamily="18" charset="0"/>
              </a:rPr>
              <a:t> </a:t>
            </a:r>
            <a:r>
              <a:rPr lang="en-US" sz="6999" b="1" i="1" u="none" dirty="0" err="1">
                <a:solidFill>
                  <a:srgbClr val="DF772F"/>
                </a:solidFill>
                <a:latin typeface="Times New Roman" panose="02020603050405020304" pitchFamily="18" charset="0"/>
                <a:cs typeface="Times New Roman" panose="02020603050405020304" pitchFamily="18" charset="0"/>
              </a:rPr>
              <a:t>các</a:t>
            </a:r>
            <a:r>
              <a:rPr lang="en-US" sz="6999" b="1" i="1" u="none" dirty="0">
                <a:solidFill>
                  <a:srgbClr val="DF772F"/>
                </a:solidFill>
                <a:latin typeface="Times New Roman" panose="02020603050405020304" pitchFamily="18" charset="0"/>
                <a:cs typeface="Times New Roman" panose="02020603050405020304" pitchFamily="18" charset="0"/>
              </a:rPr>
              <a:t> </a:t>
            </a:r>
            <a:r>
              <a:rPr lang="en-US" sz="6999" b="1" i="1" u="none" dirty="0" err="1">
                <a:solidFill>
                  <a:srgbClr val="DF772F"/>
                </a:solidFill>
                <a:latin typeface="Times New Roman" panose="02020603050405020304" pitchFamily="18" charset="0"/>
                <a:cs typeface="Times New Roman" panose="02020603050405020304" pitchFamily="18" charset="0"/>
              </a:rPr>
              <a:t>em</a:t>
            </a:r>
            <a:r>
              <a:rPr lang="en-US" sz="6999" b="1" i="1" u="none" dirty="0">
                <a:solidFill>
                  <a:srgbClr val="DF772F"/>
                </a:solidFill>
                <a:latin typeface="Times New Roman" panose="02020603050405020304" pitchFamily="18" charset="0"/>
                <a:cs typeface="Times New Roman" panose="02020603050405020304" pitchFamily="18" charset="0"/>
              </a:rPr>
              <a:t> </a:t>
            </a:r>
          </a:p>
          <a:p>
            <a:pPr marL="0" lvl="0" indent="0" algn="ctr">
              <a:lnSpc>
                <a:spcPct val="150000"/>
              </a:lnSpc>
              <a:spcBef>
                <a:spcPct val="0"/>
              </a:spcBef>
            </a:pPr>
            <a:r>
              <a:rPr lang="en-US" sz="6999" b="1" i="1" u="none" dirty="0" err="1">
                <a:solidFill>
                  <a:srgbClr val="DF772F"/>
                </a:solidFill>
                <a:latin typeface="Times New Roman" panose="02020603050405020304" pitchFamily="18" charset="0"/>
                <a:cs typeface="Times New Roman" panose="02020603050405020304" pitchFamily="18" charset="0"/>
              </a:rPr>
              <a:t>học</a:t>
            </a:r>
            <a:r>
              <a:rPr lang="en-US" sz="6999" b="1" i="1" u="none" dirty="0">
                <a:solidFill>
                  <a:srgbClr val="DF772F"/>
                </a:solidFill>
                <a:latin typeface="Times New Roman" panose="02020603050405020304" pitchFamily="18" charset="0"/>
                <a:cs typeface="Times New Roman" panose="02020603050405020304" pitchFamily="18" charset="0"/>
              </a:rPr>
              <a:t> </a:t>
            </a:r>
            <a:r>
              <a:rPr lang="en-US" sz="6999" b="1" i="1" u="none" dirty="0" err="1">
                <a:solidFill>
                  <a:srgbClr val="DF772F"/>
                </a:solidFill>
                <a:latin typeface="Times New Roman" panose="02020603050405020304" pitchFamily="18" charset="0"/>
                <a:cs typeface="Times New Roman" panose="02020603050405020304" pitchFamily="18" charset="0"/>
              </a:rPr>
              <a:t>tốt</a:t>
            </a:r>
            <a:r>
              <a:rPr lang="en-US" sz="6999" b="1" i="1" u="none" dirty="0">
                <a:solidFill>
                  <a:srgbClr val="DF772F"/>
                </a:solidFill>
                <a:latin typeface="Times New Roman" panose="02020603050405020304" pitchFamily="18" charset="0"/>
                <a:cs typeface="Times New Roman" panose="02020603050405020304" pitchFamily="18" charset="0"/>
              </a:rPr>
              <a:t> </a:t>
            </a:r>
            <a:r>
              <a:rPr lang="en-US" sz="6999" b="1" i="1" u="none" dirty="0" err="1">
                <a:solidFill>
                  <a:srgbClr val="DF772F"/>
                </a:solidFill>
                <a:latin typeface="Times New Roman" panose="02020603050405020304" pitchFamily="18" charset="0"/>
                <a:cs typeface="Times New Roman" panose="02020603050405020304" pitchFamily="18" charset="0"/>
              </a:rPr>
              <a:t>nhé</a:t>
            </a:r>
            <a:r>
              <a:rPr lang="en-US" sz="6999" b="1" i="1" u="none" dirty="0">
                <a:solidFill>
                  <a:srgbClr val="DF772F"/>
                </a:solidFill>
                <a:latin typeface="Times New Roman" panose="02020603050405020304" pitchFamily="18" charset="0"/>
                <a:cs typeface="Times New Roman" panose="02020603050405020304" pitchFamily="18" charset="0"/>
              </a:rPr>
              <a:t> !</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5907">
            <a:off x="12723756" y="-283568"/>
            <a:ext cx="3419591" cy="262453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28935">
            <a:off x="9627648" y="8025803"/>
            <a:ext cx="3419591" cy="262453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463126" y="1271503"/>
            <a:ext cx="9340344" cy="774399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75820">
            <a:off x="7668447" y="7377097"/>
            <a:ext cx="2231233" cy="141650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72484">
            <a:off x="915433" y="758872"/>
            <a:ext cx="2123315" cy="877525"/>
          </a:xfrm>
          <a:prstGeom prst="rect">
            <a:avLst/>
          </a:prstGeom>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F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008125">
            <a:off x="4956847" y="273874"/>
            <a:ext cx="8771940" cy="1051103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836">
            <a:off x="7782940" y="9068004"/>
            <a:ext cx="2159564" cy="165746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95711">
            <a:off x="1440939" y="744063"/>
            <a:ext cx="2177147" cy="167096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6851">
            <a:off x="14631247" y="1102150"/>
            <a:ext cx="3998472" cy="3068827"/>
          </a:xfrm>
          <a:prstGeom prst="rect">
            <a:avLst/>
          </a:prstGeom>
        </p:spPr>
      </p:pic>
      <p:sp>
        <p:nvSpPr>
          <p:cNvPr id="7" name="TextBox 7"/>
          <p:cNvSpPr txBox="1"/>
          <p:nvPr/>
        </p:nvSpPr>
        <p:spPr>
          <a:xfrm>
            <a:off x="5730517" y="2642375"/>
            <a:ext cx="6826966" cy="384721"/>
          </a:xfrm>
          <a:prstGeom prst="rect">
            <a:avLst/>
          </a:prstGeom>
        </p:spPr>
        <p:txBody>
          <a:bodyPr lIns="0" tIns="0" rIns="0" bIns="0" rtlCol="0" anchor="t">
            <a:spAutoFit/>
          </a:bodyPr>
          <a:lstStyle/>
          <a:p>
            <a:pPr algn="ctr">
              <a:lnSpc>
                <a:spcPts val="3000"/>
              </a:lnSpc>
            </a:pPr>
            <a:r>
              <a:rPr lang="en-US" sz="3000" spc="300" dirty="0">
                <a:solidFill>
                  <a:srgbClr val="172019"/>
                </a:solidFill>
                <a:latin typeface="Quicksand"/>
              </a:rPr>
              <a:t>TRƯỜNG….</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8652" y="3148010"/>
            <a:ext cx="4322676" cy="1100681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477088" y="2636563"/>
            <a:ext cx="5469242" cy="12800355"/>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16552" y="7505259"/>
            <a:ext cx="1427931" cy="1753041"/>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20183">
            <a:off x="11279490" y="1684128"/>
            <a:ext cx="1710374" cy="676308"/>
          </a:xfrm>
          <a:prstGeom prst="rect">
            <a:avLst/>
          </a:prstGeom>
        </p:spPr>
      </p:pic>
      <p:pic>
        <p:nvPicPr>
          <p:cNvPr id="13" name="Picture 12">
            <a:extLst>
              <a:ext uri="{FF2B5EF4-FFF2-40B4-BE49-F238E27FC236}">
                <a16:creationId xmlns:a16="http://schemas.microsoft.com/office/drawing/2014/main" id="{74F705A9-7807-82D6-20F0-F1D7EB8F615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632909"/>
            <a:ext cx="7772400" cy="4790746"/>
          </a:xfrm>
          <a:prstGeom prst="rect">
            <a:avLst/>
          </a:prstGeom>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FF4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336947" y="-1660602"/>
            <a:ext cx="8575223" cy="106947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43847">
            <a:off x="15369715" y="3575567"/>
            <a:ext cx="1910021" cy="218913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99339">
            <a:off x="-307984" y="-849050"/>
            <a:ext cx="8389161" cy="1103836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46367" y="7954130"/>
            <a:ext cx="2593591" cy="70388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97402">
            <a:off x="1150361" y="575946"/>
            <a:ext cx="1252644" cy="1335183"/>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31836">
            <a:off x="8197543" y="8681927"/>
            <a:ext cx="2664702" cy="2045159"/>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40572">
            <a:off x="15877161" y="6940554"/>
            <a:ext cx="3475852" cy="2667716"/>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79301">
            <a:off x="16395486" y="523948"/>
            <a:ext cx="1215867" cy="933178"/>
          </a:xfrm>
          <a:prstGeom prst="rect">
            <a:avLst/>
          </a:prstGeom>
        </p:spPr>
      </p:pic>
      <p:sp>
        <p:nvSpPr>
          <p:cNvPr id="13" name="TextBox 12">
            <a:extLst>
              <a:ext uri="{FF2B5EF4-FFF2-40B4-BE49-F238E27FC236}">
                <a16:creationId xmlns:a16="http://schemas.microsoft.com/office/drawing/2014/main" id="{8D984334-B9FA-0970-7589-A093D35395DC}"/>
              </a:ext>
            </a:extLst>
          </p:cNvPr>
          <p:cNvSpPr txBox="1"/>
          <p:nvPr/>
        </p:nvSpPr>
        <p:spPr>
          <a:xfrm>
            <a:off x="360590" y="1962746"/>
            <a:ext cx="8158912" cy="5991384"/>
          </a:xfrm>
          <a:prstGeom prst="rect">
            <a:avLst/>
          </a:prstGeom>
          <a:noFill/>
        </p:spPr>
        <p:txBody>
          <a:bodyPr wrap="square">
            <a:spAutoFit/>
          </a:bodyPr>
          <a:lstStyle/>
          <a:p>
            <a:pPr indent="457200" algn="ctr">
              <a:spcBef>
                <a:spcPts val="720"/>
              </a:spcBef>
              <a:spcAft>
                <a:spcPts val="720"/>
              </a:spcAft>
            </a:pPr>
            <a:r>
              <a:rPr lang="de-DE" sz="4500" dirty="0">
                <a:effectLst/>
                <a:latin typeface="Times New Roman" panose="02020603050405020304" pitchFamily="18" charset="0"/>
                <a:ea typeface="Times New Roman" panose="02020603050405020304" pitchFamily="18" charset="0"/>
              </a:rPr>
              <a:t>GV </a:t>
            </a:r>
            <a:r>
              <a:rPr lang="de-DE" sz="4500" dirty="0" err="1">
                <a:effectLst/>
                <a:latin typeface="Times New Roman" panose="02020603050405020304" pitchFamily="18" charset="0"/>
                <a:ea typeface="Times New Roman" panose="02020603050405020304" pitchFamily="18" charset="0"/>
              </a:rPr>
              <a:t>chia</a:t>
            </a:r>
            <a:r>
              <a:rPr lang="de-DE" sz="4500" dirty="0">
                <a:effectLst/>
                <a:latin typeface="Times New Roman" panose="02020603050405020304" pitchFamily="18" charset="0"/>
                <a:ea typeface="Times New Roman" panose="02020603050405020304" pitchFamily="18" charset="0"/>
              </a:rPr>
              <a:t> </a:t>
            </a:r>
            <a:r>
              <a:rPr lang="de-DE" sz="4500" dirty="0" err="1">
                <a:effectLst/>
                <a:latin typeface="Times New Roman" panose="02020603050405020304" pitchFamily="18" charset="0"/>
                <a:ea typeface="Times New Roman" panose="02020603050405020304" pitchFamily="18" charset="0"/>
              </a:rPr>
              <a:t>lớp</a:t>
            </a:r>
            <a:r>
              <a:rPr lang="de-DE" sz="4500" dirty="0">
                <a:effectLst/>
                <a:latin typeface="Times New Roman" panose="02020603050405020304" pitchFamily="18" charset="0"/>
                <a:ea typeface="Times New Roman" panose="02020603050405020304" pitchFamily="18" charset="0"/>
              </a:rPr>
              <a:t> </a:t>
            </a:r>
            <a:r>
              <a:rPr lang="de-DE" sz="4500" dirty="0" err="1">
                <a:effectLst/>
                <a:latin typeface="Times New Roman" panose="02020603050405020304" pitchFamily="18" charset="0"/>
                <a:ea typeface="Times New Roman" panose="02020603050405020304" pitchFamily="18" charset="0"/>
              </a:rPr>
              <a:t>thành</a:t>
            </a:r>
            <a:r>
              <a:rPr lang="de-DE" sz="4500" dirty="0">
                <a:effectLst/>
                <a:latin typeface="Times New Roman" panose="02020603050405020304" pitchFamily="18" charset="0"/>
                <a:ea typeface="Times New Roman" panose="02020603050405020304" pitchFamily="18" charset="0"/>
              </a:rPr>
              <a:t> 3 </a:t>
            </a:r>
            <a:r>
              <a:rPr lang="de-DE" sz="4500" dirty="0" err="1">
                <a:effectLst/>
                <a:latin typeface="Times New Roman" panose="02020603050405020304" pitchFamily="18" charset="0"/>
                <a:ea typeface="Times New Roman" panose="02020603050405020304" pitchFamily="18" charset="0"/>
              </a:rPr>
              <a:t>nhóm</a:t>
            </a:r>
            <a:r>
              <a:rPr lang="de-DE" sz="4500" dirty="0">
                <a:effectLst/>
                <a:latin typeface="Times New Roman" panose="02020603050405020304" pitchFamily="18" charset="0"/>
                <a:ea typeface="Times New Roman" panose="02020603050405020304" pitchFamily="18" charset="0"/>
              </a:rPr>
              <a:t>; </a:t>
            </a:r>
            <a:r>
              <a:rPr lang="de-DE" sz="4500" dirty="0" err="1">
                <a:effectLst/>
                <a:latin typeface="Times New Roman" panose="02020603050405020304" pitchFamily="18" charset="0"/>
                <a:ea typeface="Times New Roman" panose="02020603050405020304" pitchFamily="18" charset="0"/>
              </a:rPr>
              <a:t>đưa</a:t>
            </a:r>
            <a:r>
              <a:rPr lang="de-DE" sz="4500" dirty="0">
                <a:effectLst/>
                <a:latin typeface="Times New Roman" panose="02020603050405020304" pitchFamily="18" charset="0"/>
                <a:ea typeface="Times New Roman" panose="02020603050405020304" pitchFamily="18" charset="0"/>
              </a:rPr>
              <a:t> </a:t>
            </a:r>
            <a:r>
              <a:rPr lang="de-DE" sz="4500" dirty="0" err="1">
                <a:effectLst/>
                <a:latin typeface="Times New Roman" panose="02020603050405020304" pitchFamily="18" charset="0"/>
                <a:ea typeface="Times New Roman" panose="02020603050405020304" pitchFamily="18" charset="0"/>
              </a:rPr>
              <a:t>ra</a:t>
            </a:r>
            <a:r>
              <a:rPr lang="de-DE" sz="4500" dirty="0">
                <a:effectLst/>
                <a:latin typeface="Times New Roman" panose="02020603050405020304" pitchFamily="18" charset="0"/>
                <a:ea typeface="Times New Roman" panose="02020603050405020304" pitchFamily="18" charset="0"/>
              </a:rPr>
              <a:t> </a:t>
            </a:r>
            <a:r>
              <a:rPr lang="de-DE" sz="4500" dirty="0" err="1">
                <a:effectLst/>
                <a:latin typeface="Times New Roman" panose="02020603050405020304" pitchFamily="18" charset="0"/>
                <a:ea typeface="Times New Roman" panose="02020603050405020304" pitchFamily="18" charset="0"/>
              </a:rPr>
              <a:t>yêu</a:t>
            </a:r>
            <a:r>
              <a:rPr lang="de-DE" sz="4500" dirty="0">
                <a:effectLst/>
                <a:latin typeface="Times New Roman" panose="02020603050405020304" pitchFamily="18" charset="0"/>
                <a:ea typeface="Times New Roman" panose="02020603050405020304" pitchFamily="18" charset="0"/>
              </a:rPr>
              <a:t> </a:t>
            </a:r>
            <a:r>
              <a:rPr lang="de-DE" sz="4500" dirty="0" err="1">
                <a:effectLst/>
                <a:latin typeface="Times New Roman" panose="02020603050405020304" pitchFamily="18" charset="0"/>
                <a:ea typeface="Times New Roman" panose="02020603050405020304" pitchFamily="18" charset="0"/>
              </a:rPr>
              <a:t>cầu</a:t>
            </a:r>
            <a:r>
              <a:rPr lang="de-DE" sz="4500" dirty="0">
                <a:effectLst/>
                <a:latin typeface="Times New Roman" panose="02020603050405020304" pitchFamily="18" charset="0"/>
                <a:ea typeface="Times New Roman" panose="02020603050405020304" pitchFamily="18" charset="0"/>
              </a:rPr>
              <a:t> / </a:t>
            </a:r>
            <a:r>
              <a:rPr lang="de-DE" sz="4500" dirty="0" err="1">
                <a:effectLst/>
                <a:latin typeface="Times New Roman" panose="02020603050405020304" pitchFamily="18" charset="0"/>
                <a:ea typeface="Times New Roman" panose="02020603050405020304" pitchFamily="18" charset="0"/>
              </a:rPr>
              <a:t>nhiệm</a:t>
            </a:r>
            <a:r>
              <a:rPr lang="de-DE" sz="4500" dirty="0">
                <a:effectLst/>
                <a:latin typeface="Times New Roman" panose="02020603050405020304" pitchFamily="18" charset="0"/>
                <a:ea typeface="Times New Roman" panose="02020603050405020304" pitchFamily="18" charset="0"/>
              </a:rPr>
              <a:t> </a:t>
            </a:r>
            <a:r>
              <a:rPr lang="de-DE" sz="4500" dirty="0" err="1">
                <a:effectLst/>
                <a:latin typeface="Times New Roman" panose="02020603050405020304" pitchFamily="18" charset="0"/>
                <a:ea typeface="Times New Roman" panose="02020603050405020304" pitchFamily="18" charset="0"/>
              </a:rPr>
              <a:t>vụ</a:t>
            </a:r>
            <a:r>
              <a:rPr lang="de-DE" sz="4500" dirty="0">
                <a:effectLst/>
                <a:latin typeface="Times New Roman" panose="02020603050405020304" pitchFamily="18" charset="0"/>
                <a:ea typeface="Times New Roman" panose="02020603050405020304" pitchFamily="18" charset="0"/>
              </a:rPr>
              <a:t> </a:t>
            </a:r>
            <a:r>
              <a:rPr lang="de-DE" sz="4500" dirty="0" err="1">
                <a:effectLst/>
                <a:latin typeface="Times New Roman" panose="02020603050405020304" pitchFamily="18" charset="0"/>
                <a:ea typeface="Times New Roman" panose="02020603050405020304" pitchFamily="18" charset="0"/>
              </a:rPr>
              <a:t>cho</a:t>
            </a:r>
            <a:r>
              <a:rPr lang="de-DE" sz="4500" dirty="0">
                <a:effectLst/>
                <a:latin typeface="Times New Roman" panose="02020603050405020304" pitchFamily="18" charset="0"/>
                <a:ea typeface="Times New Roman" panose="02020603050405020304" pitchFamily="18" charset="0"/>
              </a:rPr>
              <a:t> HS:</a:t>
            </a:r>
            <a:endParaRPr lang="en-VN" sz="4500" dirty="0">
              <a:latin typeface="Times New Roman" panose="02020603050405020304" pitchFamily="18" charset="0"/>
              <a:ea typeface="Times New Roman" panose="02020603050405020304" pitchFamily="18" charset="0"/>
            </a:endParaRPr>
          </a:p>
          <a:p>
            <a:pPr indent="457200" algn="ctr">
              <a:spcBef>
                <a:spcPts val="720"/>
              </a:spcBef>
              <a:spcAft>
                <a:spcPts val="720"/>
              </a:spcAft>
            </a:pPr>
            <a:r>
              <a:rPr lang="vi-VN" sz="4500" b="1" dirty="0">
                <a:solidFill>
                  <a:srgbClr val="000000"/>
                </a:solidFill>
                <a:effectLst/>
                <a:latin typeface="Times New Roman" panose="02020603050405020304" pitchFamily="18" charset="0"/>
                <a:ea typeface="Times New Roman" panose="02020603050405020304" pitchFamily="18" charset="0"/>
              </a:rPr>
              <a:t>+ </a:t>
            </a:r>
            <a:r>
              <a:rPr lang="de-DE" sz="4500" dirty="0">
                <a:solidFill>
                  <a:srgbClr val="000000"/>
                </a:solidFill>
                <a:effectLst/>
                <a:latin typeface="Times New Roman" panose="02020603050405020304" pitchFamily="18" charset="0"/>
                <a:ea typeface="Times New Roman" panose="02020603050405020304" pitchFamily="18" charset="0"/>
              </a:rPr>
              <a:t>Cho </a:t>
            </a:r>
            <a:r>
              <a:rPr lang="de-DE" sz="4500" dirty="0" err="1">
                <a:solidFill>
                  <a:srgbClr val="000000"/>
                </a:solidFill>
                <a:effectLst/>
                <a:latin typeface="Times New Roman" panose="02020603050405020304" pitchFamily="18" charset="0"/>
                <a:ea typeface="Times New Roman" panose="02020603050405020304" pitchFamily="18" charset="0"/>
              </a:rPr>
              <a:t>mỗi</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nhóm</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bốc</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thăm</a:t>
            </a:r>
            <a:r>
              <a:rPr lang="de-DE" sz="4500" dirty="0">
                <a:solidFill>
                  <a:srgbClr val="000000"/>
                </a:solidFill>
                <a:effectLst/>
                <a:latin typeface="Times New Roman" panose="02020603050405020304" pitchFamily="18" charset="0"/>
                <a:ea typeface="Times New Roman" panose="02020603050405020304" pitchFamily="18" charset="0"/>
              </a:rPr>
              <a:t> 1 </a:t>
            </a:r>
            <a:r>
              <a:rPr lang="de-DE" sz="4500" dirty="0" err="1">
                <a:solidFill>
                  <a:srgbClr val="000000"/>
                </a:solidFill>
                <a:effectLst/>
                <a:latin typeface="Times New Roman" panose="02020603050405020304" pitchFamily="18" charset="0"/>
                <a:ea typeface="Times New Roman" panose="02020603050405020304" pitchFamily="18" charset="0"/>
              </a:rPr>
              <a:t>từ</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i="1" dirty="0" err="1">
                <a:solidFill>
                  <a:srgbClr val="000000"/>
                </a:solidFill>
                <a:effectLst/>
                <a:latin typeface="Times New Roman" panose="02020603050405020304" pitchFamily="18" charset="0"/>
                <a:ea typeface="Times New Roman" panose="02020603050405020304" pitchFamily="18" charset="0"/>
              </a:rPr>
              <a:t>mắt</a:t>
            </a:r>
            <a:r>
              <a:rPr lang="de-DE" sz="4500" i="1" dirty="0">
                <a:solidFill>
                  <a:srgbClr val="000000"/>
                </a:solidFill>
                <a:effectLst/>
                <a:latin typeface="Times New Roman" panose="02020603050405020304" pitchFamily="18" charset="0"/>
                <a:ea typeface="Times New Roman" panose="02020603050405020304" pitchFamily="18" charset="0"/>
              </a:rPr>
              <a:t>/</a:t>
            </a:r>
            <a:r>
              <a:rPr lang="de-DE" sz="4500" i="1" dirty="0" err="1">
                <a:solidFill>
                  <a:srgbClr val="000000"/>
                </a:solidFill>
                <a:effectLst/>
                <a:latin typeface="Times New Roman" panose="02020603050405020304" pitchFamily="18" charset="0"/>
                <a:ea typeface="Times New Roman" panose="02020603050405020304" pitchFamily="18" charset="0"/>
              </a:rPr>
              <a:t>miệng</a:t>
            </a:r>
            <a:r>
              <a:rPr lang="vi-VN" sz="4500" i="1" dirty="0">
                <a:solidFill>
                  <a:srgbClr val="000000"/>
                </a:solidFill>
                <a:effectLst/>
                <a:latin typeface="Times New Roman" panose="02020603050405020304" pitchFamily="18" charset="0"/>
                <a:ea typeface="Times New Roman" panose="02020603050405020304" pitchFamily="18" charset="0"/>
              </a:rPr>
              <a:t>/chạy</a:t>
            </a:r>
            <a:endParaRPr lang="en-VN" sz="4500" dirty="0">
              <a:effectLst/>
              <a:latin typeface="Times New Roman" panose="02020603050405020304" pitchFamily="18" charset="0"/>
              <a:ea typeface="Times New Roman" panose="02020603050405020304" pitchFamily="18" charset="0"/>
            </a:endParaRPr>
          </a:p>
          <a:p>
            <a:pPr indent="457200" algn="ctr">
              <a:spcBef>
                <a:spcPts val="720"/>
              </a:spcBef>
              <a:spcAft>
                <a:spcPts val="720"/>
              </a:spcAft>
            </a:pPr>
            <a:r>
              <a:rPr lang="vi-VN" sz="4500" b="1" i="1"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Mỗi</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nhóm</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hãy</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đặt</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ít</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nhất</a:t>
            </a:r>
            <a:r>
              <a:rPr lang="de-DE" sz="4500" dirty="0">
                <a:solidFill>
                  <a:srgbClr val="000000"/>
                </a:solidFill>
                <a:effectLst/>
                <a:latin typeface="Times New Roman" panose="02020603050405020304" pitchFamily="18" charset="0"/>
                <a:ea typeface="Times New Roman" panose="02020603050405020304" pitchFamily="18" charset="0"/>
              </a:rPr>
              <a:t> 3 </a:t>
            </a:r>
            <a:r>
              <a:rPr lang="de-DE" sz="4500" dirty="0" err="1">
                <a:solidFill>
                  <a:srgbClr val="000000"/>
                </a:solidFill>
                <a:effectLst/>
                <a:latin typeface="Times New Roman" panose="02020603050405020304" pitchFamily="18" charset="0"/>
                <a:ea typeface="Times New Roman" panose="02020603050405020304" pitchFamily="18" charset="0"/>
              </a:rPr>
              <a:t>câu</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chứa</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từ</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ngữ</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của</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nhóm</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mình</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bốc</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được</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mà</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trong</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mỗi</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câu</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từ</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ngữ</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đó</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lại</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có</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nghĩa</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khác</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nhau</a:t>
            </a:r>
            <a:endParaRPr lang="en-VN" sz="45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F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99339">
            <a:off x="8383628" y="1873284"/>
            <a:ext cx="8389161" cy="1103836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06343">
            <a:off x="1180388" y="213885"/>
            <a:ext cx="3234810" cy="248271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90856">
            <a:off x="16025799" y="1637873"/>
            <a:ext cx="3077505" cy="236198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7063">
            <a:off x="9895422" y="733018"/>
            <a:ext cx="1882019" cy="144445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32227" y="1165450"/>
            <a:ext cx="6014997" cy="837531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29439">
            <a:off x="9894321" y="3564877"/>
            <a:ext cx="2582657" cy="106736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307258">
            <a:off x="16675592" y="8628811"/>
            <a:ext cx="1167416" cy="125897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518770">
            <a:off x="6224263" y="2070148"/>
            <a:ext cx="2145548" cy="1928311"/>
          </a:xfrm>
          <a:prstGeom prst="rect">
            <a:avLst/>
          </a:prstGeom>
        </p:spPr>
      </p:pic>
      <p:sp>
        <p:nvSpPr>
          <p:cNvPr id="13" name="TextBox 12">
            <a:extLst>
              <a:ext uri="{FF2B5EF4-FFF2-40B4-BE49-F238E27FC236}">
                <a16:creationId xmlns:a16="http://schemas.microsoft.com/office/drawing/2014/main" id="{3B4B26C0-B781-BD02-8C28-DADB811801CB}"/>
              </a:ext>
            </a:extLst>
          </p:cNvPr>
          <p:cNvSpPr txBox="1"/>
          <p:nvPr/>
        </p:nvSpPr>
        <p:spPr>
          <a:xfrm>
            <a:off x="8367511" y="5380990"/>
            <a:ext cx="8421393" cy="3084114"/>
          </a:xfrm>
          <a:prstGeom prst="rect">
            <a:avLst/>
          </a:prstGeom>
          <a:noFill/>
        </p:spPr>
        <p:txBody>
          <a:bodyPr wrap="square">
            <a:spAutoFit/>
          </a:bodyPr>
          <a:lstStyle/>
          <a:p>
            <a:pPr indent="457200" algn="ctr">
              <a:lnSpc>
                <a:spcPct val="150000"/>
              </a:lnSpc>
              <a:spcBef>
                <a:spcPts val="720"/>
              </a:spcBef>
              <a:spcAft>
                <a:spcPts val="720"/>
              </a:spcAft>
            </a:pPr>
            <a:r>
              <a:rPr lang="de-DE" sz="4500" dirty="0" err="1">
                <a:solidFill>
                  <a:srgbClr val="000000"/>
                </a:solidFill>
                <a:effectLst/>
                <a:latin typeface="Times New Roman" panose="02020603050405020304" pitchFamily="18" charset="0"/>
                <a:ea typeface="Times New Roman" panose="02020603050405020304" pitchFamily="18" charset="0"/>
              </a:rPr>
              <a:t>Vậy</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để</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hiểu</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đúng</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được</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ý</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nghĩa</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của</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từ</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ngữ</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trong</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từng</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trường</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hợp</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ta</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phải</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dựa</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vào</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cơ</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sở</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nào</a:t>
            </a:r>
            <a:r>
              <a:rPr lang="de-DE" sz="4500" dirty="0">
                <a:solidFill>
                  <a:srgbClr val="000000"/>
                </a:solidFill>
                <a:effectLst/>
                <a:latin typeface="Times New Roman" panose="02020603050405020304" pitchFamily="18" charset="0"/>
                <a:ea typeface="Times New Roman" panose="02020603050405020304" pitchFamily="18" charset="0"/>
              </a:rPr>
              <a:t>?</a:t>
            </a:r>
            <a:endParaRPr lang="en-VN" sz="45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FD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06343">
            <a:off x="1180388" y="213885"/>
            <a:ext cx="3234810" cy="248271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90856">
            <a:off x="16025799" y="1637873"/>
            <a:ext cx="3077505" cy="236198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37063">
            <a:off x="9895422" y="733018"/>
            <a:ext cx="1882019" cy="144445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07258">
            <a:off x="16675592" y="8628811"/>
            <a:ext cx="1167416" cy="1258978"/>
          </a:xfrm>
          <a:prstGeom prst="rect">
            <a:avLst/>
          </a:prstGeom>
        </p:spPr>
      </p:pic>
      <p:sp>
        <p:nvSpPr>
          <p:cNvPr id="10" name="Rounded Rectangle 9">
            <a:extLst>
              <a:ext uri="{FF2B5EF4-FFF2-40B4-BE49-F238E27FC236}">
                <a16:creationId xmlns:a16="http://schemas.microsoft.com/office/drawing/2014/main" id="{B8771EF6-8667-C802-DF46-69A42011DA4B}"/>
              </a:ext>
            </a:extLst>
          </p:cNvPr>
          <p:cNvSpPr/>
          <p:nvPr/>
        </p:nvSpPr>
        <p:spPr>
          <a:xfrm>
            <a:off x="505614" y="494231"/>
            <a:ext cx="17398692" cy="9364545"/>
          </a:xfrm>
          <a:prstGeom prst="roundRect">
            <a:avLst>
              <a:gd name="adj" fmla="val 1000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2" name="TextBox 11">
            <a:extLst>
              <a:ext uri="{FF2B5EF4-FFF2-40B4-BE49-F238E27FC236}">
                <a16:creationId xmlns:a16="http://schemas.microsoft.com/office/drawing/2014/main" id="{6DFB336A-745F-48EA-887E-71F4E39DA0B6}"/>
              </a:ext>
            </a:extLst>
          </p:cNvPr>
          <p:cNvSpPr txBox="1"/>
          <p:nvPr/>
        </p:nvSpPr>
        <p:spPr>
          <a:xfrm>
            <a:off x="997527" y="1138128"/>
            <a:ext cx="7607216" cy="8120172"/>
          </a:xfrm>
          <a:prstGeom prst="rect">
            <a:avLst/>
          </a:prstGeom>
          <a:noFill/>
        </p:spPr>
        <p:txBody>
          <a:bodyPr wrap="square">
            <a:spAutoFit/>
          </a:bodyPr>
          <a:lstStyle/>
          <a:p>
            <a:pPr indent="457200" algn="just">
              <a:spcBef>
                <a:spcPts val="720"/>
              </a:spcBef>
              <a:spcAft>
                <a:spcPts val="720"/>
              </a:spcAft>
            </a:pPr>
            <a:r>
              <a:rPr lang="vi-VN" sz="4000" dirty="0">
                <a:solidFill>
                  <a:srgbClr val="000000"/>
                </a:solidFill>
                <a:effectLst/>
                <a:latin typeface="Times New Roman" panose="02020603050405020304" pitchFamily="18" charset="0"/>
                <a:ea typeface="Times New Roman" panose="02020603050405020304" pitchFamily="18" charset="0"/>
              </a:rPr>
              <a:t>- Mắt:</a:t>
            </a:r>
            <a:endParaRPr lang="en-VN" sz="4000" dirty="0">
              <a:effectLst/>
              <a:latin typeface="Times New Roman" panose="02020603050405020304" pitchFamily="18" charset="0"/>
              <a:ea typeface="Times New Roman" panose="02020603050405020304" pitchFamily="18" charset="0"/>
            </a:endParaRPr>
          </a:p>
          <a:p>
            <a:pPr indent="457200" algn="just">
              <a:spcBef>
                <a:spcPts val="720"/>
              </a:spcBef>
              <a:spcAft>
                <a:spcPts val="720"/>
              </a:spcAft>
            </a:pPr>
            <a:r>
              <a:rPr lang="vi-VN" sz="4000" dirty="0">
                <a:solidFill>
                  <a:srgbClr val="000000"/>
                </a:solidFill>
                <a:effectLst/>
                <a:latin typeface="Times New Roman" panose="02020603050405020304" pitchFamily="18" charset="0"/>
                <a:ea typeface="Times New Roman" panose="02020603050405020304" pitchFamily="18" charset="0"/>
              </a:rPr>
              <a:t>+ Cô ấy có đôi mắt rất đẹp</a:t>
            </a:r>
            <a:endParaRPr lang="en-VN" sz="4000" dirty="0">
              <a:effectLst/>
              <a:latin typeface="Times New Roman" panose="02020603050405020304" pitchFamily="18" charset="0"/>
              <a:ea typeface="Times New Roman" panose="02020603050405020304" pitchFamily="18" charset="0"/>
            </a:endParaRPr>
          </a:p>
          <a:p>
            <a:pPr indent="457200" algn="just">
              <a:spcBef>
                <a:spcPts val="720"/>
              </a:spcBef>
              <a:spcAft>
                <a:spcPts val="720"/>
              </a:spcAft>
            </a:pPr>
            <a:r>
              <a:rPr lang="vi-VN" sz="4000" dirty="0">
                <a:solidFill>
                  <a:srgbClr val="000000"/>
                </a:solidFill>
                <a:effectLst/>
                <a:latin typeface="Times New Roman" panose="02020603050405020304" pitchFamily="18" charset="0"/>
                <a:ea typeface="Times New Roman" panose="02020603050405020304" pitchFamily="18" charset="0"/>
              </a:rPr>
              <a:t>+ Mắt bão cách bờ biển Đông chừng 100km.</a:t>
            </a:r>
            <a:endParaRPr lang="en-VN" sz="4000" dirty="0">
              <a:effectLst/>
              <a:latin typeface="Times New Roman" panose="02020603050405020304" pitchFamily="18" charset="0"/>
              <a:ea typeface="Times New Roman" panose="02020603050405020304" pitchFamily="18" charset="0"/>
            </a:endParaRPr>
          </a:p>
          <a:p>
            <a:pPr indent="457200" algn="just">
              <a:spcBef>
                <a:spcPts val="720"/>
              </a:spcBef>
              <a:spcAft>
                <a:spcPts val="720"/>
              </a:spcAft>
            </a:pPr>
            <a:r>
              <a:rPr lang="vi-VN" sz="4000" dirty="0">
                <a:solidFill>
                  <a:srgbClr val="000000"/>
                </a:solidFill>
                <a:effectLst/>
                <a:latin typeface="Times New Roman" panose="02020603050405020304" pitchFamily="18" charset="0"/>
                <a:ea typeface="Times New Roman" panose="02020603050405020304" pitchFamily="18" charset="0"/>
              </a:rPr>
              <a:t>+ Quả na mở mắt tròn ngơ ngác.</a:t>
            </a:r>
            <a:endParaRPr lang="en-VN" sz="4000" dirty="0">
              <a:effectLst/>
              <a:latin typeface="Times New Roman" panose="02020603050405020304" pitchFamily="18" charset="0"/>
              <a:ea typeface="Times New Roman" panose="02020603050405020304" pitchFamily="18" charset="0"/>
            </a:endParaRPr>
          </a:p>
          <a:p>
            <a:pPr indent="457200" algn="just">
              <a:spcBef>
                <a:spcPts val="720"/>
              </a:spcBef>
              <a:spcAft>
                <a:spcPts val="720"/>
              </a:spcAft>
            </a:pPr>
            <a:r>
              <a:rPr lang="vi-VN" sz="4000" dirty="0">
                <a:solidFill>
                  <a:srgbClr val="000000"/>
                </a:solidFill>
                <a:effectLst/>
                <a:latin typeface="Times New Roman" panose="02020603050405020304" pitchFamily="18" charset="0"/>
                <a:ea typeface="Times New Roman" panose="02020603050405020304" pitchFamily="18" charset="0"/>
              </a:rPr>
              <a:t>- Miệng:</a:t>
            </a:r>
            <a:endParaRPr lang="en-VN" sz="4000" dirty="0">
              <a:effectLst/>
              <a:latin typeface="Times New Roman" panose="02020603050405020304" pitchFamily="18" charset="0"/>
              <a:ea typeface="Times New Roman" panose="02020603050405020304" pitchFamily="18" charset="0"/>
            </a:endParaRPr>
          </a:p>
          <a:p>
            <a:pPr indent="457200" algn="just">
              <a:spcBef>
                <a:spcPts val="720"/>
              </a:spcBef>
              <a:spcAft>
                <a:spcPts val="720"/>
              </a:spcAft>
            </a:pPr>
            <a:r>
              <a:rPr lang="vi-VN" sz="4000" dirty="0">
                <a:solidFill>
                  <a:srgbClr val="000000"/>
                </a:solidFill>
                <a:effectLst/>
                <a:latin typeface="Times New Roman" panose="02020603050405020304" pitchFamily="18" charset="0"/>
                <a:ea typeface="Times New Roman" panose="02020603050405020304" pitchFamily="18" charset="0"/>
              </a:rPr>
              <a:t>+ Miệng em bé thơm mùi sữa mẹ</a:t>
            </a:r>
            <a:endParaRPr lang="en-VN" sz="4000" dirty="0">
              <a:effectLst/>
              <a:latin typeface="Times New Roman" panose="02020603050405020304" pitchFamily="18" charset="0"/>
              <a:ea typeface="Times New Roman" panose="02020603050405020304" pitchFamily="18" charset="0"/>
            </a:endParaRPr>
          </a:p>
          <a:p>
            <a:pPr indent="457200" algn="just">
              <a:spcBef>
                <a:spcPts val="720"/>
              </a:spcBef>
              <a:spcAft>
                <a:spcPts val="720"/>
              </a:spcAft>
            </a:pPr>
            <a:r>
              <a:rPr lang="vi-VN" sz="4000" dirty="0">
                <a:solidFill>
                  <a:srgbClr val="000000"/>
                </a:solidFill>
                <a:effectLst/>
                <a:latin typeface="Times New Roman" panose="02020603050405020304" pitchFamily="18" charset="0"/>
                <a:ea typeface="Times New Roman" panose="02020603050405020304" pitchFamily="18" charset="0"/>
              </a:rPr>
              <a:t>+ Mẹ dặn tôi lau miệng chén thật sạch sẽ.</a:t>
            </a:r>
            <a:endParaRPr lang="en-VN" sz="4000" dirty="0">
              <a:effectLst/>
              <a:latin typeface="Times New Roman" panose="02020603050405020304" pitchFamily="18" charset="0"/>
              <a:ea typeface="Times New Roman" panose="02020603050405020304" pitchFamily="18" charset="0"/>
            </a:endParaRPr>
          </a:p>
          <a:p>
            <a:pPr indent="457200" algn="just">
              <a:spcBef>
                <a:spcPts val="720"/>
              </a:spcBef>
              <a:spcAft>
                <a:spcPts val="720"/>
              </a:spcAft>
            </a:pPr>
            <a:r>
              <a:rPr lang="vi-VN" sz="4000" dirty="0">
                <a:solidFill>
                  <a:srgbClr val="000000"/>
                </a:solidFill>
                <a:effectLst/>
                <a:latin typeface="Times New Roman" panose="02020603050405020304" pitchFamily="18" charset="0"/>
                <a:ea typeface="Times New Roman" panose="02020603050405020304" pitchFamily="18" charset="0"/>
              </a:rPr>
              <a:t>+ Bông hoa vắt vẻo nơi miệng giếng</a:t>
            </a:r>
            <a:endParaRPr lang="en-VN" sz="40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AFDC2745-EE04-C026-A4E9-4218B65A76E3}"/>
              </a:ext>
            </a:extLst>
          </p:cNvPr>
          <p:cNvSpPr txBox="1"/>
          <p:nvPr/>
        </p:nvSpPr>
        <p:spPr>
          <a:xfrm>
            <a:off x="9096656" y="1138128"/>
            <a:ext cx="8396742" cy="7581563"/>
          </a:xfrm>
          <a:prstGeom prst="rect">
            <a:avLst/>
          </a:prstGeom>
          <a:noFill/>
        </p:spPr>
        <p:txBody>
          <a:bodyPr wrap="square">
            <a:spAutoFit/>
          </a:bodyPr>
          <a:lstStyle/>
          <a:p>
            <a:pPr indent="457200" algn="just">
              <a:spcBef>
                <a:spcPts val="720"/>
              </a:spcBef>
              <a:spcAft>
                <a:spcPts val="720"/>
              </a:spcAft>
            </a:pPr>
            <a:r>
              <a:rPr lang="vi-VN" sz="4000" dirty="0">
                <a:solidFill>
                  <a:srgbClr val="000000"/>
                </a:solidFill>
                <a:effectLst/>
                <a:latin typeface="Times New Roman" panose="02020603050405020304" pitchFamily="18" charset="0"/>
                <a:ea typeface="Times New Roman" panose="02020603050405020304" pitchFamily="18" charset="0"/>
              </a:rPr>
              <a:t>- Chạy:</a:t>
            </a:r>
            <a:endParaRPr lang="en-VN" sz="4000" dirty="0">
              <a:effectLst/>
              <a:latin typeface="Times New Roman" panose="02020603050405020304" pitchFamily="18" charset="0"/>
              <a:ea typeface="Times New Roman" panose="02020603050405020304" pitchFamily="18" charset="0"/>
            </a:endParaRPr>
          </a:p>
          <a:p>
            <a:pPr indent="457200" algn="just">
              <a:spcBef>
                <a:spcPts val="720"/>
              </a:spcBef>
              <a:spcAft>
                <a:spcPts val="720"/>
              </a:spcAft>
            </a:pPr>
            <a:r>
              <a:rPr lang="vi-VN" sz="4000" dirty="0">
                <a:solidFill>
                  <a:srgbClr val="000000"/>
                </a:solidFill>
                <a:effectLst/>
                <a:latin typeface="Times New Roman" panose="02020603050405020304" pitchFamily="18" charset="0"/>
                <a:ea typeface="Times New Roman" panose="02020603050405020304" pitchFamily="18" charset="0"/>
              </a:rPr>
              <a:t>+ Em bé chạy lon ton trong sân nhà.</a:t>
            </a:r>
            <a:endParaRPr lang="en-VN" sz="4000" dirty="0">
              <a:effectLst/>
              <a:latin typeface="Times New Roman" panose="02020603050405020304" pitchFamily="18" charset="0"/>
              <a:ea typeface="Times New Roman" panose="02020603050405020304" pitchFamily="18" charset="0"/>
            </a:endParaRPr>
          </a:p>
          <a:p>
            <a:pPr indent="457200" algn="just">
              <a:spcBef>
                <a:spcPts val="720"/>
              </a:spcBef>
              <a:spcAft>
                <a:spcPts val="720"/>
              </a:spcAft>
            </a:pPr>
            <a:r>
              <a:rPr lang="vi-VN" sz="4000" dirty="0">
                <a:solidFill>
                  <a:srgbClr val="000000"/>
                </a:solidFill>
                <a:effectLst/>
                <a:latin typeface="Times New Roman" panose="02020603050405020304" pitchFamily="18" charset="0"/>
                <a:ea typeface="Times New Roman" panose="02020603050405020304" pitchFamily="18" charset="0"/>
              </a:rPr>
              <a:t>+ Con tàu chạy vun vút, từng toa tàu ồn ào, náo nhiệt</a:t>
            </a:r>
            <a:endParaRPr lang="en-VN" sz="4000" dirty="0">
              <a:effectLst/>
              <a:latin typeface="Times New Roman" panose="02020603050405020304" pitchFamily="18" charset="0"/>
              <a:ea typeface="Times New Roman" panose="02020603050405020304" pitchFamily="18" charset="0"/>
            </a:endParaRPr>
          </a:p>
          <a:p>
            <a:pPr indent="457200" algn="just">
              <a:spcBef>
                <a:spcPts val="720"/>
              </a:spcBef>
              <a:spcAft>
                <a:spcPts val="720"/>
              </a:spcAft>
            </a:pPr>
            <a:r>
              <a:rPr lang="vi-VN" sz="4000" dirty="0">
                <a:solidFill>
                  <a:srgbClr val="000000"/>
                </a:solidFill>
                <a:effectLst/>
                <a:latin typeface="Times New Roman" panose="02020603050405020304" pitchFamily="18" charset="0"/>
                <a:ea typeface="Times New Roman" panose="02020603050405020304" pitchFamily="18" charset="0"/>
              </a:rPr>
              <a:t>+ Đồng hồ chạy rất đúng giờ</a:t>
            </a:r>
            <a:endParaRPr lang="en-VN" sz="4000" dirty="0">
              <a:effectLst/>
              <a:latin typeface="Times New Roman" panose="02020603050405020304" pitchFamily="18" charset="0"/>
              <a:ea typeface="Times New Roman" panose="02020603050405020304" pitchFamily="18" charset="0"/>
            </a:endParaRPr>
          </a:p>
          <a:p>
            <a:pPr indent="457200" algn="just">
              <a:spcBef>
                <a:spcPts val="720"/>
              </a:spcBef>
              <a:spcAft>
                <a:spcPts val="720"/>
              </a:spcAft>
            </a:pPr>
            <a:r>
              <a:rPr lang="vi-VN" sz="4000" dirty="0">
                <a:solidFill>
                  <a:srgbClr val="000000"/>
                </a:solidFill>
                <a:effectLst/>
                <a:latin typeface="Times New Roman" panose="02020603050405020304" pitchFamily="18" charset="0"/>
                <a:ea typeface="Times New Roman" panose="02020603050405020304" pitchFamily="18" charset="0"/>
              </a:rPr>
              <a:t>=&gt; Có những từ ngữ phải căn cứ vào bối cảnh nói câu đó ta mới hiểu được chính xác ý nghĩa. Bối cảnh đó chính là ngữ cảnh. </a:t>
            </a:r>
            <a:r>
              <a:rPr lang="vi-VN" sz="4000" dirty="0">
                <a:effectLst/>
                <a:latin typeface="Times New Roman" panose="02020603050405020304" pitchFamily="18" charset="0"/>
                <a:ea typeface="Times New Roman" panose="02020603050405020304" pitchFamily="18" charset="0"/>
              </a:rPr>
              <a:t>Bài học hôm nay sẽ giúp các con tìm hiểu về ngữ cảnh và nghĩa của từ ngữ trong ngữ cảnh.</a:t>
            </a:r>
            <a:endParaRPr lang="en-VN"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018553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arn(inVertic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barn(inVertical)">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barn(inVertical)">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barn(inVertical)">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barn(inVertical)">
                                      <p:cBhvr>
                                        <p:cTn id="47" dur="500"/>
                                        <p:tgtEl>
                                          <p:spTgt spid="1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xEl>
                                              <p:pRg st="1" end="1"/>
                                            </p:txEl>
                                          </p:spTgt>
                                        </p:tgtEl>
                                        <p:attrNameLst>
                                          <p:attrName>style.visibility</p:attrName>
                                        </p:attrNameLst>
                                      </p:cBhvr>
                                      <p:to>
                                        <p:strVal val="visible"/>
                                      </p:to>
                                    </p:set>
                                    <p:animEffect transition="in" filter="barn(inVertical)">
                                      <p:cBhvr>
                                        <p:cTn id="52" dur="500"/>
                                        <p:tgtEl>
                                          <p:spTgt spid="15">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xEl>
                                              <p:pRg st="2" end="2"/>
                                            </p:txEl>
                                          </p:spTgt>
                                        </p:tgtEl>
                                        <p:attrNameLst>
                                          <p:attrName>style.visibility</p:attrName>
                                        </p:attrNameLst>
                                      </p:cBhvr>
                                      <p:to>
                                        <p:strVal val="visible"/>
                                      </p:to>
                                    </p:set>
                                    <p:animEffect transition="in" filter="barn(inVertical)">
                                      <p:cBhvr>
                                        <p:cTn id="57" dur="500"/>
                                        <p:tgtEl>
                                          <p:spTgt spid="15">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5">
                                            <p:txEl>
                                              <p:pRg st="3" end="3"/>
                                            </p:txEl>
                                          </p:spTgt>
                                        </p:tgtEl>
                                        <p:attrNameLst>
                                          <p:attrName>style.visibility</p:attrName>
                                        </p:attrNameLst>
                                      </p:cBhvr>
                                      <p:to>
                                        <p:strVal val="visible"/>
                                      </p:to>
                                    </p:set>
                                    <p:animEffect transition="in" filter="barn(inVertical)">
                                      <p:cBhvr>
                                        <p:cTn id="62" dur="500"/>
                                        <p:tgtEl>
                                          <p:spTgt spid="15">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5">
                                            <p:txEl>
                                              <p:pRg st="4" end="4"/>
                                            </p:txEl>
                                          </p:spTgt>
                                        </p:tgtEl>
                                        <p:attrNameLst>
                                          <p:attrName>style.visibility</p:attrName>
                                        </p:attrNameLst>
                                      </p:cBhvr>
                                      <p:to>
                                        <p:strVal val="visible"/>
                                      </p:to>
                                    </p:set>
                                    <p:animEffect transition="in" filter="barn(inVertical)">
                                      <p:cBhvr>
                                        <p:cTn id="6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FF4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051"/>
          <a:stretch>
            <a:fillRect/>
          </a:stretch>
        </p:blipFill>
        <p:spPr>
          <a:xfrm rot="6774476">
            <a:off x="382281" y="-578898"/>
            <a:ext cx="10917321" cy="1160074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8997" y="424637"/>
            <a:ext cx="3159306" cy="20057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82479" y="8115300"/>
            <a:ext cx="1737419" cy="167739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90856">
            <a:off x="3599409" y="35564"/>
            <a:ext cx="3077505" cy="236198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29948">
            <a:off x="15906708" y="2963232"/>
            <a:ext cx="1888962" cy="144977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7147">
            <a:off x="14176812" y="404202"/>
            <a:ext cx="1344669" cy="1032033"/>
          </a:xfrm>
          <a:prstGeom prst="rect">
            <a:avLst/>
          </a:prstGeom>
        </p:spPr>
      </p:pic>
      <p:graphicFrame>
        <p:nvGraphicFramePr>
          <p:cNvPr id="12" name="Table 11">
            <a:extLst>
              <a:ext uri="{FF2B5EF4-FFF2-40B4-BE49-F238E27FC236}">
                <a16:creationId xmlns:a16="http://schemas.microsoft.com/office/drawing/2014/main" id="{CAA7195C-99B2-2A97-F9AC-E722F3C3BB54}"/>
              </a:ext>
            </a:extLst>
          </p:cNvPr>
          <p:cNvGraphicFramePr>
            <a:graphicFrameLocks noGrp="1"/>
          </p:cNvGraphicFramePr>
          <p:nvPr>
            <p:extLst>
              <p:ext uri="{D42A27DB-BD31-4B8C-83A1-F6EECF244321}">
                <p14:modId xmlns:p14="http://schemas.microsoft.com/office/powerpoint/2010/main" val="1162001133"/>
              </p:ext>
            </p:extLst>
          </p:nvPr>
        </p:nvGraphicFramePr>
        <p:xfrm>
          <a:off x="1274581" y="1560157"/>
          <a:ext cx="15260818" cy="7164743"/>
        </p:xfrm>
        <a:graphic>
          <a:graphicData uri="http://schemas.openxmlformats.org/drawingml/2006/table">
            <a:tbl>
              <a:tblPr firstRow="1" firstCol="1" bandRow="1"/>
              <a:tblGrid>
                <a:gridCol w="2959315">
                  <a:extLst>
                    <a:ext uri="{9D8B030D-6E8A-4147-A177-3AD203B41FA5}">
                      <a16:colId xmlns:a16="http://schemas.microsoft.com/office/drawing/2014/main" val="1122331000"/>
                    </a:ext>
                  </a:extLst>
                </a:gridCol>
                <a:gridCol w="5760383">
                  <a:extLst>
                    <a:ext uri="{9D8B030D-6E8A-4147-A177-3AD203B41FA5}">
                      <a16:colId xmlns:a16="http://schemas.microsoft.com/office/drawing/2014/main" val="2773011493"/>
                    </a:ext>
                  </a:extLst>
                </a:gridCol>
                <a:gridCol w="6541120">
                  <a:extLst>
                    <a:ext uri="{9D8B030D-6E8A-4147-A177-3AD203B41FA5}">
                      <a16:colId xmlns:a16="http://schemas.microsoft.com/office/drawing/2014/main" val="3833913943"/>
                    </a:ext>
                  </a:extLst>
                </a:gridCol>
              </a:tblGrid>
              <a:tr h="1007473">
                <a:tc>
                  <a:txBody>
                    <a:bodyPr/>
                    <a:lstStyle/>
                    <a:p>
                      <a:pPr algn="ctr" fontAlgn="t">
                        <a:spcBef>
                          <a:spcPts val="600"/>
                        </a:spcBef>
                        <a:spcAft>
                          <a:spcPts val="600"/>
                        </a:spcAft>
                      </a:pPr>
                      <a:r>
                        <a:rPr lang="en-US" sz="4500" b="1" i="0" u="none" strike="noStrike" kern="100" dirty="0" err="1">
                          <a:solidFill>
                            <a:srgbClr val="000000"/>
                          </a:solidFill>
                          <a:effectLst/>
                          <a:latin typeface="Times New Roman" panose="02020603050405020304" pitchFamily="18" charset="0"/>
                          <a:ea typeface="SimSun" panose="02010600030101010101" pitchFamily="2" charset="-122"/>
                          <a:cs typeface="Arial" panose="020B0604020202020204" pitchFamily="34" charset="0"/>
                        </a:rPr>
                        <a:t>Từ</a:t>
                      </a:r>
                      <a:r>
                        <a:rPr lang="en-US" sz="4500" b="1" i="0"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 </a:t>
                      </a:r>
                      <a:endParaRPr lang="en-US" sz="4500" b="0" i="0" u="none" strike="noStrike" dirty="0">
                        <a:effectLst/>
                        <a:latin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spcBef>
                          <a:spcPts val="600"/>
                        </a:spcBef>
                        <a:spcAft>
                          <a:spcPts val="600"/>
                        </a:spcAft>
                      </a:pPr>
                      <a:r>
                        <a:rPr lang="en-US" sz="4500" b="1" i="0" u="none" strike="noStrike" kern="10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Nghĩa gốc</a:t>
                      </a:r>
                      <a:endParaRPr lang="en-US" sz="4500" b="0" i="0" u="none" strike="noStrike">
                        <a:effectLst/>
                        <a:latin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spcBef>
                          <a:spcPts val="600"/>
                        </a:spcBef>
                        <a:spcAft>
                          <a:spcPts val="600"/>
                        </a:spcAft>
                      </a:pPr>
                      <a:r>
                        <a:rPr lang="vi-VN" sz="45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Nghĩa trong câu thơ</a:t>
                      </a:r>
                      <a:endParaRPr lang="vi-VN" sz="4500" b="0" i="0" u="none" strike="noStrike" dirty="0">
                        <a:effectLst/>
                        <a:latin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135726"/>
                  </a:ext>
                </a:extLst>
              </a:tr>
              <a:tr h="2664403">
                <a:tc>
                  <a:txBody>
                    <a:bodyPr/>
                    <a:lstStyle/>
                    <a:p>
                      <a:pPr algn="ctr" fontAlgn="t">
                        <a:spcBef>
                          <a:spcPts val="600"/>
                        </a:spcBef>
                        <a:spcAft>
                          <a:spcPts val="600"/>
                        </a:spcAft>
                      </a:pPr>
                      <a:r>
                        <a:rPr lang="en-US" sz="4500" b="0" i="1" u="none" strike="noStrike" kern="100" dirty="0" err="1">
                          <a:solidFill>
                            <a:srgbClr val="000000"/>
                          </a:solidFill>
                          <a:effectLst/>
                          <a:latin typeface="Times New Roman" panose="02020603050405020304" pitchFamily="18" charset="0"/>
                          <a:ea typeface="SimSun" panose="02010600030101010101" pitchFamily="2" charset="-122"/>
                          <a:cs typeface="Arial" panose="020B0604020202020204" pitchFamily="34" charset="0"/>
                        </a:rPr>
                        <a:t>Quả</a:t>
                      </a:r>
                      <a:endParaRPr lang="en-US" sz="4500" b="0" i="0" u="none" strike="noStrike" dirty="0">
                        <a:effectLst/>
                        <a:latin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spcBef>
                          <a:spcPts val="600"/>
                        </a:spcBef>
                        <a:spcAft>
                          <a:spcPts val="600"/>
                        </a:spcAft>
                      </a:pPr>
                      <a:endParaRPr lang="vi-VN" sz="4500" b="0" i="0" u="none" strike="noStrike" dirty="0">
                        <a:effectLst/>
                        <a:latin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spcBef>
                          <a:spcPts val="600"/>
                        </a:spcBef>
                        <a:spcAft>
                          <a:spcPts val="600"/>
                        </a:spcAft>
                      </a:pPr>
                      <a:r>
                        <a:rPr lang="vi-VN" sz="4500" b="0" i="0"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 </a:t>
                      </a:r>
                      <a:endParaRPr lang="vi-VN" sz="4500" b="0" i="0" u="none" strike="noStrike" dirty="0">
                        <a:effectLst/>
                        <a:latin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8200576"/>
                  </a:ext>
                </a:extLst>
              </a:tr>
              <a:tr h="3492867">
                <a:tc>
                  <a:txBody>
                    <a:bodyPr/>
                    <a:lstStyle/>
                    <a:p>
                      <a:pPr algn="ctr" fontAlgn="t">
                        <a:spcBef>
                          <a:spcPts val="600"/>
                        </a:spcBef>
                        <a:spcAft>
                          <a:spcPts val="600"/>
                        </a:spcAft>
                      </a:pPr>
                      <a:r>
                        <a:rPr lang="en-US" sz="4500" b="0" i="1" u="none" strike="noStrike" kern="100" dirty="0" err="1">
                          <a:solidFill>
                            <a:srgbClr val="000000"/>
                          </a:solidFill>
                          <a:effectLst/>
                          <a:latin typeface="Times New Roman" panose="02020603050405020304" pitchFamily="18" charset="0"/>
                          <a:ea typeface="SimSun" panose="02010600030101010101" pitchFamily="2" charset="-122"/>
                          <a:cs typeface="Arial" panose="020B0604020202020204" pitchFamily="34" charset="0"/>
                        </a:rPr>
                        <a:t>Quả</a:t>
                      </a:r>
                      <a:r>
                        <a:rPr lang="en-US" sz="4500" b="0" i="1"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 </a:t>
                      </a:r>
                      <a:r>
                        <a:rPr lang="en-US" sz="4500" b="0" i="1" u="none" strike="noStrike" kern="100" dirty="0" err="1">
                          <a:solidFill>
                            <a:srgbClr val="000000"/>
                          </a:solidFill>
                          <a:effectLst/>
                          <a:latin typeface="Times New Roman" panose="02020603050405020304" pitchFamily="18" charset="0"/>
                          <a:ea typeface="SimSun" panose="02010600030101010101" pitchFamily="2" charset="-122"/>
                          <a:cs typeface="Arial" panose="020B0604020202020204" pitchFamily="34" charset="0"/>
                        </a:rPr>
                        <a:t>xanh</a:t>
                      </a:r>
                      <a:r>
                        <a:rPr lang="en-US" sz="4500" b="0" i="1"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 non</a:t>
                      </a:r>
                      <a:endParaRPr lang="en-US" sz="4500" b="0" i="0" u="none" strike="noStrike" dirty="0">
                        <a:effectLst/>
                        <a:latin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spcBef>
                          <a:spcPts val="600"/>
                        </a:spcBef>
                        <a:spcAft>
                          <a:spcPts val="600"/>
                        </a:spcAft>
                      </a:pPr>
                      <a:endParaRPr lang="vi-VN" sz="4500" b="0" i="0" u="none" strike="noStrike" dirty="0">
                        <a:effectLst/>
                        <a:latin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spcBef>
                          <a:spcPts val="600"/>
                        </a:spcBef>
                        <a:spcAft>
                          <a:spcPts val="600"/>
                        </a:spcAft>
                      </a:pPr>
                      <a:endParaRPr lang="vi-VN" sz="4500" b="0" i="0" u="none" strike="noStrike" dirty="0">
                        <a:effectLst/>
                        <a:latin typeface="Arial" panose="020B0604020202020204" pitchFamily="34" charset="0"/>
                      </a:endParaRPr>
                    </a:p>
                  </a:txBody>
                  <a:tcPr marL="161653" marR="161653" marT="224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2448168"/>
                  </a:ext>
                </a:extLst>
              </a:tr>
            </a:tbl>
          </a:graphicData>
        </a:graphic>
      </p:graphicFrame>
      <p:sp>
        <p:nvSpPr>
          <p:cNvPr id="14" name="TextBox 13">
            <a:extLst>
              <a:ext uri="{FF2B5EF4-FFF2-40B4-BE49-F238E27FC236}">
                <a16:creationId xmlns:a16="http://schemas.microsoft.com/office/drawing/2014/main" id="{998E8D41-CB2F-D58A-467A-9CE7FC025C6D}"/>
              </a:ext>
            </a:extLst>
          </p:cNvPr>
          <p:cNvSpPr txBox="1"/>
          <p:nvPr/>
        </p:nvSpPr>
        <p:spPr>
          <a:xfrm>
            <a:off x="4368215" y="2728158"/>
            <a:ext cx="5384721" cy="2169825"/>
          </a:xfrm>
          <a:prstGeom prst="rect">
            <a:avLst/>
          </a:prstGeom>
          <a:noFill/>
        </p:spPr>
        <p:txBody>
          <a:bodyPr wrap="square">
            <a:spAutoFit/>
          </a:bodyPr>
          <a:lstStyle/>
          <a:p>
            <a:pPr algn="just"/>
            <a:r>
              <a:rPr lang="vi-VN" sz="4500" b="0" i="0"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Bộ phận của cây do nhụy hoa phát triển thành thường có hạt.</a:t>
            </a:r>
            <a:endParaRPr lang="en-VN" sz="4500" dirty="0"/>
          </a:p>
        </p:txBody>
      </p:sp>
      <p:sp>
        <p:nvSpPr>
          <p:cNvPr id="16" name="TextBox 15">
            <a:extLst>
              <a:ext uri="{FF2B5EF4-FFF2-40B4-BE49-F238E27FC236}">
                <a16:creationId xmlns:a16="http://schemas.microsoft.com/office/drawing/2014/main" id="{2C307F54-8D52-91FE-6ACC-08092356EBFF}"/>
              </a:ext>
            </a:extLst>
          </p:cNvPr>
          <p:cNvSpPr txBox="1"/>
          <p:nvPr/>
        </p:nvSpPr>
        <p:spPr>
          <a:xfrm>
            <a:off x="10411858" y="3202812"/>
            <a:ext cx="5570621" cy="1477328"/>
          </a:xfrm>
          <a:prstGeom prst="rect">
            <a:avLst/>
          </a:prstGeom>
          <a:noFill/>
        </p:spPr>
        <p:txBody>
          <a:bodyPr wrap="square">
            <a:spAutoFit/>
          </a:bodyPr>
          <a:lstStyle/>
          <a:p>
            <a:pPr algn="just"/>
            <a:r>
              <a:rPr lang="vi-VN" sz="4500" b="0" i="0"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Kết quả /thành quả đạt được </a:t>
            </a:r>
            <a:endParaRPr lang="en-VN" sz="4500" dirty="0"/>
          </a:p>
        </p:txBody>
      </p:sp>
      <p:sp>
        <p:nvSpPr>
          <p:cNvPr id="18" name="TextBox 17">
            <a:extLst>
              <a:ext uri="{FF2B5EF4-FFF2-40B4-BE49-F238E27FC236}">
                <a16:creationId xmlns:a16="http://schemas.microsoft.com/office/drawing/2014/main" id="{95E12223-02FF-5AAD-9FDD-173A15906581}"/>
              </a:ext>
            </a:extLst>
          </p:cNvPr>
          <p:cNvSpPr txBox="1"/>
          <p:nvPr/>
        </p:nvSpPr>
        <p:spPr>
          <a:xfrm>
            <a:off x="4352374" y="6254718"/>
            <a:ext cx="5416401" cy="1477328"/>
          </a:xfrm>
          <a:prstGeom prst="rect">
            <a:avLst/>
          </a:prstGeom>
          <a:noFill/>
        </p:spPr>
        <p:txBody>
          <a:bodyPr wrap="square">
            <a:spAutoFit/>
          </a:bodyPr>
          <a:lstStyle/>
          <a:p>
            <a:pPr algn="just"/>
            <a:r>
              <a:rPr lang="vi-VN" sz="4500" b="0" i="0"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Quả phát triển giai đoạn chưa hoàn thiện</a:t>
            </a:r>
            <a:endParaRPr lang="en-VN" sz="4500" dirty="0"/>
          </a:p>
        </p:txBody>
      </p:sp>
      <p:sp>
        <p:nvSpPr>
          <p:cNvPr id="20" name="TextBox 19">
            <a:extLst>
              <a:ext uri="{FF2B5EF4-FFF2-40B4-BE49-F238E27FC236}">
                <a16:creationId xmlns:a16="http://schemas.microsoft.com/office/drawing/2014/main" id="{6C1B289D-6A49-3B0E-0946-EC36AFDBDB7E}"/>
              </a:ext>
            </a:extLst>
          </p:cNvPr>
          <p:cNvSpPr txBox="1"/>
          <p:nvPr/>
        </p:nvSpPr>
        <p:spPr>
          <a:xfrm>
            <a:off x="10134599" y="5383820"/>
            <a:ext cx="6251831" cy="2862322"/>
          </a:xfrm>
          <a:prstGeom prst="rect">
            <a:avLst/>
          </a:prstGeom>
          <a:noFill/>
        </p:spPr>
        <p:txBody>
          <a:bodyPr wrap="square">
            <a:spAutoFit/>
          </a:bodyPr>
          <a:lstStyle/>
          <a:p>
            <a:pPr algn="just"/>
            <a:r>
              <a:rPr lang="vi-VN" sz="4500" b="0" i="0" u="none" strike="noStrike" kern="100" dirty="0">
                <a:solidFill>
                  <a:srgbClr val="000000"/>
                </a:solidFill>
                <a:effectLst/>
                <a:latin typeface="Times New Roman" panose="02020603050405020304" pitchFamily="18" charset="0"/>
                <a:ea typeface="SimSun" panose="02010600030101010101" pitchFamily="2" charset="-122"/>
                <a:cs typeface="Arial" panose="020B0604020202020204" pitchFamily="34" charset="0"/>
              </a:rPr>
              <a:t>Biểu thị người con chưa trưởng thành, hoàn thiện như mong muốn của mẹ (NT Ẩn dụ)</a:t>
            </a:r>
            <a:endParaRPr lang="en-VN" sz="4500" dirty="0"/>
          </a:p>
        </p:txBody>
      </p:sp>
      <p:sp>
        <p:nvSpPr>
          <p:cNvPr id="21" name="TextBox 20">
            <a:extLst>
              <a:ext uri="{FF2B5EF4-FFF2-40B4-BE49-F238E27FC236}">
                <a16:creationId xmlns:a16="http://schemas.microsoft.com/office/drawing/2014/main" id="{EE228B16-0043-7CD4-B128-7913FC635023}"/>
              </a:ext>
            </a:extLst>
          </p:cNvPr>
          <p:cNvSpPr txBox="1"/>
          <p:nvPr/>
        </p:nvSpPr>
        <p:spPr>
          <a:xfrm>
            <a:off x="4876800" y="424637"/>
            <a:ext cx="9753600" cy="784830"/>
          </a:xfrm>
          <a:prstGeom prst="rect">
            <a:avLst/>
          </a:prstGeom>
          <a:noFill/>
        </p:spPr>
        <p:txBody>
          <a:bodyPr wrap="square" rtlCol="0">
            <a:spAutoFit/>
          </a:bodyPr>
          <a:lstStyle/>
          <a:p>
            <a:pPr algn="ctr"/>
            <a:r>
              <a:rPr lang="en-VN" sz="4500" b="1" dirty="0">
                <a:latin typeface="Times New Roman" panose="02020603050405020304" pitchFamily="18" charset="0"/>
                <a:cs typeface="Times New Roman" panose="02020603050405020304" pitchFamily="18" charset="0"/>
              </a:rPr>
              <a:t>Bài tập 1</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FF4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91440" y="1911639"/>
            <a:ext cx="8193513" cy="749334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12714">
            <a:off x="-3033193" y="36051"/>
            <a:ext cx="14449777" cy="96682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29219" y="2792487"/>
            <a:ext cx="1555733" cy="186624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276126">
            <a:off x="341445" y="404117"/>
            <a:ext cx="2593591" cy="70388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0856">
            <a:off x="4622140" y="-347582"/>
            <a:ext cx="2473631" cy="189851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0856">
            <a:off x="9084846" y="8715090"/>
            <a:ext cx="3061785" cy="234992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0856">
            <a:off x="15594119" y="1022465"/>
            <a:ext cx="2125815" cy="1631563"/>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15518">
            <a:off x="12623209" y="1452869"/>
            <a:ext cx="1246812" cy="770756"/>
          </a:xfrm>
          <a:prstGeom prst="rect">
            <a:avLst/>
          </a:prstGeom>
        </p:spPr>
      </p:pic>
      <p:sp>
        <p:nvSpPr>
          <p:cNvPr id="13" name="TextBox 12">
            <a:extLst>
              <a:ext uri="{FF2B5EF4-FFF2-40B4-BE49-F238E27FC236}">
                <a16:creationId xmlns:a16="http://schemas.microsoft.com/office/drawing/2014/main" id="{E9BA1B99-65EC-9E0E-E5DD-8584F091E184}"/>
              </a:ext>
            </a:extLst>
          </p:cNvPr>
          <p:cNvSpPr txBox="1"/>
          <p:nvPr/>
        </p:nvSpPr>
        <p:spPr>
          <a:xfrm>
            <a:off x="318287" y="2510138"/>
            <a:ext cx="10768570" cy="5978560"/>
          </a:xfrm>
          <a:prstGeom prst="rect">
            <a:avLst/>
          </a:prstGeom>
          <a:noFill/>
        </p:spPr>
        <p:txBody>
          <a:bodyPr wrap="square">
            <a:spAutoFit/>
          </a:bodyPr>
          <a:lstStyle/>
          <a:p>
            <a:pPr algn="just">
              <a:lnSpc>
                <a:spcPct val="150000"/>
              </a:lnSpc>
            </a:pPr>
            <a:r>
              <a:rPr lang="vi-VN" sz="4500" dirty="0">
                <a:effectLst/>
                <a:latin typeface="Times New Roman" panose="02020603050405020304" pitchFamily="18" charset="0"/>
                <a:ea typeface="Times New Roman" panose="02020603050405020304" pitchFamily="18" charset="0"/>
              </a:rPr>
              <a:t>Tìm biện pháp tu từ được sử dụng trong các dòng thơ dưới đây. Nêu tác dụng của biện pháp tu từ đó đối với việc miêu tả sự vật.</a:t>
            </a:r>
            <a:endParaRPr lang="en-VN" sz="4500" dirty="0">
              <a:effectLst/>
              <a:latin typeface="Times New Roman" panose="02020603050405020304" pitchFamily="18" charset="0"/>
              <a:ea typeface="Times New Roman" panose="02020603050405020304" pitchFamily="18" charset="0"/>
            </a:endParaRPr>
          </a:p>
          <a:p>
            <a:pPr marL="104140" algn="just">
              <a:lnSpc>
                <a:spcPct val="150000"/>
              </a:lnSpc>
            </a:pPr>
            <a:r>
              <a:rPr lang="vi-VN" sz="4500" i="1" dirty="0">
                <a:effectLst/>
                <a:latin typeface="Times New Roman" panose="02020603050405020304" pitchFamily="18" charset="0"/>
                <a:ea typeface="Times New Roman" panose="02020603050405020304" pitchFamily="18" charset="0"/>
              </a:rPr>
              <a:t>Cha lại dắt con đi trên cát mịn</a:t>
            </a:r>
            <a:endParaRPr lang="en-VN" sz="4500" dirty="0">
              <a:effectLst/>
              <a:latin typeface="Times New Roman" panose="02020603050405020304" pitchFamily="18" charset="0"/>
              <a:ea typeface="Times New Roman" panose="02020603050405020304" pitchFamily="18" charset="0"/>
            </a:endParaRPr>
          </a:p>
          <a:p>
            <a:pPr marL="104140" algn="just">
              <a:lnSpc>
                <a:spcPct val="150000"/>
              </a:lnSpc>
            </a:pPr>
            <a:r>
              <a:rPr lang="vi-VN" sz="4500" i="1" dirty="0">
                <a:effectLst/>
                <a:latin typeface="Times New Roman" panose="02020603050405020304" pitchFamily="18" charset="0"/>
                <a:ea typeface="Times New Roman" panose="02020603050405020304" pitchFamily="18" charset="0"/>
              </a:rPr>
              <a:t>Ánh nắng chảy đầy vai</a:t>
            </a:r>
            <a:endParaRPr lang="en-VN" sz="4500" dirty="0">
              <a:effectLst/>
              <a:latin typeface="Times New Roman" panose="02020603050405020304" pitchFamily="18" charset="0"/>
              <a:ea typeface="Times New Roman" panose="02020603050405020304" pitchFamily="18" charset="0"/>
            </a:endParaRPr>
          </a:p>
          <a:p>
            <a:r>
              <a:rPr lang="vi-VN" sz="4500" kern="100" dirty="0">
                <a:solidFill>
                  <a:srgbClr val="000000"/>
                </a:solidFill>
                <a:effectLst/>
                <a:latin typeface="Times New Roman" panose="02020603050405020304" pitchFamily="18" charset="0"/>
                <a:ea typeface="SimSun" panose="02010600030101010101" pitchFamily="2" charset="-122"/>
              </a:rPr>
              <a:t>(Hoàng Trung Thông)</a:t>
            </a:r>
            <a:r>
              <a:rPr lang="en-VN" sz="4500" dirty="0">
                <a:effectLst/>
              </a:rPr>
              <a:t> </a:t>
            </a:r>
            <a:endParaRPr lang="en-VN" sz="4500" dirty="0"/>
          </a:p>
        </p:txBody>
      </p:sp>
      <p:sp>
        <p:nvSpPr>
          <p:cNvPr id="14" name="TextBox 13">
            <a:extLst>
              <a:ext uri="{FF2B5EF4-FFF2-40B4-BE49-F238E27FC236}">
                <a16:creationId xmlns:a16="http://schemas.microsoft.com/office/drawing/2014/main" id="{13F073C2-4B1F-0155-2738-55A69A6F26BB}"/>
              </a:ext>
            </a:extLst>
          </p:cNvPr>
          <p:cNvSpPr txBox="1"/>
          <p:nvPr/>
        </p:nvSpPr>
        <p:spPr>
          <a:xfrm>
            <a:off x="2451971" y="1395481"/>
            <a:ext cx="4267200" cy="784830"/>
          </a:xfrm>
          <a:prstGeom prst="rect">
            <a:avLst/>
          </a:prstGeom>
          <a:noFill/>
        </p:spPr>
        <p:txBody>
          <a:bodyPr wrap="square" rtlCol="0">
            <a:spAutoFit/>
          </a:bodyPr>
          <a:lstStyle/>
          <a:p>
            <a:pPr algn="ctr"/>
            <a:r>
              <a:rPr lang="en-VN" sz="4500" b="1" dirty="0">
                <a:latin typeface="Times New Roman" panose="02020603050405020304" pitchFamily="18" charset="0"/>
                <a:cs typeface="Times New Roman" panose="02020603050405020304" pitchFamily="18" charset="0"/>
              </a:rPr>
              <a:t>Bài tập 2</a:t>
            </a: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F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10757">
            <a:off x="5889491" y="-2119314"/>
            <a:ext cx="11380184" cy="1497392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90856">
            <a:off x="4216989" y="8483330"/>
            <a:ext cx="2012404" cy="154452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90856">
            <a:off x="8009773" y="-130281"/>
            <a:ext cx="2268455" cy="174103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82647">
            <a:off x="16708316" y="149857"/>
            <a:ext cx="1538453" cy="118076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747522"/>
            <a:ext cx="5209153" cy="50292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70707" y="2418359"/>
            <a:ext cx="991419" cy="224049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307258">
            <a:off x="15539612" y="171165"/>
            <a:ext cx="1167416" cy="125897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5292921" y="9090048"/>
            <a:ext cx="2176426" cy="899474"/>
          </a:xfrm>
          <a:prstGeom prst="rect">
            <a:avLst/>
          </a:prstGeom>
        </p:spPr>
      </p:pic>
      <p:sp>
        <p:nvSpPr>
          <p:cNvPr id="13" name="TextBox 12">
            <a:extLst>
              <a:ext uri="{FF2B5EF4-FFF2-40B4-BE49-F238E27FC236}">
                <a16:creationId xmlns:a16="http://schemas.microsoft.com/office/drawing/2014/main" id="{009AF1E4-D188-BB7F-B127-AE166DBC9644}"/>
              </a:ext>
            </a:extLst>
          </p:cNvPr>
          <p:cNvSpPr txBox="1"/>
          <p:nvPr/>
        </p:nvSpPr>
        <p:spPr>
          <a:xfrm>
            <a:off x="6276878" y="1465007"/>
            <a:ext cx="11244754" cy="7478970"/>
          </a:xfrm>
          <a:prstGeom prst="rect">
            <a:avLst/>
          </a:prstGeom>
          <a:noFill/>
        </p:spPr>
        <p:txBody>
          <a:bodyPr wrap="square">
            <a:spAutoFit/>
          </a:bodyPr>
          <a:lstStyle/>
          <a:p>
            <a:pPr algn="just">
              <a:spcBef>
                <a:spcPts val="600"/>
              </a:spcBef>
              <a:spcAft>
                <a:spcPts val="600"/>
              </a:spcAft>
            </a:pPr>
            <a:r>
              <a:rPr lang="en-VN" sz="4000" i="1" kern="100" dirty="0">
                <a:solidFill>
                  <a:srgbClr val="000000"/>
                </a:solidFill>
                <a:effectLst/>
                <a:latin typeface="Times New Roman" panose="02020603050405020304" pitchFamily="18" charset="0"/>
                <a:ea typeface="SimSun" panose="02010600030101010101" pitchFamily="2" charset="-122"/>
              </a:rPr>
              <a:t>Cha lại dắt con đi trên cát mịn</a:t>
            </a:r>
            <a:endParaRPr lang="en-VN" sz="4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4000" i="1" kern="100" dirty="0">
                <a:solidFill>
                  <a:srgbClr val="000000"/>
                </a:solidFill>
                <a:effectLst/>
                <a:latin typeface="Times New Roman" panose="02020603050405020304" pitchFamily="18" charset="0"/>
                <a:ea typeface="SimSun" panose="02010600030101010101" pitchFamily="2" charset="-122"/>
              </a:rPr>
              <a:t>Ánh nắng chảy đầy vai</a:t>
            </a:r>
            <a:endParaRPr lang="en-VN" sz="4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4000" b="1" dirty="0">
                <a:solidFill>
                  <a:srgbClr val="000000"/>
                </a:solidFill>
                <a:effectLst/>
                <a:latin typeface="Times New Roman" panose="02020603050405020304" pitchFamily="18" charset="0"/>
                <a:ea typeface="Times New Roman" panose="02020603050405020304" pitchFamily="18" charset="0"/>
              </a:rPr>
              <a:t> </a:t>
            </a:r>
            <a:r>
              <a:rPr lang="nl-NL" sz="4000" i="1" dirty="0">
                <a:solidFill>
                  <a:srgbClr val="000000"/>
                </a:solidFill>
                <a:effectLst/>
                <a:latin typeface="Times New Roman" panose="02020603050405020304" pitchFamily="18" charset="0"/>
                <a:ea typeface="Times New Roman" panose="02020603050405020304" pitchFamily="18" charset="0"/>
              </a:rPr>
              <a:t>(</a:t>
            </a:r>
            <a:r>
              <a:rPr lang="nl-NL" sz="4000" i="1" dirty="0" err="1">
                <a:solidFill>
                  <a:srgbClr val="000000"/>
                </a:solidFill>
                <a:effectLst/>
                <a:latin typeface="Times New Roman" panose="02020603050405020304" pitchFamily="18" charset="0"/>
                <a:ea typeface="Times New Roman" panose="02020603050405020304" pitchFamily="18" charset="0"/>
              </a:rPr>
              <a:t>Những</a:t>
            </a:r>
            <a:r>
              <a:rPr lang="nl-NL" sz="4000" i="1" dirty="0">
                <a:solidFill>
                  <a:srgbClr val="000000"/>
                </a:solidFill>
                <a:effectLst/>
                <a:latin typeface="Times New Roman" panose="02020603050405020304" pitchFamily="18" charset="0"/>
                <a:ea typeface="Times New Roman" panose="02020603050405020304" pitchFamily="18" charset="0"/>
              </a:rPr>
              <a:t> </a:t>
            </a:r>
            <a:r>
              <a:rPr lang="nl-NL" sz="4000" i="1" dirty="0" err="1">
                <a:solidFill>
                  <a:srgbClr val="000000"/>
                </a:solidFill>
                <a:effectLst/>
                <a:latin typeface="Times New Roman" panose="02020603050405020304" pitchFamily="18" charset="0"/>
                <a:ea typeface="Times New Roman" panose="02020603050405020304" pitchFamily="18" charset="0"/>
              </a:rPr>
              <a:t>cánh</a:t>
            </a:r>
            <a:r>
              <a:rPr lang="nl-NL" sz="4000" i="1" dirty="0">
                <a:solidFill>
                  <a:srgbClr val="000000"/>
                </a:solidFill>
                <a:effectLst/>
                <a:latin typeface="Times New Roman" panose="02020603050405020304" pitchFamily="18" charset="0"/>
                <a:ea typeface="Times New Roman" panose="02020603050405020304" pitchFamily="18" charset="0"/>
              </a:rPr>
              <a:t> </a:t>
            </a:r>
            <a:r>
              <a:rPr lang="nl-NL" sz="4000" i="1" dirty="0" err="1">
                <a:solidFill>
                  <a:srgbClr val="000000"/>
                </a:solidFill>
                <a:effectLst/>
                <a:latin typeface="Times New Roman" panose="02020603050405020304" pitchFamily="18" charset="0"/>
                <a:ea typeface="Times New Roman" panose="02020603050405020304" pitchFamily="18" charset="0"/>
              </a:rPr>
              <a:t>buồm</a:t>
            </a:r>
            <a:r>
              <a:rPr lang="nl-NL" sz="4000" i="1" dirty="0">
                <a:solidFill>
                  <a:srgbClr val="000000"/>
                </a:solidFill>
                <a:effectLst/>
                <a:latin typeface="Times New Roman" panose="02020603050405020304" pitchFamily="18" charset="0"/>
                <a:ea typeface="Times New Roman" panose="02020603050405020304" pitchFamily="18" charset="0"/>
              </a:rPr>
              <a:t> - </a:t>
            </a:r>
            <a:r>
              <a:rPr lang="nl-NL" sz="4000" dirty="0" err="1">
                <a:solidFill>
                  <a:srgbClr val="000000"/>
                </a:solidFill>
                <a:effectLst/>
                <a:latin typeface="Times New Roman" panose="02020603050405020304" pitchFamily="18" charset="0"/>
                <a:ea typeface="Times New Roman" panose="02020603050405020304" pitchFamily="18" charset="0"/>
              </a:rPr>
              <a:t>Hoàng</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Trung</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Thông</a:t>
            </a:r>
            <a:r>
              <a:rPr lang="nl-NL" sz="4000" dirty="0">
                <a:solidFill>
                  <a:srgbClr val="000000"/>
                </a:solidFill>
                <a:effectLst/>
                <a:latin typeface="Times New Roman" panose="02020603050405020304" pitchFamily="18" charset="0"/>
                <a:ea typeface="Times New Roman" panose="02020603050405020304" pitchFamily="18" charset="0"/>
              </a:rPr>
              <a:t>)</a:t>
            </a:r>
            <a:endParaRPr lang="en-VN" sz="4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nl-NL" sz="4000" b="1" dirty="0">
                <a:solidFill>
                  <a:srgbClr val="000000"/>
                </a:solidFill>
                <a:effectLst/>
                <a:latin typeface="Times New Roman" panose="02020603050405020304" pitchFamily="18" charset="0"/>
                <a:ea typeface="Times New Roman" panose="02020603050405020304" pitchFamily="18" charset="0"/>
              </a:rPr>
              <a:t>- </a:t>
            </a:r>
            <a:r>
              <a:rPr lang="nl-NL" sz="4000" b="1" dirty="0" err="1">
                <a:solidFill>
                  <a:srgbClr val="000000"/>
                </a:solidFill>
                <a:effectLst/>
                <a:latin typeface="Times New Roman" panose="02020603050405020304" pitchFamily="18" charset="0"/>
                <a:ea typeface="Times New Roman" panose="02020603050405020304" pitchFamily="18" charset="0"/>
              </a:rPr>
              <a:t>Biện</a:t>
            </a:r>
            <a:r>
              <a:rPr lang="nl-NL" sz="4000" b="1" dirty="0">
                <a:solidFill>
                  <a:srgbClr val="000000"/>
                </a:solidFill>
                <a:effectLst/>
                <a:latin typeface="Times New Roman" panose="02020603050405020304" pitchFamily="18" charset="0"/>
                <a:ea typeface="Times New Roman" panose="02020603050405020304" pitchFamily="18" charset="0"/>
              </a:rPr>
              <a:t> </a:t>
            </a:r>
            <a:r>
              <a:rPr lang="nl-NL" sz="4000" b="1" dirty="0" err="1">
                <a:solidFill>
                  <a:srgbClr val="000000"/>
                </a:solidFill>
                <a:effectLst/>
                <a:latin typeface="Times New Roman" panose="02020603050405020304" pitchFamily="18" charset="0"/>
                <a:ea typeface="Times New Roman" panose="02020603050405020304" pitchFamily="18" charset="0"/>
              </a:rPr>
              <a:t>pháp</a:t>
            </a:r>
            <a:r>
              <a:rPr lang="nl-NL" sz="4000" b="1" dirty="0">
                <a:solidFill>
                  <a:srgbClr val="000000"/>
                </a:solidFill>
                <a:effectLst/>
                <a:latin typeface="Times New Roman" panose="02020603050405020304" pitchFamily="18" charset="0"/>
                <a:ea typeface="Times New Roman" panose="02020603050405020304" pitchFamily="18" charset="0"/>
              </a:rPr>
              <a:t> tu </a:t>
            </a:r>
            <a:r>
              <a:rPr lang="nl-NL" sz="4000" b="1" dirty="0" err="1">
                <a:solidFill>
                  <a:srgbClr val="000000"/>
                </a:solidFill>
                <a:effectLst/>
                <a:latin typeface="Times New Roman" panose="02020603050405020304" pitchFamily="18" charset="0"/>
                <a:ea typeface="Times New Roman" panose="02020603050405020304" pitchFamily="18" charset="0"/>
              </a:rPr>
              <a:t>từ</a:t>
            </a:r>
            <a:r>
              <a:rPr lang="nl-NL" sz="4000" b="1" dirty="0">
                <a:solidFill>
                  <a:srgbClr val="000000"/>
                </a:solidFill>
                <a:effectLst/>
                <a:latin typeface="Times New Roman" panose="02020603050405020304" pitchFamily="18" charset="0"/>
                <a:ea typeface="Times New Roman" panose="02020603050405020304" pitchFamily="18" charset="0"/>
              </a:rPr>
              <a:t> </a:t>
            </a:r>
            <a:r>
              <a:rPr lang="nl-NL" sz="4000" b="1" dirty="0" err="1">
                <a:solidFill>
                  <a:srgbClr val="000000"/>
                </a:solidFill>
                <a:effectLst/>
                <a:latin typeface="Times New Roman" panose="02020603050405020304" pitchFamily="18" charset="0"/>
                <a:ea typeface="Times New Roman" panose="02020603050405020304" pitchFamily="18" charset="0"/>
              </a:rPr>
              <a:t>được</a:t>
            </a:r>
            <a:r>
              <a:rPr lang="nl-NL" sz="4000" b="1" dirty="0">
                <a:solidFill>
                  <a:srgbClr val="000000"/>
                </a:solidFill>
                <a:effectLst/>
                <a:latin typeface="Times New Roman" panose="02020603050405020304" pitchFamily="18" charset="0"/>
                <a:ea typeface="Times New Roman" panose="02020603050405020304" pitchFamily="18" charset="0"/>
              </a:rPr>
              <a:t> </a:t>
            </a:r>
            <a:r>
              <a:rPr lang="nl-NL" sz="4000" b="1" dirty="0" err="1">
                <a:solidFill>
                  <a:srgbClr val="000000"/>
                </a:solidFill>
                <a:effectLst/>
                <a:latin typeface="Times New Roman" panose="02020603050405020304" pitchFamily="18" charset="0"/>
                <a:ea typeface="Times New Roman" panose="02020603050405020304" pitchFamily="18" charset="0"/>
              </a:rPr>
              <a:t>sử</a:t>
            </a:r>
            <a:r>
              <a:rPr lang="nl-NL" sz="4000" b="1" dirty="0">
                <a:solidFill>
                  <a:srgbClr val="000000"/>
                </a:solidFill>
                <a:effectLst/>
                <a:latin typeface="Times New Roman" panose="02020603050405020304" pitchFamily="18" charset="0"/>
                <a:ea typeface="Times New Roman" panose="02020603050405020304" pitchFamily="18" charset="0"/>
              </a:rPr>
              <a:t> </a:t>
            </a:r>
            <a:r>
              <a:rPr lang="nl-NL" sz="4000" b="1" dirty="0" err="1">
                <a:solidFill>
                  <a:srgbClr val="000000"/>
                </a:solidFill>
                <a:effectLst/>
                <a:latin typeface="Times New Roman" panose="02020603050405020304" pitchFamily="18" charset="0"/>
                <a:ea typeface="Times New Roman" panose="02020603050405020304" pitchFamily="18" charset="0"/>
              </a:rPr>
              <a:t>dụng</a:t>
            </a:r>
            <a:r>
              <a:rPr lang="nl-NL" sz="4000" b="1" dirty="0">
                <a:solidFill>
                  <a:srgbClr val="000000"/>
                </a:solidFill>
                <a:effectLst/>
                <a:latin typeface="Times New Roman" panose="02020603050405020304" pitchFamily="18" charset="0"/>
                <a:ea typeface="Times New Roman" panose="02020603050405020304" pitchFamily="18" charset="0"/>
              </a:rPr>
              <a:t>:</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Ẩn</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dụ</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Ẩn</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dụ</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chuyển</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đổi</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cảm</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giác</a:t>
            </a:r>
            <a:r>
              <a:rPr lang="nl-NL" sz="4000" dirty="0">
                <a:solidFill>
                  <a:srgbClr val="000000"/>
                </a:solidFill>
                <a:effectLst/>
                <a:latin typeface="Times New Roman" panose="02020603050405020304" pitchFamily="18" charset="0"/>
                <a:ea typeface="Times New Roman" panose="02020603050405020304" pitchFamily="18" charset="0"/>
              </a:rPr>
              <a:t>) qua </a:t>
            </a:r>
            <a:r>
              <a:rPr lang="nl-NL" sz="4000" dirty="0" err="1">
                <a:solidFill>
                  <a:srgbClr val="000000"/>
                </a:solidFill>
                <a:effectLst/>
                <a:latin typeface="Times New Roman" panose="02020603050405020304" pitchFamily="18" charset="0"/>
                <a:ea typeface="Times New Roman" panose="02020603050405020304" pitchFamily="18" charset="0"/>
              </a:rPr>
              <a:t>từ</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i="1" dirty="0" err="1">
                <a:solidFill>
                  <a:srgbClr val="000000"/>
                </a:solidFill>
                <a:effectLst/>
                <a:latin typeface="Times New Roman" panose="02020603050405020304" pitchFamily="18" charset="0"/>
                <a:ea typeface="Times New Roman" panose="02020603050405020304" pitchFamily="18" charset="0"/>
              </a:rPr>
              <a:t>chảy</a:t>
            </a:r>
            <a:endParaRPr lang="en-VN" sz="4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nl-NL" sz="4000" b="1" dirty="0">
                <a:solidFill>
                  <a:srgbClr val="000000"/>
                </a:solidFill>
                <a:effectLst/>
                <a:latin typeface="Times New Roman" panose="02020603050405020304" pitchFamily="18" charset="0"/>
                <a:ea typeface="Times New Roman" panose="02020603050405020304" pitchFamily="18" charset="0"/>
              </a:rPr>
              <a:t>- </a:t>
            </a:r>
            <a:r>
              <a:rPr lang="nl-NL" sz="4000" b="1" dirty="0" err="1">
                <a:solidFill>
                  <a:srgbClr val="000000"/>
                </a:solidFill>
                <a:effectLst/>
                <a:latin typeface="Times New Roman" panose="02020603050405020304" pitchFamily="18" charset="0"/>
                <a:ea typeface="Times New Roman" panose="02020603050405020304" pitchFamily="18" charset="0"/>
              </a:rPr>
              <a:t>Tác</a:t>
            </a:r>
            <a:r>
              <a:rPr lang="nl-NL" sz="4000" b="1" dirty="0">
                <a:solidFill>
                  <a:srgbClr val="000000"/>
                </a:solidFill>
                <a:effectLst/>
                <a:latin typeface="Times New Roman" panose="02020603050405020304" pitchFamily="18" charset="0"/>
                <a:ea typeface="Times New Roman" panose="02020603050405020304" pitchFamily="18" charset="0"/>
              </a:rPr>
              <a:t> </a:t>
            </a:r>
            <a:r>
              <a:rPr lang="nl-NL" sz="4000" b="1" dirty="0" err="1">
                <a:solidFill>
                  <a:srgbClr val="000000"/>
                </a:solidFill>
                <a:effectLst/>
                <a:latin typeface="Times New Roman" panose="02020603050405020304" pitchFamily="18" charset="0"/>
                <a:ea typeface="Times New Roman" panose="02020603050405020304" pitchFamily="18" charset="0"/>
              </a:rPr>
              <a:t>dụng</a:t>
            </a:r>
            <a:r>
              <a:rPr lang="nl-NL" sz="4000" b="1" dirty="0">
                <a:solidFill>
                  <a:srgbClr val="000000"/>
                </a:solidFill>
                <a:effectLst/>
                <a:latin typeface="Times New Roman" panose="02020603050405020304" pitchFamily="18" charset="0"/>
                <a:ea typeface="Times New Roman" panose="02020603050405020304" pitchFamily="18" charset="0"/>
              </a:rPr>
              <a:t>:</a:t>
            </a:r>
            <a:r>
              <a:rPr lang="nl-NL" sz="4000" dirty="0">
                <a:solidFill>
                  <a:srgbClr val="000000"/>
                </a:solidFill>
                <a:effectLst/>
                <a:latin typeface="Times New Roman" panose="02020603050405020304" pitchFamily="18" charset="0"/>
                <a:ea typeface="Times New Roman" panose="02020603050405020304" pitchFamily="18" charset="0"/>
              </a:rPr>
              <a:t> Qua BPTT </a:t>
            </a:r>
            <a:r>
              <a:rPr lang="nl-NL" sz="4000" dirty="0" err="1">
                <a:solidFill>
                  <a:srgbClr val="000000"/>
                </a:solidFill>
                <a:effectLst/>
                <a:latin typeface="Times New Roman" panose="02020603050405020304" pitchFamily="18" charset="0"/>
                <a:ea typeface="Times New Roman" panose="02020603050405020304" pitchFamily="18" charset="0"/>
              </a:rPr>
              <a:t>ẩn</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dụ</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chuyển</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đổi</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cảm</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giác</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tác</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giả</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giúp</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bạn</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đọc</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hình</a:t>
            </a:r>
            <a:r>
              <a:rPr lang="nl-NL" sz="4000" dirty="0">
                <a:solidFill>
                  <a:srgbClr val="000000"/>
                </a:solidFill>
                <a:effectLst/>
                <a:latin typeface="Times New Roman" panose="02020603050405020304" pitchFamily="18" charset="0"/>
                <a:ea typeface="Times New Roman" panose="02020603050405020304" pitchFamily="18" charset="0"/>
              </a:rPr>
              <a:t> </a:t>
            </a:r>
            <a:r>
              <a:rPr lang="nl-NL" sz="4000" dirty="0" err="1">
                <a:solidFill>
                  <a:srgbClr val="000000"/>
                </a:solidFill>
                <a:effectLst/>
                <a:latin typeface="Times New Roman" panose="02020603050405020304" pitchFamily="18" charset="0"/>
                <a:ea typeface="Times New Roman" panose="02020603050405020304" pitchFamily="18" charset="0"/>
              </a:rPr>
              <a:t>dung</a:t>
            </a:r>
            <a:r>
              <a:rPr lang="nl-NL" sz="4000" dirty="0">
                <a:solidFill>
                  <a:srgbClr val="000000"/>
                </a:solidFill>
                <a:effectLst/>
                <a:latin typeface="Times New Roman" panose="02020603050405020304" pitchFamily="18" charset="0"/>
                <a:ea typeface="Times New Roman" panose="02020603050405020304" pitchFamily="18" charset="0"/>
              </a:rPr>
              <a:t> </a:t>
            </a:r>
            <a:r>
              <a:rPr lang="vi-VN" sz="4000" dirty="0">
                <a:solidFill>
                  <a:srgbClr val="000000"/>
                </a:solidFill>
                <a:effectLst/>
                <a:latin typeface="Times New Roman" panose="02020603050405020304" pitchFamily="18" charset="0"/>
                <a:ea typeface="Times New Roman" panose="02020603050405020304" pitchFamily="18" charset="0"/>
              </a:rPr>
              <a:t>hình ảnh </a:t>
            </a:r>
            <a:r>
              <a:rPr lang="vi-VN" sz="4000" i="1" dirty="0">
                <a:solidFill>
                  <a:srgbClr val="000000"/>
                </a:solidFill>
                <a:effectLst/>
                <a:latin typeface="Times New Roman" panose="02020603050405020304" pitchFamily="18" charset="0"/>
                <a:ea typeface="Times New Roman" panose="02020603050405020304" pitchFamily="18" charset="0"/>
              </a:rPr>
              <a:t>ánh nắng </a:t>
            </a:r>
            <a:r>
              <a:rPr lang="vi-VN" sz="4000" dirty="0">
                <a:solidFill>
                  <a:srgbClr val="000000"/>
                </a:solidFill>
                <a:effectLst/>
                <a:latin typeface="Times New Roman" panose="02020603050405020304" pitchFamily="18" charset="0"/>
                <a:ea typeface="Times New Roman" panose="02020603050405020304" pitchFamily="18" charset="0"/>
              </a:rPr>
              <a:t>không phải là </a:t>
            </a:r>
            <a:r>
              <a:rPr lang="vi-VN" sz="4000" i="1" dirty="0">
                <a:solidFill>
                  <a:srgbClr val="000000"/>
                </a:solidFill>
                <a:effectLst/>
                <a:latin typeface="Times New Roman" panose="02020603050405020304" pitchFamily="18" charset="0"/>
                <a:ea typeface="Times New Roman" panose="02020603050405020304" pitchFamily="18" charset="0"/>
              </a:rPr>
              <a:t>soi, chiếu, tỏa</a:t>
            </a:r>
            <a:r>
              <a:rPr lang="vi-VN" sz="4000" dirty="0">
                <a:solidFill>
                  <a:srgbClr val="000000"/>
                </a:solidFill>
                <a:effectLst/>
                <a:latin typeface="Times New Roman" panose="02020603050405020304" pitchFamily="18" charset="0"/>
                <a:ea typeface="Times New Roman" panose="02020603050405020304" pitchFamily="18" charset="0"/>
              </a:rPr>
              <a:t> như vốn có mà giúp ta liên tưởng ánh nắng hiện lên hữu hình, nó như một chất lỏng thành dòng. BPTT này góp phần biểu đạt ánh nắng cụ thể, sinh động và đầy ấn tượng</a:t>
            </a:r>
            <a:r>
              <a:rPr lang="nl-NL" sz="4000" dirty="0">
                <a:solidFill>
                  <a:srgbClr val="000000"/>
                </a:solidFill>
                <a:effectLst/>
                <a:latin typeface="Times New Roman" panose="02020603050405020304" pitchFamily="18" charset="0"/>
                <a:ea typeface="Times New Roman" panose="02020603050405020304" pitchFamily="18" charset="0"/>
              </a:rPr>
              <a:t>.</a:t>
            </a:r>
            <a:endParaRPr lang="en-VN" sz="40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3D8E0BD5-8D5A-DE80-CCAF-3A8E0439AD4E}"/>
              </a:ext>
            </a:extLst>
          </p:cNvPr>
          <p:cNvSpPr txBox="1"/>
          <p:nvPr/>
        </p:nvSpPr>
        <p:spPr>
          <a:xfrm>
            <a:off x="314052" y="1072592"/>
            <a:ext cx="5772200" cy="784830"/>
          </a:xfrm>
          <a:prstGeom prst="rect">
            <a:avLst/>
          </a:prstGeom>
          <a:noFill/>
        </p:spPr>
        <p:txBody>
          <a:bodyPr wrap="square" rtlCol="0">
            <a:spAutoFit/>
          </a:bodyPr>
          <a:lstStyle/>
          <a:p>
            <a:pPr algn="ctr"/>
            <a:r>
              <a:rPr lang="en-VN" sz="4500" b="1" dirty="0">
                <a:latin typeface="Times New Roman" panose="02020603050405020304" pitchFamily="18" charset="0"/>
                <a:cs typeface="Times New Roman" panose="02020603050405020304" pitchFamily="18" charset="0"/>
              </a:rPr>
              <a:t>Bài tập 2</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barn(inVertical)">
                                      <p:cBhvr>
                                        <p:cTn id="10" dur="500"/>
                                        <p:tgtEl>
                                          <p:spTgt spid="1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barn(inVertical)">
                                      <p:cBhvr>
                                        <p:cTn id="13" dur="500"/>
                                        <p:tgtEl>
                                          <p:spTgt spid="1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animEffect transition="in" filter="barn(inVertical)">
                                      <p:cBhvr>
                                        <p:cTn id="18" dur="500"/>
                                        <p:tgtEl>
                                          <p:spTgt spid="1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barn(inVertical)">
                                      <p:cBhvr>
                                        <p:cTn id="23"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FD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6792" y="1344078"/>
            <a:ext cx="5718071" cy="546123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22591" y="2956733"/>
            <a:ext cx="784910" cy="106972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08735" y="1157331"/>
            <a:ext cx="1350628" cy="167753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98169">
            <a:off x="13139405" y="8822707"/>
            <a:ext cx="2203219" cy="871187"/>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0856">
            <a:off x="14317217" y="-401149"/>
            <a:ext cx="3061785" cy="234992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73481">
            <a:off x="483219" y="7946734"/>
            <a:ext cx="1980693" cy="1520182"/>
          </a:xfrm>
          <a:prstGeom prst="rect">
            <a:avLst/>
          </a:prstGeom>
        </p:spPr>
      </p:pic>
      <p:sp>
        <p:nvSpPr>
          <p:cNvPr id="12" name="TextBox 11">
            <a:extLst>
              <a:ext uri="{FF2B5EF4-FFF2-40B4-BE49-F238E27FC236}">
                <a16:creationId xmlns:a16="http://schemas.microsoft.com/office/drawing/2014/main" id="{6A91F1DA-1528-8836-385D-29CF5C536AB0}"/>
              </a:ext>
            </a:extLst>
          </p:cNvPr>
          <p:cNvSpPr txBox="1"/>
          <p:nvPr/>
        </p:nvSpPr>
        <p:spPr>
          <a:xfrm>
            <a:off x="6257900" y="169627"/>
            <a:ext cx="5772200" cy="784830"/>
          </a:xfrm>
          <a:prstGeom prst="rect">
            <a:avLst/>
          </a:prstGeom>
          <a:noFill/>
        </p:spPr>
        <p:txBody>
          <a:bodyPr wrap="square" rtlCol="0">
            <a:spAutoFit/>
          </a:bodyPr>
          <a:lstStyle/>
          <a:p>
            <a:pPr algn="ctr"/>
            <a:r>
              <a:rPr lang="en-VN" sz="4500" b="1" dirty="0">
                <a:latin typeface="Times New Roman" panose="02020603050405020304" pitchFamily="18" charset="0"/>
                <a:cs typeface="Times New Roman" panose="02020603050405020304" pitchFamily="18" charset="0"/>
              </a:rPr>
              <a:t>Bài tập 3</a:t>
            </a:r>
          </a:p>
        </p:txBody>
      </p:sp>
      <p:graphicFrame>
        <p:nvGraphicFramePr>
          <p:cNvPr id="13" name="Table 12">
            <a:extLst>
              <a:ext uri="{FF2B5EF4-FFF2-40B4-BE49-F238E27FC236}">
                <a16:creationId xmlns:a16="http://schemas.microsoft.com/office/drawing/2014/main" id="{9A769315-7246-71E5-3D1C-01646D2CA1CC}"/>
              </a:ext>
            </a:extLst>
          </p:cNvPr>
          <p:cNvGraphicFramePr>
            <a:graphicFrameLocks noGrp="1"/>
          </p:cNvGraphicFramePr>
          <p:nvPr>
            <p:extLst>
              <p:ext uri="{D42A27DB-BD31-4B8C-83A1-F6EECF244321}">
                <p14:modId xmlns:p14="http://schemas.microsoft.com/office/powerpoint/2010/main" val="1990250458"/>
              </p:ext>
            </p:extLst>
          </p:nvPr>
        </p:nvGraphicFramePr>
        <p:xfrm>
          <a:off x="527296" y="1159336"/>
          <a:ext cx="17233408" cy="8666969"/>
        </p:xfrm>
        <a:graphic>
          <a:graphicData uri="http://schemas.openxmlformats.org/drawingml/2006/table">
            <a:tbl>
              <a:tblPr firstRow="1" firstCol="1" bandRow="1">
                <a:tableStyleId>{5C22544A-7EE6-4342-B048-85BDC9FD1C3A}</a:tableStyleId>
              </a:tblPr>
              <a:tblGrid>
                <a:gridCol w="8252669">
                  <a:extLst>
                    <a:ext uri="{9D8B030D-6E8A-4147-A177-3AD203B41FA5}">
                      <a16:colId xmlns:a16="http://schemas.microsoft.com/office/drawing/2014/main" val="3953901049"/>
                    </a:ext>
                  </a:extLst>
                </a:gridCol>
                <a:gridCol w="8980739">
                  <a:extLst>
                    <a:ext uri="{9D8B030D-6E8A-4147-A177-3AD203B41FA5}">
                      <a16:colId xmlns:a16="http://schemas.microsoft.com/office/drawing/2014/main" val="1761823453"/>
                    </a:ext>
                  </a:extLst>
                </a:gridCol>
              </a:tblGrid>
              <a:tr h="1174891">
                <a:tc gridSpan="2">
                  <a:txBody>
                    <a:bodyPr/>
                    <a:lstStyle/>
                    <a:p>
                      <a:pPr algn="ctr">
                        <a:spcBef>
                          <a:spcPts val="0"/>
                        </a:spcBef>
                        <a:spcAft>
                          <a:spcPts val="0"/>
                        </a:spcAft>
                      </a:pPr>
                      <a:r>
                        <a:rPr lang="nl-NL" sz="3200" dirty="0" err="1">
                          <a:solidFill>
                            <a:schemeClr val="tx1"/>
                          </a:solidFill>
                          <a:effectLst/>
                          <a:latin typeface="Times New Roman" panose="02020603050405020304" pitchFamily="18" charset="0"/>
                          <a:cs typeface="Times New Roman" panose="02020603050405020304" pitchFamily="18" charset="0"/>
                        </a:rPr>
                        <a:t>Công</a:t>
                      </a:r>
                      <a:r>
                        <a:rPr lang="nl-NL" sz="3200" dirty="0">
                          <a:solidFill>
                            <a:schemeClr val="tx1"/>
                          </a:solidFill>
                          <a:effectLst/>
                          <a:latin typeface="Times New Roman" panose="02020603050405020304" pitchFamily="18" charset="0"/>
                          <a:cs typeface="Times New Roman" panose="02020603050405020304" pitchFamily="18" charset="0"/>
                        </a:rPr>
                        <a:t> </a:t>
                      </a:r>
                      <a:r>
                        <a:rPr lang="nl-NL" sz="3200" dirty="0" err="1">
                          <a:solidFill>
                            <a:schemeClr val="tx1"/>
                          </a:solidFill>
                          <a:effectLst/>
                          <a:latin typeface="Times New Roman" panose="02020603050405020304" pitchFamily="18" charset="0"/>
                          <a:cs typeface="Times New Roman" panose="02020603050405020304" pitchFamily="18" charset="0"/>
                        </a:rPr>
                        <a:t>dụng</a:t>
                      </a:r>
                      <a:r>
                        <a:rPr lang="nl-NL" sz="3200" dirty="0">
                          <a:solidFill>
                            <a:schemeClr val="tx1"/>
                          </a:solidFill>
                          <a:effectLst/>
                          <a:latin typeface="Times New Roman" panose="02020603050405020304" pitchFamily="18" charset="0"/>
                          <a:cs typeface="Times New Roman" panose="02020603050405020304" pitchFamily="18" charset="0"/>
                        </a:rPr>
                        <a:t> </a:t>
                      </a:r>
                      <a:r>
                        <a:rPr lang="nl-NL" sz="3200" dirty="0" err="1">
                          <a:solidFill>
                            <a:schemeClr val="tx1"/>
                          </a:solidFill>
                          <a:effectLst/>
                          <a:latin typeface="Times New Roman" panose="02020603050405020304" pitchFamily="18" charset="0"/>
                          <a:cs typeface="Times New Roman" panose="02020603050405020304" pitchFamily="18" charset="0"/>
                        </a:rPr>
                        <a:t>dấu</a:t>
                      </a:r>
                      <a:r>
                        <a:rPr lang="nl-NL" sz="3200" dirty="0">
                          <a:solidFill>
                            <a:schemeClr val="tx1"/>
                          </a:solidFill>
                          <a:effectLst/>
                          <a:latin typeface="Times New Roman" panose="02020603050405020304" pitchFamily="18" charset="0"/>
                          <a:cs typeface="Times New Roman" panose="02020603050405020304" pitchFamily="18" charset="0"/>
                        </a:rPr>
                        <a:t> </a:t>
                      </a:r>
                      <a:r>
                        <a:rPr lang="nl-NL" sz="3200" dirty="0" err="1">
                          <a:solidFill>
                            <a:schemeClr val="tx1"/>
                          </a:solidFill>
                          <a:effectLst/>
                          <a:latin typeface="Times New Roman" panose="02020603050405020304" pitchFamily="18" charset="0"/>
                          <a:cs typeface="Times New Roman" panose="02020603050405020304" pitchFamily="18" charset="0"/>
                        </a:rPr>
                        <a:t>chấm</a:t>
                      </a:r>
                      <a:r>
                        <a:rPr lang="nl-NL" sz="3200" dirty="0">
                          <a:solidFill>
                            <a:schemeClr val="tx1"/>
                          </a:solidFill>
                          <a:effectLst/>
                          <a:latin typeface="Times New Roman" panose="02020603050405020304" pitchFamily="18" charset="0"/>
                          <a:cs typeface="Times New Roman" panose="02020603050405020304" pitchFamily="18" charset="0"/>
                        </a:rPr>
                        <a:t> </a:t>
                      </a:r>
                      <a:r>
                        <a:rPr lang="nl-NL" sz="3200" dirty="0" err="1">
                          <a:solidFill>
                            <a:schemeClr val="tx1"/>
                          </a:solidFill>
                          <a:effectLst/>
                          <a:latin typeface="Times New Roman" panose="02020603050405020304" pitchFamily="18" charset="0"/>
                          <a:cs typeface="Times New Roman" panose="02020603050405020304" pitchFamily="18" charset="0"/>
                        </a:rPr>
                        <a:t>lửng</a:t>
                      </a:r>
                      <a:endParaRPr lang="en-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88" marR="40188"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bg1"/>
                    </a:solidFill>
                  </a:tcPr>
                </a:tc>
                <a:tc hMerge="1">
                  <a:txBody>
                    <a:bodyPr/>
                    <a:lstStyle/>
                    <a:p>
                      <a:endParaRPr lang="en-VN"/>
                    </a:p>
                  </a:txBody>
                  <a:tcPr/>
                </a:tc>
                <a:extLst>
                  <a:ext uri="{0D108BD9-81ED-4DB2-BD59-A6C34878D82A}">
                    <a16:rowId xmlns:a16="http://schemas.microsoft.com/office/drawing/2014/main" val="3031696640"/>
                  </a:ext>
                </a:extLst>
              </a:tr>
              <a:tr h="604546">
                <a:tc>
                  <a:txBody>
                    <a:bodyPr/>
                    <a:lstStyle/>
                    <a:p>
                      <a:pPr algn="ctr">
                        <a:spcBef>
                          <a:spcPts val="0"/>
                        </a:spcBef>
                        <a:spcAft>
                          <a:spcPts val="0"/>
                        </a:spcAft>
                      </a:pPr>
                      <a:r>
                        <a:rPr lang="en-US" sz="3200" b="1" kern="100" dirty="0" err="1">
                          <a:solidFill>
                            <a:schemeClr val="tx1"/>
                          </a:solidFill>
                          <a:effectLst/>
                          <a:latin typeface="Times New Roman" panose="02020603050405020304" pitchFamily="18" charset="0"/>
                          <a:cs typeface="Times New Roman" panose="02020603050405020304" pitchFamily="18" charset="0"/>
                        </a:rPr>
                        <a:t>Câu</a:t>
                      </a:r>
                      <a:endParaRPr lang="en-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88" marR="40188"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bg1"/>
                    </a:solidFill>
                  </a:tcPr>
                </a:tc>
                <a:tc>
                  <a:txBody>
                    <a:bodyPr/>
                    <a:lstStyle/>
                    <a:p>
                      <a:pPr algn="ctr">
                        <a:spcBef>
                          <a:spcPts val="0"/>
                        </a:spcBef>
                        <a:spcAft>
                          <a:spcPts val="0"/>
                        </a:spcAft>
                      </a:pPr>
                      <a:r>
                        <a:rPr lang="vi-VN" sz="3200" b="1" kern="100" dirty="0">
                          <a:solidFill>
                            <a:schemeClr val="tx1"/>
                          </a:solidFill>
                          <a:effectLst/>
                          <a:latin typeface="Times New Roman" panose="02020603050405020304" pitchFamily="18" charset="0"/>
                          <a:cs typeface="Times New Roman" panose="02020603050405020304" pitchFamily="18" charset="0"/>
                        </a:rPr>
                        <a:t>Tác dụng</a:t>
                      </a:r>
                      <a:endParaRPr lang="en-VN"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88" marR="40188"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36706256"/>
                  </a:ext>
                </a:extLst>
              </a:tr>
              <a:tr h="2082379">
                <a:tc>
                  <a:txBody>
                    <a:bodyPr/>
                    <a:lstStyle/>
                    <a:p>
                      <a:pPr algn="just">
                        <a:spcBef>
                          <a:spcPts val="0"/>
                        </a:spcBef>
                        <a:spcAft>
                          <a:spcPts val="0"/>
                        </a:spcAft>
                      </a:pPr>
                      <a:r>
                        <a:rPr lang="en-US" sz="3200" b="0" i="1" dirty="0">
                          <a:solidFill>
                            <a:schemeClr val="tx1"/>
                          </a:solidFill>
                          <a:effectLst/>
                          <a:latin typeface="Times New Roman" panose="02020603050405020304" pitchFamily="18" charset="0"/>
                          <a:cs typeface="Times New Roman" panose="02020603050405020304" pitchFamily="18" charset="0"/>
                        </a:rPr>
                        <a:t>a) </a:t>
                      </a:r>
                      <a:r>
                        <a:rPr lang="en-US" sz="3200" b="0" i="1" dirty="0" err="1">
                          <a:solidFill>
                            <a:schemeClr val="tx1"/>
                          </a:solidFill>
                          <a:effectLst/>
                          <a:latin typeface="Times New Roman" panose="02020603050405020304" pitchFamily="18" charset="0"/>
                          <a:cs typeface="Times New Roman" panose="02020603050405020304" pitchFamily="18" charset="0"/>
                        </a:rPr>
                        <a:t>Chúng</a:t>
                      </a:r>
                      <a:r>
                        <a:rPr lang="en-US" sz="3200" b="0" i="1" dirty="0">
                          <a:solidFill>
                            <a:schemeClr val="tx1"/>
                          </a:solidFill>
                          <a:effectLst/>
                          <a:latin typeface="Times New Roman" panose="02020603050405020304" pitchFamily="18" charset="0"/>
                          <a:cs typeface="Times New Roman" panose="02020603050405020304" pitchFamily="18" charset="0"/>
                        </a:rPr>
                        <a:t> ta </a:t>
                      </a:r>
                      <a:r>
                        <a:rPr lang="en-US" sz="3200" b="0" i="1" dirty="0" err="1">
                          <a:solidFill>
                            <a:schemeClr val="tx1"/>
                          </a:solidFill>
                          <a:effectLst/>
                          <a:latin typeface="Times New Roman" panose="02020603050405020304" pitchFamily="18" charset="0"/>
                          <a:cs typeface="Times New Roman" panose="02020603050405020304" pitchFamily="18" charset="0"/>
                        </a:rPr>
                        <a:t>có</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quyền</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tự</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hào</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vì</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những</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trang</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lịch</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sử</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vẻ</a:t>
                      </a:r>
                      <a:r>
                        <a:rPr lang="en-US" sz="3200" b="0" i="1" dirty="0">
                          <a:solidFill>
                            <a:schemeClr val="tx1"/>
                          </a:solidFill>
                          <a:effectLst/>
                          <a:latin typeface="Times New Roman" panose="02020603050405020304" pitchFamily="18" charset="0"/>
                          <a:cs typeface="Times New Roman" panose="02020603050405020304" pitchFamily="18" charset="0"/>
                        </a:rPr>
                        <a:t> vang </a:t>
                      </a:r>
                      <a:r>
                        <a:rPr lang="en-US" sz="3200" b="0" i="1" dirty="0" err="1">
                          <a:solidFill>
                            <a:schemeClr val="tx1"/>
                          </a:solidFill>
                          <a:effectLst/>
                          <a:latin typeface="Times New Roman" panose="02020603050405020304" pitchFamily="18" charset="0"/>
                          <a:cs typeface="Times New Roman" panose="02020603050405020304" pitchFamily="18" charset="0"/>
                        </a:rPr>
                        <a:t>thời</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đại</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Bà</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Trưng</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Bà</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Triệu</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Trần</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Hưng</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Đạo</a:t>
                      </a:r>
                      <a:r>
                        <a:rPr lang="en-US" sz="3200" b="0" i="1" dirty="0">
                          <a:solidFill>
                            <a:schemeClr val="tx1"/>
                          </a:solidFill>
                          <a:effectLst/>
                          <a:latin typeface="Times New Roman" panose="02020603050405020304" pitchFamily="18" charset="0"/>
                          <a:cs typeface="Times New Roman" panose="02020603050405020304" pitchFamily="18" charset="0"/>
                        </a:rPr>
                        <a:t>, Lê </a:t>
                      </a:r>
                      <a:r>
                        <a:rPr lang="en-US" sz="3200" b="0" i="1" dirty="0" err="1">
                          <a:solidFill>
                            <a:schemeClr val="tx1"/>
                          </a:solidFill>
                          <a:effectLst/>
                          <a:latin typeface="Times New Roman" panose="02020603050405020304" pitchFamily="18" charset="0"/>
                          <a:cs typeface="Times New Roman" panose="02020603050405020304" pitchFamily="18" charset="0"/>
                        </a:rPr>
                        <a:t>Lợi</a:t>
                      </a:r>
                      <a:r>
                        <a:rPr lang="en-US" sz="3200" b="0" i="1" dirty="0">
                          <a:solidFill>
                            <a:schemeClr val="tx1"/>
                          </a:solidFill>
                          <a:effectLst/>
                          <a:latin typeface="Times New Roman" panose="02020603050405020304" pitchFamily="18" charset="0"/>
                          <a:cs typeface="Times New Roman" panose="02020603050405020304" pitchFamily="18" charset="0"/>
                        </a:rPr>
                        <a:t>, Quang </a:t>
                      </a:r>
                      <a:r>
                        <a:rPr lang="en-US" sz="3200" b="0" i="1" dirty="0" err="1">
                          <a:solidFill>
                            <a:schemeClr val="tx1"/>
                          </a:solidFill>
                          <a:effectLst/>
                          <a:latin typeface="Times New Roman" panose="02020603050405020304" pitchFamily="18" charset="0"/>
                          <a:cs typeface="Times New Roman" panose="02020603050405020304" pitchFamily="18" charset="0"/>
                        </a:rPr>
                        <a:t>Trung</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Hồ</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Chí</a:t>
                      </a:r>
                      <a:r>
                        <a:rPr lang="en-US" sz="3200" b="0" i="1" dirty="0">
                          <a:solidFill>
                            <a:schemeClr val="tx1"/>
                          </a:solidFill>
                          <a:effectLst/>
                          <a:latin typeface="Times New Roman" panose="02020603050405020304" pitchFamily="18" charset="0"/>
                          <a:cs typeface="Times New Roman" panose="02020603050405020304" pitchFamily="18" charset="0"/>
                        </a:rPr>
                        <a:t> Minh)</a:t>
                      </a:r>
                      <a:endParaRPr lang="en-VN" sz="3200" b="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88" marR="40188"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bg1"/>
                    </a:solidFill>
                  </a:tcPr>
                </a:tc>
                <a:tc>
                  <a:txBody>
                    <a:bodyPr/>
                    <a:lstStyle/>
                    <a:p>
                      <a:pPr algn="just">
                        <a:spcBef>
                          <a:spcPts val="0"/>
                        </a:spcBef>
                        <a:spcAft>
                          <a:spcPts val="0"/>
                        </a:spcAft>
                      </a:pPr>
                      <a:endParaRPr lang="en-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88" marR="40188"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48865685"/>
                  </a:ext>
                </a:extLst>
              </a:tr>
              <a:tr h="1740884">
                <a:tc>
                  <a:txBody>
                    <a:bodyPr/>
                    <a:lstStyle/>
                    <a:p>
                      <a:pPr algn="just">
                        <a:spcBef>
                          <a:spcPts val="0"/>
                        </a:spcBef>
                        <a:spcAft>
                          <a:spcPts val="0"/>
                        </a:spcAft>
                      </a:pPr>
                      <a:r>
                        <a:rPr lang="en-US" sz="3200" b="0" i="1" dirty="0">
                          <a:solidFill>
                            <a:schemeClr val="tx1"/>
                          </a:solidFill>
                          <a:effectLst/>
                          <a:latin typeface="Times New Roman" panose="02020603050405020304" pitchFamily="18" charset="0"/>
                          <a:cs typeface="Times New Roman" panose="02020603050405020304" pitchFamily="18" charset="0"/>
                        </a:rPr>
                        <a:t>b) Cha </a:t>
                      </a:r>
                      <a:r>
                        <a:rPr lang="en-US" sz="3200" b="0" i="1" dirty="0" err="1">
                          <a:solidFill>
                            <a:schemeClr val="tx1"/>
                          </a:solidFill>
                          <a:effectLst/>
                          <a:latin typeface="Times New Roman" panose="02020603050405020304" pitchFamily="18" charset="0"/>
                          <a:cs typeface="Times New Roman" panose="02020603050405020304" pitchFamily="18" charset="0"/>
                        </a:rPr>
                        <a:t>mượn</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cho</a:t>
                      </a:r>
                      <a:r>
                        <a:rPr lang="en-US" sz="3200" b="0" i="1" dirty="0">
                          <a:solidFill>
                            <a:schemeClr val="tx1"/>
                          </a:solidFill>
                          <a:effectLst/>
                          <a:latin typeface="Times New Roman" panose="02020603050405020304" pitchFamily="18" charset="0"/>
                          <a:cs typeface="Times New Roman" panose="02020603050405020304" pitchFamily="18" charset="0"/>
                        </a:rPr>
                        <a:t> con </a:t>
                      </a:r>
                      <a:r>
                        <a:rPr lang="en-US" sz="3200" b="0" i="1" dirty="0" err="1">
                          <a:solidFill>
                            <a:schemeClr val="tx1"/>
                          </a:solidFill>
                          <a:effectLst/>
                          <a:latin typeface="Times New Roman" panose="02020603050405020304" pitchFamily="18" charset="0"/>
                          <a:cs typeface="Times New Roman" panose="02020603050405020304" pitchFamily="18" charset="0"/>
                        </a:rPr>
                        <a:t>buồm</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trắng</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nhé</a:t>
                      </a:r>
                      <a:r>
                        <a:rPr lang="en-US" sz="3200" b="0" i="1" dirty="0">
                          <a:solidFill>
                            <a:schemeClr val="tx1"/>
                          </a:solidFill>
                          <a:effectLst/>
                          <a:latin typeface="Times New Roman" panose="02020603050405020304" pitchFamily="18" charset="0"/>
                          <a:cs typeface="Times New Roman" panose="02020603050405020304" pitchFamily="18" charset="0"/>
                        </a:rPr>
                        <a:t>,</a:t>
                      </a:r>
                      <a:endParaRPr lang="en-VN" sz="3200" b="0" i="1" dirty="0">
                        <a:solidFill>
                          <a:schemeClr val="tx1"/>
                        </a:solidFill>
                        <a:effectLst/>
                        <a:latin typeface="Times New Roman" panose="02020603050405020304" pitchFamily="18" charset="0"/>
                        <a:cs typeface="Times New Roman" panose="02020603050405020304" pitchFamily="18" charset="0"/>
                      </a:endParaRPr>
                    </a:p>
                    <a:p>
                      <a:pPr algn="just">
                        <a:spcBef>
                          <a:spcPts val="0"/>
                        </a:spcBef>
                        <a:spcAft>
                          <a:spcPts val="0"/>
                        </a:spcAft>
                      </a:pP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Để</a:t>
                      </a:r>
                      <a:r>
                        <a:rPr lang="en-US" sz="3200" b="0" i="1" dirty="0">
                          <a:solidFill>
                            <a:schemeClr val="tx1"/>
                          </a:solidFill>
                          <a:effectLst/>
                          <a:latin typeface="Times New Roman" panose="02020603050405020304" pitchFamily="18" charset="0"/>
                          <a:cs typeface="Times New Roman" panose="02020603050405020304" pitchFamily="18" charset="0"/>
                        </a:rPr>
                        <a:t> con </a:t>
                      </a:r>
                      <a:r>
                        <a:rPr lang="en-US" sz="3200" b="0" i="1" dirty="0" err="1">
                          <a:solidFill>
                            <a:schemeClr val="tx1"/>
                          </a:solidFill>
                          <a:effectLst/>
                          <a:latin typeface="Times New Roman" panose="02020603050405020304" pitchFamily="18" charset="0"/>
                          <a:cs typeface="Times New Roman" panose="02020603050405020304" pitchFamily="18" charset="0"/>
                        </a:rPr>
                        <a:t>đi</a:t>
                      </a:r>
                      <a:r>
                        <a:rPr lang="en-US" sz="3200" b="0" i="1" dirty="0">
                          <a:solidFill>
                            <a:schemeClr val="tx1"/>
                          </a:solidFill>
                          <a:effectLst/>
                          <a:latin typeface="Times New Roman" panose="02020603050405020304" pitchFamily="18" charset="0"/>
                          <a:cs typeface="Times New Roman" panose="02020603050405020304" pitchFamily="18" charset="0"/>
                        </a:rPr>
                        <a:t>…</a:t>
                      </a:r>
                      <a:endParaRPr lang="en-VN" sz="3200" b="0" i="1" dirty="0">
                        <a:solidFill>
                          <a:schemeClr val="tx1"/>
                        </a:solidFill>
                        <a:effectLst/>
                        <a:latin typeface="Times New Roman" panose="02020603050405020304" pitchFamily="18" charset="0"/>
                        <a:cs typeface="Times New Roman" panose="02020603050405020304" pitchFamily="18" charset="0"/>
                      </a:endParaRPr>
                    </a:p>
                    <a:p>
                      <a:pPr algn="just">
                        <a:spcBef>
                          <a:spcPts val="0"/>
                        </a:spcBef>
                        <a:spcAft>
                          <a:spcPts val="0"/>
                        </a:spcAft>
                      </a:pPr>
                      <a:r>
                        <a:rPr lang="en-US" sz="3200" b="0" i="1" kern="100" dirty="0">
                          <a:solidFill>
                            <a:schemeClr val="tx1"/>
                          </a:solidFill>
                          <a:effectLst/>
                          <a:latin typeface="Times New Roman" panose="02020603050405020304" pitchFamily="18" charset="0"/>
                          <a:cs typeface="Times New Roman" panose="02020603050405020304" pitchFamily="18" charset="0"/>
                        </a:rPr>
                        <a:t>(</a:t>
                      </a:r>
                      <a:r>
                        <a:rPr lang="nl-NL" sz="3200" b="0" i="1" dirty="0" err="1">
                          <a:solidFill>
                            <a:schemeClr val="tx1"/>
                          </a:solidFill>
                          <a:effectLst/>
                          <a:latin typeface="Times New Roman" panose="02020603050405020304" pitchFamily="18" charset="0"/>
                          <a:cs typeface="Times New Roman" panose="02020603050405020304" pitchFamily="18" charset="0"/>
                        </a:rPr>
                        <a:t>Hoàng</a:t>
                      </a:r>
                      <a:r>
                        <a:rPr lang="nl-NL" sz="3200" b="0" i="1" dirty="0">
                          <a:solidFill>
                            <a:schemeClr val="tx1"/>
                          </a:solidFill>
                          <a:effectLst/>
                          <a:latin typeface="Times New Roman" panose="02020603050405020304" pitchFamily="18" charset="0"/>
                          <a:cs typeface="Times New Roman" panose="02020603050405020304" pitchFamily="18" charset="0"/>
                        </a:rPr>
                        <a:t> </a:t>
                      </a:r>
                      <a:r>
                        <a:rPr lang="nl-NL" sz="3200" b="0" i="1" dirty="0" err="1">
                          <a:solidFill>
                            <a:schemeClr val="tx1"/>
                          </a:solidFill>
                          <a:effectLst/>
                          <a:latin typeface="Times New Roman" panose="02020603050405020304" pitchFamily="18" charset="0"/>
                          <a:cs typeface="Times New Roman" panose="02020603050405020304" pitchFamily="18" charset="0"/>
                        </a:rPr>
                        <a:t>Trung</a:t>
                      </a:r>
                      <a:r>
                        <a:rPr lang="nl-NL" sz="3200" b="0" i="1" dirty="0">
                          <a:solidFill>
                            <a:schemeClr val="tx1"/>
                          </a:solidFill>
                          <a:effectLst/>
                          <a:latin typeface="Times New Roman" panose="02020603050405020304" pitchFamily="18" charset="0"/>
                          <a:cs typeface="Times New Roman" panose="02020603050405020304" pitchFamily="18" charset="0"/>
                        </a:rPr>
                        <a:t> </a:t>
                      </a:r>
                      <a:r>
                        <a:rPr lang="nl-NL" sz="3200" b="0" i="1" dirty="0" err="1">
                          <a:solidFill>
                            <a:schemeClr val="tx1"/>
                          </a:solidFill>
                          <a:effectLst/>
                          <a:latin typeface="Times New Roman" panose="02020603050405020304" pitchFamily="18" charset="0"/>
                          <a:cs typeface="Times New Roman" panose="02020603050405020304" pitchFamily="18" charset="0"/>
                        </a:rPr>
                        <a:t>Thông</a:t>
                      </a:r>
                      <a:r>
                        <a:rPr lang="nl-NL" sz="3200" b="0" i="1" dirty="0">
                          <a:solidFill>
                            <a:schemeClr val="tx1"/>
                          </a:solidFill>
                          <a:effectLst/>
                          <a:latin typeface="Times New Roman" panose="02020603050405020304" pitchFamily="18" charset="0"/>
                          <a:cs typeface="Times New Roman" panose="02020603050405020304" pitchFamily="18" charset="0"/>
                        </a:rPr>
                        <a:t>)</a:t>
                      </a:r>
                      <a:endParaRPr lang="en-VN" sz="3200" b="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88" marR="40188"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bg1"/>
                    </a:solidFill>
                  </a:tcPr>
                </a:tc>
                <a:tc>
                  <a:txBody>
                    <a:bodyPr/>
                    <a:lstStyle/>
                    <a:p>
                      <a:pPr algn="just">
                        <a:spcBef>
                          <a:spcPts val="0"/>
                        </a:spcBef>
                        <a:spcAft>
                          <a:spcPts val="0"/>
                        </a:spcAft>
                      </a:pPr>
                      <a:endParaRPr lang="en-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88" marR="40188"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40754559"/>
                  </a:ext>
                </a:extLst>
              </a:tr>
              <a:tr h="1245467">
                <a:tc>
                  <a:txBody>
                    <a:bodyPr/>
                    <a:lstStyle/>
                    <a:p>
                      <a:pPr algn="just">
                        <a:spcBef>
                          <a:spcPts val="0"/>
                        </a:spcBef>
                        <a:spcAft>
                          <a:spcPts val="0"/>
                        </a:spcAft>
                      </a:pPr>
                      <a:r>
                        <a:rPr lang="en-US" sz="3200" b="0" i="1">
                          <a:solidFill>
                            <a:schemeClr val="tx1"/>
                          </a:solidFill>
                          <a:effectLst/>
                          <a:latin typeface="Times New Roman" panose="02020603050405020304" pitchFamily="18" charset="0"/>
                          <a:cs typeface="Times New Roman" panose="02020603050405020304" pitchFamily="18" charset="0"/>
                        </a:rPr>
                        <a:t>c) Về đây mới thấy, sen xứng đáng để…ngợp. (Văn Công Hùng)</a:t>
                      </a:r>
                      <a:endParaRPr lang="en-VN" sz="32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88" marR="40188"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bg1"/>
                    </a:solidFill>
                  </a:tcPr>
                </a:tc>
                <a:tc>
                  <a:txBody>
                    <a:bodyPr/>
                    <a:lstStyle/>
                    <a:p>
                      <a:pPr algn="just">
                        <a:spcBef>
                          <a:spcPts val="0"/>
                        </a:spcBef>
                        <a:spcAft>
                          <a:spcPts val="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88" marR="40188"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60256154"/>
                  </a:ext>
                </a:extLst>
              </a:tr>
              <a:tr h="1818802">
                <a:tc>
                  <a:txBody>
                    <a:bodyPr/>
                    <a:lstStyle/>
                    <a:p>
                      <a:pPr algn="just">
                        <a:spcBef>
                          <a:spcPts val="0"/>
                        </a:spcBef>
                        <a:spcAft>
                          <a:spcPts val="0"/>
                        </a:spcAft>
                      </a:pPr>
                      <a:r>
                        <a:rPr lang="en-US" sz="3200" b="0" i="1" dirty="0">
                          <a:solidFill>
                            <a:schemeClr val="tx1"/>
                          </a:solidFill>
                          <a:effectLst/>
                          <a:latin typeface="Times New Roman" panose="02020603050405020304" pitchFamily="18" charset="0"/>
                          <a:cs typeface="Times New Roman" panose="02020603050405020304" pitchFamily="18" charset="0"/>
                        </a:rPr>
                        <a:t>d) </a:t>
                      </a:r>
                      <a:r>
                        <a:rPr lang="en-US" sz="3200" b="0" i="1" dirty="0" err="1">
                          <a:solidFill>
                            <a:schemeClr val="tx1"/>
                          </a:solidFill>
                          <a:effectLst/>
                          <a:latin typeface="Times New Roman" panose="02020603050405020304" pitchFamily="18" charset="0"/>
                          <a:cs typeface="Times New Roman" panose="02020603050405020304" pitchFamily="18" charset="0"/>
                        </a:rPr>
                        <a:t>Nhưng</a:t>
                      </a:r>
                      <a:r>
                        <a:rPr lang="en-US" sz="3200" b="0" i="1" dirty="0">
                          <a:solidFill>
                            <a:schemeClr val="tx1"/>
                          </a:solidFill>
                          <a:effectLst/>
                          <a:latin typeface="Times New Roman" panose="02020603050405020304" pitchFamily="18" charset="0"/>
                          <a:cs typeface="Times New Roman" panose="02020603050405020304" pitchFamily="18" charset="0"/>
                        </a:rPr>
                        <a:t>…</a:t>
                      </a:r>
                      <a:r>
                        <a:rPr lang="en-US" sz="3200" b="0" i="1" dirty="0" err="1">
                          <a:solidFill>
                            <a:schemeClr val="tx1"/>
                          </a:solidFill>
                          <a:effectLst/>
                          <a:latin typeface="Times New Roman" panose="02020603050405020304" pitchFamily="18" charset="0"/>
                          <a:cs typeface="Times New Roman" panose="02020603050405020304" pitchFamily="18" charset="0"/>
                        </a:rPr>
                        <a:t>xin</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lỗi</a:t>
                      </a:r>
                      <a:r>
                        <a:rPr lang="en-US" sz="3200" b="0" i="1" dirty="0">
                          <a:solidFill>
                            <a:schemeClr val="tx1"/>
                          </a:solidFill>
                          <a:effectLst/>
                          <a:latin typeface="Times New Roman" panose="02020603050405020304" pitchFamily="18" charset="0"/>
                          <a:cs typeface="Times New Roman" panose="02020603050405020304" pitchFamily="18" charset="0"/>
                        </a:rPr>
                        <a:t>…-</a:t>
                      </a:r>
                      <a:r>
                        <a:rPr lang="en-US" sz="3200" b="0" i="1" dirty="0" err="1">
                          <a:solidFill>
                            <a:schemeClr val="tx1"/>
                          </a:solidFill>
                          <a:effectLst/>
                          <a:latin typeface="Times New Roman" panose="02020603050405020304" pitchFamily="18" charset="0"/>
                          <a:cs typeface="Times New Roman" panose="02020603050405020304" pitchFamily="18" charset="0"/>
                        </a:rPr>
                        <a:t>Từ</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đầu</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dây</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bên</a:t>
                      </a:r>
                      <a:r>
                        <a:rPr lang="en-US" sz="3200" b="0" i="1" dirty="0">
                          <a:solidFill>
                            <a:schemeClr val="tx1"/>
                          </a:solidFill>
                          <a:effectLst/>
                          <a:latin typeface="Times New Roman" panose="02020603050405020304" pitchFamily="18" charset="0"/>
                          <a:cs typeface="Times New Roman" panose="02020603050405020304" pitchFamily="18" charset="0"/>
                        </a:rPr>
                        <a:t> kia </a:t>
                      </a:r>
                      <a:r>
                        <a:rPr lang="en-US" sz="3200" b="0" i="1" dirty="0" err="1">
                          <a:solidFill>
                            <a:schemeClr val="tx1"/>
                          </a:solidFill>
                          <a:effectLst/>
                          <a:latin typeface="Times New Roman" panose="02020603050405020304" pitchFamily="18" charset="0"/>
                          <a:cs typeface="Times New Roman" panose="02020603050405020304" pitchFamily="18" charset="0"/>
                        </a:rPr>
                        <a:t>có</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giọng</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kinh</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ngạc</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phản</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đối</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Tôi</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không</a:t>
                      </a:r>
                      <a:r>
                        <a:rPr lang="en-US" sz="3200" b="0" i="1" dirty="0">
                          <a:solidFill>
                            <a:schemeClr val="tx1"/>
                          </a:solidFill>
                          <a:effectLst/>
                          <a:latin typeface="Times New Roman" panose="02020603050405020304" pitchFamily="18" charset="0"/>
                          <a:cs typeface="Times New Roman" panose="02020603050405020304" pitchFamily="18" charset="0"/>
                        </a:rPr>
                        <a:t> </a:t>
                      </a:r>
                      <a:r>
                        <a:rPr lang="en-US" sz="3200" b="0" i="1" dirty="0" err="1">
                          <a:solidFill>
                            <a:schemeClr val="tx1"/>
                          </a:solidFill>
                          <a:effectLst/>
                          <a:latin typeface="Times New Roman" panose="02020603050405020304" pitchFamily="18" charset="0"/>
                          <a:cs typeface="Times New Roman" panose="02020603050405020304" pitchFamily="18" charset="0"/>
                        </a:rPr>
                        <a:t>thể</a:t>
                      </a:r>
                      <a:r>
                        <a:rPr lang="en-US" sz="3200" b="0" i="1" dirty="0">
                          <a:solidFill>
                            <a:schemeClr val="tx1"/>
                          </a:solidFill>
                          <a:effectLst/>
                          <a:latin typeface="Times New Roman" panose="02020603050405020304" pitchFamily="18" charset="0"/>
                          <a:cs typeface="Times New Roman" panose="02020603050405020304" pitchFamily="18" charset="0"/>
                        </a:rPr>
                        <a:t>…! (B</a:t>
                      </a:r>
                      <a:r>
                        <a:rPr lang="vi-VN" sz="3200" b="0" i="1" dirty="0">
                          <a:solidFill>
                            <a:schemeClr val="tx1"/>
                          </a:solidFill>
                          <a:effectLst/>
                          <a:latin typeface="Times New Roman" panose="02020603050405020304" pitchFamily="18" charset="0"/>
                          <a:cs typeface="Times New Roman" panose="02020603050405020304" pitchFamily="18" charset="0"/>
                        </a:rPr>
                        <a:t>rét- bơ-vy)</a:t>
                      </a:r>
                      <a:endParaRPr lang="en-VN" sz="3200" b="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88" marR="40188"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bg1"/>
                    </a:solidFill>
                  </a:tcPr>
                </a:tc>
                <a:tc>
                  <a:txBody>
                    <a:bodyPr/>
                    <a:lstStyle/>
                    <a:p>
                      <a:pPr algn="just">
                        <a:spcBef>
                          <a:spcPts val="0"/>
                        </a:spcBef>
                        <a:spcAft>
                          <a:spcPts val="0"/>
                        </a:spcAft>
                      </a:pPr>
                      <a:endParaRPr lang="en-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88" marR="40188"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92873576"/>
                  </a:ext>
                </a:extLst>
              </a:tr>
            </a:tbl>
          </a:graphicData>
        </a:graphic>
      </p:graphicFrame>
      <p:sp>
        <p:nvSpPr>
          <p:cNvPr id="15" name="TextBox 14">
            <a:extLst>
              <a:ext uri="{FF2B5EF4-FFF2-40B4-BE49-F238E27FC236}">
                <a16:creationId xmlns:a16="http://schemas.microsoft.com/office/drawing/2014/main" id="{45CE89B4-D793-196A-EB2F-7FB72012F3D3}"/>
              </a:ext>
            </a:extLst>
          </p:cNvPr>
          <p:cNvSpPr txBox="1"/>
          <p:nvPr/>
        </p:nvSpPr>
        <p:spPr>
          <a:xfrm>
            <a:off x="8905263" y="3734068"/>
            <a:ext cx="8839399" cy="584775"/>
          </a:xfrm>
          <a:prstGeom prst="rect">
            <a:avLst/>
          </a:prstGeom>
          <a:noFill/>
        </p:spPr>
        <p:txBody>
          <a:bodyPr wrap="square">
            <a:spAutoFit/>
          </a:bodyPr>
          <a:lstStyle/>
          <a:p>
            <a:pPr algn="ctr"/>
            <a:r>
              <a:rPr lang="vi-VN" sz="3200" kern="100" dirty="0">
                <a:solidFill>
                  <a:schemeClr val="tx1"/>
                </a:solidFill>
                <a:effectLst/>
                <a:latin typeface="Times New Roman" panose="02020603050405020304" pitchFamily="18" charset="0"/>
                <a:cs typeface="Times New Roman" panose="02020603050405020304" pitchFamily="18" charset="0"/>
              </a:rPr>
              <a:t>Tỏ ý còn n</a:t>
            </a:r>
            <a:r>
              <a:rPr lang="en-US" sz="3200" kern="100" dirty="0" err="1">
                <a:solidFill>
                  <a:schemeClr val="tx1"/>
                </a:solidFill>
                <a:effectLst/>
                <a:latin typeface="Times New Roman" panose="02020603050405020304" pitchFamily="18" charset="0"/>
                <a:cs typeface="Times New Roman" panose="02020603050405020304" pitchFamily="18" charset="0"/>
              </a:rPr>
              <a:t>hiều</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vi-VN" sz="3200" kern="100" dirty="0">
                <a:solidFill>
                  <a:schemeClr val="tx1"/>
                </a:solidFill>
                <a:effectLst/>
                <a:latin typeface="Times New Roman" panose="02020603050405020304" pitchFamily="18" charset="0"/>
                <a:cs typeface="Times New Roman" panose="02020603050405020304" pitchFamily="18" charset="0"/>
              </a:rPr>
              <a:t>tấm gương anh hùng</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chưa</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liệt</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kê</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hết</a:t>
            </a:r>
            <a:endParaRPr lang="en-VN" sz="3200" dirty="0"/>
          </a:p>
        </p:txBody>
      </p:sp>
      <p:sp>
        <p:nvSpPr>
          <p:cNvPr id="17" name="TextBox 16">
            <a:extLst>
              <a:ext uri="{FF2B5EF4-FFF2-40B4-BE49-F238E27FC236}">
                <a16:creationId xmlns:a16="http://schemas.microsoft.com/office/drawing/2014/main" id="{ABADA6B4-5B2D-B062-731D-B02A73B1D99D}"/>
              </a:ext>
            </a:extLst>
          </p:cNvPr>
          <p:cNvSpPr txBox="1"/>
          <p:nvPr/>
        </p:nvSpPr>
        <p:spPr>
          <a:xfrm>
            <a:off x="8752962" y="5605793"/>
            <a:ext cx="9007742" cy="584775"/>
          </a:xfrm>
          <a:prstGeom prst="rect">
            <a:avLst/>
          </a:prstGeom>
          <a:noFill/>
        </p:spPr>
        <p:txBody>
          <a:bodyPr wrap="square">
            <a:spAutoFit/>
          </a:bodyPr>
          <a:lstStyle/>
          <a:p>
            <a:pPr algn="ctr"/>
            <a:r>
              <a:rPr lang="en-US" sz="3200" kern="100" dirty="0" err="1">
                <a:solidFill>
                  <a:schemeClr val="tx1"/>
                </a:solidFill>
                <a:effectLst/>
                <a:latin typeface="Times New Roman" panose="02020603050405020304" pitchFamily="18" charset="0"/>
                <a:cs typeface="Times New Roman" panose="02020603050405020304" pitchFamily="18" charset="0"/>
              </a:rPr>
              <a:t>Thể</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hiện</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lời</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nói</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vi-VN" sz="3200" kern="100" dirty="0">
                <a:solidFill>
                  <a:schemeClr val="tx1"/>
                </a:solidFill>
                <a:effectLst/>
                <a:latin typeface="Times New Roman" panose="02020603050405020304" pitchFamily="18" charset="0"/>
                <a:cs typeface="Times New Roman" panose="02020603050405020304" pitchFamily="18" charset="0"/>
              </a:rPr>
              <a:t>bỏ dở</a:t>
            </a:r>
            <a:endParaRPr lang="en-VN" sz="3200" dirty="0"/>
          </a:p>
        </p:txBody>
      </p:sp>
      <p:sp>
        <p:nvSpPr>
          <p:cNvPr id="19" name="TextBox 18">
            <a:extLst>
              <a:ext uri="{FF2B5EF4-FFF2-40B4-BE49-F238E27FC236}">
                <a16:creationId xmlns:a16="http://schemas.microsoft.com/office/drawing/2014/main" id="{2FA9BE5A-8C26-BDF9-1075-46AF1F520F08}"/>
              </a:ext>
            </a:extLst>
          </p:cNvPr>
          <p:cNvSpPr txBox="1"/>
          <p:nvPr/>
        </p:nvSpPr>
        <p:spPr>
          <a:xfrm>
            <a:off x="8905263" y="6873539"/>
            <a:ext cx="8696937" cy="1077218"/>
          </a:xfrm>
          <a:prstGeom prst="rect">
            <a:avLst/>
          </a:prstGeom>
          <a:noFill/>
        </p:spPr>
        <p:txBody>
          <a:bodyPr wrap="square">
            <a:spAutoFit/>
          </a:bodyPr>
          <a:lstStyle/>
          <a:p>
            <a:pPr algn="just"/>
            <a:r>
              <a:rPr lang="en-US" sz="3200" kern="100" dirty="0" err="1">
                <a:solidFill>
                  <a:schemeClr val="tx1"/>
                </a:solidFill>
                <a:effectLst/>
                <a:latin typeface="Times New Roman" panose="02020603050405020304" pitchFamily="18" charset="0"/>
                <a:cs typeface="Times New Roman" panose="02020603050405020304" pitchFamily="18" charset="0"/>
              </a:rPr>
              <a:t>Làm</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giãn</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nhịp</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điệu</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câu</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văn</a:t>
            </a:r>
            <a:r>
              <a:rPr lang="vi-VN" sz="3200" kern="100" dirty="0">
                <a:solidFill>
                  <a:schemeClr val="tx1"/>
                </a:solidFill>
                <a:effectLst/>
                <a:latin typeface="Times New Roman" panose="02020603050405020304" pitchFamily="18" charset="0"/>
                <a:cs typeface="Times New Roman" panose="02020603050405020304" pitchFamily="18" charset="0"/>
              </a:rPr>
              <a:t>,</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chuẩn</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bị</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cho</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vi-VN" sz="3200" kern="100" dirty="0">
                <a:solidFill>
                  <a:schemeClr val="tx1"/>
                </a:solidFill>
                <a:effectLst/>
                <a:latin typeface="Times New Roman" panose="02020603050405020304" pitchFamily="18" charset="0"/>
                <a:cs typeface="Times New Roman" panose="02020603050405020304" pitchFamily="18" charset="0"/>
              </a:rPr>
              <a:t>sự xuất hiện một</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từ</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ngữ</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có</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nội</a:t>
            </a:r>
            <a:r>
              <a:rPr lang="en-US" sz="3200" kern="100" dirty="0">
                <a:solidFill>
                  <a:schemeClr val="tx1"/>
                </a:solidFill>
                <a:effectLst/>
                <a:latin typeface="Times New Roman" panose="02020603050405020304" pitchFamily="18" charset="0"/>
                <a:cs typeface="Times New Roman" panose="02020603050405020304" pitchFamily="18" charset="0"/>
              </a:rPr>
              <a:t> dung </a:t>
            </a:r>
            <a:r>
              <a:rPr lang="en-US" sz="3200" kern="100" dirty="0" err="1">
                <a:solidFill>
                  <a:schemeClr val="tx1"/>
                </a:solidFill>
                <a:effectLst/>
                <a:latin typeface="Times New Roman" panose="02020603050405020304" pitchFamily="18" charset="0"/>
                <a:cs typeface="Times New Roman" panose="02020603050405020304" pitchFamily="18" charset="0"/>
              </a:rPr>
              <a:t>bất</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ngờ</a:t>
            </a:r>
            <a:r>
              <a:rPr lang="vi-VN" sz="3200" kern="100" dirty="0">
                <a:solidFill>
                  <a:schemeClr val="tx1"/>
                </a:solidFill>
                <a:effectLst/>
                <a:latin typeface="Times New Roman" panose="02020603050405020304" pitchFamily="18" charset="0"/>
                <a:cs typeface="Times New Roman" panose="02020603050405020304" pitchFamily="18" charset="0"/>
              </a:rPr>
              <a:t>: ngợp</a:t>
            </a:r>
            <a:endParaRPr lang="en-VN" sz="3200" dirty="0"/>
          </a:p>
        </p:txBody>
      </p:sp>
      <p:sp>
        <p:nvSpPr>
          <p:cNvPr id="21" name="TextBox 20">
            <a:extLst>
              <a:ext uri="{FF2B5EF4-FFF2-40B4-BE49-F238E27FC236}">
                <a16:creationId xmlns:a16="http://schemas.microsoft.com/office/drawing/2014/main" id="{1E67CFDA-9A79-3532-1280-109103F23CAB}"/>
              </a:ext>
            </a:extLst>
          </p:cNvPr>
          <p:cNvSpPr txBox="1"/>
          <p:nvPr/>
        </p:nvSpPr>
        <p:spPr>
          <a:xfrm>
            <a:off x="8789057" y="8103701"/>
            <a:ext cx="9144000" cy="1569660"/>
          </a:xfrm>
          <a:prstGeom prst="rect">
            <a:avLst/>
          </a:prstGeom>
          <a:noFill/>
        </p:spPr>
        <p:txBody>
          <a:bodyPr wrap="square">
            <a:spAutoFit/>
          </a:bodyPr>
          <a:lstStyle/>
          <a:p>
            <a:r>
              <a:rPr lang="vi-VN" sz="3200" kern="100" dirty="0">
                <a:solidFill>
                  <a:schemeClr val="tx1"/>
                </a:solidFill>
                <a:effectLst/>
                <a:latin typeface="Times New Roman" panose="02020603050405020304" pitchFamily="18" charset="0"/>
                <a:cs typeface="Times New Roman" panose="02020603050405020304" pitchFamily="18" charset="0"/>
              </a:rPr>
              <a:t>Thể hiện lời nói ngập ngừng, ngắt quãng vì người nói bất ngờ và không đồng tình trước mệnh lệnh vô lý của cấp trên; dấu chấm lửng thứ ba thể hiện lời nói bỏ dở.</a:t>
            </a:r>
            <a:endParaRPr lang="en-VN" sz="32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2533</TotalTime>
  <Words>889</Words>
  <Application>Microsoft Macintosh PowerPoint</Application>
  <PresentationFormat>Custom</PresentationFormat>
  <Paragraphs>83</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Quicksand</vt:lpstr>
      <vt:lpstr>Times New Roman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7.3 Thực hành tiếng Việt</dc:title>
  <cp:lastModifiedBy>office120</cp:lastModifiedBy>
  <cp:revision>5</cp:revision>
  <dcterms:created xsi:type="dcterms:W3CDTF">2006-08-16T00:00:00Z</dcterms:created>
  <dcterms:modified xsi:type="dcterms:W3CDTF">2023-01-26T00:31:34Z</dcterms:modified>
  <dc:identifier>DAFYjesZN-o</dc:identifier>
</cp:coreProperties>
</file>