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9"/>
  </p:notesMasterIdLst>
  <p:sldIdLst>
    <p:sldId id="258" r:id="rId2"/>
    <p:sldId id="256" r:id="rId3"/>
    <p:sldId id="280" r:id="rId4"/>
    <p:sldId id="281" r:id="rId5"/>
    <p:sldId id="282" r:id="rId6"/>
    <p:sldId id="283" r:id="rId7"/>
    <p:sldId id="284" r:id="rId8"/>
    <p:sldId id="259" r:id="rId9"/>
    <p:sldId id="260" r:id="rId10"/>
    <p:sldId id="261" r:id="rId11"/>
    <p:sldId id="285" r:id="rId12"/>
    <p:sldId id="262" r:id="rId13"/>
    <p:sldId id="286" r:id="rId14"/>
    <p:sldId id="263" r:id="rId15"/>
    <p:sldId id="287" r:id="rId16"/>
    <p:sldId id="288" r:id="rId17"/>
    <p:sldId id="265" r:id="rId18"/>
    <p:sldId id="289" r:id="rId19"/>
    <p:sldId id="269" r:id="rId20"/>
    <p:sldId id="266" r:id="rId21"/>
    <p:sldId id="268" r:id="rId22"/>
    <p:sldId id="290" r:id="rId23"/>
    <p:sldId id="291" r:id="rId24"/>
    <p:sldId id="267" r:id="rId25"/>
    <p:sldId id="271" r:id="rId26"/>
    <p:sldId id="292" r:id="rId27"/>
    <p:sldId id="276" r:id="rId28"/>
    <p:sldId id="277" r:id="rId29"/>
    <p:sldId id="293" r:id="rId30"/>
    <p:sldId id="294" r:id="rId31"/>
    <p:sldId id="295" r:id="rId32"/>
    <p:sldId id="296" r:id="rId33"/>
    <p:sldId id="297" r:id="rId34"/>
    <p:sldId id="298" r:id="rId35"/>
    <p:sldId id="299" r:id="rId36"/>
    <p:sldId id="278" r:id="rId37"/>
    <p:sldId id="279" r:id="rId38"/>
  </p:sldIdLst>
  <p:sldSz cx="18288000" cy="10287000"/>
  <p:notesSz cx="6858000" cy="9144000"/>
  <p:embeddedFontLst>
    <p:embeddedFont>
      <p:font typeface="#9Slide04 SFU Belle" pitchFamily="2" charset="77"/>
      <p:regular r:id="rId40"/>
    </p:embeddedFont>
    <p:embeddedFont>
      <p:font typeface="#9Slide05 Angelline" pitchFamily="2" charset="77"/>
      <p:regular r:id="rId41"/>
    </p:embeddedFont>
    <p:embeddedFont>
      <p:font typeface="#9Slide05 Aphrodite Pro" panose="02000000000000000000" pitchFamily="2" charset="77"/>
      <p:regular r:id="rId42"/>
    </p:embeddedFont>
    <p:embeddedFont>
      <p:font typeface="#9Slide05 VL Fadilla" pitchFamily="2" charset="77"/>
      <p:regular r:id="rId43"/>
    </p:embeddedFont>
    <p:embeddedFont>
      <p:font typeface="#9Slide06 Deepika Sketch" panose="02000507000000020004" pitchFamily="2" charset="77"/>
      <p:regular r:id="rId44"/>
    </p:embeddedFont>
    <p:embeddedFont>
      <p:font typeface="#9Slide07 SVNUT Triumph Press" pitchFamily="2" charset="77"/>
      <p:boldItalic r:id="rId45"/>
    </p:embeddedFont>
    <p:embeddedFont>
      <p:font typeface="Calibri" panose="020F0502020204030204" pitchFamily="34" charset="0"/>
      <p:regular r:id="rId46"/>
      <p:bold r:id="rId47"/>
      <p:italic r:id="rId48"/>
      <p:boldItalic r:id="rId49"/>
    </p:embeddedFont>
    <p:embeddedFont>
      <p:font typeface="Fraunces Bold" pitchFamily="2" charset="77"/>
      <p:regular r:id="rId50"/>
      <p:bold r:id="rId51"/>
    </p:embeddedFont>
    <p:embeddedFont>
      <p:font typeface="Roboto Condensed" panose="020F0502020204030204" pitchFamily="34" charset="0"/>
      <p:regular r:id="rId52"/>
      <p:bold r:id="rId53"/>
      <p:italic r:id="rId54"/>
      <p:boldItalic r:id="rId55"/>
    </p:embeddedFont>
    <p:embeddedFont>
      <p:font typeface="Roboto Condensed Bold" panose="02000000000000000000" pitchFamily="2" charset="0"/>
      <p:regular r:id="rId56"/>
      <p:bold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5E26"/>
    <a:srgbClr val="4E4909"/>
    <a:srgbClr val="FF2F92"/>
    <a:srgbClr val="B641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96438E-B420-41CC-84F0-CBB2FA3F8207}" v="44" dt="2023-03-13T19:53:48.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39" autoAdjust="0"/>
    <p:restoredTop sz="94540" autoAdjust="0"/>
  </p:normalViewPr>
  <p:slideViewPr>
    <p:cSldViewPr>
      <p:cViewPr varScale="1">
        <p:scale>
          <a:sx n="40" d="100"/>
          <a:sy n="40" d="100"/>
        </p:scale>
        <p:origin x="248" y="1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TRI KHANG" userId="2b69f38f-e97b-4795-a559-774dc1ef1bed" providerId="ADAL" clId="{E896438E-B420-41CC-84F0-CBB2FA3F8207}"/>
    <pc:docChg chg="custSel modSld">
      <pc:chgData name="TRAN TRI KHANG" userId="2b69f38f-e97b-4795-a559-774dc1ef1bed" providerId="ADAL" clId="{E896438E-B420-41CC-84F0-CBB2FA3F8207}" dt="2023-03-13T19:53:48.206" v="57"/>
      <pc:docMkLst>
        <pc:docMk/>
      </pc:docMkLst>
      <pc:sldChg chg="modSp mod modTransition modAnim">
        <pc:chgData name="TRAN TRI KHANG" userId="2b69f38f-e97b-4795-a559-774dc1ef1bed" providerId="ADAL" clId="{E896438E-B420-41CC-84F0-CBB2FA3F8207}" dt="2023-03-13T19:53:48.206" v="57"/>
        <pc:sldMkLst>
          <pc:docMk/>
          <pc:sldMk cId="0" sldId="256"/>
        </pc:sldMkLst>
        <pc:spChg chg="mod">
          <ac:chgData name="TRAN TRI KHANG" userId="2b69f38f-e97b-4795-a559-774dc1ef1bed" providerId="ADAL" clId="{E896438E-B420-41CC-84F0-CBB2FA3F8207}" dt="2023-03-13T19:48:45.972" v="1" actId="1076"/>
          <ac:spMkLst>
            <pc:docMk/>
            <pc:sldMk cId="0" sldId="256"/>
            <ac:spMk id="6" creationId="{00000000-0000-0000-0000-000000000000}"/>
          </ac:spMkLst>
        </pc:spChg>
        <pc:spChg chg="mod">
          <ac:chgData name="TRAN TRI KHANG" userId="2b69f38f-e97b-4795-a559-774dc1ef1bed" providerId="ADAL" clId="{E896438E-B420-41CC-84F0-CBB2FA3F8207}" dt="2023-03-13T19:48:44.346" v="0" actId="1076"/>
          <ac:spMkLst>
            <pc:docMk/>
            <pc:sldMk cId="0" sldId="256"/>
            <ac:spMk id="7" creationId="{00000000-0000-0000-0000-000000000000}"/>
          </ac:spMkLst>
        </pc:spChg>
      </pc:sldChg>
      <pc:sldChg chg="modTransition modNotesTx">
        <pc:chgData name="TRAN TRI KHANG" userId="2b69f38f-e97b-4795-a559-774dc1ef1bed" providerId="ADAL" clId="{E896438E-B420-41CC-84F0-CBB2FA3F8207}" dt="2023-03-13T19:53:48.206" v="57"/>
        <pc:sldMkLst>
          <pc:docMk/>
          <pc:sldMk cId="0" sldId="257"/>
        </pc:sldMkLst>
      </pc:sldChg>
      <pc:sldChg chg="modSp mod modTransition modAnim">
        <pc:chgData name="TRAN TRI KHANG" userId="2b69f38f-e97b-4795-a559-774dc1ef1bed" providerId="ADAL" clId="{E896438E-B420-41CC-84F0-CBB2FA3F8207}" dt="2023-03-13T19:53:48.206" v="57"/>
        <pc:sldMkLst>
          <pc:docMk/>
          <pc:sldMk cId="0" sldId="258"/>
        </pc:sldMkLst>
        <pc:spChg chg="mod">
          <ac:chgData name="TRAN TRI KHANG" userId="2b69f38f-e97b-4795-a559-774dc1ef1bed" providerId="ADAL" clId="{E896438E-B420-41CC-84F0-CBB2FA3F8207}" dt="2023-03-13T19:49:50.501" v="5" actId="14100"/>
          <ac:spMkLst>
            <pc:docMk/>
            <pc:sldMk cId="0" sldId="258"/>
            <ac:spMk id="4" creationId="{00000000-0000-0000-0000-000000000000}"/>
          </ac:spMkLst>
        </pc:spChg>
        <pc:spChg chg="mod">
          <ac:chgData name="TRAN TRI KHANG" userId="2b69f38f-e97b-4795-a559-774dc1ef1bed" providerId="ADAL" clId="{E896438E-B420-41CC-84F0-CBB2FA3F8207}" dt="2023-03-13T19:49:58.972" v="8" actId="1076"/>
          <ac:spMkLst>
            <pc:docMk/>
            <pc:sldMk cId="0" sldId="258"/>
            <ac:spMk id="5" creationId="{00000000-0000-0000-0000-000000000000}"/>
          </ac:spMkLst>
        </pc:spChg>
        <pc:spChg chg="mod">
          <ac:chgData name="TRAN TRI KHANG" userId="2b69f38f-e97b-4795-a559-774dc1ef1bed" providerId="ADAL" clId="{E896438E-B420-41CC-84F0-CBB2FA3F8207}" dt="2023-03-13T19:49:56.488" v="7" actId="1076"/>
          <ac:spMkLst>
            <pc:docMk/>
            <pc:sldMk cId="0" sldId="258"/>
            <ac:spMk id="6" creationId="{00000000-0000-0000-0000-000000000000}"/>
          </ac:spMkLst>
        </pc:spChg>
      </pc:sldChg>
      <pc:sldChg chg="modSp mod modTransition modAnim">
        <pc:chgData name="TRAN TRI KHANG" userId="2b69f38f-e97b-4795-a559-774dc1ef1bed" providerId="ADAL" clId="{E896438E-B420-41CC-84F0-CBB2FA3F8207}" dt="2023-03-13T19:53:48.206" v="57"/>
        <pc:sldMkLst>
          <pc:docMk/>
          <pc:sldMk cId="0" sldId="259"/>
        </pc:sldMkLst>
        <pc:graphicFrameChg chg="modGraphic">
          <ac:chgData name="TRAN TRI KHANG" userId="2b69f38f-e97b-4795-a559-774dc1ef1bed" providerId="ADAL" clId="{E896438E-B420-41CC-84F0-CBB2FA3F8207}" dt="2023-03-13T19:50:14.510" v="12" actId="207"/>
          <ac:graphicFrameMkLst>
            <pc:docMk/>
            <pc:sldMk cId="0" sldId="259"/>
            <ac:graphicFrameMk id="3" creationId="{00000000-0000-0000-0000-000000000000}"/>
          </ac:graphicFrameMkLst>
        </pc:graphicFrameChg>
      </pc:sldChg>
      <pc:sldChg chg="modTransition modAnim">
        <pc:chgData name="TRAN TRI KHANG" userId="2b69f38f-e97b-4795-a559-774dc1ef1bed" providerId="ADAL" clId="{E896438E-B420-41CC-84F0-CBB2FA3F8207}" dt="2023-03-13T19:53:48.206" v="57"/>
        <pc:sldMkLst>
          <pc:docMk/>
          <pc:sldMk cId="0" sldId="260"/>
        </pc:sldMkLst>
      </pc:sldChg>
      <pc:sldChg chg="modTransition modAnim">
        <pc:chgData name="TRAN TRI KHANG" userId="2b69f38f-e97b-4795-a559-774dc1ef1bed" providerId="ADAL" clId="{E896438E-B420-41CC-84F0-CBB2FA3F8207}" dt="2023-03-13T19:53:48.206" v="57"/>
        <pc:sldMkLst>
          <pc:docMk/>
          <pc:sldMk cId="0" sldId="261"/>
        </pc:sldMkLst>
      </pc:sldChg>
      <pc:sldChg chg="modTransition modAnim">
        <pc:chgData name="TRAN TRI KHANG" userId="2b69f38f-e97b-4795-a559-774dc1ef1bed" providerId="ADAL" clId="{E896438E-B420-41CC-84F0-CBB2FA3F8207}" dt="2023-03-13T19:53:48.206" v="57"/>
        <pc:sldMkLst>
          <pc:docMk/>
          <pc:sldMk cId="0" sldId="262"/>
        </pc:sldMkLst>
      </pc:sldChg>
      <pc:sldChg chg="modTransition modAnim">
        <pc:chgData name="TRAN TRI KHANG" userId="2b69f38f-e97b-4795-a559-774dc1ef1bed" providerId="ADAL" clId="{E896438E-B420-41CC-84F0-CBB2FA3F8207}" dt="2023-03-13T19:53:48.206" v="57"/>
        <pc:sldMkLst>
          <pc:docMk/>
          <pc:sldMk cId="0" sldId="263"/>
        </pc:sldMkLst>
      </pc:sldChg>
      <pc:sldChg chg="modSp mod modTransition modAnim">
        <pc:chgData name="TRAN TRI KHANG" userId="2b69f38f-e97b-4795-a559-774dc1ef1bed" providerId="ADAL" clId="{E896438E-B420-41CC-84F0-CBB2FA3F8207}" dt="2023-03-13T19:53:48.206" v="57"/>
        <pc:sldMkLst>
          <pc:docMk/>
          <pc:sldMk cId="0" sldId="264"/>
        </pc:sldMkLst>
        <pc:spChg chg="mod">
          <ac:chgData name="TRAN TRI KHANG" userId="2b69f38f-e97b-4795-a559-774dc1ef1bed" providerId="ADAL" clId="{E896438E-B420-41CC-84F0-CBB2FA3F8207}" dt="2023-03-13T19:50:53.398" v="21" actId="1076"/>
          <ac:spMkLst>
            <pc:docMk/>
            <pc:sldMk cId="0" sldId="264"/>
            <ac:spMk id="4" creationId="{00000000-0000-0000-0000-000000000000}"/>
          </ac:spMkLst>
        </pc:spChg>
      </pc:sldChg>
      <pc:sldChg chg="modTransition modAnim">
        <pc:chgData name="TRAN TRI KHANG" userId="2b69f38f-e97b-4795-a559-774dc1ef1bed" providerId="ADAL" clId="{E896438E-B420-41CC-84F0-CBB2FA3F8207}" dt="2023-03-13T19:53:48.206" v="57"/>
        <pc:sldMkLst>
          <pc:docMk/>
          <pc:sldMk cId="0" sldId="265"/>
        </pc:sldMkLst>
      </pc:sldChg>
      <pc:sldChg chg="modTransition modAnim">
        <pc:chgData name="TRAN TRI KHANG" userId="2b69f38f-e97b-4795-a559-774dc1ef1bed" providerId="ADAL" clId="{E896438E-B420-41CC-84F0-CBB2FA3F8207}" dt="2023-03-13T19:53:48.206" v="57"/>
        <pc:sldMkLst>
          <pc:docMk/>
          <pc:sldMk cId="0" sldId="266"/>
        </pc:sldMkLst>
      </pc:sldChg>
      <pc:sldChg chg="modTransition modAnim">
        <pc:chgData name="TRAN TRI KHANG" userId="2b69f38f-e97b-4795-a559-774dc1ef1bed" providerId="ADAL" clId="{E896438E-B420-41CC-84F0-CBB2FA3F8207}" dt="2023-03-13T19:53:48.206" v="57"/>
        <pc:sldMkLst>
          <pc:docMk/>
          <pc:sldMk cId="0" sldId="267"/>
        </pc:sldMkLst>
      </pc:sldChg>
      <pc:sldChg chg="modTransition modAnim">
        <pc:chgData name="TRAN TRI KHANG" userId="2b69f38f-e97b-4795-a559-774dc1ef1bed" providerId="ADAL" clId="{E896438E-B420-41CC-84F0-CBB2FA3F8207}" dt="2023-03-13T19:53:48.206" v="57"/>
        <pc:sldMkLst>
          <pc:docMk/>
          <pc:sldMk cId="0" sldId="268"/>
        </pc:sldMkLst>
      </pc:sldChg>
      <pc:sldChg chg="modTransition modAnim">
        <pc:chgData name="TRAN TRI KHANG" userId="2b69f38f-e97b-4795-a559-774dc1ef1bed" providerId="ADAL" clId="{E896438E-B420-41CC-84F0-CBB2FA3F8207}" dt="2023-03-13T19:53:48.206" v="57"/>
        <pc:sldMkLst>
          <pc:docMk/>
          <pc:sldMk cId="0" sldId="269"/>
        </pc:sldMkLst>
      </pc:sldChg>
      <pc:sldChg chg="modSp modTransition modAnim">
        <pc:chgData name="TRAN TRI KHANG" userId="2b69f38f-e97b-4795-a559-774dc1ef1bed" providerId="ADAL" clId="{E896438E-B420-41CC-84F0-CBB2FA3F8207}" dt="2023-03-13T19:53:48.206" v="57"/>
        <pc:sldMkLst>
          <pc:docMk/>
          <pc:sldMk cId="0" sldId="270"/>
        </pc:sldMkLst>
        <pc:spChg chg="mod">
          <ac:chgData name="TRAN TRI KHANG" userId="2b69f38f-e97b-4795-a559-774dc1ef1bed" providerId="ADAL" clId="{E896438E-B420-41CC-84F0-CBB2FA3F8207}" dt="2023-03-13T19:52:03.158" v="35"/>
          <ac:spMkLst>
            <pc:docMk/>
            <pc:sldMk cId="0" sldId="270"/>
            <ac:spMk id="3" creationId="{00000000-0000-0000-0000-000000000000}"/>
          </ac:spMkLst>
        </pc:spChg>
      </pc:sldChg>
      <pc:sldChg chg="modTransition modAnim">
        <pc:chgData name="TRAN TRI KHANG" userId="2b69f38f-e97b-4795-a559-774dc1ef1bed" providerId="ADAL" clId="{E896438E-B420-41CC-84F0-CBB2FA3F8207}" dt="2023-03-13T19:53:48.206" v="57"/>
        <pc:sldMkLst>
          <pc:docMk/>
          <pc:sldMk cId="0" sldId="271"/>
        </pc:sldMkLst>
      </pc:sldChg>
      <pc:sldChg chg="modTransition modAnim">
        <pc:chgData name="TRAN TRI KHANG" userId="2b69f38f-e97b-4795-a559-774dc1ef1bed" providerId="ADAL" clId="{E896438E-B420-41CC-84F0-CBB2FA3F8207}" dt="2023-03-13T19:53:48.206" v="57"/>
        <pc:sldMkLst>
          <pc:docMk/>
          <pc:sldMk cId="0" sldId="272"/>
        </pc:sldMkLst>
      </pc:sldChg>
      <pc:sldChg chg="modTransition modAnim">
        <pc:chgData name="TRAN TRI KHANG" userId="2b69f38f-e97b-4795-a559-774dc1ef1bed" providerId="ADAL" clId="{E896438E-B420-41CC-84F0-CBB2FA3F8207}" dt="2023-03-13T19:53:48.206" v="57"/>
        <pc:sldMkLst>
          <pc:docMk/>
          <pc:sldMk cId="0" sldId="273"/>
        </pc:sldMkLst>
      </pc:sldChg>
      <pc:sldChg chg="modTransition modAnim">
        <pc:chgData name="TRAN TRI KHANG" userId="2b69f38f-e97b-4795-a559-774dc1ef1bed" providerId="ADAL" clId="{E896438E-B420-41CC-84F0-CBB2FA3F8207}" dt="2023-03-13T19:53:48.206" v="57"/>
        <pc:sldMkLst>
          <pc:docMk/>
          <pc:sldMk cId="0" sldId="274"/>
        </pc:sldMkLst>
      </pc:sldChg>
      <pc:sldChg chg="modSp mod modTransition modAnim">
        <pc:chgData name="TRAN TRI KHANG" userId="2b69f38f-e97b-4795-a559-774dc1ef1bed" providerId="ADAL" clId="{E896438E-B420-41CC-84F0-CBB2FA3F8207}" dt="2023-03-13T19:53:48.206" v="57"/>
        <pc:sldMkLst>
          <pc:docMk/>
          <pc:sldMk cId="0" sldId="275"/>
        </pc:sldMkLst>
        <pc:spChg chg="mod">
          <ac:chgData name="TRAN TRI KHANG" userId="2b69f38f-e97b-4795-a559-774dc1ef1bed" providerId="ADAL" clId="{E896438E-B420-41CC-84F0-CBB2FA3F8207}" dt="2023-03-13T19:53:05.496" v="48" actId="207"/>
          <ac:spMkLst>
            <pc:docMk/>
            <pc:sldMk cId="0" sldId="275"/>
            <ac:spMk id="3" creationId="{00000000-0000-0000-0000-000000000000}"/>
          </ac:spMkLst>
        </pc:spChg>
      </pc:sldChg>
      <pc:sldChg chg="modTransition modAnim">
        <pc:chgData name="TRAN TRI KHANG" userId="2b69f38f-e97b-4795-a559-774dc1ef1bed" providerId="ADAL" clId="{E896438E-B420-41CC-84F0-CBB2FA3F8207}" dt="2023-03-13T19:53:48.206" v="57"/>
        <pc:sldMkLst>
          <pc:docMk/>
          <pc:sldMk cId="0" sldId="276"/>
        </pc:sldMkLst>
      </pc:sldChg>
      <pc:sldChg chg="modTransition modAnim">
        <pc:chgData name="TRAN TRI KHANG" userId="2b69f38f-e97b-4795-a559-774dc1ef1bed" providerId="ADAL" clId="{E896438E-B420-41CC-84F0-CBB2FA3F8207}" dt="2023-03-13T19:53:48.206" v="57"/>
        <pc:sldMkLst>
          <pc:docMk/>
          <pc:sldMk cId="0" sldId="277"/>
        </pc:sldMkLst>
      </pc:sldChg>
      <pc:sldChg chg="modSp mod modTransition modAnim">
        <pc:chgData name="TRAN TRI KHANG" userId="2b69f38f-e97b-4795-a559-774dc1ef1bed" providerId="ADAL" clId="{E896438E-B420-41CC-84F0-CBB2FA3F8207}" dt="2023-03-13T19:53:48.206" v="57"/>
        <pc:sldMkLst>
          <pc:docMk/>
          <pc:sldMk cId="0" sldId="278"/>
        </pc:sldMkLst>
        <pc:picChg chg="mod">
          <ac:chgData name="TRAN TRI KHANG" userId="2b69f38f-e97b-4795-a559-774dc1ef1bed" providerId="ADAL" clId="{E896438E-B420-41CC-84F0-CBB2FA3F8207}" dt="2023-03-13T19:53:40.983" v="56" actId="1076"/>
          <ac:picMkLst>
            <pc:docMk/>
            <pc:sldMk cId="0" sldId="278"/>
            <ac:picMk id="3" creationId="{00000000-0000-0000-0000-000000000000}"/>
          </ac:picMkLst>
        </pc:picChg>
      </pc:sldChg>
      <pc:sldChg chg="modTransition">
        <pc:chgData name="TRAN TRI KHANG" userId="2b69f38f-e97b-4795-a559-774dc1ef1bed" providerId="ADAL" clId="{E896438E-B420-41CC-84F0-CBB2FA3F8207}" dt="2023-03-13T19:53:48.206" v="57"/>
        <pc:sldMkLst>
          <pc:docMk/>
          <pc:sldMk cId="0"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A8D49-26E4-4154-920E-E36001845994}" type="datetimeFigureOut">
              <a:rPr lang="en-US" smtClean="0"/>
              <a:t>4/13/23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FA56-3C49-4ABF-8208-DE9D2EF6695C}" type="slidenum">
              <a:rPr lang="en-US" smtClean="0"/>
              <a:t>‹#›</a:t>
            </a:fld>
            <a:endParaRPr lang="en-US"/>
          </a:p>
        </p:txBody>
      </p:sp>
    </p:spTree>
    <p:extLst>
      <p:ext uri="{BB962C8B-B14F-4D97-AF65-F5344CB8AC3E}">
        <p14:creationId xmlns:p14="http://schemas.microsoft.com/office/powerpoint/2010/main" val="614312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solidFill>
                  <a:srgbClr val="000000"/>
                </a:solidFill>
                <a:effectLst/>
                <a:latin typeface="Times New Roman" panose="02020603050405020304" pitchFamily="18" charset="0"/>
                <a:ea typeface="Times New Roman" panose="02020603050405020304" pitchFamily="18" charset="0"/>
              </a:rPr>
              <a:t>Mỗi một vùng biền tuỳ theo đặc điểm địa lí lại có những phương tiện đi lại rất đặc thù. Muốn biết về các phương tiện ở từng vùng, các em cần phải tìm đọc thông tin trên sách, báo, trang mạng điện tử,…từ đó có thể chủ động trong việc đi lại hoặc mở rộng tầm hiểu biết của mình. Nói đến Nam Bộ, em có biết phương tiện đi lại chủ yếu của người dân ở đó là gì không? Có bao nhiêu loại, mỗi loại có đặc điểm ra sao? Chúng ta đi tìm câu trả lời trong bài học hôm nay)</a:t>
            </a:r>
            <a:r>
              <a:rPr lang="en-VN" dirty="0">
                <a:effectLst/>
              </a:rPr>
              <a:t> </a:t>
            </a:r>
            <a:endParaRPr lang="en-VN" dirty="0"/>
          </a:p>
        </p:txBody>
      </p:sp>
      <p:sp>
        <p:nvSpPr>
          <p:cNvPr id="4" name="Slide Number Placeholder 3"/>
          <p:cNvSpPr>
            <a:spLocks noGrp="1"/>
          </p:cNvSpPr>
          <p:nvPr>
            <p:ph type="sldNum" sz="quarter" idx="5"/>
          </p:nvPr>
        </p:nvSpPr>
        <p:spPr/>
        <p:txBody>
          <a:bodyPr/>
          <a:lstStyle/>
          <a:p>
            <a:fld id="{542EFA56-3C49-4ABF-8208-DE9D2EF6695C}" type="slidenum">
              <a:rPr lang="en-US" smtClean="0"/>
              <a:t>2</a:t>
            </a:fld>
            <a:endParaRPr lang="en-US"/>
          </a:p>
        </p:txBody>
      </p:sp>
    </p:spTree>
    <p:extLst>
      <p:ext uri="{BB962C8B-B14F-4D97-AF65-F5344CB8AC3E}">
        <p14:creationId xmlns:p14="http://schemas.microsoft.com/office/powerpoint/2010/main" val="1998522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solidFill>
                  <a:srgbClr val="000000"/>
                </a:solidFill>
                <a:effectLst/>
                <a:latin typeface="Times New Roman" panose="02020603050405020304" pitchFamily="18" charset="0"/>
                <a:ea typeface="Times New Roman" panose="02020603050405020304" pitchFamily="18" charset="0"/>
              </a:rPr>
              <a:t>Mỗi một vùng biền tuỳ theo đặc điểm địa lí lại có những phương tiện đi lại rất đặc thù. Muốn biết về các phương tiện ở từng vùng, các em cần phải tìm đọc thông tin trên sách, báo, trang mạng điện tử,…từ đó có thể chủ động trong việc đi lại hoặc mở rộng tầm hiểu biết của mình. Nói đến Nam Bộ, em có biết phương tiện đi lại chủ yếu của người dân ở đó là gì không? Có bao nhiêu loại, mỗi loại có đặc điểm ra sao? Chúng ta đi tìm câu trả lời trong bài học hôm nay)</a:t>
            </a:r>
            <a:r>
              <a:rPr lang="en-VN" dirty="0">
                <a:effectLst/>
              </a:rPr>
              <a:t> </a:t>
            </a:r>
            <a:endParaRPr lang="en-VN" dirty="0"/>
          </a:p>
        </p:txBody>
      </p:sp>
      <p:sp>
        <p:nvSpPr>
          <p:cNvPr id="4" name="Slide Number Placeholder 3"/>
          <p:cNvSpPr>
            <a:spLocks noGrp="1"/>
          </p:cNvSpPr>
          <p:nvPr>
            <p:ph type="sldNum" sz="quarter" idx="5"/>
          </p:nvPr>
        </p:nvSpPr>
        <p:spPr/>
        <p:txBody>
          <a:bodyPr/>
          <a:lstStyle/>
          <a:p>
            <a:fld id="{542EFA56-3C49-4ABF-8208-DE9D2EF6695C}" type="slidenum">
              <a:rPr lang="en-US" smtClean="0"/>
              <a:t>3</a:t>
            </a:fld>
            <a:endParaRPr lang="en-US"/>
          </a:p>
        </p:txBody>
      </p:sp>
    </p:spTree>
    <p:extLst>
      <p:ext uri="{BB962C8B-B14F-4D97-AF65-F5344CB8AC3E}">
        <p14:creationId xmlns:p14="http://schemas.microsoft.com/office/powerpoint/2010/main" val="2451889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solidFill>
                  <a:srgbClr val="000000"/>
                </a:solidFill>
                <a:effectLst/>
                <a:latin typeface="Times New Roman" panose="02020603050405020304" pitchFamily="18" charset="0"/>
                <a:ea typeface="Times New Roman" panose="02020603050405020304" pitchFamily="18" charset="0"/>
              </a:rPr>
              <a:t>Mỗi một vùng biền tuỳ theo đặc điểm địa lí lại có những phương tiện đi lại rất đặc thù. Muốn biết về các phương tiện ở từng vùng, các em cần phải tìm đọc thông tin trên sách, báo, trang mạng điện tử,…từ đó có thể chủ động trong việc đi lại hoặc mở rộng tầm hiểu biết của mình. Nói đến Nam Bộ, em có biết phương tiện đi lại chủ yếu của người dân ở đó là gì không? Có bao nhiêu loại, mỗi loại có đặc điểm ra sao? Chúng ta đi tìm câu trả lời trong bài học hôm nay)</a:t>
            </a:r>
            <a:r>
              <a:rPr lang="en-VN" dirty="0">
                <a:effectLst/>
              </a:rPr>
              <a:t> </a:t>
            </a:r>
            <a:endParaRPr lang="en-VN" dirty="0"/>
          </a:p>
        </p:txBody>
      </p:sp>
      <p:sp>
        <p:nvSpPr>
          <p:cNvPr id="4" name="Slide Number Placeholder 3"/>
          <p:cNvSpPr>
            <a:spLocks noGrp="1"/>
          </p:cNvSpPr>
          <p:nvPr>
            <p:ph type="sldNum" sz="quarter" idx="5"/>
          </p:nvPr>
        </p:nvSpPr>
        <p:spPr/>
        <p:txBody>
          <a:bodyPr/>
          <a:lstStyle/>
          <a:p>
            <a:fld id="{542EFA56-3C49-4ABF-8208-DE9D2EF6695C}" type="slidenum">
              <a:rPr lang="en-US" smtClean="0"/>
              <a:t>4</a:t>
            </a:fld>
            <a:endParaRPr lang="en-US"/>
          </a:p>
        </p:txBody>
      </p:sp>
    </p:spTree>
    <p:extLst>
      <p:ext uri="{BB962C8B-B14F-4D97-AF65-F5344CB8AC3E}">
        <p14:creationId xmlns:p14="http://schemas.microsoft.com/office/powerpoint/2010/main" val="240905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solidFill>
                  <a:srgbClr val="000000"/>
                </a:solidFill>
                <a:effectLst/>
                <a:latin typeface="Times New Roman" panose="02020603050405020304" pitchFamily="18" charset="0"/>
                <a:ea typeface="Times New Roman" panose="02020603050405020304" pitchFamily="18" charset="0"/>
              </a:rPr>
              <a:t>Mỗi một vùng biền tuỳ theo đặc điểm địa lí lại có những phương tiện đi lại rất đặc thù. Muốn biết về các phương tiện ở từng vùng, các em cần phải tìm đọc thông tin trên sách, báo, trang mạng điện tử,…từ đó có thể chủ động trong việc đi lại hoặc mở rộng tầm hiểu biết của mình. Nói đến Nam Bộ, em có biết phương tiện đi lại chủ yếu của người dân ở đó là gì không? Có bao nhiêu loại, mỗi loại có đặc điểm ra sao? Chúng ta đi tìm câu trả lời trong bài học hôm nay)</a:t>
            </a:r>
            <a:r>
              <a:rPr lang="en-VN" dirty="0">
                <a:effectLst/>
              </a:rPr>
              <a:t> </a:t>
            </a:r>
            <a:endParaRPr lang="en-VN" dirty="0"/>
          </a:p>
        </p:txBody>
      </p:sp>
      <p:sp>
        <p:nvSpPr>
          <p:cNvPr id="4" name="Slide Number Placeholder 3"/>
          <p:cNvSpPr>
            <a:spLocks noGrp="1"/>
          </p:cNvSpPr>
          <p:nvPr>
            <p:ph type="sldNum" sz="quarter" idx="5"/>
          </p:nvPr>
        </p:nvSpPr>
        <p:spPr/>
        <p:txBody>
          <a:bodyPr/>
          <a:lstStyle/>
          <a:p>
            <a:fld id="{542EFA56-3C49-4ABF-8208-DE9D2EF6695C}" type="slidenum">
              <a:rPr lang="en-US" smtClean="0"/>
              <a:t>5</a:t>
            </a:fld>
            <a:endParaRPr lang="en-US"/>
          </a:p>
        </p:txBody>
      </p:sp>
    </p:spTree>
    <p:extLst>
      <p:ext uri="{BB962C8B-B14F-4D97-AF65-F5344CB8AC3E}">
        <p14:creationId xmlns:p14="http://schemas.microsoft.com/office/powerpoint/2010/main" val="12705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solidFill>
                  <a:srgbClr val="000000"/>
                </a:solidFill>
                <a:effectLst/>
                <a:latin typeface="Times New Roman" panose="02020603050405020304" pitchFamily="18" charset="0"/>
                <a:ea typeface="Times New Roman" panose="02020603050405020304" pitchFamily="18" charset="0"/>
              </a:rPr>
              <a:t>Mỗi một vùng biền tuỳ theo đặc điểm địa lí lại có những phương tiện đi lại rất đặc thù. Muốn biết về các phương tiện ở từng vùng, các em cần phải tìm đọc thông tin trên sách, báo, trang mạng điện tử,…từ đó có thể chủ động trong việc đi lại hoặc mở rộng tầm hiểu biết của mình. Nói đến Nam Bộ, em có biết phương tiện đi lại chủ yếu của người dân ở đó là gì không? Có bao nhiêu loại, mỗi loại có đặc điểm ra sao? Chúng ta đi tìm câu trả lời trong bài học hôm nay)</a:t>
            </a:r>
            <a:r>
              <a:rPr lang="en-VN" dirty="0">
                <a:effectLst/>
              </a:rPr>
              <a:t> </a:t>
            </a:r>
            <a:endParaRPr lang="en-VN" dirty="0"/>
          </a:p>
        </p:txBody>
      </p:sp>
      <p:sp>
        <p:nvSpPr>
          <p:cNvPr id="4" name="Slide Number Placeholder 3"/>
          <p:cNvSpPr>
            <a:spLocks noGrp="1"/>
          </p:cNvSpPr>
          <p:nvPr>
            <p:ph type="sldNum" sz="quarter" idx="5"/>
          </p:nvPr>
        </p:nvSpPr>
        <p:spPr/>
        <p:txBody>
          <a:bodyPr/>
          <a:lstStyle/>
          <a:p>
            <a:fld id="{542EFA56-3C49-4ABF-8208-DE9D2EF6695C}" type="slidenum">
              <a:rPr lang="en-US" smtClean="0"/>
              <a:t>6</a:t>
            </a:fld>
            <a:endParaRPr lang="en-US"/>
          </a:p>
        </p:txBody>
      </p:sp>
    </p:spTree>
    <p:extLst>
      <p:ext uri="{BB962C8B-B14F-4D97-AF65-F5344CB8AC3E}">
        <p14:creationId xmlns:p14="http://schemas.microsoft.com/office/powerpoint/2010/main" val="2547924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solidFill>
                  <a:srgbClr val="000000"/>
                </a:solidFill>
                <a:effectLst/>
                <a:latin typeface="Times New Roman" panose="02020603050405020304" pitchFamily="18" charset="0"/>
                <a:ea typeface="Times New Roman" panose="02020603050405020304" pitchFamily="18" charset="0"/>
              </a:rPr>
              <a:t>Mỗi một vùng biền tuỳ theo đặc điểm địa lí lại có những phương tiện đi lại rất đặc thù. Muốn biết về các phương tiện ở từng vùng, các em cần phải tìm đọc thông tin trên sách, báo, trang mạng điện tử,…từ đó có thể chủ động trong việc đi lại hoặc mở rộng tầm hiểu biết của mình. Nói đến Nam Bộ, em có biết phương tiện đi lại chủ yếu của người dân ở đó là gì không? Có bao nhiêu loại, mỗi loại có đặc điểm ra sao? Chúng ta đi tìm câu trả lời trong bài học hôm nay)</a:t>
            </a:r>
            <a:r>
              <a:rPr lang="en-VN" dirty="0">
                <a:effectLst/>
              </a:rPr>
              <a:t> </a:t>
            </a:r>
            <a:endParaRPr lang="en-VN" dirty="0"/>
          </a:p>
        </p:txBody>
      </p:sp>
      <p:sp>
        <p:nvSpPr>
          <p:cNvPr id="4" name="Slide Number Placeholder 3"/>
          <p:cNvSpPr>
            <a:spLocks noGrp="1"/>
          </p:cNvSpPr>
          <p:nvPr>
            <p:ph type="sldNum" sz="quarter" idx="5"/>
          </p:nvPr>
        </p:nvSpPr>
        <p:spPr/>
        <p:txBody>
          <a:bodyPr/>
          <a:lstStyle/>
          <a:p>
            <a:fld id="{542EFA56-3C49-4ABF-8208-DE9D2EF6695C}" type="slidenum">
              <a:rPr lang="en-US" smtClean="0"/>
              <a:t>7</a:t>
            </a:fld>
            <a:endParaRPr lang="en-US"/>
          </a:p>
        </p:txBody>
      </p:sp>
    </p:spTree>
    <p:extLst>
      <p:ext uri="{BB962C8B-B14F-4D97-AF65-F5344CB8AC3E}">
        <p14:creationId xmlns:p14="http://schemas.microsoft.com/office/powerpoint/2010/main" val="3514151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chonoicantho.vn/"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014151" y="-2641217"/>
            <a:ext cx="9018740" cy="8229600"/>
          </a:xfrm>
          <a:prstGeom prst="rect">
            <a:avLst/>
          </a:prstGeom>
        </p:spPr>
      </p:pic>
      <p:pic>
        <p:nvPicPr>
          <p:cNvPr id="3" name="Picture 3"/>
          <p:cNvPicPr>
            <a:picLocks noChangeAspect="1"/>
          </p:cNvPicPr>
          <p:nvPr/>
        </p:nvPicPr>
        <p:blipFill>
          <a:blip r:embed="rId3"/>
          <a:srcRect/>
          <a:stretch>
            <a:fillRect/>
          </a:stretch>
        </p:blipFill>
        <p:spPr>
          <a:xfrm>
            <a:off x="-6315997" y="-4539208"/>
            <a:ext cx="9870585" cy="8229600"/>
          </a:xfrm>
          <a:prstGeom prst="rect">
            <a:avLst/>
          </a:prstGeom>
        </p:spPr>
      </p:pic>
      <p:sp>
        <p:nvSpPr>
          <p:cNvPr id="4" name="TextBox 4"/>
          <p:cNvSpPr txBox="1"/>
          <p:nvPr/>
        </p:nvSpPr>
        <p:spPr>
          <a:xfrm>
            <a:off x="1436503" y="2256974"/>
            <a:ext cx="15387781" cy="1200265"/>
          </a:xfrm>
          <a:prstGeom prst="rect">
            <a:avLst/>
          </a:prstGeom>
        </p:spPr>
        <p:txBody>
          <a:bodyPr wrap="square" lIns="0" tIns="0" rIns="0" bIns="0" rtlCol="0" anchor="t">
            <a:spAutoFit/>
          </a:bodyPr>
          <a:lstStyle/>
          <a:p>
            <a:pPr algn="ctr">
              <a:lnSpc>
                <a:spcPts val="10080"/>
              </a:lnSpc>
            </a:pPr>
            <a:r>
              <a:rPr lang="en-US" sz="7200" dirty="0">
                <a:solidFill>
                  <a:srgbClr val="849469"/>
                </a:solidFill>
                <a:latin typeface="Fraunces Bold"/>
              </a:rPr>
              <a:t>BÀI 10: VĂN BẢN THÔNG TIN</a:t>
            </a:r>
          </a:p>
        </p:txBody>
      </p:sp>
      <p:sp>
        <p:nvSpPr>
          <p:cNvPr id="5" name="TextBox 5"/>
          <p:cNvSpPr txBox="1"/>
          <p:nvPr/>
        </p:nvSpPr>
        <p:spPr>
          <a:xfrm>
            <a:off x="7600280" y="3940050"/>
            <a:ext cx="3087439" cy="1241425"/>
          </a:xfrm>
          <a:prstGeom prst="rect">
            <a:avLst/>
          </a:prstGeom>
        </p:spPr>
        <p:txBody>
          <a:bodyPr lIns="0" tIns="0" rIns="0" bIns="0" rtlCol="0" anchor="t">
            <a:spAutoFit/>
          </a:bodyPr>
          <a:lstStyle/>
          <a:p>
            <a:pPr algn="ctr">
              <a:lnSpc>
                <a:spcPts val="9799"/>
              </a:lnSpc>
            </a:pPr>
            <a:r>
              <a:rPr lang="en-US" sz="6999" dirty="0">
                <a:solidFill>
                  <a:srgbClr val="849469"/>
                </a:solidFill>
                <a:latin typeface="#9Slide05 Aphrodite Pro"/>
              </a:rPr>
              <a:t>Văn </a:t>
            </a:r>
            <a:r>
              <a:rPr lang="en-US" sz="6999" dirty="0" err="1">
                <a:solidFill>
                  <a:srgbClr val="849469"/>
                </a:solidFill>
                <a:latin typeface="#9Slide05 Aphrodite Pro"/>
              </a:rPr>
              <a:t>bản</a:t>
            </a:r>
            <a:endParaRPr lang="en-US" sz="6999" dirty="0">
              <a:solidFill>
                <a:srgbClr val="849469"/>
              </a:solidFill>
              <a:latin typeface="#9Slide05 Aphrodite Pro"/>
            </a:endParaRPr>
          </a:p>
        </p:txBody>
      </p:sp>
      <p:sp>
        <p:nvSpPr>
          <p:cNvPr id="6" name="TextBox 6"/>
          <p:cNvSpPr txBox="1"/>
          <p:nvPr/>
        </p:nvSpPr>
        <p:spPr>
          <a:xfrm>
            <a:off x="1219200" y="5162538"/>
            <a:ext cx="16276876" cy="1936428"/>
          </a:xfrm>
          <a:prstGeom prst="rect">
            <a:avLst/>
          </a:prstGeom>
        </p:spPr>
        <p:txBody>
          <a:bodyPr wrap="square" lIns="0" tIns="0" rIns="0" bIns="0" rtlCol="0" anchor="t">
            <a:spAutoFit/>
          </a:bodyPr>
          <a:lstStyle/>
          <a:p>
            <a:pPr algn="ctr">
              <a:lnSpc>
                <a:spcPts val="15118"/>
              </a:lnSpc>
            </a:pPr>
            <a:r>
              <a:rPr lang="en-US" sz="10799" dirty="0" err="1">
                <a:solidFill>
                  <a:srgbClr val="849469"/>
                </a:solidFill>
                <a:latin typeface="#9Slide06 Deepika Sketch"/>
              </a:rPr>
              <a:t>Ghe</a:t>
            </a:r>
            <a:r>
              <a:rPr lang="en-US" sz="10799" dirty="0">
                <a:solidFill>
                  <a:srgbClr val="849469"/>
                </a:solidFill>
                <a:latin typeface="#9Slide06 Deepika Sketch"/>
              </a:rPr>
              <a:t> </a:t>
            </a:r>
            <a:r>
              <a:rPr lang="en-US" sz="10799" dirty="0" err="1">
                <a:solidFill>
                  <a:srgbClr val="849469"/>
                </a:solidFill>
                <a:latin typeface="#9Slide06 Deepika Sketch"/>
              </a:rPr>
              <a:t>xuồng</a:t>
            </a:r>
            <a:r>
              <a:rPr lang="en-US" sz="10799" dirty="0">
                <a:solidFill>
                  <a:srgbClr val="849469"/>
                </a:solidFill>
                <a:latin typeface="#9Slide06 Deepika Sketch"/>
              </a:rPr>
              <a:t> Nam </a:t>
            </a:r>
            <a:r>
              <a:rPr lang="en-US" sz="10799" dirty="0" err="1">
                <a:solidFill>
                  <a:srgbClr val="849469"/>
                </a:solidFill>
                <a:latin typeface="#9Slide06 Deepika Sketch"/>
              </a:rPr>
              <a:t>Bộ</a:t>
            </a:r>
            <a:endParaRPr lang="en-US" sz="10799" dirty="0">
              <a:solidFill>
                <a:srgbClr val="849469"/>
              </a:solidFill>
              <a:latin typeface="#9Slide06 Deepika Sketch"/>
            </a:endParaRPr>
          </a:p>
        </p:txBody>
      </p:sp>
      <p:pic>
        <p:nvPicPr>
          <p:cNvPr id="7" name="Picture 7"/>
          <p:cNvPicPr>
            <a:picLocks noChangeAspect="1"/>
          </p:cNvPicPr>
          <p:nvPr/>
        </p:nvPicPr>
        <p:blipFill>
          <a:blip r:embed="rId4"/>
          <a:srcRect/>
          <a:stretch>
            <a:fillRect/>
          </a:stretch>
        </p:blipFill>
        <p:spPr>
          <a:xfrm>
            <a:off x="203704" y="7547915"/>
            <a:ext cx="18658378" cy="10848368"/>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75888" y="167195"/>
            <a:ext cx="9519761" cy="10287000"/>
          </a:xfrm>
          <a:prstGeom prst="rect">
            <a:avLst/>
          </a:prstGeom>
        </p:spPr>
      </p:pic>
      <p:sp>
        <p:nvSpPr>
          <p:cNvPr id="3" name="TextBox 3"/>
          <p:cNvSpPr txBox="1"/>
          <p:nvPr/>
        </p:nvSpPr>
        <p:spPr>
          <a:xfrm>
            <a:off x="5181600" y="687991"/>
            <a:ext cx="10229914" cy="2149627"/>
          </a:xfrm>
          <a:prstGeom prst="rect">
            <a:avLst/>
          </a:prstGeom>
        </p:spPr>
        <p:txBody>
          <a:bodyPr wrap="square" lIns="0" tIns="0" rIns="0" bIns="0" rtlCol="0" anchor="t">
            <a:spAutoFit/>
          </a:bodyPr>
          <a:lstStyle/>
          <a:p>
            <a:pPr algn="ctr">
              <a:lnSpc>
                <a:spcPts val="8688"/>
              </a:lnSpc>
            </a:pPr>
            <a:r>
              <a:rPr lang="en-US" sz="6205" dirty="0">
                <a:solidFill>
                  <a:srgbClr val="303D26"/>
                </a:solidFill>
                <a:latin typeface="Fraunces Bold"/>
              </a:rPr>
              <a:t>3. </a:t>
            </a:r>
            <a:r>
              <a:rPr lang="en-US" sz="6205" dirty="0" err="1">
                <a:solidFill>
                  <a:srgbClr val="303D26"/>
                </a:solidFill>
                <a:latin typeface="Fraunces Bold"/>
              </a:rPr>
              <a:t>Phương</a:t>
            </a:r>
            <a:r>
              <a:rPr lang="en-US" sz="6205" dirty="0">
                <a:solidFill>
                  <a:srgbClr val="303D26"/>
                </a:solidFill>
                <a:latin typeface="Fraunces Bold"/>
              </a:rPr>
              <a:t> </a:t>
            </a:r>
            <a:r>
              <a:rPr lang="en-US" sz="6205" dirty="0" err="1">
                <a:solidFill>
                  <a:srgbClr val="303D26"/>
                </a:solidFill>
                <a:latin typeface="Fraunces Bold"/>
              </a:rPr>
              <a:t>tiện</a:t>
            </a:r>
            <a:r>
              <a:rPr lang="en-US" sz="6205" dirty="0">
                <a:solidFill>
                  <a:srgbClr val="303D26"/>
                </a:solidFill>
                <a:latin typeface="Fraunces Bold"/>
              </a:rPr>
              <a:t> </a:t>
            </a:r>
            <a:r>
              <a:rPr lang="en-US" sz="6205" dirty="0" err="1">
                <a:solidFill>
                  <a:srgbClr val="303D26"/>
                </a:solidFill>
                <a:latin typeface="Fraunces Bold"/>
              </a:rPr>
              <a:t>giao</a:t>
            </a:r>
            <a:r>
              <a:rPr lang="en-US" sz="6205" dirty="0">
                <a:solidFill>
                  <a:srgbClr val="303D26"/>
                </a:solidFill>
                <a:latin typeface="Fraunces Bold"/>
              </a:rPr>
              <a:t> </a:t>
            </a:r>
            <a:r>
              <a:rPr lang="en-US" sz="6205" dirty="0" err="1">
                <a:solidFill>
                  <a:srgbClr val="303D26"/>
                </a:solidFill>
                <a:latin typeface="Fraunces Bold"/>
              </a:rPr>
              <a:t>tiếp</a:t>
            </a:r>
            <a:r>
              <a:rPr lang="en-US" sz="6205" dirty="0">
                <a:solidFill>
                  <a:srgbClr val="303D26"/>
                </a:solidFill>
                <a:latin typeface="Fraunces Bold"/>
              </a:rPr>
              <a:t> phi </a:t>
            </a:r>
            <a:r>
              <a:rPr lang="en-US" sz="6205" dirty="0" err="1">
                <a:solidFill>
                  <a:srgbClr val="303D26"/>
                </a:solidFill>
                <a:latin typeface="Fraunces Bold"/>
              </a:rPr>
              <a:t>ngôn</a:t>
            </a:r>
            <a:r>
              <a:rPr lang="en-US" sz="6205" dirty="0">
                <a:solidFill>
                  <a:srgbClr val="303D26"/>
                </a:solidFill>
                <a:latin typeface="Fraunces Bold"/>
              </a:rPr>
              <a:t> </a:t>
            </a:r>
            <a:r>
              <a:rPr lang="en-US" sz="6205" dirty="0" err="1">
                <a:solidFill>
                  <a:srgbClr val="303D26"/>
                </a:solidFill>
                <a:latin typeface="Fraunces Bold"/>
              </a:rPr>
              <a:t>ngữ</a:t>
            </a:r>
            <a:endParaRPr lang="en-US" sz="6205" dirty="0">
              <a:solidFill>
                <a:srgbClr val="303D26"/>
              </a:solidFill>
              <a:latin typeface="Fraunces Bold"/>
            </a:endParaRPr>
          </a:p>
        </p:txBody>
      </p:sp>
      <p:sp>
        <p:nvSpPr>
          <p:cNvPr id="6" name="TextBox 5">
            <a:extLst>
              <a:ext uri="{FF2B5EF4-FFF2-40B4-BE49-F238E27FC236}">
                <a16:creationId xmlns:a16="http://schemas.microsoft.com/office/drawing/2014/main" id="{DF6BDD02-0AB2-AE8C-12E9-5A0D08A8AF43}"/>
              </a:ext>
            </a:extLst>
          </p:cNvPr>
          <p:cNvSpPr txBox="1"/>
          <p:nvPr/>
        </p:nvSpPr>
        <p:spPr>
          <a:xfrm>
            <a:off x="7383310" y="3358414"/>
            <a:ext cx="10229914" cy="6399444"/>
          </a:xfrm>
          <a:prstGeom prst="rect">
            <a:avLst/>
          </a:prstGeom>
          <a:noFill/>
        </p:spPr>
        <p:txBody>
          <a:bodyPr wrap="square">
            <a:spAutoFit/>
          </a:bodyPr>
          <a:lstStyle/>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Trong một văn bản, đặc biệt là văn bản thông tin, người viết thường sử dụng tranh, ảnh, hình vẽ, sơ đồ, bảng biểu, kí hiệu,… phối hợp với lời văn (phương tiện ngôn ngữ) để cung cấp thông tin cho người đọc. Các phương tiện đó được gọi là phương tiện phi ngôn ngữ; trong đó, tranh, ảnh là phương tiện được sử dụng nhiều hơn cả. </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a:extLst>
              <a:ext uri="{FF2B5EF4-FFF2-40B4-BE49-F238E27FC236}">
                <a16:creationId xmlns:a16="http://schemas.microsoft.com/office/drawing/2014/main" id="{F2178E34-27EA-9975-54FB-FBDF0009F929}"/>
              </a:ext>
            </a:extLst>
          </p:cNvPr>
          <p:cNvPicPr>
            <a:picLocks noChangeAspect="1"/>
          </p:cNvPicPr>
          <p:nvPr/>
        </p:nvPicPr>
        <p:blipFill>
          <a:blip r:embed="rId2"/>
          <a:srcRect r="698" b="734"/>
          <a:stretch>
            <a:fillRect/>
          </a:stretch>
        </p:blipFill>
        <p:spPr>
          <a:xfrm rot="468883">
            <a:off x="16604679" y="8388173"/>
            <a:ext cx="2128155" cy="2313212"/>
          </a:xfrm>
          <a:prstGeom prst="rect">
            <a:avLst/>
          </a:prstGeom>
        </p:spPr>
      </p:pic>
      <p:sp>
        <p:nvSpPr>
          <p:cNvPr id="3" name="TextBox 3"/>
          <p:cNvSpPr txBox="1"/>
          <p:nvPr/>
        </p:nvSpPr>
        <p:spPr>
          <a:xfrm>
            <a:off x="3429000" y="800100"/>
            <a:ext cx="12211114" cy="1033937"/>
          </a:xfrm>
          <a:prstGeom prst="rect">
            <a:avLst/>
          </a:prstGeom>
        </p:spPr>
        <p:txBody>
          <a:bodyPr wrap="square" lIns="0" tIns="0" rIns="0" bIns="0" rtlCol="0" anchor="t">
            <a:spAutoFit/>
          </a:bodyPr>
          <a:lstStyle/>
          <a:p>
            <a:pPr algn="ctr">
              <a:lnSpc>
                <a:spcPts val="8688"/>
              </a:lnSpc>
            </a:pPr>
            <a:r>
              <a:rPr lang="en-US" sz="6205" dirty="0">
                <a:solidFill>
                  <a:srgbClr val="303D26"/>
                </a:solidFill>
                <a:latin typeface="Fraunces Bold"/>
              </a:rPr>
              <a:t>* </a:t>
            </a:r>
            <a:r>
              <a:rPr lang="en-US" sz="6205" dirty="0" err="1">
                <a:solidFill>
                  <a:srgbClr val="303D26"/>
                </a:solidFill>
                <a:latin typeface="Fraunces Bold"/>
              </a:rPr>
              <a:t>Tìm</a:t>
            </a:r>
            <a:r>
              <a:rPr lang="en-US" sz="6205" dirty="0">
                <a:solidFill>
                  <a:srgbClr val="303D26"/>
                </a:solidFill>
                <a:latin typeface="Fraunces Bold"/>
              </a:rPr>
              <a:t> </a:t>
            </a:r>
            <a:r>
              <a:rPr lang="en-US" sz="6205" dirty="0" err="1">
                <a:solidFill>
                  <a:srgbClr val="303D26"/>
                </a:solidFill>
                <a:latin typeface="Fraunces Bold"/>
              </a:rPr>
              <a:t>hiểu</a:t>
            </a:r>
            <a:r>
              <a:rPr lang="en-US" sz="6205" dirty="0">
                <a:solidFill>
                  <a:srgbClr val="303D26"/>
                </a:solidFill>
                <a:latin typeface="Fraunces Bold"/>
              </a:rPr>
              <a:t> </a:t>
            </a:r>
            <a:r>
              <a:rPr lang="en-US" sz="6205" dirty="0" err="1">
                <a:solidFill>
                  <a:srgbClr val="303D26"/>
                </a:solidFill>
                <a:latin typeface="Fraunces Bold"/>
              </a:rPr>
              <a:t>chung</a:t>
            </a:r>
            <a:r>
              <a:rPr lang="en-US" sz="6205" dirty="0">
                <a:solidFill>
                  <a:srgbClr val="303D26"/>
                </a:solidFill>
                <a:latin typeface="Fraunces Bold"/>
              </a:rPr>
              <a:t> </a:t>
            </a:r>
            <a:r>
              <a:rPr lang="en-US" sz="6205" dirty="0" err="1">
                <a:solidFill>
                  <a:srgbClr val="303D26"/>
                </a:solidFill>
                <a:latin typeface="Fraunces Bold"/>
              </a:rPr>
              <a:t>về</a:t>
            </a:r>
            <a:r>
              <a:rPr lang="en-US" sz="6205" dirty="0">
                <a:solidFill>
                  <a:srgbClr val="303D26"/>
                </a:solidFill>
                <a:latin typeface="Fraunces Bold"/>
              </a:rPr>
              <a:t> </a:t>
            </a:r>
            <a:r>
              <a:rPr lang="en-US" sz="6205" dirty="0" err="1">
                <a:solidFill>
                  <a:srgbClr val="303D26"/>
                </a:solidFill>
                <a:latin typeface="Fraunces Bold"/>
              </a:rPr>
              <a:t>văn</a:t>
            </a:r>
            <a:r>
              <a:rPr lang="en-US" sz="6205" dirty="0">
                <a:solidFill>
                  <a:srgbClr val="303D26"/>
                </a:solidFill>
                <a:latin typeface="Fraunces Bold"/>
              </a:rPr>
              <a:t> </a:t>
            </a:r>
            <a:r>
              <a:rPr lang="en-US" sz="6205" dirty="0" err="1">
                <a:solidFill>
                  <a:srgbClr val="303D26"/>
                </a:solidFill>
                <a:latin typeface="Fraunces Bold"/>
              </a:rPr>
              <a:t>bản</a:t>
            </a:r>
            <a:endParaRPr lang="en-US" sz="6205" dirty="0">
              <a:solidFill>
                <a:srgbClr val="303D26"/>
              </a:solidFill>
              <a:latin typeface="Fraunces Bold"/>
            </a:endParaRPr>
          </a:p>
        </p:txBody>
      </p:sp>
      <p:sp>
        <p:nvSpPr>
          <p:cNvPr id="5" name="TextBox 4">
            <a:extLst>
              <a:ext uri="{FF2B5EF4-FFF2-40B4-BE49-F238E27FC236}">
                <a16:creationId xmlns:a16="http://schemas.microsoft.com/office/drawing/2014/main" id="{FAA7F176-AEBF-54EC-394D-BACE3DBFF916}"/>
              </a:ext>
            </a:extLst>
          </p:cNvPr>
          <p:cNvSpPr txBox="1"/>
          <p:nvPr/>
        </p:nvSpPr>
        <p:spPr>
          <a:xfrm>
            <a:off x="7772400" y="2760155"/>
            <a:ext cx="9144000" cy="4766690"/>
          </a:xfrm>
          <a:prstGeom prst="rect">
            <a:avLst/>
          </a:prstGeom>
          <a:noFill/>
        </p:spPr>
        <p:txBody>
          <a:bodyPr wrap="square">
            <a:spAutoFit/>
          </a:bodyPr>
          <a:lstStyle/>
          <a:p>
            <a:pPr algn="just">
              <a:lnSpc>
                <a:spcPct val="115000"/>
              </a:lnSpc>
            </a:pPr>
            <a:r>
              <a:rPr lang="en-VN" sz="4500" dirty="0">
                <a:solidFill>
                  <a:srgbClr val="000000"/>
                </a:solidFill>
                <a:effectLst/>
                <a:latin typeface="Times New Roman" panose="02020603050405020304" pitchFamily="18" charset="0"/>
                <a:ea typeface="Times New Roman" panose="02020603050405020304" pitchFamily="18" charset="0"/>
              </a:rPr>
              <a:t>- Kiểu văn bản: văn bản triển khai ý tưởng và thông tin theo các đối tượng được phân loại</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en-VN" sz="4500" dirty="0">
                <a:solidFill>
                  <a:srgbClr val="000000"/>
                </a:solidFill>
                <a:effectLst/>
                <a:latin typeface="Times New Roman" panose="02020603050405020304" pitchFamily="18" charset="0"/>
                <a:ea typeface="Times New Roman" panose="02020603050405020304" pitchFamily="18" charset="0"/>
              </a:rPr>
              <a:t>- Xuất xứ: theo Minh Nguyen, chonoicantho.vn)</a:t>
            </a:r>
            <a:endParaRPr lang="en-VN" sz="4500" dirty="0">
              <a:effectLst/>
              <a:latin typeface="Times New Roman" panose="02020603050405020304" pitchFamily="18" charset="0"/>
              <a:ea typeface="Times New Roman" panose="02020603050405020304" pitchFamily="18" charset="0"/>
            </a:endParaRPr>
          </a:p>
          <a:p>
            <a:r>
              <a:rPr lang="vi-VN" sz="4500" dirty="0">
                <a:solidFill>
                  <a:srgbClr val="000000"/>
                </a:solidFill>
                <a:effectLst/>
                <a:latin typeface="Times New Roman" panose="02020603050405020304" pitchFamily="18" charset="0"/>
                <a:ea typeface="Times New Roman" panose="02020603050405020304" pitchFamily="18" charset="0"/>
              </a:rPr>
              <a:t>- Đối tượng: Ghe xuồng Nam Bộ</a:t>
            </a:r>
            <a:r>
              <a:rPr lang="en-VN" sz="4500" dirty="0">
                <a:effectLst/>
              </a:rPr>
              <a:t> </a:t>
            </a:r>
            <a:endParaRPr lang="en-VN" sz="4500" dirty="0"/>
          </a:p>
        </p:txBody>
      </p:sp>
      <p:pic>
        <p:nvPicPr>
          <p:cNvPr id="8" name="Picture 7" descr="A picture containing vegetable&#10;&#10;Description automatically generated">
            <a:extLst>
              <a:ext uri="{FF2B5EF4-FFF2-40B4-BE49-F238E27FC236}">
                <a16:creationId xmlns:a16="http://schemas.microsoft.com/office/drawing/2014/main" id="{EFF9A3E7-8D68-8C6B-88D1-B8296B113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89000"/>
            <a:ext cx="5933533" cy="8509000"/>
          </a:xfrm>
          <a:prstGeom prst="rect">
            <a:avLst/>
          </a:prstGeom>
        </p:spPr>
      </p:pic>
      <p:pic>
        <p:nvPicPr>
          <p:cNvPr id="11" name="Picture 5">
            <a:extLst>
              <a:ext uri="{FF2B5EF4-FFF2-40B4-BE49-F238E27FC236}">
                <a16:creationId xmlns:a16="http://schemas.microsoft.com/office/drawing/2014/main" id="{E11858CD-967E-ECCD-1049-2FB996F7A6EA}"/>
              </a:ext>
            </a:extLst>
          </p:cNvPr>
          <p:cNvPicPr>
            <a:picLocks noChangeAspect="1"/>
          </p:cNvPicPr>
          <p:nvPr/>
        </p:nvPicPr>
        <p:blipFill>
          <a:blip r:embed="rId4"/>
          <a:srcRect/>
          <a:stretch>
            <a:fillRect/>
          </a:stretch>
        </p:blipFill>
        <p:spPr>
          <a:xfrm>
            <a:off x="-39975" y="8631350"/>
            <a:ext cx="6554328" cy="2203976"/>
          </a:xfrm>
          <a:prstGeom prst="rect">
            <a:avLst/>
          </a:prstGeom>
        </p:spPr>
      </p:pic>
    </p:spTree>
    <p:extLst>
      <p:ext uri="{BB962C8B-B14F-4D97-AF65-F5344CB8AC3E}">
        <p14:creationId xmlns:p14="http://schemas.microsoft.com/office/powerpoint/2010/main" val="954726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339369"/>
            <a:ext cx="18288000" cy="8122920"/>
          </a:xfrm>
          <a:prstGeom prst="rect">
            <a:avLst/>
          </a:prstGeom>
        </p:spPr>
      </p:pic>
      <p:sp>
        <p:nvSpPr>
          <p:cNvPr id="4" name="TextBox 4"/>
          <p:cNvSpPr txBox="1"/>
          <p:nvPr/>
        </p:nvSpPr>
        <p:spPr>
          <a:xfrm>
            <a:off x="1514875" y="677094"/>
            <a:ext cx="14753878" cy="1069011"/>
          </a:xfrm>
          <a:prstGeom prst="rect">
            <a:avLst/>
          </a:prstGeom>
        </p:spPr>
        <p:txBody>
          <a:bodyPr wrap="square" lIns="0" tIns="0" rIns="0" bIns="0" rtlCol="0" anchor="t">
            <a:spAutoFit/>
          </a:bodyPr>
          <a:lstStyle/>
          <a:p>
            <a:pPr algn="ctr">
              <a:lnSpc>
                <a:spcPts val="8960"/>
              </a:lnSpc>
            </a:pPr>
            <a:r>
              <a:rPr lang="en-US" sz="6400" dirty="0">
                <a:solidFill>
                  <a:srgbClr val="7F8E66"/>
                </a:solidFill>
                <a:latin typeface="Fraunces Bold"/>
              </a:rPr>
              <a:t>II. ĐỌC VÀ TÌM HIỂU CHI TIẾT</a:t>
            </a:r>
          </a:p>
        </p:txBody>
      </p:sp>
      <p:graphicFrame>
        <p:nvGraphicFramePr>
          <p:cNvPr id="6" name="Table 3">
            <a:extLst>
              <a:ext uri="{FF2B5EF4-FFF2-40B4-BE49-F238E27FC236}">
                <a16:creationId xmlns:a16="http://schemas.microsoft.com/office/drawing/2014/main" id="{FC7C89E1-5AFC-A33E-341D-E84A369F6484}"/>
              </a:ext>
            </a:extLst>
          </p:cNvPr>
          <p:cNvGraphicFramePr>
            <a:graphicFrameLocks noGrp="1"/>
          </p:cNvGraphicFramePr>
          <p:nvPr>
            <p:extLst>
              <p:ext uri="{D42A27DB-BD31-4B8C-83A1-F6EECF244321}">
                <p14:modId xmlns:p14="http://schemas.microsoft.com/office/powerpoint/2010/main" val="1361815509"/>
              </p:ext>
            </p:extLst>
          </p:nvPr>
        </p:nvGraphicFramePr>
        <p:xfrm>
          <a:off x="1197303" y="2760850"/>
          <a:ext cx="15893393" cy="4765300"/>
        </p:xfrm>
        <a:graphic>
          <a:graphicData uri="http://schemas.openxmlformats.org/drawingml/2006/table">
            <a:tbl>
              <a:tblPr/>
              <a:tblGrid>
                <a:gridCol w="12794129">
                  <a:extLst>
                    <a:ext uri="{9D8B030D-6E8A-4147-A177-3AD203B41FA5}">
                      <a16:colId xmlns:a16="http://schemas.microsoft.com/office/drawing/2014/main" val="20000"/>
                    </a:ext>
                  </a:extLst>
                </a:gridCol>
                <a:gridCol w="1500709">
                  <a:extLst>
                    <a:ext uri="{9D8B030D-6E8A-4147-A177-3AD203B41FA5}">
                      <a16:colId xmlns:a16="http://schemas.microsoft.com/office/drawing/2014/main" val="20001"/>
                    </a:ext>
                  </a:extLst>
                </a:gridCol>
                <a:gridCol w="1598555">
                  <a:extLst>
                    <a:ext uri="{9D8B030D-6E8A-4147-A177-3AD203B41FA5}">
                      <a16:colId xmlns:a16="http://schemas.microsoft.com/office/drawing/2014/main" val="20002"/>
                    </a:ext>
                  </a:extLst>
                </a:gridCol>
              </a:tblGrid>
              <a:tr h="857132">
                <a:tc>
                  <a:txBody>
                    <a:bodyPr/>
                    <a:lstStyle/>
                    <a:p>
                      <a:pPr algn="ctr">
                        <a:lnSpc>
                          <a:spcPts val="4348"/>
                        </a:lnSpc>
                        <a:defRPr/>
                      </a:pPr>
                      <a:r>
                        <a:rPr lang="en-US" sz="3623" dirty="0">
                          <a:solidFill>
                            <a:schemeClr val="bg1"/>
                          </a:solidFill>
                          <a:latin typeface="Roboto Condensed Bold"/>
                        </a:rPr>
                        <a:t> </a:t>
                      </a:r>
                      <a:r>
                        <a:rPr lang="en-US" sz="3623" dirty="0" err="1">
                          <a:solidFill>
                            <a:schemeClr val="bg1"/>
                          </a:solidFill>
                          <a:latin typeface="Roboto Condensed Bold"/>
                        </a:rPr>
                        <a:t>Tiêu</a:t>
                      </a:r>
                      <a:r>
                        <a:rPr lang="en-US" sz="3623" dirty="0">
                          <a:solidFill>
                            <a:schemeClr val="bg1"/>
                          </a:solidFill>
                          <a:latin typeface="Roboto Condensed Bold"/>
                        </a:rPr>
                        <a:t> </a:t>
                      </a:r>
                      <a:r>
                        <a:rPr lang="en-US" sz="3623" dirty="0" err="1">
                          <a:solidFill>
                            <a:schemeClr val="bg1"/>
                          </a:solidFill>
                          <a:latin typeface="Roboto Condensed Bold"/>
                        </a:rPr>
                        <a:t>chí</a:t>
                      </a:r>
                      <a:endParaRPr lang="en-US" sz="1100" dirty="0">
                        <a:solidFill>
                          <a:schemeClr val="bg1"/>
                        </a:solidFill>
                      </a:endParaRPr>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A0A983"/>
                    </a:solidFill>
                  </a:tcPr>
                </a:tc>
                <a:tc>
                  <a:txBody>
                    <a:bodyPr/>
                    <a:lstStyle/>
                    <a:p>
                      <a:pPr algn="ctr">
                        <a:lnSpc>
                          <a:spcPts val="4348"/>
                        </a:lnSpc>
                        <a:defRPr/>
                      </a:pPr>
                      <a:r>
                        <a:rPr lang="en-US" sz="3623" dirty="0">
                          <a:solidFill>
                            <a:schemeClr val="bg1"/>
                          </a:solidFill>
                          <a:latin typeface="Roboto Condensed Bold"/>
                        </a:rPr>
                        <a:t> </a:t>
                      </a:r>
                      <a:r>
                        <a:rPr lang="en-US" sz="3623" dirty="0" err="1">
                          <a:solidFill>
                            <a:schemeClr val="bg1"/>
                          </a:solidFill>
                          <a:latin typeface="Roboto Condensed Bold"/>
                        </a:rPr>
                        <a:t>Có</a:t>
                      </a:r>
                      <a:r>
                        <a:rPr lang="en-US" sz="3623" dirty="0">
                          <a:solidFill>
                            <a:schemeClr val="bg1"/>
                          </a:solidFill>
                          <a:latin typeface="Roboto Condensed Bold"/>
                        </a:rPr>
                        <a:t>   </a:t>
                      </a:r>
                      <a:endParaRPr lang="en-US" sz="1100" dirty="0">
                        <a:solidFill>
                          <a:schemeClr val="bg1"/>
                        </a:solidFill>
                      </a:endParaRPr>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A0A983"/>
                    </a:solidFill>
                  </a:tcPr>
                </a:tc>
                <a:tc>
                  <a:txBody>
                    <a:bodyPr/>
                    <a:lstStyle/>
                    <a:p>
                      <a:pPr algn="ctr">
                        <a:lnSpc>
                          <a:spcPts val="4348"/>
                        </a:lnSpc>
                        <a:defRPr/>
                      </a:pPr>
                      <a:r>
                        <a:rPr lang="en-US" sz="3623" dirty="0">
                          <a:solidFill>
                            <a:schemeClr val="bg1"/>
                          </a:solidFill>
                          <a:latin typeface="Roboto Condensed Bold"/>
                        </a:rPr>
                        <a:t> </a:t>
                      </a:r>
                      <a:r>
                        <a:rPr lang="en-US" sz="3623" dirty="0" err="1">
                          <a:solidFill>
                            <a:schemeClr val="bg1"/>
                          </a:solidFill>
                          <a:latin typeface="Roboto Condensed Bold"/>
                        </a:rPr>
                        <a:t>Không</a:t>
                      </a:r>
                      <a:endParaRPr lang="en-US" sz="1100" dirty="0">
                        <a:solidFill>
                          <a:schemeClr val="bg1"/>
                        </a:solidFill>
                      </a:endParaRPr>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A0A983"/>
                    </a:solidFill>
                  </a:tcPr>
                </a:tc>
                <a:extLst>
                  <a:ext uri="{0D108BD9-81ED-4DB2-BD59-A6C34878D82A}">
                    <a16:rowId xmlns:a16="http://schemas.microsoft.com/office/drawing/2014/main" val="10000"/>
                  </a:ext>
                </a:extLst>
              </a:tr>
              <a:tr h="843425">
                <a:tc>
                  <a:txBody>
                    <a:bodyPr/>
                    <a:lstStyle/>
                    <a:p>
                      <a:pPr algn="l">
                        <a:lnSpc>
                          <a:spcPts val="4228"/>
                        </a:lnSpc>
                        <a:defRPr/>
                      </a:pPr>
                      <a:r>
                        <a:rPr lang="en-US" sz="3523">
                          <a:solidFill>
                            <a:srgbClr val="000000"/>
                          </a:solidFill>
                          <a:latin typeface="Roboto Condensed"/>
                        </a:rPr>
                        <a:t>Đọc trôi chảy, không bỏ từ, thêm từ.</a:t>
                      </a: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tc>
                  <a:txBody>
                    <a:bodyPr/>
                    <a:lstStyle/>
                    <a:p>
                      <a:pPr algn="l">
                        <a:lnSpc>
                          <a:spcPts val="1679"/>
                        </a:lnSpc>
                        <a:defRPr/>
                      </a:pP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tc>
                  <a:txBody>
                    <a:bodyPr/>
                    <a:lstStyle/>
                    <a:p>
                      <a:pPr algn="l">
                        <a:lnSpc>
                          <a:spcPts val="1679"/>
                        </a:lnSpc>
                        <a:defRPr/>
                      </a:pP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extLst>
                  <a:ext uri="{0D108BD9-81ED-4DB2-BD59-A6C34878D82A}">
                    <a16:rowId xmlns:a16="http://schemas.microsoft.com/office/drawing/2014/main" val="10001"/>
                  </a:ext>
                </a:extLst>
              </a:tr>
              <a:tr h="843425">
                <a:tc>
                  <a:txBody>
                    <a:bodyPr/>
                    <a:lstStyle/>
                    <a:p>
                      <a:pPr algn="l">
                        <a:lnSpc>
                          <a:spcPts val="4228"/>
                        </a:lnSpc>
                        <a:defRPr/>
                      </a:pPr>
                      <a:r>
                        <a:rPr lang="en-US" sz="3523">
                          <a:solidFill>
                            <a:srgbClr val="000000"/>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tc>
                  <a:txBody>
                    <a:bodyPr/>
                    <a:lstStyle/>
                    <a:p>
                      <a:pPr algn="l">
                        <a:lnSpc>
                          <a:spcPts val="1679"/>
                        </a:lnSpc>
                        <a:defRPr/>
                      </a:pP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tc>
                  <a:txBody>
                    <a:bodyPr/>
                    <a:lstStyle/>
                    <a:p>
                      <a:pPr algn="l">
                        <a:lnSpc>
                          <a:spcPts val="1679"/>
                        </a:lnSpc>
                        <a:defRPr/>
                      </a:pP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extLst>
                  <a:ext uri="{0D108BD9-81ED-4DB2-BD59-A6C34878D82A}">
                    <a16:rowId xmlns:a16="http://schemas.microsoft.com/office/drawing/2014/main" val="10002"/>
                  </a:ext>
                </a:extLst>
              </a:tr>
              <a:tr h="843425">
                <a:tc>
                  <a:txBody>
                    <a:bodyPr/>
                    <a:lstStyle/>
                    <a:p>
                      <a:pPr algn="l">
                        <a:lnSpc>
                          <a:spcPts val="4228"/>
                        </a:lnSpc>
                        <a:defRPr/>
                      </a:pPr>
                      <a:r>
                        <a:rPr lang="en-US" sz="3523">
                          <a:solidFill>
                            <a:srgbClr val="000000"/>
                          </a:solidFill>
                          <a:latin typeface="Roboto Condensed"/>
                        </a:rPr>
                        <a:t>Tốc độ đọc phù hợp.</a:t>
                      </a: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tc>
                  <a:txBody>
                    <a:bodyPr/>
                    <a:lstStyle/>
                    <a:p>
                      <a:pPr algn="l">
                        <a:lnSpc>
                          <a:spcPts val="1679"/>
                        </a:lnSpc>
                        <a:defRPr/>
                      </a:pP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tc>
                  <a:txBody>
                    <a:bodyPr/>
                    <a:lstStyle/>
                    <a:p>
                      <a:pPr algn="l">
                        <a:lnSpc>
                          <a:spcPts val="1679"/>
                        </a:lnSpc>
                        <a:defRPr/>
                      </a:pP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extLst>
                  <a:ext uri="{0D108BD9-81ED-4DB2-BD59-A6C34878D82A}">
                    <a16:rowId xmlns:a16="http://schemas.microsoft.com/office/drawing/2014/main" val="10003"/>
                  </a:ext>
                </a:extLst>
              </a:tr>
              <a:tr h="1377893">
                <a:tc>
                  <a:txBody>
                    <a:bodyPr/>
                    <a:lstStyle/>
                    <a:p>
                      <a:pPr algn="l">
                        <a:lnSpc>
                          <a:spcPts val="4228"/>
                        </a:lnSpc>
                        <a:defRPr/>
                      </a:pPr>
                      <a:r>
                        <a:rPr lang="en-US" sz="3523" dirty="0" err="1">
                          <a:solidFill>
                            <a:srgbClr val="000000"/>
                          </a:solidFill>
                          <a:latin typeface="Roboto Condensed"/>
                        </a:rPr>
                        <a:t>Sử</a:t>
                      </a:r>
                      <a:r>
                        <a:rPr lang="en-US" sz="3523" dirty="0">
                          <a:solidFill>
                            <a:srgbClr val="000000"/>
                          </a:solidFill>
                          <a:latin typeface="Roboto Condensed"/>
                        </a:rPr>
                        <a:t> </a:t>
                      </a:r>
                      <a:r>
                        <a:rPr lang="en-US" sz="3523" dirty="0" err="1">
                          <a:solidFill>
                            <a:srgbClr val="000000"/>
                          </a:solidFill>
                          <a:latin typeface="Roboto Condensed"/>
                        </a:rPr>
                        <a:t>dụng</a:t>
                      </a:r>
                      <a:r>
                        <a:rPr lang="en-US" sz="3523" dirty="0">
                          <a:solidFill>
                            <a:srgbClr val="000000"/>
                          </a:solidFill>
                          <a:latin typeface="Roboto Condensed"/>
                        </a:rPr>
                        <a:t> </a:t>
                      </a:r>
                      <a:r>
                        <a:rPr lang="en-US" sz="3523" dirty="0" err="1">
                          <a:solidFill>
                            <a:srgbClr val="000000"/>
                          </a:solidFill>
                          <a:latin typeface="Roboto Condensed"/>
                        </a:rPr>
                        <a:t>giọng</a:t>
                      </a:r>
                      <a:r>
                        <a:rPr lang="en-US" sz="3523" dirty="0">
                          <a:solidFill>
                            <a:srgbClr val="000000"/>
                          </a:solidFill>
                          <a:latin typeface="Roboto Condensed"/>
                        </a:rPr>
                        <a:t> </a:t>
                      </a:r>
                      <a:r>
                        <a:rPr lang="en-US" sz="3523" dirty="0" err="1">
                          <a:solidFill>
                            <a:srgbClr val="000000"/>
                          </a:solidFill>
                          <a:latin typeface="Roboto Condensed"/>
                        </a:rPr>
                        <a:t>điệu</a:t>
                      </a:r>
                      <a:r>
                        <a:rPr lang="en-US" sz="3523" dirty="0">
                          <a:solidFill>
                            <a:srgbClr val="000000"/>
                          </a:solidFill>
                          <a:latin typeface="Roboto Condensed"/>
                        </a:rPr>
                        <a:t> </a:t>
                      </a:r>
                      <a:r>
                        <a:rPr lang="en-US" sz="3523" dirty="0" err="1">
                          <a:solidFill>
                            <a:srgbClr val="000000"/>
                          </a:solidFill>
                          <a:latin typeface="Roboto Condensed"/>
                        </a:rPr>
                        <a:t>khác</a:t>
                      </a:r>
                      <a:r>
                        <a:rPr lang="en-US" sz="3523" dirty="0">
                          <a:solidFill>
                            <a:srgbClr val="000000"/>
                          </a:solidFill>
                          <a:latin typeface="Roboto Condensed"/>
                        </a:rPr>
                        <a:t> </a:t>
                      </a:r>
                      <a:r>
                        <a:rPr lang="en-US" sz="3523" dirty="0" err="1">
                          <a:solidFill>
                            <a:srgbClr val="000000"/>
                          </a:solidFill>
                          <a:latin typeface="Roboto Condensed"/>
                        </a:rPr>
                        <a:t>nhau</a:t>
                      </a:r>
                      <a:r>
                        <a:rPr lang="en-US" sz="3523" dirty="0">
                          <a:solidFill>
                            <a:srgbClr val="000000"/>
                          </a:solidFill>
                          <a:latin typeface="Roboto Condensed"/>
                        </a:rPr>
                        <a:t> </a:t>
                      </a:r>
                      <a:r>
                        <a:rPr lang="en-US" sz="3523" dirty="0" err="1">
                          <a:solidFill>
                            <a:srgbClr val="000000"/>
                          </a:solidFill>
                          <a:latin typeface="Roboto Condensed"/>
                        </a:rPr>
                        <a:t>để</a:t>
                      </a:r>
                      <a:r>
                        <a:rPr lang="en-US" sz="3523" dirty="0">
                          <a:solidFill>
                            <a:srgbClr val="000000"/>
                          </a:solidFill>
                          <a:latin typeface="Roboto Condensed"/>
                        </a:rPr>
                        <a:t> </a:t>
                      </a:r>
                      <a:r>
                        <a:rPr lang="en-US" sz="3523" dirty="0" err="1">
                          <a:solidFill>
                            <a:srgbClr val="000000"/>
                          </a:solidFill>
                          <a:latin typeface="Roboto Condensed"/>
                        </a:rPr>
                        <a:t>thể</a:t>
                      </a:r>
                      <a:r>
                        <a:rPr lang="en-US" sz="3523" dirty="0">
                          <a:solidFill>
                            <a:srgbClr val="000000"/>
                          </a:solidFill>
                          <a:latin typeface="Roboto Condensed"/>
                        </a:rPr>
                        <a:t> </a:t>
                      </a:r>
                      <a:r>
                        <a:rPr lang="en-US" sz="3523" dirty="0" err="1">
                          <a:solidFill>
                            <a:srgbClr val="000000"/>
                          </a:solidFill>
                          <a:latin typeface="Roboto Condensed"/>
                        </a:rPr>
                        <a:t>hiện</a:t>
                      </a:r>
                      <a:r>
                        <a:rPr lang="en-US" sz="3523" dirty="0">
                          <a:solidFill>
                            <a:srgbClr val="000000"/>
                          </a:solidFill>
                          <a:latin typeface="Roboto Condensed"/>
                        </a:rPr>
                        <a:t> </a:t>
                      </a:r>
                      <a:r>
                        <a:rPr lang="en-US" sz="3523" dirty="0" err="1">
                          <a:solidFill>
                            <a:srgbClr val="000000"/>
                          </a:solidFill>
                          <a:latin typeface="Roboto Condensed"/>
                        </a:rPr>
                        <a:t>được</a:t>
                      </a:r>
                      <a:r>
                        <a:rPr lang="en-US" sz="3523" dirty="0">
                          <a:solidFill>
                            <a:srgbClr val="000000"/>
                          </a:solidFill>
                          <a:latin typeface="Roboto Condensed"/>
                        </a:rPr>
                        <a:t> </a:t>
                      </a:r>
                      <a:r>
                        <a:rPr lang="en-US" sz="3523" dirty="0" err="1">
                          <a:solidFill>
                            <a:srgbClr val="000000"/>
                          </a:solidFill>
                          <a:latin typeface="Roboto Condensed"/>
                        </a:rPr>
                        <a:t>cảm</a:t>
                      </a:r>
                      <a:r>
                        <a:rPr lang="en-US" sz="3523" dirty="0">
                          <a:solidFill>
                            <a:srgbClr val="000000"/>
                          </a:solidFill>
                          <a:latin typeface="Roboto Condensed"/>
                        </a:rPr>
                        <a:t> </a:t>
                      </a:r>
                      <a:r>
                        <a:rPr lang="en-US" sz="3523" dirty="0" err="1">
                          <a:solidFill>
                            <a:srgbClr val="000000"/>
                          </a:solidFill>
                          <a:latin typeface="Roboto Condensed"/>
                        </a:rPr>
                        <a:t>xúc</a:t>
                      </a:r>
                      <a:r>
                        <a:rPr lang="en-US" sz="3523" dirty="0">
                          <a:solidFill>
                            <a:srgbClr val="000000"/>
                          </a:solidFill>
                          <a:latin typeface="Roboto Condensed"/>
                        </a:rPr>
                        <a:t> </a:t>
                      </a:r>
                      <a:r>
                        <a:rPr lang="en-US" sz="3523" dirty="0" err="1">
                          <a:solidFill>
                            <a:srgbClr val="000000"/>
                          </a:solidFill>
                          <a:latin typeface="Roboto Condensed"/>
                        </a:rPr>
                        <a:t>của</a:t>
                      </a:r>
                      <a:r>
                        <a:rPr lang="en-US" sz="3523" dirty="0">
                          <a:solidFill>
                            <a:srgbClr val="000000"/>
                          </a:solidFill>
                          <a:latin typeface="Roboto Condensed"/>
                        </a:rPr>
                        <a:t> </a:t>
                      </a:r>
                      <a:r>
                        <a:rPr lang="en-US" sz="3523" dirty="0" err="1">
                          <a:solidFill>
                            <a:srgbClr val="000000"/>
                          </a:solidFill>
                          <a:latin typeface="Roboto Condensed"/>
                        </a:rPr>
                        <a:t>người</a:t>
                      </a:r>
                      <a:r>
                        <a:rPr lang="en-US" sz="3523" dirty="0">
                          <a:solidFill>
                            <a:srgbClr val="000000"/>
                          </a:solidFill>
                          <a:latin typeface="Roboto Condensed"/>
                        </a:rPr>
                        <a:t> </a:t>
                      </a:r>
                      <a:r>
                        <a:rPr lang="en-US" sz="3523" dirty="0" err="1">
                          <a:solidFill>
                            <a:srgbClr val="000000"/>
                          </a:solidFill>
                          <a:latin typeface="Roboto Condensed"/>
                        </a:rPr>
                        <a:t>kể</a:t>
                      </a:r>
                      <a:r>
                        <a:rPr lang="en-US" sz="3523" dirty="0">
                          <a:solidFill>
                            <a:srgbClr val="000000"/>
                          </a:solidFill>
                          <a:latin typeface="Roboto Condensed"/>
                        </a:rPr>
                        <a:t> </a:t>
                      </a:r>
                      <a:r>
                        <a:rPr lang="en-US" sz="3523" dirty="0" err="1">
                          <a:solidFill>
                            <a:srgbClr val="000000"/>
                          </a:solidFill>
                          <a:latin typeface="Roboto Condensed"/>
                        </a:rPr>
                        <a:t>chuyện</a:t>
                      </a:r>
                      <a:r>
                        <a:rPr lang="en-US" sz="3523" dirty="0">
                          <a:solidFill>
                            <a:srgbClr val="000000"/>
                          </a:solidFill>
                          <a:latin typeface="Roboto Condensed"/>
                        </a:rPr>
                        <a:t> </a:t>
                      </a:r>
                      <a:r>
                        <a:rPr lang="en-US" sz="3523" dirty="0" err="1">
                          <a:solidFill>
                            <a:srgbClr val="000000"/>
                          </a:solidFill>
                          <a:latin typeface="Roboto Condensed"/>
                        </a:rPr>
                        <a:t>đối</a:t>
                      </a:r>
                      <a:r>
                        <a:rPr lang="en-US" sz="3523" dirty="0">
                          <a:solidFill>
                            <a:srgbClr val="000000"/>
                          </a:solidFill>
                          <a:latin typeface="Roboto Condensed"/>
                        </a:rPr>
                        <a:t> </a:t>
                      </a:r>
                      <a:r>
                        <a:rPr lang="en-US" sz="3523" dirty="0" err="1">
                          <a:solidFill>
                            <a:srgbClr val="000000"/>
                          </a:solidFill>
                          <a:latin typeface="Roboto Condensed"/>
                        </a:rPr>
                        <a:t>với</a:t>
                      </a:r>
                      <a:r>
                        <a:rPr lang="en-US" sz="3523" dirty="0">
                          <a:solidFill>
                            <a:srgbClr val="000000"/>
                          </a:solidFill>
                          <a:latin typeface="Roboto Condensed"/>
                        </a:rPr>
                        <a:t> </a:t>
                      </a:r>
                      <a:r>
                        <a:rPr lang="en-US" sz="3523" dirty="0" err="1">
                          <a:solidFill>
                            <a:srgbClr val="000000"/>
                          </a:solidFill>
                          <a:latin typeface="Roboto Condensed"/>
                        </a:rPr>
                        <a:t>nhân</a:t>
                      </a:r>
                      <a:r>
                        <a:rPr lang="en-US" sz="3523" dirty="0">
                          <a:solidFill>
                            <a:srgbClr val="000000"/>
                          </a:solidFill>
                          <a:latin typeface="Roboto Condensed"/>
                        </a:rPr>
                        <a:t> </a:t>
                      </a:r>
                      <a:r>
                        <a:rPr lang="en-US" sz="3523" dirty="0" err="1">
                          <a:solidFill>
                            <a:srgbClr val="000000"/>
                          </a:solidFill>
                          <a:latin typeface="Roboto Condensed"/>
                        </a:rPr>
                        <a:t>vật</a:t>
                      </a:r>
                      <a:r>
                        <a:rPr lang="en-US" sz="3523" dirty="0">
                          <a:solidFill>
                            <a:srgbClr val="000000"/>
                          </a:solidFill>
                          <a:latin typeface="Roboto Condensed"/>
                        </a:rPr>
                        <a:t>, </a:t>
                      </a:r>
                      <a:r>
                        <a:rPr lang="en-US" sz="3523" dirty="0" err="1">
                          <a:solidFill>
                            <a:srgbClr val="000000"/>
                          </a:solidFill>
                          <a:latin typeface="Roboto Condensed"/>
                        </a:rPr>
                        <a:t>sự</a:t>
                      </a:r>
                      <a:r>
                        <a:rPr lang="en-US" sz="3523" dirty="0">
                          <a:solidFill>
                            <a:srgbClr val="000000"/>
                          </a:solidFill>
                          <a:latin typeface="Roboto Condensed"/>
                        </a:rPr>
                        <a:t> </a:t>
                      </a:r>
                      <a:r>
                        <a:rPr lang="en-US" sz="3523" dirty="0" err="1">
                          <a:solidFill>
                            <a:srgbClr val="000000"/>
                          </a:solidFill>
                          <a:latin typeface="Roboto Condensed"/>
                        </a:rPr>
                        <a:t>việc</a:t>
                      </a:r>
                      <a:r>
                        <a:rPr lang="en-US" sz="3523" dirty="0">
                          <a:solidFill>
                            <a:srgbClr val="000000"/>
                          </a:solidFill>
                          <a:latin typeface="Roboto Condensed"/>
                        </a:rPr>
                        <a:t>.</a:t>
                      </a:r>
                      <a:endParaRPr lang="en-US" sz="1100" dirty="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tc>
                  <a:txBody>
                    <a:bodyPr/>
                    <a:lstStyle/>
                    <a:p>
                      <a:pPr algn="l">
                        <a:lnSpc>
                          <a:spcPts val="1679"/>
                        </a:lnSpc>
                        <a:defRPr/>
                      </a:pPr>
                      <a:endParaRPr lang="en-US" sz="110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tc>
                  <a:txBody>
                    <a:bodyPr/>
                    <a:lstStyle/>
                    <a:p>
                      <a:pPr algn="l">
                        <a:lnSpc>
                          <a:spcPts val="1679"/>
                        </a:lnSpc>
                        <a:defRPr/>
                      </a:pPr>
                      <a:endParaRPr lang="en-US" sz="1100" dirty="0"/>
                    </a:p>
                  </a:txBody>
                  <a:tcPr marL="76200" marR="76200" marT="76200" marB="76200" anchor="ctr">
                    <a:lnL w="9525" cap="flat" cmpd="sng" algn="ctr">
                      <a:solidFill>
                        <a:srgbClr val="71924A"/>
                      </a:solidFill>
                      <a:prstDash val="solid"/>
                      <a:round/>
                      <a:headEnd type="none" w="med" len="med"/>
                      <a:tailEnd type="none" w="med" len="med"/>
                    </a:lnL>
                    <a:lnR w="9525" cap="flat" cmpd="sng" algn="ctr">
                      <a:solidFill>
                        <a:srgbClr val="71924A"/>
                      </a:solidFill>
                      <a:prstDash val="solid"/>
                      <a:round/>
                      <a:headEnd type="none" w="med" len="med"/>
                      <a:tailEnd type="none" w="med" len="med"/>
                    </a:lnR>
                    <a:lnT w="9525" cap="flat" cmpd="sng" algn="ctr">
                      <a:solidFill>
                        <a:srgbClr val="71924A"/>
                      </a:solidFill>
                      <a:prstDash val="solid"/>
                      <a:round/>
                      <a:headEnd type="none" w="med" len="med"/>
                      <a:tailEnd type="none" w="med" len="med"/>
                    </a:lnT>
                    <a:lnB w="9525" cap="flat" cmpd="sng" algn="ctr">
                      <a:solidFill>
                        <a:srgbClr val="71924A"/>
                      </a:solidFill>
                      <a:prstDash val="solid"/>
                      <a:round/>
                      <a:headEnd type="none" w="med" len="med"/>
                      <a:tailEnd type="none" w="med" len="med"/>
                    </a:lnB>
                    <a:solidFill>
                      <a:srgbClr val="FFF5F2"/>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86E15E31-85F1-ECFB-25F1-92A91E3A76D9}"/>
              </a:ext>
            </a:extLst>
          </p:cNvPr>
          <p:cNvPicPr>
            <a:picLocks noChangeAspect="1"/>
          </p:cNvPicPr>
          <p:nvPr/>
        </p:nvPicPr>
        <p:blipFill rotWithShape="1">
          <a:blip r:embed="rId2">
            <a:extLst>
              <a:ext uri="{28A0092B-C50C-407E-A947-70E740481C1C}">
                <a14:useLocalDpi xmlns:a14="http://schemas.microsoft.com/office/drawing/2010/main" val="0"/>
              </a:ext>
            </a:extLst>
          </a:blip>
          <a:srcRect l="10604" r="3040" b="2"/>
          <a:stretch/>
        </p:blipFill>
        <p:spPr>
          <a:xfrm>
            <a:off x="482596" y="835783"/>
            <a:ext cx="8503026" cy="8615427"/>
          </a:xfrm>
          <a:prstGeom prst="rect">
            <a:avLst/>
          </a:prstGeom>
        </p:spPr>
      </p:pic>
      <p:pic>
        <p:nvPicPr>
          <p:cNvPr id="5" name="Picture 4">
            <a:extLst>
              <a:ext uri="{FF2B5EF4-FFF2-40B4-BE49-F238E27FC236}">
                <a16:creationId xmlns:a16="http://schemas.microsoft.com/office/drawing/2014/main" id="{28E2D5D4-DAA8-1C39-1D63-B93D0F111A0E}"/>
              </a:ext>
            </a:extLst>
          </p:cNvPr>
          <p:cNvPicPr>
            <a:picLocks noChangeAspect="1"/>
          </p:cNvPicPr>
          <p:nvPr/>
        </p:nvPicPr>
        <p:blipFill rotWithShape="1">
          <a:blip r:embed="rId3">
            <a:extLst>
              <a:ext uri="{28A0092B-C50C-407E-A947-70E740481C1C}">
                <a14:useLocalDpi xmlns:a14="http://schemas.microsoft.com/office/drawing/2010/main" val="0"/>
              </a:ext>
            </a:extLst>
          </a:blip>
          <a:srcRect l="1197" r="2" b="2"/>
          <a:stretch/>
        </p:blipFill>
        <p:spPr>
          <a:xfrm>
            <a:off x="8001000" y="-141915"/>
            <a:ext cx="9472962" cy="9587682"/>
          </a:xfrm>
          <a:prstGeom prst="rect">
            <a:avLst/>
          </a:prstGeom>
        </p:spPr>
      </p:pic>
      <p:sp>
        <p:nvSpPr>
          <p:cNvPr id="9" name="TextBox 8">
            <a:extLst>
              <a:ext uri="{FF2B5EF4-FFF2-40B4-BE49-F238E27FC236}">
                <a16:creationId xmlns:a16="http://schemas.microsoft.com/office/drawing/2014/main" id="{F87EDC20-5B79-33ED-2AAB-2E638CBDABA9}"/>
              </a:ext>
            </a:extLst>
          </p:cNvPr>
          <p:cNvSpPr txBox="1"/>
          <p:nvPr/>
        </p:nvSpPr>
        <p:spPr>
          <a:xfrm>
            <a:off x="1828800" y="8724900"/>
            <a:ext cx="5486400" cy="784830"/>
          </a:xfrm>
          <a:prstGeom prst="rect">
            <a:avLst/>
          </a:prstGeom>
          <a:noFill/>
        </p:spPr>
        <p:txBody>
          <a:bodyPr wrap="square" rtlCol="0">
            <a:spAutoFit/>
          </a:bodyPr>
          <a:lstStyle/>
          <a:p>
            <a:pPr algn="ctr"/>
            <a:r>
              <a:rPr lang="en-VN" sz="4500" b="1" dirty="0"/>
              <a:t>Xuồng ba lá</a:t>
            </a:r>
          </a:p>
        </p:txBody>
      </p:sp>
      <p:sp>
        <p:nvSpPr>
          <p:cNvPr id="10" name="TextBox 9">
            <a:extLst>
              <a:ext uri="{FF2B5EF4-FFF2-40B4-BE49-F238E27FC236}">
                <a16:creationId xmlns:a16="http://schemas.microsoft.com/office/drawing/2014/main" id="{192D59B8-F7A2-B550-99F6-98B57C5A9148}"/>
              </a:ext>
            </a:extLst>
          </p:cNvPr>
          <p:cNvSpPr txBox="1"/>
          <p:nvPr/>
        </p:nvSpPr>
        <p:spPr>
          <a:xfrm>
            <a:off x="9498589" y="8724900"/>
            <a:ext cx="5486400" cy="784830"/>
          </a:xfrm>
          <a:prstGeom prst="rect">
            <a:avLst/>
          </a:prstGeom>
          <a:noFill/>
        </p:spPr>
        <p:txBody>
          <a:bodyPr wrap="square" rtlCol="0">
            <a:spAutoFit/>
          </a:bodyPr>
          <a:lstStyle/>
          <a:p>
            <a:pPr algn="ctr"/>
            <a:r>
              <a:rPr lang="en-VN" sz="4500" b="1" dirty="0"/>
              <a:t>Xuồng tam bản</a:t>
            </a:r>
          </a:p>
        </p:txBody>
      </p:sp>
    </p:spTree>
    <p:extLst>
      <p:ext uri="{BB962C8B-B14F-4D97-AF65-F5344CB8AC3E}">
        <p14:creationId xmlns:p14="http://schemas.microsoft.com/office/powerpoint/2010/main" val="3184658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395592" y="1396283"/>
            <a:ext cx="17892407" cy="2021387"/>
          </a:xfrm>
          <a:prstGeom prst="rect">
            <a:avLst/>
          </a:prstGeom>
        </p:spPr>
        <p:txBody>
          <a:bodyPr wrap="square" lIns="0" tIns="0" rIns="0" bIns="0" rtlCol="0" anchor="t">
            <a:spAutoFit/>
          </a:bodyPr>
          <a:lstStyle/>
          <a:p>
            <a:pPr algn="l">
              <a:lnSpc>
                <a:spcPts val="8120"/>
              </a:lnSpc>
            </a:pPr>
            <a:r>
              <a:rPr lang="en-US" sz="5800" dirty="0">
                <a:solidFill>
                  <a:srgbClr val="BC6427"/>
                </a:solidFill>
                <a:latin typeface="#9Slide07 SVNUT Triumph Press"/>
              </a:rPr>
              <a:t>1. </a:t>
            </a:r>
            <a:r>
              <a:rPr lang="en-US" sz="5800" dirty="0" err="1">
                <a:solidFill>
                  <a:srgbClr val="BC6427"/>
                </a:solidFill>
                <a:latin typeface="#9Slide07 SVNUT Triumph Press"/>
              </a:rPr>
              <a:t>Bố</a:t>
            </a:r>
            <a:r>
              <a:rPr lang="en-US" sz="5800" dirty="0">
                <a:solidFill>
                  <a:srgbClr val="BC6427"/>
                </a:solidFill>
                <a:latin typeface="#9Slide07 SVNUT Triumph Press"/>
              </a:rPr>
              <a:t> </a:t>
            </a:r>
            <a:r>
              <a:rPr lang="en-US" sz="5800" dirty="0" err="1">
                <a:solidFill>
                  <a:srgbClr val="BC6427"/>
                </a:solidFill>
                <a:latin typeface="#9Slide07 SVNUT Triumph Press"/>
              </a:rPr>
              <a:t>cục</a:t>
            </a:r>
            <a:r>
              <a:rPr lang="en-US" sz="5800" dirty="0">
                <a:solidFill>
                  <a:srgbClr val="BC6427"/>
                </a:solidFill>
                <a:latin typeface="#9Slide07 SVNUT Triumph Press"/>
              </a:rPr>
              <a:t>, </a:t>
            </a:r>
            <a:r>
              <a:rPr lang="en-US" sz="5800" dirty="0" err="1">
                <a:solidFill>
                  <a:srgbClr val="BC6427"/>
                </a:solidFill>
                <a:latin typeface="#9Slide07 SVNUT Triumph Press"/>
              </a:rPr>
              <a:t>nội</a:t>
            </a:r>
            <a:r>
              <a:rPr lang="en-US" sz="5800" dirty="0">
                <a:solidFill>
                  <a:srgbClr val="BC6427"/>
                </a:solidFill>
                <a:latin typeface="#9Slide07 SVNUT Triumph Press"/>
              </a:rPr>
              <a:t> dung, </a:t>
            </a:r>
            <a:r>
              <a:rPr lang="en-US" sz="5800" dirty="0" err="1">
                <a:solidFill>
                  <a:srgbClr val="BC6427"/>
                </a:solidFill>
                <a:latin typeface="#9Slide07 SVNUT Triumph Press"/>
              </a:rPr>
              <a:t>mục</a:t>
            </a:r>
            <a:r>
              <a:rPr lang="en-US" sz="5800" dirty="0">
                <a:solidFill>
                  <a:srgbClr val="BC6427"/>
                </a:solidFill>
                <a:latin typeface="#9Slide07 SVNUT Triumph Press"/>
              </a:rPr>
              <a:t> </a:t>
            </a:r>
            <a:r>
              <a:rPr lang="en-US" sz="5800" dirty="0" err="1">
                <a:solidFill>
                  <a:srgbClr val="BC6427"/>
                </a:solidFill>
                <a:latin typeface="#9Slide07 SVNUT Triumph Press"/>
              </a:rPr>
              <a:t>đích</a:t>
            </a:r>
            <a:r>
              <a:rPr lang="en-US" sz="5800" dirty="0">
                <a:solidFill>
                  <a:srgbClr val="BC6427"/>
                </a:solidFill>
                <a:latin typeface="#9Slide07 SVNUT Triumph Press"/>
              </a:rPr>
              <a:t> </a:t>
            </a:r>
            <a:r>
              <a:rPr lang="en-US" sz="5800" dirty="0" err="1">
                <a:solidFill>
                  <a:srgbClr val="BC6427"/>
                </a:solidFill>
                <a:latin typeface="#9Slide07 SVNUT Triumph Press"/>
              </a:rPr>
              <a:t>và</a:t>
            </a:r>
            <a:r>
              <a:rPr lang="en-US" sz="5800" dirty="0">
                <a:solidFill>
                  <a:srgbClr val="BC6427"/>
                </a:solidFill>
                <a:latin typeface="#9Slide07 SVNUT Triumph Press"/>
              </a:rPr>
              <a:t> </a:t>
            </a:r>
            <a:r>
              <a:rPr lang="en-US" sz="5800" dirty="0" err="1">
                <a:solidFill>
                  <a:srgbClr val="BC6427"/>
                </a:solidFill>
                <a:latin typeface="#9Slide07 SVNUT Triumph Press"/>
              </a:rPr>
              <a:t>cách</a:t>
            </a:r>
            <a:r>
              <a:rPr lang="en-US" sz="5800" dirty="0">
                <a:solidFill>
                  <a:srgbClr val="BC6427"/>
                </a:solidFill>
                <a:latin typeface="#9Slide07 SVNUT Triumph Press"/>
              </a:rPr>
              <a:t> </a:t>
            </a:r>
            <a:r>
              <a:rPr lang="en-US" sz="5800" dirty="0" err="1">
                <a:solidFill>
                  <a:srgbClr val="BC6427"/>
                </a:solidFill>
                <a:latin typeface="#9Slide07 SVNUT Triumph Press"/>
              </a:rPr>
              <a:t>triển</a:t>
            </a:r>
            <a:r>
              <a:rPr lang="en-US" sz="5800" dirty="0">
                <a:solidFill>
                  <a:srgbClr val="BC6427"/>
                </a:solidFill>
                <a:latin typeface="#9Slide07 SVNUT Triumph Press"/>
              </a:rPr>
              <a:t> </a:t>
            </a:r>
            <a:r>
              <a:rPr lang="en-US" sz="5800" dirty="0" err="1">
                <a:solidFill>
                  <a:srgbClr val="BC6427"/>
                </a:solidFill>
                <a:latin typeface="#9Slide07 SVNUT Triumph Press"/>
              </a:rPr>
              <a:t>khai</a:t>
            </a:r>
            <a:r>
              <a:rPr lang="en-US" sz="5800" dirty="0">
                <a:solidFill>
                  <a:srgbClr val="BC6427"/>
                </a:solidFill>
                <a:latin typeface="#9Slide07 SVNUT Triumph Press"/>
              </a:rPr>
              <a:t> </a:t>
            </a:r>
            <a:r>
              <a:rPr lang="en-US" sz="5800" dirty="0" err="1">
                <a:solidFill>
                  <a:srgbClr val="BC6427"/>
                </a:solidFill>
                <a:latin typeface="#9Slide07 SVNUT Triumph Press"/>
              </a:rPr>
              <a:t>thông</a:t>
            </a:r>
            <a:r>
              <a:rPr lang="en-US" sz="5800" dirty="0">
                <a:solidFill>
                  <a:srgbClr val="BC6427"/>
                </a:solidFill>
                <a:latin typeface="#9Slide07 SVNUT Triumph Press"/>
              </a:rPr>
              <a:t> tin</a:t>
            </a:r>
          </a:p>
        </p:txBody>
      </p:sp>
      <p:sp>
        <p:nvSpPr>
          <p:cNvPr id="9" name="TextBox 9"/>
          <p:cNvSpPr txBox="1"/>
          <p:nvPr/>
        </p:nvSpPr>
        <p:spPr>
          <a:xfrm>
            <a:off x="395592" y="225501"/>
            <a:ext cx="17355991" cy="1094740"/>
          </a:xfrm>
          <a:prstGeom prst="rect">
            <a:avLst/>
          </a:prstGeom>
        </p:spPr>
        <p:txBody>
          <a:bodyPr wrap="square" lIns="0" tIns="0" rIns="0" bIns="0" rtlCol="0" anchor="t">
            <a:spAutoFit/>
          </a:bodyPr>
          <a:lstStyle/>
          <a:p>
            <a:pPr algn="ctr">
              <a:lnSpc>
                <a:spcPts val="8960"/>
              </a:lnSpc>
            </a:pPr>
            <a:r>
              <a:rPr lang="en-US" sz="6400" dirty="0">
                <a:solidFill>
                  <a:srgbClr val="7F8E66"/>
                </a:solidFill>
                <a:latin typeface="Fraunces Bold"/>
              </a:rPr>
              <a:t>II. ĐỌC VÀ TÌM HIỂU CHI TIẾT</a:t>
            </a:r>
          </a:p>
        </p:txBody>
      </p:sp>
      <p:pic>
        <p:nvPicPr>
          <p:cNvPr id="12" name="Picture 11" descr="A picture containing tree, outdoor, grass, boat&#10;&#10;Description automatically generated">
            <a:extLst>
              <a:ext uri="{FF2B5EF4-FFF2-40B4-BE49-F238E27FC236}">
                <a16:creationId xmlns:a16="http://schemas.microsoft.com/office/drawing/2014/main" id="{BCCB5511-C306-6934-05DB-B732B4CBF44C}"/>
              </a:ext>
            </a:extLst>
          </p:cNvPr>
          <p:cNvPicPr>
            <a:picLocks noChangeAspect="1"/>
          </p:cNvPicPr>
          <p:nvPr/>
        </p:nvPicPr>
        <p:blipFill rotWithShape="1">
          <a:blip r:embed="rId2">
            <a:extLst>
              <a:ext uri="{28A0092B-C50C-407E-A947-70E740481C1C}">
                <a14:useLocalDpi xmlns:a14="http://schemas.microsoft.com/office/drawing/2010/main" val="0"/>
              </a:ext>
            </a:extLst>
          </a:blip>
          <a:srcRect l="18333" r="18333"/>
          <a:stretch/>
        </p:blipFill>
        <p:spPr>
          <a:xfrm>
            <a:off x="11506200" y="3417670"/>
            <a:ext cx="6019800" cy="6019800"/>
          </a:xfrm>
          <a:prstGeom prst="ellipse">
            <a:avLst/>
          </a:prstGeom>
        </p:spPr>
      </p:pic>
      <p:sp>
        <p:nvSpPr>
          <p:cNvPr id="14" name="TextBox 13">
            <a:extLst>
              <a:ext uri="{FF2B5EF4-FFF2-40B4-BE49-F238E27FC236}">
                <a16:creationId xmlns:a16="http://schemas.microsoft.com/office/drawing/2014/main" id="{7931335B-6377-124A-F68A-18B4794C85B5}"/>
              </a:ext>
            </a:extLst>
          </p:cNvPr>
          <p:cNvSpPr txBox="1"/>
          <p:nvPr/>
        </p:nvSpPr>
        <p:spPr>
          <a:xfrm>
            <a:off x="662293" y="3339274"/>
            <a:ext cx="10577208" cy="6722225"/>
          </a:xfrm>
          <a:prstGeom prst="rect">
            <a:avLst/>
          </a:prstGeom>
          <a:noFill/>
        </p:spPr>
        <p:txBody>
          <a:bodyPr wrap="square">
            <a:spAutoFit/>
          </a:bodyPr>
          <a:lstStyle/>
          <a:p>
            <a:pPr>
              <a:lnSpc>
                <a:spcPct val="115000"/>
              </a:lnSpc>
            </a:pPr>
            <a:r>
              <a:rPr lang="vi-VN" sz="4200" b="1" i="1" dirty="0">
                <a:solidFill>
                  <a:srgbClr val="000000"/>
                </a:solidFill>
                <a:effectLst/>
                <a:latin typeface="Times New Roman" panose="02020603050405020304" pitchFamily="18" charset="0"/>
                <a:ea typeface="Times New Roman" panose="02020603050405020304" pitchFamily="18" charset="0"/>
              </a:rPr>
              <a:t>a. Bố cục, nội dung:</a:t>
            </a:r>
            <a:endParaRPr lang="en-VN"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 Phần 1 (đoạn 1): Giới thiệu chung về ghe xuồng Nam Bộ.</a:t>
            </a:r>
            <a:endParaRPr lang="en-VN"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t>
            </a:r>
            <a:r>
              <a:rPr lang="en-VN" sz="4200" dirty="0">
                <a:solidFill>
                  <a:srgbClr val="000000"/>
                </a:solidFill>
                <a:effectLst/>
                <a:latin typeface="Times New Roman" panose="02020603050405020304" pitchFamily="18" charset="0"/>
                <a:ea typeface="Times New Roman" panose="02020603050405020304" pitchFamily="18" charset="0"/>
              </a:rPr>
              <a:t> Phong phú, đa dạng</a:t>
            </a:r>
            <a:endParaRPr lang="en-VN"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a:t>
            </a:r>
            <a:r>
              <a:rPr lang="en-VN" sz="4200" dirty="0">
                <a:solidFill>
                  <a:srgbClr val="000000"/>
                </a:solidFill>
                <a:effectLst/>
                <a:latin typeface="Times New Roman" panose="02020603050405020304" pitchFamily="18" charset="0"/>
                <a:ea typeface="Times New Roman" panose="02020603050405020304" pitchFamily="18" charset="0"/>
              </a:rPr>
              <a:t> Căn cứ vào: đặc điểm sản xuất, chức năng sử dụng và phương thức hoạt động phân chia thành nhiều loại</a:t>
            </a:r>
            <a:endParaRPr lang="en-VN" sz="4200" dirty="0">
              <a:effectLst/>
              <a:latin typeface="Times New Roman" panose="02020603050405020304" pitchFamily="18" charset="0"/>
              <a:ea typeface="Times New Roman" panose="02020603050405020304" pitchFamily="18" charset="0"/>
            </a:endParaRPr>
          </a:p>
          <a:p>
            <a:pPr algn="just">
              <a:lnSpc>
                <a:spcPct val="115000"/>
              </a:lnSpc>
            </a:pPr>
            <a:r>
              <a:rPr lang="vi-VN" sz="4200" dirty="0">
                <a:solidFill>
                  <a:srgbClr val="000000"/>
                </a:solidFill>
                <a:effectLst/>
                <a:latin typeface="Times New Roman" panose="02020603050405020304" pitchFamily="18" charset="0"/>
                <a:ea typeface="Times New Roman" panose="02020603050405020304" pitchFamily="18" charset="0"/>
              </a:rPr>
              <a:t>- Phần 2 (đoạn 2,3): Giới thiệu cụ thể về các loại xuồng và ghe.</a:t>
            </a:r>
            <a:endParaRPr lang="en-VN" sz="42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barn(inVertical)">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barn(inVertical)">
                                      <p:cBhvr>
                                        <p:cTn id="3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9080AEA-5E8F-DE0C-3331-1EA2D87C0461}"/>
              </a:ext>
            </a:extLst>
          </p:cNvPr>
          <p:cNvSpPr/>
          <p:nvPr/>
        </p:nvSpPr>
        <p:spPr>
          <a:xfrm>
            <a:off x="762000" y="5791383"/>
            <a:ext cx="7696200" cy="2971800"/>
          </a:xfrm>
          <a:prstGeom prst="roundRect">
            <a:avLst/>
          </a:prstGeom>
          <a:solidFill>
            <a:srgbClr val="7030A0">
              <a:alpha val="12969"/>
            </a:srgbClr>
          </a:solidFill>
          <a:ln w="57150">
            <a:solidFill>
              <a:srgbClr val="7030A0"/>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VN" sz="4000" dirty="0">
              <a:effectLst/>
              <a:latin typeface="Times New Roman" panose="02020603050405020304" pitchFamily="18" charset="0"/>
              <a:ea typeface="Times New Roman" panose="02020603050405020304" pitchFamily="18" charset="0"/>
            </a:endParaRPr>
          </a:p>
        </p:txBody>
      </p:sp>
      <p:sp>
        <p:nvSpPr>
          <p:cNvPr id="5" name="Rounded Rectangle 4">
            <a:extLst>
              <a:ext uri="{FF2B5EF4-FFF2-40B4-BE49-F238E27FC236}">
                <a16:creationId xmlns:a16="http://schemas.microsoft.com/office/drawing/2014/main" id="{CE28465A-5826-A9C5-C85F-08271806DEF7}"/>
              </a:ext>
            </a:extLst>
          </p:cNvPr>
          <p:cNvSpPr/>
          <p:nvPr/>
        </p:nvSpPr>
        <p:spPr>
          <a:xfrm>
            <a:off x="9353552" y="5791383"/>
            <a:ext cx="7696200" cy="2971800"/>
          </a:xfrm>
          <a:prstGeom prst="roundRect">
            <a:avLst/>
          </a:prstGeom>
          <a:solidFill>
            <a:schemeClr val="accent6">
              <a:lumMod val="75000"/>
              <a:alpha val="12969"/>
            </a:schemeClr>
          </a:solidFill>
          <a:ln w="57150">
            <a:solidFill>
              <a:schemeClr val="accent6">
                <a:lumMod val="75000"/>
              </a:schemeClr>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VN" sz="4000" dirty="0">
              <a:effectLst/>
              <a:latin typeface="Times New Roman" panose="020206030504050203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F6BCAC43-E3B2-7EB4-3BC4-D921E956EA1D}"/>
              </a:ext>
            </a:extLst>
          </p:cNvPr>
          <p:cNvSpPr/>
          <p:nvPr/>
        </p:nvSpPr>
        <p:spPr>
          <a:xfrm>
            <a:off x="9372602" y="2019300"/>
            <a:ext cx="7696200" cy="2971800"/>
          </a:xfrm>
          <a:prstGeom prst="roundRect">
            <a:avLst/>
          </a:prstGeom>
          <a:solidFill>
            <a:schemeClr val="accent5">
              <a:lumMod val="75000"/>
              <a:alpha val="12969"/>
            </a:schemeClr>
          </a:solidFill>
          <a:ln w="57150">
            <a:solidFill>
              <a:schemeClr val="accent5">
                <a:lumMod val="75000"/>
              </a:schemeClr>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VN" sz="4000" dirty="0">
              <a:effectLst/>
              <a:latin typeface="Times New Roman" panose="02020603050405020304" pitchFamily="18" charset="0"/>
              <a:ea typeface="Times New Roman" panose="02020603050405020304" pitchFamily="18" charset="0"/>
            </a:endParaRPr>
          </a:p>
        </p:txBody>
      </p:sp>
      <p:sp>
        <p:nvSpPr>
          <p:cNvPr id="2" name="Rounded Rectangle 1">
            <a:extLst>
              <a:ext uri="{FF2B5EF4-FFF2-40B4-BE49-F238E27FC236}">
                <a16:creationId xmlns:a16="http://schemas.microsoft.com/office/drawing/2014/main" id="{D7F99354-38C7-1190-41F0-AF9B3DE0DAF8}"/>
              </a:ext>
            </a:extLst>
          </p:cNvPr>
          <p:cNvSpPr/>
          <p:nvPr/>
        </p:nvSpPr>
        <p:spPr>
          <a:xfrm>
            <a:off x="762000" y="2019300"/>
            <a:ext cx="7696200" cy="2971800"/>
          </a:xfrm>
          <a:prstGeom prst="roundRect">
            <a:avLst/>
          </a:prstGeom>
          <a:solidFill>
            <a:schemeClr val="accent3">
              <a:alpha val="12969"/>
            </a:schemeClr>
          </a:solidFill>
          <a:ln w="57150">
            <a:solidFill>
              <a:srgbClr val="00B050"/>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VN" sz="4000" dirty="0">
              <a:effectLst/>
              <a:latin typeface="Times New Roman" panose="02020603050405020304" pitchFamily="18" charset="0"/>
              <a:ea typeface="Times New Roman" panose="02020603050405020304" pitchFamily="18" charset="0"/>
            </a:endParaRPr>
          </a:p>
        </p:txBody>
      </p:sp>
      <p:sp>
        <p:nvSpPr>
          <p:cNvPr id="3" name="TextBox 3"/>
          <p:cNvSpPr txBox="1"/>
          <p:nvPr/>
        </p:nvSpPr>
        <p:spPr>
          <a:xfrm>
            <a:off x="2742435" y="419100"/>
            <a:ext cx="12803130" cy="896619"/>
          </a:xfrm>
          <a:prstGeom prst="rect">
            <a:avLst/>
          </a:prstGeom>
        </p:spPr>
        <p:txBody>
          <a:bodyPr lIns="0" tIns="0" rIns="0" bIns="0" rtlCol="0" anchor="t">
            <a:spAutoFit/>
          </a:bodyPr>
          <a:lstStyle/>
          <a:p>
            <a:pPr algn="ctr">
              <a:lnSpc>
                <a:spcPts val="7280"/>
              </a:lnSpc>
            </a:pPr>
            <a:r>
              <a:rPr lang="en-US" sz="5200" dirty="0" err="1">
                <a:solidFill>
                  <a:srgbClr val="BC6427"/>
                </a:solidFill>
                <a:latin typeface="#9Slide07 SVNUT Triumph Press"/>
              </a:rPr>
              <a:t>Về</a:t>
            </a:r>
            <a:r>
              <a:rPr lang="en-US" sz="5200" dirty="0">
                <a:solidFill>
                  <a:srgbClr val="BC6427"/>
                </a:solidFill>
                <a:latin typeface="#9Slide07 SVNUT Triumph Press"/>
              </a:rPr>
              <a:t> </a:t>
            </a:r>
            <a:r>
              <a:rPr lang="en-US" sz="5200" dirty="0" err="1">
                <a:solidFill>
                  <a:srgbClr val="BC6427"/>
                </a:solidFill>
                <a:latin typeface="#9Slide07 SVNUT Triumph Press"/>
              </a:rPr>
              <a:t>xuồng</a:t>
            </a:r>
            <a:r>
              <a:rPr lang="en-US" sz="5200" dirty="0">
                <a:solidFill>
                  <a:srgbClr val="BC6427"/>
                </a:solidFill>
                <a:latin typeface="#9Slide07 SVNUT Triumph Press"/>
              </a:rPr>
              <a:t>:</a:t>
            </a:r>
          </a:p>
        </p:txBody>
      </p:sp>
      <p:sp>
        <p:nvSpPr>
          <p:cNvPr id="9" name="Rounded Rectangle 8">
            <a:extLst>
              <a:ext uri="{FF2B5EF4-FFF2-40B4-BE49-F238E27FC236}">
                <a16:creationId xmlns:a16="http://schemas.microsoft.com/office/drawing/2014/main" id="{9AA05776-0D48-0D27-1807-6854E0138211}"/>
              </a:ext>
            </a:extLst>
          </p:cNvPr>
          <p:cNvSpPr/>
          <p:nvPr/>
        </p:nvSpPr>
        <p:spPr>
          <a:xfrm>
            <a:off x="990600" y="2171700"/>
            <a:ext cx="7696200" cy="2971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VN" sz="4000" dirty="0">
                <a:solidFill>
                  <a:srgbClr val="000000"/>
                </a:solidFill>
                <a:effectLst/>
                <a:latin typeface="Times New Roman" panose="02020603050405020304" pitchFamily="18" charset="0"/>
                <a:ea typeface="Times New Roman" panose="02020603050405020304" pitchFamily="18" charset="0"/>
              </a:rPr>
              <a:t>Xuồng ba lá: dài 4 mét, rộng 1 mét, chở 6-8 người; làm bằng ba tấm gỗ ván dài...dùng sào nặng và bơi chèo để đi lại.</a:t>
            </a:r>
            <a:endParaRPr lang="en-VN" sz="4000" dirty="0">
              <a:effectLst/>
              <a:latin typeface="Times New Roman" panose="02020603050405020304" pitchFamily="18" charset="0"/>
              <a:ea typeface="Times New Roman" panose="02020603050405020304" pitchFamily="18" charset="0"/>
            </a:endParaRPr>
          </a:p>
        </p:txBody>
      </p:sp>
      <p:sp>
        <p:nvSpPr>
          <p:cNvPr id="10" name="Rounded Rectangle 9">
            <a:extLst>
              <a:ext uri="{FF2B5EF4-FFF2-40B4-BE49-F238E27FC236}">
                <a16:creationId xmlns:a16="http://schemas.microsoft.com/office/drawing/2014/main" id="{D4F05E9D-1DC9-DC69-D5D6-0B704AF3125A}"/>
              </a:ext>
            </a:extLst>
          </p:cNvPr>
          <p:cNvSpPr/>
          <p:nvPr/>
        </p:nvSpPr>
        <p:spPr>
          <a:xfrm>
            <a:off x="990600" y="5983152"/>
            <a:ext cx="7696200" cy="2971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4000" dirty="0">
                <a:solidFill>
                  <a:srgbClr val="000000"/>
                </a:solidFill>
                <a:effectLst/>
                <a:latin typeface="Times New Roman" panose="02020603050405020304" pitchFamily="18" charset="0"/>
                <a:ea typeface="Times New Roman" panose="02020603050405020304" pitchFamily="18" charset="0"/>
              </a:rPr>
              <a:t>Xuồng vỏ gòn: kích thước nhỏ, kết cấu đơn giản, kiểu dáng gọn nhẹ, chủ yếu để đi lại, chuyên chở...</a:t>
            </a:r>
            <a:endParaRPr lang="en-VN" sz="4000" dirty="0">
              <a:effectLst/>
              <a:latin typeface="Times New Roman" panose="02020603050405020304" pitchFamily="18" charset="0"/>
              <a:ea typeface="Times New Roman" panose="02020603050405020304" pitchFamily="18" charset="0"/>
            </a:endParaRPr>
          </a:p>
        </p:txBody>
      </p:sp>
      <p:sp>
        <p:nvSpPr>
          <p:cNvPr id="11" name="Rounded Rectangle 10">
            <a:extLst>
              <a:ext uri="{FF2B5EF4-FFF2-40B4-BE49-F238E27FC236}">
                <a16:creationId xmlns:a16="http://schemas.microsoft.com/office/drawing/2014/main" id="{3E5CDC9D-D178-187B-681A-3C3BB8753F4F}"/>
              </a:ext>
            </a:extLst>
          </p:cNvPr>
          <p:cNvSpPr/>
          <p:nvPr/>
        </p:nvSpPr>
        <p:spPr>
          <a:xfrm>
            <a:off x="9601202" y="2171700"/>
            <a:ext cx="7696200" cy="2971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4000" dirty="0">
                <a:solidFill>
                  <a:srgbClr val="000000"/>
                </a:solidFill>
                <a:effectLst/>
                <a:latin typeface="Times New Roman" panose="02020603050405020304" pitchFamily="18" charset="0"/>
                <a:ea typeface="Times New Roman" panose="02020603050405020304" pitchFamily="18" charset="0"/>
              </a:rPr>
              <a:t>Xuồng tam bảo: có 4 bơi chèo, chuyên chở nhẹ; số lượng ván be từ 5-7 hoặc 9 tấm; dùng đi lại trên sông rạch...</a:t>
            </a:r>
            <a:endParaRPr lang="en-VN" sz="4000" dirty="0">
              <a:effectLst/>
              <a:latin typeface="Times New Roman" panose="02020603050405020304" pitchFamily="18" charset="0"/>
              <a:ea typeface="Times New Roman" panose="02020603050405020304" pitchFamily="18" charset="0"/>
            </a:endParaRPr>
          </a:p>
        </p:txBody>
      </p:sp>
      <p:sp>
        <p:nvSpPr>
          <p:cNvPr id="12" name="Rounded Rectangle 11">
            <a:extLst>
              <a:ext uri="{FF2B5EF4-FFF2-40B4-BE49-F238E27FC236}">
                <a16:creationId xmlns:a16="http://schemas.microsoft.com/office/drawing/2014/main" id="{71C1E626-A614-7850-A77D-4D41A475C950}"/>
              </a:ext>
            </a:extLst>
          </p:cNvPr>
          <p:cNvSpPr/>
          <p:nvPr/>
        </p:nvSpPr>
        <p:spPr>
          <a:xfrm>
            <a:off x="9601202" y="5983152"/>
            <a:ext cx="7696200" cy="2971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a:t>
            </a:r>
            <a:r>
              <a:rPr lang="en-VN" sz="3200" dirty="0">
                <a:solidFill>
                  <a:srgbClr val="000000"/>
                </a:solidFill>
                <a:effectLst/>
                <a:latin typeface="Times New Roman" panose="02020603050405020304" pitchFamily="18" charset="0"/>
                <a:ea typeface="Times New Roman" panose="02020603050405020304" pitchFamily="18" charset="0"/>
              </a:rPr>
              <a:t> Xuồng độc mộc: do người Khmer làm bằng cách chẻ dọc thân cây thốt nốt, khoét rỗng ruột...</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solidFill>
                  <a:srgbClr val="000000"/>
                </a:solidFill>
                <a:effectLst/>
                <a:latin typeface="Times New Roman" panose="02020603050405020304" pitchFamily="18" charset="0"/>
                <a:ea typeface="Times New Roman" panose="02020603050405020304" pitchFamily="18" charset="0"/>
              </a:rPr>
              <a:t>+</a:t>
            </a:r>
            <a:r>
              <a:rPr lang="en-VN" sz="3200" dirty="0">
                <a:solidFill>
                  <a:srgbClr val="000000"/>
                </a:solidFill>
                <a:effectLst/>
                <a:latin typeface="Times New Roman" panose="02020603050405020304" pitchFamily="18" charset="0"/>
                <a:ea typeface="Times New Roman" panose="02020603050405020304" pitchFamily="18" charset="0"/>
              </a:rPr>
              <a:t> Xuồng gắn máy nổ và chân vịt: là phương tiện cơ động, dùng phổ biến....</a:t>
            </a:r>
            <a:endParaRPr lang="en-VN"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44896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B9080AEA-5E8F-DE0C-3331-1EA2D87C0461}"/>
              </a:ext>
            </a:extLst>
          </p:cNvPr>
          <p:cNvSpPr/>
          <p:nvPr/>
        </p:nvSpPr>
        <p:spPr>
          <a:xfrm>
            <a:off x="762000" y="5791383"/>
            <a:ext cx="7696200" cy="2971800"/>
          </a:xfrm>
          <a:prstGeom prst="roundRect">
            <a:avLst/>
          </a:prstGeom>
          <a:solidFill>
            <a:srgbClr val="7030A0">
              <a:alpha val="12969"/>
            </a:srgbClr>
          </a:solidFill>
          <a:ln w="57150">
            <a:solidFill>
              <a:srgbClr val="7030A0"/>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VN" sz="4000" dirty="0">
              <a:effectLst/>
              <a:latin typeface="Times New Roman" panose="02020603050405020304" pitchFamily="18" charset="0"/>
              <a:ea typeface="Times New Roman" panose="02020603050405020304" pitchFamily="18" charset="0"/>
            </a:endParaRPr>
          </a:p>
        </p:txBody>
      </p:sp>
      <p:sp>
        <p:nvSpPr>
          <p:cNvPr id="5" name="Rounded Rectangle 4">
            <a:extLst>
              <a:ext uri="{FF2B5EF4-FFF2-40B4-BE49-F238E27FC236}">
                <a16:creationId xmlns:a16="http://schemas.microsoft.com/office/drawing/2014/main" id="{CE28465A-5826-A9C5-C85F-08271806DEF7}"/>
              </a:ext>
            </a:extLst>
          </p:cNvPr>
          <p:cNvSpPr/>
          <p:nvPr/>
        </p:nvSpPr>
        <p:spPr>
          <a:xfrm>
            <a:off x="9353552" y="5791383"/>
            <a:ext cx="7696200" cy="2971800"/>
          </a:xfrm>
          <a:prstGeom prst="roundRect">
            <a:avLst/>
          </a:prstGeom>
          <a:solidFill>
            <a:schemeClr val="accent6">
              <a:lumMod val="75000"/>
              <a:alpha val="12969"/>
            </a:schemeClr>
          </a:solidFill>
          <a:ln w="57150">
            <a:solidFill>
              <a:schemeClr val="accent6">
                <a:lumMod val="75000"/>
              </a:schemeClr>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VN" sz="4000" dirty="0">
              <a:effectLst/>
              <a:latin typeface="Times New Roman" panose="020206030504050203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F6BCAC43-E3B2-7EB4-3BC4-D921E956EA1D}"/>
              </a:ext>
            </a:extLst>
          </p:cNvPr>
          <p:cNvSpPr/>
          <p:nvPr/>
        </p:nvSpPr>
        <p:spPr>
          <a:xfrm>
            <a:off x="9372602" y="2019300"/>
            <a:ext cx="7696200" cy="2971800"/>
          </a:xfrm>
          <a:prstGeom prst="roundRect">
            <a:avLst/>
          </a:prstGeom>
          <a:solidFill>
            <a:schemeClr val="accent5">
              <a:lumMod val="75000"/>
              <a:alpha val="12969"/>
            </a:schemeClr>
          </a:solidFill>
          <a:ln w="57150">
            <a:solidFill>
              <a:schemeClr val="accent5">
                <a:lumMod val="75000"/>
              </a:schemeClr>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VN" sz="4000" dirty="0">
              <a:effectLst/>
              <a:latin typeface="Times New Roman" panose="02020603050405020304" pitchFamily="18" charset="0"/>
              <a:ea typeface="Times New Roman" panose="02020603050405020304" pitchFamily="18" charset="0"/>
            </a:endParaRPr>
          </a:p>
        </p:txBody>
      </p:sp>
      <p:sp>
        <p:nvSpPr>
          <p:cNvPr id="2" name="Rounded Rectangle 1">
            <a:extLst>
              <a:ext uri="{FF2B5EF4-FFF2-40B4-BE49-F238E27FC236}">
                <a16:creationId xmlns:a16="http://schemas.microsoft.com/office/drawing/2014/main" id="{D7F99354-38C7-1190-41F0-AF9B3DE0DAF8}"/>
              </a:ext>
            </a:extLst>
          </p:cNvPr>
          <p:cNvSpPr/>
          <p:nvPr/>
        </p:nvSpPr>
        <p:spPr>
          <a:xfrm>
            <a:off x="762000" y="2019300"/>
            <a:ext cx="7696200" cy="2971800"/>
          </a:xfrm>
          <a:prstGeom prst="roundRect">
            <a:avLst/>
          </a:prstGeom>
          <a:solidFill>
            <a:schemeClr val="accent3">
              <a:alpha val="12969"/>
            </a:schemeClr>
          </a:solidFill>
          <a:ln w="57150">
            <a:solidFill>
              <a:srgbClr val="00B050"/>
            </a:solidFill>
            <a:prstDash val="dash"/>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VN" sz="4000" dirty="0">
              <a:effectLst/>
              <a:latin typeface="Times New Roman" panose="02020603050405020304" pitchFamily="18" charset="0"/>
              <a:ea typeface="Times New Roman" panose="02020603050405020304" pitchFamily="18" charset="0"/>
            </a:endParaRPr>
          </a:p>
        </p:txBody>
      </p:sp>
      <p:sp>
        <p:nvSpPr>
          <p:cNvPr id="3" name="TextBox 3"/>
          <p:cNvSpPr txBox="1"/>
          <p:nvPr/>
        </p:nvSpPr>
        <p:spPr>
          <a:xfrm>
            <a:off x="2742435" y="419100"/>
            <a:ext cx="12803130" cy="896619"/>
          </a:xfrm>
          <a:prstGeom prst="rect">
            <a:avLst/>
          </a:prstGeom>
        </p:spPr>
        <p:txBody>
          <a:bodyPr lIns="0" tIns="0" rIns="0" bIns="0" rtlCol="0" anchor="t">
            <a:spAutoFit/>
          </a:bodyPr>
          <a:lstStyle/>
          <a:p>
            <a:pPr algn="ctr">
              <a:lnSpc>
                <a:spcPts val="7280"/>
              </a:lnSpc>
            </a:pPr>
            <a:r>
              <a:rPr lang="en-US" sz="5200" dirty="0" err="1">
                <a:solidFill>
                  <a:srgbClr val="BC6427"/>
                </a:solidFill>
                <a:latin typeface="#9Slide07 SVNUT Triumph Press"/>
              </a:rPr>
              <a:t>Về</a:t>
            </a:r>
            <a:r>
              <a:rPr lang="en-US" sz="5200" dirty="0">
                <a:solidFill>
                  <a:srgbClr val="BC6427"/>
                </a:solidFill>
                <a:latin typeface="#9Slide07 SVNUT Triumph Press"/>
              </a:rPr>
              <a:t> </a:t>
            </a:r>
            <a:r>
              <a:rPr lang="en-US" sz="5200" dirty="0" err="1">
                <a:solidFill>
                  <a:srgbClr val="BC6427"/>
                </a:solidFill>
                <a:latin typeface="#9Slide07 SVNUT Triumph Press"/>
              </a:rPr>
              <a:t>ghe</a:t>
            </a:r>
            <a:r>
              <a:rPr lang="en-US" sz="5200" dirty="0">
                <a:solidFill>
                  <a:srgbClr val="BC6427"/>
                </a:solidFill>
                <a:latin typeface="#9Slide07 SVNUT Triumph Press"/>
              </a:rPr>
              <a:t>:</a:t>
            </a:r>
          </a:p>
        </p:txBody>
      </p:sp>
      <p:sp>
        <p:nvSpPr>
          <p:cNvPr id="9" name="Rounded Rectangle 8">
            <a:extLst>
              <a:ext uri="{FF2B5EF4-FFF2-40B4-BE49-F238E27FC236}">
                <a16:creationId xmlns:a16="http://schemas.microsoft.com/office/drawing/2014/main" id="{9AA05776-0D48-0D27-1807-6854E0138211}"/>
              </a:ext>
            </a:extLst>
          </p:cNvPr>
          <p:cNvSpPr/>
          <p:nvPr/>
        </p:nvSpPr>
        <p:spPr>
          <a:xfrm>
            <a:off x="990600" y="2171700"/>
            <a:ext cx="7696200" cy="2971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15000"/>
              </a:lnSpc>
            </a:pPr>
            <a:r>
              <a:rPr lang="en-VN" sz="4000" dirty="0">
                <a:solidFill>
                  <a:srgbClr val="000000"/>
                </a:solidFill>
                <a:effectLst/>
                <a:latin typeface="Times New Roman" panose="02020603050405020304" pitchFamily="18" charset="0"/>
                <a:ea typeface="Times New Roman" panose="02020603050405020304" pitchFamily="18" charset="0"/>
              </a:rPr>
              <a:t>Ghe bầu: có mũi và lái nhọn, bụng phình to, có tải trọng tương đối lớn, chạy buồm,..thường dùng đi đường biển.</a:t>
            </a:r>
            <a:endParaRPr lang="en-VN" sz="4000" dirty="0">
              <a:effectLst/>
              <a:latin typeface="Times New Roman" panose="02020603050405020304" pitchFamily="18" charset="0"/>
              <a:ea typeface="Times New Roman" panose="02020603050405020304" pitchFamily="18" charset="0"/>
            </a:endParaRPr>
          </a:p>
        </p:txBody>
      </p:sp>
      <p:sp>
        <p:nvSpPr>
          <p:cNvPr id="10" name="Rounded Rectangle 9">
            <a:extLst>
              <a:ext uri="{FF2B5EF4-FFF2-40B4-BE49-F238E27FC236}">
                <a16:creationId xmlns:a16="http://schemas.microsoft.com/office/drawing/2014/main" id="{D4F05E9D-1DC9-DC69-D5D6-0B704AF3125A}"/>
              </a:ext>
            </a:extLst>
          </p:cNvPr>
          <p:cNvSpPr/>
          <p:nvPr/>
        </p:nvSpPr>
        <p:spPr>
          <a:xfrm>
            <a:off x="990600" y="5983152"/>
            <a:ext cx="7696200" cy="2971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4000" dirty="0">
                <a:solidFill>
                  <a:srgbClr val="000000"/>
                </a:solidFill>
                <a:effectLst/>
                <a:latin typeface="Times New Roman" panose="02020603050405020304" pitchFamily="18" charset="0"/>
                <a:ea typeface="Times New Roman" panose="02020603050405020304" pitchFamily="18" charset="0"/>
              </a:rPr>
              <a:t>Ghe chài: to và chở được nhiều nhất, ...có hai tầng...sức chở từ 150-200 tấn, dùng cho người đi buôn bán xa dài ngày và sống trên sông nước</a:t>
            </a:r>
            <a:endParaRPr lang="en-VN" sz="4000" dirty="0">
              <a:effectLst/>
              <a:latin typeface="Times New Roman" panose="02020603050405020304" pitchFamily="18" charset="0"/>
              <a:ea typeface="Times New Roman" panose="02020603050405020304" pitchFamily="18" charset="0"/>
            </a:endParaRPr>
          </a:p>
        </p:txBody>
      </p:sp>
      <p:sp>
        <p:nvSpPr>
          <p:cNvPr id="11" name="Rounded Rectangle 10">
            <a:extLst>
              <a:ext uri="{FF2B5EF4-FFF2-40B4-BE49-F238E27FC236}">
                <a16:creationId xmlns:a16="http://schemas.microsoft.com/office/drawing/2014/main" id="{3E5CDC9D-D178-187B-681A-3C3BB8753F4F}"/>
              </a:ext>
            </a:extLst>
          </p:cNvPr>
          <p:cNvSpPr/>
          <p:nvPr/>
        </p:nvSpPr>
        <p:spPr>
          <a:xfrm>
            <a:off x="9601202" y="2171700"/>
            <a:ext cx="7696200" cy="2971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15000"/>
              </a:lnSpc>
            </a:pPr>
            <a:r>
              <a:rPr lang="en-VN" sz="4000" dirty="0">
                <a:solidFill>
                  <a:srgbClr val="000000"/>
                </a:solidFill>
                <a:effectLst/>
                <a:latin typeface="Times New Roman" panose="02020603050405020304" pitchFamily="18" charset="0"/>
                <a:ea typeface="Times New Roman" panose="02020603050405020304" pitchFamily="18" charset="0"/>
              </a:rPr>
              <a:t>Ghe lồng: loại ghe lớn, đầu mũi dài, có mui che mưa nắng, dùng để vận chuyển hàng hóa.</a:t>
            </a:r>
            <a:endParaRPr lang="en-VN" sz="4000" dirty="0">
              <a:effectLst/>
              <a:latin typeface="Times New Roman" panose="02020603050405020304" pitchFamily="18" charset="0"/>
              <a:ea typeface="Times New Roman" panose="02020603050405020304" pitchFamily="18" charset="0"/>
            </a:endParaRPr>
          </a:p>
        </p:txBody>
      </p:sp>
      <p:sp>
        <p:nvSpPr>
          <p:cNvPr id="12" name="Rounded Rectangle 11">
            <a:extLst>
              <a:ext uri="{FF2B5EF4-FFF2-40B4-BE49-F238E27FC236}">
                <a16:creationId xmlns:a16="http://schemas.microsoft.com/office/drawing/2014/main" id="{71C1E626-A614-7850-A77D-4D41A475C950}"/>
              </a:ext>
            </a:extLst>
          </p:cNvPr>
          <p:cNvSpPr/>
          <p:nvPr/>
        </p:nvSpPr>
        <p:spPr>
          <a:xfrm>
            <a:off x="9601202" y="5983152"/>
            <a:ext cx="7696200" cy="29718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pPr>
            <a:r>
              <a:rPr lang="en-VN" sz="4000" dirty="0">
                <a:solidFill>
                  <a:srgbClr val="000000"/>
                </a:solidFill>
                <a:effectLst/>
                <a:latin typeface="Times New Roman" panose="02020603050405020304" pitchFamily="18" charset="0"/>
                <a:ea typeface="Times New Roman" panose="02020603050405020304" pitchFamily="18" charset="0"/>
              </a:rPr>
              <a:t>Ghe cào tôm: đầu mũi dài và khá phẳng, ...dùng cào tôm vào ban đêm. Ngoài ra còn có các loại ghe khác: ghe ngo, ghe hầu.</a:t>
            </a:r>
            <a:endParaRPr lang="en-VN"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680142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D19E195-1BB3-1507-8AFE-88355F8FBB53}"/>
              </a:ext>
            </a:extLst>
          </p:cNvPr>
          <p:cNvSpPr txBox="1"/>
          <p:nvPr/>
        </p:nvSpPr>
        <p:spPr>
          <a:xfrm>
            <a:off x="1001486" y="545044"/>
            <a:ext cx="16372114" cy="824841"/>
          </a:xfrm>
          <a:prstGeom prst="rect">
            <a:avLst/>
          </a:prstGeom>
          <a:noFill/>
        </p:spPr>
        <p:txBody>
          <a:bodyPr wrap="square">
            <a:spAutoFit/>
          </a:bodyPr>
          <a:lstStyle/>
          <a:p>
            <a:pPr algn="ctr">
              <a:lnSpc>
                <a:spcPct val="115000"/>
              </a:lnSpc>
            </a:pPr>
            <a:r>
              <a:rPr lang="vi-VN" sz="4500" b="1" dirty="0">
                <a:solidFill>
                  <a:srgbClr val="BE5E26"/>
                </a:solidFill>
                <a:effectLst/>
                <a:latin typeface="Times New Roman" panose="02020603050405020304" pitchFamily="18" charset="0"/>
                <a:ea typeface="Times New Roman" panose="02020603050405020304" pitchFamily="18" charset="0"/>
              </a:rPr>
              <a:t>Phần 3 (đoạn 4): Khái quát giá trị của ghe xuồng Nam Bộ</a:t>
            </a:r>
            <a:endParaRPr lang="en-VN" sz="4500" b="1" dirty="0">
              <a:solidFill>
                <a:srgbClr val="BE5E26"/>
              </a:solidFill>
              <a:effectLst/>
              <a:latin typeface="Times New Roman" panose="02020603050405020304" pitchFamily="18" charset="0"/>
              <a:ea typeface="Times New Roman" panose="02020603050405020304" pitchFamily="18" charset="0"/>
            </a:endParaRPr>
          </a:p>
        </p:txBody>
      </p:sp>
      <p:sp>
        <p:nvSpPr>
          <p:cNvPr id="11" name="Rounded Rectangle 10">
            <a:extLst>
              <a:ext uri="{FF2B5EF4-FFF2-40B4-BE49-F238E27FC236}">
                <a16:creationId xmlns:a16="http://schemas.microsoft.com/office/drawing/2014/main" id="{E4A2A6F5-5DE7-F1CF-8290-FE22F4570604}"/>
              </a:ext>
            </a:extLst>
          </p:cNvPr>
          <p:cNvSpPr/>
          <p:nvPr/>
        </p:nvSpPr>
        <p:spPr>
          <a:xfrm>
            <a:off x="7249885" y="2333271"/>
            <a:ext cx="10091057" cy="205740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15000"/>
              </a:lnSpc>
            </a:pPr>
            <a:r>
              <a:rPr lang="en-VN" sz="4500" dirty="0">
                <a:solidFill>
                  <a:srgbClr val="000000"/>
                </a:solidFill>
                <a:latin typeface="Times New Roman" panose="02020603050405020304" pitchFamily="18" charset="0"/>
                <a:ea typeface="Times New Roman" panose="02020603050405020304" pitchFamily="18" charset="0"/>
              </a:rPr>
              <a:t>L</a:t>
            </a:r>
            <a:r>
              <a:rPr lang="en-VN" sz="4500" dirty="0">
                <a:solidFill>
                  <a:srgbClr val="000000"/>
                </a:solidFill>
                <a:effectLst/>
                <a:latin typeface="Times New Roman" panose="02020603050405020304" pitchFamily="18" charset="0"/>
                <a:ea typeface="Times New Roman" panose="02020603050405020304" pitchFamily="18" charset="0"/>
              </a:rPr>
              <a:t>oại phương tiện giao thông hữu hiệu, gắn bó với dân cư vùng sông nước.</a:t>
            </a:r>
            <a:endParaRPr lang="en-VN" sz="4500" dirty="0">
              <a:effectLst/>
              <a:latin typeface="Times New Roman" panose="02020603050405020304" pitchFamily="18" charset="0"/>
              <a:ea typeface="Times New Roman" panose="02020603050405020304" pitchFamily="18" charset="0"/>
            </a:endParaRPr>
          </a:p>
        </p:txBody>
      </p:sp>
      <p:sp>
        <p:nvSpPr>
          <p:cNvPr id="12" name="Rounded Rectangle 11">
            <a:extLst>
              <a:ext uri="{FF2B5EF4-FFF2-40B4-BE49-F238E27FC236}">
                <a16:creationId xmlns:a16="http://schemas.microsoft.com/office/drawing/2014/main" id="{3733A1C3-DF69-A7D8-0B5B-CCF7F07E27AB}"/>
              </a:ext>
            </a:extLst>
          </p:cNvPr>
          <p:cNvSpPr/>
          <p:nvPr/>
        </p:nvSpPr>
        <p:spPr>
          <a:xfrm>
            <a:off x="7282543" y="4883546"/>
            <a:ext cx="10123714" cy="20574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lnSpc>
                <a:spcPct val="115000"/>
              </a:lnSpc>
            </a:pPr>
            <a:r>
              <a:rPr lang="en-VN" sz="4500" dirty="0">
                <a:solidFill>
                  <a:srgbClr val="000000"/>
                </a:solidFill>
                <a:latin typeface="Times New Roman" panose="02020603050405020304" pitchFamily="18" charset="0"/>
                <a:ea typeface="Times New Roman" panose="02020603050405020304" pitchFamily="18" charset="0"/>
              </a:rPr>
              <a:t>Ẩ</a:t>
            </a:r>
            <a:r>
              <a:rPr lang="en-VN" sz="4500" dirty="0">
                <a:solidFill>
                  <a:srgbClr val="000000"/>
                </a:solidFill>
                <a:effectLst/>
                <a:latin typeface="Times New Roman" panose="02020603050405020304" pitchFamily="18" charset="0"/>
                <a:ea typeface="Times New Roman" panose="02020603050405020304" pitchFamily="18" charset="0"/>
              </a:rPr>
              <a:t>n chứa bên trong những giá trị văn hóa vô cùng độc đáo.</a:t>
            </a:r>
            <a:endParaRPr lang="en-VN" sz="4500" dirty="0">
              <a:effectLst/>
              <a:latin typeface="Times New Roman" panose="02020603050405020304" pitchFamily="18" charset="0"/>
              <a:ea typeface="Times New Roman" panose="02020603050405020304" pitchFamily="18" charset="0"/>
            </a:endParaRPr>
          </a:p>
        </p:txBody>
      </p:sp>
      <p:sp>
        <p:nvSpPr>
          <p:cNvPr id="13" name="Rounded Rectangle 12">
            <a:extLst>
              <a:ext uri="{FF2B5EF4-FFF2-40B4-BE49-F238E27FC236}">
                <a16:creationId xmlns:a16="http://schemas.microsoft.com/office/drawing/2014/main" id="{8F38D1E2-01FB-5F74-0153-90C900E5AB43}"/>
              </a:ext>
            </a:extLst>
          </p:cNvPr>
          <p:cNvSpPr/>
          <p:nvPr/>
        </p:nvSpPr>
        <p:spPr>
          <a:xfrm>
            <a:off x="7282543" y="7433820"/>
            <a:ext cx="10123714" cy="2057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15000"/>
              </a:lnSpc>
            </a:pPr>
            <a:r>
              <a:rPr lang="en-VN" sz="4500" dirty="0">
                <a:solidFill>
                  <a:srgbClr val="000000"/>
                </a:solidFill>
                <a:latin typeface="Times New Roman" panose="02020603050405020304" pitchFamily="18" charset="0"/>
                <a:ea typeface="Times New Roman" panose="02020603050405020304" pitchFamily="18" charset="0"/>
              </a:rPr>
              <a:t>“</a:t>
            </a:r>
            <a:r>
              <a:rPr lang="en-VN" sz="4500" dirty="0">
                <a:solidFill>
                  <a:srgbClr val="000000"/>
                </a:solidFill>
                <a:effectLst/>
                <a:latin typeface="Times New Roman" panose="02020603050405020304" pitchFamily="18" charset="0"/>
                <a:ea typeface="Times New Roman" panose="02020603050405020304" pitchFamily="18" charset="0"/>
              </a:rPr>
              <a:t>Người bạn đường” không thể thay thế được...</a:t>
            </a:r>
            <a:endParaRPr lang="en-VN" sz="4500" dirty="0">
              <a:effectLst/>
              <a:latin typeface="Times New Roman" panose="02020603050405020304" pitchFamily="18" charset="0"/>
              <a:ea typeface="Times New Roman" panose="02020603050405020304" pitchFamily="18" charset="0"/>
            </a:endParaRPr>
          </a:p>
        </p:txBody>
      </p:sp>
      <p:pic>
        <p:nvPicPr>
          <p:cNvPr id="15" name="Picture 14" descr="A picture containing vegetable&#10;&#10;Description automatically generated">
            <a:extLst>
              <a:ext uri="{FF2B5EF4-FFF2-40B4-BE49-F238E27FC236}">
                <a16:creationId xmlns:a16="http://schemas.microsoft.com/office/drawing/2014/main" id="{F3D6F54F-0BEA-095A-3CAD-0F73DCE4D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264572"/>
            <a:ext cx="6804390" cy="975785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1449594" y="175484"/>
            <a:ext cx="9519761" cy="10287000"/>
          </a:xfrm>
          <a:prstGeom prst="rect">
            <a:avLst/>
          </a:prstGeom>
        </p:spPr>
      </p:pic>
      <p:sp>
        <p:nvSpPr>
          <p:cNvPr id="2" name="TextBox 3">
            <a:extLst>
              <a:ext uri="{FF2B5EF4-FFF2-40B4-BE49-F238E27FC236}">
                <a16:creationId xmlns:a16="http://schemas.microsoft.com/office/drawing/2014/main" id="{D3448C81-D893-28DA-5F3C-B1EAF8048AA5}"/>
              </a:ext>
            </a:extLst>
          </p:cNvPr>
          <p:cNvSpPr txBox="1"/>
          <p:nvPr/>
        </p:nvSpPr>
        <p:spPr>
          <a:xfrm>
            <a:off x="1596936" y="1378118"/>
            <a:ext cx="12803130" cy="896619"/>
          </a:xfrm>
          <a:prstGeom prst="rect">
            <a:avLst/>
          </a:prstGeom>
        </p:spPr>
        <p:txBody>
          <a:bodyPr lIns="0" tIns="0" rIns="0" bIns="0" rtlCol="0" anchor="t">
            <a:spAutoFit/>
          </a:bodyPr>
          <a:lstStyle/>
          <a:p>
            <a:pPr algn="just">
              <a:lnSpc>
                <a:spcPts val="7280"/>
              </a:lnSpc>
            </a:pPr>
            <a:r>
              <a:rPr lang="en-US" sz="5200" dirty="0">
                <a:solidFill>
                  <a:srgbClr val="BC6427"/>
                </a:solidFill>
                <a:latin typeface="#9Slide07 SVNUT Triumph Press"/>
              </a:rPr>
              <a:t>b. </a:t>
            </a:r>
            <a:r>
              <a:rPr lang="en-US" sz="5200" dirty="0" err="1">
                <a:solidFill>
                  <a:srgbClr val="BC6427"/>
                </a:solidFill>
                <a:latin typeface="#9Slide07 SVNUT Triumph Press"/>
              </a:rPr>
              <a:t>Mục</a:t>
            </a:r>
            <a:r>
              <a:rPr lang="en-US" sz="5200" dirty="0">
                <a:solidFill>
                  <a:srgbClr val="BC6427"/>
                </a:solidFill>
                <a:latin typeface="#9Slide07 SVNUT Triumph Press"/>
              </a:rPr>
              <a:t> </a:t>
            </a:r>
            <a:r>
              <a:rPr lang="en-US" sz="5200" dirty="0" err="1">
                <a:solidFill>
                  <a:srgbClr val="BC6427"/>
                </a:solidFill>
                <a:latin typeface="#9Slide07 SVNUT Triumph Press"/>
              </a:rPr>
              <a:t>đích</a:t>
            </a:r>
            <a:endParaRPr lang="en-US" sz="5200" dirty="0">
              <a:solidFill>
                <a:srgbClr val="BC6427"/>
              </a:solidFill>
              <a:latin typeface="#9Slide07 SVNUT Triumph Press"/>
            </a:endParaRPr>
          </a:p>
        </p:txBody>
      </p:sp>
      <p:sp>
        <p:nvSpPr>
          <p:cNvPr id="5" name="TextBox 4">
            <a:extLst>
              <a:ext uri="{FF2B5EF4-FFF2-40B4-BE49-F238E27FC236}">
                <a16:creationId xmlns:a16="http://schemas.microsoft.com/office/drawing/2014/main" id="{48EA6549-645C-FE05-892B-EE4940F08077}"/>
              </a:ext>
            </a:extLst>
          </p:cNvPr>
          <p:cNvSpPr txBox="1"/>
          <p:nvPr/>
        </p:nvSpPr>
        <p:spPr>
          <a:xfrm>
            <a:off x="1596936" y="2857500"/>
            <a:ext cx="10482942" cy="5603072"/>
          </a:xfrm>
          <a:prstGeom prst="rect">
            <a:avLst/>
          </a:prstGeom>
          <a:noFill/>
        </p:spPr>
        <p:txBody>
          <a:bodyPr wrap="square">
            <a:spAutoFit/>
          </a:bodyPr>
          <a:lstStyle/>
          <a:p>
            <a:pPr algn="just">
              <a:lnSpc>
                <a:spcPct val="115000"/>
              </a:lnSpc>
            </a:pPr>
            <a:r>
              <a:rPr lang="en-VN" sz="4500" dirty="0">
                <a:solidFill>
                  <a:srgbClr val="000000"/>
                </a:solidFill>
                <a:effectLst/>
                <a:latin typeface="Times New Roman" panose="02020603050405020304" pitchFamily="18" charset="0"/>
                <a:ea typeface="Times New Roman" panose="02020603050405020304" pitchFamily="18" charset="0"/>
              </a:rPr>
              <a:t>Mục đích của văn bản là cung cấp cho người đọc những thông tin chính về ghe xuồng Nam Bộ: phân loại, đặc điểm, chức năng và phạm vi sử dụng của từng loại và tiểu loại, giá trị.</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en-VN" sz="4500" dirty="0">
                <a:solidFill>
                  <a:srgbClr val="000000"/>
                </a:solidFill>
                <a:effectLst/>
                <a:latin typeface="Times New Roman" panose="02020603050405020304" pitchFamily="18" charset="0"/>
                <a:ea typeface="Times New Roman" panose="02020603050405020304" pitchFamily="18" charset="0"/>
              </a:rPr>
              <a:t>=&gt; Các nội dung và cách trình bày thông tin đã làm sáng tỏ được mục đích của văn bản.</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032263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8196" y="1759094"/>
            <a:ext cx="4563448" cy="5945861"/>
          </a:xfrm>
          <a:prstGeom prst="rect">
            <a:avLst/>
          </a:prstGeom>
        </p:spPr>
      </p:pic>
      <p:sp>
        <p:nvSpPr>
          <p:cNvPr id="4" name="TextBox 4"/>
          <p:cNvSpPr txBox="1"/>
          <p:nvPr/>
        </p:nvSpPr>
        <p:spPr>
          <a:xfrm>
            <a:off x="12514367" y="11931858"/>
            <a:ext cx="4927872" cy="596317"/>
          </a:xfrm>
          <a:prstGeom prst="rect">
            <a:avLst/>
          </a:prstGeom>
        </p:spPr>
        <p:txBody>
          <a:bodyPr lIns="0" tIns="0" rIns="0" bIns="0" rtlCol="0" anchor="t">
            <a:spAutoFit/>
          </a:bodyPr>
          <a:lstStyle/>
          <a:p>
            <a:pPr algn="just">
              <a:lnSpc>
                <a:spcPts val="5040"/>
              </a:lnSpc>
            </a:pPr>
            <a:r>
              <a:rPr lang="en-US" sz="3600" dirty="0" err="1">
                <a:solidFill>
                  <a:srgbClr val="BD224B"/>
                </a:solidFill>
                <a:latin typeface="Roboto Condensed Bold"/>
              </a:rPr>
              <a:t>fsdfa</a:t>
            </a:r>
            <a:endParaRPr lang="en-US" sz="3600" dirty="0">
              <a:solidFill>
                <a:srgbClr val="BD224B"/>
              </a:solidFill>
              <a:latin typeface="Roboto Condensed Bold"/>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97760" y="3554869"/>
            <a:ext cx="4563448" cy="5945861"/>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56356" y="4401844"/>
            <a:ext cx="4563448" cy="59458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49061">
            <a:off x="11665026" y="11325007"/>
            <a:ext cx="1698683" cy="767307"/>
          </a:xfrm>
          <a:prstGeom prst="rect">
            <a:avLst/>
          </a:prstGeom>
        </p:spPr>
      </p:pic>
      <p:sp>
        <p:nvSpPr>
          <p:cNvPr id="13" name="TextBox 3">
            <a:extLst>
              <a:ext uri="{FF2B5EF4-FFF2-40B4-BE49-F238E27FC236}">
                <a16:creationId xmlns:a16="http://schemas.microsoft.com/office/drawing/2014/main" id="{81888028-1340-E5E1-E6B1-FAB75B6BF51F}"/>
              </a:ext>
            </a:extLst>
          </p:cNvPr>
          <p:cNvSpPr txBox="1"/>
          <p:nvPr/>
        </p:nvSpPr>
        <p:spPr>
          <a:xfrm>
            <a:off x="-157178" y="773408"/>
            <a:ext cx="12803130" cy="896619"/>
          </a:xfrm>
          <a:prstGeom prst="rect">
            <a:avLst/>
          </a:prstGeom>
        </p:spPr>
        <p:txBody>
          <a:bodyPr lIns="0" tIns="0" rIns="0" bIns="0" rtlCol="0" anchor="t">
            <a:spAutoFit/>
          </a:bodyPr>
          <a:lstStyle/>
          <a:p>
            <a:pPr algn="ctr">
              <a:lnSpc>
                <a:spcPts val="7280"/>
              </a:lnSpc>
            </a:pPr>
            <a:r>
              <a:rPr lang="en-US" sz="5200" dirty="0">
                <a:solidFill>
                  <a:srgbClr val="BC6427"/>
                </a:solidFill>
                <a:latin typeface="#9Slide07 SVNUT Triumph Press"/>
              </a:rPr>
              <a:t>c. </a:t>
            </a:r>
            <a:r>
              <a:rPr lang="en-US" sz="5200" dirty="0" err="1">
                <a:solidFill>
                  <a:srgbClr val="BC6427"/>
                </a:solidFill>
                <a:latin typeface="#9Slide07 SVNUT Triumph Press"/>
              </a:rPr>
              <a:t>Cách</a:t>
            </a:r>
            <a:r>
              <a:rPr lang="en-US" sz="5200" dirty="0">
                <a:solidFill>
                  <a:srgbClr val="BC6427"/>
                </a:solidFill>
                <a:latin typeface="#9Slide07 SVNUT Triumph Press"/>
              </a:rPr>
              <a:t> </a:t>
            </a:r>
            <a:r>
              <a:rPr lang="en-US" sz="5200" dirty="0" err="1">
                <a:solidFill>
                  <a:srgbClr val="BC6427"/>
                </a:solidFill>
                <a:latin typeface="#9Slide07 SVNUT Triumph Press"/>
              </a:rPr>
              <a:t>thức</a:t>
            </a:r>
            <a:r>
              <a:rPr lang="en-US" sz="5200" dirty="0">
                <a:solidFill>
                  <a:srgbClr val="BC6427"/>
                </a:solidFill>
                <a:latin typeface="#9Slide07 SVNUT Triumph Press"/>
              </a:rPr>
              <a:t> </a:t>
            </a:r>
            <a:r>
              <a:rPr lang="en-US" sz="5200" dirty="0" err="1">
                <a:solidFill>
                  <a:srgbClr val="BC6427"/>
                </a:solidFill>
                <a:latin typeface="#9Slide07 SVNUT Triumph Press"/>
              </a:rPr>
              <a:t>triển</a:t>
            </a:r>
            <a:r>
              <a:rPr lang="en-US" sz="5200" dirty="0">
                <a:solidFill>
                  <a:srgbClr val="BC6427"/>
                </a:solidFill>
                <a:latin typeface="#9Slide07 SVNUT Triumph Press"/>
              </a:rPr>
              <a:t> </a:t>
            </a:r>
            <a:r>
              <a:rPr lang="en-US" sz="5200" dirty="0" err="1">
                <a:solidFill>
                  <a:srgbClr val="BC6427"/>
                </a:solidFill>
                <a:latin typeface="#9Slide07 SVNUT Triumph Press"/>
              </a:rPr>
              <a:t>khai</a:t>
            </a:r>
            <a:r>
              <a:rPr lang="en-US" sz="5200" dirty="0">
                <a:solidFill>
                  <a:srgbClr val="BC6427"/>
                </a:solidFill>
                <a:latin typeface="#9Slide07 SVNUT Triumph Press"/>
              </a:rPr>
              <a:t> </a:t>
            </a:r>
            <a:r>
              <a:rPr lang="en-US" sz="5200" dirty="0" err="1">
                <a:solidFill>
                  <a:srgbClr val="BC6427"/>
                </a:solidFill>
                <a:latin typeface="#9Slide07 SVNUT Triumph Press"/>
              </a:rPr>
              <a:t>thông</a:t>
            </a:r>
            <a:r>
              <a:rPr lang="en-US" sz="5200" dirty="0">
                <a:solidFill>
                  <a:srgbClr val="BC6427"/>
                </a:solidFill>
                <a:latin typeface="#9Slide07 SVNUT Triumph Press"/>
              </a:rPr>
              <a:t> tin</a:t>
            </a:r>
          </a:p>
        </p:txBody>
      </p:sp>
      <p:pic>
        <p:nvPicPr>
          <p:cNvPr id="15" name="Picture 14" descr="A picture containing dark&#10;&#10;Description automatically generated">
            <a:extLst>
              <a:ext uri="{FF2B5EF4-FFF2-40B4-BE49-F238E27FC236}">
                <a16:creationId xmlns:a16="http://schemas.microsoft.com/office/drawing/2014/main" id="{F91166E7-27DC-33A5-CB3B-B0B5A62F1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583" y="6405310"/>
            <a:ext cx="6525549" cy="4245192"/>
          </a:xfrm>
          <a:prstGeom prst="rect">
            <a:avLst/>
          </a:prstGeom>
        </p:spPr>
      </p:pic>
      <p:pic>
        <p:nvPicPr>
          <p:cNvPr id="16" name="Picture 3">
            <a:extLst>
              <a:ext uri="{FF2B5EF4-FFF2-40B4-BE49-F238E27FC236}">
                <a16:creationId xmlns:a16="http://schemas.microsoft.com/office/drawing/2014/main" id="{E80F77E2-4196-C8CF-8B95-09D39E590256}"/>
              </a:ext>
            </a:extLst>
          </p:cNvPr>
          <p:cNvPicPr>
            <a:picLocks noChangeAspect="1"/>
          </p:cNvPicPr>
          <p:nvPr/>
        </p:nvPicPr>
        <p:blipFill>
          <a:blip r:embed="rId7"/>
          <a:srcRect r="201" b="218"/>
          <a:stretch>
            <a:fillRect/>
          </a:stretch>
        </p:blipFill>
        <p:spPr>
          <a:xfrm rot="-8100000">
            <a:off x="12088228" y="-1384063"/>
            <a:ext cx="7758779" cy="5217779"/>
          </a:xfrm>
          <a:prstGeom prst="rect">
            <a:avLst/>
          </a:prstGeom>
        </p:spPr>
      </p:pic>
      <p:pic>
        <p:nvPicPr>
          <p:cNvPr id="17" name="Picture 4">
            <a:extLst>
              <a:ext uri="{FF2B5EF4-FFF2-40B4-BE49-F238E27FC236}">
                <a16:creationId xmlns:a16="http://schemas.microsoft.com/office/drawing/2014/main" id="{166D9A0F-BCD5-FC11-D1CC-9F4B1AE3E2D5}"/>
              </a:ext>
            </a:extLst>
          </p:cNvPr>
          <p:cNvPicPr>
            <a:picLocks noChangeAspect="1"/>
          </p:cNvPicPr>
          <p:nvPr/>
        </p:nvPicPr>
        <p:blipFill>
          <a:blip r:embed="rId8"/>
          <a:srcRect r="186" b="169"/>
          <a:stretch>
            <a:fillRect/>
          </a:stretch>
        </p:blipFill>
        <p:spPr>
          <a:xfrm rot="10572501">
            <a:off x="16674568" y="-618882"/>
            <a:ext cx="3698313" cy="5646280"/>
          </a:xfrm>
          <a:prstGeom prst="rect">
            <a:avLst/>
          </a:prstGeom>
        </p:spPr>
      </p:pic>
      <p:sp>
        <p:nvSpPr>
          <p:cNvPr id="19" name="TextBox 18">
            <a:extLst>
              <a:ext uri="{FF2B5EF4-FFF2-40B4-BE49-F238E27FC236}">
                <a16:creationId xmlns:a16="http://schemas.microsoft.com/office/drawing/2014/main" id="{FECFE78E-E641-4646-F63B-16E4B02BBA83}"/>
              </a:ext>
            </a:extLst>
          </p:cNvPr>
          <p:cNvSpPr txBox="1"/>
          <p:nvPr/>
        </p:nvSpPr>
        <p:spPr>
          <a:xfrm>
            <a:off x="2269346" y="3102796"/>
            <a:ext cx="2820555" cy="2862322"/>
          </a:xfrm>
          <a:prstGeom prst="rect">
            <a:avLst/>
          </a:prstGeom>
          <a:noFill/>
        </p:spPr>
        <p:txBody>
          <a:bodyPr wrap="square">
            <a:spAutoFit/>
          </a:bodyPr>
          <a:lstStyle/>
          <a:p>
            <a:pPr algn="ctr"/>
            <a:r>
              <a:rPr lang="vi-VN" sz="3000" dirty="0">
                <a:solidFill>
                  <a:srgbClr val="000000"/>
                </a:solidFill>
                <a:effectLst/>
                <a:ea typeface="Times New Roman" panose="02020603050405020304" pitchFamily="18" charset="0"/>
              </a:rPr>
              <a:t>Người viết triển khai ý tưởng và thông tin theo hướng phân loại đối tượng. </a:t>
            </a:r>
            <a:endParaRPr lang="en-VN" sz="3000" dirty="0"/>
          </a:p>
        </p:txBody>
      </p:sp>
      <p:sp>
        <p:nvSpPr>
          <p:cNvPr id="21" name="TextBox 20">
            <a:extLst>
              <a:ext uri="{FF2B5EF4-FFF2-40B4-BE49-F238E27FC236}">
                <a16:creationId xmlns:a16="http://schemas.microsoft.com/office/drawing/2014/main" id="{01B61CF5-BEAF-0AD6-740A-B7EE6D38732C}"/>
              </a:ext>
            </a:extLst>
          </p:cNvPr>
          <p:cNvSpPr txBox="1"/>
          <p:nvPr/>
        </p:nvSpPr>
        <p:spPr>
          <a:xfrm>
            <a:off x="7446132" y="4816910"/>
            <a:ext cx="2755983" cy="3243645"/>
          </a:xfrm>
          <a:prstGeom prst="rect">
            <a:avLst/>
          </a:prstGeom>
          <a:noFill/>
        </p:spPr>
        <p:txBody>
          <a:bodyPr wrap="square">
            <a:spAutoFit/>
          </a:bodyPr>
          <a:lstStyle/>
          <a:p>
            <a:pPr algn="just">
              <a:lnSpc>
                <a:spcPct val="115000"/>
              </a:lnSpc>
            </a:pPr>
            <a:r>
              <a:rPr lang="vi-VN" sz="3000" dirty="0">
                <a:solidFill>
                  <a:srgbClr val="000000"/>
                </a:solidFill>
                <a:effectLst/>
                <a:ea typeface="Times New Roman" panose="02020603050405020304" pitchFamily="18" charset="0"/>
              </a:rPr>
              <a:t>Cụ thể: ở phần (2), tác giả lần lượt thuyết minh về xuồng ở đoạn 2 và ghe ở đoạn 3. </a:t>
            </a:r>
            <a:endParaRPr lang="en-VN" sz="3000" dirty="0">
              <a:effectLst/>
              <a:ea typeface="Times New Roman" panose="02020603050405020304" pitchFamily="18" charset="0"/>
            </a:endParaRPr>
          </a:p>
        </p:txBody>
      </p:sp>
      <p:sp>
        <p:nvSpPr>
          <p:cNvPr id="23" name="TextBox 22">
            <a:extLst>
              <a:ext uri="{FF2B5EF4-FFF2-40B4-BE49-F238E27FC236}">
                <a16:creationId xmlns:a16="http://schemas.microsoft.com/office/drawing/2014/main" id="{5F74C07B-05A0-B7D6-E445-458811C04B32}"/>
              </a:ext>
            </a:extLst>
          </p:cNvPr>
          <p:cNvSpPr txBox="1"/>
          <p:nvPr/>
        </p:nvSpPr>
        <p:spPr>
          <a:xfrm>
            <a:off x="13092669" y="5270500"/>
            <a:ext cx="3090822" cy="4247317"/>
          </a:xfrm>
          <a:prstGeom prst="rect">
            <a:avLst/>
          </a:prstGeom>
          <a:noFill/>
        </p:spPr>
        <p:txBody>
          <a:bodyPr wrap="square">
            <a:spAutoFit/>
          </a:bodyPr>
          <a:lstStyle/>
          <a:p>
            <a:pPr algn="ctr"/>
            <a:r>
              <a:rPr lang="en-US" sz="3000" dirty="0" err="1">
                <a:solidFill>
                  <a:srgbClr val="000000"/>
                </a:solidFill>
                <a:effectLst/>
                <a:ea typeface="Times New Roman" panose="02020603050405020304" pitchFamily="18" charset="0"/>
              </a:rPr>
              <a:t>Cách</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trình</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bày</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này</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giúp</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người</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đọc</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có</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được</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thông</a:t>
            </a:r>
            <a:r>
              <a:rPr lang="en-US" sz="3000" dirty="0">
                <a:solidFill>
                  <a:srgbClr val="000000"/>
                </a:solidFill>
                <a:effectLst/>
                <a:ea typeface="Times New Roman" panose="02020603050405020304" pitchFamily="18" charset="0"/>
              </a:rPr>
              <a:t> tin </a:t>
            </a:r>
            <a:r>
              <a:rPr lang="en-US" sz="3000" dirty="0" err="1">
                <a:solidFill>
                  <a:srgbClr val="000000"/>
                </a:solidFill>
                <a:effectLst/>
                <a:ea typeface="Times New Roman" panose="02020603050405020304" pitchFamily="18" charset="0"/>
              </a:rPr>
              <a:t>đầy</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đủ</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về</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từng</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đối</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tượng</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được</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thuyết</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minh</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đồng</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thời</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làm</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cho</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bài</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viết</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được</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rõ</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ràng</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mạch</a:t>
            </a:r>
            <a:r>
              <a:rPr lang="en-US" sz="3000" dirty="0">
                <a:solidFill>
                  <a:srgbClr val="000000"/>
                </a:solidFill>
                <a:effectLst/>
                <a:ea typeface="Times New Roman" panose="02020603050405020304" pitchFamily="18" charset="0"/>
              </a:rPr>
              <a:t> </a:t>
            </a:r>
            <a:r>
              <a:rPr lang="en-US" sz="3000" dirty="0" err="1">
                <a:solidFill>
                  <a:srgbClr val="000000"/>
                </a:solidFill>
                <a:effectLst/>
                <a:ea typeface="Times New Roman" panose="02020603050405020304" pitchFamily="18" charset="0"/>
              </a:rPr>
              <a:t>lạc</a:t>
            </a:r>
            <a:r>
              <a:rPr lang="en-US" sz="3000" dirty="0">
                <a:solidFill>
                  <a:srgbClr val="000000"/>
                </a:solidFill>
                <a:effectLst/>
                <a:ea typeface="Times New Roman" panose="02020603050405020304" pitchFamily="18" charset="0"/>
              </a:rPr>
              <a:t>.</a:t>
            </a:r>
            <a:r>
              <a:rPr lang="en-VN" sz="3000" dirty="0">
                <a:effectLst/>
              </a:rPr>
              <a:t> </a:t>
            </a:r>
            <a:endParaRPr lang="en-VN" sz="3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21" b="204"/>
          <a:stretch>
            <a:fillRect/>
          </a:stretch>
        </p:blipFill>
        <p:spPr>
          <a:xfrm rot="10572501">
            <a:off x="15819600" y="-2823140"/>
            <a:ext cx="3698313" cy="5646280"/>
          </a:xfrm>
          <a:prstGeom prst="rect">
            <a:avLst/>
          </a:prstGeom>
        </p:spPr>
      </p:pic>
      <p:pic>
        <p:nvPicPr>
          <p:cNvPr id="3" name="Picture 3"/>
          <p:cNvPicPr>
            <a:picLocks noChangeAspect="1"/>
          </p:cNvPicPr>
          <p:nvPr/>
        </p:nvPicPr>
        <p:blipFill>
          <a:blip r:embed="rId4"/>
          <a:srcRect r="669" b="756"/>
          <a:stretch>
            <a:fillRect/>
          </a:stretch>
        </p:blipFill>
        <p:spPr>
          <a:xfrm rot="1642198">
            <a:off x="531186" y="6342077"/>
            <a:ext cx="2166621" cy="4828125"/>
          </a:xfrm>
          <a:prstGeom prst="rect">
            <a:avLst/>
          </a:prstGeom>
        </p:spPr>
      </p:pic>
      <p:pic>
        <p:nvPicPr>
          <p:cNvPr id="4" name="Picture 4"/>
          <p:cNvPicPr>
            <a:picLocks noChangeAspect="1"/>
          </p:cNvPicPr>
          <p:nvPr/>
        </p:nvPicPr>
        <p:blipFill>
          <a:blip r:embed="rId5"/>
          <a:srcRect r="698" b="734"/>
          <a:stretch>
            <a:fillRect/>
          </a:stretch>
        </p:blipFill>
        <p:spPr>
          <a:xfrm rot="468883">
            <a:off x="16604679" y="8388173"/>
            <a:ext cx="2128155" cy="2313212"/>
          </a:xfrm>
          <a:prstGeom prst="rect">
            <a:avLst/>
          </a:prstGeom>
        </p:spPr>
      </p:pic>
      <p:pic>
        <p:nvPicPr>
          <p:cNvPr id="5" name="Picture 5"/>
          <p:cNvPicPr>
            <a:picLocks noChangeAspect="1"/>
          </p:cNvPicPr>
          <p:nvPr/>
        </p:nvPicPr>
        <p:blipFill>
          <a:blip r:embed="rId6"/>
          <a:srcRect/>
          <a:stretch>
            <a:fillRect/>
          </a:stretch>
        </p:blipFill>
        <p:spPr>
          <a:xfrm>
            <a:off x="-39975" y="8631350"/>
            <a:ext cx="6554328" cy="2203976"/>
          </a:xfrm>
          <a:prstGeom prst="rect">
            <a:avLst/>
          </a:prstGeom>
        </p:spPr>
      </p:pic>
      <p:pic>
        <p:nvPicPr>
          <p:cNvPr id="10" name="Picture 9">
            <a:extLst>
              <a:ext uri="{FF2B5EF4-FFF2-40B4-BE49-F238E27FC236}">
                <a16:creationId xmlns:a16="http://schemas.microsoft.com/office/drawing/2014/main" id="{B88B2D00-133D-6739-B1EB-4C7B968810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6869" y="1344116"/>
            <a:ext cx="13923347" cy="9259481"/>
          </a:xfrm>
          <a:prstGeom prst="rect">
            <a:avLst/>
          </a:prstGeom>
        </p:spPr>
      </p:pic>
      <p:sp>
        <p:nvSpPr>
          <p:cNvPr id="12" name="TextBox 11">
            <a:extLst>
              <a:ext uri="{FF2B5EF4-FFF2-40B4-BE49-F238E27FC236}">
                <a16:creationId xmlns:a16="http://schemas.microsoft.com/office/drawing/2014/main" id="{0315E1DA-276B-D7D0-4ADC-259BB1611087}"/>
              </a:ext>
            </a:extLst>
          </p:cNvPr>
          <p:cNvSpPr txBox="1"/>
          <p:nvPr/>
        </p:nvSpPr>
        <p:spPr>
          <a:xfrm>
            <a:off x="1371600" y="2046254"/>
            <a:ext cx="11887200" cy="2039020"/>
          </a:xfrm>
          <a:prstGeom prst="rect">
            <a:avLst/>
          </a:prstGeom>
          <a:noFill/>
        </p:spPr>
        <p:txBody>
          <a:bodyPr wrap="square">
            <a:spAutoFit/>
          </a:bodyPr>
          <a:lstStyle/>
          <a:p>
            <a:pPr marR="30480" algn="ctr">
              <a:lnSpc>
                <a:spcPct val="115000"/>
              </a:lnSpc>
            </a:pPr>
            <a:r>
              <a:rPr lang="vi-VN" sz="5500" b="1" dirty="0">
                <a:solidFill>
                  <a:srgbClr val="4E4909"/>
                </a:solidFill>
                <a:effectLst/>
                <a:latin typeface="#9Slide05 Angelline" pitchFamily="2" charset="77"/>
                <a:ea typeface="Times New Roman" panose="02020603050405020304" pitchFamily="18" charset="0"/>
              </a:rPr>
              <a:t>HS trả lời các câu hỏi trắc nghiệm trong phiếu học tập số 1</a:t>
            </a:r>
            <a:endParaRPr lang="en-VN" sz="5500" b="1" dirty="0">
              <a:solidFill>
                <a:srgbClr val="4E4909"/>
              </a:solidFill>
              <a:effectLst/>
              <a:latin typeface="#9Slide05 Angelline" pitchFamily="2" charset="77"/>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5143500"/>
            <a:ext cx="18441315" cy="6754132"/>
          </a:xfrm>
          <a:prstGeom prst="rect">
            <a:avLst/>
          </a:prstGeom>
        </p:spPr>
      </p:pic>
      <p:sp>
        <p:nvSpPr>
          <p:cNvPr id="5" name="TextBox 7">
            <a:extLst>
              <a:ext uri="{FF2B5EF4-FFF2-40B4-BE49-F238E27FC236}">
                <a16:creationId xmlns:a16="http://schemas.microsoft.com/office/drawing/2014/main" id="{06B68C97-26EC-BC9E-032D-A80113B34D03}"/>
              </a:ext>
            </a:extLst>
          </p:cNvPr>
          <p:cNvSpPr txBox="1"/>
          <p:nvPr/>
        </p:nvSpPr>
        <p:spPr>
          <a:xfrm>
            <a:off x="932010" y="2199482"/>
            <a:ext cx="17663808" cy="2021387"/>
          </a:xfrm>
          <a:prstGeom prst="rect">
            <a:avLst/>
          </a:prstGeom>
        </p:spPr>
        <p:txBody>
          <a:bodyPr wrap="square" lIns="0" tIns="0" rIns="0" bIns="0" rtlCol="0" anchor="t">
            <a:spAutoFit/>
          </a:bodyPr>
          <a:lstStyle/>
          <a:p>
            <a:pPr algn="l">
              <a:lnSpc>
                <a:spcPts val="8120"/>
              </a:lnSpc>
            </a:pPr>
            <a:r>
              <a:rPr lang="en-US" sz="5800" dirty="0">
                <a:solidFill>
                  <a:srgbClr val="BC6427"/>
                </a:solidFill>
                <a:latin typeface="#9Slide07 SVNUT Triumph Press"/>
              </a:rPr>
              <a:t>2. </a:t>
            </a:r>
            <a:r>
              <a:rPr lang="en-US" sz="5800" dirty="0" err="1">
                <a:solidFill>
                  <a:srgbClr val="BC6427"/>
                </a:solidFill>
                <a:latin typeface="#9Slide07 SVNUT Triumph Press"/>
              </a:rPr>
              <a:t>Cước</a:t>
            </a:r>
            <a:r>
              <a:rPr lang="en-US" sz="5800" dirty="0">
                <a:solidFill>
                  <a:srgbClr val="BC6427"/>
                </a:solidFill>
                <a:latin typeface="#9Slide07 SVNUT Triumph Press"/>
              </a:rPr>
              <a:t> </a:t>
            </a:r>
            <a:r>
              <a:rPr lang="en-US" sz="5800" dirty="0" err="1">
                <a:solidFill>
                  <a:srgbClr val="BC6427"/>
                </a:solidFill>
                <a:latin typeface="#9Slide07 SVNUT Triumph Press"/>
              </a:rPr>
              <a:t>chú</a:t>
            </a:r>
            <a:r>
              <a:rPr lang="en-US" sz="5800" dirty="0">
                <a:solidFill>
                  <a:srgbClr val="BC6427"/>
                </a:solidFill>
                <a:latin typeface="#9Slide07 SVNUT Triumph Press"/>
              </a:rPr>
              <a:t>, </a:t>
            </a:r>
            <a:r>
              <a:rPr lang="en-US" sz="5800" dirty="0" err="1">
                <a:solidFill>
                  <a:srgbClr val="BC6427"/>
                </a:solidFill>
                <a:latin typeface="#9Slide07 SVNUT Triumph Press"/>
              </a:rPr>
              <a:t>tài</a:t>
            </a:r>
            <a:r>
              <a:rPr lang="en-US" sz="5800" dirty="0">
                <a:solidFill>
                  <a:srgbClr val="BC6427"/>
                </a:solidFill>
                <a:latin typeface="#9Slide07 SVNUT Triumph Press"/>
              </a:rPr>
              <a:t> </a:t>
            </a:r>
            <a:r>
              <a:rPr lang="en-US" sz="5800" dirty="0" err="1">
                <a:solidFill>
                  <a:srgbClr val="BC6427"/>
                </a:solidFill>
                <a:latin typeface="#9Slide07 SVNUT Triumph Press"/>
              </a:rPr>
              <a:t>liệu</a:t>
            </a:r>
            <a:r>
              <a:rPr lang="en-US" sz="5800" dirty="0">
                <a:solidFill>
                  <a:srgbClr val="BC6427"/>
                </a:solidFill>
                <a:latin typeface="#9Slide07 SVNUT Triumph Press"/>
              </a:rPr>
              <a:t> </a:t>
            </a:r>
            <a:r>
              <a:rPr lang="en-US" sz="5800" dirty="0" err="1">
                <a:solidFill>
                  <a:srgbClr val="BC6427"/>
                </a:solidFill>
                <a:latin typeface="#9Slide07 SVNUT Triumph Press"/>
              </a:rPr>
              <a:t>tham</a:t>
            </a:r>
            <a:r>
              <a:rPr lang="en-US" sz="5800" dirty="0">
                <a:solidFill>
                  <a:srgbClr val="BC6427"/>
                </a:solidFill>
                <a:latin typeface="#9Slide07 SVNUT Triumph Press"/>
              </a:rPr>
              <a:t> </a:t>
            </a:r>
            <a:r>
              <a:rPr lang="en-US" sz="5800" dirty="0" err="1">
                <a:solidFill>
                  <a:srgbClr val="BC6427"/>
                </a:solidFill>
                <a:latin typeface="#9Slide07 SVNUT Triumph Press"/>
              </a:rPr>
              <a:t>khảo</a:t>
            </a:r>
            <a:r>
              <a:rPr lang="en-US" sz="5800" dirty="0">
                <a:solidFill>
                  <a:srgbClr val="BC6427"/>
                </a:solidFill>
                <a:latin typeface="#9Slide07 SVNUT Triumph Press"/>
              </a:rPr>
              <a:t> </a:t>
            </a:r>
            <a:r>
              <a:rPr lang="en-US" sz="5800" dirty="0" err="1">
                <a:solidFill>
                  <a:srgbClr val="BC6427"/>
                </a:solidFill>
                <a:latin typeface="#9Slide07 SVNUT Triumph Press"/>
              </a:rPr>
              <a:t>và</a:t>
            </a:r>
            <a:r>
              <a:rPr lang="en-US" sz="5800" dirty="0">
                <a:solidFill>
                  <a:srgbClr val="BC6427"/>
                </a:solidFill>
                <a:latin typeface="#9Slide07 SVNUT Triumph Press"/>
              </a:rPr>
              <a:t> </a:t>
            </a:r>
            <a:r>
              <a:rPr lang="en-US" sz="5800" dirty="0" err="1">
                <a:solidFill>
                  <a:srgbClr val="BC6427"/>
                </a:solidFill>
                <a:latin typeface="#9Slide07 SVNUT Triumph Press"/>
              </a:rPr>
              <a:t>hình</a:t>
            </a:r>
            <a:r>
              <a:rPr lang="en-US" sz="5800" dirty="0">
                <a:solidFill>
                  <a:srgbClr val="BC6427"/>
                </a:solidFill>
                <a:latin typeface="#9Slide07 SVNUT Triumph Press"/>
              </a:rPr>
              <a:t> </a:t>
            </a:r>
            <a:r>
              <a:rPr lang="en-US" sz="5800" dirty="0" err="1">
                <a:solidFill>
                  <a:srgbClr val="BC6427"/>
                </a:solidFill>
                <a:latin typeface="#9Slide07 SVNUT Triumph Press"/>
              </a:rPr>
              <a:t>ảnh</a:t>
            </a:r>
            <a:r>
              <a:rPr lang="en-US" sz="5800" dirty="0">
                <a:solidFill>
                  <a:srgbClr val="BC6427"/>
                </a:solidFill>
                <a:latin typeface="#9Slide07 SVNUT Triumph Press"/>
              </a:rPr>
              <a:t> </a:t>
            </a:r>
            <a:r>
              <a:rPr lang="en-US" sz="5800" dirty="0" err="1">
                <a:solidFill>
                  <a:srgbClr val="BC6427"/>
                </a:solidFill>
                <a:latin typeface="#9Slide07 SVNUT Triumph Press"/>
              </a:rPr>
              <a:t>minh</a:t>
            </a:r>
            <a:r>
              <a:rPr lang="en-US" sz="5800" dirty="0">
                <a:solidFill>
                  <a:srgbClr val="BC6427"/>
                </a:solidFill>
                <a:latin typeface="#9Slide07 SVNUT Triumph Press"/>
              </a:rPr>
              <a:t> </a:t>
            </a:r>
            <a:r>
              <a:rPr lang="en-US" sz="5800" dirty="0" err="1">
                <a:solidFill>
                  <a:srgbClr val="BC6427"/>
                </a:solidFill>
                <a:latin typeface="#9Slide07 SVNUT Triumph Press"/>
              </a:rPr>
              <a:t>hoạ</a:t>
            </a:r>
            <a:r>
              <a:rPr lang="en-US" sz="5800" dirty="0">
                <a:solidFill>
                  <a:srgbClr val="BC6427"/>
                </a:solidFill>
                <a:latin typeface="#9Slide07 SVNUT Triumph Press"/>
              </a:rPr>
              <a:t> </a:t>
            </a:r>
            <a:r>
              <a:rPr lang="en-US" sz="5800" dirty="0" err="1">
                <a:solidFill>
                  <a:srgbClr val="BC6427"/>
                </a:solidFill>
                <a:latin typeface="#9Slide07 SVNUT Triumph Press"/>
              </a:rPr>
              <a:t>trong</a:t>
            </a:r>
            <a:r>
              <a:rPr lang="en-US" sz="5800" dirty="0">
                <a:solidFill>
                  <a:srgbClr val="BC6427"/>
                </a:solidFill>
                <a:latin typeface="#9Slide07 SVNUT Triumph Press"/>
              </a:rPr>
              <a:t> </a:t>
            </a:r>
            <a:r>
              <a:rPr lang="en-US" sz="5800" dirty="0" err="1">
                <a:solidFill>
                  <a:srgbClr val="BC6427"/>
                </a:solidFill>
                <a:latin typeface="#9Slide07 SVNUT Triumph Press"/>
              </a:rPr>
              <a:t>văn</a:t>
            </a:r>
            <a:r>
              <a:rPr lang="en-US" sz="5800" dirty="0">
                <a:solidFill>
                  <a:srgbClr val="BC6427"/>
                </a:solidFill>
                <a:latin typeface="#9Slide07 SVNUT Triumph Press"/>
              </a:rPr>
              <a:t> </a:t>
            </a:r>
            <a:r>
              <a:rPr lang="en-US" sz="5800" dirty="0" err="1">
                <a:solidFill>
                  <a:srgbClr val="BC6427"/>
                </a:solidFill>
                <a:latin typeface="#9Slide07 SVNUT Triumph Press"/>
              </a:rPr>
              <a:t>bản</a:t>
            </a:r>
            <a:endParaRPr lang="en-US" sz="5800" dirty="0">
              <a:solidFill>
                <a:srgbClr val="BC6427"/>
              </a:solidFill>
              <a:latin typeface="#9Slide07 SVNUT Triumph Press"/>
            </a:endParaRPr>
          </a:p>
        </p:txBody>
      </p:sp>
      <p:sp>
        <p:nvSpPr>
          <p:cNvPr id="6" name="TextBox 9">
            <a:extLst>
              <a:ext uri="{FF2B5EF4-FFF2-40B4-BE49-F238E27FC236}">
                <a16:creationId xmlns:a16="http://schemas.microsoft.com/office/drawing/2014/main" id="{EE16432F-4860-57F5-8131-50051E855D84}"/>
              </a:ext>
            </a:extLst>
          </p:cNvPr>
          <p:cNvSpPr txBox="1"/>
          <p:nvPr/>
        </p:nvSpPr>
        <p:spPr>
          <a:xfrm>
            <a:off x="932009" y="1028700"/>
            <a:ext cx="17355991" cy="1094740"/>
          </a:xfrm>
          <a:prstGeom prst="rect">
            <a:avLst/>
          </a:prstGeom>
        </p:spPr>
        <p:txBody>
          <a:bodyPr wrap="square" lIns="0" tIns="0" rIns="0" bIns="0" rtlCol="0" anchor="t">
            <a:spAutoFit/>
          </a:bodyPr>
          <a:lstStyle/>
          <a:p>
            <a:pPr algn="ctr">
              <a:lnSpc>
                <a:spcPts val="8960"/>
              </a:lnSpc>
            </a:pPr>
            <a:r>
              <a:rPr lang="en-US" sz="6400" dirty="0">
                <a:solidFill>
                  <a:srgbClr val="7F8E66"/>
                </a:solidFill>
                <a:latin typeface="Fraunces Bold"/>
              </a:rPr>
              <a:t>II. ĐỌC VÀ TÌM HIỂU CHI TIẾT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b="71152"/>
          <a:stretch/>
        </p:blipFill>
        <p:spPr>
          <a:xfrm>
            <a:off x="138537" y="7157483"/>
            <a:ext cx="18658378" cy="3129517"/>
          </a:xfrm>
          <a:prstGeom prst="rect">
            <a:avLst/>
          </a:prstGeom>
        </p:spPr>
      </p:pic>
      <p:sp>
        <p:nvSpPr>
          <p:cNvPr id="8" name="TextBox 7">
            <a:extLst>
              <a:ext uri="{FF2B5EF4-FFF2-40B4-BE49-F238E27FC236}">
                <a16:creationId xmlns:a16="http://schemas.microsoft.com/office/drawing/2014/main" id="{FF975B84-19AA-D77A-92CB-1EF1C7D1E492}"/>
              </a:ext>
            </a:extLst>
          </p:cNvPr>
          <p:cNvSpPr txBox="1"/>
          <p:nvPr/>
        </p:nvSpPr>
        <p:spPr>
          <a:xfrm>
            <a:off x="381000" y="75293"/>
            <a:ext cx="17907000" cy="7444346"/>
          </a:xfrm>
          <a:prstGeom prst="rect">
            <a:avLst/>
          </a:prstGeom>
          <a:noFill/>
        </p:spPr>
        <p:txBody>
          <a:bodyPr wrap="square">
            <a:spAutoFit/>
          </a:bodyPr>
          <a:lstStyle/>
          <a:p>
            <a:pPr algn="just">
              <a:lnSpc>
                <a:spcPct val="115000"/>
              </a:lnSpc>
            </a:pPr>
            <a:r>
              <a:rPr lang="vi-VN" sz="3500" b="1" dirty="0">
                <a:solidFill>
                  <a:srgbClr val="FF2F92"/>
                </a:solidFill>
                <a:effectLst/>
                <a:latin typeface="Times New Roman" panose="02020603050405020304" pitchFamily="18" charset="0"/>
                <a:ea typeface="Times New Roman" panose="02020603050405020304" pitchFamily="18" charset="0"/>
              </a:rPr>
              <a:t>- Các cước chú trong văn bản: </a:t>
            </a:r>
            <a:endParaRPr lang="en-VN" sz="3500" b="1" dirty="0">
              <a:solidFill>
                <a:srgbClr val="FF2F92"/>
              </a:solidFill>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Tr.76: phần đánh dấu (*), (**)</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Tr.77: </a:t>
            </a:r>
            <a:endParaRPr lang="en-VN" sz="35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itchFamily="2" charset="2"/>
              <a:buChar char=""/>
            </a:pPr>
            <a:r>
              <a:rPr lang="vi-VN" sz="3500" dirty="0">
                <a:solidFill>
                  <a:srgbClr val="000000"/>
                </a:solidFill>
                <a:effectLst/>
                <a:latin typeface="Times New Roman" panose="02020603050405020304" pitchFamily="18" charset="0"/>
                <a:ea typeface="Times New Roman" panose="02020603050405020304" pitchFamily="18" charset="0"/>
              </a:rPr>
              <a:t>"Tam bản": xuất xứ từ tiếng Hoa "xam pản", người Pháp phiên âm thành "sampan"</a:t>
            </a:r>
            <a:endParaRPr lang="en-VN" sz="35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itchFamily="2" charset="2"/>
              <a:buChar char=""/>
            </a:pPr>
            <a:r>
              <a:rPr lang="vi-VN" sz="3500" dirty="0">
                <a:solidFill>
                  <a:srgbClr val="000000"/>
                </a:solidFill>
                <a:effectLst/>
                <a:latin typeface="Times New Roman" panose="02020603050405020304" pitchFamily="18" charset="0"/>
                <a:ea typeface="Times New Roman" panose="02020603050405020304" pitchFamily="18" charset="0"/>
              </a:rPr>
              <a:t>Trét: làm cho kín bằng cách nhét một chất dính vào chỗ hở và miết kĩ.</a:t>
            </a:r>
            <a:endParaRPr lang="en-VN" sz="35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itchFamily="2" charset="2"/>
              <a:buChar char=""/>
            </a:pPr>
            <a:r>
              <a:rPr lang="vi-VN" sz="3500" dirty="0">
                <a:solidFill>
                  <a:srgbClr val="000000"/>
                </a:solidFill>
                <a:effectLst/>
                <a:latin typeface="Times New Roman" panose="02020603050405020304" pitchFamily="18" charset="0"/>
                <a:ea typeface="Times New Roman" panose="02020603050405020304" pitchFamily="18" charset="0"/>
              </a:rPr>
              <a:t>Thương hồ: chỉ những người buôn bán kiếm sống trên sông nước bằng các phương tiện ghe, xuồng,…</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Tr.78: </a:t>
            </a:r>
            <a:endParaRPr lang="en-VN" sz="35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itchFamily="2" charset="2"/>
              <a:buChar char=""/>
            </a:pPr>
            <a:r>
              <a:rPr lang="vi-VN" sz="3500" dirty="0">
                <a:solidFill>
                  <a:srgbClr val="000000"/>
                </a:solidFill>
                <a:effectLst/>
                <a:latin typeface="Times New Roman" panose="02020603050405020304" pitchFamily="18" charset="0"/>
                <a:ea typeface="Times New Roman" panose="02020603050405020304" pitchFamily="18" charset="0"/>
              </a:rPr>
              <a:t>"Chài": xuất xứ từ tiếng "Pok chài" của người Triều Châu, Trung Quốc</a:t>
            </a:r>
            <a:endParaRPr lang="en-VN" sz="35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itchFamily="2" charset="2"/>
              <a:buChar char=""/>
            </a:pPr>
            <a:r>
              <a:rPr lang="vi-VN" sz="3500" dirty="0">
                <a:solidFill>
                  <a:srgbClr val="000000"/>
                </a:solidFill>
                <a:effectLst/>
                <a:latin typeface="Times New Roman" panose="02020603050405020304" pitchFamily="18" charset="0"/>
                <a:ea typeface="Times New Roman" panose="02020603050405020304" pitchFamily="18" charset="0"/>
              </a:rPr>
              <a:t>Cai tổng, tri phủ, tri huyện: các chức danh của người đứng đầu bộ máy chính quyền (tổng, phủ, huyện) trước Cách mạng tháng Tám 1945.</a:t>
            </a:r>
            <a:endParaRPr lang="en-VN" sz="3500" dirty="0">
              <a:effectLst/>
              <a:latin typeface="Times New Roman" panose="02020603050405020304" pitchFamily="18" charset="0"/>
              <a:ea typeface="Times New Roman" panose="02020603050405020304" pitchFamily="18" charset="0"/>
            </a:endParaRPr>
          </a:p>
          <a:p>
            <a:r>
              <a:rPr lang="vi-VN" sz="3500" dirty="0">
                <a:solidFill>
                  <a:srgbClr val="000000"/>
                </a:solidFill>
                <a:effectLst/>
                <a:latin typeface="Times New Roman" panose="02020603050405020304" pitchFamily="18" charset="0"/>
                <a:ea typeface="Times New Roman" panose="02020603050405020304" pitchFamily="18" charset="0"/>
              </a:rPr>
              <a:t>+ Tr.79: Châu thổ: vùng đồng bằng ở cửa sông, do phù sa bồi đắp nên. </a:t>
            </a:r>
            <a:endParaRPr lang="en-VN" sz="3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arn(inVertical)">
                                      <p:cBhvr>
                                        <p:cTn id="13" dur="500"/>
                                        <p:tgtEl>
                                          <p:spTgt spid="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arn(inVertical)">
                                      <p:cBhvr>
                                        <p:cTn id="16" dur="500"/>
                                        <p:tgtEl>
                                          <p:spTgt spid="8">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arn(inVertical)">
                                      <p:cBhvr>
                                        <p:cTn id="19" dur="500"/>
                                        <p:tgtEl>
                                          <p:spTgt spid="8">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arn(inVertical)">
                                      <p:cBhvr>
                                        <p:cTn id="22" dur="500"/>
                                        <p:tgtEl>
                                          <p:spTgt spid="8">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barn(inVertical)">
                                      <p:cBhvr>
                                        <p:cTn id="25" dur="500"/>
                                        <p:tgtEl>
                                          <p:spTgt spid="8">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barn(inVertical)">
                                      <p:cBhvr>
                                        <p:cTn id="28" dur="500"/>
                                        <p:tgtEl>
                                          <p:spTgt spid="8">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barn(inVertical)">
                                      <p:cBhvr>
                                        <p:cTn id="31" dur="500"/>
                                        <p:tgtEl>
                                          <p:spTgt spid="8">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barn(inVertical)">
                                      <p:cBhvr>
                                        <p:cTn id="34"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b="71152"/>
          <a:stretch/>
        </p:blipFill>
        <p:spPr>
          <a:xfrm>
            <a:off x="138537" y="7157483"/>
            <a:ext cx="18658378" cy="3129517"/>
          </a:xfrm>
          <a:prstGeom prst="rect">
            <a:avLst/>
          </a:prstGeom>
        </p:spPr>
      </p:pic>
      <p:pic>
        <p:nvPicPr>
          <p:cNvPr id="4" name="Picture 3" descr="A picture containing doll&#10;&#10;Description automatically generated">
            <a:extLst>
              <a:ext uri="{FF2B5EF4-FFF2-40B4-BE49-F238E27FC236}">
                <a16:creationId xmlns:a16="http://schemas.microsoft.com/office/drawing/2014/main" id="{6085DCEE-DB61-4E22-5CF0-BC6C9A5442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960663"/>
            <a:ext cx="8045450" cy="7818017"/>
          </a:xfrm>
          <a:prstGeom prst="rect">
            <a:avLst/>
          </a:prstGeom>
        </p:spPr>
      </p:pic>
      <p:sp>
        <p:nvSpPr>
          <p:cNvPr id="6" name="TextBox 5">
            <a:extLst>
              <a:ext uri="{FF2B5EF4-FFF2-40B4-BE49-F238E27FC236}">
                <a16:creationId xmlns:a16="http://schemas.microsoft.com/office/drawing/2014/main" id="{48D140FD-9E8E-221A-104D-E66E397D4C63}"/>
              </a:ext>
            </a:extLst>
          </p:cNvPr>
          <p:cNvSpPr txBox="1"/>
          <p:nvPr/>
        </p:nvSpPr>
        <p:spPr>
          <a:xfrm>
            <a:off x="2225675" y="1581198"/>
            <a:ext cx="13836650" cy="3477875"/>
          </a:xfrm>
          <a:prstGeom prst="rect">
            <a:avLst/>
          </a:prstGeom>
          <a:noFill/>
        </p:spPr>
        <p:txBody>
          <a:bodyPr wrap="square">
            <a:spAutoFit/>
          </a:bodyPr>
          <a:lstStyle/>
          <a:p>
            <a:pPr algn="just"/>
            <a:r>
              <a:rPr lang="vi-VN" sz="5500" dirty="0">
                <a:solidFill>
                  <a:srgbClr val="000000"/>
                </a:solidFill>
                <a:effectLst/>
                <a:latin typeface="#9Slide04 SFU Belle" pitchFamily="2" charset="77"/>
                <a:ea typeface="Times New Roman" panose="02020603050405020304" pitchFamily="18" charset="0"/>
              </a:rPr>
              <a:t>=&gt; Tác dụng: cước chú giúp cho người đọc hiểu được xuất xứ và nghĩa của các từ ngữ khó. Do đó, nếu bỏ đi, văn bản sẽ không được hiểu một cách đầy đủ, cặn kẽ. </a:t>
            </a:r>
            <a:endParaRPr lang="en-VN" sz="5500" dirty="0">
              <a:latin typeface="#9Slide04 SFU Belle" pitchFamily="2" charset="77"/>
            </a:endParaRPr>
          </a:p>
        </p:txBody>
      </p:sp>
    </p:spTree>
    <p:extLst>
      <p:ext uri="{BB962C8B-B14F-4D97-AF65-F5344CB8AC3E}">
        <p14:creationId xmlns:p14="http://schemas.microsoft.com/office/powerpoint/2010/main" val="30604135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srcRect b="71152"/>
          <a:stretch/>
        </p:blipFill>
        <p:spPr>
          <a:xfrm>
            <a:off x="138537" y="7157483"/>
            <a:ext cx="18658378" cy="3129517"/>
          </a:xfrm>
          <a:prstGeom prst="rect">
            <a:avLst/>
          </a:prstGeom>
        </p:spPr>
      </p:pic>
      <p:sp>
        <p:nvSpPr>
          <p:cNvPr id="8" name="TextBox 7">
            <a:extLst>
              <a:ext uri="{FF2B5EF4-FFF2-40B4-BE49-F238E27FC236}">
                <a16:creationId xmlns:a16="http://schemas.microsoft.com/office/drawing/2014/main" id="{FF975B84-19AA-D77A-92CB-1EF1C7D1E492}"/>
              </a:ext>
            </a:extLst>
          </p:cNvPr>
          <p:cNvSpPr txBox="1"/>
          <p:nvPr/>
        </p:nvSpPr>
        <p:spPr>
          <a:xfrm>
            <a:off x="381000" y="543491"/>
            <a:ext cx="17907000" cy="838243"/>
          </a:xfrm>
          <a:prstGeom prst="rect">
            <a:avLst/>
          </a:prstGeom>
          <a:noFill/>
        </p:spPr>
        <p:txBody>
          <a:bodyPr wrap="square">
            <a:spAutoFit/>
          </a:bodyPr>
          <a:lstStyle/>
          <a:p>
            <a:pPr algn="ctr">
              <a:lnSpc>
                <a:spcPct val="115000"/>
              </a:lnSpc>
            </a:pPr>
            <a:r>
              <a:rPr lang="vi-VN" sz="4500" b="1" dirty="0">
                <a:solidFill>
                  <a:srgbClr val="FF2F92"/>
                </a:solidFill>
                <a:latin typeface="Times New Roman" panose="02020603050405020304" pitchFamily="18" charset="0"/>
                <a:ea typeface="Times New Roman" panose="02020603050405020304" pitchFamily="18" charset="0"/>
              </a:rPr>
              <a:t>*</a:t>
            </a:r>
            <a:r>
              <a:rPr lang="vi-VN" sz="4500" b="1" dirty="0">
                <a:solidFill>
                  <a:srgbClr val="FF2F92"/>
                </a:solidFill>
                <a:effectLst/>
                <a:latin typeface="Times New Roman" panose="02020603050405020304" pitchFamily="18" charset="0"/>
                <a:ea typeface="Times New Roman" panose="02020603050405020304" pitchFamily="18" charset="0"/>
              </a:rPr>
              <a:t> Tài liệu tham khảo:</a:t>
            </a:r>
            <a:endParaRPr lang="en-VN" sz="4500" dirty="0"/>
          </a:p>
        </p:txBody>
      </p:sp>
      <p:sp>
        <p:nvSpPr>
          <p:cNvPr id="4" name="TextBox 3">
            <a:extLst>
              <a:ext uri="{FF2B5EF4-FFF2-40B4-BE49-F238E27FC236}">
                <a16:creationId xmlns:a16="http://schemas.microsoft.com/office/drawing/2014/main" id="{ECB7161A-4719-C163-B8FB-B04990D3AC3B}"/>
              </a:ext>
            </a:extLst>
          </p:cNvPr>
          <p:cNvSpPr txBox="1"/>
          <p:nvPr/>
        </p:nvSpPr>
        <p:spPr>
          <a:xfrm>
            <a:off x="685800" y="1534091"/>
            <a:ext cx="17145000" cy="6047809"/>
          </a:xfrm>
          <a:prstGeom prst="rect">
            <a:avLst/>
          </a:prstGeom>
          <a:noFill/>
        </p:spPr>
        <p:txBody>
          <a:bodyPr wrap="square">
            <a:spAutoFit/>
          </a:bodyPr>
          <a:lstStyle/>
          <a:p>
            <a:pPr marL="685800" indent="-685800" algn="just">
              <a:lnSpc>
                <a:spcPct val="115000"/>
              </a:lnSpc>
              <a:buFont typeface="Wingdings" pitchFamily="2" charset="2"/>
              <a:buChar char="ü"/>
            </a:pPr>
            <a:r>
              <a:rPr lang="vi-VN" sz="4500" dirty="0">
                <a:solidFill>
                  <a:srgbClr val="000000"/>
                </a:solidFill>
                <a:effectLst/>
                <a:latin typeface="Times New Roman" panose="02020603050405020304" pitchFamily="18" charset="0"/>
                <a:ea typeface="Times New Roman" panose="02020603050405020304" pitchFamily="18" charset="0"/>
              </a:rPr>
              <a:t>Bao gồm 11 tài liệu được xếp theo thứ tự, cung cấp tên các tác giả, tên tài liệu, nhà xuất bản, năm xuất bản.</a:t>
            </a:r>
            <a:endParaRPr lang="en-VN" sz="4500" dirty="0">
              <a:effectLst/>
              <a:latin typeface="Times New Roman" panose="02020603050405020304" pitchFamily="18" charset="0"/>
              <a:ea typeface="Times New Roman" panose="02020603050405020304" pitchFamily="18" charset="0"/>
            </a:endParaRPr>
          </a:p>
          <a:p>
            <a:pPr marL="685800" indent="-685800" algn="just">
              <a:lnSpc>
                <a:spcPct val="115000"/>
              </a:lnSpc>
              <a:buFont typeface="Wingdings" pitchFamily="2" charset="2"/>
              <a:buChar char="ü"/>
            </a:pPr>
            <a:r>
              <a:rPr lang="vi-VN" sz="4500" dirty="0">
                <a:solidFill>
                  <a:srgbClr val="000000"/>
                </a:solidFill>
                <a:effectLst/>
                <a:latin typeface="Times New Roman" panose="02020603050405020304" pitchFamily="18" charset="0"/>
                <a:ea typeface="Times New Roman" panose="02020603050405020304" pitchFamily="18" charset="0"/>
              </a:rPr>
              <a:t>Nêu rõ ràng, đầy đủ và theo trình tự quan trọng các thông tin về tài liệu được sử dụng trong văn bản.</a:t>
            </a:r>
            <a:endParaRPr lang="en-VN" sz="4500" dirty="0">
              <a:effectLst/>
              <a:latin typeface="Times New Roman" panose="02020603050405020304" pitchFamily="18" charset="0"/>
              <a:ea typeface="Times New Roman" panose="02020603050405020304" pitchFamily="18" charset="0"/>
            </a:endParaRPr>
          </a:p>
          <a:p>
            <a:r>
              <a:rPr lang="vi-VN" sz="4500" dirty="0">
                <a:solidFill>
                  <a:srgbClr val="000000"/>
                </a:solidFill>
                <a:effectLst/>
                <a:latin typeface="Times New Roman" panose="02020603050405020304" pitchFamily="18" charset="0"/>
                <a:ea typeface="Times New Roman" panose="02020603050405020304" pitchFamily="18" charset="0"/>
              </a:rPr>
              <a:t>=&gt; Là cơ sở của thông tin mà tác giả nêu lên  trong VB, nhằm tăng tính khoa học, tính thuyết phục cho VB. Đồng thời, cung cấp thêm cho người đọc các nguồn tư liệu để tra cứu, tìm hiểu thêm thông tin về đối tượng thuyết minh.</a:t>
            </a:r>
            <a:r>
              <a:rPr lang="en-VN" sz="4500" dirty="0">
                <a:effectLst/>
              </a:rPr>
              <a:t> </a:t>
            </a:r>
            <a:endParaRPr lang="en-VN" sz="4500" dirty="0"/>
          </a:p>
        </p:txBody>
      </p:sp>
    </p:spTree>
    <p:extLst>
      <p:ext uri="{BB962C8B-B14F-4D97-AF65-F5344CB8AC3E}">
        <p14:creationId xmlns:p14="http://schemas.microsoft.com/office/powerpoint/2010/main" val="14561081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4442225"/>
            <a:ext cx="18288000" cy="7033260"/>
          </a:xfrm>
          <a:prstGeom prst="rect">
            <a:avLst/>
          </a:prstGeom>
        </p:spPr>
      </p:pic>
      <p:pic>
        <p:nvPicPr>
          <p:cNvPr id="3" name="Picture 3"/>
          <p:cNvPicPr>
            <a:picLocks noChangeAspect="1"/>
          </p:cNvPicPr>
          <p:nvPr/>
        </p:nvPicPr>
        <p:blipFill>
          <a:blip r:embed="rId3"/>
          <a:srcRect r="201" b="218"/>
          <a:stretch>
            <a:fillRect/>
          </a:stretch>
        </p:blipFill>
        <p:spPr>
          <a:xfrm rot="-8100000">
            <a:off x="12088228" y="-1384063"/>
            <a:ext cx="7758779" cy="5217779"/>
          </a:xfrm>
          <a:prstGeom prst="rect">
            <a:avLst/>
          </a:prstGeom>
        </p:spPr>
      </p:pic>
      <p:pic>
        <p:nvPicPr>
          <p:cNvPr id="4" name="Picture 4"/>
          <p:cNvPicPr>
            <a:picLocks noChangeAspect="1"/>
          </p:cNvPicPr>
          <p:nvPr/>
        </p:nvPicPr>
        <p:blipFill>
          <a:blip r:embed="rId4"/>
          <a:srcRect r="186" b="169"/>
          <a:stretch>
            <a:fillRect/>
          </a:stretch>
        </p:blipFill>
        <p:spPr>
          <a:xfrm rot="10572501">
            <a:off x="16674568" y="-618882"/>
            <a:ext cx="3698313" cy="5646280"/>
          </a:xfrm>
          <a:prstGeom prst="rect">
            <a:avLst/>
          </a:prstGeom>
        </p:spPr>
      </p:pic>
      <p:sp>
        <p:nvSpPr>
          <p:cNvPr id="6" name="TextBox 6"/>
          <p:cNvSpPr txBox="1"/>
          <p:nvPr/>
        </p:nvSpPr>
        <p:spPr>
          <a:xfrm>
            <a:off x="457200" y="597361"/>
            <a:ext cx="14432762" cy="979170"/>
          </a:xfrm>
          <a:prstGeom prst="rect">
            <a:avLst/>
          </a:prstGeom>
        </p:spPr>
        <p:txBody>
          <a:bodyPr lIns="0" tIns="0" rIns="0" bIns="0" rtlCol="0" anchor="t">
            <a:spAutoFit/>
          </a:bodyPr>
          <a:lstStyle/>
          <a:p>
            <a:pPr algn="l">
              <a:lnSpc>
                <a:spcPts val="7980"/>
              </a:lnSpc>
            </a:pPr>
            <a:r>
              <a:rPr lang="en-US" sz="5700" dirty="0">
                <a:solidFill>
                  <a:srgbClr val="849670"/>
                </a:solidFill>
                <a:latin typeface="#9Slide07 SVNUT Triumph Press"/>
              </a:rPr>
              <a:t>* </a:t>
            </a:r>
            <a:r>
              <a:rPr lang="en-US" sz="5700" dirty="0" err="1">
                <a:solidFill>
                  <a:srgbClr val="849670"/>
                </a:solidFill>
                <a:latin typeface="#9Slide07 SVNUT Triumph Press"/>
              </a:rPr>
              <a:t>Hình</a:t>
            </a:r>
            <a:r>
              <a:rPr lang="en-US" sz="5700" dirty="0">
                <a:solidFill>
                  <a:srgbClr val="849670"/>
                </a:solidFill>
                <a:latin typeface="#9Slide07 SVNUT Triumph Press"/>
              </a:rPr>
              <a:t> </a:t>
            </a:r>
            <a:r>
              <a:rPr lang="en-US" sz="5700" dirty="0" err="1">
                <a:solidFill>
                  <a:srgbClr val="849670"/>
                </a:solidFill>
                <a:latin typeface="#9Slide07 SVNUT Triumph Press"/>
              </a:rPr>
              <a:t>ảnh</a:t>
            </a:r>
            <a:r>
              <a:rPr lang="en-US" sz="5700" dirty="0">
                <a:solidFill>
                  <a:srgbClr val="849670"/>
                </a:solidFill>
                <a:latin typeface="#9Slide07 SVNUT Triumph Press"/>
              </a:rPr>
              <a:t> </a:t>
            </a:r>
            <a:r>
              <a:rPr lang="en-US" sz="5700" dirty="0" err="1">
                <a:solidFill>
                  <a:srgbClr val="849670"/>
                </a:solidFill>
                <a:latin typeface="#9Slide07 SVNUT Triumph Press"/>
              </a:rPr>
              <a:t>minh</a:t>
            </a:r>
            <a:r>
              <a:rPr lang="en-US" sz="5700" dirty="0">
                <a:solidFill>
                  <a:srgbClr val="849670"/>
                </a:solidFill>
                <a:latin typeface="#9Slide07 SVNUT Triumph Press"/>
              </a:rPr>
              <a:t> </a:t>
            </a:r>
            <a:r>
              <a:rPr lang="en-US" sz="5700" dirty="0" err="1">
                <a:solidFill>
                  <a:srgbClr val="849670"/>
                </a:solidFill>
                <a:latin typeface="#9Slide07 SVNUT Triumph Press"/>
              </a:rPr>
              <a:t>hoạ</a:t>
            </a:r>
            <a:r>
              <a:rPr lang="en-US" sz="5700" dirty="0">
                <a:solidFill>
                  <a:srgbClr val="849670"/>
                </a:solidFill>
                <a:latin typeface="#9Slide07 SVNUT Triumph Press"/>
              </a:rPr>
              <a:t>:</a:t>
            </a:r>
          </a:p>
        </p:txBody>
      </p:sp>
      <p:sp>
        <p:nvSpPr>
          <p:cNvPr id="9" name="TextBox 8">
            <a:extLst>
              <a:ext uri="{FF2B5EF4-FFF2-40B4-BE49-F238E27FC236}">
                <a16:creationId xmlns:a16="http://schemas.microsoft.com/office/drawing/2014/main" id="{F2B84A1D-EB60-019E-2701-750C67CE4DB0}"/>
              </a:ext>
            </a:extLst>
          </p:cNvPr>
          <p:cNvSpPr txBox="1"/>
          <p:nvPr/>
        </p:nvSpPr>
        <p:spPr>
          <a:xfrm>
            <a:off x="2530080" y="1977556"/>
            <a:ext cx="13243319" cy="2058769"/>
          </a:xfrm>
          <a:prstGeom prst="rect">
            <a:avLst/>
          </a:prstGeom>
          <a:noFill/>
        </p:spPr>
        <p:txBody>
          <a:bodyPr wrap="square">
            <a:spAutoFit/>
          </a:bodyPr>
          <a:lstStyle/>
          <a:p>
            <a:pPr algn="just">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 Bức ảnh ghe, xuồng chở hàng hóa trên sông nước.</a:t>
            </a:r>
            <a:endParaRPr lang="en-VN" sz="4500" dirty="0">
              <a:effectLst/>
              <a:latin typeface="Times New Roman" panose="02020603050405020304" pitchFamily="18" charset="0"/>
              <a:ea typeface="Times New Roman" panose="02020603050405020304" pitchFamily="18" charset="0"/>
            </a:endParaRPr>
          </a:p>
          <a:p>
            <a:pPr>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=&gt; làm nổi bật đối tượng giới thiệu trong bài. </a:t>
            </a:r>
            <a:endParaRPr lang="en-VN" sz="4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64080"/>
            <a:ext cx="18288000" cy="8122920"/>
          </a:xfrm>
          <a:prstGeom prst="rect">
            <a:avLst/>
          </a:prstGeom>
        </p:spPr>
      </p:pic>
      <p:sp>
        <p:nvSpPr>
          <p:cNvPr id="7" name="TextBox 7">
            <a:extLst>
              <a:ext uri="{FF2B5EF4-FFF2-40B4-BE49-F238E27FC236}">
                <a16:creationId xmlns:a16="http://schemas.microsoft.com/office/drawing/2014/main" id="{17C395DF-5ABB-0FDB-A8F6-1D3BAA886431}"/>
              </a:ext>
            </a:extLst>
          </p:cNvPr>
          <p:cNvSpPr txBox="1"/>
          <p:nvPr/>
        </p:nvSpPr>
        <p:spPr>
          <a:xfrm>
            <a:off x="932010" y="2199482"/>
            <a:ext cx="17663808" cy="982641"/>
          </a:xfrm>
          <a:prstGeom prst="rect">
            <a:avLst/>
          </a:prstGeom>
        </p:spPr>
        <p:txBody>
          <a:bodyPr wrap="square" lIns="0" tIns="0" rIns="0" bIns="0" rtlCol="0" anchor="t">
            <a:spAutoFit/>
          </a:bodyPr>
          <a:lstStyle/>
          <a:p>
            <a:pPr algn="l">
              <a:lnSpc>
                <a:spcPts val="8120"/>
              </a:lnSpc>
            </a:pPr>
            <a:r>
              <a:rPr lang="en-US" sz="5800" dirty="0">
                <a:solidFill>
                  <a:srgbClr val="BC6427"/>
                </a:solidFill>
                <a:latin typeface="#9Slide07 SVNUT Triumph Press"/>
              </a:rPr>
              <a:t>1. </a:t>
            </a:r>
            <a:r>
              <a:rPr lang="en-US" sz="5800" dirty="0" err="1">
                <a:solidFill>
                  <a:srgbClr val="BC6427"/>
                </a:solidFill>
                <a:latin typeface="#9Slide07 SVNUT Triumph Press"/>
              </a:rPr>
              <a:t>Nội</a:t>
            </a:r>
            <a:r>
              <a:rPr lang="en-US" sz="5800" dirty="0">
                <a:solidFill>
                  <a:srgbClr val="BC6427"/>
                </a:solidFill>
                <a:latin typeface="#9Slide07 SVNUT Triumph Press"/>
              </a:rPr>
              <a:t> dung</a:t>
            </a:r>
          </a:p>
        </p:txBody>
      </p:sp>
      <p:sp>
        <p:nvSpPr>
          <p:cNvPr id="8" name="TextBox 9">
            <a:extLst>
              <a:ext uri="{FF2B5EF4-FFF2-40B4-BE49-F238E27FC236}">
                <a16:creationId xmlns:a16="http://schemas.microsoft.com/office/drawing/2014/main" id="{6703A5F5-0E39-1445-C648-C0540C4984BC}"/>
              </a:ext>
            </a:extLst>
          </p:cNvPr>
          <p:cNvSpPr txBox="1"/>
          <p:nvPr/>
        </p:nvSpPr>
        <p:spPr>
          <a:xfrm>
            <a:off x="932009" y="1028700"/>
            <a:ext cx="17355991" cy="1094740"/>
          </a:xfrm>
          <a:prstGeom prst="rect">
            <a:avLst/>
          </a:prstGeom>
        </p:spPr>
        <p:txBody>
          <a:bodyPr wrap="square" lIns="0" tIns="0" rIns="0" bIns="0" rtlCol="0" anchor="t">
            <a:spAutoFit/>
          </a:bodyPr>
          <a:lstStyle/>
          <a:p>
            <a:pPr algn="ctr">
              <a:lnSpc>
                <a:spcPts val="8960"/>
              </a:lnSpc>
            </a:pPr>
            <a:r>
              <a:rPr lang="en-US" sz="6400" dirty="0">
                <a:solidFill>
                  <a:srgbClr val="7F8E66"/>
                </a:solidFill>
                <a:latin typeface="Fraunces Bold"/>
              </a:rPr>
              <a:t>III. TỔNG KẾT</a:t>
            </a:r>
          </a:p>
        </p:txBody>
      </p:sp>
      <p:sp>
        <p:nvSpPr>
          <p:cNvPr id="10" name="TextBox 9">
            <a:extLst>
              <a:ext uri="{FF2B5EF4-FFF2-40B4-BE49-F238E27FC236}">
                <a16:creationId xmlns:a16="http://schemas.microsoft.com/office/drawing/2014/main" id="{90E8E53B-B5DC-9350-54EA-E24D2136825B}"/>
              </a:ext>
            </a:extLst>
          </p:cNvPr>
          <p:cNvSpPr txBox="1"/>
          <p:nvPr/>
        </p:nvSpPr>
        <p:spPr>
          <a:xfrm>
            <a:off x="1447800" y="3543300"/>
            <a:ext cx="10210800" cy="4806700"/>
          </a:xfrm>
          <a:prstGeom prst="rect">
            <a:avLst/>
          </a:prstGeom>
          <a:noFill/>
        </p:spPr>
        <p:txBody>
          <a:bodyPr wrap="square">
            <a:spAutoFit/>
          </a:bodyPr>
          <a:lstStyle/>
          <a:p>
            <a:pPr algn="just">
              <a:lnSpc>
                <a:spcPct val="115000"/>
              </a:lnSpc>
            </a:pPr>
            <a:r>
              <a:rPr lang="it-IT" sz="4500" dirty="0" err="1">
                <a:solidFill>
                  <a:srgbClr val="000000"/>
                </a:solidFill>
                <a:effectLst/>
                <a:latin typeface="Times New Roman" panose="02020603050405020304" pitchFamily="18" charset="0"/>
                <a:ea typeface="Times New Roman" panose="02020603050405020304" pitchFamily="18" charset="0"/>
              </a:rPr>
              <a:t>Vùng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sông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nước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Nam</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Bộ</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với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một</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nét</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độc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đáo</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trong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đời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sống</a:t>
            </a:r>
            <a:r>
              <a:rPr lang="it-IT" sz="4500" dirty="0">
                <a:solidFill>
                  <a:srgbClr val="000000"/>
                </a:solidFill>
                <a:effectLst/>
                <a:latin typeface="Times New Roman" panose="02020603050405020304" pitchFamily="18" charset="0"/>
                <a:ea typeface="Times New Roman" panose="02020603050405020304" pitchFamily="18" charset="0"/>
              </a:rPr>
              <a:t> là </a:t>
            </a:r>
            <a:r>
              <a:rPr lang="it-IT" sz="4500" dirty="0" err="1">
                <a:solidFill>
                  <a:srgbClr val="000000"/>
                </a:solidFill>
                <a:effectLst/>
                <a:latin typeface="Times New Roman" panose="02020603050405020304" pitchFamily="18" charset="0"/>
                <a:ea typeface="Times New Roman" panose="02020603050405020304" pitchFamily="18" charset="0"/>
              </a:rPr>
              <a:t>việc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sử</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dụng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các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phương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tiện</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giao</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thông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ghe</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xuồng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với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rất</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nhiều</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kiểu</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loại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tên</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gọi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khác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nhau</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tạo</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nên</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sự</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đa</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dạng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phong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phú</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và</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nét</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văn</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hóa</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đặc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trưng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của</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vùng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sông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nước</a:t>
            </a:r>
            <a:r>
              <a:rPr lang="it-IT" sz="4500" dirty="0">
                <a:solidFill>
                  <a:srgbClr val="000000"/>
                </a:solidFill>
                <a:effectLst/>
                <a:latin typeface="Times New Roman" panose="02020603050405020304" pitchFamily="18" charset="0"/>
                <a:ea typeface="Times New Roman" panose="02020603050405020304" pitchFamily="18" charset="0"/>
              </a:rPr>
              <a:t>.</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64080"/>
            <a:ext cx="18288000" cy="8122920"/>
          </a:xfrm>
          <a:prstGeom prst="rect">
            <a:avLst/>
          </a:prstGeom>
        </p:spPr>
      </p:pic>
      <p:sp>
        <p:nvSpPr>
          <p:cNvPr id="7" name="TextBox 7">
            <a:extLst>
              <a:ext uri="{FF2B5EF4-FFF2-40B4-BE49-F238E27FC236}">
                <a16:creationId xmlns:a16="http://schemas.microsoft.com/office/drawing/2014/main" id="{17C395DF-5ABB-0FDB-A8F6-1D3BAA886431}"/>
              </a:ext>
            </a:extLst>
          </p:cNvPr>
          <p:cNvSpPr txBox="1"/>
          <p:nvPr/>
        </p:nvSpPr>
        <p:spPr>
          <a:xfrm>
            <a:off x="932010" y="2199482"/>
            <a:ext cx="17663808" cy="982641"/>
          </a:xfrm>
          <a:prstGeom prst="rect">
            <a:avLst/>
          </a:prstGeom>
        </p:spPr>
        <p:txBody>
          <a:bodyPr wrap="square" lIns="0" tIns="0" rIns="0" bIns="0" rtlCol="0" anchor="t">
            <a:spAutoFit/>
          </a:bodyPr>
          <a:lstStyle/>
          <a:p>
            <a:pPr algn="l">
              <a:lnSpc>
                <a:spcPts val="8120"/>
              </a:lnSpc>
            </a:pPr>
            <a:r>
              <a:rPr lang="en-US" sz="5800" dirty="0">
                <a:solidFill>
                  <a:srgbClr val="BC6427"/>
                </a:solidFill>
                <a:latin typeface="#9Slide07 SVNUT Triumph Press"/>
              </a:rPr>
              <a:t>2. </a:t>
            </a:r>
            <a:r>
              <a:rPr lang="en-US" sz="5800" dirty="0" err="1">
                <a:solidFill>
                  <a:srgbClr val="BC6427"/>
                </a:solidFill>
                <a:latin typeface="#9Slide07 SVNUT Triumph Press"/>
              </a:rPr>
              <a:t>Nghệ</a:t>
            </a:r>
            <a:r>
              <a:rPr lang="en-US" sz="5800" dirty="0">
                <a:solidFill>
                  <a:srgbClr val="BC6427"/>
                </a:solidFill>
                <a:latin typeface="#9Slide07 SVNUT Triumph Press"/>
              </a:rPr>
              <a:t> </a:t>
            </a:r>
            <a:r>
              <a:rPr lang="en-US" sz="5800" dirty="0" err="1">
                <a:solidFill>
                  <a:srgbClr val="BC6427"/>
                </a:solidFill>
                <a:latin typeface="#9Slide07 SVNUT Triumph Press"/>
              </a:rPr>
              <a:t>thuật</a:t>
            </a:r>
            <a:endParaRPr lang="en-US" sz="5800" dirty="0">
              <a:solidFill>
                <a:srgbClr val="BC6427"/>
              </a:solidFill>
              <a:latin typeface="#9Slide07 SVNUT Triumph Press"/>
            </a:endParaRPr>
          </a:p>
        </p:txBody>
      </p:sp>
      <p:sp>
        <p:nvSpPr>
          <p:cNvPr id="8" name="TextBox 9">
            <a:extLst>
              <a:ext uri="{FF2B5EF4-FFF2-40B4-BE49-F238E27FC236}">
                <a16:creationId xmlns:a16="http://schemas.microsoft.com/office/drawing/2014/main" id="{6703A5F5-0E39-1445-C648-C0540C4984BC}"/>
              </a:ext>
            </a:extLst>
          </p:cNvPr>
          <p:cNvSpPr txBox="1"/>
          <p:nvPr/>
        </p:nvSpPr>
        <p:spPr>
          <a:xfrm>
            <a:off x="932009" y="1028700"/>
            <a:ext cx="17355991" cy="1094740"/>
          </a:xfrm>
          <a:prstGeom prst="rect">
            <a:avLst/>
          </a:prstGeom>
        </p:spPr>
        <p:txBody>
          <a:bodyPr wrap="square" lIns="0" tIns="0" rIns="0" bIns="0" rtlCol="0" anchor="t">
            <a:spAutoFit/>
          </a:bodyPr>
          <a:lstStyle/>
          <a:p>
            <a:pPr algn="ctr">
              <a:lnSpc>
                <a:spcPts val="8960"/>
              </a:lnSpc>
            </a:pPr>
            <a:r>
              <a:rPr lang="en-US" sz="6400" dirty="0">
                <a:solidFill>
                  <a:srgbClr val="7F8E66"/>
                </a:solidFill>
                <a:latin typeface="Fraunces Bold"/>
              </a:rPr>
              <a:t>III. TỔNG KẾT</a:t>
            </a:r>
          </a:p>
        </p:txBody>
      </p:sp>
      <p:sp>
        <p:nvSpPr>
          <p:cNvPr id="10" name="TextBox 9">
            <a:extLst>
              <a:ext uri="{FF2B5EF4-FFF2-40B4-BE49-F238E27FC236}">
                <a16:creationId xmlns:a16="http://schemas.microsoft.com/office/drawing/2014/main" id="{90E8E53B-B5DC-9350-54EA-E24D2136825B}"/>
              </a:ext>
            </a:extLst>
          </p:cNvPr>
          <p:cNvSpPr txBox="1"/>
          <p:nvPr/>
        </p:nvSpPr>
        <p:spPr>
          <a:xfrm>
            <a:off x="1447800" y="3543300"/>
            <a:ext cx="10210800" cy="4023730"/>
          </a:xfrm>
          <a:prstGeom prst="rect">
            <a:avLst/>
          </a:prstGeom>
          <a:noFill/>
        </p:spPr>
        <p:txBody>
          <a:bodyPr wrap="square">
            <a:spAutoFit/>
          </a:bodyPr>
          <a:lstStyle/>
          <a:p>
            <a:pPr algn="just">
              <a:lnSpc>
                <a:spcPct val="115000"/>
              </a:lnSpc>
            </a:pPr>
            <a:r>
              <a:rPr lang="it-IT" sz="4500" dirty="0" err="1">
                <a:solidFill>
                  <a:srgbClr val="000000"/>
                </a:solidFill>
                <a:effectLst/>
                <a:latin typeface="Times New Roman" panose="02020603050405020304" pitchFamily="18" charset="0"/>
                <a:ea typeface="Times New Roman" panose="02020603050405020304" pitchFamily="18" charset="0"/>
              </a:rPr>
              <a:t>Sử</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dụng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phương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thức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biểu</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đạt</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thuyết</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minh</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với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cách</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sắp</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xếp</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thông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tin</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theo</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từng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loại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rõ</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ràng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mạch</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lạc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kết</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hợp</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với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phần</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cước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chú</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tài</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liệu</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tham</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khảo</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kênh</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hình</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tạo</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nên</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sự</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sinh</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động</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và</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tính</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thuyết</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phục</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cho</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văn</a:t>
            </a:r>
            <a:r>
              <a:rPr lang="it-IT" sz="4500" dirty="0">
                <a:solidFill>
                  <a:srgbClr val="000000"/>
                </a:solidFill>
                <a:effectLst/>
                <a:latin typeface="Times New Roman" panose="02020603050405020304" pitchFamily="18" charset="0"/>
                <a:ea typeface="Times New Roman" panose="02020603050405020304" pitchFamily="18" charset="0"/>
              </a:rPr>
              <a:t> </a:t>
            </a:r>
            <a:r>
              <a:rPr lang="it-IT" sz="4500" dirty="0" err="1">
                <a:solidFill>
                  <a:srgbClr val="000000"/>
                </a:solidFill>
                <a:effectLst/>
                <a:latin typeface="Times New Roman" panose="02020603050405020304" pitchFamily="18" charset="0"/>
                <a:ea typeface="Times New Roman" panose="02020603050405020304" pitchFamily="18" charset="0"/>
              </a:rPr>
              <a:t>bản</a:t>
            </a:r>
            <a:r>
              <a:rPr lang="it-IT" sz="4500" dirty="0">
                <a:solidFill>
                  <a:srgbClr val="000000"/>
                </a:solidFill>
                <a:effectLst/>
                <a:latin typeface="Times New Roman" panose="02020603050405020304" pitchFamily="18" charset="0"/>
                <a:ea typeface="Times New Roman" panose="02020603050405020304" pitchFamily="18" charset="0"/>
              </a:rPr>
              <a:t>.</a:t>
            </a:r>
            <a:r>
              <a:rPr lang="en-VN" sz="4500" dirty="0">
                <a:effectLst/>
              </a:rPr>
              <a:t> </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4944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779724"/>
            <a:ext cx="18288000" cy="7033260"/>
          </a:xfrm>
          <a:prstGeom prst="rect">
            <a:avLst/>
          </a:prstGeom>
        </p:spPr>
      </p:pic>
      <p:sp>
        <p:nvSpPr>
          <p:cNvPr id="4" name="TextBox 4"/>
          <p:cNvSpPr txBox="1"/>
          <p:nvPr/>
        </p:nvSpPr>
        <p:spPr>
          <a:xfrm>
            <a:off x="502582" y="182670"/>
            <a:ext cx="17650957" cy="2271519"/>
          </a:xfrm>
          <a:prstGeom prst="rect">
            <a:avLst/>
          </a:prstGeom>
        </p:spPr>
        <p:txBody>
          <a:bodyPr wrap="square" lIns="0" tIns="0" rIns="0" bIns="0" rtlCol="0" anchor="t">
            <a:spAutoFit/>
          </a:bodyPr>
          <a:lstStyle/>
          <a:p>
            <a:pPr algn="just">
              <a:lnSpc>
                <a:spcPts val="9146"/>
              </a:lnSpc>
            </a:pPr>
            <a:r>
              <a:rPr lang="en-US" sz="6532" dirty="0">
                <a:solidFill>
                  <a:srgbClr val="303D26"/>
                </a:solidFill>
                <a:latin typeface="#9Slide07 SVNUT Triumph Press Bold"/>
              </a:rPr>
              <a:t>3. </a:t>
            </a:r>
            <a:r>
              <a:rPr lang="en-US" sz="6532" dirty="0" err="1">
                <a:solidFill>
                  <a:srgbClr val="303D26"/>
                </a:solidFill>
                <a:latin typeface="#9Slide07 SVNUT Triumph Press Bold"/>
              </a:rPr>
              <a:t>Cách</a:t>
            </a:r>
            <a:r>
              <a:rPr lang="en-US" sz="6532" dirty="0">
                <a:solidFill>
                  <a:srgbClr val="303D26"/>
                </a:solidFill>
                <a:latin typeface="#9Slide07 SVNUT Triumph Press Bold"/>
              </a:rPr>
              <a:t> </a:t>
            </a:r>
            <a:r>
              <a:rPr lang="en-US" sz="6532" dirty="0" err="1">
                <a:solidFill>
                  <a:srgbClr val="303D26"/>
                </a:solidFill>
                <a:latin typeface="#9Slide07 SVNUT Triumph Press Bold"/>
              </a:rPr>
              <a:t>đọc</a:t>
            </a:r>
            <a:r>
              <a:rPr lang="en-US" sz="6532" dirty="0">
                <a:solidFill>
                  <a:srgbClr val="303D26"/>
                </a:solidFill>
                <a:latin typeface="#9Slide07 SVNUT Triumph Press Bold"/>
              </a:rPr>
              <a:t> </a:t>
            </a:r>
            <a:r>
              <a:rPr lang="en-US" sz="6532" dirty="0" err="1">
                <a:solidFill>
                  <a:srgbClr val="303D26"/>
                </a:solidFill>
                <a:latin typeface="#9Slide07 SVNUT Triumph Press Bold"/>
              </a:rPr>
              <a:t>văn</a:t>
            </a:r>
            <a:r>
              <a:rPr lang="en-US" sz="6532" dirty="0">
                <a:solidFill>
                  <a:srgbClr val="303D26"/>
                </a:solidFill>
                <a:latin typeface="#9Slide07 SVNUT Triumph Press Bold"/>
              </a:rPr>
              <a:t> </a:t>
            </a:r>
            <a:r>
              <a:rPr lang="en-US" sz="6532" dirty="0" err="1">
                <a:solidFill>
                  <a:srgbClr val="303D26"/>
                </a:solidFill>
                <a:latin typeface="#9Slide07 SVNUT Triumph Press Bold"/>
              </a:rPr>
              <a:t>bản</a:t>
            </a:r>
            <a:r>
              <a:rPr lang="en-US" sz="6532" dirty="0">
                <a:solidFill>
                  <a:srgbClr val="303D26"/>
                </a:solidFill>
                <a:latin typeface="#9Slide07 SVNUT Triumph Press Bold"/>
              </a:rPr>
              <a:t> </a:t>
            </a:r>
            <a:r>
              <a:rPr lang="en-US" sz="6532" dirty="0" err="1">
                <a:solidFill>
                  <a:srgbClr val="303D26"/>
                </a:solidFill>
                <a:latin typeface="#9Slide07 SVNUT Triumph Press Bold"/>
              </a:rPr>
              <a:t>thông</a:t>
            </a:r>
            <a:r>
              <a:rPr lang="en-US" sz="6532" dirty="0">
                <a:solidFill>
                  <a:srgbClr val="303D26"/>
                </a:solidFill>
                <a:latin typeface="#9Slide07 SVNUT Triumph Press Bold"/>
              </a:rPr>
              <a:t> tin </a:t>
            </a:r>
            <a:r>
              <a:rPr lang="en-US" sz="6532" dirty="0" err="1">
                <a:solidFill>
                  <a:srgbClr val="303D26"/>
                </a:solidFill>
                <a:latin typeface="#9Slide07 SVNUT Triumph Press Bold"/>
              </a:rPr>
              <a:t>triển</a:t>
            </a:r>
            <a:r>
              <a:rPr lang="en-US" sz="6532" dirty="0">
                <a:solidFill>
                  <a:srgbClr val="303D26"/>
                </a:solidFill>
                <a:latin typeface="#9Slide07 SVNUT Triumph Press Bold"/>
              </a:rPr>
              <a:t> </a:t>
            </a:r>
            <a:r>
              <a:rPr lang="en-US" sz="6532" dirty="0" err="1">
                <a:solidFill>
                  <a:srgbClr val="303D26"/>
                </a:solidFill>
                <a:latin typeface="#9Slide07 SVNUT Triumph Press Bold"/>
              </a:rPr>
              <a:t>khai</a:t>
            </a:r>
            <a:r>
              <a:rPr lang="en-US" sz="6532" dirty="0">
                <a:solidFill>
                  <a:srgbClr val="303D26"/>
                </a:solidFill>
                <a:latin typeface="#9Slide07 SVNUT Triumph Press Bold"/>
              </a:rPr>
              <a:t> </a:t>
            </a:r>
            <a:r>
              <a:rPr lang="en-US" sz="6532" dirty="0" err="1">
                <a:solidFill>
                  <a:srgbClr val="303D26"/>
                </a:solidFill>
                <a:latin typeface="#9Slide07 SVNUT Triumph Press Bold"/>
              </a:rPr>
              <a:t>ý</a:t>
            </a:r>
            <a:r>
              <a:rPr lang="en-US" sz="6532" dirty="0">
                <a:solidFill>
                  <a:srgbClr val="303D26"/>
                </a:solidFill>
                <a:latin typeface="#9Slide07 SVNUT Triumph Press Bold"/>
              </a:rPr>
              <a:t> </a:t>
            </a:r>
            <a:r>
              <a:rPr lang="en-US" sz="6532" dirty="0" err="1">
                <a:solidFill>
                  <a:srgbClr val="303D26"/>
                </a:solidFill>
                <a:latin typeface="#9Slide07 SVNUT Triumph Press Bold"/>
              </a:rPr>
              <a:t>tưởng</a:t>
            </a:r>
            <a:r>
              <a:rPr lang="en-US" sz="6532" dirty="0">
                <a:solidFill>
                  <a:srgbClr val="303D26"/>
                </a:solidFill>
                <a:latin typeface="#9Slide07 SVNUT Triumph Press Bold"/>
              </a:rPr>
              <a:t> </a:t>
            </a:r>
            <a:r>
              <a:rPr lang="en-US" sz="6532" dirty="0" err="1">
                <a:solidFill>
                  <a:srgbClr val="303D26"/>
                </a:solidFill>
                <a:latin typeface="#9Slide07 SVNUT Triumph Press Bold"/>
              </a:rPr>
              <a:t>theo</a:t>
            </a:r>
            <a:r>
              <a:rPr lang="en-US" sz="6532" dirty="0">
                <a:solidFill>
                  <a:srgbClr val="303D26"/>
                </a:solidFill>
                <a:latin typeface="#9Slide07 SVNUT Triumph Press Bold"/>
              </a:rPr>
              <a:t> </a:t>
            </a:r>
            <a:r>
              <a:rPr lang="en-US" sz="6532" dirty="0" err="1">
                <a:solidFill>
                  <a:srgbClr val="303D26"/>
                </a:solidFill>
                <a:latin typeface="#9Slide07 SVNUT Triumph Press Bold"/>
              </a:rPr>
              <a:t>đối</a:t>
            </a:r>
            <a:r>
              <a:rPr lang="en-US" sz="6532" dirty="0">
                <a:solidFill>
                  <a:srgbClr val="303D26"/>
                </a:solidFill>
                <a:latin typeface="#9Slide07 SVNUT Triumph Press Bold"/>
              </a:rPr>
              <a:t> </a:t>
            </a:r>
            <a:r>
              <a:rPr lang="en-US" sz="6532" dirty="0" err="1">
                <a:solidFill>
                  <a:srgbClr val="303D26"/>
                </a:solidFill>
                <a:latin typeface="#9Slide07 SVNUT Triumph Press Bold"/>
              </a:rPr>
              <a:t>tượng</a:t>
            </a:r>
            <a:r>
              <a:rPr lang="en-US" sz="6532" dirty="0">
                <a:solidFill>
                  <a:srgbClr val="303D26"/>
                </a:solidFill>
                <a:latin typeface="#9Slide07 SVNUT Triumph Press Bold"/>
              </a:rPr>
              <a:t> </a:t>
            </a:r>
            <a:r>
              <a:rPr lang="en-US" sz="6532" dirty="0" err="1">
                <a:solidFill>
                  <a:srgbClr val="303D26"/>
                </a:solidFill>
                <a:latin typeface="#9Slide07 SVNUT Triumph Press Bold"/>
              </a:rPr>
              <a:t>được</a:t>
            </a:r>
            <a:r>
              <a:rPr lang="en-US" sz="6532" dirty="0">
                <a:solidFill>
                  <a:srgbClr val="303D26"/>
                </a:solidFill>
                <a:latin typeface="#9Slide07 SVNUT Triumph Press Bold"/>
              </a:rPr>
              <a:t> </a:t>
            </a:r>
            <a:r>
              <a:rPr lang="en-US" sz="6532" dirty="0" err="1">
                <a:solidFill>
                  <a:srgbClr val="303D26"/>
                </a:solidFill>
                <a:latin typeface="#9Slide07 SVNUT Triumph Press Bold"/>
              </a:rPr>
              <a:t>phân</a:t>
            </a:r>
            <a:r>
              <a:rPr lang="en-US" sz="6532" dirty="0">
                <a:solidFill>
                  <a:srgbClr val="303D26"/>
                </a:solidFill>
                <a:latin typeface="#9Slide07 SVNUT Triumph Press Bold"/>
              </a:rPr>
              <a:t> </a:t>
            </a:r>
            <a:r>
              <a:rPr lang="en-US" sz="6532" dirty="0" err="1">
                <a:solidFill>
                  <a:srgbClr val="303D26"/>
                </a:solidFill>
                <a:latin typeface="#9Slide07 SVNUT Triumph Press Bold"/>
              </a:rPr>
              <a:t>loại</a:t>
            </a:r>
            <a:endParaRPr lang="en-US" sz="6532" dirty="0">
              <a:solidFill>
                <a:srgbClr val="303D26"/>
              </a:solidFill>
              <a:latin typeface="#9Slide07 SVNUT Triumph Press Bold"/>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4461" y="2448747"/>
            <a:ext cx="3491670" cy="3456754"/>
          </a:xfrm>
          <a:prstGeom prst="rect">
            <a:avLst/>
          </a:prstGeom>
        </p:spPr>
      </p:pic>
      <p:sp>
        <p:nvSpPr>
          <p:cNvPr id="6" name="TextBox 6"/>
          <p:cNvSpPr txBox="1"/>
          <p:nvPr/>
        </p:nvSpPr>
        <p:spPr>
          <a:xfrm>
            <a:off x="762000" y="3177884"/>
            <a:ext cx="2371764" cy="1969770"/>
          </a:xfrm>
          <a:prstGeom prst="rect">
            <a:avLst/>
          </a:prstGeom>
        </p:spPr>
        <p:txBody>
          <a:bodyPr wrap="square" lIns="0" tIns="0" rIns="0" bIns="0" rtlCol="0" anchor="t">
            <a:spAutoFit/>
          </a:bodyPr>
          <a:lstStyle/>
          <a:p>
            <a:pPr algn="ctr"/>
            <a:r>
              <a:rPr lang="it-IT" sz="3200" dirty="0" err="1">
                <a:latin typeface="Times New Roman" panose="02020603050405020304" pitchFamily="18" charset="0"/>
                <a:cs typeface="Times New Roman" panose="02020603050405020304" pitchFamily="18" charset="0"/>
              </a:rPr>
              <a:t>Xác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định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cách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triển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khai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thông</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tin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của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văn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bản</a:t>
            </a:r>
            <a:r>
              <a:rPr lang="en-VN" sz="3200" dirty="0">
                <a:latin typeface="Times New Roman" panose="02020603050405020304" pitchFamily="18" charset="0"/>
                <a:cs typeface="Times New Roman" panose="02020603050405020304" pitchFamily="18" charset="0"/>
              </a:rPr>
              <a:t> </a:t>
            </a: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5568" y="3474349"/>
            <a:ext cx="3764708" cy="3727060"/>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0592" y="3703524"/>
            <a:ext cx="4000909" cy="3960900"/>
          </a:xfrm>
          <a:prstGeom prst="rect">
            <a:avLst/>
          </a:prstGeom>
        </p:spPr>
      </p:pic>
      <p:sp>
        <p:nvSpPr>
          <p:cNvPr id="10" name="TextBox 10"/>
          <p:cNvSpPr txBox="1"/>
          <p:nvPr/>
        </p:nvSpPr>
        <p:spPr>
          <a:xfrm>
            <a:off x="4369497" y="4810814"/>
            <a:ext cx="3017226" cy="1969770"/>
          </a:xfrm>
          <a:prstGeom prst="rect">
            <a:avLst/>
          </a:prstGeom>
        </p:spPr>
        <p:txBody>
          <a:bodyPr wrap="square" lIns="0" tIns="0" rIns="0" bIns="0" rtlCol="0" anchor="t">
            <a:spAutoFit/>
          </a:bodyPr>
          <a:lstStyle/>
          <a:p>
            <a:pPr algn="ctr"/>
            <a:r>
              <a:rPr lang="it-IT" sz="3200" dirty="0" err="1">
                <a:latin typeface="Times New Roman" panose="02020603050405020304" pitchFamily="18" charset="0"/>
                <a:cs typeface="Times New Roman" panose="02020603050405020304" pitchFamily="18" charset="0"/>
              </a:rPr>
              <a:t>Xác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định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bố</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cục</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và</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nội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dung</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chính</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trong</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mỗi</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phần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của</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văn</a:t>
            </a:r>
            <a:r>
              <a:rPr lang="it-IT" sz="3200" dirty="0">
                <a:latin typeface="Times New Roman" panose="02020603050405020304" pitchFamily="18" charset="0"/>
                <a:cs typeface="Times New Roman" panose="02020603050405020304" pitchFamily="18" charset="0"/>
              </a:rPr>
              <a:t> </a:t>
            </a:r>
            <a:r>
              <a:rPr lang="it-IT" sz="3200" dirty="0" err="1">
                <a:latin typeface="Times New Roman" panose="02020603050405020304" pitchFamily="18" charset="0"/>
                <a:cs typeface="Times New Roman" panose="02020603050405020304" pitchFamily="18" charset="0"/>
              </a:rPr>
              <a:t>bản</a:t>
            </a:r>
            <a:r>
              <a:rPr lang="it-IT"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1" name="Picture 7">
            <a:extLst>
              <a:ext uri="{FF2B5EF4-FFF2-40B4-BE49-F238E27FC236}">
                <a16:creationId xmlns:a16="http://schemas.microsoft.com/office/drawing/2014/main" id="{0F2DF626-EE66-1FC3-66F8-D9CBCA1E97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62700" y="6896033"/>
            <a:ext cx="3764708" cy="3727060"/>
          </a:xfrm>
          <a:prstGeom prst="rect">
            <a:avLst/>
          </a:prstGeom>
        </p:spPr>
      </p:pic>
      <p:pic>
        <p:nvPicPr>
          <p:cNvPr id="12" name="Picture 7">
            <a:extLst>
              <a:ext uri="{FF2B5EF4-FFF2-40B4-BE49-F238E27FC236}">
                <a16:creationId xmlns:a16="http://schemas.microsoft.com/office/drawing/2014/main" id="{B2FB25DB-7078-4256-FD32-DB8A5986BA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20710" y="2448747"/>
            <a:ext cx="3764708" cy="3727060"/>
          </a:xfrm>
          <a:prstGeom prst="rect">
            <a:avLst/>
          </a:prstGeom>
        </p:spPr>
      </p:pic>
      <p:sp>
        <p:nvSpPr>
          <p:cNvPr id="14" name="TextBox 13">
            <a:extLst>
              <a:ext uri="{FF2B5EF4-FFF2-40B4-BE49-F238E27FC236}">
                <a16:creationId xmlns:a16="http://schemas.microsoft.com/office/drawing/2014/main" id="{2DD96688-24B6-A8CA-86E9-6F20B1AF74EF}"/>
              </a:ext>
            </a:extLst>
          </p:cNvPr>
          <p:cNvSpPr txBox="1"/>
          <p:nvPr/>
        </p:nvSpPr>
        <p:spPr>
          <a:xfrm>
            <a:off x="8850030" y="3864866"/>
            <a:ext cx="3234155" cy="2878480"/>
          </a:xfrm>
          <a:prstGeom prst="rect">
            <a:avLst/>
          </a:prstGeom>
          <a:noFill/>
        </p:spPr>
        <p:txBody>
          <a:bodyPr wrap="square">
            <a:spAutoFit/>
          </a:bodyPr>
          <a:lstStyle/>
          <a:p>
            <a:pPr algn="ctr">
              <a:lnSpc>
                <a:spcPct val="115000"/>
              </a:lnSpc>
            </a:pPr>
            <a:r>
              <a:rPr lang="it-IT" sz="3200" dirty="0" err="1">
                <a:solidFill>
                  <a:srgbClr val="000000"/>
                </a:solidFill>
                <a:effectLst/>
                <a:latin typeface="Times New Roman" panose="02020603050405020304" pitchFamily="18" charset="0"/>
                <a:ea typeface="Times New Roman" panose="02020603050405020304" pitchFamily="18" charset="0"/>
              </a:rPr>
              <a:t>Nhận</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biết</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đối</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tượng</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được</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giới</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thiệu</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và</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cách</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chia</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theo</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từng</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loại</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của</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đối</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tượng</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đó</a:t>
            </a:r>
            <a:r>
              <a:rPr lang="it-IT" sz="3200" dirty="0">
                <a:solidFill>
                  <a:srgbClr val="000000"/>
                </a:solidFill>
                <a:effectLst/>
                <a:latin typeface="Times New Roman" panose="02020603050405020304" pitchFamily="18" charset="0"/>
                <a:ea typeface="Times New Roman" panose="02020603050405020304" pitchFamily="18" charset="0"/>
              </a:rPr>
              <a:t>.</a:t>
            </a:r>
            <a:endParaRPr lang="en-VN" sz="32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296BF410-B121-DD32-5FE7-46123048B3BD}"/>
              </a:ext>
            </a:extLst>
          </p:cNvPr>
          <p:cNvSpPr txBox="1"/>
          <p:nvPr/>
        </p:nvSpPr>
        <p:spPr>
          <a:xfrm>
            <a:off x="11091445" y="7463572"/>
            <a:ext cx="3234155" cy="2878480"/>
          </a:xfrm>
          <a:prstGeom prst="rect">
            <a:avLst/>
          </a:prstGeom>
          <a:noFill/>
        </p:spPr>
        <p:txBody>
          <a:bodyPr wrap="square">
            <a:spAutoFit/>
          </a:bodyPr>
          <a:lstStyle/>
          <a:p>
            <a:pPr algn="ctr">
              <a:lnSpc>
                <a:spcPct val="115000"/>
              </a:lnSpc>
            </a:pPr>
            <a:r>
              <a:rPr lang="it-IT" sz="3200" dirty="0" err="1">
                <a:solidFill>
                  <a:srgbClr val="000000"/>
                </a:solidFill>
                <a:effectLst/>
                <a:latin typeface="Times New Roman" panose="02020603050405020304" pitchFamily="18" charset="0"/>
                <a:ea typeface="Times New Roman" panose="02020603050405020304" pitchFamily="18" charset="0"/>
              </a:rPr>
              <a:t>Nhận</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biết</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và</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hiểu</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tác</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dụng</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của</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phần</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cước</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chú</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tài</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liệu</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tham</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khảo</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trong</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văn</a:t>
            </a:r>
            <a:r>
              <a:rPr lang="it-IT" sz="3200" dirty="0">
                <a:solidFill>
                  <a:srgbClr val="000000"/>
                </a:solidFill>
                <a:effectLst/>
                <a:latin typeface="Times New Roman" panose="02020603050405020304" pitchFamily="18" charset="0"/>
                <a:ea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rPr>
              <a:t>bản</a:t>
            </a:r>
            <a:r>
              <a:rPr lang="it-IT" sz="3200" dirty="0">
                <a:solidFill>
                  <a:srgbClr val="000000"/>
                </a:solidFill>
                <a:effectLst/>
                <a:latin typeface="Times New Roman" panose="02020603050405020304" pitchFamily="18" charset="0"/>
                <a:ea typeface="Times New Roman" panose="02020603050405020304" pitchFamily="18" charset="0"/>
              </a:rPr>
              <a:t>.</a:t>
            </a:r>
            <a:endParaRPr lang="en-VN" sz="32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id="{762BC7E5-64E6-47FD-17A5-AC1394473ECD}"/>
              </a:ext>
            </a:extLst>
          </p:cNvPr>
          <p:cNvSpPr txBox="1"/>
          <p:nvPr/>
        </p:nvSpPr>
        <p:spPr>
          <a:xfrm>
            <a:off x="14606202" y="3035004"/>
            <a:ext cx="2724916" cy="2554545"/>
          </a:xfrm>
          <a:prstGeom prst="rect">
            <a:avLst/>
          </a:prstGeom>
          <a:noFill/>
        </p:spPr>
        <p:txBody>
          <a:bodyPr wrap="square">
            <a:spAutoFit/>
          </a:bodyPr>
          <a:lstStyle/>
          <a:p>
            <a:pPr algn="ct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dung</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it-IT"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VN" sz="3200" dirty="0">
                <a:effectLst/>
                <a:latin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4373" y="6725584"/>
            <a:ext cx="8228764" cy="358637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716434E9-0AAF-4C99-96EA-E0861EF9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8009" y="3848100"/>
            <a:ext cx="8239991" cy="6972300"/>
          </a:xfrm>
          <a:prstGeom prst="rect">
            <a:avLst/>
          </a:prstGeom>
        </p:spPr>
      </p:pic>
      <p:sp>
        <p:nvSpPr>
          <p:cNvPr id="8" name="TextBox 7">
            <a:extLst>
              <a:ext uri="{FF2B5EF4-FFF2-40B4-BE49-F238E27FC236}">
                <a16:creationId xmlns:a16="http://schemas.microsoft.com/office/drawing/2014/main" id="{2B051576-DF69-344E-BBF6-BDCAF4F7E605}"/>
              </a:ext>
            </a:extLst>
          </p:cNvPr>
          <p:cNvSpPr txBox="1"/>
          <p:nvPr/>
        </p:nvSpPr>
        <p:spPr>
          <a:xfrm>
            <a:off x="4127243" y="1046564"/>
            <a:ext cx="9437914" cy="5603072"/>
          </a:xfrm>
          <a:prstGeom prst="rect">
            <a:avLst/>
          </a:prstGeom>
          <a:noFill/>
        </p:spPr>
        <p:txBody>
          <a:bodyPr wrap="square">
            <a:spAutoFit/>
          </a:bodyPr>
          <a:lstStyle/>
          <a:p>
            <a:pPr indent="457200">
              <a:lnSpc>
                <a:spcPct val="115000"/>
              </a:lnSpc>
            </a:pPr>
            <a:r>
              <a:rPr lang="it-IT" sz="4500" b="1" dirty="0" err="1">
                <a:solidFill>
                  <a:srgbClr val="000000"/>
                </a:solidFill>
                <a:effectLst/>
                <a:latin typeface="Times New Roman" panose="02020603050405020304" pitchFamily="18" charset="0"/>
                <a:ea typeface="MS Mincho" panose="02020609040205080304" pitchFamily="49" charset="-128"/>
              </a:rPr>
              <a:t>Câu</a:t>
            </a:r>
            <a:r>
              <a:rPr lang="it-IT" sz="4500" b="1" dirty="0">
                <a:solidFill>
                  <a:srgbClr val="000000"/>
                </a:solidFill>
                <a:effectLst/>
                <a:latin typeface="Times New Roman" panose="02020603050405020304" pitchFamily="18" charset="0"/>
                <a:ea typeface="MS Mincho" panose="02020609040205080304" pitchFamily="49" charset="-128"/>
              </a:rPr>
              <a:t> 1.</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Văn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bản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i="1" dirty="0" err="1">
                <a:solidFill>
                  <a:srgbClr val="000000"/>
                </a:solidFill>
                <a:effectLst/>
                <a:latin typeface="Times New Roman" panose="02020603050405020304" pitchFamily="18" charset="0"/>
                <a:ea typeface="MS Mincho" panose="02020609040205080304" pitchFamily="49" charset="-128"/>
              </a:rPr>
              <a:t>Ghe</a:t>
            </a:r>
            <a:r>
              <a:rPr lang="it-IT" sz="4500" i="1" dirty="0">
                <a:solidFill>
                  <a:srgbClr val="000000"/>
                </a:solidFill>
                <a:effectLst/>
                <a:latin typeface="Times New Roman" panose="02020603050405020304" pitchFamily="18" charset="0"/>
                <a:ea typeface="MS Mincho" panose="02020609040205080304" pitchFamily="49" charset="-128"/>
              </a:rPr>
              <a:t> </a:t>
            </a:r>
            <a:r>
              <a:rPr lang="it-IT" sz="4500" i="1" dirty="0" err="1">
                <a:solidFill>
                  <a:srgbClr val="000000"/>
                </a:solidFill>
                <a:effectLst/>
                <a:latin typeface="Times New Roman" panose="02020603050405020304" pitchFamily="18" charset="0"/>
                <a:ea typeface="MS Mincho" panose="02020609040205080304" pitchFamily="49" charset="-128"/>
              </a:rPr>
              <a:t>xuồng</a:t>
            </a:r>
            <a:r>
              <a:rPr lang="it-IT" sz="4500" i="1" dirty="0">
                <a:solidFill>
                  <a:srgbClr val="000000"/>
                </a:solidFill>
                <a:effectLst/>
                <a:latin typeface="Times New Roman" panose="02020603050405020304" pitchFamily="18" charset="0"/>
                <a:ea typeface="MS Mincho" panose="02020609040205080304" pitchFamily="49" charset="-128"/>
              </a:rPr>
              <a:t> </a:t>
            </a:r>
            <a:r>
              <a:rPr lang="it-IT" sz="4500" i="1" dirty="0" err="1">
                <a:solidFill>
                  <a:srgbClr val="000000"/>
                </a:solidFill>
                <a:effectLst/>
                <a:latin typeface="Times New Roman" panose="02020603050405020304" pitchFamily="18" charset="0"/>
                <a:ea typeface="MS Mincho" panose="02020609040205080304" pitchFamily="49" charset="-128"/>
              </a:rPr>
              <a:t>Nam</a:t>
            </a:r>
            <a:r>
              <a:rPr lang="it-IT" sz="4500" i="1" dirty="0">
                <a:solidFill>
                  <a:srgbClr val="000000"/>
                </a:solidFill>
                <a:effectLst/>
                <a:latin typeface="Times New Roman" panose="02020603050405020304" pitchFamily="18" charset="0"/>
                <a:ea typeface="MS Mincho" panose="02020609040205080304" pitchFamily="49" charset="-128"/>
              </a:rPr>
              <a:t> </a:t>
            </a:r>
            <a:r>
              <a:rPr lang="it-IT" sz="4500" i="1" dirty="0" err="1">
                <a:solidFill>
                  <a:srgbClr val="000000"/>
                </a:solidFill>
                <a:effectLst/>
                <a:latin typeface="Times New Roman" panose="02020603050405020304" pitchFamily="18" charset="0"/>
                <a:ea typeface="MS Mincho" panose="02020609040205080304" pitchFamily="49" charset="-128"/>
              </a:rPr>
              <a:t>Bộ</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được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viết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theo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phương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thức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biểu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đạt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chính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nào</a:t>
            </a:r>
            <a:r>
              <a:rPr lang="it-IT" sz="4500" dirty="0">
                <a:solidFill>
                  <a:srgbClr val="000000"/>
                </a:solidFill>
                <a:effectLst/>
                <a:latin typeface="Times New Roman" panose="02020603050405020304" pitchFamily="18" charset="0"/>
                <a:ea typeface="MS Mincho" panose="02020609040205080304" pitchFamily="49" charset="-128"/>
              </a:rPr>
              <a:t>?</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A. </a:t>
            </a:r>
            <a:r>
              <a:rPr lang="it-IT" sz="4500" dirty="0" err="1">
                <a:solidFill>
                  <a:srgbClr val="000000"/>
                </a:solidFill>
                <a:effectLst/>
                <a:latin typeface="Times New Roman" panose="02020603050405020304" pitchFamily="18" charset="0"/>
                <a:ea typeface="MS Mincho" panose="02020609040205080304" pitchFamily="49" charset="-128"/>
              </a:rPr>
              <a:t>Tự</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sự</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B. </a:t>
            </a:r>
            <a:r>
              <a:rPr lang="it-IT" sz="4500" dirty="0" err="1">
                <a:solidFill>
                  <a:srgbClr val="000000"/>
                </a:solidFill>
                <a:effectLst/>
                <a:latin typeface="Times New Roman" panose="02020603050405020304" pitchFamily="18" charset="0"/>
                <a:ea typeface="MS Mincho" panose="02020609040205080304" pitchFamily="49" charset="-128"/>
              </a:rPr>
              <a:t>Miêu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tả</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C. </a:t>
            </a:r>
            <a:r>
              <a:rPr lang="it-IT" sz="4500" dirty="0" err="1">
                <a:solidFill>
                  <a:srgbClr val="000000"/>
                </a:solidFill>
                <a:effectLst/>
                <a:latin typeface="Times New Roman" panose="02020603050405020304" pitchFamily="18" charset="0"/>
                <a:ea typeface="MS Mincho" panose="02020609040205080304" pitchFamily="49" charset="-128"/>
              </a:rPr>
              <a:t>Nghị</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luận</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D. </a:t>
            </a:r>
            <a:r>
              <a:rPr lang="it-IT" sz="4500" dirty="0" err="1">
                <a:solidFill>
                  <a:srgbClr val="000000"/>
                </a:solidFill>
                <a:effectLst/>
                <a:latin typeface="Times New Roman" panose="02020603050405020304" pitchFamily="18" charset="0"/>
                <a:ea typeface="MS Mincho" panose="02020609040205080304" pitchFamily="49" charset="-128"/>
              </a:rPr>
              <a:t>Thuyết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minh</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4373" y="6725584"/>
            <a:ext cx="8228764" cy="358637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716434E9-0AAF-4C99-96EA-E0861EF9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8009" y="3848100"/>
            <a:ext cx="8239991" cy="6972300"/>
          </a:xfrm>
          <a:prstGeom prst="rect">
            <a:avLst/>
          </a:prstGeom>
        </p:spPr>
      </p:pic>
      <p:sp>
        <p:nvSpPr>
          <p:cNvPr id="4" name="TextBox 3">
            <a:extLst>
              <a:ext uri="{FF2B5EF4-FFF2-40B4-BE49-F238E27FC236}">
                <a16:creationId xmlns:a16="http://schemas.microsoft.com/office/drawing/2014/main" id="{F4CC2508-3D79-A0BE-D6EB-4E5BAED23B7C}"/>
              </a:ext>
            </a:extLst>
          </p:cNvPr>
          <p:cNvSpPr txBox="1"/>
          <p:nvPr/>
        </p:nvSpPr>
        <p:spPr>
          <a:xfrm>
            <a:off x="1104900" y="1556251"/>
            <a:ext cx="16078200" cy="4010329"/>
          </a:xfrm>
          <a:prstGeom prst="rect">
            <a:avLst/>
          </a:prstGeom>
          <a:noFill/>
        </p:spPr>
        <p:txBody>
          <a:bodyPr wrap="square">
            <a:spAutoFit/>
          </a:bodyPr>
          <a:lstStyle/>
          <a:p>
            <a:pPr indent="457200">
              <a:lnSpc>
                <a:spcPct val="115000"/>
              </a:lnSpc>
            </a:pPr>
            <a:r>
              <a:rPr lang="it-IT" sz="4500" b="1" dirty="0" err="1">
                <a:solidFill>
                  <a:srgbClr val="000000"/>
                </a:solidFill>
                <a:effectLst/>
                <a:latin typeface="Times New Roman" panose="02020603050405020304" pitchFamily="18" charset="0"/>
                <a:ea typeface="MS Mincho" panose="02020609040205080304" pitchFamily="49" charset="-128"/>
              </a:rPr>
              <a:t>Câu</a:t>
            </a:r>
            <a:r>
              <a:rPr lang="it-IT" sz="4500" b="1" dirty="0">
                <a:solidFill>
                  <a:srgbClr val="000000"/>
                </a:solidFill>
                <a:effectLst/>
                <a:latin typeface="Times New Roman" panose="02020603050405020304" pitchFamily="18" charset="0"/>
                <a:ea typeface="MS Mincho" panose="02020609040205080304" pitchFamily="49" charset="-128"/>
              </a:rPr>
              <a:t> 2.</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Thông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tin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chính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văn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bản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được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sắp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xếp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theo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trật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tự</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nào</a:t>
            </a:r>
            <a:r>
              <a:rPr lang="it-IT" sz="4500" dirty="0">
                <a:solidFill>
                  <a:srgbClr val="000000"/>
                </a:solidFill>
                <a:effectLst/>
                <a:latin typeface="Times New Roman" panose="02020603050405020304" pitchFamily="18" charset="0"/>
                <a:ea typeface="MS Mincho" panose="02020609040205080304" pitchFamily="49" charset="-128"/>
              </a:rPr>
              <a:t>?</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A. </a:t>
            </a:r>
            <a:r>
              <a:rPr lang="it-IT" sz="4500" dirty="0" err="1">
                <a:solidFill>
                  <a:srgbClr val="000000"/>
                </a:solidFill>
                <a:effectLst/>
                <a:latin typeface="Times New Roman" panose="02020603050405020304" pitchFamily="18" charset="0"/>
                <a:ea typeface="MS Mincho" panose="02020609040205080304" pitchFamily="49" charset="-128"/>
              </a:rPr>
              <a:t>Trật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tự</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thời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gian</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B. </a:t>
            </a:r>
            <a:r>
              <a:rPr lang="it-IT" sz="4500" dirty="0" err="1">
                <a:solidFill>
                  <a:srgbClr val="000000"/>
                </a:solidFill>
                <a:effectLst/>
                <a:latin typeface="Times New Roman" panose="02020603050405020304" pitchFamily="18" charset="0"/>
                <a:ea typeface="MS Mincho" panose="02020609040205080304" pitchFamily="49" charset="-128"/>
              </a:rPr>
              <a:t>Nguyên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nhân</a:t>
            </a:r>
            <a:r>
              <a:rPr lang="it-IT" sz="4500" dirty="0">
                <a:solidFill>
                  <a:srgbClr val="000000"/>
                </a:solidFill>
                <a:effectLst/>
                <a:latin typeface="Times New Roman" panose="02020603050405020304" pitchFamily="18" charset="0"/>
                <a:ea typeface="MS Mincho" panose="02020609040205080304" pitchFamily="49" charset="-128"/>
              </a:rPr>
              <a:t> - </a:t>
            </a:r>
            <a:r>
              <a:rPr lang="it-IT" sz="4500" dirty="0" err="1">
                <a:solidFill>
                  <a:srgbClr val="000000"/>
                </a:solidFill>
                <a:effectLst/>
                <a:latin typeface="Times New Roman" panose="02020603050405020304" pitchFamily="18" charset="0"/>
                <a:ea typeface="MS Mincho" panose="02020609040205080304" pitchFamily="49" charset="-128"/>
              </a:rPr>
              <a:t>kết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quả</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C. </a:t>
            </a:r>
            <a:r>
              <a:rPr lang="it-IT" sz="4500" dirty="0" err="1">
                <a:solidFill>
                  <a:srgbClr val="000000"/>
                </a:solidFill>
                <a:effectLst/>
                <a:latin typeface="Times New Roman" panose="02020603050405020304" pitchFamily="18" charset="0"/>
                <a:ea typeface="MS Mincho" panose="02020609040205080304" pitchFamily="49" charset="-128"/>
              </a:rPr>
              <a:t>Đối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tượng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được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phân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loại</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D. </a:t>
            </a:r>
            <a:r>
              <a:rPr lang="it-IT" sz="4500" dirty="0" err="1">
                <a:solidFill>
                  <a:srgbClr val="000000"/>
                </a:solidFill>
                <a:effectLst/>
                <a:latin typeface="Times New Roman" panose="02020603050405020304" pitchFamily="18" charset="0"/>
                <a:ea typeface="MS Mincho" panose="02020609040205080304" pitchFamily="49" charset="-128"/>
              </a:rPr>
              <a:t>Tầm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quan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trọng</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024739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21" b="204"/>
          <a:stretch>
            <a:fillRect/>
          </a:stretch>
        </p:blipFill>
        <p:spPr>
          <a:xfrm rot="10572501">
            <a:off x="15819600" y="-2823140"/>
            <a:ext cx="3698313" cy="5646280"/>
          </a:xfrm>
          <a:prstGeom prst="rect">
            <a:avLst/>
          </a:prstGeom>
        </p:spPr>
      </p:pic>
      <p:pic>
        <p:nvPicPr>
          <p:cNvPr id="3" name="Picture 3"/>
          <p:cNvPicPr>
            <a:picLocks noChangeAspect="1"/>
          </p:cNvPicPr>
          <p:nvPr/>
        </p:nvPicPr>
        <p:blipFill>
          <a:blip r:embed="rId4"/>
          <a:srcRect r="669" b="756"/>
          <a:stretch>
            <a:fillRect/>
          </a:stretch>
        </p:blipFill>
        <p:spPr>
          <a:xfrm rot="1642198">
            <a:off x="531186" y="6342077"/>
            <a:ext cx="2166621" cy="4828125"/>
          </a:xfrm>
          <a:prstGeom prst="rect">
            <a:avLst/>
          </a:prstGeom>
        </p:spPr>
      </p:pic>
      <p:pic>
        <p:nvPicPr>
          <p:cNvPr id="4" name="Picture 4"/>
          <p:cNvPicPr>
            <a:picLocks noChangeAspect="1"/>
          </p:cNvPicPr>
          <p:nvPr/>
        </p:nvPicPr>
        <p:blipFill>
          <a:blip r:embed="rId5"/>
          <a:srcRect r="698" b="734"/>
          <a:stretch>
            <a:fillRect/>
          </a:stretch>
        </p:blipFill>
        <p:spPr>
          <a:xfrm rot="468883">
            <a:off x="16604679" y="8388173"/>
            <a:ext cx="2128155" cy="2313212"/>
          </a:xfrm>
          <a:prstGeom prst="rect">
            <a:avLst/>
          </a:prstGeom>
        </p:spPr>
      </p:pic>
      <p:pic>
        <p:nvPicPr>
          <p:cNvPr id="5" name="Picture 5"/>
          <p:cNvPicPr>
            <a:picLocks noChangeAspect="1"/>
          </p:cNvPicPr>
          <p:nvPr/>
        </p:nvPicPr>
        <p:blipFill>
          <a:blip r:embed="rId6"/>
          <a:srcRect/>
          <a:stretch>
            <a:fillRect/>
          </a:stretch>
        </p:blipFill>
        <p:spPr>
          <a:xfrm>
            <a:off x="-39975" y="8631350"/>
            <a:ext cx="6554328" cy="2203976"/>
          </a:xfrm>
          <a:prstGeom prst="rect">
            <a:avLst/>
          </a:prstGeom>
        </p:spPr>
      </p:pic>
      <p:sp>
        <p:nvSpPr>
          <p:cNvPr id="7" name="TextBox 6">
            <a:extLst>
              <a:ext uri="{FF2B5EF4-FFF2-40B4-BE49-F238E27FC236}">
                <a16:creationId xmlns:a16="http://schemas.microsoft.com/office/drawing/2014/main" id="{C5775876-731B-D8BC-3B7D-8F75C5896B29}"/>
              </a:ext>
            </a:extLst>
          </p:cNvPr>
          <p:cNvSpPr txBox="1"/>
          <p:nvPr/>
        </p:nvSpPr>
        <p:spPr>
          <a:xfrm>
            <a:off x="1524951" y="2188996"/>
            <a:ext cx="15238097" cy="4806700"/>
          </a:xfrm>
          <a:prstGeom prst="rect">
            <a:avLst/>
          </a:prstGeom>
          <a:noFill/>
        </p:spPr>
        <p:txBody>
          <a:bodyPr wrap="square">
            <a:spAutoFit/>
          </a:bodyPr>
          <a:lstStyle/>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1. Triển khai ý tưởng và thông tin theo nhóm đối tượng được phân loại là gì?</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A. Chia nhỏ đối tượng thành nhiều loại nhỏ để thuyết trình</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B. Chia nhỏ đối tượng thành từng bộ phận để thuyết minh</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C. Chia nhỏ đối tượng thành từng vùng để thuyết minh</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D. Chia tách đối tượng thành từng phần để thuyết minh</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2453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4373" y="6725584"/>
            <a:ext cx="8228764" cy="358637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716434E9-0AAF-4C99-96EA-E0861EF9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8009" y="3848100"/>
            <a:ext cx="8239991" cy="6972300"/>
          </a:xfrm>
          <a:prstGeom prst="rect">
            <a:avLst/>
          </a:prstGeom>
        </p:spPr>
      </p:pic>
      <p:sp>
        <p:nvSpPr>
          <p:cNvPr id="5" name="TextBox 4">
            <a:extLst>
              <a:ext uri="{FF2B5EF4-FFF2-40B4-BE49-F238E27FC236}">
                <a16:creationId xmlns:a16="http://schemas.microsoft.com/office/drawing/2014/main" id="{C94724CB-4D90-819D-CCD6-A8A432AA3A72}"/>
              </a:ext>
            </a:extLst>
          </p:cNvPr>
          <p:cNvSpPr txBox="1"/>
          <p:nvPr/>
        </p:nvSpPr>
        <p:spPr>
          <a:xfrm>
            <a:off x="808657" y="342900"/>
            <a:ext cx="17022144" cy="4378506"/>
          </a:xfrm>
          <a:prstGeom prst="rect">
            <a:avLst/>
          </a:prstGeom>
          <a:noFill/>
        </p:spPr>
        <p:txBody>
          <a:bodyPr wrap="square">
            <a:spAutoFit/>
          </a:bodyPr>
          <a:lstStyle/>
          <a:p>
            <a:pPr indent="457200">
              <a:lnSpc>
                <a:spcPct val="115000"/>
              </a:lnSpc>
            </a:pPr>
            <a:r>
              <a:rPr lang="it-IT" sz="3500" b="1" dirty="0" err="1">
                <a:solidFill>
                  <a:srgbClr val="000000"/>
                </a:solidFill>
                <a:effectLst/>
                <a:latin typeface="Times New Roman" panose="02020603050405020304" pitchFamily="18" charset="0"/>
                <a:ea typeface="MS Mincho" panose="02020609040205080304" pitchFamily="49" charset="-128"/>
              </a:rPr>
              <a:t>Câu</a:t>
            </a:r>
            <a:r>
              <a:rPr lang="it-IT" sz="3500" b="1" dirty="0">
                <a:solidFill>
                  <a:srgbClr val="000000"/>
                </a:solidFill>
                <a:effectLst/>
                <a:latin typeface="Times New Roman" panose="02020603050405020304" pitchFamily="18" charset="0"/>
                <a:ea typeface="MS Mincho" panose="02020609040205080304" pitchFamily="49" charset="-128"/>
              </a:rPr>
              <a:t> 3.</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Cách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trình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bày</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thông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tin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trong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văn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bản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có</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tác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dụng</a:t>
            </a:r>
            <a:r>
              <a:rPr lang="it-IT" sz="3500" dirty="0">
                <a:solidFill>
                  <a:srgbClr val="000000"/>
                </a:solidFill>
                <a:effectLst/>
                <a:latin typeface="Times New Roman" panose="02020603050405020304" pitchFamily="18" charset="0"/>
                <a:ea typeface="MS Mincho" panose="02020609040205080304" pitchFamily="49" charset="-128"/>
              </a:rPr>
              <a:t> gì?</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A. </a:t>
            </a:r>
            <a:r>
              <a:rPr lang="it-IT" sz="3500" dirty="0" err="1">
                <a:solidFill>
                  <a:srgbClr val="000000"/>
                </a:solidFill>
                <a:effectLst/>
                <a:latin typeface="Times New Roman" panose="02020603050405020304" pitchFamily="18" charset="0"/>
                <a:ea typeface="MS Mincho" panose="02020609040205080304" pitchFamily="49" charset="-128"/>
              </a:rPr>
              <a:t>Giúp</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người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đọc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hình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dung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ra</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thứ</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tự</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ra</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đời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trước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sau</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của</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các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loại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ghe</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xuồng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Nam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Bộ</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B. </a:t>
            </a:r>
            <a:r>
              <a:rPr lang="it-IT" sz="3500" dirty="0" err="1">
                <a:solidFill>
                  <a:srgbClr val="000000"/>
                </a:solidFill>
                <a:effectLst/>
                <a:latin typeface="Times New Roman" panose="02020603050405020304" pitchFamily="18" charset="0"/>
                <a:ea typeface="MS Mincho" panose="02020609040205080304" pitchFamily="49" charset="-128"/>
              </a:rPr>
              <a:t>Giúp</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người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đọc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hình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dung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ra</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nguyên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nhân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đưa</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đến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sự</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xuất</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hiện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của</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các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loại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ghe</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xuồng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Nam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Bộ</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C. </a:t>
            </a:r>
            <a:r>
              <a:rPr lang="it-IT" sz="3500" dirty="0" err="1">
                <a:solidFill>
                  <a:srgbClr val="000000"/>
                </a:solidFill>
                <a:effectLst/>
                <a:latin typeface="Times New Roman" panose="02020603050405020304" pitchFamily="18" charset="0"/>
                <a:ea typeface="MS Mincho" panose="02020609040205080304" pitchFamily="49" charset="-128"/>
              </a:rPr>
              <a:t>Giúp</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người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đọc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có</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được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thông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tin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đầy</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đủ</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về</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từng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đối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tượng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được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thuyết</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minh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đồng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thời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làm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cho</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viết</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được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rõ</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ràng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mạch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lạc</a:t>
            </a:r>
            <a:r>
              <a:rPr lang="it-IT" sz="3500" dirty="0">
                <a:solidFill>
                  <a:srgbClr val="000000"/>
                </a:solidFill>
                <a:effectLst/>
                <a:latin typeface="Times New Roman" panose="02020603050405020304" pitchFamily="18" charset="0"/>
                <a:ea typeface="MS Mincho" panose="02020609040205080304" pitchFamily="49" charset="-128"/>
              </a:rPr>
              <a:t>.</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D. </a:t>
            </a:r>
            <a:r>
              <a:rPr lang="it-IT" sz="3500" dirty="0" err="1">
                <a:solidFill>
                  <a:srgbClr val="000000"/>
                </a:solidFill>
                <a:effectLst/>
                <a:latin typeface="Times New Roman" panose="02020603050405020304" pitchFamily="18" charset="0"/>
                <a:ea typeface="MS Mincho" panose="02020609040205080304" pitchFamily="49" charset="-128"/>
              </a:rPr>
              <a:t>Giúp</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người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đọc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thấy</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được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mức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độ</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quan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trọng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của</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từng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loại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ghe</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xuồng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Nam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Bộ</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83604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4373" y="6725584"/>
            <a:ext cx="8228764" cy="358637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716434E9-0AAF-4C99-96EA-E0861EF9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8009" y="3848100"/>
            <a:ext cx="8239991" cy="6972300"/>
          </a:xfrm>
          <a:prstGeom prst="rect">
            <a:avLst/>
          </a:prstGeom>
        </p:spPr>
      </p:pic>
      <p:sp>
        <p:nvSpPr>
          <p:cNvPr id="4" name="TextBox 3">
            <a:extLst>
              <a:ext uri="{FF2B5EF4-FFF2-40B4-BE49-F238E27FC236}">
                <a16:creationId xmlns:a16="http://schemas.microsoft.com/office/drawing/2014/main" id="{3A52CCBB-87DF-4559-AD2F-0049D6A0BEED}"/>
              </a:ext>
            </a:extLst>
          </p:cNvPr>
          <p:cNvSpPr txBox="1"/>
          <p:nvPr/>
        </p:nvSpPr>
        <p:spPr>
          <a:xfrm>
            <a:off x="952500" y="647700"/>
            <a:ext cx="16383000" cy="4806700"/>
          </a:xfrm>
          <a:prstGeom prst="rect">
            <a:avLst/>
          </a:prstGeom>
          <a:noFill/>
        </p:spPr>
        <p:txBody>
          <a:bodyPr wrap="square">
            <a:spAutoFit/>
          </a:bodyPr>
          <a:lstStyle/>
          <a:p>
            <a:pPr indent="457200">
              <a:lnSpc>
                <a:spcPct val="115000"/>
              </a:lnSpc>
            </a:pPr>
            <a:r>
              <a:rPr lang="it-IT" sz="4500" b="1" dirty="0" err="1">
                <a:solidFill>
                  <a:srgbClr val="000000"/>
                </a:solidFill>
                <a:effectLst/>
                <a:latin typeface="Times New Roman" panose="02020603050405020304" pitchFamily="18" charset="0"/>
                <a:ea typeface="MS Mincho" panose="02020609040205080304" pitchFamily="49" charset="-128"/>
              </a:rPr>
              <a:t>Câu</a:t>
            </a:r>
            <a:r>
              <a:rPr lang="it-IT" sz="4500" b="1" dirty="0">
                <a:solidFill>
                  <a:srgbClr val="000000"/>
                </a:solidFill>
                <a:effectLst/>
                <a:latin typeface="Times New Roman" panose="02020603050405020304" pitchFamily="18" charset="0"/>
                <a:ea typeface="MS Mincho" panose="02020609040205080304" pitchFamily="49" charset="-128"/>
              </a:rPr>
              <a:t> 4. </a:t>
            </a:r>
            <a:r>
              <a:rPr lang="it-IT" sz="4500" dirty="0" err="1">
                <a:solidFill>
                  <a:srgbClr val="000000"/>
                </a:solidFill>
                <a:effectLst/>
                <a:latin typeface="Times New Roman" panose="02020603050405020304" pitchFamily="18" charset="0"/>
                <a:ea typeface="MS Mincho" panose="02020609040205080304" pitchFamily="49" charset="-128"/>
              </a:rPr>
              <a:t>Văn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bản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b="1" dirty="0" err="1">
                <a:solidFill>
                  <a:srgbClr val="000000"/>
                </a:solidFill>
                <a:effectLst/>
                <a:latin typeface="Times New Roman" panose="02020603050405020304" pitchFamily="18" charset="0"/>
                <a:ea typeface="MS Mincho" panose="02020609040205080304" pitchFamily="49" charset="-128"/>
              </a:rPr>
              <a:t>không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đề</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cập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đến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phương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diện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ghe</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xuồng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r>
              <a:rPr lang="it-IT" sz="4500" dirty="0">
                <a:solidFill>
                  <a:srgbClr val="000000"/>
                </a:solidFill>
                <a:effectLst/>
                <a:latin typeface="Times New Roman" panose="02020603050405020304" pitchFamily="18" charset="0"/>
                <a:ea typeface="MS Mincho" panose="02020609040205080304" pitchFamily="49" charset="-128"/>
              </a:rPr>
              <a:t>?</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A. </a:t>
            </a:r>
            <a:r>
              <a:rPr lang="it-IT" sz="4500" dirty="0" err="1">
                <a:solidFill>
                  <a:srgbClr val="000000"/>
                </a:solidFill>
                <a:effectLst/>
                <a:latin typeface="Times New Roman" panose="02020603050405020304" pitchFamily="18" charset="0"/>
                <a:ea typeface="MS Mincho" panose="02020609040205080304" pitchFamily="49" charset="-128"/>
              </a:rPr>
              <a:t>Lịch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sử</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ra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đời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và</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phát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triển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ghe</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xuồng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B. </a:t>
            </a:r>
            <a:r>
              <a:rPr lang="it-IT" sz="4500" dirty="0" err="1">
                <a:solidFill>
                  <a:srgbClr val="000000"/>
                </a:solidFill>
                <a:effectLst/>
                <a:latin typeface="Times New Roman" panose="02020603050405020304" pitchFamily="18" charset="0"/>
                <a:ea typeface="MS Mincho" panose="02020609040205080304" pitchFamily="49" charset="-128"/>
              </a:rPr>
              <a:t>Phân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loại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ghe</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xuồng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C. </a:t>
            </a:r>
            <a:r>
              <a:rPr lang="it-IT" sz="4500" dirty="0" err="1">
                <a:solidFill>
                  <a:srgbClr val="000000"/>
                </a:solidFill>
                <a:effectLst/>
                <a:latin typeface="Times New Roman" panose="02020603050405020304" pitchFamily="18" charset="0"/>
                <a:ea typeface="MS Mincho" panose="02020609040205080304" pitchFamily="49" charset="-128"/>
              </a:rPr>
              <a:t>Đặc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điểm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chức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năng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và</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phạm</a:t>
            </a:r>
            <a:r>
              <a:rPr lang="it-IT" sz="4500" dirty="0">
                <a:solidFill>
                  <a:srgbClr val="000000"/>
                </a:solidFill>
                <a:effectLst/>
                <a:latin typeface="Times New Roman" panose="02020603050405020304" pitchFamily="18" charset="0"/>
                <a:ea typeface="MS Mincho" panose="02020609040205080304" pitchFamily="49" charset="-128"/>
              </a:rPr>
              <a:t> vi </a:t>
            </a:r>
            <a:r>
              <a:rPr lang="it-IT" sz="4500" dirty="0" err="1">
                <a:solidFill>
                  <a:srgbClr val="000000"/>
                </a:solidFill>
                <a:effectLst/>
                <a:latin typeface="Times New Roman" panose="02020603050405020304" pitchFamily="18" charset="0"/>
                <a:ea typeface="MS Mincho" panose="02020609040205080304" pitchFamily="49" charset="-128"/>
              </a:rPr>
              <a:t>sử</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dụng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từng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loại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tiểu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loại</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D. </a:t>
            </a:r>
            <a:r>
              <a:rPr lang="it-IT" sz="4500" dirty="0" err="1">
                <a:solidFill>
                  <a:srgbClr val="000000"/>
                </a:solidFill>
                <a:effectLst/>
                <a:latin typeface="Times New Roman" panose="02020603050405020304" pitchFamily="18" charset="0"/>
                <a:ea typeface="MS Mincho" panose="02020609040205080304" pitchFamily="49" charset="-128"/>
              </a:rPr>
              <a:t>Giá</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trị</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ghe</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xuồng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352414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4373" y="6725584"/>
            <a:ext cx="8228764" cy="358637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716434E9-0AAF-4C99-96EA-E0861EF9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8009" y="3848100"/>
            <a:ext cx="8239991" cy="6972300"/>
          </a:xfrm>
          <a:prstGeom prst="rect">
            <a:avLst/>
          </a:prstGeom>
        </p:spPr>
      </p:pic>
      <p:sp>
        <p:nvSpPr>
          <p:cNvPr id="5" name="TextBox 4">
            <a:extLst>
              <a:ext uri="{FF2B5EF4-FFF2-40B4-BE49-F238E27FC236}">
                <a16:creationId xmlns:a16="http://schemas.microsoft.com/office/drawing/2014/main" id="{7DE8F26B-15C0-6C16-0E72-74B3ACFF7C8B}"/>
              </a:ext>
            </a:extLst>
          </p:cNvPr>
          <p:cNvSpPr txBox="1"/>
          <p:nvPr/>
        </p:nvSpPr>
        <p:spPr>
          <a:xfrm>
            <a:off x="642752" y="800100"/>
            <a:ext cx="17035648" cy="4806700"/>
          </a:xfrm>
          <a:prstGeom prst="rect">
            <a:avLst/>
          </a:prstGeom>
          <a:noFill/>
        </p:spPr>
        <p:txBody>
          <a:bodyPr wrap="square">
            <a:spAutoFit/>
          </a:bodyPr>
          <a:lstStyle/>
          <a:p>
            <a:pPr indent="457200">
              <a:lnSpc>
                <a:spcPct val="115000"/>
              </a:lnSpc>
            </a:pPr>
            <a:r>
              <a:rPr lang="it-IT" sz="4500" b="1" dirty="0" err="1">
                <a:solidFill>
                  <a:srgbClr val="000000"/>
                </a:solidFill>
                <a:effectLst/>
                <a:latin typeface="Times New Roman" panose="02020603050405020304" pitchFamily="18" charset="0"/>
                <a:ea typeface="MS Mincho" panose="02020609040205080304" pitchFamily="49" charset="-128"/>
              </a:rPr>
              <a:t>Câu</a:t>
            </a:r>
            <a:r>
              <a:rPr lang="it-IT" sz="4500" b="1" dirty="0">
                <a:solidFill>
                  <a:srgbClr val="000000"/>
                </a:solidFill>
                <a:effectLst/>
                <a:latin typeface="Times New Roman" panose="02020603050405020304" pitchFamily="18" charset="0"/>
                <a:ea typeface="MS Mincho" panose="02020609040205080304" pitchFamily="49" charset="-128"/>
              </a:rPr>
              <a:t> 5. </a:t>
            </a:r>
            <a:r>
              <a:rPr lang="it-IT" sz="4500" dirty="0" err="1">
                <a:solidFill>
                  <a:srgbClr val="000000"/>
                </a:solidFill>
                <a:effectLst/>
                <a:latin typeface="Times New Roman" panose="02020603050405020304" pitchFamily="18" charset="0"/>
                <a:ea typeface="MS Mincho" panose="02020609040205080304" pitchFamily="49" charset="-128"/>
              </a:rPr>
              <a:t>Nhận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định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sau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đây</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b="1" dirty="0" err="1">
                <a:solidFill>
                  <a:srgbClr val="000000"/>
                </a:solidFill>
                <a:effectLst/>
                <a:latin typeface="Times New Roman" panose="02020603050405020304" pitchFamily="18" charset="0"/>
                <a:ea typeface="MS Mincho" panose="02020609040205080304" pitchFamily="49" charset="-128"/>
              </a:rPr>
              <a:t>không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đúng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về</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ghe</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xuồng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được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đề</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cập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trong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văn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bản</a:t>
            </a:r>
            <a:r>
              <a:rPr lang="it-IT" sz="4500" dirty="0">
                <a:solidFill>
                  <a:srgbClr val="000000"/>
                </a:solidFill>
                <a:effectLst/>
                <a:latin typeface="Times New Roman" panose="02020603050405020304" pitchFamily="18" charset="0"/>
                <a:ea typeface="MS Mincho" panose="02020609040205080304" pitchFamily="49" charset="-128"/>
              </a:rPr>
              <a:t>?</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A. </a:t>
            </a:r>
            <a:r>
              <a:rPr lang="it-IT" sz="4500" dirty="0" err="1">
                <a:solidFill>
                  <a:srgbClr val="000000"/>
                </a:solidFill>
                <a:effectLst/>
                <a:latin typeface="Times New Roman" panose="02020603050405020304" pitchFamily="18" charset="0"/>
                <a:ea typeface="MS Mincho" panose="02020609040205080304" pitchFamily="49" charset="-128"/>
              </a:rPr>
              <a:t>Đa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dạng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và</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phong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phú</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về</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tiểu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loại</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B. </a:t>
            </a:r>
            <a:r>
              <a:rPr lang="it-IT" sz="4500" dirty="0" err="1">
                <a:solidFill>
                  <a:srgbClr val="000000"/>
                </a:solidFill>
                <a:effectLst/>
                <a:latin typeface="Times New Roman" panose="02020603050405020304" pitchFamily="18" charset="0"/>
                <a:ea typeface="MS Mincho" panose="02020609040205080304" pitchFamily="49" charset="-128"/>
              </a:rPr>
              <a:t>Mỗi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loại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phù</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hợp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với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những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mục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đích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sử</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dụng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khác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nhau</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C. </a:t>
            </a:r>
            <a:r>
              <a:rPr lang="it-IT" sz="4500" dirty="0" err="1">
                <a:solidFill>
                  <a:srgbClr val="000000"/>
                </a:solidFill>
                <a:effectLst/>
                <a:latin typeface="Times New Roman" panose="02020603050405020304" pitchFamily="18" charset="0"/>
                <a:ea typeface="MS Mincho" panose="02020609040205080304" pitchFamily="49" charset="-128"/>
              </a:rPr>
              <a:t>Mỗi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loại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phù</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hợp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với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từng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vùng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miền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khác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nhau</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D. </a:t>
            </a:r>
            <a:r>
              <a:rPr lang="it-IT" sz="4500" dirty="0" err="1">
                <a:solidFill>
                  <a:srgbClr val="000000"/>
                </a:solidFill>
                <a:effectLst/>
                <a:latin typeface="Times New Roman" panose="02020603050405020304" pitchFamily="18" charset="0"/>
                <a:ea typeface="MS Mincho" panose="02020609040205080304" pitchFamily="49" charset="-128"/>
              </a:rPr>
              <a:t>Giúp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người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dân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giàu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có</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hơn</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69628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4373" y="6725584"/>
            <a:ext cx="8228764" cy="358637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716434E9-0AAF-4C99-96EA-E0861EF9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8009" y="3848100"/>
            <a:ext cx="8239991" cy="6972300"/>
          </a:xfrm>
          <a:prstGeom prst="rect">
            <a:avLst/>
          </a:prstGeom>
        </p:spPr>
      </p:pic>
      <p:sp>
        <p:nvSpPr>
          <p:cNvPr id="4" name="TextBox 3">
            <a:extLst>
              <a:ext uri="{FF2B5EF4-FFF2-40B4-BE49-F238E27FC236}">
                <a16:creationId xmlns:a16="http://schemas.microsoft.com/office/drawing/2014/main" id="{17E7D227-5488-5B57-2B3E-9567D47BC303}"/>
              </a:ext>
            </a:extLst>
          </p:cNvPr>
          <p:cNvSpPr txBox="1"/>
          <p:nvPr/>
        </p:nvSpPr>
        <p:spPr>
          <a:xfrm>
            <a:off x="610094" y="495300"/>
            <a:ext cx="17296905" cy="6399444"/>
          </a:xfrm>
          <a:prstGeom prst="rect">
            <a:avLst/>
          </a:prstGeom>
          <a:noFill/>
        </p:spPr>
        <p:txBody>
          <a:bodyPr wrap="square">
            <a:spAutoFit/>
          </a:bodyPr>
          <a:lstStyle/>
          <a:p>
            <a:pPr indent="457200">
              <a:lnSpc>
                <a:spcPct val="115000"/>
              </a:lnSpc>
            </a:pPr>
            <a:r>
              <a:rPr lang="it-IT" sz="4500" b="1" dirty="0" err="1">
                <a:solidFill>
                  <a:srgbClr val="000000"/>
                </a:solidFill>
                <a:effectLst/>
                <a:latin typeface="Times New Roman" panose="02020603050405020304" pitchFamily="18" charset="0"/>
                <a:ea typeface="MS Mincho" panose="02020609040205080304" pitchFamily="49" charset="-128"/>
              </a:rPr>
              <a:t>Câu</a:t>
            </a:r>
            <a:r>
              <a:rPr lang="it-IT" sz="4500" b="1" dirty="0">
                <a:solidFill>
                  <a:srgbClr val="000000"/>
                </a:solidFill>
                <a:effectLst/>
                <a:latin typeface="Times New Roman" panose="02020603050405020304" pitchFamily="18" charset="0"/>
                <a:ea typeface="MS Mincho" panose="02020609040205080304" pitchFamily="49" charset="-128"/>
              </a:rPr>
              <a:t> 6.</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Vì</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sao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giả</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sử</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dụng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cước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chú</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một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số</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từ</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ngữ</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trong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văn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bản</a:t>
            </a:r>
            <a:r>
              <a:rPr lang="it-IT" sz="4500" dirty="0">
                <a:solidFill>
                  <a:srgbClr val="000000"/>
                </a:solidFill>
                <a:effectLst/>
                <a:latin typeface="Times New Roman" panose="02020603050405020304" pitchFamily="18" charset="0"/>
                <a:ea typeface="MS Mincho" panose="02020609040205080304" pitchFamily="49" charset="-128"/>
              </a:rPr>
              <a:t>?</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A. </a:t>
            </a:r>
            <a:r>
              <a:rPr lang="it-IT" sz="4500" dirty="0" err="1">
                <a:solidFill>
                  <a:srgbClr val="000000"/>
                </a:solidFill>
                <a:effectLst/>
                <a:latin typeface="Times New Roman" panose="02020603050405020304" pitchFamily="18" charset="0"/>
                <a:ea typeface="MS Mincho" panose="02020609040205080304" pitchFamily="49" charset="-128"/>
              </a:rPr>
              <a:t>Giúp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người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đọc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biết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cách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phát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âm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chuẩn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từ</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ngữ</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này</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B. </a:t>
            </a:r>
            <a:r>
              <a:rPr lang="it-IT" sz="4500" dirty="0" err="1">
                <a:solidFill>
                  <a:srgbClr val="000000"/>
                </a:solidFill>
                <a:effectLst/>
                <a:latin typeface="Times New Roman" panose="02020603050405020304" pitchFamily="18" charset="0"/>
                <a:ea typeface="MS Mincho" panose="02020609040205080304" pitchFamily="49" charset="-128"/>
              </a:rPr>
              <a:t>Giúp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người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đọc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thấy</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được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tầm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quan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trọng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từ</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ngữ</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này</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C. </a:t>
            </a:r>
            <a:r>
              <a:rPr lang="it-IT" sz="4500" dirty="0" err="1">
                <a:solidFill>
                  <a:srgbClr val="000000"/>
                </a:solidFill>
                <a:effectLst/>
                <a:latin typeface="Times New Roman" panose="02020603050405020304" pitchFamily="18" charset="0"/>
                <a:ea typeface="MS Mincho" panose="02020609040205080304" pitchFamily="49" charset="-128"/>
              </a:rPr>
              <a:t>Giúp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người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đọc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thấy</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được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dụng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giả</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khi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sử</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dụng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từ</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ngữ</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này</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D. </a:t>
            </a:r>
            <a:r>
              <a:rPr lang="it-IT" sz="4500" dirty="0" err="1">
                <a:solidFill>
                  <a:srgbClr val="000000"/>
                </a:solidFill>
                <a:effectLst/>
                <a:latin typeface="Times New Roman" panose="02020603050405020304" pitchFamily="18" charset="0"/>
                <a:ea typeface="MS Mincho" panose="02020609040205080304" pitchFamily="49" charset="-128"/>
              </a:rPr>
              <a:t>Giúp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người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đọc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hiểu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được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xuất</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xứ</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và</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ý</a:t>
            </a:r>
            <a:r>
              <a:rPr lang="it-IT" sz="4500" dirty="0">
                <a:solidFill>
                  <a:srgbClr val="000000"/>
                </a:solidFill>
                <a:effectLst/>
                <a:latin typeface="Times New Roman" panose="02020603050405020304" pitchFamily="18" charset="0"/>
                <a:ea typeface="MS Mincho" panose="02020609040205080304" pitchFamily="49" charset="-128"/>
              </a:rPr>
              <a:t> </a:t>
            </a:r>
          </a:p>
          <a:p>
            <a:pPr indent="457200">
              <a:lnSpc>
                <a:spcPct val="115000"/>
              </a:lnSpc>
            </a:pPr>
            <a:r>
              <a:rPr lang="it-IT" sz="4500" dirty="0" err="1">
                <a:solidFill>
                  <a:srgbClr val="000000"/>
                </a:solidFill>
                <a:effectLst/>
                <a:latin typeface="Times New Roman" panose="02020603050405020304" pitchFamily="18" charset="0"/>
                <a:ea typeface="MS Mincho" panose="02020609040205080304" pitchFamily="49" charset="-128"/>
              </a:rPr>
              <a:t>nghĩa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từ</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ngữ</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này</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03776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4373" y="6725584"/>
            <a:ext cx="8228764" cy="358637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716434E9-0AAF-4C99-96EA-E0861EF9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8009" y="3848100"/>
            <a:ext cx="8239991" cy="6972300"/>
          </a:xfrm>
          <a:prstGeom prst="rect">
            <a:avLst/>
          </a:prstGeom>
        </p:spPr>
      </p:pic>
      <p:sp>
        <p:nvSpPr>
          <p:cNvPr id="5" name="TextBox 4">
            <a:extLst>
              <a:ext uri="{FF2B5EF4-FFF2-40B4-BE49-F238E27FC236}">
                <a16:creationId xmlns:a16="http://schemas.microsoft.com/office/drawing/2014/main" id="{8D924A79-C71E-A65D-A7B1-B51ED6AA25C5}"/>
              </a:ext>
            </a:extLst>
          </p:cNvPr>
          <p:cNvSpPr txBox="1"/>
          <p:nvPr/>
        </p:nvSpPr>
        <p:spPr>
          <a:xfrm>
            <a:off x="2438400" y="495300"/>
            <a:ext cx="17283400" cy="4378506"/>
          </a:xfrm>
          <a:prstGeom prst="rect">
            <a:avLst/>
          </a:prstGeom>
          <a:noFill/>
        </p:spPr>
        <p:txBody>
          <a:bodyPr wrap="square">
            <a:spAutoFit/>
          </a:bodyPr>
          <a:lstStyle/>
          <a:p>
            <a:pPr indent="457200">
              <a:lnSpc>
                <a:spcPct val="115000"/>
              </a:lnSpc>
            </a:pPr>
            <a:r>
              <a:rPr lang="it-IT" sz="3500" b="1" dirty="0" err="1">
                <a:solidFill>
                  <a:srgbClr val="000000"/>
                </a:solidFill>
                <a:effectLst/>
                <a:latin typeface="Times New Roman" panose="02020603050405020304" pitchFamily="18" charset="0"/>
                <a:ea typeface="MS Mincho" panose="02020609040205080304" pitchFamily="49" charset="-128"/>
              </a:rPr>
              <a:t>Câu</a:t>
            </a:r>
            <a:r>
              <a:rPr lang="it-IT" sz="3500" b="1" dirty="0">
                <a:solidFill>
                  <a:srgbClr val="000000"/>
                </a:solidFill>
                <a:effectLst/>
                <a:latin typeface="Times New Roman" panose="02020603050405020304" pitchFamily="18" charset="0"/>
                <a:ea typeface="MS Mincho" panose="02020609040205080304" pitchFamily="49" charset="-128"/>
              </a:rPr>
              <a:t> 7. </a:t>
            </a:r>
            <a:r>
              <a:rPr lang="it-IT" sz="3500" dirty="0" err="1">
                <a:solidFill>
                  <a:srgbClr val="000000"/>
                </a:solidFill>
                <a:effectLst/>
                <a:latin typeface="Times New Roman" panose="02020603050405020304" pitchFamily="18" charset="0"/>
                <a:ea typeface="MS Mincho" panose="02020609040205080304" pitchFamily="49" charset="-128"/>
              </a:rPr>
              <a:t>Việc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cung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cấp</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các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liệu</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tham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khảo</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ở</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cuối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văn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bản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cho</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thấy</a:t>
            </a:r>
            <a:r>
              <a:rPr lang="it-IT" sz="3500" dirty="0">
                <a:solidFill>
                  <a:srgbClr val="000000"/>
                </a:solidFill>
                <a:effectLst/>
                <a:latin typeface="Times New Roman" panose="02020603050405020304" pitchFamily="18" charset="0"/>
                <a:ea typeface="MS Mincho" panose="02020609040205080304" pitchFamily="49" charset="-128"/>
              </a:rPr>
              <a:t>:</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1. </a:t>
            </a:r>
            <a:r>
              <a:rPr lang="it-IT" sz="3500" dirty="0" err="1">
                <a:solidFill>
                  <a:srgbClr val="000000"/>
                </a:solidFill>
                <a:effectLst/>
                <a:latin typeface="Times New Roman" panose="02020603050405020304" pitchFamily="18" charset="0"/>
                <a:ea typeface="MS Mincho" panose="02020609040205080304" pitchFamily="49" charset="-128"/>
              </a:rPr>
              <a:t>tác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giả</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tham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khảo</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nhiều</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tư</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liệu</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để</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có</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thông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tin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cho</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viết</a:t>
            </a:r>
            <a:r>
              <a:rPr lang="it-IT" sz="3500" dirty="0">
                <a:solidFill>
                  <a:srgbClr val="000000"/>
                </a:solidFill>
                <a:effectLst/>
                <a:latin typeface="Times New Roman" panose="02020603050405020304" pitchFamily="18" charset="0"/>
                <a:ea typeface="MS Mincho" panose="02020609040205080304" pitchFamily="49" charset="-128"/>
              </a:rPr>
              <a:t>.</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2. </a:t>
            </a:r>
            <a:r>
              <a:rPr lang="it-IT" sz="3500" dirty="0" err="1">
                <a:solidFill>
                  <a:srgbClr val="000000"/>
                </a:solidFill>
                <a:effectLst/>
                <a:latin typeface="Times New Roman" panose="02020603050405020304" pitchFamily="18" charset="0"/>
                <a:ea typeface="MS Mincho" panose="02020609040205080304" pitchFamily="49" charset="-128"/>
              </a:rPr>
              <a:t>làm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tăng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thêm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tính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chính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xác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cho</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các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thông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tin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trong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viết</a:t>
            </a:r>
            <a:r>
              <a:rPr lang="it-IT" sz="3500" dirty="0">
                <a:solidFill>
                  <a:srgbClr val="000000"/>
                </a:solidFill>
                <a:effectLst/>
                <a:latin typeface="Times New Roman" panose="02020603050405020304" pitchFamily="18" charset="0"/>
                <a:ea typeface="MS Mincho" panose="02020609040205080304" pitchFamily="49" charset="-128"/>
              </a:rPr>
              <a:t>.</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3. </a:t>
            </a:r>
            <a:r>
              <a:rPr lang="it-IT" sz="3500" dirty="0" err="1">
                <a:solidFill>
                  <a:srgbClr val="000000"/>
                </a:solidFill>
                <a:effectLst/>
                <a:latin typeface="Times New Roman" panose="02020603050405020304" pitchFamily="18" charset="0"/>
                <a:ea typeface="MS Mincho" panose="02020609040205080304" pitchFamily="49" charset="-128"/>
              </a:rPr>
              <a:t>làm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cho</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viết</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có</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tính</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khoa</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học</a:t>
            </a:r>
            <a:r>
              <a:rPr lang="it-IT" sz="3500" dirty="0">
                <a:solidFill>
                  <a:srgbClr val="000000"/>
                </a:solidFill>
                <a:effectLst/>
                <a:latin typeface="Times New Roman" panose="02020603050405020304" pitchFamily="18" charset="0"/>
                <a:ea typeface="MS Mincho" panose="02020609040205080304" pitchFamily="49" charset="-128"/>
              </a:rPr>
              <a:t>.</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4. </a:t>
            </a:r>
            <a:r>
              <a:rPr lang="it-IT" sz="3500" dirty="0" err="1">
                <a:solidFill>
                  <a:srgbClr val="000000"/>
                </a:solidFill>
                <a:effectLst/>
                <a:latin typeface="Times New Roman" panose="02020603050405020304" pitchFamily="18" charset="0"/>
                <a:ea typeface="MS Mincho" panose="02020609040205080304" pitchFamily="49" charset="-128"/>
              </a:rPr>
              <a:t>chứng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tỏ</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ngoài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viết</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này</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tác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giả</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có</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nhiều</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viết</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khác</a:t>
            </a:r>
            <a:r>
              <a:rPr lang="it-IT" sz="3500" dirty="0">
                <a:solidFill>
                  <a:srgbClr val="000000"/>
                </a:solidFill>
                <a:effectLst/>
                <a:latin typeface="Times New Roman" panose="02020603050405020304" pitchFamily="18" charset="0"/>
                <a:ea typeface="MS Mincho" panose="02020609040205080304" pitchFamily="49" charset="-128"/>
              </a:rPr>
              <a:t>.</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5. </a:t>
            </a:r>
            <a:r>
              <a:rPr lang="it-IT" sz="3500" dirty="0" err="1">
                <a:solidFill>
                  <a:srgbClr val="000000"/>
                </a:solidFill>
                <a:effectLst/>
                <a:latin typeface="Times New Roman" panose="02020603050405020304" pitchFamily="18" charset="0"/>
                <a:ea typeface="MS Mincho" panose="02020609040205080304" pitchFamily="49" charset="-128"/>
              </a:rPr>
              <a:t>tài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liệu</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tham</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khảo</a:t>
            </a:r>
            <a:r>
              <a:rPr lang="it-IT" sz="3500" dirty="0">
                <a:solidFill>
                  <a:srgbClr val="000000"/>
                </a:solidFill>
                <a:effectLst/>
                <a:latin typeface="Times New Roman" panose="02020603050405020304" pitchFamily="18" charset="0"/>
                <a:ea typeface="MS Mincho" panose="02020609040205080304" pitchFamily="49" charset="-128"/>
              </a:rPr>
              <a:t> là </a:t>
            </a:r>
            <a:r>
              <a:rPr lang="it-IT" sz="3500" dirty="0" err="1">
                <a:solidFill>
                  <a:srgbClr val="000000"/>
                </a:solidFill>
                <a:effectLst/>
                <a:latin typeface="Times New Roman" panose="02020603050405020304" pitchFamily="18" charset="0"/>
                <a:ea typeface="MS Mincho" panose="02020609040205080304" pitchFamily="49" charset="-128"/>
              </a:rPr>
              <a:t>một</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phần</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bắt</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buộc</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phải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có</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trong</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bài</a:t>
            </a:r>
            <a:r>
              <a:rPr lang="it-IT" sz="3500" dirty="0">
                <a:solidFill>
                  <a:srgbClr val="000000"/>
                </a:solidFill>
                <a:effectLst/>
                <a:latin typeface="Times New Roman" panose="02020603050405020304" pitchFamily="18" charset="0"/>
                <a:ea typeface="MS Mincho" panose="02020609040205080304" pitchFamily="49" charset="-128"/>
              </a:rPr>
              <a:t> </a:t>
            </a:r>
            <a:r>
              <a:rPr lang="it-IT" sz="3500" dirty="0" err="1">
                <a:solidFill>
                  <a:srgbClr val="000000"/>
                </a:solidFill>
                <a:effectLst/>
                <a:latin typeface="Times New Roman" panose="02020603050405020304" pitchFamily="18" charset="0"/>
                <a:ea typeface="MS Mincho" panose="02020609040205080304" pitchFamily="49" charset="-128"/>
              </a:rPr>
              <a:t>viết</a:t>
            </a:r>
            <a:r>
              <a:rPr lang="it-IT" sz="3500" dirty="0">
                <a:solidFill>
                  <a:srgbClr val="000000"/>
                </a:solidFill>
                <a:effectLst/>
                <a:latin typeface="Times New Roman" panose="02020603050405020304" pitchFamily="18" charset="0"/>
                <a:ea typeface="MS Mincho" panose="02020609040205080304" pitchFamily="49" charset="-128"/>
              </a:rPr>
              <a:t>.</a:t>
            </a:r>
            <a:endParaRPr lang="en-VN" sz="3500" dirty="0">
              <a:effectLst/>
              <a:latin typeface="Times New Roman" panose="02020603050405020304" pitchFamily="18" charset="0"/>
              <a:ea typeface="Times New Roman" panose="02020603050405020304" pitchFamily="18" charset="0"/>
            </a:endParaRPr>
          </a:p>
          <a:p>
            <a:pPr indent="457200">
              <a:lnSpc>
                <a:spcPct val="115000"/>
              </a:lnSpc>
            </a:pPr>
            <a:r>
              <a:rPr lang="it-IT" sz="3500" dirty="0">
                <a:solidFill>
                  <a:srgbClr val="000000"/>
                </a:solidFill>
                <a:effectLst/>
                <a:latin typeface="Times New Roman" panose="02020603050405020304" pitchFamily="18" charset="0"/>
                <a:ea typeface="MS Mincho" panose="02020609040205080304" pitchFamily="49" charset="-128"/>
              </a:rPr>
              <a:t>A. 1-2-3                    B. 2-3-4              C. 3-4-5               D. 1-3-5</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411109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84373" y="6725584"/>
            <a:ext cx="8228764" cy="3586370"/>
          </a:xfrm>
          <a:prstGeom prst="rect">
            <a:avLst/>
          </a:prstGeom>
        </p:spPr>
      </p:pic>
      <p:pic>
        <p:nvPicPr>
          <p:cNvPr id="6" name="Picture 5" descr="A picture containing text, vector graphics&#10;&#10;Description automatically generated">
            <a:extLst>
              <a:ext uri="{FF2B5EF4-FFF2-40B4-BE49-F238E27FC236}">
                <a16:creationId xmlns:a16="http://schemas.microsoft.com/office/drawing/2014/main" id="{716434E9-0AAF-4C99-96EA-E0861EF9F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048009" y="3848100"/>
            <a:ext cx="8239991" cy="6972300"/>
          </a:xfrm>
          <a:prstGeom prst="rect">
            <a:avLst/>
          </a:prstGeom>
        </p:spPr>
      </p:pic>
      <p:sp>
        <p:nvSpPr>
          <p:cNvPr id="4" name="TextBox 3">
            <a:extLst>
              <a:ext uri="{FF2B5EF4-FFF2-40B4-BE49-F238E27FC236}">
                <a16:creationId xmlns:a16="http://schemas.microsoft.com/office/drawing/2014/main" id="{7D7D6D6A-BB1E-F828-B852-07D1D3321858}"/>
              </a:ext>
            </a:extLst>
          </p:cNvPr>
          <p:cNvSpPr txBox="1"/>
          <p:nvPr/>
        </p:nvSpPr>
        <p:spPr>
          <a:xfrm>
            <a:off x="914400" y="952500"/>
            <a:ext cx="16915905" cy="4806700"/>
          </a:xfrm>
          <a:prstGeom prst="rect">
            <a:avLst/>
          </a:prstGeom>
          <a:noFill/>
        </p:spPr>
        <p:txBody>
          <a:bodyPr wrap="square">
            <a:spAutoFit/>
          </a:bodyPr>
          <a:lstStyle/>
          <a:p>
            <a:pPr indent="457200">
              <a:lnSpc>
                <a:spcPct val="115000"/>
              </a:lnSpc>
            </a:pPr>
            <a:r>
              <a:rPr lang="it-IT" sz="4500" b="1" dirty="0" err="1">
                <a:solidFill>
                  <a:srgbClr val="000000"/>
                </a:solidFill>
                <a:effectLst/>
                <a:latin typeface="Times New Roman" panose="02020603050405020304" pitchFamily="18" charset="0"/>
                <a:ea typeface="MS Mincho" panose="02020609040205080304" pitchFamily="49" charset="-128"/>
              </a:rPr>
              <a:t>Câu</a:t>
            </a:r>
            <a:r>
              <a:rPr lang="it-IT" sz="4500" b="1" dirty="0">
                <a:solidFill>
                  <a:srgbClr val="000000"/>
                </a:solidFill>
                <a:effectLst/>
                <a:latin typeface="Times New Roman" panose="02020603050405020304" pitchFamily="18" charset="0"/>
                <a:ea typeface="MS Mincho" panose="02020609040205080304" pitchFamily="49" charset="-128"/>
              </a:rPr>
              <a:t> 8. </a:t>
            </a:r>
            <a:r>
              <a:rPr lang="it-IT" sz="4500" dirty="0" err="1">
                <a:solidFill>
                  <a:srgbClr val="000000"/>
                </a:solidFill>
                <a:effectLst/>
                <a:latin typeface="Times New Roman" panose="02020603050405020304" pitchFamily="18" charset="0"/>
                <a:ea typeface="MS Mincho" panose="02020609040205080304" pitchFamily="49" charset="-128"/>
              </a:rPr>
              <a:t>Để</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giúp</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người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đọc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dễ</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hình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dung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ra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những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chiếc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ghe</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xuồng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theo</a:t>
            </a:r>
            <a:r>
              <a:rPr lang="it-IT" sz="4500" dirty="0">
                <a:solidFill>
                  <a:srgbClr val="000000"/>
                </a:solidFill>
                <a:effectLst/>
                <a:latin typeface="Times New Roman" panose="02020603050405020304" pitchFamily="18" charset="0"/>
                <a:ea typeface="MS Mincho" panose="02020609040205080304" pitchFamily="49" charset="-128"/>
              </a:rPr>
              <a:t> em, </a:t>
            </a:r>
            <a:r>
              <a:rPr lang="it-IT" sz="4500" dirty="0" err="1">
                <a:solidFill>
                  <a:srgbClr val="000000"/>
                </a:solidFill>
                <a:effectLst/>
                <a:latin typeface="Times New Roman" panose="02020603050405020304" pitchFamily="18" charset="0"/>
                <a:ea typeface="MS Mincho" panose="02020609040205080304" pitchFamily="49" charset="-128"/>
              </a:rPr>
              <a:t>tác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giả</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nên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bổ</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sung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yếu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tố</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nào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vào</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bài</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viết</a:t>
            </a:r>
            <a:r>
              <a:rPr lang="it-IT" sz="4500" dirty="0">
                <a:solidFill>
                  <a:srgbClr val="000000"/>
                </a:solidFill>
                <a:effectLst/>
                <a:latin typeface="Times New Roman" panose="02020603050405020304" pitchFamily="18" charset="0"/>
                <a:ea typeface="MS Mincho" panose="02020609040205080304" pitchFamily="49" charset="-128"/>
              </a:rPr>
              <a:t>?</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A. </a:t>
            </a:r>
            <a:r>
              <a:rPr lang="it-IT" sz="4500" dirty="0" err="1">
                <a:solidFill>
                  <a:srgbClr val="000000"/>
                </a:solidFill>
                <a:effectLst/>
                <a:latin typeface="Times New Roman" panose="02020603050405020304" pitchFamily="18" charset="0"/>
                <a:ea typeface="MS Mincho" panose="02020609040205080304" pitchFamily="49" charset="-128"/>
              </a:rPr>
              <a:t>Các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tranh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vẽ</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về</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cảnh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sông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nước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B. </a:t>
            </a:r>
            <a:r>
              <a:rPr lang="it-IT" sz="4500" dirty="0" err="1">
                <a:solidFill>
                  <a:srgbClr val="000000"/>
                </a:solidFill>
                <a:effectLst/>
                <a:latin typeface="Times New Roman" panose="02020603050405020304" pitchFamily="18" charset="0"/>
                <a:ea typeface="MS Mincho" panose="02020609040205080304" pitchFamily="49" charset="-128"/>
              </a:rPr>
              <a:t>Các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hình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ảnh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về</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ghe</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xuồng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Nam</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Bộ</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C. </a:t>
            </a:r>
            <a:r>
              <a:rPr lang="it-IT" sz="4500" dirty="0" err="1">
                <a:solidFill>
                  <a:srgbClr val="000000"/>
                </a:solidFill>
                <a:effectLst/>
                <a:latin typeface="Times New Roman" panose="02020603050405020304" pitchFamily="18" charset="0"/>
                <a:ea typeface="MS Mincho" panose="02020609040205080304" pitchFamily="49" charset="-128"/>
              </a:rPr>
              <a:t>Các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đề</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mục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nêu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thông</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tin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chính</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của</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văn</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bản</a:t>
            </a:r>
            <a:endParaRPr lang="en-VN" sz="4500" dirty="0">
              <a:effectLst/>
              <a:latin typeface="Times New Roman" panose="02020603050405020304" pitchFamily="18" charset="0"/>
              <a:ea typeface="Times New Roman" panose="02020603050405020304" pitchFamily="18" charset="0"/>
            </a:endParaRPr>
          </a:p>
          <a:p>
            <a:pPr indent="457200">
              <a:lnSpc>
                <a:spcPct val="115000"/>
              </a:lnSpc>
            </a:pPr>
            <a:r>
              <a:rPr lang="it-IT" sz="4500" dirty="0">
                <a:solidFill>
                  <a:srgbClr val="000000"/>
                </a:solidFill>
                <a:effectLst/>
                <a:latin typeface="Times New Roman" panose="02020603050405020304" pitchFamily="18" charset="0"/>
                <a:ea typeface="MS Mincho" panose="02020609040205080304" pitchFamily="49" charset="-128"/>
              </a:rPr>
              <a:t>D. </a:t>
            </a:r>
            <a:r>
              <a:rPr lang="it-IT" sz="4500" dirty="0" err="1">
                <a:solidFill>
                  <a:srgbClr val="000000"/>
                </a:solidFill>
                <a:effectLst/>
                <a:latin typeface="Times New Roman" panose="02020603050405020304" pitchFamily="18" charset="0"/>
                <a:ea typeface="MS Mincho" panose="02020609040205080304" pitchFamily="49" charset="-128"/>
              </a:rPr>
              <a:t>Các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kiểu</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chữ</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khác</a:t>
            </a:r>
            <a:r>
              <a:rPr lang="it-IT" sz="4500" dirty="0">
                <a:solidFill>
                  <a:srgbClr val="000000"/>
                </a:solidFill>
                <a:effectLst/>
                <a:latin typeface="Times New Roman" panose="02020603050405020304" pitchFamily="18" charset="0"/>
                <a:ea typeface="MS Mincho" panose="02020609040205080304" pitchFamily="49" charset="-128"/>
              </a:rPr>
              <a:t> </a:t>
            </a:r>
            <a:r>
              <a:rPr lang="it-IT" sz="4500" dirty="0" err="1">
                <a:solidFill>
                  <a:srgbClr val="000000"/>
                </a:solidFill>
                <a:effectLst/>
                <a:latin typeface="Times New Roman" panose="02020603050405020304" pitchFamily="18" charset="0"/>
                <a:ea typeface="MS Mincho" panose="02020609040205080304" pitchFamily="49" charset="-128"/>
              </a:rPr>
              <a:t>nhau</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31579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4526" y="5055276"/>
            <a:ext cx="18263474" cy="10463448"/>
          </a:xfrm>
          <a:prstGeom prst="rect">
            <a:avLst/>
          </a:prstGeom>
        </p:spPr>
      </p:pic>
      <p:pic>
        <p:nvPicPr>
          <p:cNvPr id="3" name="Picture 3"/>
          <p:cNvPicPr>
            <a:picLocks noChangeAspect="1"/>
          </p:cNvPicPr>
          <p:nvPr/>
        </p:nvPicPr>
        <p:blipFill>
          <a:blip r:embed="rId3"/>
          <a:srcRect l="5105" t="4423" b="1000"/>
          <a:stretch>
            <a:fillRect/>
          </a:stretch>
        </p:blipFill>
        <p:spPr>
          <a:xfrm>
            <a:off x="-15163800" y="971550"/>
            <a:ext cx="25826047" cy="6608770"/>
          </a:xfrm>
          <a:prstGeom prst="rect">
            <a:avLst/>
          </a:prstGeom>
        </p:spPr>
      </p:pic>
      <p:sp>
        <p:nvSpPr>
          <p:cNvPr id="6" name="TextBox 6"/>
          <p:cNvSpPr txBox="1"/>
          <p:nvPr/>
        </p:nvSpPr>
        <p:spPr>
          <a:xfrm>
            <a:off x="5879663" y="1520272"/>
            <a:ext cx="6868181" cy="864882"/>
          </a:xfrm>
          <a:prstGeom prst="rect">
            <a:avLst/>
          </a:prstGeom>
        </p:spPr>
        <p:txBody>
          <a:bodyPr lIns="0" tIns="0" rIns="0" bIns="0" rtlCol="0" anchor="t">
            <a:spAutoFit/>
          </a:bodyPr>
          <a:lstStyle/>
          <a:p>
            <a:pPr algn="ctr">
              <a:lnSpc>
                <a:spcPts val="7190"/>
              </a:lnSpc>
              <a:spcBef>
                <a:spcPct val="0"/>
              </a:spcBef>
            </a:pPr>
            <a:r>
              <a:rPr lang="en-US" sz="5135" dirty="0">
                <a:solidFill>
                  <a:srgbClr val="BD224B"/>
                </a:solidFill>
                <a:latin typeface="Fraunces Bold"/>
              </a:rPr>
              <a:t>VẬN DỤNG</a:t>
            </a:r>
          </a:p>
        </p:txBody>
      </p:sp>
      <p:sp>
        <p:nvSpPr>
          <p:cNvPr id="8" name="TextBox 7">
            <a:extLst>
              <a:ext uri="{FF2B5EF4-FFF2-40B4-BE49-F238E27FC236}">
                <a16:creationId xmlns:a16="http://schemas.microsoft.com/office/drawing/2014/main" id="{F9BE975C-9629-E250-D8FB-BC68F730B827}"/>
              </a:ext>
            </a:extLst>
          </p:cNvPr>
          <p:cNvSpPr txBox="1"/>
          <p:nvPr/>
        </p:nvSpPr>
        <p:spPr>
          <a:xfrm>
            <a:off x="817453" y="2933876"/>
            <a:ext cx="16992600" cy="2169825"/>
          </a:xfrm>
          <a:prstGeom prst="rect">
            <a:avLst/>
          </a:prstGeom>
          <a:noFill/>
        </p:spPr>
        <p:txBody>
          <a:bodyPr wrap="square">
            <a:spAutoFit/>
          </a:bodyPr>
          <a:lstStyle/>
          <a:p>
            <a:pPr algn="just"/>
            <a:r>
              <a:rPr lang="it-IT" sz="4500" i="1" dirty="0" err="1">
                <a:solidFill>
                  <a:srgbClr val="000000"/>
                </a:solidFill>
                <a:effectLst/>
                <a:latin typeface="Times New Roman" panose="02020603050405020304" pitchFamily="18" charset="0"/>
                <a:ea typeface="Times New Roman" panose="02020603050405020304" pitchFamily="18" charset="0"/>
              </a:rPr>
              <a:t>Tìm</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hiểu</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thêm</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từ</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nhiều</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nguồn</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thông</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tin</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khác</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nhau</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để</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nêu</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một</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số</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nét</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thay</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đổi</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về</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phương</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tiện</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vận</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chuyển</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đi</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lại</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hiện</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nay</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của</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vùng</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sông</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nước</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Nam</a:t>
            </a:r>
            <a:r>
              <a:rPr lang="it-IT" sz="4500" i="1" dirty="0">
                <a:solidFill>
                  <a:srgbClr val="000000"/>
                </a:solidFill>
                <a:effectLst/>
                <a:latin typeface="Times New Roman" panose="02020603050405020304" pitchFamily="18" charset="0"/>
                <a:ea typeface="Times New Roman" panose="02020603050405020304" pitchFamily="18" charset="0"/>
              </a:rPr>
              <a:t> </a:t>
            </a:r>
            <a:r>
              <a:rPr lang="it-IT" sz="4500" i="1" dirty="0" err="1">
                <a:solidFill>
                  <a:srgbClr val="000000"/>
                </a:solidFill>
                <a:effectLst/>
                <a:latin typeface="Times New Roman" panose="02020603050405020304" pitchFamily="18" charset="0"/>
                <a:ea typeface="Times New Roman" panose="02020603050405020304" pitchFamily="18" charset="0"/>
              </a:rPr>
              <a:t>Bộ</a:t>
            </a:r>
            <a:r>
              <a:rPr lang="it-IT" sz="4500" i="1" dirty="0">
                <a:solidFill>
                  <a:srgbClr val="000000"/>
                </a:solidFill>
                <a:effectLst/>
                <a:latin typeface="Times New Roman" panose="02020603050405020304" pitchFamily="18" charset="0"/>
                <a:ea typeface="Times New Roman" panose="02020603050405020304" pitchFamily="18" charset="0"/>
              </a:rPr>
              <a:t>.</a:t>
            </a:r>
            <a:r>
              <a:rPr lang="en-VN" sz="4500" dirty="0">
                <a:effectLst/>
              </a:rPr>
              <a:t> </a:t>
            </a:r>
            <a:endParaRPr lang="en-VN" sz="45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4526" y="3321618"/>
            <a:ext cx="18263474" cy="10463448"/>
          </a:xfrm>
          <a:prstGeom prst="rect">
            <a:avLst/>
          </a:prstGeom>
        </p:spPr>
      </p:pic>
      <p:sp>
        <p:nvSpPr>
          <p:cNvPr id="3" name="TextBox 3"/>
          <p:cNvSpPr txBox="1"/>
          <p:nvPr/>
        </p:nvSpPr>
        <p:spPr>
          <a:xfrm>
            <a:off x="3597010" y="1276350"/>
            <a:ext cx="11474661" cy="3006090"/>
          </a:xfrm>
          <a:prstGeom prst="rect">
            <a:avLst/>
          </a:prstGeom>
        </p:spPr>
        <p:txBody>
          <a:bodyPr lIns="0" tIns="0" rIns="0" bIns="0" rtlCol="0" anchor="t">
            <a:spAutoFit/>
          </a:bodyPr>
          <a:lstStyle/>
          <a:p>
            <a:pPr algn="ctr">
              <a:lnSpc>
                <a:spcPts val="11280"/>
              </a:lnSpc>
            </a:pPr>
            <a:r>
              <a:rPr lang="en-US" sz="12000">
                <a:solidFill>
                  <a:srgbClr val="849670"/>
                </a:solidFill>
                <a:latin typeface="#9Slide05 VL Fadilla"/>
              </a:rPr>
              <a:t>Xin chào và hẹn </a:t>
            </a:r>
          </a:p>
          <a:p>
            <a:pPr algn="ctr">
              <a:lnSpc>
                <a:spcPts val="11280"/>
              </a:lnSpc>
            </a:pPr>
            <a:r>
              <a:rPr lang="en-US" sz="12000">
                <a:solidFill>
                  <a:srgbClr val="849670"/>
                </a:solidFill>
                <a:latin typeface="#9Slide05 VL Fadilla"/>
              </a:rPr>
              <a:t>gặp lại các em!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21" b="204"/>
          <a:stretch>
            <a:fillRect/>
          </a:stretch>
        </p:blipFill>
        <p:spPr>
          <a:xfrm rot="10572501">
            <a:off x="15819600" y="-2823140"/>
            <a:ext cx="3698313" cy="5646280"/>
          </a:xfrm>
          <a:prstGeom prst="rect">
            <a:avLst/>
          </a:prstGeom>
        </p:spPr>
      </p:pic>
      <p:pic>
        <p:nvPicPr>
          <p:cNvPr id="3" name="Picture 3"/>
          <p:cNvPicPr>
            <a:picLocks noChangeAspect="1"/>
          </p:cNvPicPr>
          <p:nvPr/>
        </p:nvPicPr>
        <p:blipFill>
          <a:blip r:embed="rId4"/>
          <a:srcRect r="669" b="756"/>
          <a:stretch>
            <a:fillRect/>
          </a:stretch>
        </p:blipFill>
        <p:spPr>
          <a:xfrm rot="1642198">
            <a:off x="531186" y="6342077"/>
            <a:ext cx="2166621" cy="4828125"/>
          </a:xfrm>
          <a:prstGeom prst="rect">
            <a:avLst/>
          </a:prstGeom>
        </p:spPr>
      </p:pic>
      <p:pic>
        <p:nvPicPr>
          <p:cNvPr id="4" name="Picture 4"/>
          <p:cNvPicPr>
            <a:picLocks noChangeAspect="1"/>
          </p:cNvPicPr>
          <p:nvPr/>
        </p:nvPicPr>
        <p:blipFill>
          <a:blip r:embed="rId5"/>
          <a:srcRect r="698" b="734"/>
          <a:stretch>
            <a:fillRect/>
          </a:stretch>
        </p:blipFill>
        <p:spPr>
          <a:xfrm rot="468883">
            <a:off x="16604679" y="8388173"/>
            <a:ext cx="2128155" cy="2313212"/>
          </a:xfrm>
          <a:prstGeom prst="rect">
            <a:avLst/>
          </a:prstGeom>
        </p:spPr>
      </p:pic>
      <p:pic>
        <p:nvPicPr>
          <p:cNvPr id="5" name="Picture 5"/>
          <p:cNvPicPr>
            <a:picLocks noChangeAspect="1"/>
          </p:cNvPicPr>
          <p:nvPr/>
        </p:nvPicPr>
        <p:blipFill>
          <a:blip r:embed="rId6"/>
          <a:srcRect/>
          <a:stretch>
            <a:fillRect/>
          </a:stretch>
        </p:blipFill>
        <p:spPr>
          <a:xfrm>
            <a:off x="-39975" y="8631350"/>
            <a:ext cx="6554328" cy="2203976"/>
          </a:xfrm>
          <a:prstGeom prst="rect">
            <a:avLst/>
          </a:prstGeom>
        </p:spPr>
      </p:pic>
      <p:sp>
        <p:nvSpPr>
          <p:cNvPr id="7" name="TextBox 6">
            <a:extLst>
              <a:ext uri="{FF2B5EF4-FFF2-40B4-BE49-F238E27FC236}">
                <a16:creationId xmlns:a16="http://schemas.microsoft.com/office/drawing/2014/main" id="{C5775876-731B-D8BC-3B7D-8F75C5896B29}"/>
              </a:ext>
            </a:extLst>
          </p:cNvPr>
          <p:cNvSpPr txBox="1"/>
          <p:nvPr/>
        </p:nvSpPr>
        <p:spPr>
          <a:xfrm>
            <a:off x="1524951" y="2188996"/>
            <a:ext cx="15238097" cy="4806700"/>
          </a:xfrm>
          <a:prstGeom prst="rect">
            <a:avLst/>
          </a:prstGeom>
          <a:noFill/>
        </p:spPr>
        <p:txBody>
          <a:bodyPr wrap="square">
            <a:spAutoFit/>
          </a:bodyPr>
          <a:lstStyle/>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2. Lời giải thích ghi ở chân trang về những từ ngữ, kí hiệu hoặc xuất xứ,… được gọi là:</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A. Mục lục</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B. Cước chú</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C. Tài liệu tham khảo</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D. Phụ lục </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97998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21" b="204"/>
          <a:stretch>
            <a:fillRect/>
          </a:stretch>
        </p:blipFill>
        <p:spPr>
          <a:xfrm rot="10572501">
            <a:off x="15819600" y="-2823140"/>
            <a:ext cx="3698313" cy="5646280"/>
          </a:xfrm>
          <a:prstGeom prst="rect">
            <a:avLst/>
          </a:prstGeom>
        </p:spPr>
      </p:pic>
      <p:pic>
        <p:nvPicPr>
          <p:cNvPr id="3" name="Picture 3"/>
          <p:cNvPicPr>
            <a:picLocks noChangeAspect="1"/>
          </p:cNvPicPr>
          <p:nvPr/>
        </p:nvPicPr>
        <p:blipFill>
          <a:blip r:embed="rId4"/>
          <a:srcRect r="669" b="756"/>
          <a:stretch>
            <a:fillRect/>
          </a:stretch>
        </p:blipFill>
        <p:spPr>
          <a:xfrm rot="1642198">
            <a:off x="531186" y="6342077"/>
            <a:ext cx="2166621" cy="4828125"/>
          </a:xfrm>
          <a:prstGeom prst="rect">
            <a:avLst/>
          </a:prstGeom>
        </p:spPr>
      </p:pic>
      <p:pic>
        <p:nvPicPr>
          <p:cNvPr id="4" name="Picture 4"/>
          <p:cNvPicPr>
            <a:picLocks noChangeAspect="1"/>
          </p:cNvPicPr>
          <p:nvPr/>
        </p:nvPicPr>
        <p:blipFill>
          <a:blip r:embed="rId5"/>
          <a:srcRect r="698" b="734"/>
          <a:stretch>
            <a:fillRect/>
          </a:stretch>
        </p:blipFill>
        <p:spPr>
          <a:xfrm rot="468883">
            <a:off x="16604679" y="8388173"/>
            <a:ext cx="2128155" cy="2313212"/>
          </a:xfrm>
          <a:prstGeom prst="rect">
            <a:avLst/>
          </a:prstGeom>
        </p:spPr>
      </p:pic>
      <p:pic>
        <p:nvPicPr>
          <p:cNvPr id="5" name="Picture 5"/>
          <p:cNvPicPr>
            <a:picLocks noChangeAspect="1"/>
          </p:cNvPicPr>
          <p:nvPr/>
        </p:nvPicPr>
        <p:blipFill>
          <a:blip r:embed="rId6"/>
          <a:srcRect/>
          <a:stretch>
            <a:fillRect/>
          </a:stretch>
        </p:blipFill>
        <p:spPr>
          <a:xfrm>
            <a:off x="-39975" y="8631350"/>
            <a:ext cx="6554328" cy="2203976"/>
          </a:xfrm>
          <a:prstGeom prst="rect">
            <a:avLst/>
          </a:prstGeom>
        </p:spPr>
      </p:pic>
      <p:sp>
        <p:nvSpPr>
          <p:cNvPr id="8" name="TextBox 7">
            <a:extLst>
              <a:ext uri="{FF2B5EF4-FFF2-40B4-BE49-F238E27FC236}">
                <a16:creationId xmlns:a16="http://schemas.microsoft.com/office/drawing/2014/main" id="{BFE8A521-7C2B-A788-F87A-46642990F058}"/>
              </a:ext>
            </a:extLst>
          </p:cNvPr>
          <p:cNvSpPr txBox="1"/>
          <p:nvPr/>
        </p:nvSpPr>
        <p:spPr>
          <a:xfrm>
            <a:off x="2667000" y="1769743"/>
            <a:ext cx="13563600" cy="4806700"/>
          </a:xfrm>
          <a:prstGeom prst="rect">
            <a:avLst/>
          </a:prstGeom>
          <a:noFill/>
        </p:spPr>
        <p:txBody>
          <a:bodyPr wrap="square">
            <a:spAutoFit/>
          </a:bodyPr>
          <a:lstStyle/>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3. Tài liệu tham khảo là gì? Khoanh vào đúng hoặc sai:</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Là tài liệu được người viết (người nói) xem xét, trích dẫn để làm rõ hơn nội dung, đối tượng được đề cập đến trong văn bản:</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A. Đúng</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B. Sai</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771154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21" b="204"/>
          <a:stretch>
            <a:fillRect/>
          </a:stretch>
        </p:blipFill>
        <p:spPr>
          <a:xfrm rot="10572501">
            <a:off x="15819600" y="-2823140"/>
            <a:ext cx="3698313" cy="5646280"/>
          </a:xfrm>
          <a:prstGeom prst="rect">
            <a:avLst/>
          </a:prstGeom>
        </p:spPr>
      </p:pic>
      <p:pic>
        <p:nvPicPr>
          <p:cNvPr id="3" name="Picture 3"/>
          <p:cNvPicPr>
            <a:picLocks noChangeAspect="1"/>
          </p:cNvPicPr>
          <p:nvPr/>
        </p:nvPicPr>
        <p:blipFill>
          <a:blip r:embed="rId4"/>
          <a:srcRect r="669" b="756"/>
          <a:stretch>
            <a:fillRect/>
          </a:stretch>
        </p:blipFill>
        <p:spPr>
          <a:xfrm rot="1642198">
            <a:off x="531186" y="6342077"/>
            <a:ext cx="2166621" cy="4828125"/>
          </a:xfrm>
          <a:prstGeom prst="rect">
            <a:avLst/>
          </a:prstGeom>
        </p:spPr>
      </p:pic>
      <p:pic>
        <p:nvPicPr>
          <p:cNvPr id="4" name="Picture 4"/>
          <p:cNvPicPr>
            <a:picLocks noChangeAspect="1"/>
          </p:cNvPicPr>
          <p:nvPr/>
        </p:nvPicPr>
        <p:blipFill>
          <a:blip r:embed="rId5"/>
          <a:srcRect r="698" b="734"/>
          <a:stretch>
            <a:fillRect/>
          </a:stretch>
        </p:blipFill>
        <p:spPr>
          <a:xfrm rot="468883">
            <a:off x="16604679" y="8388173"/>
            <a:ext cx="2128155" cy="2313212"/>
          </a:xfrm>
          <a:prstGeom prst="rect">
            <a:avLst/>
          </a:prstGeom>
        </p:spPr>
      </p:pic>
      <p:pic>
        <p:nvPicPr>
          <p:cNvPr id="5" name="Picture 5"/>
          <p:cNvPicPr>
            <a:picLocks noChangeAspect="1"/>
          </p:cNvPicPr>
          <p:nvPr/>
        </p:nvPicPr>
        <p:blipFill>
          <a:blip r:embed="rId6"/>
          <a:srcRect/>
          <a:stretch>
            <a:fillRect/>
          </a:stretch>
        </p:blipFill>
        <p:spPr>
          <a:xfrm>
            <a:off x="-39975" y="8631350"/>
            <a:ext cx="6554328" cy="2203976"/>
          </a:xfrm>
          <a:prstGeom prst="rect">
            <a:avLst/>
          </a:prstGeom>
        </p:spPr>
      </p:pic>
      <p:sp>
        <p:nvSpPr>
          <p:cNvPr id="8" name="TextBox 7">
            <a:extLst>
              <a:ext uri="{FF2B5EF4-FFF2-40B4-BE49-F238E27FC236}">
                <a16:creationId xmlns:a16="http://schemas.microsoft.com/office/drawing/2014/main" id="{BFE8A521-7C2B-A788-F87A-46642990F058}"/>
              </a:ext>
            </a:extLst>
          </p:cNvPr>
          <p:cNvSpPr txBox="1"/>
          <p:nvPr/>
        </p:nvSpPr>
        <p:spPr>
          <a:xfrm>
            <a:off x="2667000" y="1769743"/>
            <a:ext cx="13563600" cy="4806700"/>
          </a:xfrm>
          <a:prstGeom prst="rect">
            <a:avLst/>
          </a:prstGeom>
          <a:noFill/>
        </p:spPr>
        <p:txBody>
          <a:bodyPr wrap="square">
            <a:spAutoFit/>
          </a:bodyPr>
          <a:lstStyle/>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4. Phương tiện giao tiếp phi ngôn ngữ nào được dùng nhiều trong văn bản thông tin?</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A. Sơ đồ</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B. Bảng biểu</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C. Tranh, ảnh</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D. Kí hiệu</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3307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221" b="204"/>
          <a:stretch>
            <a:fillRect/>
          </a:stretch>
        </p:blipFill>
        <p:spPr>
          <a:xfrm rot="10572501">
            <a:off x="15819600" y="-2823140"/>
            <a:ext cx="3698313" cy="5646280"/>
          </a:xfrm>
          <a:prstGeom prst="rect">
            <a:avLst/>
          </a:prstGeom>
        </p:spPr>
      </p:pic>
      <p:pic>
        <p:nvPicPr>
          <p:cNvPr id="3" name="Picture 3"/>
          <p:cNvPicPr>
            <a:picLocks noChangeAspect="1"/>
          </p:cNvPicPr>
          <p:nvPr/>
        </p:nvPicPr>
        <p:blipFill>
          <a:blip r:embed="rId4"/>
          <a:srcRect r="669" b="756"/>
          <a:stretch>
            <a:fillRect/>
          </a:stretch>
        </p:blipFill>
        <p:spPr>
          <a:xfrm rot="1642198">
            <a:off x="531186" y="6342077"/>
            <a:ext cx="2166621" cy="4828125"/>
          </a:xfrm>
          <a:prstGeom prst="rect">
            <a:avLst/>
          </a:prstGeom>
        </p:spPr>
      </p:pic>
      <p:pic>
        <p:nvPicPr>
          <p:cNvPr id="4" name="Picture 4"/>
          <p:cNvPicPr>
            <a:picLocks noChangeAspect="1"/>
          </p:cNvPicPr>
          <p:nvPr/>
        </p:nvPicPr>
        <p:blipFill>
          <a:blip r:embed="rId5"/>
          <a:srcRect r="698" b="734"/>
          <a:stretch>
            <a:fillRect/>
          </a:stretch>
        </p:blipFill>
        <p:spPr>
          <a:xfrm rot="468883">
            <a:off x="16604679" y="8388173"/>
            <a:ext cx="2128155" cy="2313212"/>
          </a:xfrm>
          <a:prstGeom prst="rect">
            <a:avLst/>
          </a:prstGeom>
        </p:spPr>
      </p:pic>
      <p:pic>
        <p:nvPicPr>
          <p:cNvPr id="5" name="Picture 5"/>
          <p:cNvPicPr>
            <a:picLocks noChangeAspect="1"/>
          </p:cNvPicPr>
          <p:nvPr/>
        </p:nvPicPr>
        <p:blipFill>
          <a:blip r:embed="rId6"/>
          <a:srcRect/>
          <a:stretch>
            <a:fillRect/>
          </a:stretch>
        </p:blipFill>
        <p:spPr>
          <a:xfrm>
            <a:off x="-39975" y="8631350"/>
            <a:ext cx="6554328" cy="2203976"/>
          </a:xfrm>
          <a:prstGeom prst="rect">
            <a:avLst/>
          </a:prstGeom>
        </p:spPr>
      </p:pic>
      <p:sp>
        <p:nvSpPr>
          <p:cNvPr id="7" name="TextBox 6">
            <a:extLst>
              <a:ext uri="{FF2B5EF4-FFF2-40B4-BE49-F238E27FC236}">
                <a16:creationId xmlns:a16="http://schemas.microsoft.com/office/drawing/2014/main" id="{B10EF138-0808-77B9-27CF-191252AF23D5}"/>
              </a:ext>
            </a:extLst>
          </p:cNvPr>
          <p:cNvSpPr txBox="1"/>
          <p:nvPr/>
        </p:nvSpPr>
        <p:spPr>
          <a:xfrm>
            <a:off x="1968411" y="571500"/>
            <a:ext cx="14478000" cy="6399444"/>
          </a:xfrm>
          <a:prstGeom prst="rect">
            <a:avLst/>
          </a:prstGeom>
          <a:noFill/>
        </p:spPr>
        <p:txBody>
          <a:bodyPr wrap="square">
            <a:spAutoFit/>
          </a:bodyPr>
          <a:lstStyle/>
          <a:p>
            <a:pPr algn="ctr">
              <a:lnSpc>
                <a:spcPct val="115000"/>
              </a:lnSpc>
            </a:pPr>
            <a:r>
              <a:rPr lang="vi-VN" sz="4500" b="1" spc="-40" dirty="0">
                <a:solidFill>
                  <a:srgbClr val="000000"/>
                </a:solidFill>
                <a:effectLst/>
                <a:latin typeface="Times New Roman" panose="02020603050405020304" pitchFamily="18" charset="0"/>
                <a:ea typeface="Times New Roman" panose="02020603050405020304" pitchFamily="18" charset="0"/>
              </a:rPr>
              <a:t>PHIẾU HỌC TẬP SỐ 2</a:t>
            </a:r>
            <a:endParaRPr lang="en-VN" sz="4500" dirty="0">
              <a:effectLst/>
              <a:latin typeface="Times New Roman" panose="02020603050405020304" pitchFamily="18" charset="0"/>
              <a:ea typeface="Times New Roman" panose="02020603050405020304" pitchFamily="18" charset="0"/>
            </a:endParaRPr>
          </a:p>
          <a:p>
            <a:pPr algn="ctr">
              <a:lnSpc>
                <a:spcPct val="115000"/>
              </a:lnSpc>
            </a:pPr>
            <a:r>
              <a:rPr lang="vi-VN" sz="4500" b="1" spc="-40" dirty="0">
                <a:solidFill>
                  <a:srgbClr val="000000"/>
                </a:solidFill>
                <a:effectLst/>
                <a:latin typeface="Times New Roman" panose="02020603050405020304" pitchFamily="18" charset="0"/>
                <a:ea typeface="Times New Roman" panose="02020603050405020304" pitchFamily="18" charset="0"/>
              </a:rPr>
              <a:t>Đọc thầm văn bản và thực hiện các yêu cầu sau:</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1. Nêu xuất xứ của văn bản.</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2. Em hãy sử dụng máy tính để truy cập </a:t>
            </a:r>
            <a:r>
              <a:rPr lang="vi-VN" sz="4500" u="sng" spc="-40" dirty="0">
                <a:solidFill>
                  <a:srgbClr val="000000"/>
                </a:solidFill>
                <a:effectLst/>
                <a:latin typeface="Times New Roman" panose="02020603050405020304" pitchFamily="18" charset="0"/>
                <a:ea typeface="Times New Roman" panose="02020603050405020304" pitchFamily="18" charset="0"/>
                <a:hlinkClick r:id="rId7"/>
              </a:rPr>
              <a:t>http://chonoicantho.vn</a:t>
            </a:r>
            <a:r>
              <a:rPr lang="vi-VN" sz="4500" spc="-40" dirty="0">
                <a:solidFill>
                  <a:srgbClr val="000000"/>
                </a:solidFill>
                <a:effectLst/>
                <a:latin typeface="Times New Roman" panose="02020603050405020304" pitchFamily="18" charset="0"/>
                <a:ea typeface="Times New Roman" panose="02020603050405020304" pitchFamily="18" charset="0"/>
              </a:rPr>
              <a:t> để đọc văn bản online.</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3. Văn bản thuyết minh về đối tượng nào?</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spc="-40" dirty="0">
                <a:solidFill>
                  <a:srgbClr val="000000"/>
                </a:solidFill>
                <a:effectLst/>
                <a:latin typeface="Times New Roman" panose="02020603050405020304" pitchFamily="18" charset="0"/>
                <a:ea typeface="Times New Roman" panose="02020603050405020304" pitchFamily="18" charset="0"/>
              </a:rPr>
              <a:t>4. Sưu tầm một số tranh, ảnh về ghe xuồng Nam Bộ mà em biết. </a:t>
            </a:r>
            <a:endParaRPr lang="en-VN" sz="45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5FAC1F3E-590A-8000-11BE-723CE803D0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7024" y="3843361"/>
            <a:ext cx="9507616" cy="6322875"/>
          </a:xfrm>
          <a:prstGeom prst="rect">
            <a:avLst/>
          </a:prstGeom>
        </p:spPr>
      </p:pic>
    </p:spTree>
    <p:extLst>
      <p:ext uri="{BB962C8B-B14F-4D97-AF65-F5344CB8AC3E}">
        <p14:creationId xmlns:p14="http://schemas.microsoft.com/office/powerpoint/2010/main" val="9765945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75888" y="167195"/>
            <a:ext cx="9519761" cy="10287000"/>
          </a:xfrm>
          <a:prstGeom prst="rect">
            <a:avLst/>
          </a:prstGeom>
        </p:spPr>
      </p:pic>
      <p:sp>
        <p:nvSpPr>
          <p:cNvPr id="4" name="TextBox 4"/>
          <p:cNvSpPr txBox="1"/>
          <p:nvPr/>
        </p:nvSpPr>
        <p:spPr>
          <a:xfrm>
            <a:off x="5183981" y="517540"/>
            <a:ext cx="9120026" cy="1902765"/>
          </a:xfrm>
          <a:prstGeom prst="rect">
            <a:avLst/>
          </a:prstGeom>
        </p:spPr>
        <p:txBody>
          <a:bodyPr wrap="square" lIns="0" tIns="0" rIns="0" bIns="0" rtlCol="0" anchor="t">
            <a:spAutoFit/>
          </a:bodyPr>
          <a:lstStyle/>
          <a:p>
            <a:pPr algn="ctr">
              <a:lnSpc>
                <a:spcPts val="7699"/>
              </a:lnSpc>
            </a:pPr>
            <a:r>
              <a:rPr lang="en-US" sz="5498" dirty="0">
                <a:solidFill>
                  <a:srgbClr val="303D26"/>
                </a:solidFill>
                <a:latin typeface="Fraunces Bold"/>
              </a:rPr>
              <a:t>I. TÌM HIỂU CHUNG</a:t>
            </a:r>
          </a:p>
          <a:p>
            <a:pPr algn="ctr">
              <a:lnSpc>
                <a:spcPts val="7699"/>
              </a:lnSpc>
            </a:pPr>
            <a:r>
              <a:rPr lang="en-US" sz="5498" dirty="0">
                <a:solidFill>
                  <a:srgbClr val="303D26"/>
                </a:solidFill>
                <a:latin typeface="Fraunces Bold"/>
              </a:rPr>
              <a:t>1. </a:t>
            </a:r>
            <a:r>
              <a:rPr lang="en-US" sz="5498" dirty="0" err="1">
                <a:solidFill>
                  <a:srgbClr val="303D26"/>
                </a:solidFill>
                <a:latin typeface="Fraunces Bold"/>
              </a:rPr>
              <a:t>Kiến</a:t>
            </a:r>
            <a:r>
              <a:rPr lang="en-US" sz="5498" dirty="0">
                <a:solidFill>
                  <a:srgbClr val="303D26"/>
                </a:solidFill>
                <a:latin typeface="Fraunces Bold"/>
              </a:rPr>
              <a:t> </a:t>
            </a:r>
            <a:r>
              <a:rPr lang="en-US" sz="5498" dirty="0" err="1">
                <a:solidFill>
                  <a:srgbClr val="303D26"/>
                </a:solidFill>
                <a:latin typeface="Fraunces Bold"/>
              </a:rPr>
              <a:t>thức</a:t>
            </a:r>
            <a:r>
              <a:rPr lang="en-US" sz="5498" dirty="0">
                <a:solidFill>
                  <a:srgbClr val="303D26"/>
                </a:solidFill>
                <a:latin typeface="Fraunces Bold"/>
              </a:rPr>
              <a:t> </a:t>
            </a:r>
            <a:r>
              <a:rPr lang="en-US" sz="5498" dirty="0" err="1">
                <a:solidFill>
                  <a:srgbClr val="303D26"/>
                </a:solidFill>
                <a:latin typeface="Fraunces Bold"/>
              </a:rPr>
              <a:t>ngữ</a:t>
            </a:r>
            <a:r>
              <a:rPr lang="en-US" sz="5498" dirty="0">
                <a:solidFill>
                  <a:srgbClr val="303D26"/>
                </a:solidFill>
                <a:latin typeface="Fraunces Bold"/>
              </a:rPr>
              <a:t> </a:t>
            </a:r>
            <a:r>
              <a:rPr lang="en-US" sz="5498" dirty="0" err="1">
                <a:solidFill>
                  <a:srgbClr val="303D26"/>
                </a:solidFill>
                <a:latin typeface="Fraunces Bold"/>
              </a:rPr>
              <a:t>văn</a:t>
            </a:r>
            <a:endParaRPr lang="en-US" sz="5498" dirty="0">
              <a:solidFill>
                <a:srgbClr val="303D26"/>
              </a:solidFill>
              <a:latin typeface="Fraunces Bold"/>
            </a:endParaRPr>
          </a:p>
        </p:txBody>
      </p:sp>
      <p:sp>
        <p:nvSpPr>
          <p:cNvPr id="7" name="TextBox 6">
            <a:extLst>
              <a:ext uri="{FF2B5EF4-FFF2-40B4-BE49-F238E27FC236}">
                <a16:creationId xmlns:a16="http://schemas.microsoft.com/office/drawing/2014/main" id="{A28700BE-28B5-497E-918E-F6D595A51446}"/>
              </a:ext>
            </a:extLst>
          </p:cNvPr>
          <p:cNvSpPr txBox="1"/>
          <p:nvPr/>
        </p:nvSpPr>
        <p:spPr>
          <a:xfrm>
            <a:off x="7315200" y="3510410"/>
            <a:ext cx="9535884" cy="5603072"/>
          </a:xfrm>
          <a:prstGeom prst="rect">
            <a:avLst/>
          </a:prstGeom>
          <a:noFill/>
        </p:spPr>
        <p:txBody>
          <a:bodyPr wrap="square">
            <a:spAutoFit/>
          </a:bodyPr>
          <a:lstStyle/>
          <a:p>
            <a:pPr algn="just">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1. Triển khai ý tưởng và thông tin theo nhóm đối tượng được phân loại</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Trong văn bản thông tin, người viết có thể triển khai ý tưởng và thông tin bằng cách chia đối tượng thành nhiều loại nhỏ để giới thiệu, giải thích, thuyết minh,…</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775888" y="167195"/>
            <a:ext cx="9519761" cy="10287000"/>
          </a:xfrm>
          <a:prstGeom prst="rect">
            <a:avLst/>
          </a:prstGeom>
        </p:spPr>
      </p:pic>
      <p:sp>
        <p:nvSpPr>
          <p:cNvPr id="3" name="TextBox 3"/>
          <p:cNvSpPr txBox="1"/>
          <p:nvPr/>
        </p:nvSpPr>
        <p:spPr>
          <a:xfrm>
            <a:off x="5426812" y="914540"/>
            <a:ext cx="12403988" cy="1033937"/>
          </a:xfrm>
          <a:prstGeom prst="rect">
            <a:avLst/>
          </a:prstGeom>
        </p:spPr>
        <p:txBody>
          <a:bodyPr wrap="square" lIns="0" tIns="0" rIns="0" bIns="0" rtlCol="0" anchor="t">
            <a:spAutoFit/>
          </a:bodyPr>
          <a:lstStyle/>
          <a:p>
            <a:pPr algn="just">
              <a:lnSpc>
                <a:spcPts val="8688"/>
              </a:lnSpc>
            </a:pPr>
            <a:r>
              <a:rPr lang="en-US" sz="6205" dirty="0">
                <a:solidFill>
                  <a:srgbClr val="303D26"/>
                </a:solidFill>
                <a:latin typeface="Fraunces Bold"/>
              </a:rPr>
              <a:t>2. </a:t>
            </a:r>
            <a:r>
              <a:rPr lang="en-US" sz="6205" dirty="0" err="1">
                <a:solidFill>
                  <a:srgbClr val="303D26"/>
                </a:solidFill>
                <a:latin typeface="Fraunces Bold"/>
              </a:rPr>
              <a:t>Cước</a:t>
            </a:r>
            <a:r>
              <a:rPr lang="en-US" sz="6205" dirty="0">
                <a:solidFill>
                  <a:srgbClr val="303D26"/>
                </a:solidFill>
                <a:latin typeface="Fraunces Bold"/>
              </a:rPr>
              <a:t> </a:t>
            </a:r>
            <a:r>
              <a:rPr lang="en-US" sz="6205" dirty="0" err="1">
                <a:solidFill>
                  <a:srgbClr val="303D26"/>
                </a:solidFill>
                <a:latin typeface="Fraunces Bold"/>
              </a:rPr>
              <a:t>chú</a:t>
            </a:r>
            <a:r>
              <a:rPr lang="en-US" sz="6205" dirty="0">
                <a:solidFill>
                  <a:srgbClr val="303D26"/>
                </a:solidFill>
                <a:latin typeface="Fraunces Bold"/>
              </a:rPr>
              <a:t>, </a:t>
            </a:r>
            <a:r>
              <a:rPr lang="en-US" sz="6205" dirty="0" err="1">
                <a:solidFill>
                  <a:srgbClr val="303D26"/>
                </a:solidFill>
                <a:latin typeface="Fraunces Bold"/>
              </a:rPr>
              <a:t>tài</a:t>
            </a:r>
            <a:r>
              <a:rPr lang="en-US" sz="6205" dirty="0">
                <a:solidFill>
                  <a:srgbClr val="303D26"/>
                </a:solidFill>
                <a:latin typeface="Fraunces Bold"/>
              </a:rPr>
              <a:t> </a:t>
            </a:r>
            <a:r>
              <a:rPr lang="en-US" sz="6205" dirty="0" err="1">
                <a:solidFill>
                  <a:srgbClr val="303D26"/>
                </a:solidFill>
                <a:latin typeface="Fraunces Bold"/>
              </a:rPr>
              <a:t>liệu</a:t>
            </a:r>
            <a:r>
              <a:rPr lang="en-US" sz="6205" dirty="0">
                <a:solidFill>
                  <a:srgbClr val="303D26"/>
                </a:solidFill>
                <a:latin typeface="Fraunces Bold"/>
              </a:rPr>
              <a:t> </a:t>
            </a:r>
            <a:r>
              <a:rPr lang="en-US" sz="6205" dirty="0" err="1">
                <a:solidFill>
                  <a:srgbClr val="303D26"/>
                </a:solidFill>
                <a:latin typeface="Fraunces Bold"/>
              </a:rPr>
              <a:t>tham</a:t>
            </a:r>
            <a:r>
              <a:rPr lang="en-US" sz="6205" dirty="0">
                <a:solidFill>
                  <a:srgbClr val="303D26"/>
                </a:solidFill>
                <a:latin typeface="Fraunces Bold"/>
              </a:rPr>
              <a:t> </a:t>
            </a:r>
            <a:r>
              <a:rPr lang="en-US" sz="6205" dirty="0" err="1">
                <a:solidFill>
                  <a:srgbClr val="303D26"/>
                </a:solidFill>
                <a:latin typeface="Fraunces Bold"/>
              </a:rPr>
              <a:t>khảo</a:t>
            </a:r>
            <a:endParaRPr lang="en-US" sz="6205" dirty="0">
              <a:solidFill>
                <a:srgbClr val="303D26"/>
              </a:solidFill>
              <a:latin typeface="Fraunces Bold"/>
            </a:endParaRPr>
          </a:p>
        </p:txBody>
      </p:sp>
      <p:sp>
        <p:nvSpPr>
          <p:cNvPr id="6" name="TextBox 5">
            <a:extLst>
              <a:ext uri="{FF2B5EF4-FFF2-40B4-BE49-F238E27FC236}">
                <a16:creationId xmlns:a16="http://schemas.microsoft.com/office/drawing/2014/main" id="{0D4668FD-43AA-A794-9895-61E3937332CD}"/>
              </a:ext>
            </a:extLst>
          </p:cNvPr>
          <p:cNvSpPr txBox="1"/>
          <p:nvPr/>
        </p:nvSpPr>
        <p:spPr>
          <a:xfrm>
            <a:off x="6324600" y="2641393"/>
            <a:ext cx="11506200" cy="6406562"/>
          </a:xfrm>
          <a:prstGeom prst="rect">
            <a:avLst/>
          </a:prstGeom>
          <a:noFill/>
        </p:spPr>
        <p:txBody>
          <a:bodyPr wrap="square">
            <a:spAutoFit/>
          </a:bodyPr>
          <a:lstStyle/>
          <a:p>
            <a:pPr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Cước chú là lời giải thích ghi ở chân trang (cuối trang) về những từ ngữ, kí hiệu hoặc xuất xứ của trích dẫn,… trong văn bản có thể chưa rõ với người đọc.</a:t>
            </a:r>
            <a:endParaRPr lang="en-VN" sz="4000" dirty="0">
              <a:effectLst/>
              <a:latin typeface="Times New Roman" panose="02020603050405020304" pitchFamily="18" charset="0"/>
              <a:ea typeface="Times New Roman" panose="02020603050405020304" pitchFamily="18" charset="0"/>
            </a:endParaRPr>
          </a:p>
          <a:p>
            <a:pPr algn="just">
              <a:lnSpc>
                <a:spcPct val="115000"/>
              </a:lnSpc>
            </a:pPr>
            <a:r>
              <a:rPr lang="vi-VN" sz="4000" dirty="0">
                <a:solidFill>
                  <a:srgbClr val="000000"/>
                </a:solidFill>
                <a:effectLst/>
                <a:latin typeface="Times New Roman" panose="02020603050405020304" pitchFamily="18" charset="0"/>
                <a:ea typeface="Times New Roman" panose="02020603050405020304" pitchFamily="18" charset="0"/>
              </a:rPr>
              <a:t>- Tài liệu tham khảo là những tài liệu được người viết (người nói) xem xét, trích dẫn để làm rõ hơn nội dung, đối tượng được đề cập trogn văn bản; giúp cho thông tin được trình bày trong văn bản thêm phong phú và thuyết phục. Tài liệu tham khảo thường được ghi ở cuối bài viết hoặc cuối chương hay cuối sách.</a:t>
            </a:r>
            <a:endParaRPr lang="en-VN" sz="4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3216</Words>
  <Application>Microsoft Macintosh PowerPoint</Application>
  <PresentationFormat>Custom</PresentationFormat>
  <Paragraphs>173</Paragraphs>
  <Slides>37</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Times New Roman</vt:lpstr>
      <vt:lpstr>Arial</vt:lpstr>
      <vt:lpstr>Fraunces Bold</vt:lpstr>
      <vt:lpstr>#9Slide06 Deepika Sketch</vt:lpstr>
      <vt:lpstr>Roboto Condensed Bold</vt:lpstr>
      <vt:lpstr>#9Slide04 SFU Belle</vt:lpstr>
      <vt:lpstr>#9Slide07 SVNUT Triumph Press</vt:lpstr>
      <vt:lpstr>#9Slide05 Angelline</vt:lpstr>
      <vt:lpstr>#9Slide05 Aphrodite Pro</vt:lpstr>
      <vt:lpstr>Symbol</vt:lpstr>
      <vt:lpstr>Roboto Condensed</vt:lpstr>
      <vt:lpstr>Calibri</vt:lpstr>
      <vt:lpstr>Wingdings</vt:lpstr>
      <vt:lpstr>#9Slide07 SVNUT Triumph Press Bold</vt:lpstr>
      <vt:lpstr>#9Slide05 VL Fadilla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KN7 - B9 - Ban tin ve hoa anh dao</dc:title>
  <cp:lastModifiedBy>office120</cp:lastModifiedBy>
  <cp:revision>3</cp:revision>
  <dcterms:created xsi:type="dcterms:W3CDTF">2006-08-16T00:00:00Z</dcterms:created>
  <dcterms:modified xsi:type="dcterms:W3CDTF">2023-04-13T16:03:22Z</dcterms:modified>
  <dc:identifier>DAFdGhVOy5U</dc:identifier>
</cp:coreProperties>
</file>