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332" r:id="rId3"/>
    <p:sldId id="337" r:id="rId4"/>
    <p:sldId id="276" r:id="rId5"/>
    <p:sldId id="343" r:id="rId6"/>
    <p:sldId id="344" r:id="rId7"/>
    <p:sldId id="331" r:id="rId8"/>
    <p:sldId id="333" r:id="rId9"/>
    <p:sldId id="334" r:id="rId10"/>
    <p:sldId id="338" r:id="rId11"/>
    <p:sldId id="339" r:id="rId12"/>
    <p:sldId id="340" r:id="rId13"/>
    <p:sldId id="298" r:id="rId14"/>
    <p:sldId id="335" r:id="rId15"/>
    <p:sldId id="342" r:id="rId16"/>
    <p:sldId id="325" r:id="rId17"/>
    <p:sldId id="336" r:id="rId18"/>
    <p:sldId id="313" r:id="rId19"/>
    <p:sldId id="314" r:id="rId20"/>
    <p:sldId id="33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87CD"/>
    <a:srgbClr val="F26649"/>
    <a:srgbClr val="7192A9"/>
    <a:srgbClr val="EF4B66"/>
    <a:srgbClr val="FFCCFF"/>
    <a:srgbClr val="D8E5E5"/>
    <a:srgbClr val="FBCDCD"/>
    <a:srgbClr val="F7A5A5"/>
    <a:srgbClr val="F37D91"/>
    <a:srgbClr val="F3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5274" autoAdjust="0"/>
  </p:normalViewPr>
  <p:slideViewPr>
    <p:cSldViewPr snapToGrid="0" showGuides="1">
      <p:cViewPr varScale="1">
        <p:scale>
          <a:sx n="66" d="100"/>
          <a:sy n="66" d="100"/>
        </p:scale>
        <p:origin x="-796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385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77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51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4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1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413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611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681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62FB90-C021-40C3-ACC1-60A35BBA16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437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6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4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4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578804" y="1695806"/>
            <a:ext cx="505983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655" y="1380024"/>
            <a:ext cx="1450088" cy="123978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902616" y="1716238"/>
            <a:ext cx="4851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</a:t>
            </a:r>
            <a:r>
              <a:rPr lang="en-US" sz="2800" b="1" dirty="0" smtClean="0">
                <a:solidFill>
                  <a:schemeClr val="bg1"/>
                </a:solidFill>
              </a:rPr>
              <a:t>2:  </a:t>
            </a:r>
            <a:r>
              <a:rPr lang="en-US" sz="3200" b="1" dirty="0" smtClean="0">
                <a:solidFill>
                  <a:schemeClr val="bg1"/>
                </a:solidFill>
              </a:rPr>
              <a:t>A closer look 1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17578" y="100351"/>
            <a:ext cx="823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11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0251" y="88279"/>
            <a:ext cx="7813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Myriad Pro" pitchFamily="34" charset="0"/>
              </a:rPr>
              <a:t>SCIENCE AND TECHNOLOGY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8" name="Picture 2" descr="Communication Vectors &amp; Illustrations for Free Download | Freepik">
            <a:extLst>
              <a:ext uri="{FF2B5EF4-FFF2-40B4-BE49-F238E27FC236}">
                <a16:creationId xmlns="" xmlns:a16="http://schemas.microsoft.com/office/drawing/2014/main" id="{D2056001-882B-EA98-F3BF-3FE71DEE7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4"/>
          <a:stretch/>
        </p:blipFill>
        <p:spPr bwMode="auto">
          <a:xfrm>
            <a:off x="2478655" y="2508069"/>
            <a:ext cx="6570028" cy="404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96768" y="1289918"/>
            <a:ext cx="972262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0" b="1">
                <a:solidFill>
                  <a:srgbClr val="AD4F0F"/>
                </a:solidFill>
                <a:latin typeface="Calibri" panose="020F0502020204030204"/>
              </a:rPr>
              <a:t>f</a:t>
            </a:r>
            <a:r>
              <a:rPr lang="en-US" sz="8000" b="1" smtClean="0">
                <a:solidFill>
                  <a:srgbClr val="AD4F0F"/>
                </a:solidFill>
                <a:latin typeface="Calibri" panose="020F0502020204030204"/>
              </a:rPr>
              <a:t>ingerprint scanner </a:t>
            </a:r>
            <a:r>
              <a:rPr kumimoji="0" lang="en-US" sz="6000" b="1" i="0" u="none" strike="noStrike" kern="1200" cap="none" spc="0" normalizeH="0" baseline="0" noProof="0" smtClean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(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n)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AD4F0F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9200" y="4700989"/>
            <a:ext cx="4676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mtClean="0">
                <a:solidFill>
                  <a:prstClr val="black"/>
                </a:solidFill>
              </a:rPr>
              <a:t>máy </a:t>
            </a:r>
            <a:r>
              <a:rPr lang="en-US" sz="4800" dirty="0" err="1" smtClean="0">
                <a:solidFill>
                  <a:prstClr val="black"/>
                </a:solidFill>
              </a:rPr>
              <a:t>quét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</a:rPr>
              <a:t>vân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</a:rPr>
              <a:t>tay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7067" y="3171392"/>
            <a:ext cx="55158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 smtClean="0">
                <a:solidFill>
                  <a:srgbClr val="4472C4">
                    <a:lumMod val="50000"/>
                  </a:srgbClr>
                </a:solidFill>
              </a:rPr>
              <a:t>/ˈ</a:t>
            </a:r>
            <a:r>
              <a:rPr lang="en-US" sz="4800" b="1" dirty="0" err="1" smtClean="0">
                <a:solidFill>
                  <a:srgbClr val="4472C4">
                    <a:lumMod val="50000"/>
                  </a:srgbClr>
                </a:solidFill>
              </a:rPr>
              <a:t>fɪŋɡəprɪnt</a:t>
            </a:r>
            <a:r>
              <a:rPr lang="en-US" sz="4800" b="1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n-US" sz="4800" b="1">
                <a:solidFill>
                  <a:srgbClr val="4472C4">
                    <a:lumMod val="50000"/>
                  </a:srgbClr>
                </a:solidFill>
              </a:rPr>
              <a:t>ˈ</a:t>
            </a:r>
            <a:r>
              <a:rPr lang="en-US" sz="4800" b="1" smtClean="0">
                <a:solidFill>
                  <a:srgbClr val="4472C4">
                    <a:lumMod val="50000"/>
                  </a:srgbClr>
                </a:solidFill>
              </a:rPr>
              <a:t>skænə/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820" y="2929974"/>
            <a:ext cx="6072051" cy="3542030"/>
          </a:xfrm>
          <a:prstGeom prst="rect">
            <a:avLst/>
          </a:prstGeom>
        </p:spPr>
      </p:pic>
      <p:pic>
        <p:nvPicPr>
          <p:cNvPr id="5" name="fingerprint scann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87602" y="5771916"/>
            <a:ext cx="700088" cy="7000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92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ommunication Vectors &amp; Illustrations for Free Download | Freepik">
            <a:extLst>
              <a:ext uri="{FF2B5EF4-FFF2-40B4-BE49-F238E27FC236}">
                <a16:creationId xmlns="" xmlns:a16="http://schemas.microsoft.com/office/drawing/2014/main" id="{D2056001-882B-EA98-F3BF-3FE71DEE7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7" t="7594" r="10311" b="7084"/>
          <a:stretch/>
        </p:blipFill>
        <p:spPr bwMode="auto">
          <a:xfrm>
            <a:off x="6943362" y="2952205"/>
            <a:ext cx="5164183" cy="373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93604" y="1238236"/>
            <a:ext cx="1086207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0" b="1" dirty="0" smtClean="0">
                <a:solidFill>
                  <a:srgbClr val="AD4F0F"/>
                </a:solidFill>
                <a:latin typeface="Calibri" panose="020F0502020204030204"/>
                <a:cs typeface="Calibri" panose="020F0502020204030204" pitchFamily="34" charset="0"/>
              </a:rPr>
              <a:t>d</a:t>
            </a:r>
            <a:r>
              <a:rPr kumimoji="0" lang="en-US" sz="8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igital</a:t>
            </a: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 communication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(n)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AD4F0F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0244" y="4594308"/>
            <a:ext cx="57134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mtClean="0">
                <a:solidFill>
                  <a:prstClr val="black"/>
                </a:solidFill>
              </a:rPr>
              <a:t>giao </a:t>
            </a:r>
            <a:r>
              <a:rPr lang="en-US" sz="4800" dirty="0" err="1" smtClean="0">
                <a:solidFill>
                  <a:prstClr val="black"/>
                </a:solidFill>
              </a:rPr>
              <a:t>tiếp</a:t>
            </a:r>
            <a:r>
              <a:rPr lang="en-US" sz="4800" dirty="0" smtClean="0">
                <a:solidFill>
                  <a:prstClr val="black"/>
                </a:solidFill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</a:rPr>
              <a:t>kỹ</a:t>
            </a:r>
            <a:r>
              <a:rPr lang="en-US" sz="4800" noProof="0" dirty="0" smtClean="0">
                <a:solidFill>
                  <a:prstClr val="black"/>
                </a:solidFill>
              </a:rPr>
              <a:t> </a:t>
            </a:r>
            <a:r>
              <a:rPr lang="en-US" sz="4800" noProof="0" dirty="0" err="1" smtClean="0">
                <a:solidFill>
                  <a:prstClr val="black"/>
                </a:solidFill>
              </a:rPr>
              <a:t>thuật</a:t>
            </a:r>
            <a:r>
              <a:rPr lang="en-US" sz="4800" noProof="0" dirty="0" smtClean="0">
                <a:solidFill>
                  <a:prstClr val="black"/>
                </a:solidFill>
              </a:rPr>
              <a:t> </a:t>
            </a:r>
            <a:r>
              <a:rPr lang="en-US" sz="4800" noProof="0" dirty="0" err="1" smtClean="0">
                <a:solidFill>
                  <a:prstClr val="black"/>
                </a:solidFill>
              </a:rPr>
              <a:t>số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4781" y="3162639"/>
            <a:ext cx="66615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>
                <a:solidFill>
                  <a:srgbClr val="4472C4">
                    <a:lumMod val="50000"/>
                  </a:srgbClr>
                </a:solidFill>
              </a:rPr>
              <a:t>/ˈ</a:t>
            </a:r>
            <a:r>
              <a:rPr lang="en-US" sz="4800" b="1" err="1" smtClean="0">
                <a:solidFill>
                  <a:srgbClr val="4472C4">
                    <a:lumMod val="50000"/>
                  </a:srgbClr>
                </a:solidFill>
              </a:rPr>
              <a:t>dɪdʒɪtl</a:t>
            </a:r>
            <a:r>
              <a:rPr lang="en-US" sz="4800" b="1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n-US" sz="4800" b="1" smtClean="0">
                <a:solidFill>
                  <a:srgbClr val="4472C4">
                    <a:lumMod val="50000"/>
                  </a:srgbClr>
                </a:solidFill>
              </a:rPr>
              <a:t>kə</a:t>
            </a:r>
            <a:r>
              <a:rPr lang="en-US" sz="4800" b="1" dirty="0" err="1">
                <a:solidFill>
                  <a:srgbClr val="4472C4">
                    <a:lumMod val="50000"/>
                  </a:srgbClr>
                </a:solidFill>
              </a:rPr>
              <a:t>ˌmjuːnɪˈkeɪʃn</a:t>
            </a:r>
            <a:r>
              <a:rPr lang="en-US" sz="4800" b="1" dirty="0" smtClean="0">
                <a:solidFill>
                  <a:srgbClr val="4472C4">
                    <a:lumMod val="50000"/>
                  </a:srgbClr>
                </a:solidFill>
              </a:rPr>
              <a:t>/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5" name="digital communic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416848" y="5803894"/>
            <a:ext cx="620228" cy="6202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21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0611" y="-591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49317"/>
              </p:ext>
            </p:extLst>
          </p:nvPr>
        </p:nvGraphicFramePr>
        <p:xfrm>
          <a:off x="1168423" y="1182137"/>
          <a:ext cx="10570732" cy="546730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906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378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421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92727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face recognition (n)</a:t>
                      </a:r>
                      <a:endParaRPr lang="en-US" sz="28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/feɪsˌrekəɡˈnɪʃn/</a:t>
                      </a:r>
                      <a:endParaRPr lang="en-US" sz="2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US" sz="2800" smtClean="0">
                          <a:latin typeface="+mn-lt"/>
                        </a:rPr>
                        <a:t>công</a:t>
                      </a:r>
                      <a:r>
                        <a:rPr lang="en-US" sz="2800" baseline="0" smtClean="0">
                          <a:latin typeface="+mn-lt"/>
                        </a:rPr>
                        <a:t> nghệ nhận diện</a:t>
                      </a:r>
                      <a:r>
                        <a:rPr lang="en-US" sz="2800" smtClean="0">
                          <a:latin typeface="+mn-lt"/>
                        </a:rPr>
                        <a:t> gương mặt</a:t>
                      </a:r>
                      <a:endParaRPr lang="en-US" sz="2800" dirty="0" smtClean="0">
                        <a:latin typeface="+mn-lt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experiment (n)</a:t>
                      </a:r>
                      <a:endParaRPr lang="en-US" sz="28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/ɪkˈsperɪmənt/</a:t>
                      </a:r>
                      <a:endParaRPr lang="en-US" sz="28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thí</a:t>
                      </a:r>
                      <a:r>
                        <a:rPr lang="en-US" sz="2800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nghiệm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2917693607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eye tracking (n) 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ai </a:t>
                      </a:r>
                      <a:r>
                        <a:rPr lang="en-US" sz="280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ˌ</a:t>
                      </a: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trækɪŋ/</a:t>
                      </a:r>
                      <a:endParaRPr lang="en-US" sz="28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smtClean="0">
                          <a:solidFill>
                            <a:prstClr val="black"/>
                          </a:solidFill>
                          <a:latin typeface="+mn-lt"/>
                        </a:rPr>
                        <a:t>công</a:t>
                      </a:r>
                      <a:r>
                        <a:rPr lang="en-US" sz="2800" b="0" baseline="0" smtClean="0">
                          <a:solidFill>
                            <a:prstClr val="black"/>
                          </a:solidFill>
                          <a:latin typeface="+mn-lt"/>
                        </a:rPr>
                        <a:t> nghệ</a:t>
                      </a:r>
                      <a:r>
                        <a:rPr lang="en-US" sz="2800" b="0" smtClean="0">
                          <a:solidFill>
                            <a:prstClr val="black"/>
                          </a:solidFill>
                          <a:latin typeface="+mn-lt"/>
                        </a:rPr>
                        <a:t> dõi (cử động) mắt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449066258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fingerprint scanner(n)</a:t>
                      </a:r>
                      <a:endParaRPr lang="en-US" sz="28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/ˈfɪŋɡəprɪnt ˈskænə/</a:t>
                      </a:r>
                      <a:endParaRPr lang="en-US" sz="28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smtClean="0">
                          <a:solidFill>
                            <a:prstClr val="black"/>
                          </a:solidFill>
                          <a:latin typeface="+mn-lt"/>
                        </a:rPr>
                        <a:t>máy quét vân tay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1753680006"/>
                  </a:ext>
                </a:extLst>
              </a:tr>
              <a:tr h="667401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 digital communication (n) </a:t>
                      </a:r>
                      <a:endParaRPr lang="en-US" sz="28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/ˈdɪdʒɪtl kəˌmjuːnɪˈkeɪʃn/</a:t>
                      </a:r>
                      <a:endParaRPr lang="en-US" sz="2800" b="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smtClean="0">
                          <a:solidFill>
                            <a:prstClr val="black"/>
                          </a:solidFill>
                          <a:latin typeface="+mn-lt"/>
                        </a:rPr>
                        <a:t>giao tiếp kỹ</a:t>
                      </a:r>
                      <a:r>
                        <a:rPr lang="en-US" sz="2800" b="0" noProof="0" smtClean="0">
                          <a:solidFill>
                            <a:prstClr val="black"/>
                          </a:solidFill>
                          <a:latin typeface="+mn-lt"/>
                        </a:rPr>
                        <a:t> thuật số</a:t>
                      </a:r>
                      <a:endParaRPr kumimoji="0" lang="en-US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="" xmlns:a16="http://schemas.microsoft.com/office/drawing/2014/main" val="3845647469"/>
                  </a:ext>
                </a:extLst>
              </a:tr>
            </a:tbl>
          </a:graphicData>
        </a:graphic>
      </p:graphicFrame>
      <p:pic>
        <p:nvPicPr>
          <p:cNvPr id="2" name="face recogni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65282" y="2086268"/>
            <a:ext cx="487363" cy="487363"/>
          </a:xfrm>
          <a:prstGeom prst="rect">
            <a:avLst/>
          </a:prstGeom>
        </p:spPr>
      </p:pic>
      <p:pic>
        <p:nvPicPr>
          <p:cNvPr id="3" name="experimen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65282" y="2927179"/>
            <a:ext cx="487363" cy="487363"/>
          </a:xfrm>
          <a:prstGeom prst="rect">
            <a:avLst/>
          </a:prstGeom>
        </p:spPr>
      </p:pic>
      <p:pic>
        <p:nvPicPr>
          <p:cNvPr id="4" name="eye trackin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65281" y="3768090"/>
            <a:ext cx="487363" cy="487363"/>
          </a:xfrm>
          <a:prstGeom prst="rect">
            <a:avLst/>
          </a:prstGeom>
        </p:spPr>
      </p:pic>
      <p:pic>
        <p:nvPicPr>
          <p:cNvPr id="5" name="fingerprint scanner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65280" y="4786223"/>
            <a:ext cx="487363" cy="487363"/>
          </a:xfrm>
          <a:prstGeom prst="rect">
            <a:avLst/>
          </a:prstGeom>
        </p:spPr>
      </p:pic>
      <p:pic>
        <p:nvPicPr>
          <p:cNvPr id="7" name="digital communicatio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65279" y="5789773"/>
            <a:ext cx="487363" cy="48736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6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7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8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74062" y="117516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191458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option that best completes each phrase.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6848" y="107252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Oval 1"/>
          <p:cNvSpPr/>
          <p:nvPr/>
        </p:nvSpPr>
        <p:spPr>
          <a:xfrm>
            <a:off x="1341120" y="2245360"/>
            <a:ext cx="2342606" cy="680720"/>
          </a:xfrm>
          <a:prstGeom prst="ellipse">
            <a:avLst/>
          </a:prstGeom>
          <a:solidFill>
            <a:srgbClr val="FB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invent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41120" y="3373120"/>
            <a:ext cx="2342606" cy="680720"/>
          </a:xfrm>
          <a:prstGeom prst="ellipse">
            <a:avLst/>
          </a:prstGeom>
          <a:solidFill>
            <a:srgbClr val="FB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discover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341120" y="4450080"/>
            <a:ext cx="2342606" cy="680720"/>
          </a:xfrm>
          <a:prstGeom prst="ellipse">
            <a:avLst/>
          </a:prstGeom>
          <a:solidFill>
            <a:srgbClr val="FB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create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1341120" y="5537200"/>
            <a:ext cx="2342606" cy="680720"/>
          </a:xfrm>
          <a:prstGeom prst="ellipse">
            <a:avLst/>
          </a:prstGeom>
          <a:solidFill>
            <a:srgbClr val="FB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develop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9504" y="2330689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99504" y="345187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.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655942" y="452883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</a:t>
            </a:r>
            <a:r>
              <a:rPr lang="en-US" sz="2800" b="1" dirty="0" smtClean="0"/>
              <a:t>.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669792" y="5605790"/>
            <a:ext cx="50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4</a:t>
            </a:r>
            <a:r>
              <a:rPr lang="en-US" sz="2800" b="1" dirty="0" smtClean="0"/>
              <a:t>.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6056811" y="1977413"/>
            <a:ext cx="3545840" cy="49361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A. a device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056811" y="2471028"/>
            <a:ext cx="3545840" cy="49361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B</a:t>
            </a:r>
            <a:r>
              <a:rPr lang="en-US" sz="3200" dirty="0" smtClean="0">
                <a:solidFill>
                  <a:schemeClr val="tx1"/>
                </a:solidFill>
              </a:rPr>
              <a:t>. a new area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056811" y="3105173"/>
            <a:ext cx="3545840" cy="4936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A. a device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056811" y="3598788"/>
            <a:ext cx="3545840" cy="4936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B</a:t>
            </a:r>
            <a:r>
              <a:rPr lang="en-US" sz="3200" dirty="0" smtClean="0">
                <a:solidFill>
                  <a:schemeClr val="tx1"/>
                </a:solidFill>
              </a:rPr>
              <a:t>. a new area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056811" y="4282022"/>
            <a:ext cx="3545840" cy="4936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A. a device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6056811" y="4775637"/>
            <a:ext cx="3545840" cy="49361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B</a:t>
            </a:r>
            <a:r>
              <a:rPr lang="en-US" sz="3200" dirty="0" smtClean="0">
                <a:solidFill>
                  <a:schemeClr val="tx1"/>
                </a:solidFill>
              </a:rPr>
              <a:t>. a new area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056811" y="5397545"/>
            <a:ext cx="3545840" cy="493615"/>
          </a:xfrm>
          <a:prstGeom prst="roundRect">
            <a:avLst/>
          </a:prstGeom>
          <a:solidFill>
            <a:srgbClr val="D8E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A. a device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056811" y="5891160"/>
            <a:ext cx="3545840" cy="493615"/>
          </a:xfrm>
          <a:prstGeom prst="roundRect">
            <a:avLst/>
          </a:prstGeom>
          <a:solidFill>
            <a:srgbClr val="D8E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</a:rPr>
              <a:t>B</a:t>
            </a:r>
            <a:r>
              <a:rPr lang="en-US" sz="3200" dirty="0" smtClean="0">
                <a:solidFill>
                  <a:schemeClr val="tx1"/>
                </a:solidFill>
              </a:rPr>
              <a:t>. a new area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>
            <a:stCxn id="2" idx="6"/>
            <a:endCxn id="5" idx="1"/>
          </p:cNvCxnSpPr>
          <p:nvPr/>
        </p:nvCxnSpPr>
        <p:spPr>
          <a:xfrm flipV="1">
            <a:off x="3683726" y="2224221"/>
            <a:ext cx="2373085" cy="361499"/>
          </a:xfrm>
          <a:prstGeom prst="straightConnector1">
            <a:avLst/>
          </a:prstGeom>
          <a:ln w="19050">
            <a:solidFill>
              <a:srgbClr val="EF4B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8" idx="6"/>
            <a:endCxn id="35" idx="1"/>
          </p:cNvCxnSpPr>
          <p:nvPr/>
        </p:nvCxnSpPr>
        <p:spPr>
          <a:xfrm>
            <a:off x="3683726" y="3713480"/>
            <a:ext cx="2373085" cy="132116"/>
          </a:xfrm>
          <a:prstGeom prst="straightConnector1">
            <a:avLst/>
          </a:prstGeom>
          <a:ln w="19050">
            <a:solidFill>
              <a:srgbClr val="EF4B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19" idx="6"/>
          </p:cNvCxnSpPr>
          <p:nvPr/>
        </p:nvCxnSpPr>
        <p:spPr>
          <a:xfrm flipV="1">
            <a:off x="3683726" y="4670854"/>
            <a:ext cx="2369094" cy="119586"/>
          </a:xfrm>
          <a:prstGeom prst="straightConnector1">
            <a:avLst/>
          </a:prstGeom>
          <a:ln w="19050">
            <a:solidFill>
              <a:srgbClr val="EF4B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6" idx="6"/>
            <a:endCxn id="41" idx="1"/>
          </p:cNvCxnSpPr>
          <p:nvPr/>
        </p:nvCxnSpPr>
        <p:spPr>
          <a:xfrm>
            <a:off x="3683726" y="5877560"/>
            <a:ext cx="2373085" cy="260408"/>
          </a:xfrm>
          <a:prstGeom prst="straightConnector1">
            <a:avLst/>
          </a:prstGeom>
          <a:ln w="19050">
            <a:solidFill>
              <a:srgbClr val="EF4B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5482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28983" y="1658325"/>
            <a:ext cx="10815315" cy="746421"/>
          </a:xfrm>
          <a:prstGeom prst="roundRect">
            <a:avLst/>
          </a:prstGeom>
          <a:solidFill>
            <a:srgbClr val="FB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9721" y="1778393"/>
            <a:ext cx="218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invented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37781" y="1796866"/>
            <a:ext cx="134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created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11509" y="1769925"/>
            <a:ext cx="2508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experiments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12507" y="1751451"/>
            <a:ext cx="218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</a:rPr>
              <a:t>discovered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436792" y="1751451"/>
            <a:ext cx="3172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f</a:t>
            </a:r>
            <a:r>
              <a:rPr lang="en-US" sz="2800" b="1" dirty="0" smtClean="0">
                <a:solidFill>
                  <a:srgbClr val="7030A0"/>
                </a:solidFill>
              </a:rPr>
              <a:t>ingerprint scanner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91846" y="2543287"/>
            <a:ext cx="11655058" cy="408393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chemeClr val="accent2"/>
                </a:solidFill>
              </a:rPr>
              <a:t>1. </a:t>
            </a:r>
            <a:r>
              <a:rPr lang="en-US" sz="3200" smtClean="0"/>
              <a:t>Marie </a:t>
            </a:r>
            <a:r>
              <a:rPr lang="en-US" sz="3200" dirty="0" smtClean="0"/>
              <a:t>Curie and </a:t>
            </a:r>
            <a:r>
              <a:rPr lang="en-US" sz="3200" smtClean="0"/>
              <a:t>Pierre Curie __________ radium and polonium.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chemeClr val="accent2"/>
                </a:solidFill>
              </a:rPr>
              <a:t>2. </a:t>
            </a:r>
            <a:r>
              <a:rPr lang="en-US" sz="3200" smtClean="0"/>
              <a:t>Thomas Edison _________ the light bulb in 1880.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chemeClr val="accent2"/>
                </a:solidFill>
              </a:rPr>
              <a:t>3. </a:t>
            </a:r>
            <a:r>
              <a:rPr lang="en-US" sz="3200" smtClean="0"/>
              <a:t>Sarah </a:t>
            </a:r>
            <a:r>
              <a:rPr lang="en-US" sz="3200" dirty="0" smtClean="0"/>
              <a:t>Gilbert is the creator of a vaccine. </a:t>
            </a:r>
            <a:r>
              <a:rPr lang="en-US" sz="3200" smtClean="0"/>
              <a:t>She ______ </a:t>
            </a:r>
            <a:r>
              <a:rPr lang="en-US" sz="3200" dirty="0" smtClean="0"/>
              <a:t>it in 2020.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chemeClr val="accent2"/>
                </a:solidFill>
              </a:rPr>
              <a:t>4. </a:t>
            </a:r>
            <a:r>
              <a:rPr lang="en-US" sz="3200" smtClean="0"/>
              <a:t>Scientists </a:t>
            </a:r>
            <a:r>
              <a:rPr lang="en-US" sz="3200" dirty="0" smtClean="0"/>
              <a:t>have carried </a:t>
            </a:r>
            <a:r>
              <a:rPr lang="en-US" sz="3200" smtClean="0"/>
              <a:t>out many __________ to </a:t>
            </a:r>
            <a:r>
              <a:rPr lang="en-US" sz="3200" dirty="0" smtClean="0"/>
              <a:t>find a cure for cancer.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chemeClr val="accent2"/>
                </a:solidFill>
              </a:rPr>
              <a:t>5. </a:t>
            </a:r>
            <a:r>
              <a:rPr lang="en-US" sz="3200" smtClean="0"/>
              <a:t>Scan </a:t>
            </a:r>
            <a:r>
              <a:rPr lang="en-US" sz="3200" dirty="0" smtClean="0"/>
              <a:t>your finger on </a:t>
            </a:r>
            <a:r>
              <a:rPr lang="en-US" sz="3200" smtClean="0"/>
              <a:t>this _______________ to </a:t>
            </a:r>
            <a:r>
              <a:rPr lang="en-US" sz="3200" dirty="0" smtClean="0"/>
              <a:t>check attendance, please</a:t>
            </a:r>
            <a:r>
              <a:rPr lang="en-US" sz="3200" smtClean="0"/>
              <a:t>. </a:t>
            </a:r>
            <a:endParaRPr lang="en-US" sz="32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1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06445 0.125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9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3.7037E-6 L 0.20898 0.212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5.55112E-17 L 0.44857 0.298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22" y="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0.15885 0.390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3" y="1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-0.30782 0.550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91" y="2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4" grpId="0"/>
      <p:bldP spid="26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828" t="1076" r="3453" b="2490"/>
          <a:stretch/>
        </p:blipFill>
        <p:spPr>
          <a:xfrm>
            <a:off x="2412274" y="1085214"/>
            <a:ext cx="6540137" cy="5701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90971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sentences. Pay attention to the bold syllables.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6" name="Rectangle 5"/>
          <p:cNvSpPr/>
          <p:nvPr/>
        </p:nvSpPr>
        <p:spPr>
          <a:xfrm>
            <a:off x="2294066" y="2324748"/>
            <a:ext cx="8490359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245"/>
              </a:spcBef>
              <a:spcAft>
                <a:spcPts val="0"/>
              </a:spcAft>
              <a:buSzPts val="1100"/>
              <a:tabLst>
                <a:tab pos="586105" algn="l"/>
              </a:tabLst>
            </a:pPr>
            <a:r>
              <a:rPr lang="en-US" sz="3200" b="1" dirty="0" smtClean="0">
                <a:solidFill>
                  <a:srgbClr val="F26649"/>
                </a:solidFill>
                <a:ea typeface="Times New Roman" panose="02020603050405020304" pitchFamily="18" charset="0"/>
                <a:cs typeface="DejaVu Serif"/>
              </a:rPr>
              <a:t>1. </a:t>
            </a:r>
            <a:r>
              <a:rPr lang="en-US" sz="3200" dirty="0" smtClean="0">
                <a:ea typeface="Times New Roman" panose="02020603050405020304" pitchFamily="18" charset="0"/>
                <a:cs typeface="DejaVu Serif"/>
              </a:rPr>
              <a:t>I </a:t>
            </a:r>
            <a:r>
              <a:rPr lang="en-US" sz="3200" b="1" dirty="0">
                <a:solidFill>
                  <a:srgbClr val="3B87CD"/>
                </a:solidFill>
                <a:ea typeface="Times New Roman" panose="02020603050405020304" pitchFamily="18" charset="0"/>
                <a:cs typeface="DejaVu Serif"/>
              </a:rPr>
              <a:t>don’t have </a:t>
            </a:r>
            <a:r>
              <a:rPr lang="en-US" sz="3200" dirty="0">
                <a:ea typeface="Times New Roman" panose="02020603050405020304" pitchFamily="18" charset="0"/>
                <a:cs typeface="DejaVu Serif"/>
              </a:rPr>
              <a:t>a</a:t>
            </a:r>
            <a:r>
              <a:rPr lang="en-US" sz="3200" spc="-50" dirty="0">
                <a:ea typeface="Times New Roman" panose="02020603050405020304" pitchFamily="18" charset="0"/>
                <a:cs typeface="DejaVu Serif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DejaVu Serif"/>
              </a:rPr>
              <a:t>com</a:t>
            </a:r>
            <a:r>
              <a:rPr lang="en-US" sz="3200" b="1" dirty="0">
                <a:solidFill>
                  <a:srgbClr val="3B87CD"/>
                </a:solidFill>
                <a:ea typeface="Times New Roman" panose="02020603050405020304" pitchFamily="18" charset="0"/>
                <a:cs typeface="DejaVu Serif"/>
              </a:rPr>
              <a:t>pu</a:t>
            </a:r>
            <a:r>
              <a:rPr lang="en-US" sz="3200" dirty="0">
                <a:ea typeface="Times New Roman" panose="02020603050405020304" pitchFamily="18" charset="0"/>
                <a:cs typeface="DejaVu Serif"/>
              </a:rPr>
              <a:t>ter.</a:t>
            </a:r>
          </a:p>
          <a:p>
            <a:pPr lvl="0">
              <a:lnSpc>
                <a:spcPct val="150000"/>
              </a:lnSpc>
              <a:spcBef>
                <a:spcPts val="230"/>
              </a:spcBef>
              <a:spcAft>
                <a:spcPts val="0"/>
              </a:spcAft>
              <a:buSzPts val="1100"/>
              <a:tabLst>
                <a:tab pos="586105" algn="l"/>
              </a:tabLst>
            </a:pPr>
            <a:r>
              <a:rPr lang="en-US" sz="3200" b="1" dirty="0" smtClean="0">
                <a:solidFill>
                  <a:srgbClr val="F26649"/>
                </a:solidFill>
                <a:ea typeface="Times New Roman" panose="02020603050405020304" pitchFamily="18" charset="0"/>
                <a:cs typeface="DejaVu Serif"/>
              </a:rPr>
              <a:t>2. </a:t>
            </a:r>
            <a:r>
              <a:rPr lang="en-US" sz="3200" dirty="0" smtClean="0">
                <a:ea typeface="Times New Roman" panose="02020603050405020304" pitchFamily="18" charset="0"/>
                <a:cs typeface="DejaVu Serif"/>
              </a:rPr>
              <a:t>Do</a:t>
            </a:r>
            <a:r>
              <a:rPr lang="en-US" sz="3200" spc="-85" dirty="0" smtClean="0">
                <a:ea typeface="Times New Roman" panose="02020603050405020304" pitchFamily="18" charset="0"/>
                <a:cs typeface="DejaVu Serif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DejaVu Serif"/>
              </a:rPr>
              <a:t>you</a:t>
            </a:r>
            <a:r>
              <a:rPr lang="en-US" sz="3200" spc="-75" dirty="0">
                <a:ea typeface="Times New Roman" panose="02020603050405020304" pitchFamily="18" charset="0"/>
                <a:cs typeface="DejaVu Serif"/>
              </a:rPr>
              <a:t> </a:t>
            </a:r>
            <a:r>
              <a:rPr lang="en-US" sz="3200" b="1" dirty="0">
                <a:solidFill>
                  <a:srgbClr val="3B87CD"/>
                </a:solidFill>
                <a:ea typeface="Times New Roman" panose="02020603050405020304" pitchFamily="18" charset="0"/>
                <a:cs typeface="DejaVu Serif"/>
              </a:rPr>
              <a:t>call</a:t>
            </a:r>
            <a:r>
              <a:rPr lang="en-US" sz="3200" b="1" spc="-10" dirty="0">
                <a:ea typeface="Times New Roman" panose="02020603050405020304" pitchFamily="18" charset="0"/>
                <a:cs typeface="DejaVu Serif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DejaVu Serif"/>
              </a:rPr>
              <a:t>her</a:t>
            </a:r>
            <a:r>
              <a:rPr lang="en-US" sz="3200" spc="-85" dirty="0">
                <a:ea typeface="Times New Roman" panose="02020603050405020304" pitchFamily="18" charset="0"/>
                <a:cs typeface="DejaVu Serif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DejaVu Serif"/>
              </a:rPr>
              <a:t>every</a:t>
            </a:r>
            <a:r>
              <a:rPr lang="en-US" sz="3200" spc="-80" dirty="0">
                <a:ea typeface="Times New Roman" panose="02020603050405020304" pitchFamily="18" charset="0"/>
                <a:cs typeface="DejaVu Serif"/>
              </a:rPr>
              <a:t> </a:t>
            </a:r>
            <a:r>
              <a:rPr lang="en-US" sz="3200" b="1" dirty="0">
                <a:solidFill>
                  <a:srgbClr val="3B87CD"/>
                </a:solidFill>
                <a:ea typeface="Times New Roman" panose="02020603050405020304" pitchFamily="18" charset="0"/>
                <a:cs typeface="DejaVu Serif"/>
              </a:rPr>
              <a:t>day</a:t>
            </a:r>
            <a:r>
              <a:rPr lang="en-US" sz="3200" dirty="0">
                <a:ea typeface="Times New Roman" panose="02020603050405020304" pitchFamily="18" charset="0"/>
                <a:cs typeface="DejaVu Serif"/>
              </a:rPr>
              <a:t>?</a:t>
            </a:r>
            <a:r>
              <a:rPr lang="en-US" sz="3200" spc="-55" dirty="0">
                <a:ea typeface="Times New Roman" panose="02020603050405020304" pitchFamily="18" charset="0"/>
                <a:cs typeface="DejaVu Serif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DejaVu Serif"/>
              </a:rPr>
              <a:t>–</a:t>
            </a:r>
            <a:r>
              <a:rPr lang="en-US" sz="3200" spc="-75" dirty="0">
                <a:ea typeface="Times New Roman" panose="02020603050405020304" pitchFamily="18" charset="0"/>
                <a:cs typeface="DejaVu Serif"/>
              </a:rPr>
              <a:t> </a:t>
            </a:r>
            <a:r>
              <a:rPr lang="en-US" sz="3200" b="1" dirty="0">
                <a:solidFill>
                  <a:srgbClr val="3B87CD"/>
                </a:solidFill>
                <a:ea typeface="Times New Roman" panose="02020603050405020304" pitchFamily="18" charset="0"/>
                <a:cs typeface="DejaVu Serif"/>
              </a:rPr>
              <a:t>No</a:t>
            </a:r>
            <a:r>
              <a:rPr lang="en-US" sz="3200" dirty="0">
                <a:ea typeface="Times New Roman" panose="02020603050405020304" pitchFamily="18" charset="0"/>
                <a:cs typeface="DejaVu Serif"/>
              </a:rPr>
              <a:t>,</a:t>
            </a:r>
            <a:r>
              <a:rPr lang="en-US" sz="3200" spc="-70" dirty="0">
                <a:ea typeface="Times New Roman" panose="02020603050405020304" pitchFamily="18" charset="0"/>
                <a:cs typeface="DejaVu Serif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DejaVu Serif"/>
              </a:rPr>
              <a:t>I</a:t>
            </a:r>
            <a:r>
              <a:rPr lang="en-US" sz="3200" spc="-100" dirty="0">
                <a:ea typeface="Times New Roman" panose="02020603050405020304" pitchFamily="18" charset="0"/>
                <a:cs typeface="DejaVu Serif"/>
              </a:rPr>
              <a:t> </a:t>
            </a:r>
            <a:r>
              <a:rPr lang="en-US" sz="3200" b="1" dirty="0">
                <a:solidFill>
                  <a:srgbClr val="3B87CD"/>
                </a:solidFill>
                <a:ea typeface="Times New Roman" panose="02020603050405020304" pitchFamily="18" charset="0"/>
                <a:cs typeface="DejaVu Serif"/>
              </a:rPr>
              <a:t>don’t</a:t>
            </a:r>
            <a:r>
              <a:rPr lang="en-US" sz="3200" b="1" dirty="0">
                <a:ea typeface="Times New Roman" panose="02020603050405020304" pitchFamily="18" charset="0"/>
                <a:cs typeface="DejaVu Serif"/>
              </a:rPr>
              <a:t>.</a:t>
            </a:r>
            <a:endParaRPr lang="en-US" sz="3200" dirty="0">
              <a:ea typeface="Times New Roman" panose="02020603050405020304" pitchFamily="18" charset="0"/>
              <a:cs typeface="DejaVu Serif"/>
            </a:endParaRPr>
          </a:p>
          <a:p>
            <a:pPr lvl="0">
              <a:lnSpc>
                <a:spcPct val="150000"/>
              </a:lnSpc>
              <a:spcBef>
                <a:spcPts val="210"/>
              </a:spcBef>
              <a:spcAft>
                <a:spcPts val="0"/>
              </a:spcAft>
              <a:buSzPts val="1100"/>
              <a:tabLst>
                <a:tab pos="586105" algn="l"/>
              </a:tabLst>
            </a:pPr>
            <a:r>
              <a:rPr lang="en-US" sz="3200" b="1" dirty="0" smtClean="0">
                <a:solidFill>
                  <a:srgbClr val="F26649"/>
                </a:solidFill>
                <a:ea typeface="Times New Roman" panose="02020603050405020304" pitchFamily="18" charset="0"/>
                <a:cs typeface="DejaVu Serif"/>
              </a:rPr>
              <a:t>3. </a:t>
            </a:r>
            <a:r>
              <a:rPr lang="en-US" sz="3200" dirty="0" smtClean="0">
                <a:ea typeface="Times New Roman" panose="02020603050405020304" pitchFamily="18" charset="0"/>
                <a:cs typeface="DejaVu Serif"/>
              </a:rPr>
              <a:t>They</a:t>
            </a:r>
            <a:r>
              <a:rPr lang="en-US" sz="3200" spc="-80" dirty="0" smtClean="0">
                <a:ea typeface="Times New Roman" panose="02020603050405020304" pitchFamily="18" charset="0"/>
                <a:cs typeface="DejaVu Serif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DejaVu Serif"/>
              </a:rPr>
              <a:t>are</a:t>
            </a:r>
            <a:r>
              <a:rPr lang="en-US" sz="3200" spc="-75" dirty="0">
                <a:ea typeface="Times New Roman" panose="02020603050405020304" pitchFamily="18" charset="0"/>
                <a:cs typeface="DejaVu Serif"/>
              </a:rPr>
              <a:t> </a:t>
            </a:r>
            <a:r>
              <a:rPr lang="en-US" sz="3200" b="1" dirty="0">
                <a:solidFill>
                  <a:srgbClr val="3B87CD"/>
                </a:solidFill>
                <a:ea typeface="Times New Roman" panose="02020603050405020304" pitchFamily="18" charset="0"/>
                <a:cs typeface="DejaVu Serif"/>
              </a:rPr>
              <a:t>not</a:t>
            </a:r>
            <a:r>
              <a:rPr lang="en-US" sz="3200" b="1" spc="5" dirty="0">
                <a:ea typeface="Times New Roman" panose="02020603050405020304" pitchFamily="18" charset="0"/>
                <a:cs typeface="DejaVu Serif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DejaVu Serif"/>
              </a:rPr>
              <a:t>fa</a:t>
            </a:r>
            <a:r>
              <a:rPr lang="en-US" sz="3200" b="1" dirty="0">
                <a:solidFill>
                  <a:srgbClr val="3B87CD"/>
                </a:solidFill>
                <a:ea typeface="Times New Roman" panose="02020603050405020304" pitchFamily="18" charset="0"/>
                <a:cs typeface="DejaVu Serif"/>
              </a:rPr>
              <a:t>mil</a:t>
            </a:r>
            <a:r>
              <a:rPr lang="en-US" sz="3200" dirty="0">
                <a:ea typeface="Times New Roman" panose="02020603050405020304" pitchFamily="18" charset="0"/>
                <a:cs typeface="DejaVu Serif"/>
              </a:rPr>
              <a:t>iar</a:t>
            </a:r>
            <a:r>
              <a:rPr lang="en-US" sz="3200" spc="-70" dirty="0">
                <a:ea typeface="Times New Roman" panose="02020603050405020304" pitchFamily="18" charset="0"/>
                <a:cs typeface="DejaVu Serif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DejaVu Serif"/>
              </a:rPr>
              <a:t>with</a:t>
            </a:r>
            <a:r>
              <a:rPr lang="en-US" sz="3200" spc="-70" dirty="0">
                <a:ea typeface="Times New Roman" panose="02020603050405020304" pitchFamily="18" charset="0"/>
                <a:cs typeface="DejaVu Serif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DejaVu Serif"/>
              </a:rPr>
              <a:t>that</a:t>
            </a:r>
            <a:r>
              <a:rPr lang="en-US" sz="3200" spc="-60" dirty="0">
                <a:ea typeface="Times New Roman" panose="02020603050405020304" pitchFamily="18" charset="0"/>
                <a:cs typeface="DejaVu Serif"/>
              </a:rPr>
              <a:t> </a:t>
            </a:r>
            <a:r>
              <a:rPr lang="en-US" sz="3200" b="1" dirty="0">
                <a:solidFill>
                  <a:srgbClr val="3B87CD"/>
                </a:solidFill>
                <a:ea typeface="Times New Roman" panose="02020603050405020304" pitchFamily="18" charset="0"/>
                <a:cs typeface="DejaVu Serif"/>
              </a:rPr>
              <a:t>new</a:t>
            </a:r>
            <a:r>
              <a:rPr lang="en-US" sz="3200" b="1" spc="-5" dirty="0">
                <a:ea typeface="Times New Roman" panose="02020603050405020304" pitchFamily="18" charset="0"/>
                <a:cs typeface="DejaVu Serif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DejaVu Serif"/>
              </a:rPr>
              <a:t>com</a:t>
            </a:r>
            <a:r>
              <a:rPr lang="en-US" sz="3200" b="1" dirty="0">
                <a:solidFill>
                  <a:srgbClr val="3B87CD"/>
                </a:solidFill>
                <a:ea typeface="Times New Roman" panose="02020603050405020304" pitchFamily="18" charset="0"/>
                <a:cs typeface="DejaVu Serif"/>
              </a:rPr>
              <a:t>pu</a:t>
            </a:r>
            <a:r>
              <a:rPr lang="en-US" sz="3200" dirty="0">
                <a:ea typeface="Times New Roman" panose="02020603050405020304" pitchFamily="18" charset="0"/>
                <a:cs typeface="DejaVu Serif"/>
              </a:rPr>
              <a:t>ter.</a:t>
            </a:r>
          </a:p>
          <a:p>
            <a:pPr lvl="0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SzPts val="1100"/>
              <a:tabLst>
                <a:tab pos="586105" algn="l"/>
              </a:tabLst>
            </a:pPr>
            <a:r>
              <a:rPr lang="en-US" sz="3200" b="1" dirty="0" smtClean="0">
                <a:solidFill>
                  <a:srgbClr val="F26649"/>
                </a:solidFill>
                <a:ea typeface="Times New Roman" panose="02020603050405020304" pitchFamily="18" charset="0"/>
                <a:cs typeface="DejaVu Serif"/>
              </a:rPr>
              <a:t>4</a:t>
            </a:r>
            <a:r>
              <a:rPr lang="en-US" sz="3200" b="1" smtClean="0">
                <a:solidFill>
                  <a:srgbClr val="F26649"/>
                </a:solidFill>
                <a:ea typeface="Times New Roman" panose="02020603050405020304" pitchFamily="18" charset="0"/>
                <a:cs typeface="DejaVu Serif"/>
              </a:rPr>
              <a:t>. </a:t>
            </a:r>
            <a:r>
              <a:rPr lang="en-US" sz="3200" smtClean="0">
                <a:ea typeface="Times New Roman" panose="02020603050405020304" pitchFamily="18" charset="0"/>
                <a:cs typeface="DejaVu Serif"/>
              </a:rPr>
              <a:t>Did</a:t>
            </a:r>
            <a:r>
              <a:rPr lang="en-US" sz="3200" spc="-100" smtClean="0">
                <a:ea typeface="Times New Roman" panose="02020603050405020304" pitchFamily="18" charset="0"/>
                <a:cs typeface="DejaVu Serif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DejaVu Serif"/>
              </a:rPr>
              <a:t>you</a:t>
            </a:r>
            <a:r>
              <a:rPr lang="en-US" sz="3200" spc="-80" dirty="0">
                <a:ea typeface="Times New Roman" panose="02020603050405020304" pitchFamily="18" charset="0"/>
                <a:cs typeface="DejaVu Serif"/>
              </a:rPr>
              <a:t> </a:t>
            </a:r>
            <a:r>
              <a:rPr lang="en-US" sz="3200" b="1" dirty="0">
                <a:solidFill>
                  <a:srgbClr val="3B87CD"/>
                </a:solidFill>
                <a:ea typeface="Times New Roman" panose="02020603050405020304" pitchFamily="18" charset="0"/>
                <a:cs typeface="DejaVu Serif"/>
              </a:rPr>
              <a:t>lend</a:t>
            </a:r>
            <a:r>
              <a:rPr lang="en-US" sz="3200" b="1" spc="-15" dirty="0">
                <a:ea typeface="Times New Roman" panose="02020603050405020304" pitchFamily="18" charset="0"/>
                <a:cs typeface="DejaVu Serif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DejaVu Serif"/>
              </a:rPr>
              <a:t>her</a:t>
            </a:r>
            <a:r>
              <a:rPr lang="en-US" sz="3200" spc="-80" dirty="0">
                <a:ea typeface="Times New Roman" panose="02020603050405020304" pitchFamily="18" charset="0"/>
                <a:cs typeface="DejaVu Serif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DejaVu Serif"/>
              </a:rPr>
              <a:t>your</a:t>
            </a:r>
            <a:r>
              <a:rPr lang="en-US" sz="3200" spc="-70" dirty="0">
                <a:ea typeface="Times New Roman" panose="02020603050405020304" pitchFamily="18" charset="0"/>
                <a:cs typeface="DejaVu Serif"/>
              </a:rPr>
              <a:t> </a:t>
            </a:r>
            <a:r>
              <a:rPr lang="en-US" sz="3200" b="1" dirty="0">
                <a:solidFill>
                  <a:srgbClr val="3B87CD"/>
                </a:solidFill>
                <a:ea typeface="Times New Roman" panose="02020603050405020304" pitchFamily="18" charset="0"/>
                <a:cs typeface="DejaVu Serif"/>
              </a:rPr>
              <a:t>lap</a:t>
            </a:r>
            <a:r>
              <a:rPr lang="en-US" sz="3200" dirty="0">
                <a:ea typeface="Times New Roman" panose="02020603050405020304" pitchFamily="18" charset="0"/>
                <a:cs typeface="DejaVu Serif"/>
              </a:rPr>
              <a:t>top?</a:t>
            </a:r>
            <a:r>
              <a:rPr lang="en-US" sz="3200" spc="-60" dirty="0">
                <a:ea typeface="Times New Roman" panose="02020603050405020304" pitchFamily="18" charset="0"/>
                <a:cs typeface="DejaVu Serif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DejaVu Serif"/>
              </a:rPr>
              <a:t>–</a:t>
            </a:r>
            <a:r>
              <a:rPr lang="en-US" sz="3200" spc="-90" dirty="0">
                <a:ea typeface="Times New Roman" panose="02020603050405020304" pitchFamily="18" charset="0"/>
                <a:cs typeface="DejaVu Serif"/>
              </a:rPr>
              <a:t> </a:t>
            </a:r>
            <a:r>
              <a:rPr lang="en-US" sz="3200" b="1" dirty="0">
                <a:solidFill>
                  <a:srgbClr val="3B87CD"/>
                </a:solidFill>
                <a:ea typeface="Times New Roman" panose="02020603050405020304" pitchFamily="18" charset="0"/>
                <a:cs typeface="DejaVu Serif"/>
              </a:rPr>
              <a:t>Yes</a:t>
            </a:r>
            <a:r>
              <a:rPr lang="en-US" sz="3200" dirty="0">
                <a:ea typeface="Times New Roman" panose="02020603050405020304" pitchFamily="18" charset="0"/>
                <a:cs typeface="DejaVu Serif"/>
              </a:rPr>
              <a:t>,</a:t>
            </a:r>
            <a:r>
              <a:rPr lang="en-US" sz="3200" spc="-90" dirty="0">
                <a:ea typeface="Times New Roman" panose="02020603050405020304" pitchFamily="18" charset="0"/>
                <a:cs typeface="DejaVu Serif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DejaVu Serif"/>
              </a:rPr>
              <a:t>I</a:t>
            </a:r>
            <a:r>
              <a:rPr lang="en-US" sz="3200" spc="-85" dirty="0">
                <a:ea typeface="Times New Roman" panose="02020603050405020304" pitchFamily="18" charset="0"/>
                <a:cs typeface="DejaVu Serif"/>
              </a:rPr>
              <a:t> </a:t>
            </a:r>
            <a:r>
              <a:rPr lang="en-US" sz="3200" b="1" dirty="0">
                <a:solidFill>
                  <a:srgbClr val="3B87CD"/>
                </a:solidFill>
                <a:ea typeface="Times New Roman" panose="02020603050405020304" pitchFamily="18" charset="0"/>
                <a:cs typeface="DejaVu Serif"/>
              </a:rPr>
              <a:t>did</a:t>
            </a:r>
            <a:r>
              <a:rPr lang="en-US" sz="3200" dirty="0">
                <a:ea typeface="Times New Roman" panose="02020603050405020304" pitchFamily="18" charset="0"/>
                <a:cs typeface="DejaVu Serif"/>
              </a:rPr>
              <a:t>.</a:t>
            </a:r>
          </a:p>
          <a:p>
            <a:pPr lvl="0">
              <a:lnSpc>
                <a:spcPct val="150000"/>
              </a:lnSpc>
              <a:spcBef>
                <a:spcPts val="215"/>
              </a:spcBef>
              <a:spcAft>
                <a:spcPts val="0"/>
              </a:spcAft>
              <a:buSzPts val="1100"/>
              <a:tabLst>
                <a:tab pos="586740" algn="l"/>
              </a:tabLst>
            </a:pPr>
            <a:r>
              <a:rPr lang="en-US" sz="3200" b="1" dirty="0" smtClean="0">
                <a:solidFill>
                  <a:srgbClr val="F26649"/>
                </a:solidFill>
                <a:ea typeface="Times New Roman" panose="02020603050405020304" pitchFamily="18" charset="0"/>
                <a:cs typeface="DejaVu Serif"/>
              </a:rPr>
              <a:t>5. </a:t>
            </a:r>
            <a:r>
              <a:rPr lang="en-US" sz="3200" b="1" dirty="0" smtClean="0">
                <a:solidFill>
                  <a:srgbClr val="3B87CD"/>
                </a:solidFill>
                <a:ea typeface="Times New Roman" panose="02020603050405020304" pitchFamily="18" charset="0"/>
                <a:cs typeface="DejaVu Serif"/>
              </a:rPr>
              <a:t>Who</a:t>
            </a:r>
            <a:r>
              <a:rPr lang="en-US" sz="3200" b="1" dirty="0" smtClean="0">
                <a:ea typeface="Times New Roman" panose="02020603050405020304" pitchFamily="18" charset="0"/>
                <a:cs typeface="DejaVu Serif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DejaVu Serif"/>
              </a:rPr>
              <a:t>do</a:t>
            </a:r>
            <a:r>
              <a:rPr lang="en-US" sz="3200" spc="-75" dirty="0">
                <a:ea typeface="Times New Roman" panose="02020603050405020304" pitchFamily="18" charset="0"/>
                <a:cs typeface="DejaVu Serif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DejaVu Serif"/>
              </a:rPr>
              <a:t>you</a:t>
            </a:r>
            <a:r>
              <a:rPr lang="en-US" sz="3200" spc="-75" dirty="0">
                <a:ea typeface="Times New Roman" panose="02020603050405020304" pitchFamily="18" charset="0"/>
                <a:cs typeface="DejaVu Serif"/>
              </a:rPr>
              <a:t> </a:t>
            </a:r>
            <a:r>
              <a:rPr lang="en-US" sz="3200" b="1" dirty="0">
                <a:solidFill>
                  <a:srgbClr val="3B87CD"/>
                </a:solidFill>
                <a:ea typeface="Times New Roman" panose="02020603050405020304" pitchFamily="18" charset="0"/>
                <a:cs typeface="DejaVu Serif"/>
              </a:rPr>
              <a:t>work</a:t>
            </a:r>
            <a:r>
              <a:rPr lang="en-US" sz="3200" b="1" spc="-15" dirty="0">
                <a:ea typeface="Times New Roman" panose="02020603050405020304" pitchFamily="18" charset="0"/>
                <a:cs typeface="DejaVu Serif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DejaVu Serif"/>
              </a:rPr>
              <a:t>with</a:t>
            </a:r>
            <a:r>
              <a:rPr lang="en-US" sz="3200" spc="-95" dirty="0">
                <a:ea typeface="Times New Roman" panose="02020603050405020304" pitchFamily="18" charset="0"/>
                <a:cs typeface="DejaVu Serif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DejaVu Serif"/>
              </a:rPr>
              <a:t>on</a:t>
            </a:r>
            <a:r>
              <a:rPr lang="en-US" sz="3200" spc="-75" dirty="0">
                <a:ea typeface="Times New Roman" panose="02020603050405020304" pitchFamily="18" charset="0"/>
                <a:cs typeface="DejaVu Serif"/>
              </a:rPr>
              <a:t> </a:t>
            </a:r>
            <a:r>
              <a:rPr lang="en-US" sz="3200" b="1" dirty="0">
                <a:solidFill>
                  <a:srgbClr val="3B87CD"/>
                </a:solidFill>
                <a:ea typeface="Times New Roman" panose="02020603050405020304" pitchFamily="18" charset="0"/>
                <a:cs typeface="DejaVu Serif"/>
              </a:rPr>
              <a:t>Sun</a:t>
            </a:r>
            <a:r>
              <a:rPr lang="en-US" sz="3200" dirty="0">
                <a:ea typeface="Times New Roman" panose="02020603050405020304" pitchFamily="18" charset="0"/>
                <a:cs typeface="DejaVu Serif"/>
              </a:rPr>
              <a:t>days?</a:t>
            </a:r>
            <a:endParaRPr lang="en-US" sz="3200" dirty="0">
              <a:effectLst/>
              <a:ea typeface="Times New Roman" panose="02020603050405020304" pitchFamily="18" charset="0"/>
              <a:cs typeface="DejaVu Se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rack 6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1055" y="17151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8" y="1141338"/>
            <a:ext cx="983250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sentences. How many stressed words are there in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each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sentence?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7" y="120846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2" y="11058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5" name="Rectangle 4"/>
          <p:cNvSpPr/>
          <p:nvPr/>
        </p:nvSpPr>
        <p:spPr>
          <a:xfrm>
            <a:off x="763453" y="1972335"/>
            <a:ext cx="8415382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235"/>
              </a:spcBef>
              <a:spcAft>
                <a:spcPts val="0"/>
              </a:spcAft>
              <a:buSzPts val="1100"/>
              <a:tabLst>
                <a:tab pos="699135" algn="l"/>
              </a:tabLst>
            </a:pPr>
            <a:r>
              <a:rPr lang="en-US" sz="3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1. He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is an</a:t>
            </a:r>
            <a:r>
              <a:rPr lang="en-US" sz="3200" spc="-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inventor.</a:t>
            </a:r>
          </a:p>
          <a:p>
            <a:pPr lvl="0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SzPts val="1100"/>
              <a:tabLst>
                <a:tab pos="699135" algn="l"/>
              </a:tabLst>
            </a:pPr>
            <a:r>
              <a:rPr lang="en-US" sz="3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2. We</a:t>
            </a:r>
            <a:r>
              <a:rPr lang="en-US" sz="3200" spc="-85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won’t</a:t>
            </a:r>
            <a:r>
              <a:rPr lang="en-US" sz="3200" spc="-1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have</a:t>
            </a:r>
            <a:r>
              <a:rPr lang="en-US" sz="3200" spc="5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3200" spc="-9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robot</a:t>
            </a:r>
            <a:r>
              <a:rPr lang="en-US" sz="3200" spc="-8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teacher</a:t>
            </a:r>
            <a:r>
              <a:rPr lang="en-US" sz="3200" spc="-9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next</a:t>
            </a:r>
            <a:r>
              <a:rPr lang="en-US" sz="3200" spc="-8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year.</a:t>
            </a:r>
          </a:p>
          <a:p>
            <a:pPr lvl="0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SzPts val="1100"/>
              <a:tabLst>
                <a:tab pos="699135" algn="l"/>
              </a:tabLst>
            </a:pPr>
            <a:r>
              <a:rPr lang="en-US" sz="3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3. She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likes learning</a:t>
            </a:r>
            <a:r>
              <a:rPr lang="en-US" sz="3200" spc="-15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online.</a:t>
            </a:r>
          </a:p>
          <a:p>
            <a:pPr lvl="0">
              <a:lnSpc>
                <a:spcPct val="150000"/>
              </a:lnSpc>
              <a:spcBef>
                <a:spcPts val="215"/>
              </a:spcBef>
              <a:spcAft>
                <a:spcPts val="0"/>
              </a:spcAft>
              <a:buSzPts val="1100"/>
              <a:tabLst>
                <a:tab pos="699135" algn="l"/>
              </a:tabLst>
            </a:pPr>
            <a:r>
              <a:rPr lang="en-US" sz="3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4. Was</a:t>
            </a:r>
            <a:r>
              <a:rPr lang="en-US" sz="3200" spc="-105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she</a:t>
            </a:r>
            <a:r>
              <a:rPr lang="en-US" sz="3200" spc="-105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checking</a:t>
            </a:r>
            <a:r>
              <a:rPr lang="en-US" sz="3200" spc="-11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attendance</a:t>
            </a:r>
            <a:r>
              <a:rPr lang="en-US" sz="3200" spc="-1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when</a:t>
            </a:r>
            <a:r>
              <a:rPr lang="en-US" sz="3200" spc="-25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you</a:t>
            </a:r>
            <a:r>
              <a:rPr lang="en-US" sz="3200" spc="-105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came</a:t>
            </a:r>
            <a:r>
              <a:rPr lang="en-US" sz="3200"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en-US" sz="3200" spc="175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spc="175" smtClean="0"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3200" spc="175" smtClean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3200" smtClean="0">
                <a:ea typeface="Times New Roman" panose="02020603050405020304" pitchFamily="18" charset="0"/>
                <a:cs typeface="Arial" panose="020B0604020202020204" pitchFamily="34" charset="0"/>
              </a:rPr>
              <a:t>- No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3200" spc="-105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she</a:t>
            </a:r>
            <a:r>
              <a:rPr lang="en-US" sz="3200" spc="-85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wasn’t.</a:t>
            </a:r>
          </a:p>
          <a:p>
            <a:pPr lvl="0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SzPts val="1100"/>
              <a:tabLst>
                <a:tab pos="588010" algn="l"/>
              </a:tabLst>
            </a:pPr>
            <a:r>
              <a:rPr lang="en-US" sz="3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5. What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did he</a:t>
            </a:r>
            <a:r>
              <a:rPr lang="en-US" sz="3200" spc="-155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invent?</a:t>
            </a:r>
            <a:endParaRPr lang="en-US" sz="3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Track 7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63823" y="1459771"/>
            <a:ext cx="609600" cy="609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62485" y="1972335"/>
            <a:ext cx="8415382" cy="4626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235"/>
              </a:spcBef>
              <a:spcAft>
                <a:spcPts val="0"/>
              </a:spcAft>
              <a:buSzPts val="1100"/>
              <a:tabLst>
                <a:tab pos="699135" algn="l"/>
              </a:tabLst>
            </a:pPr>
            <a:r>
              <a:rPr lang="en-US" sz="3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1. He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is an</a:t>
            </a:r>
            <a:r>
              <a:rPr lang="en-US" sz="3200" spc="-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ven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tor.</a:t>
            </a:r>
          </a:p>
          <a:p>
            <a:pPr lvl="0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SzPts val="1100"/>
              <a:tabLst>
                <a:tab pos="699135" algn="l"/>
              </a:tabLst>
            </a:pPr>
            <a:r>
              <a:rPr lang="en-US" sz="3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2. We</a:t>
            </a:r>
            <a:r>
              <a:rPr lang="en-US" sz="3200" spc="-85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won’t</a:t>
            </a:r>
            <a:r>
              <a:rPr lang="en-US" sz="3200" spc="-1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have</a:t>
            </a:r>
            <a:r>
              <a:rPr lang="en-US" sz="3200" spc="5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3200" spc="-9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ro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bot</a:t>
            </a:r>
            <a:r>
              <a:rPr lang="en-US" sz="3200" spc="-8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tea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cher</a:t>
            </a:r>
            <a:r>
              <a:rPr lang="en-US" sz="3200" spc="-9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next</a:t>
            </a:r>
            <a:r>
              <a:rPr lang="en-US" sz="3200" spc="-8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year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SzPts val="1100"/>
              <a:tabLst>
                <a:tab pos="699135" algn="l"/>
              </a:tabLst>
            </a:pPr>
            <a:r>
              <a:rPr lang="en-US" sz="3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3. She 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likes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lear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ning</a:t>
            </a:r>
            <a:r>
              <a:rPr lang="en-US" sz="3200" spc="-15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on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line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50000"/>
              </a:lnSpc>
              <a:spcBef>
                <a:spcPts val="215"/>
              </a:spcBef>
              <a:spcAft>
                <a:spcPts val="0"/>
              </a:spcAft>
              <a:buSzPts val="1100"/>
              <a:tabLst>
                <a:tab pos="699135" algn="l"/>
              </a:tabLst>
            </a:pPr>
            <a:r>
              <a:rPr lang="en-US" sz="3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4. Was</a:t>
            </a:r>
            <a:r>
              <a:rPr lang="en-US" sz="3200" spc="-105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she</a:t>
            </a:r>
            <a:r>
              <a:rPr lang="en-US" sz="3200" spc="-105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check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ing</a:t>
            </a:r>
            <a:r>
              <a:rPr lang="en-US" sz="3200" spc="-11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at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ten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dance</a:t>
            </a:r>
            <a:r>
              <a:rPr lang="en-US" sz="3200" spc="-1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when</a:t>
            </a:r>
            <a:r>
              <a:rPr lang="en-US" sz="3200" spc="-25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you</a:t>
            </a:r>
            <a:r>
              <a:rPr lang="en-US" sz="3200" spc="-105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came</a:t>
            </a:r>
            <a:r>
              <a:rPr lang="en-US" sz="3200"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en-US" sz="3200" spc="175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spc="175" smtClean="0"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3200" spc="175" smtClean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3200" smtClean="0"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3200" smtClean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3200" spc="-105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she</a:t>
            </a:r>
            <a:r>
              <a:rPr lang="en-US" sz="3200" spc="-85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wasn’t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0">
              <a:lnSpc>
                <a:spcPct val="150000"/>
              </a:lnSpc>
              <a:spcBef>
                <a:spcPts val="225"/>
              </a:spcBef>
              <a:spcAft>
                <a:spcPts val="0"/>
              </a:spcAft>
              <a:buSzPts val="1100"/>
              <a:tabLst>
                <a:tab pos="588010" algn="l"/>
              </a:tabLst>
            </a:pPr>
            <a:r>
              <a:rPr lang="en-US" sz="3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en-US" sz="3200" dirty="0" smtClean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What</a:t>
            </a:r>
            <a:r>
              <a:rPr lang="en-US" sz="3200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did he</a:t>
            </a:r>
            <a:r>
              <a:rPr lang="en-US" sz="3200" spc="-155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in</a:t>
            </a:r>
            <a:r>
              <a:rPr lang="en-US" sz="3200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vent</a:t>
            </a:r>
            <a:r>
              <a:rPr lang="en-US" sz="3200" dirty="0"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32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78312" y="2183320"/>
            <a:ext cx="3131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→ </a:t>
            </a:r>
            <a:r>
              <a:rPr lang="en-US" sz="2800" b="1" smtClean="0">
                <a:solidFill>
                  <a:srgbClr val="7030A0"/>
                </a:solidFill>
              </a:rPr>
              <a:t>1 </a:t>
            </a:r>
            <a:r>
              <a:rPr lang="en-US" sz="2800" b="1">
                <a:solidFill>
                  <a:srgbClr val="7030A0"/>
                </a:solidFill>
              </a:rPr>
              <a:t>stressed words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39232" y="2965619"/>
            <a:ext cx="3131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→ </a:t>
            </a:r>
            <a:r>
              <a:rPr lang="en-US" sz="2800" b="1" smtClean="0">
                <a:solidFill>
                  <a:srgbClr val="7030A0"/>
                </a:solidFill>
              </a:rPr>
              <a:t>6 </a:t>
            </a:r>
            <a:r>
              <a:rPr lang="en-US" sz="2800" b="1">
                <a:solidFill>
                  <a:srgbClr val="7030A0"/>
                </a:solidFill>
              </a:rPr>
              <a:t>stressed words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52489" y="3689182"/>
            <a:ext cx="3131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→ </a:t>
            </a:r>
            <a:r>
              <a:rPr lang="en-US" sz="2800" b="1" smtClean="0">
                <a:solidFill>
                  <a:srgbClr val="7030A0"/>
                </a:solidFill>
              </a:rPr>
              <a:t>3 </a:t>
            </a:r>
            <a:r>
              <a:rPr lang="en-US" sz="2800" b="1">
                <a:solidFill>
                  <a:srgbClr val="7030A0"/>
                </a:solidFill>
              </a:rPr>
              <a:t>stressed words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73423" y="5195044"/>
            <a:ext cx="3131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→ </a:t>
            </a:r>
            <a:r>
              <a:rPr lang="en-US" sz="2800" b="1" smtClean="0">
                <a:solidFill>
                  <a:srgbClr val="7030A0"/>
                </a:solidFill>
              </a:rPr>
              <a:t>6 </a:t>
            </a:r>
            <a:r>
              <a:rPr lang="en-US" sz="2800" b="1">
                <a:solidFill>
                  <a:srgbClr val="7030A0"/>
                </a:solidFill>
              </a:rPr>
              <a:t>stressed words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0176" y="5929249"/>
            <a:ext cx="3131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7030A0"/>
                </a:solidFill>
              </a:rPr>
              <a:t>→ </a:t>
            </a:r>
            <a:r>
              <a:rPr lang="en-US" sz="2800" b="1" smtClean="0">
                <a:solidFill>
                  <a:srgbClr val="7030A0"/>
                </a:solidFill>
              </a:rPr>
              <a:t>2 </a:t>
            </a:r>
            <a:r>
              <a:rPr lang="en-US" sz="2800" b="1">
                <a:solidFill>
                  <a:srgbClr val="7030A0"/>
                </a:solidFill>
              </a:rPr>
              <a:t>stressed words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1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04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/>
      <p:bldP spid="18" grpId="0"/>
      <p:bldP spid="19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0808" y="1175924"/>
            <a:ext cx="493661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GAME</a:t>
            </a:r>
            <a:r>
              <a:rPr lang="en-US" sz="2800" b="1" dirty="0" smtClean="0"/>
              <a:t>: </a:t>
            </a:r>
            <a:r>
              <a:rPr lang="en-US" sz="2800" b="1" dirty="0" smtClean="0">
                <a:solidFill>
                  <a:srgbClr val="EF4B66"/>
                </a:solidFill>
              </a:rPr>
              <a:t>BROKEN TELEPHONE</a:t>
            </a:r>
            <a:endParaRPr lang="en-US" sz="2800" b="1" dirty="0">
              <a:solidFill>
                <a:srgbClr val="EF4B66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5416" y="114154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201" y="103891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239" y="2680223"/>
            <a:ext cx="5902063" cy="2726273"/>
          </a:xfrm>
          <a:prstGeom prst="rect">
            <a:avLst/>
          </a:prstGeom>
        </p:spPr>
      </p:pic>
      <p:pic>
        <p:nvPicPr>
          <p:cNvPr id="1026" name="Picture 2" descr="100+ Funny Telephone Game Phrases [With Rules]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8"/>
          <a:stretch/>
        </p:blipFill>
        <p:spPr bwMode="auto">
          <a:xfrm>
            <a:off x="6515100" y="2199212"/>
            <a:ext cx="5592445" cy="368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77234"/>
            <a:ext cx="321697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38478" y="2224260"/>
            <a:ext cx="111334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words and phrases related to new technologies.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new verb phrases that are used to talk about inventions, discoveries, </a:t>
            </a:r>
            <a:r>
              <a:rPr lang="en-US" sz="3600" dirty="0" smtClean="0"/>
              <a:t>creation, </a:t>
            </a:r>
            <a:r>
              <a:rPr lang="en-US" sz="3600" dirty="0"/>
              <a:t>and development.</a:t>
            </a:r>
            <a:endParaRPr lang="en-US" sz="3600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s</a:t>
            </a:r>
            <a:r>
              <a:rPr lang="en-US" sz="3600" dirty="0" smtClean="0"/>
              <a:t>entences stress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=""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603" y="1188331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7067" y="1673543"/>
            <a:ext cx="1003288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FF0000"/>
                </a:solidFill>
              </a:rPr>
              <a:t>RULE:</a:t>
            </a:r>
          </a:p>
          <a:p>
            <a:pPr marL="457200" lvl="0" indent="-457200" algn="just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Work in 2 teams</a:t>
            </a:r>
          </a:p>
          <a:p>
            <a:pPr marL="457200" lvl="0" indent="-457200" algn="just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Receive the pictures of things and strips of paper with the phrases.</a:t>
            </a:r>
          </a:p>
          <a:p>
            <a:pPr marL="457200" lvl="0" indent="-457200" algn="just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Stick the phrases to the right pictures.</a:t>
            </a:r>
          </a:p>
          <a:p>
            <a:pPr marL="457200" lvl="0" indent="-457200" algn="just">
              <a:lnSpc>
                <a:spcPct val="150000"/>
              </a:lnSpc>
              <a:buFontTx/>
              <a:buChar char="-"/>
            </a:pPr>
            <a:r>
              <a:rPr lang="en-US" sz="3200" dirty="0" smtClean="0"/>
              <a:t>The team with the most correct answers wins</a:t>
            </a:r>
            <a:endParaRPr lang="en-US" sz="3200" dirty="0"/>
          </a:p>
        </p:txBody>
      </p:sp>
      <p:sp>
        <p:nvSpPr>
          <p:cNvPr id="15" name="Rectangle 14"/>
          <p:cNvSpPr/>
          <p:nvPr/>
        </p:nvSpPr>
        <p:spPr>
          <a:xfrm>
            <a:off x="3784922" y="7452"/>
            <a:ext cx="5906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LABELLING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442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078" y="117634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98" y="2384708"/>
            <a:ext cx="89141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Learn by heart words </a:t>
            </a:r>
            <a:r>
              <a:rPr lang="en-US" sz="3600"/>
              <a:t>and </a:t>
            </a:r>
            <a:r>
              <a:rPr lang="en-US" sz="3600" smtClean="0"/>
              <a:t>phrases learned</a:t>
            </a:r>
            <a:endParaRPr lang="en-US" sz="3600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smtClean="0"/>
              <a:t>Do exercise in the workbook</a:t>
            </a:r>
            <a:endParaRPr lang="en-US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16" y="3497454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84922" y="7452"/>
            <a:ext cx="59063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LABELLING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97" y="1085213"/>
            <a:ext cx="2893566" cy="1928573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3976" y="1698171"/>
            <a:ext cx="625151" cy="363894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113" y="1117289"/>
            <a:ext cx="3332584" cy="18996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4847" y="1132967"/>
            <a:ext cx="2976466" cy="18808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397" y="3719888"/>
            <a:ext cx="2893566" cy="2340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113" y="3719888"/>
            <a:ext cx="3332584" cy="23409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7164" y="3809112"/>
            <a:ext cx="3848876" cy="225170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67005" y="3044532"/>
            <a:ext cx="30490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Computer screen</a:t>
            </a:r>
            <a:endParaRPr lang="en-US" sz="32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93800" y="3016786"/>
            <a:ext cx="28390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Breakout rooms</a:t>
            </a:r>
            <a:endParaRPr lang="en-US" sz="32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795620" y="3013786"/>
            <a:ext cx="254909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Robot teacher</a:t>
            </a:r>
            <a:endParaRPr lang="en-US" sz="32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68609" y="6060816"/>
            <a:ext cx="21611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Online class</a:t>
            </a:r>
            <a:endParaRPr lang="en-US" sz="32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01909" y="6060816"/>
            <a:ext cx="311078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3D contact lenses</a:t>
            </a:r>
            <a:endParaRPr lang="en-US" sz="32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249271" y="6030071"/>
            <a:ext cx="209544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US" sz="3200" b="0" cap="none" spc="0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onnection</a:t>
            </a:r>
            <a:endParaRPr lang="en-US" sz="32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089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44751"/>
            <a:ext cx="667948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words and phrases under each picture.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0716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045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9852" y="5588916"/>
            <a:ext cx="4493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1. </a:t>
            </a:r>
            <a:r>
              <a:rPr lang="en-GB" sz="3200" smtClean="0"/>
              <a:t>___________________</a:t>
            </a:r>
            <a:endParaRPr lang="en-GB" sz="3200"/>
          </a:p>
        </p:txBody>
      </p:sp>
      <p:sp>
        <p:nvSpPr>
          <p:cNvPr id="31" name="TextBox 30"/>
          <p:cNvSpPr txBox="1"/>
          <p:nvPr/>
        </p:nvSpPr>
        <p:spPr>
          <a:xfrm>
            <a:off x="7276308" y="5580011"/>
            <a:ext cx="3672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2. </a:t>
            </a:r>
            <a:r>
              <a:rPr lang="en-GB" sz="3200" smtClean="0"/>
              <a:t>_______________</a:t>
            </a:r>
            <a:endParaRPr lang="en-GB" sz="3200"/>
          </a:p>
        </p:txBody>
      </p:sp>
      <p:sp>
        <p:nvSpPr>
          <p:cNvPr id="32" name="TextBox 31"/>
          <p:cNvSpPr txBox="1"/>
          <p:nvPr/>
        </p:nvSpPr>
        <p:spPr>
          <a:xfrm>
            <a:off x="995202" y="5604844"/>
            <a:ext cx="39843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digital communication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21947" y="5580010"/>
            <a:ext cx="2919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face recognition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046" y="1665952"/>
            <a:ext cx="5604409" cy="1496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54319"/>
          <a:stretch/>
        </p:blipFill>
        <p:spPr>
          <a:xfrm>
            <a:off x="1024301" y="3275353"/>
            <a:ext cx="3418737" cy="235929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4"/>
          <a:srcRect l="47965"/>
          <a:stretch/>
        </p:blipFill>
        <p:spPr>
          <a:xfrm>
            <a:off x="7208347" y="3275353"/>
            <a:ext cx="3804044" cy="23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44751"/>
            <a:ext cx="667948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words and phrases under each picture.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0716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045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23624" y="5569315"/>
            <a:ext cx="2852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3. </a:t>
            </a:r>
            <a:r>
              <a:rPr lang="en-GB" sz="3200" smtClean="0"/>
              <a:t>___________</a:t>
            </a:r>
            <a:endParaRPr lang="en-GB" sz="3200"/>
          </a:p>
        </p:txBody>
      </p:sp>
      <p:sp>
        <p:nvSpPr>
          <p:cNvPr id="31" name="TextBox 30"/>
          <p:cNvSpPr txBox="1"/>
          <p:nvPr/>
        </p:nvSpPr>
        <p:spPr>
          <a:xfrm>
            <a:off x="7851073" y="5569316"/>
            <a:ext cx="28520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4. </a:t>
            </a:r>
            <a:r>
              <a:rPr lang="en-GB" sz="3200" smtClean="0"/>
              <a:t>___________</a:t>
            </a:r>
            <a:endParaRPr lang="en-GB" sz="3200"/>
          </a:p>
        </p:txBody>
      </p:sp>
      <p:sp>
        <p:nvSpPr>
          <p:cNvPr id="32" name="TextBox 31"/>
          <p:cNvSpPr txBox="1"/>
          <p:nvPr/>
        </p:nvSpPr>
        <p:spPr>
          <a:xfrm>
            <a:off x="1778974" y="5585243"/>
            <a:ext cx="22735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eye-tracking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96712" y="5569315"/>
            <a:ext cx="2146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experiment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046" y="1665952"/>
            <a:ext cx="5604409" cy="149632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r="54515"/>
          <a:stretch/>
        </p:blipFill>
        <p:spPr>
          <a:xfrm>
            <a:off x="1141888" y="3282207"/>
            <a:ext cx="3306089" cy="232263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48061"/>
          <a:stretch/>
        </p:blipFill>
        <p:spPr>
          <a:xfrm>
            <a:off x="7225125" y="3282207"/>
            <a:ext cx="3775165" cy="232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83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44751"/>
            <a:ext cx="667948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words and phrases under each picture.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0716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0452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2354" y="5569316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5. </a:t>
            </a:r>
            <a:r>
              <a:rPr lang="en-GB" sz="3200" smtClean="0"/>
              <a:t>________________</a:t>
            </a:r>
            <a:endParaRPr lang="en-GB" sz="3200"/>
          </a:p>
        </p:txBody>
      </p:sp>
      <p:sp>
        <p:nvSpPr>
          <p:cNvPr id="31" name="TextBox 30"/>
          <p:cNvSpPr txBox="1"/>
          <p:nvPr/>
        </p:nvSpPr>
        <p:spPr>
          <a:xfrm>
            <a:off x="7225125" y="5565144"/>
            <a:ext cx="3877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smtClean="0">
                <a:solidFill>
                  <a:schemeClr val="accent2"/>
                </a:solidFill>
              </a:rPr>
              <a:t>6. </a:t>
            </a:r>
            <a:r>
              <a:rPr lang="en-GB" sz="3200" smtClean="0"/>
              <a:t>________________</a:t>
            </a:r>
            <a:endParaRPr lang="en-GB" sz="3200"/>
          </a:p>
        </p:txBody>
      </p:sp>
      <p:sp>
        <p:nvSpPr>
          <p:cNvPr id="32" name="TextBox 31"/>
          <p:cNvSpPr txBox="1"/>
          <p:nvPr/>
        </p:nvSpPr>
        <p:spPr>
          <a:xfrm>
            <a:off x="1288523" y="5569315"/>
            <a:ext cx="3421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fingerprint scanner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40189" y="5587426"/>
            <a:ext cx="3411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>
                <a:solidFill>
                  <a:srgbClr val="7030A0"/>
                </a:solidFill>
              </a:rPr>
              <a:t>video conferencing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046" y="1665952"/>
            <a:ext cx="5604409" cy="14963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54704"/>
          <a:stretch/>
        </p:blipFill>
        <p:spPr>
          <a:xfrm>
            <a:off x="1180149" y="3323347"/>
            <a:ext cx="3439614" cy="22937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l="49138"/>
          <a:stretch/>
        </p:blipFill>
        <p:spPr>
          <a:xfrm>
            <a:off x="7225125" y="3323347"/>
            <a:ext cx="3862251" cy="229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9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84455" y="925513"/>
            <a:ext cx="906735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face recognition </a:t>
            </a:r>
            <a:r>
              <a:rPr lang="en-US" sz="6000" b="1" dirty="0" smtClean="0">
                <a:solidFill>
                  <a:srgbClr val="AD4F0F"/>
                </a:solidFill>
              </a:rPr>
              <a:t>(n)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1065" y="4487533"/>
            <a:ext cx="51008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công nghệ nhận diện gương mặt</a:t>
            </a:r>
            <a:endParaRPr lang="en-US" sz="4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119750" y="3087343"/>
            <a:ext cx="44789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/feɪsˌrekəɡˈnɪʃn/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5195" y="2253411"/>
            <a:ext cx="6085840" cy="4468244"/>
          </a:xfrm>
          <a:prstGeom prst="rect">
            <a:avLst/>
          </a:prstGeom>
        </p:spPr>
      </p:pic>
      <p:pic>
        <p:nvPicPr>
          <p:cNvPr id="4" name="face recogni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8251" y="3183277"/>
            <a:ext cx="639128" cy="63912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67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31126" y="1301440"/>
            <a:ext cx="681831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0" b="1" dirty="0">
                <a:solidFill>
                  <a:srgbClr val="AD4F0F"/>
                </a:solidFill>
                <a:latin typeface="Calibri" panose="020F0502020204030204"/>
              </a:rPr>
              <a:t>e</a:t>
            </a:r>
            <a:r>
              <a:rPr lang="en-US" sz="8000" b="1" noProof="0" dirty="0" err="1" smtClean="0">
                <a:solidFill>
                  <a:srgbClr val="AD4F0F"/>
                </a:solidFill>
                <a:latin typeface="Calibri" panose="020F0502020204030204"/>
              </a:rPr>
              <a:t>xperiment</a:t>
            </a:r>
            <a:r>
              <a:rPr lang="en-US" sz="4000" b="1" noProof="0" dirty="0" smtClean="0">
                <a:solidFill>
                  <a:srgbClr val="AD4F0F"/>
                </a:solidFill>
                <a:latin typeface="Calibri" panose="020F0502020204030204"/>
              </a:rPr>
              <a:t>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(n)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AD4F0F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0647" y="4808741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mtClean="0">
                <a:solidFill>
                  <a:prstClr val="black"/>
                </a:solidFill>
              </a:rPr>
              <a:t>thí nghiệm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9184" y="3383811"/>
            <a:ext cx="40421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4800" b="1" smtClean="0">
                <a:solidFill>
                  <a:srgbClr val="4472C4">
                    <a:lumMod val="50000"/>
                  </a:srgbClr>
                </a:solidFill>
              </a:rPr>
              <a:t>/ɪkˈsperɪmənt/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1060" y="1799069"/>
            <a:ext cx="4953000" cy="4953000"/>
          </a:xfrm>
          <a:prstGeom prst="rect">
            <a:avLst/>
          </a:prstGeom>
        </p:spPr>
      </p:pic>
      <p:pic>
        <p:nvPicPr>
          <p:cNvPr id="4" name="experime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9538" y="3499600"/>
            <a:ext cx="663221" cy="66322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2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-251095" y="809447"/>
            <a:ext cx="7933011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8000" b="1" smtClean="0">
                <a:solidFill>
                  <a:srgbClr val="AD4F0F"/>
                </a:solidFill>
                <a:latin typeface="Calibri" panose="020F0502020204030204"/>
              </a:rPr>
              <a:t>eye-tracking 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D4F0F"/>
                </a:solidFill>
                <a:effectLst/>
                <a:uLnTx/>
                <a:uFillTx/>
                <a:latin typeface="Calibri" panose="020F0502020204030204"/>
                <a:cs typeface="Calibri" panose="020F0502020204030204" pitchFamily="34" charset="0"/>
              </a:rPr>
              <a:t>(n)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AD4F0F"/>
              </a:solidFill>
              <a:effectLst/>
              <a:uLnTx/>
              <a:uFillTx/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96292" y="4596498"/>
            <a:ext cx="418080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mtClean="0">
                <a:solidFill>
                  <a:prstClr val="black"/>
                </a:solidFill>
              </a:rPr>
              <a:t>theo dõi </a:t>
            </a:r>
            <a:br>
              <a:rPr lang="en-US" sz="4800" smtClean="0">
                <a:solidFill>
                  <a:prstClr val="black"/>
                </a:solidFill>
              </a:rPr>
            </a:br>
            <a:r>
              <a:rPr lang="en-US" sz="4800" smtClean="0">
                <a:solidFill>
                  <a:prstClr val="black"/>
                </a:solidFill>
              </a:rPr>
              <a:t>(cử động) mắt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9566" y="3104095"/>
            <a:ext cx="33883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smtClean="0">
                <a:solidFill>
                  <a:srgbClr val="4472C4">
                    <a:lumMod val="50000"/>
                  </a:srgbClr>
                </a:solidFill>
              </a:rPr>
              <a:t>/ˈai </a:t>
            </a:r>
            <a:r>
              <a:rPr lang="en-US" sz="480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ˌ</a:t>
            </a:r>
            <a:r>
              <a:rPr lang="en-US" sz="4800" b="1" smtClean="0">
                <a:solidFill>
                  <a:srgbClr val="4472C4">
                    <a:lumMod val="50000"/>
                  </a:srgbClr>
                </a:solidFill>
              </a:rPr>
              <a:t>trækɪŋ</a:t>
            </a:r>
            <a:r>
              <a:rPr lang="en-US" sz="4800" b="1">
                <a:solidFill>
                  <a:srgbClr val="4472C4">
                    <a:lumMod val="50000"/>
                  </a:srgbClr>
                </a:solidFill>
              </a:rPr>
              <a:t>/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2885" y="2173988"/>
            <a:ext cx="6427210" cy="4603272"/>
          </a:xfrm>
          <a:prstGeom prst="rect">
            <a:avLst/>
          </a:prstGeom>
        </p:spPr>
      </p:pic>
      <p:pic>
        <p:nvPicPr>
          <p:cNvPr id="5" name="eye tracki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4813" y="3169549"/>
            <a:ext cx="700088" cy="70008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92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5042</TotalTime>
  <Words>712</Words>
  <Application>Microsoft Office PowerPoint</Application>
  <PresentationFormat>Custom</PresentationFormat>
  <Paragraphs>171</Paragraphs>
  <Slides>20</Slides>
  <Notes>17</Notes>
  <HiddenSlides>0</HiddenSlides>
  <MMClips>12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LeLe</cp:lastModifiedBy>
  <cp:revision>262</cp:revision>
  <dcterms:created xsi:type="dcterms:W3CDTF">2020-12-09T02:04:09Z</dcterms:created>
  <dcterms:modified xsi:type="dcterms:W3CDTF">2024-06-29T08:49:02Z</dcterms:modified>
</cp:coreProperties>
</file>