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30"/>
  </p:notesMasterIdLst>
  <p:sldIdLst>
    <p:sldId id="280" r:id="rId5"/>
    <p:sldId id="257" r:id="rId6"/>
    <p:sldId id="286" r:id="rId7"/>
    <p:sldId id="258" r:id="rId8"/>
    <p:sldId id="269" r:id="rId9"/>
    <p:sldId id="283" r:id="rId10"/>
    <p:sldId id="260" r:id="rId11"/>
    <p:sldId id="282" r:id="rId12"/>
    <p:sldId id="287" r:id="rId13"/>
    <p:sldId id="265" r:id="rId14"/>
    <p:sldId id="284" r:id="rId15"/>
    <p:sldId id="270" r:id="rId16"/>
    <p:sldId id="273" r:id="rId17"/>
    <p:sldId id="274" r:id="rId18"/>
    <p:sldId id="275" r:id="rId19"/>
    <p:sldId id="276" r:id="rId20"/>
    <p:sldId id="261" r:id="rId21"/>
    <p:sldId id="279" r:id="rId22"/>
    <p:sldId id="271" r:id="rId23"/>
    <p:sldId id="277" r:id="rId24"/>
    <p:sldId id="278" r:id="rId25"/>
    <p:sldId id="262" r:id="rId26"/>
    <p:sldId id="285" r:id="rId27"/>
    <p:sldId id="263"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A3E7FF"/>
    <a:srgbClr val="FFFFCC"/>
    <a:srgbClr val="0FB7BD"/>
    <a:srgbClr val="008000"/>
    <a:srgbClr val="75DBFF"/>
    <a:srgbClr val="F47A69"/>
    <a:srgbClr val="0088EE"/>
    <a:srgbClr val="EDE4BC"/>
    <a:srgbClr val="F1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70" d="100"/>
          <a:sy n="70" d="100"/>
        </p:scale>
        <p:origin x="-1242" y="-96"/>
      </p:cViewPr>
      <p:guideLst>
        <p:guide orient="horz" pos="21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93805-46FC-4C23-B05A-89F37732F3A6}" type="datetimeFigureOut">
              <a:rPr lang="en-US" smtClean="0"/>
              <a:t>11/12/2021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5DE14-7E79-4D25-9EEF-337B9621205F}" type="slidenum">
              <a:rPr lang="en-US" smtClean="0"/>
              <a:t>‹#›</a:t>
            </a:fld>
            <a:endParaRPr lang="en-US"/>
          </a:p>
        </p:txBody>
      </p:sp>
    </p:spTree>
    <p:extLst>
      <p:ext uri="{BB962C8B-B14F-4D97-AF65-F5344CB8AC3E}">
        <p14:creationId xmlns:p14="http://schemas.microsoft.com/office/powerpoint/2010/main" val="419265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2F04CE-1EC4-4129-AA9C-BCF50C9578F3}"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32963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49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562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13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848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195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125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925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8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998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114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021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62CC335-DC0F-4FEB-B8A8-71E6DC2453B4}"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89863875"/>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4E7534-FDDE-4F0D-8773-796601AA49A1}"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55895719"/>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C9DB2F-1C69-4F17-BE66-793F45D2230A}"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7115694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1EB4FC5-A2A2-4408-BFAE-68EC5F9383E4}" type="datetime1">
              <a:rPr lang="en-GB" smtClean="0">
                <a:solidFill>
                  <a:prstClr val="black">
                    <a:tint val="75000"/>
                  </a:prstClr>
                </a:solidFill>
              </a:rPr>
              <a:pPr/>
              <a:t>12/11/2021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99913881"/>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796C7E-1E53-4DFB-BA91-3BF268E505EC}" type="datetime1">
              <a:rPr lang="en-GB" smtClean="0">
                <a:solidFill>
                  <a:prstClr val="black">
                    <a:tint val="75000"/>
                  </a:prstClr>
                </a:solidFill>
              </a:rPr>
              <a:pPr/>
              <a:t>12/11/2021</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74325160"/>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2E13D1-6B1F-4D21-A866-7E27DBBF8C2D}" type="datetime1">
              <a:rPr lang="en-GB" smtClean="0">
                <a:solidFill>
                  <a:prstClr val="black">
                    <a:tint val="75000"/>
                  </a:prstClr>
                </a:solidFill>
              </a:rPr>
              <a:pPr/>
              <a:t>12/11/2021</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99362435"/>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AA670-9342-4CAE-9B80-CF5C35031751}" type="datetime1">
              <a:rPr lang="en-GB" smtClean="0">
                <a:solidFill>
                  <a:prstClr val="black">
                    <a:tint val="75000"/>
                  </a:prstClr>
                </a:solidFill>
              </a:rPr>
              <a:pPr/>
              <a:t>12/11/2021</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86326630"/>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4A7BE-2E23-4031-BFEA-8651A90C8250}" type="datetime1">
              <a:rPr lang="en-GB" smtClean="0">
                <a:solidFill>
                  <a:prstClr val="black">
                    <a:tint val="75000"/>
                  </a:prstClr>
                </a:solidFill>
              </a:rPr>
              <a:pPr/>
              <a:t>12/11/2021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28897216"/>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12170-831E-4DDB-9074-FAB047C5B05F}" type="datetime1">
              <a:rPr lang="en-GB" smtClean="0">
                <a:solidFill>
                  <a:prstClr val="black">
                    <a:tint val="75000"/>
                  </a:prstClr>
                </a:solidFill>
              </a:rPr>
              <a:pPr/>
              <a:t>12/11/2021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9352724"/>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5E4397-6156-4024-94B1-858ED112A9FE}"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85027426"/>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A3EDAF-D377-45D7-8B02-9EEB82F7CF92}"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82911250"/>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2A6255D-17F7-43F0-8E8B-F2A26B20E467}"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10628573"/>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1506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15296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9464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77010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9914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3559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9505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03392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1644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17382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9521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amera.wav"/>
          </p:stSnd>
        </p:sndAc>
      </p:transition>
    </mc:Choice>
    <mc:Fallback xmlns="">
      <p:transition spd="slow">
        <p:split orient="vert"/>
        <p:sndAc>
          <p:stSnd>
            <p:snd r:embed="rId3"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audio" Target="../media/audio1.wav"/><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005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alpha val="1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5488B4E8-806E-46AD-86E4-990571E66A2F}" type="datetime1">
              <a:rPr lang="en-GB" smtClean="0">
                <a:solidFill>
                  <a:prstClr val="black">
                    <a:tint val="75000"/>
                  </a:prstClr>
                </a:solidFill>
              </a:rPr>
              <a:pPr/>
              <a:t>12/11/2021</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46025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p:pull/>
  </p:transition>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60483-D7BF-443B-970B-BA2E471841CD}" type="datetimeFigureOut">
              <a:rPr lang="en-US" smtClean="0">
                <a:solidFill>
                  <a:prstClr val="black">
                    <a:tint val="75000"/>
                  </a:prstClr>
                </a:solidFill>
              </a:rPr>
              <a:pPr/>
              <a:t>11/12/2021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349A9-A734-4FC9-B306-51066DBFC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35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sndAc>
          <p:stSnd>
            <p:snd r:embed="rId13" name="camera.wav"/>
          </p:stSnd>
        </p:sndAc>
      </p:transition>
    </mc:Choice>
    <mc:Fallback xmlns="">
      <p:transition spd="slow">
        <p:split orient="vert"/>
        <p:sndAc>
          <p:stSnd>
            <p:snd r:embed="rId14" name="camera.wav"/>
          </p:stSnd>
        </p:sndAc>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4.xml"/><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16.xml"/></Relationships>
</file>

<file path=ppt/slides/_rels/slide1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36.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slideLayout" Target="../slideLayouts/slideLayout2.xml"/><Relationship Id="rId3" Type="http://schemas.microsoft.com/office/2007/relationships/media" Target="../media/media3.wav"/><Relationship Id="rId7" Type="http://schemas.microsoft.com/office/2007/relationships/media" Target="../media/media5.wav"/><Relationship Id="rId12" Type="http://schemas.openxmlformats.org/officeDocument/2006/relationships/audio" Target="../media/media7.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microsoft.com/office/2007/relationships/media" Target="../media/media7.wav"/><Relationship Id="rId5" Type="http://schemas.microsoft.com/office/2007/relationships/media" Target="../media/media4.wav"/><Relationship Id="rId15" Type="http://schemas.openxmlformats.org/officeDocument/2006/relationships/image" Target="../media/image12.png"/><Relationship Id="rId10" Type="http://schemas.openxmlformats.org/officeDocument/2006/relationships/audio" Target="../media/media6.wav"/><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914" y="0"/>
            <a:ext cx="9124950" cy="1828800"/>
          </a:xfrm>
          <a:prstGeom prst="rect">
            <a:avLst/>
          </a:prstGeom>
          <a:solidFill>
            <a:sysClr val="window" lastClr="FFFFFF">
              <a:alpha val="80000"/>
            </a:sysClr>
          </a:solid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scene3d>
              <a:camera prst="orthographicFront"/>
              <a:lightRig rig="soft" dir="t">
                <a:rot lat="0" lon="0" rev="10800000"/>
              </a:lightRig>
            </a:scene3d>
            <a:sp3d>
              <a:bevelT w="27940" h="12700"/>
              <a:contourClr>
                <a:srgbClr val="DDDDDD"/>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lvl="3" algn="ctr">
              <a:spcBef>
                <a:spcPct val="0"/>
              </a:spcBef>
              <a:defRPr/>
            </a:pPr>
            <a:r>
              <a:rPr lang="en-US" sz="4400" b="1" kern="0" spc="150" dirty="0" smtClean="0">
                <a:ln w="11430"/>
                <a:solidFill>
                  <a:prstClr val="black"/>
                </a:solidFill>
                <a:effectLst>
                  <a:outerShdw blurRad="25400" algn="tl" rotWithShape="0">
                    <a:srgbClr val="000000">
                      <a:alpha val="43000"/>
                    </a:srgbClr>
                  </a:outerShdw>
                </a:effectLst>
                <a:latin typeface="Arial" pitchFamily="34" charset="0"/>
                <a:cs typeface="Arial" pitchFamily="34" charset="0"/>
              </a:rPr>
              <a:t>UNIT </a:t>
            </a:r>
            <a:r>
              <a:rPr lang="en-US" sz="4400" b="1" kern="0" spc="150" dirty="0">
                <a:ln w="11430"/>
                <a:solidFill>
                  <a:prstClr val="black"/>
                </a:solidFill>
                <a:effectLst>
                  <a:outerShdw blurRad="25400" algn="tl" rotWithShape="0">
                    <a:srgbClr val="000000">
                      <a:alpha val="43000"/>
                    </a:srgbClr>
                  </a:outerShdw>
                </a:effectLst>
                <a:latin typeface="Arial" pitchFamily="34" charset="0"/>
                <a:cs typeface="Arial" pitchFamily="34" charset="0"/>
              </a:rPr>
              <a:t>9</a:t>
            </a:r>
            <a:r>
              <a:rPr lang="en-US" sz="4400" b="1" kern="0" spc="150" dirty="0" smtClean="0">
                <a:ln w="11430"/>
                <a:solidFill>
                  <a:prstClr val="black"/>
                </a:solidFill>
                <a:effectLst>
                  <a:outerShdw blurRad="25400" algn="tl" rotWithShape="0">
                    <a:srgbClr val="000000">
                      <a:alpha val="43000"/>
                    </a:srgbClr>
                  </a:outerShdw>
                </a:effectLst>
                <a:latin typeface="Arial" pitchFamily="34" charset="0"/>
                <a:cs typeface="Arial" pitchFamily="34" charset="0"/>
              </a:rPr>
              <a:t>: CITIES OF THE WORLD</a:t>
            </a:r>
          </a:p>
          <a:p>
            <a:pPr marL="0" lvl="3" algn="ctr">
              <a:spcBef>
                <a:spcPct val="0"/>
              </a:spcBef>
              <a:defRPr/>
            </a:pPr>
            <a:r>
              <a:rPr lang="en-GB" sz="3200" b="1" kern="0" spc="150" dirty="0" smtClean="0">
                <a:ln w="11430"/>
                <a:solidFill>
                  <a:srgbClr val="C00000"/>
                </a:solidFill>
                <a:effectLst>
                  <a:outerShdw blurRad="25400" algn="tl" rotWithShape="0">
                    <a:srgbClr val="000000">
                      <a:alpha val="43000"/>
                    </a:srgbClr>
                  </a:outerShdw>
                </a:effectLst>
                <a:latin typeface="Arial" pitchFamily="34" charset="0"/>
                <a:cs typeface="Arial" pitchFamily="34" charset="0"/>
              </a:rPr>
              <a:t>LESSON 5: SKILLS 1</a:t>
            </a:r>
            <a:endParaRPr lang="en-US" sz="3200" b="1" kern="0" spc="150" dirty="0">
              <a:ln w="11430"/>
              <a:solidFill>
                <a:srgbClr val="C00000"/>
              </a:solidFill>
              <a:effectLst>
                <a:outerShdw blurRad="25400" algn="tl" rotWithShape="0">
                  <a:srgbClr val="000000">
                    <a:alpha val="43000"/>
                  </a:srgbClr>
                </a:outerShdw>
              </a:effectLst>
              <a:latin typeface="Arial" pitchFamily="34" charset="0"/>
              <a:cs typeface="Arial" pitchFamily="34" charset="0"/>
            </a:endParaRPr>
          </a:p>
        </p:txBody>
      </p:sp>
      <p:sp>
        <p:nvSpPr>
          <p:cNvPr id="3" name="TextBox 2"/>
          <p:cNvSpPr txBox="1"/>
          <p:nvPr/>
        </p:nvSpPr>
        <p:spPr>
          <a:xfrm>
            <a:off x="7186764" y="6320608"/>
            <a:ext cx="1943100" cy="523220"/>
          </a:xfrm>
          <a:prstGeom prst="rect">
            <a:avLst/>
          </a:prstGeom>
          <a:noFill/>
        </p:spPr>
        <p:txBody>
          <a:bodyPr wrap="square" rtlCol="0">
            <a:spAutoFit/>
          </a:bodyPr>
          <a:lstStyle/>
          <a:p>
            <a:pPr algn="ctr"/>
            <a:r>
              <a:rPr lang="en-US" sz="2800" b="1" dirty="0" smtClean="0">
                <a:solidFill>
                  <a:srgbClr val="002060"/>
                </a:solidFill>
                <a:latin typeface="Tahoma" pitchFamily="34" charset="0"/>
                <a:ea typeface="Tahoma" pitchFamily="34" charset="0"/>
                <a:cs typeface="Tahoma" pitchFamily="34" charset="0"/>
              </a:rPr>
              <a:t>English 6</a:t>
            </a:r>
            <a:endParaRPr lang="en-GB" sz="28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552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b="0" i="0" dirty="0">
                <a:solidFill>
                  <a:srgbClr val="333333"/>
                </a:solidFill>
                <a:effectLst/>
              </a:rPr>
              <a:t>September 6</a:t>
            </a:r>
          </a:p>
          <a:p>
            <a:pPr algn="just">
              <a:lnSpc>
                <a:spcPct val="110000"/>
              </a:lnSpc>
              <a:spcBef>
                <a:spcPts val="300"/>
              </a:spcBef>
              <a:spcAft>
                <a:spcPts val="300"/>
              </a:spcAft>
            </a:pPr>
            <a:r>
              <a:rPr lang="en-US" sz="2400" b="0" i="0" dirty="0">
                <a:solidFill>
                  <a:srgbClr val="333333"/>
                </a:solidFill>
                <a:effectLst/>
              </a:rPr>
              <a:t>Dear Grandpa and Grandma,</a:t>
            </a:r>
          </a:p>
          <a:p>
            <a:pPr algn="just">
              <a:lnSpc>
                <a:spcPct val="110000"/>
              </a:lnSpc>
              <a:spcBef>
                <a:spcPts val="300"/>
              </a:spcBef>
              <a:spcAft>
                <a:spcPts val="300"/>
              </a:spcAft>
            </a:pPr>
            <a:r>
              <a:rPr lang="en-US" sz="2400" b="0" i="0" dirty="0">
                <a:solidFill>
                  <a:srgbClr val="333333"/>
                </a:solidFill>
                <a:effectLst/>
              </a:rPr>
              <a:t>Stockholm is fantastic!</a:t>
            </a:r>
          </a:p>
          <a:p>
            <a:pPr algn="just">
              <a:lnSpc>
                <a:spcPct val="110000"/>
              </a:lnSpc>
              <a:spcBef>
                <a:spcPts val="300"/>
              </a:spcBef>
              <a:spcAft>
                <a:spcPts val="300"/>
              </a:spcAft>
            </a:pPr>
            <a:r>
              <a:rPr lang="en-US" sz="2400" b="1" i="0" dirty="0">
                <a:solidFill>
                  <a:srgbClr val="FF0000"/>
                </a:solidFill>
                <a:effectLst/>
              </a:rPr>
              <a:t>Its weather</a:t>
            </a:r>
            <a:r>
              <a:rPr lang="en-US" sz="2400" b="0" i="0" dirty="0">
                <a:solidFill>
                  <a:srgbClr val="FF0000"/>
                </a:solidFill>
                <a:effectLst/>
              </a:rPr>
              <a:t> </a:t>
            </a:r>
            <a:r>
              <a:rPr lang="en-US" sz="2400" b="0" i="0" dirty="0">
                <a:solidFill>
                  <a:srgbClr val="333333"/>
                </a:solidFill>
                <a:effectLst/>
              </a:rPr>
              <a:t>is perfect, sunny all the time! </a:t>
            </a:r>
            <a:r>
              <a:rPr lang="en-US" sz="2400" b="1" i="0" dirty="0">
                <a:solidFill>
                  <a:srgbClr val="FF0000"/>
                </a:solidFill>
                <a:effectLst/>
              </a:rPr>
              <a:t>Our hotel</a:t>
            </a:r>
            <a:r>
              <a:rPr lang="en-US" sz="2400" b="0" i="0" dirty="0">
                <a:solidFill>
                  <a:srgbClr val="FF0000"/>
                </a:solidFill>
                <a:effectLst/>
              </a:rPr>
              <a:t> </a:t>
            </a:r>
            <a:r>
              <a:rPr lang="en-US" sz="2400" b="0" i="0" dirty="0">
                <a:solidFill>
                  <a:srgbClr val="333333"/>
                </a:solidFill>
                <a:effectLst/>
              </a:rPr>
              <a:t>is good. It has a swimming pool and a gym. It offers delicious breakfast. Yesterday Mum, Dad and I rented three bikes and cycled to the Old Town. </a:t>
            </a:r>
            <a:r>
              <a:rPr lang="en-US" sz="2400" b="1" i="0" dirty="0">
                <a:solidFill>
                  <a:srgbClr val="FF0000"/>
                </a:solidFill>
                <a:effectLst/>
              </a:rPr>
              <a:t>My parents</a:t>
            </a:r>
            <a:r>
              <a:rPr lang="en-US" sz="2400" b="0" i="0" dirty="0">
                <a:solidFill>
                  <a:srgbClr val="333333"/>
                </a:solidFill>
                <a:effectLst/>
              </a:rPr>
              <a:t> wore </a:t>
            </a:r>
            <a:r>
              <a:rPr lang="en-US" sz="2400" b="1" i="0" dirty="0">
                <a:solidFill>
                  <a:srgbClr val="FF0000"/>
                </a:solidFill>
                <a:effectLst/>
              </a:rPr>
              <a:t>their helmets</a:t>
            </a:r>
            <a:r>
              <a:rPr lang="en-US" sz="2400" b="0" i="0" dirty="0">
                <a:solidFill>
                  <a:srgbClr val="333333"/>
                </a:solidFill>
                <a:effectLst/>
              </a:rPr>
              <a:t> and I wore </a:t>
            </a:r>
            <a:r>
              <a:rPr lang="en-US" sz="2400" b="1" i="0" dirty="0">
                <a:solidFill>
                  <a:srgbClr val="FF0000"/>
                </a:solidFill>
                <a:effectLst/>
              </a:rPr>
              <a:t>mine</a:t>
            </a:r>
            <a:r>
              <a:rPr lang="en-US" sz="2400" b="0" i="0" dirty="0">
                <a:solidFill>
                  <a:srgbClr val="333333"/>
                </a:solidFill>
                <a:effectLst/>
              </a:rPr>
              <a:t>. We visited the Royal Palace first. What a beautiful place! Mum loved it. She said, “Swedish art is amazing.” After that, we had “</a:t>
            </a:r>
            <a:r>
              <a:rPr lang="en-US" sz="2400" b="0" i="0" dirty="0" err="1">
                <a:solidFill>
                  <a:srgbClr val="333333"/>
                </a:solidFill>
                <a:effectLst/>
              </a:rPr>
              <a:t>fika</a:t>
            </a:r>
            <a:r>
              <a:rPr lang="en-US" sz="2400" b="0" i="0" dirty="0">
                <a:solidFill>
                  <a:srgbClr val="333333"/>
                </a:solidFill>
                <a:effectLst/>
              </a:rPr>
              <a:t>”, a coffee break, in a traditional café. Everything is so wonderful!</a:t>
            </a:r>
          </a:p>
          <a:p>
            <a:pPr algn="just">
              <a:lnSpc>
                <a:spcPct val="110000"/>
              </a:lnSpc>
              <a:spcBef>
                <a:spcPts val="300"/>
              </a:spcBef>
              <a:spcAft>
                <a:spcPts val="300"/>
              </a:spcAft>
            </a:pPr>
            <a:r>
              <a:rPr lang="en-US" sz="2400" b="0" i="0" dirty="0">
                <a:solidFill>
                  <a:srgbClr val="333333"/>
                </a:solidFill>
                <a:effectLst/>
              </a:rPr>
              <a:t>Wish you were here!</a:t>
            </a:r>
          </a:p>
          <a:p>
            <a:pPr algn="just">
              <a:lnSpc>
                <a:spcPct val="110000"/>
              </a:lnSpc>
              <a:spcBef>
                <a:spcPts val="300"/>
              </a:spcBef>
              <a:spcAft>
                <a:spcPts val="300"/>
              </a:spcAft>
            </a:pPr>
            <a:r>
              <a:rPr lang="en-US" sz="2400" b="0" i="0" dirty="0">
                <a:solidFill>
                  <a:srgbClr val="333333"/>
                </a:solidFill>
                <a:effectLst/>
              </a:rPr>
              <a:t>Love,</a:t>
            </a:r>
          </a:p>
          <a:p>
            <a:pPr algn="just">
              <a:lnSpc>
                <a:spcPct val="110000"/>
              </a:lnSpc>
              <a:spcBef>
                <a:spcPts val="300"/>
              </a:spcBef>
              <a:spcAft>
                <a:spcPts val="300"/>
              </a:spcAft>
            </a:pPr>
            <a:r>
              <a:rPr lang="en-US" sz="2400" b="0" i="0" dirty="0">
                <a:solidFill>
                  <a:srgbClr val="333333"/>
                </a:solidFill>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11183" y="135812"/>
            <a:ext cx="1694759" cy="461665"/>
          </a:xfrm>
          <a:prstGeom prst="rect">
            <a:avLst/>
          </a:prstGeom>
          <a:noFill/>
        </p:spPr>
        <p:txBody>
          <a:bodyPr wrap="none" rtlCol="0">
            <a:spAutoFit/>
          </a:bodyPr>
          <a:lstStyle/>
          <a:p>
            <a:r>
              <a:rPr lang="en-US" sz="2400" b="1" dirty="0" smtClean="0"/>
              <a:t>STRUCTURE</a:t>
            </a:r>
            <a:endParaRPr lang="en-US" sz="2400" b="1" dirty="0"/>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1" y="0"/>
            <a:ext cx="86260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342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89293" y="1248764"/>
            <a:ext cx="2111832" cy="461665"/>
            <a:chOff x="1230086" y="1785257"/>
            <a:chExt cx="2111832" cy="461665"/>
          </a:xfrm>
        </p:grpSpPr>
        <p:sp>
          <p:nvSpPr>
            <p:cNvPr id="4" name="TextBox 3"/>
            <p:cNvSpPr txBox="1"/>
            <p:nvPr/>
          </p:nvSpPr>
          <p:spPr>
            <a:xfrm>
              <a:off x="1230086" y="1785257"/>
              <a:ext cx="566057" cy="461665"/>
            </a:xfrm>
            <a:prstGeom prst="rect">
              <a:avLst/>
            </a:prstGeom>
            <a:noFill/>
          </p:spPr>
          <p:txBody>
            <a:bodyPr wrap="square" rtlCol="0">
              <a:spAutoFit/>
            </a:bodyPr>
            <a:lstStyle/>
            <a:p>
              <a:pPr algn="ctr"/>
              <a:r>
                <a:rPr lang="en-US" sz="2400">
                  <a:solidFill>
                    <a:srgbClr val="0088EE"/>
                  </a:solidFill>
                </a:rPr>
                <a:t>A.</a:t>
              </a:r>
            </a:p>
          </p:txBody>
        </p:sp>
        <p:sp>
          <p:nvSpPr>
            <p:cNvPr id="9" name="TextBox 8"/>
            <p:cNvSpPr txBox="1"/>
            <p:nvPr/>
          </p:nvSpPr>
          <p:spPr>
            <a:xfrm>
              <a:off x="1611086" y="1785257"/>
              <a:ext cx="1730832" cy="461665"/>
            </a:xfrm>
            <a:prstGeom prst="rect">
              <a:avLst/>
            </a:prstGeom>
            <a:noFill/>
          </p:spPr>
          <p:txBody>
            <a:bodyPr wrap="square" rtlCol="0">
              <a:spAutoFit/>
            </a:bodyPr>
            <a:lstStyle/>
            <a:p>
              <a:r>
                <a:rPr lang="en-US" sz="2400"/>
                <a:t>the weather</a:t>
              </a:r>
            </a:p>
          </p:txBody>
        </p:sp>
      </p:grpSp>
      <p:grpSp>
        <p:nvGrpSpPr>
          <p:cNvPr id="25" name="Group 24"/>
          <p:cNvGrpSpPr/>
          <p:nvPr/>
        </p:nvGrpSpPr>
        <p:grpSpPr>
          <a:xfrm>
            <a:off x="2890248" y="1242426"/>
            <a:ext cx="1796143" cy="461665"/>
            <a:chOff x="1230086" y="1785257"/>
            <a:chExt cx="1796143" cy="461665"/>
          </a:xfrm>
        </p:grpSpPr>
        <p:sp>
          <p:nvSpPr>
            <p:cNvPr id="26" name="TextBox 25"/>
            <p:cNvSpPr txBox="1"/>
            <p:nvPr/>
          </p:nvSpPr>
          <p:spPr>
            <a:xfrm>
              <a:off x="1230086" y="1785257"/>
              <a:ext cx="566057" cy="461665"/>
            </a:xfrm>
            <a:prstGeom prst="rect">
              <a:avLst/>
            </a:prstGeom>
            <a:noFill/>
          </p:spPr>
          <p:txBody>
            <a:bodyPr wrap="square" rtlCol="0">
              <a:spAutoFit/>
            </a:bodyPr>
            <a:lstStyle/>
            <a:p>
              <a:pPr algn="ctr"/>
              <a:r>
                <a:rPr lang="en-US" sz="2400" dirty="0">
                  <a:solidFill>
                    <a:srgbClr val="0070C0"/>
                  </a:solidFill>
                </a:rPr>
                <a:t>B.</a:t>
              </a:r>
            </a:p>
          </p:txBody>
        </p:sp>
        <p:sp>
          <p:nvSpPr>
            <p:cNvPr id="27" name="TextBox 26"/>
            <p:cNvSpPr txBox="1"/>
            <p:nvPr/>
          </p:nvSpPr>
          <p:spPr>
            <a:xfrm>
              <a:off x="1611086" y="1785257"/>
              <a:ext cx="1415143" cy="461665"/>
            </a:xfrm>
            <a:prstGeom prst="rect">
              <a:avLst/>
            </a:prstGeom>
            <a:noFill/>
          </p:spPr>
          <p:txBody>
            <a:bodyPr wrap="square" rtlCol="0">
              <a:spAutoFit/>
            </a:bodyPr>
            <a:lstStyle/>
            <a:p>
              <a:r>
                <a:rPr lang="en-US" sz="2400"/>
                <a:t>a holiday</a:t>
              </a:r>
            </a:p>
          </p:txBody>
        </p:sp>
      </p:grpSp>
      <p:grpSp>
        <p:nvGrpSpPr>
          <p:cNvPr id="28" name="Group 27"/>
          <p:cNvGrpSpPr/>
          <p:nvPr/>
        </p:nvGrpSpPr>
        <p:grpSpPr>
          <a:xfrm>
            <a:off x="4762590" y="1242426"/>
            <a:ext cx="2013849" cy="461665"/>
            <a:chOff x="1230086" y="1785257"/>
            <a:chExt cx="2013849" cy="461665"/>
          </a:xfrm>
        </p:grpSpPr>
        <p:sp>
          <p:nvSpPr>
            <p:cNvPr id="29" name="TextBox 28"/>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30" name="TextBox 29"/>
            <p:cNvSpPr txBox="1"/>
            <p:nvPr/>
          </p:nvSpPr>
          <p:spPr>
            <a:xfrm>
              <a:off x="1611086" y="1785257"/>
              <a:ext cx="1632849" cy="461665"/>
            </a:xfrm>
            <a:prstGeom prst="rect">
              <a:avLst/>
            </a:prstGeom>
            <a:noFill/>
          </p:spPr>
          <p:txBody>
            <a:bodyPr wrap="square" rtlCol="0">
              <a:spAutoFit/>
            </a:bodyPr>
            <a:lstStyle/>
            <a:p>
              <a:r>
                <a:rPr lang="en-US" sz="2400" dirty="0"/>
                <a:t>landscapes</a:t>
              </a:r>
            </a:p>
          </p:txBody>
        </p:sp>
      </p:grpSp>
      <p:grpSp>
        <p:nvGrpSpPr>
          <p:cNvPr id="14" name="Group 13"/>
          <p:cNvGrpSpPr/>
          <p:nvPr/>
        </p:nvGrpSpPr>
        <p:grpSpPr>
          <a:xfrm>
            <a:off x="854613" y="1891457"/>
            <a:ext cx="7180427" cy="461665"/>
            <a:chOff x="363373" y="2525685"/>
            <a:chExt cx="7180427" cy="461665"/>
          </a:xfrm>
        </p:grpSpPr>
        <p:grpSp>
          <p:nvGrpSpPr>
            <p:cNvPr id="2" name="Group 1"/>
            <p:cNvGrpSpPr/>
            <p:nvPr/>
          </p:nvGrpSpPr>
          <p:grpSpPr>
            <a:xfrm>
              <a:off x="363373" y="2525685"/>
              <a:ext cx="7180427" cy="461665"/>
              <a:chOff x="369902" y="2142097"/>
              <a:chExt cx="7180427" cy="461665"/>
            </a:xfrm>
          </p:grpSpPr>
          <p:sp>
            <p:nvSpPr>
              <p:cNvPr id="34" name="TextBox 33"/>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35" name="TextBox 34"/>
              <p:cNvSpPr txBox="1"/>
              <p:nvPr/>
            </p:nvSpPr>
            <p:spPr>
              <a:xfrm>
                <a:off x="844733" y="2142097"/>
                <a:ext cx="6705596" cy="461665"/>
              </a:xfrm>
              <a:prstGeom prst="rect">
                <a:avLst/>
              </a:prstGeom>
              <a:noFill/>
            </p:spPr>
            <p:txBody>
              <a:bodyPr wrap="square" rtlCol="0">
                <a:spAutoFit/>
              </a:bodyPr>
              <a:lstStyle/>
              <a:p>
                <a:r>
                  <a:rPr lang="en-US" sz="2400"/>
                  <a:t>Guests can               in the hotel. </a:t>
                </a:r>
              </a:p>
            </p:txBody>
          </p:sp>
        </p:grpSp>
        <p:cxnSp>
          <p:nvCxnSpPr>
            <p:cNvPr id="13" name="Straight Connector 12"/>
            <p:cNvCxnSpPr/>
            <p:nvPr/>
          </p:nvCxnSpPr>
          <p:spPr>
            <a:xfrm>
              <a:off x="2322806" y="2852057"/>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00180" y="2478370"/>
            <a:ext cx="1796143" cy="461665"/>
            <a:chOff x="1230086" y="1785257"/>
            <a:chExt cx="1796143" cy="461665"/>
          </a:xfrm>
        </p:grpSpPr>
        <p:sp>
          <p:nvSpPr>
            <p:cNvPr id="45" name="TextBox 44"/>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46" name="TextBox 45"/>
            <p:cNvSpPr txBox="1"/>
            <p:nvPr/>
          </p:nvSpPr>
          <p:spPr>
            <a:xfrm>
              <a:off x="1611086" y="1785257"/>
              <a:ext cx="1415143" cy="461665"/>
            </a:xfrm>
            <a:prstGeom prst="rect">
              <a:avLst/>
            </a:prstGeom>
            <a:noFill/>
          </p:spPr>
          <p:txBody>
            <a:bodyPr wrap="square" rtlCol="0">
              <a:spAutoFit/>
            </a:bodyPr>
            <a:lstStyle/>
            <a:p>
              <a:r>
                <a:rPr lang="en-US" sz="2400"/>
                <a:t>exercise</a:t>
              </a:r>
            </a:p>
          </p:txBody>
        </p:sp>
      </p:grpSp>
      <p:grpSp>
        <p:nvGrpSpPr>
          <p:cNvPr id="47" name="Group 46"/>
          <p:cNvGrpSpPr/>
          <p:nvPr/>
        </p:nvGrpSpPr>
        <p:grpSpPr>
          <a:xfrm>
            <a:off x="2726962" y="2472032"/>
            <a:ext cx="1796143" cy="461665"/>
            <a:chOff x="1230086" y="1785257"/>
            <a:chExt cx="1796143" cy="461665"/>
          </a:xfrm>
        </p:grpSpPr>
        <p:sp>
          <p:nvSpPr>
            <p:cNvPr id="48" name="TextBox 4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49" name="TextBox 48"/>
            <p:cNvSpPr txBox="1"/>
            <p:nvPr/>
          </p:nvSpPr>
          <p:spPr>
            <a:xfrm>
              <a:off x="1611086" y="1785257"/>
              <a:ext cx="1415143" cy="461665"/>
            </a:xfrm>
            <a:prstGeom prst="rect">
              <a:avLst/>
            </a:prstGeom>
            <a:noFill/>
          </p:spPr>
          <p:txBody>
            <a:bodyPr wrap="square" rtlCol="0">
              <a:spAutoFit/>
            </a:bodyPr>
            <a:lstStyle/>
            <a:p>
              <a:r>
                <a:rPr lang="en-US" sz="2400"/>
                <a:t>cycle</a:t>
              </a:r>
            </a:p>
          </p:txBody>
        </p:sp>
      </p:grpSp>
      <p:grpSp>
        <p:nvGrpSpPr>
          <p:cNvPr id="50" name="Group 49"/>
          <p:cNvGrpSpPr/>
          <p:nvPr/>
        </p:nvGrpSpPr>
        <p:grpSpPr>
          <a:xfrm>
            <a:off x="4599304" y="2472032"/>
            <a:ext cx="2841162" cy="461665"/>
            <a:chOff x="1230086" y="1785257"/>
            <a:chExt cx="2841162" cy="461665"/>
          </a:xfrm>
        </p:grpSpPr>
        <p:sp>
          <p:nvSpPr>
            <p:cNvPr id="51" name="TextBox 50"/>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52" name="TextBox 51"/>
            <p:cNvSpPr txBox="1"/>
            <p:nvPr/>
          </p:nvSpPr>
          <p:spPr>
            <a:xfrm>
              <a:off x="1611086" y="1785257"/>
              <a:ext cx="2460162" cy="461665"/>
            </a:xfrm>
            <a:prstGeom prst="rect">
              <a:avLst/>
            </a:prstGeom>
            <a:noFill/>
          </p:spPr>
          <p:txBody>
            <a:bodyPr wrap="square" rtlCol="0">
              <a:spAutoFit/>
            </a:bodyPr>
            <a:lstStyle/>
            <a:p>
              <a:r>
                <a:rPr lang="en-US" sz="2400"/>
                <a:t>See Swedish art</a:t>
              </a:r>
            </a:p>
          </p:txBody>
        </p:sp>
      </p:grpSp>
      <p:grpSp>
        <p:nvGrpSpPr>
          <p:cNvPr id="7" name="Group 6"/>
          <p:cNvGrpSpPr/>
          <p:nvPr/>
        </p:nvGrpSpPr>
        <p:grpSpPr>
          <a:xfrm>
            <a:off x="854613" y="3121063"/>
            <a:ext cx="6574967" cy="470318"/>
            <a:chOff x="838203" y="3668444"/>
            <a:chExt cx="6574967" cy="470318"/>
          </a:xfrm>
        </p:grpSpPr>
        <p:grpSp>
          <p:nvGrpSpPr>
            <p:cNvPr id="36" name="Group 35"/>
            <p:cNvGrpSpPr/>
            <p:nvPr/>
          </p:nvGrpSpPr>
          <p:grpSpPr>
            <a:xfrm>
              <a:off x="838203" y="3668444"/>
              <a:ext cx="6574967" cy="470318"/>
              <a:chOff x="363373" y="4026312"/>
              <a:chExt cx="6574967" cy="470318"/>
            </a:xfrm>
          </p:grpSpPr>
          <p:sp>
            <p:nvSpPr>
              <p:cNvPr id="37" name="TextBox 36"/>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38" name="TextBox 37"/>
              <p:cNvSpPr txBox="1"/>
              <p:nvPr/>
            </p:nvSpPr>
            <p:spPr>
              <a:xfrm>
                <a:off x="838203" y="4026312"/>
                <a:ext cx="6100137" cy="461665"/>
              </a:xfrm>
              <a:prstGeom prst="rect">
                <a:avLst/>
              </a:prstGeom>
              <a:noFill/>
            </p:spPr>
            <p:txBody>
              <a:bodyPr wrap="square" rtlCol="0">
                <a:spAutoFit/>
              </a:bodyPr>
              <a:lstStyle/>
              <a:p>
                <a:r>
                  <a:rPr lang="en-US" sz="2400"/>
                  <a:t>Mai and her parents rented bikes to                . </a:t>
                </a:r>
              </a:p>
            </p:txBody>
          </p:sp>
        </p:grpSp>
        <p:cxnSp>
          <p:nvCxnSpPr>
            <p:cNvPr id="16" name="Straight Connector 15"/>
            <p:cNvCxnSpPr/>
            <p:nvPr/>
          </p:nvCxnSpPr>
          <p:spPr>
            <a:xfrm flipV="1">
              <a:off x="5889180" y="3973282"/>
              <a:ext cx="1009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767521" y="3665421"/>
            <a:ext cx="3374583" cy="461665"/>
            <a:chOff x="1230086" y="1785257"/>
            <a:chExt cx="3374583" cy="461665"/>
          </a:xfrm>
        </p:grpSpPr>
        <p:sp>
          <p:nvSpPr>
            <p:cNvPr id="54" name="TextBox 5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55" name="TextBox 54"/>
            <p:cNvSpPr txBox="1"/>
            <p:nvPr/>
          </p:nvSpPr>
          <p:spPr>
            <a:xfrm>
              <a:off x="1611086" y="1785257"/>
              <a:ext cx="2993583" cy="461665"/>
            </a:xfrm>
            <a:prstGeom prst="rect">
              <a:avLst/>
            </a:prstGeom>
            <a:noFill/>
          </p:spPr>
          <p:txBody>
            <a:bodyPr wrap="square" rtlCol="0">
              <a:spAutoFit/>
            </a:bodyPr>
            <a:lstStyle/>
            <a:p>
              <a:r>
                <a:rPr lang="en-US" sz="2400" dirty="0"/>
                <a:t>cycle around the hotel</a:t>
              </a:r>
            </a:p>
          </p:txBody>
        </p:sp>
      </p:grpSp>
      <p:grpSp>
        <p:nvGrpSpPr>
          <p:cNvPr id="56" name="Group 55"/>
          <p:cNvGrpSpPr/>
          <p:nvPr/>
        </p:nvGrpSpPr>
        <p:grpSpPr>
          <a:xfrm>
            <a:off x="4218305" y="3659083"/>
            <a:ext cx="3002378" cy="461665"/>
            <a:chOff x="1230086" y="1785257"/>
            <a:chExt cx="3002378" cy="461665"/>
          </a:xfrm>
        </p:grpSpPr>
        <p:sp>
          <p:nvSpPr>
            <p:cNvPr id="57" name="TextBox 56"/>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58" name="TextBox 57"/>
            <p:cNvSpPr txBox="1"/>
            <p:nvPr/>
          </p:nvSpPr>
          <p:spPr>
            <a:xfrm>
              <a:off x="1611085" y="1785257"/>
              <a:ext cx="2621379" cy="461665"/>
            </a:xfrm>
            <a:prstGeom prst="rect">
              <a:avLst/>
            </a:prstGeom>
            <a:noFill/>
          </p:spPr>
          <p:txBody>
            <a:bodyPr wrap="square" rtlCol="0">
              <a:spAutoFit/>
            </a:bodyPr>
            <a:lstStyle/>
            <a:p>
              <a:r>
                <a:rPr lang="en-US" sz="2400"/>
                <a:t>visit the old town</a:t>
              </a:r>
            </a:p>
          </p:txBody>
        </p:sp>
      </p:grpSp>
      <p:grpSp>
        <p:nvGrpSpPr>
          <p:cNvPr id="59" name="Group 58"/>
          <p:cNvGrpSpPr/>
          <p:nvPr/>
        </p:nvGrpSpPr>
        <p:grpSpPr>
          <a:xfrm>
            <a:off x="774264" y="4209779"/>
            <a:ext cx="2333698" cy="461665"/>
            <a:chOff x="1230086" y="1785257"/>
            <a:chExt cx="2333698" cy="461665"/>
          </a:xfrm>
        </p:grpSpPr>
        <p:sp>
          <p:nvSpPr>
            <p:cNvPr id="60" name="TextBox 59"/>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61" name="TextBox 60"/>
            <p:cNvSpPr txBox="1"/>
            <p:nvPr/>
          </p:nvSpPr>
          <p:spPr>
            <a:xfrm>
              <a:off x="1611086" y="1785257"/>
              <a:ext cx="1952698" cy="461665"/>
            </a:xfrm>
            <a:prstGeom prst="rect">
              <a:avLst/>
            </a:prstGeom>
            <a:noFill/>
          </p:spPr>
          <p:txBody>
            <a:bodyPr wrap="square" rtlCol="0">
              <a:spAutoFit/>
            </a:bodyPr>
            <a:lstStyle/>
            <a:p>
              <a:r>
                <a:rPr lang="en-US" sz="2400"/>
                <a:t>go shopping</a:t>
              </a:r>
            </a:p>
          </p:txBody>
        </p:sp>
      </p:grpSp>
      <p:grpSp>
        <p:nvGrpSpPr>
          <p:cNvPr id="17" name="Group 16"/>
          <p:cNvGrpSpPr/>
          <p:nvPr/>
        </p:nvGrpSpPr>
        <p:grpSpPr>
          <a:xfrm>
            <a:off x="865499" y="4850168"/>
            <a:ext cx="6869272" cy="470318"/>
            <a:chOff x="685414" y="6027003"/>
            <a:chExt cx="6869272" cy="470318"/>
          </a:xfrm>
        </p:grpSpPr>
        <p:grpSp>
          <p:nvGrpSpPr>
            <p:cNvPr id="5" name="Group 4"/>
            <p:cNvGrpSpPr/>
            <p:nvPr/>
          </p:nvGrpSpPr>
          <p:grpSpPr>
            <a:xfrm>
              <a:off x="685414" y="6027003"/>
              <a:ext cx="6869272" cy="470318"/>
              <a:chOff x="363373" y="3312302"/>
              <a:chExt cx="6869272" cy="470318"/>
            </a:xfrm>
          </p:grpSpPr>
          <p:sp>
            <p:nvSpPr>
              <p:cNvPr id="39" name="TextBox 38"/>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40" name="TextBox 39"/>
              <p:cNvSpPr txBox="1"/>
              <p:nvPr/>
            </p:nvSpPr>
            <p:spPr>
              <a:xfrm>
                <a:off x="838203" y="3312302"/>
                <a:ext cx="6394442" cy="461665"/>
              </a:xfrm>
              <a:prstGeom prst="rect">
                <a:avLst/>
              </a:prstGeom>
              <a:noFill/>
            </p:spPr>
            <p:txBody>
              <a:bodyPr wrap="square" rtlCol="0">
                <a:spAutoFit/>
              </a:bodyPr>
              <a:lstStyle/>
              <a:p>
                <a:r>
                  <a:rPr lang="en-US" sz="2400"/>
                  <a:t>“Fika” is a                . </a:t>
                </a:r>
              </a:p>
            </p:txBody>
          </p:sp>
        </p:grpSp>
        <p:cxnSp>
          <p:nvCxnSpPr>
            <p:cNvPr id="62" name="Straight Connector 61"/>
            <p:cNvCxnSpPr/>
            <p:nvPr/>
          </p:nvCxnSpPr>
          <p:spPr>
            <a:xfrm flipV="1">
              <a:off x="2538977" y="6357257"/>
              <a:ext cx="1009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774264" y="5448762"/>
            <a:ext cx="2688784" cy="461665"/>
            <a:chOff x="1230086" y="1785257"/>
            <a:chExt cx="2688784" cy="461665"/>
          </a:xfrm>
        </p:grpSpPr>
        <p:sp>
          <p:nvSpPr>
            <p:cNvPr id="64" name="TextBox 6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65" name="TextBox 64"/>
            <p:cNvSpPr txBox="1"/>
            <p:nvPr/>
          </p:nvSpPr>
          <p:spPr>
            <a:xfrm>
              <a:off x="1611086" y="1785257"/>
              <a:ext cx="2307784" cy="461665"/>
            </a:xfrm>
            <a:prstGeom prst="rect">
              <a:avLst/>
            </a:prstGeom>
            <a:noFill/>
          </p:spPr>
          <p:txBody>
            <a:bodyPr wrap="square" rtlCol="0">
              <a:spAutoFit/>
            </a:bodyPr>
            <a:lstStyle/>
            <a:p>
              <a:r>
                <a:rPr lang="en-US" sz="2400"/>
                <a:t>traditional café</a:t>
              </a:r>
            </a:p>
          </p:txBody>
        </p:sp>
      </p:grpSp>
      <p:grpSp>
        <p:nvGrpSpPr>
          <p:cNvPr id="66" name="Group 65"/>
          <p:cNvGrpSpPr/>
          <p:nvPr/>
        </p:nvGrpSpPr>
        <p:grpSpPr>
          <a:xfrm>
            <a:off x="3463045" y="5442424"/>
            <a:ext cx="3069784" cy="461665"/>
            <a:chOff x="1230086" y="1785257"/>
            <a:chExt cx="3069784" cy="461665"/>
          </a:xfrm>
        </p:grpSpPr>
        <p:sp>
          <p:nvSpPr>
            <p:cNvPr id="67" name="TextBox 66"/>
            <p:cNvSpPr txBox="1"/>
            <p:nvPr/>
          </p:nvSpPr>
          <p:spPr>
            <a:xfrm>
              <a:off x="1230086" y="1785257"/>
              <a:ext cx="566057" cy="461665"/>
            </a:xfrm>
            <a:prstGeom prst="rect">
              <a:avLst/>
            </a:prstGeom>
            <a:noFill/>
          </p:spPr>
          <p:txBody>
            <a:bodyPr wrap="square" rtlCol="0">
              <a:spAutoFit/>
            </a:bodyPr>
            <a:lstStyle/>
            <a:p>
              <a:pPr algn="ctr"/>
              <a:r>
                <a:rPr lang="en-US" sz="2400"/>
                <a:t>B.</a:t>
              </a:r>
            </a:p>
          </p:txBody>
        </p:sp>
        <p:sp>
          <p:nvSpPr>
            <p:cNvPr id="68" name="TextBox 67"/>
            <p:cNvSpPr txBox="1"/>
            <p:nvPr/>
          </p:nvSpPr>
          <p:spPr>
            <a:xfrm>
              <a:off x="1611086" y="1785257"/>
              <a:ext cx="2688784" cy="461665"/>
            </a:xfrm>
            <a:prstGeom prst="rect">
              <a:avLst/>
            </a:prstGeom>
            <a:noFill/>
          </p:spPr>
          <p:txBody>
            <a:bodyPr wrap="square" rtlCol="0">
              <a:spAutoFit/>
            </a:bodyPr>
            <a:lstStyle/>
            <a:p>
              <a:r>
                <a:rPr lang="en-US" sz="2400"/>
                <a:t>palace</a:t>
              </a:r>
            </a:p>
          </p:txBody>
        </p:sp>
      </p:grpSp>
      <p:grpSp>
        <p:nvGrpSpPr>
          <p:cNvPr id="69" name="Group 68"/>
          <p:cNvGrpSpPr/>
          <p:nvPr/>
        </p:nvGrpSpPr>
        <p:grpSpPr>
          <a:xfrm>
            <a:off x="5174167" y="5442424"/>
            <a:ext cx="2516668" cy="461665"/>
            <a:chOff x="1230086" y="1785257"/>
            <a:chExt cx="2516668" cy="461665"/>
          </a:xfrm>
        </p:grpSpPr>
        <p:sp>
          <p:nvSpPr>
            <p:cNvPr id="70" name="TextBox 69"/>
            <p:cNvSpPr txBox="1"/>
            <p:nvPr/>
          </p:nvSpPr>
          <p:spPr>
            <a:xfrm>
              <a:off x="1230086" y="1785257"/>
              <a:ext cx="566057" cy="461665"/>
            </a:xfrm>
            <a:prstGeom prst="rect">
              <a:avLst/>
            </a:prstGeom>
            <a:noFill/>
          </p:spPr>
          <p:txBody>
            <a:bodyPr wrap="square" rtlCol="0">
              <a:spAutoFit/>
            </a:bodyPr>
            <a:lstStyle/>
            <a:p>
              <a:pPr algn="ctr"/>
              <a:r>
                <a:rPr lang="en-US" sz="2400"/>
                <a:t>C.</a:t>
              </a:r>
            </a:p>
          </p:txBody>
        </p:sp>
        <p:sp>
          <p:nvSpPr>
            <p:cNvPr id="71" name="TextBox 70"/>
            <p:cNvSpPr txBox="1"/>
            <p:nvPr/>
          </p:nvSpPr>
          <p:spPr>
            <a:xfrm>
              <a:off x="1611085" y="1785257"/>
              <a:ext cx="2135669" cy="461665"/>
            </a:xfrm>
            <a:prstGeom prst="rect">
              <a:avLst/>
            </a:prstGeom>
            <a:noFill/>
          </p:spPr>
          <p:txBody>
            <a:bodyPr wrap="square" rtlCol="0">
              <a:spAutoFit/>
            </a:bodyPr>
            <a:lstStyle/>
            <a:p>
              <a:r>
                <a:rPr lang="en-US" sz="2400"/>
                <a:t>coffee break</a:t>
              </a:r>
            </a:p>
          </p:txBody>
        </p:sp>
      </p:grpSp>
      <p:grpSp>
        <p:nvGrpSpPr>
          <p:cNvPr id="6" name="Group 5"/>
          <p:cNvGrpSpPr/>
          <p:nvPr/>
        </p:nvGrpSpPr>
        <p:grpSpPr>
          <a:xfrm>
            <a:off x="821955" y="584662"/>
            <a:ext cx="6973597" cy="470318"/>
            <a:chOff x="794659" y="707494"/>
            <a:chExt cx="6973597" cy="470318"/>
          </a:xfrm>
        </p:grpSpPr>
        <p:grpSp>
          <p:nvGrpSpPr>
            <p:cNvPr id="3" name="Group 2"/>
            <p:cNvGrpSpPr/>
            <p:nvPr/>
          </p:nvGrpSpPr>
          <p:grpSpPr>
            <a:xfrm>
              <a:off x="794659" y="707494"/>
              <a:ext cx="6973597" cy="470318"/>
              <a:chOff x="363373" y="1262747"/>
              <a:chExt cx="6973597" cy="470318"/>
            </a:xfrm>
          </p:grpSpPr>
          <p:sp>
            <p:nvSpPr>
              <p:cNvPr id="32" name="TextBox 31"/>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33" name="TextBox 32"/>
              <p:cNvSpPr txBox="1"/>
              <p:nvPr/>
            </p:nvSpPr>
            <p:spPr>
              <a:xfrm>
                <a:off x="827313" y="1271400"/>
                <a:ext cx="6509657" cy="461665"/>
              </a:xfrm>
              <a:prstGeom prst="rect">
                <a:avLst/>
              </a:prstGeom>
              <a:noFill/>
            </p:spPr>
            <p:txBody>
              <a:bodyPr wrap="square" rtlCol="0">
                <a:spAutoFit/>
              </a:bodyPr>
              <a:lstStyle/>
              <a:p>
                <a:r>
                  <a:rPr lang="en-US" sz="2400"/>
                  <a:t>This postcard is about                in Stockholm. </a:t>
                </a:r>
                <a:endParaRPr lang="en-US" sz="2400" i="1"/>
              </a:p>
            </p:txBody>
          </p:sp>
        </p:grpSp>
        <p:cxnSp>
          <p:nvCxnSpPr>
            <p:cNvPr id="72" name="Straight Connector 71"/>
            <p:cNvCxnSpPr/>
            <p:nvPr/>
          </p:nvCxnSpPr>
          <p:spPr>
            <a:xfrm>
              <a:off x="4114808" y="103437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Oval 72"/>
          <p:cNvSpPr/>
          <p:nvPr/>
        </p:nvSpPr>
        <p:spPr>
          <a:xfrm>
            <a:off x="2891889" y="1240111"/>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00180" y="2459325"/>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218305" y="3667605"/>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186875" y="5457673"/>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hlinkClick r:id="rId2" action="ppaction://hlinksldjump"/>
            <a:extLst>
              <a:ext uri="{FF2B5EF4-FFF2-40B4-BE49-F238E27FC236}">
                <a16:creationId xmlns="" xmlns:a16="http://schemas.microsoft.com/office/drawing/2014/main" id="{88885BFC-4C78-4561-9EAF-FADFD98319BA}"/>
              </a:ext>
            </a:extLst>
          </p:cNvPr>
          <p:cNvSpPr/>
          <p:nvPr/>
        </p:nvSpPr>
        <p:spPr>
          <a:xfrm>
            <a:off x="2324199" y="2646870"/>
            <a:ext cx="182880" cy="18288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75" name="Oval 74">
            <a:hlinkClick r:id="rId3" action="ppaction://hlinksldjump"/>
            <a:extLst>
              <a:ext uri="{FF2B5EF4-FFF2-40B4-BE49-F238E27FC236}">
                <a16:creationId xmlns="" xmlns:a16="http://schemas.microsoft.com/office/drawing/2014/main" id="{E1492C04-F18A-4102-8414-E461FD3AE7D9}"/>
              </a:ext>
            </a:extLst>
          </p:cNvPr>
          <p:cNvSpPr/>
          <p:nvPr/>
        </p:nvSpPr>
        <p:spPr>
          <a:xfrm>
            <a:off x="6902528" y="3800492"/>
            <a:ext cx="182880" cy="18288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76" name="Oval 75">
            <a:hlinkClick r:id="rId4" action="ppaction://hlinksldjump"/>
            <a:extLst>
              <a:ext uri="{FF2B5EF4-FFF2-40B4-BE49-F238E27FC236}">
                <a16:creationId xmlns="" xmlns:a16="http://schemas.microsoft.com/office/drawing/2014/main" id="{B601FB5B-9360-4A39-8084-8D6D43E41DCE}"/>
              </a:ext>
            </a:extLst>
          </p:cNvPr>
          <p:cNvSpPr/>
          <p:nvPr/>
        </p:nvSpPr>
        <p:spPr>
          <a:xfrm>
            <a:off x="7309602" y="5581816"/>
            <a:ext cx="182880" cy="18288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77" name="Oval 76">
            <a:hlinkClick r:id="rId5" action="ppaction://hlinksldjump"/>
            <a:extLst>
              <a:ext uri="{FF2B5EF4-FFF2-40B4-BE49-F238E27FC236}">
                <a16:creationId xmlns="" xmlns:a16="http://schemas.microsoft.com/office/drawing/2014/main" id="{B83B215A-A190-41ED-8BFF-2E457742B07B}"/>
              </a:ext>
            </a:extLst>
          </p:cNvPr>
          <p:cNvSpPr/>
          <p:nvPr/>
        </p:nvSpPr>
        <p:spPr>
          <a:xfrm>
            <a:off x="4529640" y="1416047"/>
            <a:ext cx="182880" cy="18288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267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2000"/>
                                        <p:tgtEl>
                                          <p:spTgt spid="73"/>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heel(1)">
                                      <p:cBhvr>
                                        <p:cTn id="15" dur="2000"/>
                                        <p:tgtEl>
                                          <p:spTgt spid="78"/>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heel(1)">
                                      <p:cBhvr>
                                        <p:cTn id="23" dur="2000"/>
                                        <p:tgtEl>
                                          <p:spTgt spid="79"/>
                                        </p:tgtEl>
                                      </p:cBhvr>
                                    </p:animEffec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heel(1)">
                                      <p:cBhvr>
                                        <p:cTn id="31" dur="2000"/>
                                        <p:tgtEl>
                                          <p:spTgt spid="80"/>
                                        </p:tgtEl>
                                      </p:cBhvr>
                                    </p:animEffec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8" grpId="0" animBg="1"/>
      <p:bldP spid="79" grpId="0" animBg="1"/>
      <p:bldP spid="80" grpId="0" animBg="1"/>
      <p:bldP spid="74" grpId="0" animBg="1"/>
      <p:bldP spid="75" grpId="0" animBg="1"/>
      <p:bldP spid="76" grpId="0" animBg="1"/>
      <p:bldP spid="7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b="0" i="0" dirty="0">
                <a:solidFill>
                  <a:srgbClr val="333333"/>
                </a:solidFill>
                <a:effectLst/>
              </a:rPr>
              <a:t>September 6</a:t>
            </a:r>
          </a:p>
          <a:p>
            <a:pPr algn="just">
              <a:lnSpc>
                <a:spcPct val="110000"/>
              </a:lnSpc>
              <a:spcBef>
                <a:spcPts val="300"/>
              </a:spcBef>
              <a:spcAft>
                <a:spcPts val="300"/>
              </a:spcAft>
            </a:pPr>
            <a:r>
              <a:rPr lang="en-US" sz="2400" b="0" i="0" dirty="0">
                <a:solidFill>
                  <a:srgbClr val="333333"/>
                </a:solidFill>
                <a:effectLst/>
              </a:rPr>
              <a:t>Dear Grandpa and Grandma,</a:t>
            </a:r>
          </a:p>
          <a:p>
            <a:pPr algn="just">
              <a:lnSpc>
                <a:spcPct val="110000"/>
              </a:lnSpc>
              <a:spcBef>
                <a:spcPts val="300"/>
              </a:spcBef>
              <a:spcAft>
                <a:spcPts val="300"/>
              </a:spcAft>
            </a:pPr>
            <a:r>
              <a:rPr lang="en-US" sz="2400" b="0" i="0" dirty="0">
                <a:solidFill>
                  <a:srgbClr val="333333"/>
                </a:solidFill>
                <a:effectLst/>
              </a:rPr>
              <a:t>Stockholm is fantastic!</a:t>
            </a:r>
          </a:p>
          <a:p>
            <a:pPr algn="just">
              <a:lnSpc>
                <a:spcPct val="110000"/>
              </a:lnSpc>
              <a:spcBef>
                <a:spcPts val="300"/>
              </a:spcBef>
              <a:spcAft>
                <a:spcPts val="300"/>
              </a:spcAft>
            </a:pPr>
            <a:r>
              <a:rPr lang="en-US" sz="2400" i="0" dirty="0">
                <a:effectLst/>
              </a:rPr>
              <a:t>Its weather is perfect, sunny all the time! Our hotel is good. It has a swimming pool and a gym. It offers delicious breakfast. Yesterday Mum, Dad and I rented three bikes and cycled to the Old Town. My parents wore their helmets and I wore mine. We visited the Royal Palace first. What a beautiful place! Mum loved it. She said, </a:t>
            </a:r>
            <a:r>
              <a:rPr lang="en-US" sz="2400" b="1" i="0" dirty="0">
                <a:solidFill>
                  <a:srgbClr val="FF0000"/>
                </a:solidFill>
                <a:effectLst/>
              </a:rPr>
              <a:t>“Swedish art is amazing.” </a:t>
            </a:r>
            <a:r>
              <a:rPr lang="en-US" sz="2400" i="0" dirty="0">
                <a:effectLst/>
              </a:rPr>
              <a:t>After that, we had “</a:t>
            </a:r>
            <a:r>
              <a:rPr lang="en-US" sz="2400" i="0" dirty="0" err="1">
                <a:effectLst/>
              </a:rPr>
              <a:t>fika</a:t>
            </a:r>
            <a:r>
              <a:rPr lang="en-US" sz="2400" i="0" dirty="0">
                <a:effectLst/>
              </a:rPr>
              <a:t>”, a coffee break, in a traditional café. Everything is so wonderful!</a:t>
            </a:r>
          </a:p>
          <a:p>
            <a:pPr algn="just">
              <a:lnSpc>
                <a:spcPct val="110000"/>
              </a:lnSpc>
              <a:spcBef>
                <a:spcPts val="300"/>
              </a:spcBef>
              <a:spcAft>
                <a:spcPts val="300"/>
              </a:spcAft>
            </a:pPr>
            <a:r>
              <a:rPr lang="en-US" sz="2400" b="0" i="0" dirty="0">
                <a:solidFill>
                  <a:srgbClr val="333333"/>
                </a:solidFill>
                <a:effectLst/>
              </a:rPr>
              <a:t>Wish you were here!</a:t>
            </a:r>
          </a:p>
          <a:p>
            <a:pPr algn="just">
              <a:lnSpc>
                <a:spcPct val="110000"/>
              </a:lnSpc>
              <a:spcBef>
                <a:spcPts val="300"/>
              </a:spcBef>
              <a:spcAft>
                <a:spcPts val="300"/>
              </a:spcAft>
            </a:pPr>
            <a:r>
              <a:rPr lang="en-US" sz="2400" b="0" i="0" dirty="0">
                <a:solidFill>
                  <a:srgbClr val="333333"/>
                </a:solidFill>
                <a:effectLst/>
              </a:rPr>
              <a:t>Love,</a:t>
            </a:r>
          </a:p>
          <a:p>
            <a:pPr algn="just">
              <a:lnSpc>
                <a:spcPct val="110000"/>
              </a:lnSpc>
              <a:spcBef>
                <a:spcPts val="300"/>
              </a:spcBef>
              <a:spcAft>
                <a:spcPts val="300"/>
              </a:spcAft>
            </a:pPr>
            <a:r>
              <a:rPr lang="en-US" sz="2400" b="0" i="0" dirty="0">
                <a:solidFill>
                  <a:srgbClr val="333333"/>
                </a:solidFill>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t>SUGGEST</a:t>
            </a:r>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rId2" action="ppaction://hlinksldjump" highlightClick="1"/>
          </p:cNvPr>
          <p:cNvSpPr/>
          <p:nvPr/>
        </p:nvSpPr>
        <p:spPr>
          <a:xfrm>
            <a:off x="8550745" y="6307063"/>
            <a:ext cx="548640" cy="457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56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b="0" i="0" dirty="0">
                <a:solidFill>
                  <a:srgbClr val="333333"/>
                </a:solidFill>
                <a:effectLst/>
              </a:rPr>
              <a:t>September 6</a:t>
            </a:r>
          </a:p>
          <a:p>
            <a:pPr algn="just">
              <a:lnSpc>
                <a:spcPct val="110000"/>
              </a:lnSpc>
              <a:spcBef>
                <a:spcPts val="300"/>
              </a:spcBef>
              <a:spcAft>
                <a:spcPts val="300"/>
              </a:spcAft>
            </a:pPr>
            <a:r>
              <a:rPr lang="en-US" sz="2400" b="0" i="0" dirty="0">
                <a:solidFill>
                  <a:srgbClr val="333333"/>
                </a:solidFill>
                <a:effectLst/>
              </a:rPr>
              <a:t>Dear Grandpa and Grandma,</a:t>
            </a:r>
          </a:p>
          <a:p>
            <a:pPr algn="just">
              <a:lnSpc>
                <a:spcPct val="110000"/>
              </a:lnSpc>
              <a:spcBef>
                <a:spcPts val="300"/>
              </a:spcBef>
              <a:spcAft>
                <a:spcPts val="300"/>
              </a:spcAft>
            </a:pPr>
            <a:r>
              <a:rPr lang="en-US" sz="2400" b="0" i="0" dirty="0">
                <a:solidFill>
                  <a:srgbClr val="333333"/>
                </a:solidFill>
                <a:effectLst/>
              </a:rPr>
              <a:t>Stockholm is fantastic!</a:t>
            </a:r>
          </a:p>
          <a:p>
            <a:pPr algn="just">
              <a:lnSpc>
                <a:spcPct val="110000"/>
              </a:lnSpc>
              <a:spcBef>
                <a:spcPts val="300"/>
              </a:spcBef>
              <a:spcAft>
                <a:spcPts val="300"/>
              </a:spcAft>
            </a:pPr>
            <a:r>
              <a:rPr lang="en-US" sz="2400" i="0" dirty="0">
                <a:effectLst/>
              </a:rPr>
              <a:t>Its weather is perfect, sunny all the time! Our hotel is good. </a:t>
            </a:r>
            <a:r>
              <a:rPr lang="en-US" sz="2400" b="1" i="0" dirty="0">
                <a:solidFill>
                  <a:srgbClr val="008000"/>
                </a:solidFill>
                <a:effectLst/>
              </a:rPr>
              <a:t>It has </a:t>
            </a:r>
            <a:r>
              <a:rPr lang="en-US" sz="2400" b="1" i="0" dirty="0">
                <a:solidFill>
                  <a:srgbClr val="FF0000"/>
                </a:solidFill>
                <a:effectLst/>
              </a:rPr>
              <a:t>a swimming pool and a gym.</a:t>
            </a:r>
            <a:r>
              <a:rPr lang="en-US" sz="2400" i="0" dirty="0">
                <a:effectLst/>
              </a:rPr>
              <a:t> It offers delicious breakfast. Yesterday Mum, Dad and I rented three bikes and cycled to the Old Town. My parents wore their helmets and I wore mine. We visited the Royal Palace first. What a beautiful place! Mum loved it. She said, “Swedish art is amazing.” After that, we had “</a:t>
            </a:r>
            <a:r>
              <a:rPr lang="en-US" sz="2400" i="0" dirty="0" err="1">
                <a:effectLst/>
              </a:rPr>
              <a:t>fika</a:t>
            </a:r>
            <a:r>
              <a:rPr lang="en-US" sz="2400" i="0" dirty="0">
                <a:effectLst/>
              </a:rPr>
              <a:t>”, a coffee break, in a traditional café. Everything is so wonderful!</a:t>
            </a:r>
          </a:p>
          <a:p>
            <a:pPr algn="just">
              <a:lnSpc>
                <a:spcPct val="110000"/>
              </a:lnSpc>
              <a:spcBef>
                <a:spcPts val="300"/>
              </a:spcBef>
              <a:spcAft>
                <a:spcPts val="300"/>
              </a:spcAft>
            </a:pPr>
            <a:r>
              <a:rPr lang="en-US" sz="2400" b="0" i="0" dirty="0">
                <a:solidFill>
                  <a:srgbClr val="333333"/>
                </a:solidFill>
                <a:effectLst/>
              </a:rPr>
              <a:t>Wish you were here!</a:t>
            </a:r>
          </a:p>
          <a:p>
            <a:pPr algn="just">
              <a:lnSpc>
                <a:spcPct val="110000"/>
              </a:lnSpc>
              <a:spcBef>
                <a:spcPts val="300"/>
              </a:spcBef>
              <a:spcAft>
                <a:spcPts val="300"/>
              </a:spcAft>
            </a:pPr>
            <a:r>
              <a:rPr lang="en-US" sz="2400" b="0" i="0" dirty="0">
                <a:solidFill>
                  <a:srgbClr val="333333"/>
                </a:solidFill>
                <a:effectLst/>
              </a:rPr>
              <a:t>Love,</a:t>
            </a:r>
          </a:p>
          <a:p>
            <a:pPr algn="just">
              <a:lnSpc>
                <a:spcPct val="110000"/>
              </a:lnSpc>
              <a:spcBef>
                <a:spcPts val="300"/>
              </a:spcBef>
              <a:spcAft>
                <a:spcPts val="300"/>
              </a:spcAft>
            </a:pPr>
            <a:r>
              <a:rPr lang="en-US" sz="2400" b="0" i="0" dirty="0">
                <a:solidFill>
                  <a:srgbClr val="333333"/>
                </a:solidFill>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t>SUGGEST</a:t>
            </a:r>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rId2" action="ppaction://hlinksldjump" highlightClick="1"/>
          </p:cNvPr>
          <p:cNvSpPr/>
          <p:nvPr/>
        </p:nvSpPr>
        <p:spPr>
          <a:xfrm>
            <a:off x="8550745" y="6307063"/>
            <a:ext cx="548640" cy="457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930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i="0" dirty="0">
                <a:effectLst/>
              </a:rPr>
              <a:t>September 6</a:t>
            </a:r>
          </a:p>
          <a:p>
            <a:pPr algn="just">
              <a:lnSpc>
                <a:spcPct val="110000"/>
              </a:lnSpc>
              <a:spcBef>
                <a:spcPts val="300"/>
              </a:spcBef>
              <a:spcAft>
                <a:spcPts val="300"/>
              </a:spcAft>
            </a:pPr>
            <a:r>
              <a:rPr lang="en-US" sz="2400" i="0" dirty="0">
                <a:effectLst/>
              </a:rPr>
              <a:t>Dear Grandpa and Grandma,</a:t>
            </a:r>
          </a:p>
          <a:p>
            <a:pPr algn="just">
              <a:lnSpc>
                <a:spcPct val="110000"/>
              </a:lnSpc>
              <a:spcBef>
                <a:spcPts val="300"/>
              </a:spcBef>
              <a:spcAft>
                <a:spcPts val="300"/>
              </a:spcAft>
            </a:pPr>
            <a:r>
              <a:rPr lang="en-US" sz="2400" i="0" dirty="0">
                <a:effectLst/>
              </a:rPr>
              <a:t>Stockholm is fantastic!</a:t>
            </a:r>
          </a:p>
          <a:p>
            <a:pPr algn="just">
              <a:lnSpc>
                <a:spcPct val="110000"/>
              </a:lnSpc>
              <a:spcBef>
                <a:spcPts val="300"/>
              </a:spcBef>
              <a:spcAft>
                <a:spcPts val="300"/>
              </a:spcAft>
            </a:pPr>
            <a:r>
              <a:rPr lang="en-US" sz="2400" i="0" dirty="0">
                <a:effectLst/>
              </a:rPr>
              <a:t>Its weather is perfect, sunny all the time! Our hotel is good. It has a swimming pool and a gym. It offers delicious breakfast. </a:t>
            </a:r>
            <a:r>
              <a:rPr lang="en-US" sz="2400" b="1" i="0" dirty="0">
                <a:solidFill>
                  <a:srgbClr val="FF0000"/>
                </a:solidFill>
                <a:effectLst/>
              </a:rPr>
              <a:t>Yesterday Mum, Dad and I rented three bikes and cycled to the Old Town.</a:t>
            </a:r>
            <a:r>
              <a:rPr lang="en-US" sz="2400" i="0" dirty="0">
                <a:solidFill>
                  <a:srgbClr val="FF0000"/>
                </a:solidFill>
                <a:effectLst/>
              </a:rPr>
              <a:t> </a:t>
            </a:r>
            <a:r>
              <a:rPr lang="en-US" sz="2400" i="0" dirty="0">
                <a:effectLst/>
              </a:rPr>
              <a:t>My parents wore their helmets and I wore mine. We visited the Royal Palace first. What a beautiful place! Mum loved it. She said, “Swedish art is amazing.” After that, we had “</a:t>
            </a:r>
            <a:r>
              <a:rPr lang="en-US" sz="2400" i="0" dirty="0" err="1">
                <a:effectLst/>
              </a:rPr>
              <a:t>fika</a:t>
            </a:r>
            <a:r>
              <a:rPr lang="en-US" sz="2400" i="0" dirty="0">
                <a:effectLst/>
              </a:rPr>
              <a:t>”, a coffee break, in a traditional café. Everything is so wonderful!</a:t>
            </a:r>
          </a:p>
          <a:p>
            <a:pPr algn="just">
              <a:lnSpc>
                <a:spcPct val="110000"/>
              </a:lnSpc>
              <a:spcBef>
                <a:spcPts val="300"/>
              </a:spcBef>
              <a:spcAft>
                <a:spcPts val="300"/>
              </a:spcAft>
            </a:pPr>
            <a:r>
              <a:rPr lang="en-US" sz="2400" i="0" dirty="0">
                <a:effectLst/>
              </a:rPr>
              <a:t>Wish you were here!</a:t>
            </a:r>
          </a:p>
          <a:p>
            <a:pPr algn="just">
              <a:lnSpc>
                <a:spcPct val="110000"/>
              </a:lnSpc>
              <a:spcBef>
                <a:spcPts val="300"/>
              </a:spcBef>
              <a:spcAft>
                <a:spcPts val="300"/>
              </a:spcAft>
            </a:pPr>
            <a:r>
              <a:rPr lang="en-US" sz="2400" i="0" dirty="0">
                <a:effectLst/>
              </a:rPr>
              <a:t>Love,</a:t>
            </a:r>
          </a:p>
          <a:p>
            <a:pPr algn="just">
              <a:lnSpc>
                <a:spcPct val="110000"/>
              </a:lnSpc>
              <a:spcBef>
                <a:spcPts val="300"/>
              </a:spcBef>
              <a:spcAft>
                <a:spcPts val="300"/>
              </a:spcAft>
            </a:pPr>
            <a:r>
              <a:rPr lang="en-US" sz="2400" i="0" dirty="0">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t>SUGGEST</a:t>
            </a:r>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rId2" action="ppaction://hlinksldjump" highlightClick="1"/>
          </p:cNvPr>
          <p:cNvSpPr/>
          <p:nvPr/>
        </p:nvSpPr>
        <p:spPr>
          <a:xfrm>
            <a:off x="8550745" y="6307063"/>
            <a:ext cx="548640" cy="457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78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i="0" dirty="0">
                <a:effectLst/>
              </a:rPr>
              <a:t>September 6</a:t>
            </a:r>
          </a:p>
          <a:p>
            <a:pPr algn="just">
              <a:lnSpc>
                <a:spcPct val="110000"/>
              </a:lnSpc>
              <a:spcBef>
                <a:spcPts val="300"/>
              </a:spcBef>
              <a:spcAft>
                <a:spcPts val="300"/>
              </a:spcAft>
            </a:pPr>
            <a:r>
              <a:rPr lang="en-US" sz="2400" i="0" dirty="0">
                <a:effectLst/>
              </a:rPr>
              <a:t>Dear Grandpa and Grandma,</a:t>
            </a:r>
          </a:p>
          <a:p>
            <a:pPr algn="just">
              <a:lnSpc>
                <a:spcPct val="110000"/>
              </a:lnSpc>
              <a:spcBef>
                <a:spcPts val="300"/>
              </a:spcBef>
              <a:spcAft>
                <a:spcPts val="300"/>
              </a:spcAft>
            </a:pPr>
            <a:r>
              <a:rPr lang="en-US" sz="2400" i="0" dirty="0">
                <a:effectLst/>
              </a:rPr>
              <a:t>Stockholm is fantastic!</a:t>
            </a:r>
          </a:p>
          <a:p>
            <a:pPr algn="just">
              <a:lnSpc>
                <a:spcPct val="110000"/>
              </a:lnSpc>
              <a:spcBef>
                <a:spcPts val="300"/>
              </a:spcBef>
              <a:spcAft>
                <a:spcPts val="300"/>
              </a:spcAft>
            </a:pPr>
            <a:r>
              <a:rPr lang="en-US" sz="2400" i="0" dirty="0">
                <a:effectLst/>
              </a:rPr>
              <a:t>Its weather is perfect, sunny all the time! Our hotel is good. It has a swimming pool and a gym. It offers delicious breakfast. Yesterday Mum, Dad and I rented three bikes and cycled to the Old Town. My parents wore their helmets and I wore mine. We visited the Royal Palace first. What a beautiful place! Mum loved it. She said, “Swedish art is amazing.” After that, </a:t>
            </a:r>
            <a:r>
              <a:rPr lang="en-US" sz="2400" b="1" i="0" dirty="0">
                <a:solidFill>
                  <a:srgbClr val="FF0000"/>
                </a:solidFill>
                <a:effectLst/>
              </a:rPr>
              <a:t>we had “</a:t>
            </a:r>
            <a:r>
              <a:rPr lang="en-US" sz="2400" b="1" i="0" dirty="0" err="1">
                <a:solidFill>
                  <a:srgbClr val="FF0000"/>
                </a:solidFill>
                <a:effectLst/>
              </a:rPr>
              <a:t>fika</a:t>
            </a:r>
            <a:r>
              <a:rPr lang="en-US" sz="2400" b="1" i="0" dirty="0">
                <a:solidFill>
                  <a:srgbClr val="FF0000"/>
                </a:solidFill>
                <a:effectLst/>
              </a:rPr>
              <a:t>”, a coffee break</a:t>
            </a:r>
            <a:r>
              <a:rPr lang="en-US" sz="2400" b="1" i="0" dirty="0">
                <a:solidFill>
                  <a:srgbClr val="008000"/>
                </a:solidFill>
                <a:effectLst/>
              </a:rPr>
              <a:t>,</a:t>
            </a:r>
            <a:r>
              <a:rPr lang="en-US" sz="2400" i="0" dirty="0">
                <a:effectLst/>
              </a:rPr>
              <a:t> in a traditional café. Everything is so wonderful!</a:t>
            </a:r>
          </a:p>
          <a:p>
            <a:pPr algn="just">
              <a:lnSpc>
                <a:spcPct val="110000"/>
              </a:lnSpc>
              <a:spcBef>
                <a:spcPts val="300"/>
              </a:spcBef>
              <a:spcAft>
                <a:spcPts val="300"/>
              </a:spcAft>
            </a:pPr>
            <a:r>
              <a:rPr lang="en-US" sz="2400" i="0" dirty="0">
                <a:effectLst/>
              </a:rPr>
              <a:t>Wish you were here!</a:t>
            </a:r>
          </a:p>
          <a:p>
            <a:pPr algn="just">
              <a:lnSpc>
                <a:spcPct val="110000"/>
              </a:lnSpc>
              <a:spcBef>
                <a:spcPts val="300"/>
              </a:spcBef>
              <a:spcAft>
                <a:spcPts val="300"/>
              </a:spcAft>
            </a:pPr>
            <a:r>
              <a:rPr lang="en-US" sz="2400" i="0" dirty="0">
                <a:effectLst/>
              </a:rPr>
              <a:t>Love,</a:t>
            </a:r>
          </a:p>
          <a:p>
            <a:pPr algn="just">
              <a:lnSpc>
                <a:spcPct val="110000"/>
              </a:lnSpc>
              <a:spcBef>
                <a:spcPts val="300"/>
              </a:spcBef>
              <a:spcAft>
                <a:spcPts val="300"/>
              </a:spcAft>
            </a:pPr>
            <a:r>
              <a:rPr lang="en-US" sz="2400" i="0" dirty="0">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t>SUGGEST</a:t>
            </a:r>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rId2" action="ppaction://hlinksldjump" highlightClick="1"/>
          </p:cNvPr>
          <p:cNvSpPr/>
          <p:nvPr/>
        </p:nvSpPr>
        <p:spPr>
          <a:xfrm>
            <a:off x="8550745" y="6307063"/>
            <a:ext cx="548640" cy="457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731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6800" y="292716"/>
            <a:ext cx="7663950" cy="954107"/>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Read the text and match the places with the things they have</a:t>
            </a:r>
            <a:r>
              <a:rPr lang="en-US" sz="2800" b="1" dirty="0" smtClean="0">
                <a:effectLst>
                  <a:glow rad="88900">
                    <a:schemeClr val="bg1"/>
                  </a:glow>
                </a:effectLst>
                <a:latin typeface="Arial" panose="020B0604020202020204" pitchFamily="34" charset="0"/>
                <a:cs typeface="Arial" panose="020B0604020202020204" pitchFamily="34" charset="0"/>
              </a:rPr>
              <a:t>. 	</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48" name="Rounded Rectangle 47"/>
          <p:cNvSpPr/>
          <p:nvPr/>
        </p:nvSpPr>
        <p:spPr>
          <a:xfrm>
            <a:off x="957616" y="1783254"/>
            <a:ext cx="2544164" cy="2614121"/>
          </a:xfrm>
          <a:prstGeom prst="roundRect">
            <a:avLst>
              <a:gd name="adj" fmla="val 578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541943" y="2250598"/>
            <a:ext cx="1687693" cy="830997"/>
          </a:xfrm>
          <a:prstGeom prst="rect">
            <a:avLst/>
          </a:prstGeom>
          <a:noFill/>
        </p:spPr>
        <p:txBody>
          <a:bodyPr wrap="square" rtlCol="0">
            <a:spAutoFit/>
          </a:bodyPr>
          <a:lstStyle/>
          <a:p>
            <a:r>
              <a:rPr lang="en-US" sz="2400" dirty="0"/>
              <a:t>The hotel in Stockholm </a:t>
            </a:r>
          </a:p>
        </p:txBody>
      </p:sp>
      <p:sp>
        <p:nvSpPr>
          <p:cNvPr id="57" name="TextBox 56"/>
          <p:cNvSpPr txBox="1"/>
          <p:nvPr/>
        </p:nvSpPr>
        <p:spPr>
          <a:xfrm>
            <a:off x="1067113" y="2250599"/>
            <a:ext cx="474830" cy="461665"/>
          </a:xfrm>
          <a:prstGeom prst="rect">
            <a:avLst/>
          </a:prstGeom>
          <a:noFill/>
        </p:spPr>
        <p:txBody>
          <a:bodyPr wrap="square" rtlCol="0">
            <a:spAutoFit/>
          </a:bodyPr>
          <a:lstStyle/>
          <a:p>
            <a:r>
              <a:rPr lang="en-US" sz="2400" b="1">
                <a:solidFill>
                  <a:srgbClr val="0070C0"/>
                </a:solidFill>
              </a:rPr>
              <a:t>1.</a:t>
            </a:r>
          </a:p>
        </p:txBody>
      </p:sp>
      <p:sp>
        <p:nvSpPr>
          <p:cNvPr id="66" name="TextBox 65"/>
          <p:cNvSpPr txBox="1"/>
          <p:nvPr/>
        </p:nvSpPr>
        <p:spPr>
          <a:xfrm>
            <a:off x="1541943" y="3255676"/>
            <a:ext cx="1959836" cy="461665"/>
          </a:xfrm>
          <a:prstGeom prst="rect">
            <a:avLst/>
          </a:prstGeom>
          <a:noFill/>
        </p:spPr>
        <p:txBody>
          <a:bodyPr wrap="square" rtlCol="0">
            <a:spAutoFit/>
          </a:bodyPr>
          <a:lstStyle/>
          <a:p>
            <a:r>
              <a:rPr lang="en-US" sz="2400"/>
              <a:t>The Old Town</a:t>
            </a:r>
          </a:p>
        </p:txBody>
      </p:sp>
      <p:sp>
        <p:nvSpPr>
          <p:cNvPr id="67" name="TextBox 66"/>
          <p:cNvSpPr txBox="1"/>
          <p:nvPr/>
        </p:nvSpPr>
        <p:spPr>
          <a:xfrm>
            <a:off x="1067113" y="3255677"/>
            <a:ext cx="474830" cy="461665"/>
          </a:xfrm>
          <a:prstGeom prst="rect">
            <a:avLst/>
          </a:prstGeom>
          <a:noFill/>
        </p:spPr>
        <p:txBody>
          <a:bodyPr wrap="square" rtlCol="0">
            <a:spAutoFit/>
          </a:bodyPr>
          <a:lstStyle/>
          <a:p>
            <a:r>
              <a:rPr lang="en-US" sz="2400" b="1">
                <a:solidFill>
                  <a:srgbClr val="0070C0"/>
                </a:solidFill>
              </a:rPr>
              <a:t>2.</a:t>
            </a:r>
          </a:p>
        </p:txBody>
      </p:sp>
      <p:sp>
        <p:nvSpPr>
          <p:cNvPr id="69" name="Rounded Rectangle 68"/>
          <p:cNvSpPr/>
          <p:nvPr/>
        </p:nvSpPr>
        <p:spPr>
          <a:xfrm>
            <a:off x="4099432" y="1783254"/>
            <a:ext cx="3594973" cy="2614121"/>
          </a:xfrm>
          <a:prstGeom prst="roundRect">
            <a:avLst>
              <a:gd name="adj" fmla="val 578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303760" y="1957335"/>
            <a:ext cx="2683260" cy="461665"/>
          </a:xfrm>
          <a:prstGeom prst="rect">
            <a:avLst/>
          </a:prstGeom>
          <a:noFill/>
        </p:spPr>
        <p:txBody>
          <a:bodyPr wrap="square" rtlCol="0">
            <a:spAutoFit/>
          </a:bodyPr>
          <a:lstStyle/>
          <a:p>
            <a:r>
              <a:rPr lang="en-US" sz="2400"/>
              <a:t>the Royal Palace</a:t>
            </a:r>
          </a:p>
        </p:txBody>
      </p:sp>
      <p:sp>
        <p:nvSpPr>
          <p:cNvPr id="71" name="TextBox 70"/>
          <p:cNvSpPr txBox="1"/>
          <p:nvPr/>
        </p:nvSpPr>
        <p:spPr>
          <a:xfrm>
            <a:off x="4828930" y="1957336"/>
            <a:ext cx="474830" cy="461665"/>
          </a:xfrm>
          <a:prstGeom prst="rect">
            <a:avLst/>
          </a:prstGeom>
          <a:noFill/>
        </p:spPr>
        <p:txBody>
          <a:bodyPr wrap="square" rtlCol="0">
            <a:spAutoFit/>
          </a:bodyPr>
          <a:lstStyle/>
          <a:p>
            <a:r>
              <a:rPr lang="en-US" sz="2400" b="1">
                <a:solidFill>
                  <a:srgbClr val="0070C0"/>
                </a:solidFill>
              </a:rPr>
              <a:t>a.</a:t>
            </a:r>
          </a:p>
        </p:txBody>
      </p:sp>
      <p:sp>
        <p:nvSpPr>
          <p:cNvPr id="74" name="TextBox 73"/>
          <p:cNvSpPr txBox="1"/>
          <p:nvPr/>
        </p:nvSpPr>
        <p:spPr>
          <a:xfrm>
            <a:off x="5303760" y="2468967"/>
            <a:ext cx="2683260" cy="461665"/>
          </a:xfrm>
          <a:prstGeom prst="rect">
            <a:avLst/>
          </a:prstGeom>
          <a:noFill/>
        </p:spPr>
        <p:txBody>
          <a:bodyPr wrap="square" rtlCol="0">
            <a:spAutoFit/>
          </a:bodyPr>
          <a:lstStyle/>
          <a:p>
            <a:r>
              <a:rPr lang="en-US" sz="2400"/>
              <a:t>delicious breakfast</a:t>
            </a:r>
          </a:p>
        </p:txBody>
      </p:sp>
      <p:sp>
        <p:nvSpPr>
          <p:cNvPr id="75" name="TextBox 74"/>
          <p:cNvSpPr txBox="1"/>
          <p:nvPr/>
        </p:nvSpPr>
        <p:spPr>
          <a:xfrm>
            <a:off x="4828930" y="2468968"/>
            <a:ext cx="474830" cy="461665"/>
          </a:xfrm>
          <a:prstGeom prst="rect">
            <a:avLst/>
          </a:prstGeom>
          <a:noFill/>
        </p:spPr>
        <p:txBody>
          <a:bodyPr wrap="square" rtlCol="0">
            <a:spAutoFit/>
          </a:bodyPr>
          <a:lstStyle/>
          <a:p>
            <a:r>
              <a:rPr lang="en-US" sz="2400" b="1">
                <a:solidFill>
                  <a:srgbClr val="0070C0"/>
                </a:solidFill>
              </a:rPr>
              <a:t>b.</a:t>
            </a:r>
          </a:p>
        </p:txBody>
      </p:sp>
      <p:sp>
        <p:nvSpPr>
          <p:cNvPr id="76" name="TextBox 75"/>
          <p:cNvSpPr txBox="1"/>
          <p:nvPr/>
        </p:nvSpPr>
        <p:spPr>
          <a:xfrm>
            <a:off x="5303760" y="2930630"/>
            <a:ext cx="2683260" cy="461665"/>
          </a:xfrm>
          <a:prstGeom prst="rect">
            <a:avLst/>
          </a:prstGeom>
          <a:noFill/>
        </p:spPr>
        <p:txBody>
          <a:bodyPr wrap="square" rtlCol="0">
            <a:spAutoFit/>
          </a:bodyPr>
          <a:lstStyle/>
          <a:p>
            <a:r>
              <a:rPr lang="en-US" sz="2400"/>
              <a:t>Swimming pool</a:t>
            </a:r>
          </a:p>
        </p:txBody>
      </p:sp>
      <p:sp>
        <p:nvSpPr>
          <p:cNvPr id="77" name="TextBox 76"/>
          <p:cNvSpPr txBox="1"/>
          <p:nvPr/>
        </p:nvSpPr>
        <p:spPr>
          <a:xfrm>
            <a:off x="4828930" y="2930631"/>
            <a:ext cx="474830" cy="461665"/>
          </a:xfrm>
          <a:prstGeom prst="rect">
            <a:avLst/>
          </a:prstGeom>
          <a:noFill/>
        </p:spPr>
        <p:txBody>
          <a:bodyPr wrap="square" rtlCol="0">
            <a:spAutoFit/>
          </a:bodyPr>
          <a:lstStyle/>
          <a:p>
            <a:r>
              <a:rPr lang="en-US" sz="2400" b="1">
                <a:solidFill>
                  <a:srgbClr val="0070C0"/>
                </a:solidFill>
              </a:rPr>
              <a:t>c.</a:t>
            </a:r>
          </a:p>
        </p:txBody>
      </p:sp>
      <p:sp>
        <p:nvSpPr>
          <p:cNvPr id="78" name="TextBox 77"/>
          <p:cNvSpPr txBox="1"/>
          <p:nvPr/>
        </p:nvSpPr>
        <p:spPr>
          <a:xfrm>
            <a:off x="5303760" y="3442264"/>
            <a:ext cx="2683260" cy="461665"/>
          </a:xfrm>
          <a:prstGeom prst="rect">
            <a:avLst/>
          </a:prstGeom>
          <a:noFill/>
        </p:spPr>
        <p:txBody>
          <a:bodyPr wrap="square" rtlCol="0">
            <a:spAutoFit/>
          </a:bodyPr>
          <a:lstStyle/>
          <a:p>
            <a:r>
              <a:rPr lang="en-US" sz="2400"/>
              <a:t>‘fika’</a:t>
            </a:r>
          </a:p>
        </p:txBody>
      </p:sp>
      <p:sp>
        <p:nvSpPr>
          <p:cNvPr id="79" name="TextBox 78"/>
          <p:cNvSpPr txBox="1"/>
          <p:nvPr/>
        </p:nvSpPr>
        <p:spPr>
          <a:xfrm>
            <a:off x="4828930" y="3442265"/>
            <a:ext cx="474830" cy="461665"/>
          </a:xfrm>
          <a:prstGeom prst="rect">
            <a:avLst/>
          </a:prstGeom>
          <a:noFill/>
        </p:spPr>
        <p:txBody>
          <a:bodyPr wrap="square" rtlCol="0">
            <a:spAutoFit/>
          </a:bodyPr>
          <a:lstStyle/>
          <a:p>
            <a:r>
              <a:rPr lang="en-US" sz="2400" b="1">
                <a:solidFill>
                  <a:srgbClr val="0070C0"/>
                </a:solidFill>
              </a:rPr>
              <a:t>d.</a:t>
            </a:r>
          </a:p>
        </p:txBody>
      </p:sp>
      <p:sp>
        <p:nvSpPr>
          <p:cNvPr id="80" name="TextBox 79"/>
          <p:cNvSpPr txBox="1"/>
          <p:nvPr/>
        </p:nvSpPr>
        <p:spPr>
          <a:xfrm>
            <a:off x="5303760" y="3935709"/>
            <a:ext cx="2683260" cy="461665"/>
          </a:xfrm>
          <a:prstGeom prst="rect">
            <a:avLst/>
          </a:prstGeom>
          <a:noFill/>
        </p:spPr>
        <p:txBody>
          <a:bodyPr wrap="square" rtlCol="0">
            <a:spAutoFit/>
          </a:bodyPr>
          <a:lstStyle/>
          <a:p>
            <a:r>
              <a:rPr lang="en-US" sz="2400"/>
              <a:t>Swedish art</a:t>
            </a:r>
          </a:p>
        </p:txBody>
      </p:sp>
      <p:sp>
        <p:nvSpPr>
          <p:cNvPr id="81" name="TextBox 80"/>
          <p:cNvSpPr txBox="1"/>
          <p:nvPr/>
        </p:nvSpPr>
        <p:spPr>
          <a:xfrm>
            <a:off x="4828930" y="3935710"/>
            <a:ext cx="474830" cy="461665"/>
          </a:xfrm>
          <a:prstGeom prst="rect">
            <a:avLst/>
          </a:prstGeom>
          <a:noFill/>
        </p:spPr>
        <p:txBody>
          <a:bodyPr wrap="square" rtlCol="0">
            <a:spAutoFit/>
          </a:bodyPr>
          <a:lstStyle/>
          <a:p>
            <a:r>
              <a:rPr lang="en-US" sz="2400" b="1">
                <a:solidFill>
                  <a:srgbClr val="0070C0"/>
                </a:solidFill>
              </a:rPr>
              <a:t>e.</a:t>
            </a:r>
          </a:p>
        </p:txBody>
      </p:sp>
      <p:sp>
        <p:nvSpPr>
          <p:cNvPr id="3" name="Rounded Rectangle 2">
            <a:hlinkClick r:id="rId2" action="ppaction://hlinksldjump"/>
          </p:cNvPr>
          <p:cNvSpPr/>
          <p:nvPr/>
        </p:nvSpPr>
        <p:spPr>
          <a:xfrm>
            <a:off x="4297680" y="6199644"/>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a:t>
            </a:r>
          </a:p>
        </p:txBody>
      </p:sp>
      <p:sp>
        <p:nvSpPr>
          <p:cNvPr id="21" name="Rounded Rectangle 20"/>
          <p:cNvSpPr>
            <a:spLocks noChangeAspect="1"/>
          </p:cNvSpPr>
          <p:nvPr/>
        </p:nvSpPr>
        <p:spPr>
          <a:xfrm>
            <a:off x="609600" y="292716"/>
            <a:ext cx="457200" cy="457200"/>
          </a:xfrm>
          <a:prstGeom prst="round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3</a:t>
            </a:r>
            <a:endParaRPr kumimoji="0" lang="en-US" sz="28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le 11"/>
          <p:cNvSpPr/>
          <p:nvPr/>
        </p:nvSpPr>
        <p:spPr>
          <a:xfrm>
            <a:off x="792849" y="1086803"/>
            <a:ext cx="7558301" cy="5653538"/>
          </a:xfrm>
          <a:prstGeom prst="roundRect">
            <a:avLst>
              <a:gd name="adj" fmla="val 1780"/>
            </a:avLst>
          </a:prstGeom>
          <a:solidFill>
            <a:srgbClr val="EDE4BC"/>
          </a:solidFill>
          <a:ln>
            <a:solidFill>
              <a:srgbClr val="EDE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1768" y="304355"/>
            <a:ext cx="7608482" cy="523220"/>
          </a:xfrm>
          <a:prstGeom prst="rect">
            <a:avLst/>
          </a:prstGeom>
          <a:noFill/>
        </p:spPr>
        <p:txBody>
          <a:bodyPr wrap="square" rtlCol="0">
            <a:spAutoFit/>
          </a:bodyPr>
          <a:lstStyle/>
          <a:p>
            <a:pPr algn="just"/>
            <a:r>
              <a:rPr lang="en-US" sz="2800" b="1" spc="-50" dirty="0">
                <a:effectLst>
                  <a:glow rad="88900">
                    <a:schemeClr val="bg1"/>
                  </a:glow>
                </a:effectLst>
                <a:latin typeface="Arial" panose="020B0604020202020204" pitchFamily="34" charset="0"/>
                <a:cs typeface="Arial" panose="020B0604020202020204" pitchFamily="34" charset="0"/>
              </a:rPr>
              <a:t>Read the postcard and answer the questions.</a:t>
            </a:r>
          </a:p>
        </p:txBody>
      </p:sp>
      <p:sp>
        <p:nvSpPr>
          <p:cNvPr id="16" name="Rectangle 15"/>
          <p:cNvSpPr/>
          <p:nvPr/>
        </p:nvSpPr>
        <p:spPr>
          <a:xfrm>
            <a:off x="964372" y="1297336"/>
            <a:ext cx="1653594" cy="430887"/>
          </a:xfrm>
          <a:prstGeom prst="rect">
            <a:avLst/>
          </a:prstGeom>
        </p:spPr>
        <p:txBody>
          <a:bodyPr wrap="none">
            <a:spAutoFit/>
          </a:bodyPr>
          <a:lstStyle/>
          <a:p>
            <a:r>
              <a:rPr lang="en-US" sz="2200" dirty="0"/>
              <a:t>September 6</a:t>
            </a:r>
          </a:p>
        </p:txBody>
      </p:sp>
      <p:sp>
        <p:nvSpPr>
          <p:cNvPr id="17" name="Rectangle 16"/>
          <p:cNvSpPr/>
          <p:nvPr/>
        </p:nvSpPr>
        <p:spPr>
          <a:xfrm>
            <a:off x="964372" y="1834803"/>
            <a:ext cx="4197745" cy="430887"/>
          </a:xfrm>
          <a:prstGeom prst="rect">
            <a:avLst/>
          </a:prstGeom>
        </p:spPr>
        <p:txBody>
          <a:bodyPr wrap="square">
            <a:spAutoFit/>
          </a:bodyPr>
          <a:lstStyle/>
          <a:p>
            <a:pPr algn="just"/>
            <a:r>
              <a:rPr lang="en-US" sz="2200" i="1"/>
              <a:t>Dear Grandpa and Grandma,</a:t>
            </a:r>
          </a:p>
        </p:txBody>
      </p:sp>
      <p:sp>
        <p:nvSpPr>
          <p:cNvPr id="18" name="Rectangle 17"/>
          <p:cNvSpPr/>
          <p:nvPr/>
        </p:nvSpPr>
        <p:spPr>
          <a:xfrm>
            <a:off x="964372" y="2312858"/>
            <a:ext cx="7060687" cy="2800767"/>
          </a:xfrm>
          <a:prstGeom prst="rect">
            <a:avLst/>
          </a:prstGeom>
        </p:spPr>
        <p:txBody>
          <a:bodyPr wrap="square">
            <a:spAutoFit/>
          </a:bodyPr>
          <a:lstStyle/>
          <a:p>
            <a:pPr algn="just"/>
            <a:r>
              <a:rPr lang="en-US" sz="2200" spc="-50" dirty="0"/>
              <a:t>Stockholm is fantastic! </a:t>
            </a:r>
          </a:p>
          <a:p>
            <a:pPr algn="just"/>
            <a:r>
              <a:rPr lang="en-US" sz="2200" spc="-50" dirty="0"/>
              <a:t>Its weather is perfect, sunny all the time! Our hotel is good. It has a swimming pool and a gym. It offers delicious breakfast. Yesterday Mum, Dad and I rented three bikes and cycled to the Old Town. My parents wore their helmets and I wore mine. We visited the Royal Palace </a:t>
            </a:r>
            <a:r>
              <a:rPr lang="en-US" sz="2200" spc="-50" dirty="0" smtClean="0"/>
              <a:t>first</a:t>
            </a:r>
            <a:r>
              <a:rPr lang="en-US" sz="2200" spc="-50" dirty="0"/>
              <a:t>. What a beautiful place! Mum loved it. She said, “Swedish art is amazing.” After that, we had “</a:t>
            </a:r>
            <a:r>
              <a:rPr lang="en-US" sz="2200" spc="-50" dirty="0" err="1"/>
              <a:t>fika</a:t>
            </a:r>
            <a:r>
              <a:rPr lang="en-US" sz="2200" spc="-50" dirty="0"/>
              <a:t>”, a coffee break, in a traditional café. Everything is so wonderful!</a:t>
            </a:r>
          </a:p>
        </p:txBody>
      </p:sp>
      <p:sp>
        <p:nvSpPr>
          <p:cNvPr id="21" name="Rectangle 20"/>
          <p:cNvSpPr/>
          <p:nvPr/>
        </p:nvSpPr>
        <p:spPr>
          <a:xfrm>
            <a:off x="2986301" y="4496864"/>
            <a:ext cx="4572000" cy="369332"/>
          </a:xfrm>
          <a:prstGeom prst="rect">
            <a:avLst/>
          </a:prstGeom>
        </p:spPr>
        <p:txBody>
          <a:bodyPr>
            <a:spAutoFit/>
          </a:bodyPr>
          <a:lstStyle/>
          <a:p>
            <a:endParaRPr lang="en-US"/>
          </a:p>
        </p:txBody>
      </p:sp>
      <p:sp>
        <p:nvSpPr>
          <p:cNvPr id="22" name="Rectangle 21"/>
          <p:cNvSpPr/>
          <p:nvPr/>
        </p:nvSpPr>
        <p:spPr>
          <a:xfrm>
            <a:off x="964372" y="5468569"/>
            <a:ext cx="2563074" cy="1107996"/>
          </a:xfrm>
          <a:prstGeom prst="rect">
            <a:avLst/>
          </a:prstGeom>
        </p:spPr>
        <p:txBody>
          <a:bodyPr wrap="none">
            <a:spAutoFit/>
          </a:bodyPr>
          <a:lstStyle/>
          <a:p>
            <a:r>
              <a:rPr lang="en-US" sz="2200"/>
              <a:t>Wish you were here!</a:t>
            </a:r>
          </a:p>
          <a:p>
            <a:r>
              <a:rPr lang="en-US" sz="2200" i="1"/>
              <a:t>Love, </a:t>
            </a:r>
          </a:p>
          <a:p>
            <a:r>
              <a:rPr lang="en-US" sz="2200" i="1"/>
              <a:t>Mai</a:t>
            </a:r>
          </a:p>
        </p:txBody>
      </p:sp>
      <p:sp>
        <p:nvSpPr>
          <p:cNvPr id="15" name="Oval 14">
            <a:hlinkClick r:id="rId2" action="ppaction://hlinksldjump"/>
            <a:extLst>
              <a:ext uri="{FF2B5EF4-FFF2-40B4-BE49-F238E27FC236}">
                <a16:creationId xmlns="" xmlns:a16="http://schemas.microsoft.com/office/drawing/2014/main" id="{48DA4ED9-5198-45A5-9212-A20EB9FDF12C}"/>
              </a:ext>
            </a:extLst>
          </p:cNvPr>
          <p:cNvSpPr/>
          <p:nvPr/>
        </p:nvSpPr>
        <p:spPr>
          <a:xfrm>
            <a:off x="8482063" y="6243152"/>
            <a:ext cx="548640" cy="548640"/>
          </a:xfrm>
          <a:prstGeom prst="ellipse">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a:t>
            </a:r>
          </a:p>
        </p:txBody>
      </p:sp>
      <p:sp>
        <p:nvSpPr>
          <p:cNvPr id="19" name="Rounded Rectangle 18"/>
          <p:cNvSpPr>
            <a:spLocks noChangeAspect="1"/>
          </p:cNvSpPr>
          <p:nvPr/>
        </p:nvSpPr>
        <p:spPr>
          <a:xfrm>
            <a:off x="609600" y="292716"/>
            <a:ext cx="457200" cy="457200"/>
          </a:xfrm>
          <a:prstGeom prst="round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2</a:t>
            </a:r>
            <a:endParaRPr kumimoji="0" lang="en-US" sz="28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grpSp>
        <p:nvGrpSpPr>
          <p:cNvPr id="11" name="Group 10"/>
          <p:cNvGrpSpPr/>
          <p:nvPr/>
        </p:nvGrpSpPr>
        <p:grpSpPr>
          <a:xfrm rot="21349035">
            <a:off x="6201765" y="670959"/>
            <a:ext cx="2713073" cy="1874751"/>
            <a:chOff x="5110446" y="1641672"/>
            <a:chExt cx="2713073" cy="1874751"/>
          </a:xfrm>
          <a:effectLst>
            <a:outerShdw blurRad="50800" dist="38100" dir="2700000" algn="tl" rotWithShape="0">
              <a:prstClr val="black">
                <a:alpha val="40000"/>
              </a:prstClr>
            </a:outerShdw>
          </a:effectLst>
        </p:grpSpPr>
        <p:sp>
          <p:nvSpPr>
            <p:cNvPr id="9" name="Rectangle 8"/>
            <p:cNvSpPr/>
            <p:nvPr/>
          </p:nvSpPr>
          <p:spPr>
            <a:xfrm>
              <a:off x="5110446" y="1641672"/>
              <a:ext cx="2346180" cy="187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724" y="1679394"/>
              <a:ext cx="1371258" cy="1190352"/>
            </a:xfrm>
            <a:prstGeom prst="rect">
              <a:avLst/>
            </a:prstGeom>
          </p:spPr>
        </p:pic>
        <p:sp>
          <p:nvSpPr>
            <p:cNvPr id="10" name="TextBox 9"/>
            <p:cNvSpPr txBox="1"/>
            <p:nvPr/>
          </p:nvSpPr>
          <p:spPr>
            <a:xfrm>
              <a:off x="5210955" y="2870241"/>
              <a:ext cx="2612564" cy="523220"/>
            </a:xfrm>
            <a:prstGeom prst="rect">
              <a:avLst/>
            </a:prstGeom>
            <a:noFill/>
          </p:spPr>
          <p:txBody>
            <a:bodyPr wrap="square" rtlCol="0">
              <a:spAutoFit/>
            </a:bodyPr>
            <a:lstStyle/>
            <a:p>
              <a:r>
                <a:rPr lang="en-US" sz="1400" dirty="0"/>
                <a:t>To: Grandpa &amp; Grandma</a:t>
              </a:r>
            </a:p>
            <a:p>
              <a:r>
                <a:rPr lang="en-US" sz="1400" dirty="0" err="1"/>
                <a:t>Hoan</a:t>
              </a:r>
              <a:r>
                <a:rPr lang="en-US" sz="1400" dirty="0"/>
                <a:t> </a:t>
              </a:r>
              <a:r>
                <a:rPr lang="en-US" sz="1400" dirty="0" err="1"/>
                <a:t>Kiem</a:t>
              </a:r>
              <a:r>
                <a:rPr lang="en-US" sz="1400" dirty="0"/>
                <a:t>, Ha </a:t>
              </a:r>
              <a:r>
                <a:rPr lang="en-US" sz="1400" dirty="0" err="1"/>
                <a:t>Noi</a:t>
              </a:r>
              <a:r>
                <a:rPr lang="en-US" sz="1400" dirty="0"/>
                <a:t>, Viet Nam</a:t>
              </a:r>
            </a:p>
          </p:txBody>
        </p:sp>
      </p:grpSp>
    </p:spTree>
    <p:extLst>
      <p:ext uri="{BB962C8B-B14F-4D97-AF65-F5344CB8AC3E}">
        <p14:creationId xmlns:p14="http://schemas.microsoft.com/office/powerpoint/2010/main" val="3930048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19994" y="2849340"/>
            <a:ext cx="4038089" cy="2359700"/>
            <a:chOff x="219994" y="3110596"/>
            <a:chExt cx="4038089" cy="2930976"/>
          </a:xfrm>
        </p:grpSpPr>
        <p:grpSp>
          <p:nvGrpSpPr>
            <p:cNvPr id="10" name="Group 9"/>
            <p:cNvGrpSpPr/>
            <p:nvPr/>
          </p:nvGrpSpPr>
          <p:grpSpPr>
            <a:xfrm>
              <a:off x="219994" y="3110596"/>
              <a:ext cx="4038089" cy="2930976"/>
              <a:chOff x="219994" y="2392138"/>
              <a:chExt cx="4038089" cy="2930976"/>
            </a:xfrm>
          </p:grpSpPr>
          <p:sp>
            <p:nvSpPr>
              <p:cNvPr id="48" name="Rounded Rectangle 47"/>
              <p:cNvSpPr/>
              <p:nvPr/>
            </p:nvSpPr>
            <p:spPr>
              <a:xfrm>
                <a:off x="219994" y="2392138"/>
                <a:ext cx="4038089" cy="2930976"/>
              </a:xfrm>
              <a:prstGeom prst="roundRect">
                <a:avLst>
                  <a:gd name="adj" fmla="val 578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19994" y="2940888"/>
                <a:ext cx="4038089"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413300" y="3197681"/>
              <a:ext cx="3575275" cy="461665"/>
              <a:chOff x="437496" y="2479223"/>
              <a:chExt cx="3575275" cy="461665"/>
            </a:xfrm>
          </p:grpSpPr>
          <p:sp>
            <p:nvSpPr>
              <p:cNvPr id="49" name="TextBox 48"/>
              <p:cNvSpPr txBox="1"/>
              <p:nvPr/>
            </p:nvSpPr>
            <p:spPr>
              <a:xfrm>
                <a:off x="807403" y="2479223"/>
                <a:ext cx="3205368" cy="461665"/>
              </a:xfrm>
              <a:prstGeom prst="rect">
                <a:avLst/>
              </a:prstGeom>
              <a:noFill/>
            </p:spPr>
            <p:txBody>
              <a:bodyPr wrap="square" rtlCol="0">
                <a:spAutoFit/>
              </a:bodyPr>
              <a:lstStyle/>
              <a:p>
                <a:r>
                  <a:rPr lang="en-US" sz="2400" b="1" dirty="0"/>
                  <a:t>The hotel in Stockholm </a:t>
                </a:r>
              </a:p>
            </p:txBody>
          </p:sp>
          <p:sp>
            <p:nvSpPr>
              <p:cNvPr id="57" name="TextBox 56"/>
              <p:cNvSpPr txBox="1"/>
              <p:nvPr/>
            </p:nvSpPr>
            <p:spPr>
              <a:xfrm>
                <a:off x="437496" y="2479223"/>
                <a:ext cx="474830" cy="461665"/>
              </a:xfrm>
              <a:prstGeom prst="rect">
                <a:avLst/>
              </a:prstGeom>
              <a:noFill/>
            </p:spPr>
            <p:txBody>
              <a:bodyPr wrap="square" rtlCol="0">
                <a:spAutoFit/>
              </a:bodyPr>
              <a:lstStyle/>
              <a:p>
                <a:r>
                  <a:rPr lang="en-US" sz="2400" b="1">
                    <a:solidFill>
                      <a:srgbClr val="0070C0"/>
                    </a:solidFill>
                  </a:rPr>
                  <a:t>1.</a:t>
                </a:r>
              </a:p>
            </p:txBody>
          </p:sp>
        </p:grpSp>
      </p:grpSp>
      <p:grpSp>
        <p:nvGrpSpPr>
          <p:cNvPr id="18" name="Group 17"/>
          <p:cNvGrpSpPr/>
          <p:nvPr/>
        </p:nvGrpSpPr>
        <p:grpSpPr>
          <a:xfrm>
            <a:off x="4873752" y="2849340"/>
            <a:ext cx="4041648" cy="2359700"/>
            <a:chOff x="4873752" y="3110596"/>
            <a:chExt cx="4041648" cy="2930976"/>
          </a:xfrm>
        </p:grpSpPr>
        <p:grpSp>
          <p:nvGrpSpPr>
            <p:cNvPr id="11" name="Group 10"/>
            <p:cNvGrpSpPr/>
            <p:nvPr/>
          </p:nvGrpSpPr>
          <p:grpSpPr>
            <a:xfrm>
              <a:off x="4873752" y="3110596"/>
              <a:ext cx="4041648" cy="2930976"/>
              <a:chOff x="4873752" y="2392138"/>
              <a:chExt cx="4041648" cy="2930976"/>
            </a:xfrm>
          </p:grpSpPr>
          <p:sp>
            <p:nvSpPr>
              <p:cNvPr id="69" name="Rounded Rectangle 68"/>
              <p:cNvSpPr/>
              <p:nvPr/>
            </p:nvSpPr>
            <p:spPr>
              <a:xfrm>
                <a:off x="4873752" y="2392138"/>
                <a:ext cx="4041648" cy="2930976"/>
              </a:xfrm>
              <a:prstGeom prst="roundRect">
                <a:avLst>
                  <a:gd name="adj" fmla="val 578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877311" y="2940888"/>
                <a:ext cx="4038089"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677243" y="3197681"/>
              <a:ext cx="2336692" cy="461666"/>
              <a:chOff x="5773160" y="2479223"/>
              <a:chExt cx="2336692" cy="461666"/>
            </a:xfrm>
          </p:grpSpPr>
          <p:sp>
            <p:nvSpPr>
              <p:cNvPr id="66" name="TextBox 65"/>
              <p:cNvSpPr txBox="1"/>
              <p:nvPr/>
            </p:nvSpPr>
            <p:spPr>
              <a:xfrm>
                <a:off x="6150016" y="2479223"/>
                <a:ext cx="1959836" cy="461665"/>
              </a:xfrm>
              <a:prstGeom prst="rect">
                <a:avLst/>
              </a:prstGeom>
              <a:noFill/>
            </p:spPr>
            <p:txBody>
              <a:bodyPr wrap="square" rtlCol="0">
                <a:spAutoFit/>
              </a:bodyPr>
              <a:lstStyle/>
              <a:p>
                <a:r>
                  <a:rPr lang="en-US" sz="2400" b="1" dirty="0"/>
                  <a:t>The Old Town</a:t>
                </a:r>
              </a:p>
            </p:txBody>
          </p:sp>
          <p:sp>
            <p:nvSpPr>
              <p:cNvPr id="67" name="TextBox 66"/>
              <p:cNvSpPr txBox="1"/>
              <p:nvPr/>
            </p:nvSpPr>
            <p:spPr>
              <a:xfrm>
                <a:off x="5773160" y="2479224"/>
                <a:ext cx="474830" cy="461665"/>
              </a:xfrm>
              <a:prstGeom prst="rect">
                <a:avLst/>
              </a:prstGeom>
              <a:noFill/>
            </p:spPr>
            <p:txBody>
              <a:bodyPr wrap="square" rtlCol="0">
                <a:spAutoFit/>
              </a:bodyPr>
              <a:lstStyle/>
              <a:p>
                <a:r>
                  <a:rPr lang="en-US" sz="2400" b="1">
                    <a:solidFill>
                      <a:srgbClr val="0070C0"/>
                    </a:solidFill>
                  </a:rPr>
                  <a:t>2.</a:t>
                </a:r>
              </a:p>
            </p:txBody>
          </p:sp>
        </p:grpSp>
      </p:grpSp>
      <p:grpSp>
        <p:nvGrpSpPr>
          <p:cNvPr id="89" name="Group 88"/>
          <p:cNvGrpSpPr/>
          <p:nvPr/>
        </p:nvGrpSpPr>
        <p:grpSpPr>
          <a:xfrm>
            <a:off x="5569437" y="3570334"/>
            <a:ext cx="3050451" cy="572385"/>
            <a:chOff x="274424" y="352901"/>
            <a:chExt cx="3050451" cy="572385"/>
          </a:xfrm>
        </p:grpSpPr>
        <p:sp>
          <p:nvSpPr>
            <p:cNvPr id="90" name="Rounded Rectangle 89"/>
            <p:cNvSpPr/>
            <p:nvPr/>
          </p:nvSpPr>
          <p:spPr>
            <a:xfrm>
              <a:off x="274424" y="352901"/>
              <a:ext cx="2621177" cy="5723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91" name="Group 90"/>
            <p:cNvGrpSpPr/>
            <p:nvPr/>
          </p:nvGrpSpPr>
          <p:grpSpPr>
            <a:xfrm>
              <a:off x="362733" y="383315"/>
              <a:ext cx="2962142" cy="461666"/>
              <a:chOff x="6197475" y="4405452"/>
              <a:chExt cx="2962142" cy="461666"/>
            </a:xfrm>
          </p:grpSpPr>
          <p:sp>
            <p:nvSpPr>
              <p:cNvPr id="92" name="TextBox 91"/>
              <p:cNvSpPr txBox="1"/>
              <p:nvPr/>
            </p:nvSpPr>
            <p:spPr>
              <a:xfrm>
                <a:off x="6476357" y="4405452"/>
                <a:ext cx="2683260" cy="461665"/>
              </a:xfrm>
              <a:prstGeom prst="rect">
                <a:avLst/>
              </a:prstGeom>
              <a:noFill/>
            </p:spPr>
            <p:txBody>
              <a:bodyPr wrap="square" rtlCol="0">
                <a:spAutoFit/>
              </a:bodyPr>
              <a:lstStyle/>
              <a:p>
                <a:r>
                  <a:rPr lang="en-US" sz="2400" dirty="0"/>
                  <a:t>the Royal Palace</a:t>
                </a:r>
              </a:p>
            </p:txBody>
          </p:sp>
          <p:sp>
            <p:nvSpPr>
              <p:cNvPr id="93" name="TextBox 92"/>
              <p:cNvSpPr txBox="1"/>
              <p:nvPr/>
            </p:nvSpPr>
            <p:spPr>
              <a:xfrm>
                <a:off x="6197475" y="4405453"/>
                <a:ext cx="474830" cy="461665"/>
              </a:xfrm>
              <a:prstGeom prst="rect">
                <a:avLst/>
              </a:prstGeom>
              <a:noFill/>
            </p:spPr>
            <p:txBody>
              <a:bodyPr wrap="square" rtlCol="0">
                <a:spAutoFit/>
              </a:bodyPr>
              <a:lstStyle/>
              <a:p>
                <a:r>
                  <a:rPr lang="en-US" sz="2400" b="1" dirty="0">
                    <a:solidFill>
                      <a:srgbClr val="0070C0"/>
                    </a:solidFill>
                  </a:rPr>
                  <a:t>a.</a:t>
                </a:r>
              </a:p>
            </p:txBody>
          </p:sp>
        </p:grpSp>
      </p:grpSp>
      <p:grpSp>
        <p:nvGrpSpPr>
          <p:cNvPr id="94" name="Group 93"/>
          <p:cNvGrpSpPr/>
          <p:nvPr/>
        </p:nvGrpSpPr>
        <p:grpSpPr>
          <a:xfrm>
            <a:off x="775636" y="3607915"/>
            <a:ext cx="2967310" cy="572385"/>
            <a:chOff x="3045322" y="336916"/>
            <a:chExt cx="2967310" cy="572385"/>
          </a:xfrm>
        </p:grpSpPr>
        <p:sp>
          <p:nvSpPr>
            <p:cNvPr id="95" name="Rounded Rectangle 94"/>
            <p:cNvSpPr/>
            <p:nvPr/>
          </p:nvSpPr>
          <p:spPr>
            <a:xfrm>
              <a:off x="3045322" y="336916"/>
              <a:ext cx="2786162" cy="5723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3050490" y="352903"/>
              <a:ext cx="2962142" cy="461666"/>
              <a:chOff x="6197475" y="4917084"/>
              <a:chExt cx="2962142" cy="461666"/>
            </a:xfrm>
          </p:grpSpPr>
          <p:sp>
            <p:nvSpPr>
              <p:cNvPr id="97" name="TextBox 96"/>
              <p:cNvSpPr txBox="1"/>
              <p:nvPr/>
            </p:nvSpPr>
            <p:spPr>
              <a:xfrm>
                <a:off x="6476357" y="4917084"/>
                <a:ext cx="2683260" cy="461665"/>
              </a:xfrm>
              <a:prstGeom prst="rect">
                <a:avLst/>
              </a:prstGeom>
              <a:noFill/>
            </p:spPr>
            <p:txBody>
              <a:bodyPr wrap="square" rtlCol="0">
                <a:spAutoFit/>
              </a:bodyPr>
              <a:lstStyle/>
              <a:p>
                <a:r>
                  <a:rPr lang="en-US" sz="2400" dirty="0"/>
                  <a:t>delicious breakfast</a:t>
                </a:r>
              </a:p>
            </p:txBody>
          </p:sp>
          <p:sp>
            <p:nvSpPr>
              <p:cNvPr id="98" name="TextBox 97"/>
              <p:cNvSpPr txBox="1"/>
              <p:nvPr/>
            </p:nvSpPr>
            <p:spPr>
              <a:xfrm>
                <a:off x="6197475" y="4917085"/>
                <a:ext cx="474830" cy="461665"/>
              </a:xfrm>
              <a:prstGeom prst="rect">
                <a:avLst/>
              </a:prstGeom>
              <a:noFill/>
            </p:spPr>
            <p:txBody>
              <a:bodyPr wrap="square" rtlCol="0">
                <a:spAutoFit/>
              </a:bodyPr>
              <a:lstStyle/>
              <a:p>
                <a:r>
                  <a:rPr lang="en-US" sz="2400" b="1">
                    <a:solidFill>
                      <a:srgbClr val="0070C0"/>
                    </a:solidFill>
                  </a:rPr>
                  <a:t>b.</a:t>
                </a:r>
              </a:p>
            </p:txBody>
          </p:sp>
        </p:grpSp>
      </p:grpSp>
      <p:grpSp>
        <p:nvGrpSpPr>
          <p:cNvPr id="99" name="Group 98"/>
          <p:cNvGrpSpPr/>
          <p:nvPr/>
        </p:nvGrpSpPr>
        <p:grpSpPr>
          <a:xfrm>
            <a:off x="775636" y="4196287"/>
            <a:ext cx="3060676" cy="572385"/>
            <a:chOff x="5998711" y="336916"/>
            <a:chExt cx="3060676" cy="572385"/>
          </a:xfrm>
        </p:grpSpPr>
        <p:sp>
          <p:nvSpPr>
            <p:cNvPr id="100" name="Rounded Rectangle 99"/>
            <p:cNvSpPr/>
            <p:nvPr/>
          </p:nvSpPr>
          <p:spPr>
            <a:xfrm>
              <a:off x="5998711" y="336916"/>
              <a:ext cx="2621177" cy="5723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6006282" y="336916"/>
              <a:ext cx="3053105" cy="477650"/>
              <a:chOff x="6106512" y="5362762"/>
              <a:chExt cx="3053105" cy="477650"/>
            </a:xfrm>
          </p:grpSpPr>
          <p:sp>
            <p:nvSpPr>
              <p:cNvPr id="102" name="TextBox 101"/>
              <p:cNvSpPr txBox="1"/>
              <p:nvPr/>
            </p:nvSpPr>
            <p:spPr>
              <a:xfrm>
                <a:off x="6476357" y="5378747"/>
                <a:ext cx="2683260" cy="461665"/>
              </a:xfrm>
              <a:prstGeom prst="rect">
                <a:avLst/>
              </a:prstGeom>
              <a:noFill/>
            </p:spPr>
            <p:txBody>
              <a:bodyPr wrap="square" rtlCol="0">
                <a:spAutoFit/>
              </a:bodyPr>
              <a:lstStyle/>
              <a:p>
                <a:r>
                  <a:rPr lang="en-US" sz="2400" dirty="0"/>
                  <a:t>Swimming pool</a:t>
                </a:r>
              </a:p>
            </p:txBody>
          </p:sp>
          <p:sp>
            <p:nvSpPr>
              <p:cNvPr id="103" name="TextBox 102"/>
              <p:cNvSpPr txBox="1"/>
              <p:nvPr/>
            </p:nvSpPr>
            <p:spPr>
              <a:xfrm>
                <a:off x="6106512" y="5362762"/>
                <a:ext cx="474830" cy="461665"/>
              </a:xfrm>
              <a:prstGeom prst="rect">
                <a:avLst/>
              </a:prstGeom>
              <a:noFill/>
            </p:spPr>
            <p:txBody>
              <a:bodyPr wrap="square" rtlCol="0">
                <a:spAutoFit/>
              </a:bodyPr>
              <a:lstStyle/>
              <a:p>
                <a:r>
                  <a:rPr lang="en-US" sz="2400" b="1" dirty="0">
                    <a:solidFill>
                      <a:srgbClr val="0070C0"/>
                    </a:solidFill>
                  </a:rPr>
                  <a:t>c.</a:t>
                </a:r>
              </a:p>
            </p:txBody>
          </p:sp>
        </p:grpSp>
      </p:grpSp>
      <p:grpSp>
        <p:nvGrpSpPr>
          <p:cNvPr id="104" name="Group 103"/>
          <p:cNvGrpSpPr/>
          <p:nvPr/>
        </p:nvGrpSpPr>
        <p:grpSpPr>
          <a:xfrm>
            <a:off x="5569437" y="4111574"/>
            <a:ext cx="3008984" cy="572385"/>
            <a:chOff x="1442123" y="1306645"/>
            <a:chExt cx="3008984" cy="572385"/>
          </a:xfrm>
        </p:grpSpPr>
        <p:sp>
          <p:nvSpPr>
            <p:cNvPr id="105" name="Rounded Rectangle 104"/>
            <p:cNvSpPr/>
            <p:nvPr/>
          </p:nvSpPr>
          <p:spPr>
            <a:xfrm>
              <a:off x="1442123" y="1306645"/>
              <a:ext cx="2621177" cy="5723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06" name="Group 105"/>
            <p:cNvGrpSpPr/>
            <p:nvPr/>
          </p:nvGrpSpPr>
          <p:grpSpPr>
            <a:xfrm>
              <a:off x="1488965" y="1344214"/>
              <a:ext cx="2962142" cy="480183"/>
              <a:chOff x="5511325" y="5859225"/>
              <a:chExt cx="2962142" cy="480183"/>
            </a:xfrm>
          </p:grpSpPr>
          <p:sp>
            <p:nvSpPr>
              <p:cNvPr id="107" name="TextBox 106"/>
              <p:cNvSpPr txBox="1"/>
              <p:nvPr/>
            </p:nvSpPr>
            <p:spPr>
              <a:xfrm>
                <a:off x="5790207" y="5859225"/>
                <a:ext cx="2683260" cy="461665"/>
              </a:xfrm>
              <a:prstGeom prst="rect">
                <a:avLst/>
              </a:prstGeom>
              <a:noFill/>
            </p:spPr>
            <p:txBody>
              <a:bodyPr wrap="square" rtlCol="0">
                <a:spAutoFit/>
              </a:bodyPr>
              <a:lstStyle/>
              <a:p>
                <a:r>
                  <a:rPr lang="en-US" sz="2400" dirty="0"/>
                  <a:t>‘</a:t>
                </a:r>
                <a:r>
                  <a:rPr lang="en-US" sz="2400" dirty="0" err="1"/>
                  <a:t>fika</a:t>
                </a:r>
                <a:r>
                  <a:rPr lang="en-US" sz="2400" dirty="0"/>
                  <a:t>’</a:t>
                </a:r>
              </a:p>
            </p:txBody>
          </p:sp>
          <p:sp>
            <p:nvSpPr>
              <p:cNvPr id="108" name="TextBox 107"/>
              <p:cNvSpPr txBox="1"/>
              <p:nvPr/>
            </p:nvSpPr>
            <p:spPr>
              <a:xfrm>
                <a:off x="5511325" y="5877743"/>
                <a:ext cx="474830" cy="461665"/>
              </a:xfrm>
              <a:prstGeom prst="rect">
                <a:avLst/>
              </a:prstGeom>
              <a:noFill/>
            </p:spPr>
            <p:txBody>
              <a:bodyPr wrap="square" rtlCol="0">
                <a:spAutoFit/>
              </a:bodyPr>
              <a:lstStyle/>
              <a:p>
                <a:r>
                  <a:rPr lang="en-US" sz="2400" b="1" dirty="0">
                    <a:solidFill>
                      <a:srgbClr val="0070C0"/>
                    </a:solidFill>
                  </a:rPr>
                  <a:t>d.</a:t>
                </a:r>
              </a:p>
            </p:txBody>
          </p:sp>
        </p:grpSp>
      </p:grpSp>
      <p:grpSp>
        <p:nvGrpSpPr>
          <p:cNvPr id="109" name="Group 108"/>
          <p:cNvGrpSpPr/>
          <p:nvPr/>
        </p:nvGrpSpPr>
        <p:grpSpPr>
          <a:xfrm>
            <a:off x="5569437" y="4710532"/>
            <a:ext cx="3044305" cy="572385"/>
            <a:chOff x="4663811" y="1320010"/>
            <a:chExt cx="3044305" cy="572385"/>
          </a:xfrm>
        </p:grpSpPr>
        <p:sp>
          <p:nvSpPr>
            <p:cNvPr id="110" name="Rounded Rectangle 109"/>
            <p:cNvSpPr/>
            <p:nvPr/>
          </p:nvSpPr>
          <p:spPr>
            <a:xfrm>
              <a:off x="4663811" y="1320010"/>
              <a:ext cx="2621177" cy="5723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11" name="Group 110"/>
            <p:cNvGrpSpPr/>
            <p:nvPr/>
          </p:nvGrpSpPr>
          <p:grpSpPr>
            <a:xfrm>
              <a:off x="4702424" y="1356853"/>
              <a:ext cx="3005692" cy="461666"/>
              <a:chOff x="-646158" y="5976288"/>
              <a:chExt cx="3005692" cy="461666"/>
            </a:xfrm>
          </p:grpSpPr>
          <p:sp>
            <p:nvSpPr>
              <p:cNvPr id="112" name="TextBox 111"/>
              <p:cNvSpPr txBox="1"/>
              <p:nvPr/>
            </p:nvSpPr>
            <p:spPr>
              <a:xfrm>
                <a:off x="-323726" y="5976288"/>
                <a:ext cx="2683260" cy="461665"/>
              </a:xfrm>
              <a:prstGeom prst="rect">
                <a:avLst/>
              </a:prstGeom>
              <a:noFill/>
            </p:spPr>
            <p:txBody>
              <a:bodyPr wrap="square" rtlCol="0">
                <a:spAutoFit/>
              </a:bodyPr>
              <a:lstStyle/>
              <a:p>
                <a:r>
                  <a:rPr lang="en-US" sz="2400" dirty="0"/>
                  <a:t>Swedish art</a:t>
                </a:r>
              </a:p>
            </p:txBody>
          </p:sp>
          <p:sp>
            <p:nvSpPr>
              <p:cNvPr id="113" name="TextBox 112"/>
              <p:cNvSpPr txBox="1"/>
              <p:nvPr/>
            </p:nvSpPr>
            <p:spPr>
              <a:xfrm>
                <a:off x="-646158" y="5976289"/>
                <a:ext cx="474830" cy="461665"/>
              </a:xfrm>
              <a:prstGeom prst="rect">
                <a:avLst/>
              </a:prstGeom>
              <a:noFill/>
            </p:spPr>
            <p:txBody>
              <a:bodyPr wrap="square" rtlCol="0">
                <a:spAutoFit/>
              </a:bodyPr>
              <a:lstStyle/>
              <a:p>
                <a:r>
                  <a:rPr lang="en-US" sz="2400" b="1" dirty="0">
                    <a:solidFill>
                      <a:srgbClr val="0070C0"/>
                    </a:solidFill>
                  </a:rPr>
                  <a:t>e.</a:t>
                </a:r>
              </a:p>
            </p:txBody>
          </p:sp>
        </p:grpSp>
      </p:grpSp>
      <p:grpSp>
        <p:nvGrpSpPr>
          <p:cNvPr id="23" name="Group 22"/>
          <p:cNvGrpSpPr/>
          <p:nvPr/>
        </p:nvGrpSpPr>
        <p:grpSpPr>
          <a:xfrm>
            <a:off x="1442123" y="1306645"/>
            <a:ext cx="3695134" cy="572385"/>
            <a:chOff x="1442123" y="1306645"/>
            <a:chExt cx="3695134" cy="572385"/>
          </a:xfrm>
        </p:grpSpPr>
        <p:sp>
          <p:nvSpPr>
            <p:cNvPr id="42" name="Rounded Rectangle 41"/>
            <p:cNvSpPr/>
            <p:nvPr/>
          </p:nvSpPr>
          <p:spPr>
            <a:xfrm>
              <a:off x="1442123" y="1306645"/>
              <a:ext cx="2621177" cy="572385"/>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175115" y="1356853"/>
              <a:ext cx="2962142" cy="480183"/>
              <a:chOff x="6197475" y="5871864"/>
              <a:chExt cx="2962142" cy="480183"/>
            </a:xfrm>
          </p:grpSpPr>
          <p:sp>
            <p:nvSpPr>
              <p:cNvPr id="78" name="TextBox 77"/>
              <p:cNvSpPr txBox="1"/>
              <p:nvPr/>
            </p:nvSpPr>
            <p:spPr>
              <a:xfrm>
                <a:off x="6476357" y="5871864"/>
                <a:ext cx="2683260" cy="461665"/>
              </a:xfrm>
              <a:prstGeom prst="rect">
                <a:avLst/>
              </a:prstGeom>
              <a:noFill/>
            </p:spPr>
            <p:txBody>
              <a:bodyPr wrap="square" rtlCol="0">
                <a:spAutoFit/>
              </a:bodyPr>
              <a:lstStyle/>
              <a:p>
                <a:r>
                  <a:rPr lang="en-US" sz="2400"/>
                  <a:t>‘fika’</a:t>
                </a:r>
              </a:p>
            </p:txBody>
          </p:sp>
          <p:sp>
            <p:nvSpPr>
              <p:cNvPr id="79" name="TextBox 78"/>
              <p:cNvSpPr txBox="1"/>
              <p:nvPr/>
            </p:nvSpPr>
            <p:spPr>
              <a:xfrm>
                <a:off x="6197475" y="5890382"/>
                <a:ext cx="474830" cy="461665"/>
              </a:xfrm>
              <a:prstGeom prst="rect">
                <a:avLst/>
              </a:prstGeom>
              <a:noFill/>
            </p:spPr>
            <p:txBody>
              <a:bodyPr wrap="square" rtlCol="0">
                <a:spAutoFit/>
              </a:bodyPr>
              <a:lstStyle/>
              <a:p>
                <a:r>
                  <a:rPr lang="en-US" sz="2400" b="1">
                    <a:solidFill>
                      <a:srgbClr val="0070C0"/>
                    </a:solidFill>
                  </a:rPr>
                  <a:t>d.</a:t>
                </a:r>
              </a:p>
            </p:txBody>
          </p:sp>
        </p:grpSp>
      </p:grpSp>
      <p:grpSp>
        <p:nvGrpSpPr>
          <p:cNvPr id="24" name="Group 23"/>
          <p:cNvGrpSpPr/>
          <p:nvPr/>
        </p:nvGrpSpPr>
        <p:grpSpPr>
          <a:xfrm>
            <a:off x="4663811" y="1320010"/>
            <a:ext cx="3215633" cy="572385"/>
            <a:chOff x="4663811" y="1320010"/>
            <a:chExt cx="3215633" cy="572385"/>
          </a:xfrm>
        </p:grpSpPr>
        <p:sp>
          <p:nvSpPr>
            <p:cNvPr id="44" name="Rounded Rectangle 43"/>
            <p:cNvSpPr/>
            <p:nvPr/>
          </p:nvSpPr>
          <p:spPr>
            <a:xfrm>
              <a:off x="4663811" y="1320010"/>
              <a:ext cx="2621177" cy="572385"/>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873752" y="1356853"/>
              <a:ext cx="3005692" cy="461666"/>
              <a:chOff x="-474830" y="5976288"/>
              <a:chExt cx="3005692" cy="461666"/>
            </a:xfrm>
          </p:grpSpPr>
          <p:sp>
            <p:nvSpPr>
              <p:cNvPr id="80" name="TextBox 79"/>
              <p:cNvSpPr txBox="1"/>
              <p:nvPr/>
            </p:nvSpPr>
            <p:spPr>
              <a:xfrm>
                <a:off x="-152398" y="5976288"/>
                <a:ext cx="2683260" cy="461665"/>
              </a:xfrm>
              <a:prstGeom prst="rect">
                <a:avLst/>
              </a:prstGeom>
              <a:noFill/>
            </p:spPr>
            <p:txBody>
              <a:bodyPr wrap="square" rtlCol="0">
                <a:spAutoFit/>
              </a:bodyPr>
              <a:lstStyle/>
              <a:p>
                <a:r>
                  <a:rPr lang="en-US" sz="2400"/>
                  <a:t>Swedish art</a:t>
                </a:r>
              </a:p>
            </p:txBody>
          </p:sp>
          <p:sp>
            <p:nvSpPr>
              <p:cNvPr id="81" name="TextBox 80"/>
              <p:cNvSpPr txBox="1"/>
              <p:nvPr/>
            </p:nvSpPr>
            <p:spPr>
              <a:xfrm>
                <a:off x="-474830" y="5976289"/>
                <a:ext cx="474830" cy="461665"/>
              </a:xfrm>
              <a:prstGeom prst="rect">
                <a:avLst/>
              </a:prstGeom>
              <a:noFill/>
            </p:spPr>
            <p:txBody>
              <a:bodyPr wrap="square" rtlCol="0">
                <a:spAutoFit/>
              </a:bodyPr>
              <a:lstStyle/>
              <a:p>
                <a:r>
                  <a:rPr lang="en-US" sz="2400" b="1">
                    <a:solidFill>
                      <a:srgbClr val="0070C0"/>
                    </a:solidFill>
                  </a:rPr>
                  <a:t>e.</a:t>
                </a:r>
              </a:p>
            </p:txBody>
          </p:sp>
        </p:grpSp>
      </p:grpSp>
      <p:grpSp>
        <p:nvGrpSpPr>
          <p:cNvPr id="20" name="Group 19"/>
          <p:cNvGrpSpPr/>
          <p:nvPr/>
        </p:nvGrpSpPr>
        <p:grpSpPr>
          <a:xfrm>
            <a:off x="269421" y="352901"/>
            <a:ext cx="3050451" cy="572385"/>
            <a:chOff x="274424" y="352901"/>
            <a:chExt cx="3050451" cy="572385"/>
          </a:xfrm>
        </p:grpSpPr>
        <p:sp>
          <p:nvSpPr>
            <p:cNvPr id="19" name="Rounded Rectangle 18"/>
            <p:cNvSpPr/>
            <p:nvPr/>
          </p:nvSpPr>
          <p:spPr>
            <a:xfrm>
              <a:off x="274424" y="352901"/>
              <a:ext cx="2621177" cy="572385"/>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62733" y="383315"/>
              <a:ext cx="2962142" cy="461666"/>
              <a:chOff x="6197475" y="4405452"/>
              <a:chExt cx="2962142" cy="461666"/>
            </a:xfrm>
          </p:grpSpPr>
          <p:sp>
            <p:nvSpPr>
              <p:cNvPr id="70" name="TextBox 69"/>
              <p:cNvSpPr txBox="1"/>
              <p:nvPr/>
            </p:nvSpPr>
            <p:spPr>
              <a:xfrm>
                <a:off x="6476357" y="4405452"/>
                <a:ext cx="2683260" cy="461665"/>
              </a:xfrm>
              <a:prstGeom prst="rect">
                <a:avLst/>
              </a:prstGeom>
              <a:noFill/>
            </p:spPr>
            <p:txBody>
              <a:bodyPr wrap="square" rtlCol="0">
                <a:spAutoFit/>
              </a:bodyPr>
              <a:lstStyle/>
              <a:p>
                <a:r>
                  <a:rPr lang="en-US" sz="2400" dirty="0"/>
                  <a:t>the Royal Palace</a:t>
                </a:r>
              </a:p>
            </p:txBody>
          </p:sp>
          <p:sp>
            <p:nvSpPr>
              <p:cNvPr id="71" name="TextBox 70"/>
              <p:cNvSpPr txBox="1"/>
              <p:nvPr/>
            </p:nvSpPr>
            <p:spPr>
              <a:xfrm>
                <a:off x="6197475" y="4405453"/>
                <a:ext cx="474830" cy="461665"/>
              </a:xfrm>
              <a:prstGeom prst="rect">
                <a:avLst/>
              </a:prstGeom>
              <a:noFill/>
            </p:spPr>
            <p:txBody>
              <a:bodyPr wrap="square" rtlCol="0">
                <a:spAutoFit/>
              </a:bodyPr>
              <a:lstStyle/>
              <a:p>
                <a:r>
                  <a:rPr lang="en-US" sz="2400" b="1">
                    <a:solidFill>
                      <a:srgbClr val="0070C0"/>
                    </a:solidFill>
                  </a:rPr>
                  <a:t>a.</a:t>
                </a:r>
              </a:p>
            </p:txBody>
          </p:sp>
        </p:grpSp>
      </p:grpSp>
      <p:grpSp>
        <p:nvGrpSpPr>
          <p:cNvPr id="21" name="Group 20"/>
          <p:cNvGrpSpPr/>
          <p:nvPr/>
        </p:nvGrpSpPr>
        <p:grpSpPr>
          <a:xfrm>
            <a:off x="3045322" y="336916"/>
            <a:ext cx="2967310" cy="572385"/>
            <a:chOff x="3045322" y="336916"/>
            <a:chExt cx="2967310" cy="572385"/>
          </a:xfrm>
        </p:grpSpPr>
        <p:sp>
          <p:nvSpPr>
            <p:cNvPr id="37" name="Rounded Rectangle 36"/>
            <p:cNvSpPr/>
            <p:nvPr/>
          </p:nvSpPr>
          <p:spPr>
            <a:xfrm>
              <a:off x="3045322" y="336916"/>
              <a:ext cx="2786162" cy="572385"/>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050490" y="352903"/>
              <a:ext cx="2962142" cy="461666"/>
              <a:chOff x="6197475" y="4917084"/>
              <a:chExt cx="2962142" cy="461666"/>
            </a:xfrm>
          </p:grpSpPr>
          <p:sp>
            <p:nvSpPr>
              <p:cNvPr id="74" name="TextBox 73"/>
              <p:cNvSpPr txBox="1"/>
              <p:nvPr/>
            </p:nvSpPr>
            <p:spPr>
              <a:xfrm>
                <a:off x="6476357" y="4917084"/>
                <a:ext cx="2683260" cy="461665"/>
              </a:xfrm>
              <a:prstGeom prst="rect">
                <a:avLst/>
              </a:prstGeom>
              <a:noFill/>
            </p:spPr>
            <p:txBody>
              <a:bodyPr wrap="square" rtlCol="0">
                <a:spAutoFit/>
              </a:bodyPr>
              <a:lstStyle/>
              <a:p>
                <a:r>
                  <a:rPr lang="en-US" sz="2400"/>
                  <a:t>delicious breakfast</a:t>
                </a:r>
              </a:p>
            </p:txBody>
          </p:sp>
          <p:sp>
            <p:nvSpPr>
              <p:cNvPr id="75" name="TextBox 74"/>
              <p:cNvSpPr txBox="1"/>
              <p:nvPr/>
            </p:nvSpPr>
            <p:spPr>
              <a:xfrm>
                <a:off x="6197475" y="4917085"/>
                <a:ext cx="474830" cy="461665"/>
              </a:xfrm>
              <a:prstGeom prst="rect">
                <a:avLst/>
              </a:prstGeom>
              <a:noFill/>
            </p:spPr>
            <p:txBody>
              <a:bodyPr wrap="square" rtlCol="0">
                <a:spAutoFit/>
              </a:bodyPr>
              <a:lstStyle/>
              <a:p>
                <a:r>
                  <a:rPr lang="en-US" sz="2400" b="1">
                    <a:solidFill>
                      <a:srgbClr val="0070C0"/>
                    </a:solidFill>
                  </a:rPr>
                  <a:t>b.</a:t>
                </a:r>
              </a:p>
            </p:txBody>
          </p:sp>
        </p:grpSp>
      </p:grpSp>
      <p:grpSp>
        <p:nvGrpSpPr>
          <p:cNvPr id="22" name="Group 21"/>
          <p:cNvGrpSpPr/>
          <p:nvPr/>
        </p:nvGrpSpPr>
        <p:grpSpPr>
          <a:xfrm>
            <a:off x="5998711" y="336916"/>
            <a:ext cx="3060676" cy="572385"/>
            <a:chOff x="5998711" y="336916"/>
            <a:chExt cx="3060676" cy="572385"/>
          </a:xfrm>
        </p:grpSpPr>
        <p:sp>
          <p:nvSpPr>
            <p:cNvPr id="40" name="Rounded Rectangle 39"/>
            <p:cNvSpPr/>
            <p:nvPr/>
          </p:nvSpPr>
          <p:spPr>
            <a:xfrm>
              <a:off x="5998711" y="336916"/>
              <a:ext cx="2621177" cy="572385"/>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097245" y="352901"/>
              <a:ext cx="2962142" cy="461666"/>
              <a:chOff x="6197475" y="5378747"/>
              <a:chExt cx="2962142" cy="461666"/>
            </a:xfrm>
          </p:grpSpPr>
          <p:sp>
            <p:nvSpPr>
              <p:cNvPr id="76" name="TextBox 75"/>
              <p:cNvSpPr txBox="1"/>
              <p:nvPr/>
            </p:nvSpPr>
            <p:spPr>
              <a:xfrm>
                <a:off x="6476357" y="5378747"/>
                <a:ext cx="2683260" cy="461665"/>
              </a:xfrm>
              <a:prstGeom prst="rect">
                <a:avLst/>
              </a:prstGeom>
              <a:noFill/>
            </p:spPr>
            <p:txBody>
              <a:bodyPr wrap="square" rtlCol="0">
                <a:spAutoFit/>
              </a:bodyPr>
              <a:lstStyle/>
              <a:p>
                <a:r>
                  <a:rPr lang="en-US" sz="2400"/>
                  <a:t>Swimming pool</a:t>
                </a:r>
              </a:p>
            </p:txBody>
          </p:sp>
          <p:sp>
            <p:nvSpPr>
              <p:cNvPr id="77" name="TextBox 76"/>
              <p:cNvSpPr txBox="1"/>
              <p:nvPr/>
            </p:nvSpPr>
            <p:spPr>
              <a:xfrm>
                <a:off x="6197475" y="5378748"/>
                <a:ext cx="474830" cy="461665"/>
              </a:xfrm>
              <a:prstGeom prst="rect">
                <a:avLst/>
              </a:prstGeom>
              <a:noFill/>
            </p:spPr>
            <p:txBody>
              <a:bodyPr wrap="square" rtlCol="0">
                <a:spAutoFit/>
              </a:bodyPr>
              <a:lstStyle/>
              <a:p>
                <a:r>
                  <a:rPr lang="en-US" sz="2400" b="1">
                    <a:solidFill>
                      <a:srgbClr val="0070C0"/>
                    </a:solidFill>
                  </a:rPr>
                  <a:t>c.</a:t>
                </a:r>
              </a:p>
            </p:txBody>
          </p:sp>
        </p:grpSp>
      </p:grpSp>
      <p:sp>
        <p:nvSpPr>
          <p:cNvPr id="68" name="Oval 67">
            <a:hlinkClick r:id="rId2" action="ppaction://hlinksldjump"/>
            <a:extLst>
              <a:ext uri="{FF2B5EF4-FFF2-40B4-BE49-F238E27FC236}">
                <a16:creationId xmlns="" xmlns:a16="http://schemas.microsoft.com/office/drawing/2014/main" id="{6EDFAAF0-67A8-41DC-8F87-454C5BF69102}"/>
              </a:ext>
            </a:extLst>
          </p:cNvPr>
          <p:cNvSpPr/>
          <p:nvPr/>
        </p:nvSpPr>
        <p:spPr>
          <a:xfrm>
            <a:off x="3893015" y="3080838"/>
            <a:ext cx="182880" cy="18288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73" name="Oval 72">
            <a:hlinkClick r:id="rId3" action="ppaction://hlinksldjump"/>
            <a:extLst>
              <a:ext uri="{FF2B5EF4-FFF2-40B4-BE49-F238E27FC236}">
                <a16:creationId xmlns="" xmlns:a16="http://schemas.microsoft.com/office/drawing/2014/main" id="{C888DFA3-8805-411C-9FB3-C2D595A783D1}"/>
              </a:ext>
            </a:extLst>
          </p:cNvPr>
          <p:cNvSpPr/>
          <p:nvPr/>
        </p:nvSpPr>
        <p:spPr>
          <a:xfrm>
            <a:off x="8005695" y="3074086"/>
            <a:ext cx="182880" cy="18288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40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44444E-6 L 0.57847 0.4699 " pathEditMode="relative" rAng="0" ptsTypes="AA">
                                      <p:cBhvr>
                                        <p:cTn id="6" dur="2000" fill="hold"/>
                                        <p:tgtEl>
                                          <p:spTgt spid="20"/>
                                        </p:tgtEl>
                                        <p:attrNameLst>
                                          <p:attrName>ppt_x</p:attrName>
                                          <p:attrName>ppt_y</p:attrName>
                                        </p:attrNameLst>
                                      </p:cBhvr>
                                      <p:rCtr x="28924" y="23495"/>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20"/>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11111E-6 -7.40741E-7 L -0.24722 0.47431 " pathEditMode="relative" rAng="0" ptsTypes="AA">
                                      <p:cBhvr>
                                        <p:cTn id="15" dur="2000" fill="hold"/>
                                        <p:tgtEl>
                                          <p:spTgt spid="21"/>
                                        </p:tgtEl>
                                        <p:attrNameLst>
                                          <p:attrName>ppt_x</p:attrName>
                                          <p:attrName>ppt_y</p:attrName>
                                        </p:attrNameLst>
                                      </p:cBhvr>
                                      <p:rCtr x="-12361" y="23704"/>
                                    </p:animMotion>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5E-6 -7.40741E-7 L -0.56302 0.56296 " pathEditMode="relative" rAng="0" ptsTypes="AA">
                                      <p:cBhvr>
                                        <p:cTn id="24" dur="2000" fill="hold"/>
                                        <p:tgtEl>
                                          <p:spTgt spid="22"/>
                                        </p:tgtEl>
                                        <p:attrNameLst>
                                          <p:attrName>ppt_x</p:attrName>
                                          <p:attrName>ppt_y</p:attrName>
                                        </p:attrNameLst>
                                      </p:cBhvr>
                                      <p:rCtr x="-28160" y="28148"/>
                                    </p:animMotion>
                                  </p:childTnLst>
                                </p:cTn>
                              </p:par>
                            </p:childTnLst>
                          </p:cTn>
                        </p:par>
                        <p:par>
                          <p:cTn id="25" fill="hold">
                            <p:stCondLst>
                              <p:cond delay="2000"/>
                            </p:stCondLst>
                            <p:childTnLst>
                              <p:par>
                                <p:cTn id="26" presetID="1" presetClass="exit" presetSubtype="0" fill="hold" nodeType="after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9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22222E-6 4.07407E-6 L 0.45278 0.41041 " pathEditMode="relative" rAng="0" ptsTypes="AA">
                                      <p:cBhvr>
                                        <p:cTn id="33" dur="2000" fill="hold"/>
                                        <p:tgtEl>
                                          <p:spTgt spid="23"/>
                                        </p:tgtEl>
                                        <p:attrNameLst>
                                          <p:attrName>ppt_x</p:attrName>
                                          <p:attrName>ppt_y</p:attrName>
                                        </p:attrNameLst>
                                      </p:cBhvr>
                                      <p:rCtr x="22639" y="20509"/>
                                    </p:animMotion>
                                  </p:childTnLst>
                                </p:cTn>
                              </p:par>
                            </p:childTnLst>
                          </p:cTn>
                        </p:par>
                        <p:par>
                          <p:cTn id="34" fill="hold">
                            <p:stCondLst>
                              <p:cond delay="2000"/>
                            </p:stCondLst>
                            <p:childTnLst>
                              <p:par>
                                <p:cTn id="35" presetID="1" presetClass="exit" presetSubtype="0" fill="hold" nodeType="after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3.88889E-6 7.40741E-7 L 0.1132 0.49352 " pathEditMode="relative" rAng="0" ptsTypes="AA">
                                      <p:cBhvr>
                                        <p:cTn id="42" dur="2000" fill="hold"/>
                                        <p:tgtEl>
                                          <p:spTgt spid="24"/>
                                        </p:tgtEl>
                                        <p:attrNameLst>
                                          <p:attrName>ppt_x</p:attrName>
                                          <p:attrName>ppt_y</p:attrName>
                                        </p:attrNameLst>
                                      </p:cBhvr>
                                      <p:rCtr x="5660" y="24676"/>
                                    </p:animMotion>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09"/>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0" nodeType="afterEffect">
                                  <p:stCondLst>
                                    <p:cond delay="0"/>
                                  </p:stCondLst>
                                  <p:childTnLst>
                                    <p:set>
                                      <p:cBhvr>
                                        <p:cTn id="53"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103" y="261644"/>
            <a:ext cx="4176100" cy="7527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8" y="268431"/>
            <a:ext cx="961782" cy="777611"/>
          </a:xfrm>
          <a:prstGeom prst="rect">
            <a:avLst/>
          </a:prstGeom>
        </p:spPr>
      </p:pic>
      <p:sp>
        <p:nvSpPr>
          <p:cNvPr id="13" name="TextBox 12"/>
          <p:cNvSpPr txBox="1"/>
          <p:nvPr/>
        </p:nvSpPr>
        <p:spPr>
          <a:xfrm>
            <a:off x="1132879" y="1850674"/>
            <a:ext cx="7863840" cy="400110"/>
          </a:xfrm>
          <a:prstGeom prst="rect">
            <a:avLst/>
          </a:prstGeom>
          <a:noFill/>
        </p:spPr>
        <p:txBody>
          <a:bodyPr wrap="square" rtlCol="0" anchor="ctr">
            <a:spAutoFit/>
          </a:bodyPr>
          <a:lstStyle/>
          <a:p>
            <a:pPr algn="just"/>
            <a:r>
              <a:rPr lang="en-US" sz="2000" b="1" dirty="0">
                <a:latin typeface="Arial" panose="020B0604020202020204" pitchFamily="34" charset="0"/>
                <a:cs typeface="Arial" panose="020B0604020202020204" pitchFamily="34" charset="0"/>
              </a:rPr>
              <a:t>Work in groups. Look at the postcard and discuss.</a:t>
            </a:r>
          </a:p>
        </p:txBody>
      </p:sp>
      <p:sp>
        <p:nvSpPr>
          <p:cNvPr id="14" name="TextBox 13"/>
          <p:cNvSpPr txBox="1"/>
          <p:nvPr/>
        </p:nvSpPr>
        <p:spPr>
          <a:xfrm>
            <a:off x="1132879" y="2593006"/>
            <a:ext cx="7863840" cy="400110"/>
          </a:xfrm>
          <a:prstGeom prst="rect">
            <a:avLst/>
          </a:prstGeom>
          <a:noFill/>
        </p:spPr>
        <p:txBody>
          <a:bodyPr wrap="square" rtlCol="0" anchor="ctr">
            <a:spAutoFit/>
          </a:bodyPr>
          <a:lstStyle/>
          <a:p>
            <a:pPr algn="just"/>
            <a:r>
              <a:rPr lang="en-US" sz="2000" b="1">
                <a:latin typeface="Arial" panose="020B0604020202020204" pitchFamily="34" charset="0"/>
                <a:cs typeface="Arial" panose="020B0604020202020204" pitchFamily="34" charset="0"/>
              </a:rPr>
              <a:t>Read the postcard and answer the questions.</a:t>
            </a:r>
          </a:p>
        </p:txBody>
      </p:sp>
      <p:sp>
        <p:nvSpPr>
          <p:cNvPr id="15" name="TextBox 14"/>
          <p:cNvSpPr txBox="1"/>
          <p:nvPr/>
        </p:nvSpPr>
        <p:spPr>
          <a:xfrm>
            <a:off x="1132879" y="3335338"/>
            <a:ext cx="7863840" cy="400110"/>
          </a:xfrm>
          <a:prstGeom prst="rect">
            <a:avLst/>
          </a:prstGeom>
          <a:noFill/>
        </p:spPr>
        <p:txBody>
          <a:bodyPr wrap="square" rtlCol="0" anchor="ctr">
            <a:spAutoFit/>
          </a:bodyPr>
          <a:lstStyle/>
          <a:p>
            <a:pPr algn="just"/>
            <a:r>
              <a:rPr lang="en-US" sz="2000" b="1">
                <a:latin typeface="Arial" panose="020B0604020202020204" pitchFamily="34" charset="0"/>
                <a:cs typeface="Arial" panose="020B0604020202020204" pitchFamily="34" charset="0"/>
              </a:rPr>
              <a:t>Read the text and match the places with the things they have.</a:t>
            </a:r>
          </a:p>
        </p:txBody>
      </p:sp>
      <p:sp>
        <p:nvSpPr>
          <p:cNvPr id="16" name="TextBox 15"/>
          <p:cNvSpPr txBox="1"/>
          <p:nvPr/>
        </p:nvSpPr>
        <p:spPr>
          <a:xfrm>
            <a:off x="1132879" y="4943112"/>
            <a:ext cx="7863840" cy="707886"/>
          </a:xfrm>
          <a:prstGeom prst="rect">
            <a:avLst/>
          </a:prstGeom>
          <a:noFill/>
        </p:spPr>
        <p:txBody>
          <a:bodyPr wrap="square" rtlCol="0" anchor="ctr">
            <a:spAutoFit/>
          </a:bodyPr>
          <a:lstStyle/>
          <a:p>
            <a:pPr algn="just"/>
            <a:r>
              <a:rPr lang="en-US" sz="2000" b="1">
                <a:latin typeface="Arial" panose="020B0604020202020204" pitchFamily="34" charset="0"/>
                <a:cs typeface="Arial" panose="020B0604020202020204" pitchFamily="34" charset="0"/>
              </a:rPr>
              <a:t>Work in groups. Choose a city you know. Discuss and answer the questions below.</a:t>
            </a:r>
          </a:p>
        </p:txBody>
      </p:sp>
      <p:sp>
        <p:nvSpPr>
          <p:cNvPr id="18" name="TextBox 17"/>
          <p:cNvSpPr txBox="1"/>
          <p:nvPr/>
        </p:nvSpPr>
        <p:spPr>
          <a:xfrm>
            <a:off x="1132879" y="5993219"/>
            <a:ext cx="7863840" cy="400110"/>
          </a:xfrm>
          <a:prstGeom prst="rect">
            <a:avLst/>
          </a:prstGeom>
          <a:noFill/>
        </p:spPr>
        <p:txBody>
          <a:bodyPr wrap="square" rtlCol="0" anchor="ctr">
            <a:spAutoFit/>
          </a:bodyPr>
          <a:lstStyle/>
          <a:p>
            <a:r>
              <a:rPr lang="en-US" sz="2000" b="1">
                <a:latin typeface="Arial" panose="020B0604020202020204" pitchFamily="34" charset="0"/>
                <a:cs typeface="Arial" panose="020B0604020202020204" pitchFamily="34" charset="0"/>
              </a:rPr>
              <a:t>Share the information you have collected in </a:t>
            </a:r>
            <a:r>
              <a:rPr lang="en-US" sz="2000" b="1">
                <a:solidFill>
                  <a:srgbClr val="F16649"/>
                </a:solidFill>
                <a:latin typeface="Arial" panose="020B0604020202020204" pitchFamily="34" charset="0"/>
                <a:cs typeface="Arial" panose="020B0604020202020204" pitchFamily="34" charset="0"/>
              </a:rPr>
              <a:t>4</a:t>
            </a:r>
            <a:r>
              <a:rPr lang="en-US" sz="2000" b="1">
                <a:latin typeface="Arial" panose="020B0604020202020204" pitchFamily="34" charset="0"/>
                <a:cs typeface="Arial" panose="020B0604020202020204" pitchFamily="34" charset="0"/>
              </a:rPr>
              <a:t> with your class.</a:t>
            </a:r>
          </a:p>
        </p:txBody>
      </p:sp>
      <p:sp>
        <p:nvSpPr>
          <p:cNvPr id="2" name="TextBox 1"/>
          <p:cNvSpPr txBox="1"/>
          <p:nvPr/>
        </p:nvSpPr>
        <p:spPr>
          <a:xfrm>
            <a:off x="958556" y="985232"/>
            <a:ext cx="2689497" cy="523220"/>
          </a:xfrm>
          <a:prstGeom prst="rect">
            <a:avLst/>
          </a:prstGeom>
          <a:noFill/>
        </p:spPr>
        <p:txBody>
          <a:bodyPr wrap="square" rtlCol="0">
            <a:spAutoFit/>
          </a:bodyPr>
          <a:lstStyle/>
          <a:p>
            <a:r>
              <a:rPr lang="en-US" sz="2800" b="1">
                <a:solidFill>
                  <a:srgbClr val="0FB7BD"/>
                </a:solidFill>
              </a:rPr>
              <a:t>Reading</a:t>
            </a:r>
          </a:p>
        </p:txBody>
      </p:sp>
      <p:sp>
        <p:nvSpPr>
          <p:cNvPr id="21" name="TextBox 20"/>
          <p:cNvSpPr txBox="1"/>
          <p:nvPr/>
        </p:nvSpPr>
        <p:spPr>
          <a:xfrm>
            <a:off x="958556" y="4077670"/>
            <a:ext cx="2689497" cy="523220"/>
          </a:xfrm>
          <a:prstGeom prst="rect">
            <a:avLst/>
          </a:prstGeom>
          <a:noFill/>
        </p:spPr>
        <p:txBody>
          <a:bodyPr wrap="square" rtlCol="0">
            <a:spAutoFit/>
          </a:bodyPr>
          <a:lstStyle/>
          <a:p>
            <a:r>
              <a:rPr lang="en-US" sz="2800" b="1" dirty="0">
                <a:solidFill>
                  <a:srgbClr val="0FB7BD"/>
                </a:solidFill>
              </a:rPr>
              <a:t>Speaking</a:t>
            </a:r>
          </a:p>
        </p:txBody>
      </p:sp>
      <p:sp>
        <p:nvSpPr>
          <p:cNvPr id="17" name="Oval 16"/>
          <p:cNvSpPr>
            <a:spLocks noChangeAspect="1"/>
          </p:cNvSpPr>
          <p:nvPr/>
        </p:nvSpPr>
        <p:spPr>
          <a:xfrm>
            <a:off x="682819" y="1885398"/>
            <a:ext cx="365760" cy="365760"/>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pitchFamily="34" charset="0"/>
                <a:ea typeface="+mn-ea"/>
                <a:cs typeface="Arial" pitchFamily="34" charset="0"/>
              </a:rPr>
              <a:t>1</a:t>
            </a:r>
          </a:p>
        </p:txBody>
      </p:sp>
      <p:sp>
        <p:nvSpPr>
          <p:cNvPr id="19" name="Oval 18"/>
          <p:cNvSpPr>
            <a:spLocks noChangeAspect="1"/>
          </p:cNvSpPr>
          <p:nvPr/>
        </p:nvSpPr>
        <p:spPr>
          <a:xfrm>
            <a:off x="682819" y="2625615"/>
            <a:ext cx="365760" cy="365760"/>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pitchFamily="34" charset="0"/>
                <a:ea typeface="+mn-ea"/>
                <a:cs typeface="Arial" pitchFamily="34" charset="0"/>
              </a:rPr>
              <a:t>2</a:t>
            </a:r>
          </a:p>
        </p:txBody>
      </p:sp>
      <p:sp>
        <p:nvSpPr>
          <p:cNvPr id="20" name="Oval 19"/>
          <p:cNvSpPr>
            <a:spLocks noChangeAspect="1"/>
          </p:cNvSpPr>
          <p:nvPr/>
        </p:nvSpPr>
        <p:spPr>
          <a:xfrm>
            <a:off x="721464" y="3420199"/>
            <a:ext cx="365760" cy="365760"/>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pitchFamily="34" charset="0"/>
                <a:ea typeface="+mn-ea"/>
                <a:cs typeface="Arial" pitchFamily="34" charset="0"/>
              </a:rPr>
              <a:t>3</a:t>
            </a:r>
          </a:p>
        </p:txBody>
      </p:sp>
      <p:sp>
        <p:nvSpPr>
          <p:cNvPr id="22" name="Oval 21"/>
          <p:cNvSpPr>
            <a:spLocks noChangeAspect="1"/>
          </p:cNvSpPr>
          <p:nvPr/>
        </p:nvSpPr>
        <p:spPr>
          <a:xfrm>
            <a:off x="682819" y="5021539"/>
            <a:ext cx="365760" cy="365760"/>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pitchFamily="34" charset="0"/>
                <a:ea typeface="+mn-ea"/>
                <a:cs typeface="Arial" pitchFamily="34" charset="0"/>
              </a:rPr>
              <a:t>4</a:t>
            </a:r>
          </a:p>
        </p:txBody>
      </p:sp>
      <p:sp>
        <p:nvSpPr>
          <p:cNvPr id="23" name="Oval 22"/>
          <p:cNvSpPr>
            <a:spLocks noChangeAspect="1"/>
          </p:cNvSpPr>
          <p:nvPr/>
        </p:nvSpPr>
        <p:spPr>
          <a:xfrm>
            <a:off x="682819" y="6037522"/>
            <a:ext cx="365760" cy="365760"/>
          </a:xfrm>
          <a:prstGeom prst="ellipse">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pitchFamily="34" charset="0"/>
                <a:ea typeface="+mn-ea"/>
                <a:cs typeface="Arial" pitchFamily="34" charset="0"/>
              </a:rPr>
              <a:t>5</a:t>
            </a:r>
          </a:p>
        </p:txBody>
      </p:sp>
    </p:spTree>
    <p:extLst>
      <p:ext uri="{BB962C8B-B14F-4D97-AF65-F5344CB8AC3E}">
        <p14:creationId xmlns:p14="http://schemas.microsoft.com/office/powerpoint/2010/main" val="8604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i="0" dirty="0">
                <a:effectLst/>
              </a:rPr>
              <a:t>September 6</a:t>
            </a:r>
          </a:p>
          <a:p>
            <a:pPr algn="just">
              <a:lnSpc>
                <a:spcPct val="110000"/>
              </a:lnSpc>
              <a:spcBef>
                <a:spcPts val="300"/>
              </a:spcBef>
              <a:spcAft>
                <a:spcPts val="300"/>
              </a:spcAft>
            </a:pPr>
            <a:r>
              <a:rPr lang="en-US" sz="2400" i="0" dirty="0">
                <a:effectLst/>
              </a:rPr>
              <a:t>Dear Grandpa and Grandma,</a:t>
            </a:r>
          </a:p>
          <a:p>
            <a:pPr algn="just">
              <a:lnSpc>
                <a:spcPct val="110000"/>
              </a:lnSpc>
              <a:spcBef>
                <a:spcPts val="300"/>
              </a:spcBef>
              <a:spcAft>
                <a:spcPts val="300"/>
              </a:spcAft>
            </a:pPr>
            <a:r>
              <a:rPr lang="en-US" sz="2400" i="0" dirty="0">
                <a:effectLst/>
              </a:rPr>
              <a:t>Stockholm is fantastic!</a:t>
            </a:r>
          </a:p>
          <a:p>
            <a:pPr algn="just">
              <a:lnSpc>
                <a:spcPct val="110000"/>
              </a:lnSpc>
              <a:spcBef>
                <a:spcPts val="300"/>
              </a:spcBef>
              <a:spcAft>
                <a:spcPts val="300"/>
              </a:spcAft>
            </a:pPr>
            <a:r>
              <a:rPr lang="en-US" sz="2400" i="0" dirty="0">
                <a:effectLst/>
              </a:rPr>
              <a:t>Its weather is perfect, sunny all the time! Our hotel is good. </a:t>
            </a:r>
            <a:r>
              <a:rPr lang="en-US" sz="2400" b="1" i="0" dirty="0">
                <a:solidFill>
                  <a:srgbClr val="FF0000"/>
                </a:solidFill>
                <a:effectLst/>
              </a:rPr>
              <a:t>It has a swimming pool</a:t>
            </a:r>
            <a:r>
              <a:rPr lang="en-US" sz="2400" i="0" dirty="0">
                <a:solidFill>
                  <a:srgbClr val="FF0000"/>
                </a:solidFill>
                <a:effectLst/>
              </a:rPr>
              <a:t> </a:t>
            </a:r>
            <a:r>
              <a:rPr lang="en-US" sz="2400" b="1" i="0" dirty="0">
                <a:solidFill>
                  <a:srgbClr val="FF0000"/>
                </a:solidFill>
                <a:effectLst/>
              </a:rPr>
              <a:t>and a gym</a:t>
            </a:r>
            <a:r>
              <a:rPr lang="en-US" sz="2400" i="0" dirty="0">
                <a:solidFill>
                  <a:srgbClr val="FF0000"/>
                </a:solidFill>
                <a:effectLst/>
              </a:rPr>
              <a:t>. </a:t>
            </a:r>
            <a:r>
              <a:rPr lang="en-US" sz="2400" b="1" i="0" dirty="0">
                <a:solidFill>
                  <a:srgbClr val="FF0000"/>
                </a:solidFill>
                <a:effectLst/>
              </a:rPr>
              <a:t>It offers delicious breakfast.</a:t>
            </a:r>
            <a:r>
              <a:rPr lang="en-US" sz="2400" i="0" dirty="0">
                <a:solidFill>
                  <a:srgbClr val="FF0000"/>
                </a:solidFill>
                <a:effectLst/>
              </a:rPr>
              <a:t> </a:t>
            </a:r>
            <a:r>
              <a:rPr lang="en-US" sz="2400" i="0" dirty="0">
                <a:effectLst/>
              </a:rPr>
              <a:t>Yesterday Mum, Dad and I rented three bikes and cycled to the Old Town. My parents wore their helmets and I wore mine. We visited the Royal Palace first. What a beautiful place! Mum loved it. She said, “Swedish art is amazing.” After that, we had “</a:t>
            </a:r>
            <a:r>
              <a:rPr lang="en-US" sz="2400" i="0" dirty="0" err="1">
                <a:effectLst/>
              </a:rPr>
              <a:t>fika</a:t>
            </a:r>
            <a:r>
              <a:rPr lang="en-US" sz="2400" i="0" dirty="0">
                <a:effectLst/>
              </a:rPr>
              <a:t>”, a coffee break, in a traditional café. Everything is so wonderful!</a:t>
            </a:r>
          </a:p>
          <a:p>
            <a:pPr algn="just">
              <a:lnSpc>
                <a:spcPct val="110000"/>
              </a:lnSpc>
              <a:spcBef>
                <a:spcPts val="300"/>
              </a:spcBef>
              <a:spcAft>
                <a:spcPts val="300"/>
              </a:spcAft>
            </a:pPr>
            <a:r>
              <a:rPr lang="en-US" sz="2400" i="0" dirty="0">
                <a:effectLst/>
              </a:rPr>
              <a:t>Wish you were here!</a:t>
            </a:r>
          </a:p>
          <a:p>
            <a:pPr algn="just">
              <a:lnSpc>
                <a:spcPct val="110000"/>
              </a:lnSpc>
              <a:spcBef>
                <a:spcPts val="300"/>
              </a:spcBef>
              <a:spcAft>
                <a:spcPts val="300"/>
              </a:spcAft>
            </a:pPr>
            <a:r>
              <a:rPr lang="en-US" sz="2400" i="0" dirty="0">
                <a:effectLst/>
              </a:rPr>
              <a:t>Love,</a:t>
            </a:r>
          </a:p>
          <a:p>
            <a:pPr algn="just">
              <a:lnSpc>
                <a:spcPct val="110000"/>
              </a:lnSpc>
              <a:spcBef>
                <a:spcPts val="300"/>
              </a:spcBef>
              <a:spcAft>
                <a:spcPts val="300"/>
              </a:spcAft>
            </a:pPr>
            <a:r>
              <a:rPr lang="en-US" sz="2400" i="0" dirty="0">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t>SUGGEST</a:t>
            </a:r>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rId2" action="ppaction://hlinksldjump" highlightClick="1"/>
          </p:cNvPr>
          <p:cNvSpPr/>
          <p:nvPr/>
        </p:nvSpPr>
        <p:spPr>
          <a:xfrm>
            <a:off x="8550745" y="6307063"/>
            <a:ext cx="548640" cy="457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4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9A6BE0-9C8A-4C38-B997-ADB4E8B327B7}"/>
              </a:ext>
            </a:extLst>
          </p:cNvPr>
          <p:cNvSpPr txBox="1"/>
          <p:nvPr/>
        </p:nvSpPr>
        <p:spPr>
          <a:xfrm>
            <a:off x="338595" y="720545"/>
            <a:ext cx="8486470" cy="5815118"/>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400" i="0" dirty="0">
                <a:effectLst/>
              </a:rPr>
              <a:t>September 6</a:t>
            </a:r>
          </a:p>
          <a:p>
            <a:pPr algn="just">
              <a:lnSpc>
                <a:spcPct val="110000"/>
              </a:lnSpc>
              <a:spcBef>
                <a:spcPts val="300"/>
              </a:spcBef>
              <a:spcAft>
                <a:spcPts val="300"/>
              </a:spcAft>
            </a:pPr>
            <a:r>
              <a:rPr lang="en-US" sz="2400" i="0" dirty="0">
                <a:effectLst/>
              </a:rPr>
              <a:t>Dear Grandpa and Grandma,</a:t>
            </a:r>
          </a:p>
          <a:p>
            <a:pPr algn="just">
              <a:lnSpc>
                <a:spcPct val="110000"/>
              </a:lnSpc>
              <a:spcBef>
                <a:spcPts val="300"/>
              </a:spcBef>
              <a:spcAft>
                <a:spcPts val="300"/>
              </a:spcAft>
            </a:pPr>
            <a:r>
              <a:rPr lang="en-US" sz="2400" i="0" dirty="0">
                <a:effectLst/>
              </a:rPr>
              <a:t>Stockholm is fantastic!</a:t>
            </a:r>
          </a:p>
          <a:p>
            <a:pPr algn="just">
              <a:lnSpc>
                <a:spcPct val="110000"/>
              </a:lnSpc>
              <a:spcBef>
                <a:spcPts val="300"/>
              </a:spcBef>
              <a:spcAft>
                <a:spcPts val="300"/>
              </a:spcAft>
            </a:pPr>
            <a:r>
              <a:rPr lang="en-US" sz="2400" i="0" dirty="0">
                <a:effectLst/>
              </a:rPr>
              <a:t>Its weather is perfect, sunny all the time! Our hotel is good. It has a swimming pool and a gym. It offers delicious breakfast. Yesterday Mum, Dad and I rented three bikes and cycled to the Old Town. My parents wore their helmets and I wore mine. </a:t>
            </a:r>
            <a:r>
              <a:rPr lang="en-US" sz="2400" b="1" i="0" dirty="0">
                <a:solidFill>
                  <a:srgbClr val="FF0000"/>
                </a:solidFill>
                <a:effectLst/>
              </a:rPr>
              <a:t>We visited the Royal Palace first. </a:t>
            </a:r>
            <a:r>
              <a:rPr lang="en-US" sz="2400" i="0" dirty="0">
                <a:effectLst/>
              </a:rPr>
              <a:t>What a beautiful place! Mum loved it. She said, “</a:t>
            </a:r>
            <a:r>
              <a:rPr lang="en-US" sz="2400" b="1" i="0" dirty="0">
                <a:solidFill>
                  <a:srgbClr val="FF0000"/>
                </a:solidFill>
                <a:effectLst/>
              </a:rPr>
              <a:t>Swedish art is amazing</a:t>
            </a:r>
            <a:r>
              <a:rPr lang="en-US" sz="2400" i="0" dirty="0">
                <a:effectLst/>
              </a:rPr>
              <a:t>.” After that, </a:t>
            </a:r>
            <a:r>
              <a:rPr lang="en-US" sz="2400" b="1" i="0" dirty="0">
                <a:solidFill>
                  <a:srgbClr val="FF0000"/>
                </a:solidFill>
                <a:effectLst/>
              </a:rPr>
              <a:t>we had “</a:t>
            </a:r>
            <a:r>
              <a:rPr lang="en-US" sz="2400" b="1" i="0" dirty="0" err="1">
                <a:solidFill>
                  <a:srgbClr val="FF0000"/>
                </a:solidFill>
                <a:effectLst/>
              </a:rPr>
              <a:t>fika</a:t>
            </a:r>
            <a:r>
              <a:rPr lang="en-US" sz="2400" b="1" i="0" dirty="0">
                <a:solidFill>
                  <a:srgbClr val="FF0000"/>
                </a:solidFill>
                <a:effectLst/>
              </a:rPr>
              <a:t>”,</a:t>
            </a:r>
            <a:r>
              <a:rPr lang="en-US" sz="2400" b="1" i="0" dirty="0">
                <a:effectLst/>
              </a:rPr>
              <a:t> </a:t>
            </a:r>
            <a:r>
              <a:rPr lang="en-US" sz="2400" i="0" dirty="0">
                <a:effectLst/>
              </a:rPr>
              <a:t>a coffee break, in a traditional café. Everything is so wonderful!</a:t>
            </a:r>
          </a:p>
          <a:p>
            <a:pPr algn="just">
              <a:lnSpc>
                <a:spcPct val="110000"/>
              </a:lnSpc>
              <a:spcBef>
                <a:spcPts val="300"/>
              </a:spcBef>
              <a:spcAft>
                <a:spcPts val="300"/>
              </a:spcAft>
            </a:pPr>
            <a:r>
              <a:rPr lang="en-US" sz="2400" i="0" dirty="0">
                <a:effectLst/>
              </a:rPr>
              <a:t>Wish you were here!</a:t>
            </a:r>
          </a:p>
          <a:p>
            <a:pPr algn="just">
              <a:lnSpc>
                <a:spcPct val="110000"/>
              </a:lnSpc>
              <a:spcBef>
                <a:spcPts val="300"/>
              </a:spcBef>
              <a:spcAft>
                <a:spcPts val="300"/>
              </a:spcAft>
            </a:pPr>
            <a:r>
              <a:rPr lang="en-US" sz="2400" i="0" dirty="0">
                <a:effectLst/>
              </a:rPr>
              <a:t>Love,</a:t>
            </a:r>
          </a:p>
          <a:p>
            <a:pPr algn="just">
              <a:lnSpc>
                <a:spcPct val="110000"/>
              </a:lnSpc>
              <a:spcBef>
                <a:spcPts val="300"/>
              </a:spcBef>
              <a:spcAft>
                <a:spcPts val="300"/>
              </a:spcAft>
            </a:pPr>
            <a:r>
              <a:rPr lang="en-US" sz="2400" i="0" dirty="0">
                <a:effectLst/>
              </a:rPr>
              <a:t>Mai</a:t>
            </a:r>
          </a:p>
        </p:txBody>
      </p:sp>
      <p:sp>
        <p:nvSpPr>
          <p:cNvPr id="7" name="TextBox 6">
            <a:extLst>
              <a:ext uri="{FF2B5EF4-FFF2-40B4-BE49-F238E27FC236}">
                <a16:creationId xmlns=""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t>SUGGEST</a:t>
            </a:r>
          </a:p>
        </p:txBody>
      </p:sp>
      <p:sp>
        <p:nvSpPr>
          <p:cNvPr id="8" name="Multiplication Sign 7">
            <a:hlinkClick r:id="rId2" action="ppaction://hlinksldjump"/>
            <a:extLst>
              <a:ext uri="{FF2B5EF4-FFF2-40B4-BE49-F238E27FC236}">
                <a16:creationId xmlns=""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rId2" action="ppaction://hlinksldjump" highlightClick="1"/>
          </p:cNvPr>
          <p:cNvSpPr/>
          <p:nvPr/>
        </p:nvSpPr>
        <p:spPr>
          <a:xfrm>
            <a:off x="8550745" y="6307063"/>
            <a:ext cx="548640" cy="457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499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6800" y="264615"/>
            <a:ext cx="7429711" cy="954107"/>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Work in groups. Choose a city you know. Discuss and answer the questions below.</a:t>
            </a:r>
          </a:p>
        </p:txBody>
      </p:sp>
      <p:sp>
        <p:nvSpPr>
          <p:cNvPr id="90" name="TextBox 89"/>
          <p:cNvSpPr txBox="1"/>
          <p:nvPr/>
        </p:nvSpPr>
        <p:spPr>
          <a:xfrm>
            <a:off x="834154" y="1239055"/>
            <a:ext cx="2848035" cy="553998"/>
          </a:xfrm>
          <a:prstGeom prst="rect">
            <a:avLst/>
          </a:prstGeom>
          <a:noFill/>
        </p:spPr>
        <p:txBody>
          <a:bodyPr wrap="square" rtlCol="0">
            <a:spAutoFit/>
          </a:bodyPr>
          <a:lstStyle/>
          <a:p>
            <a:r>
              <a:rPr lang="en-US" sz="3000" b="1">
                <a:solidFill>
                  <a:srgbClr val="0FB7BD"/>
                </a:solidFill>
              </a:rPr>
              <a:t>Speaking</a:t>
            </a:r>
          </a:p>
        </p:txBody>
      </p:sp>
      <p:sp>
        <p:nvSpPr>
          <p:cNvPr id="91" name="TextBox 90"/>
          <p:cNvSpPr txBox="1"/>
          <p:nvPr/>
        </p:nvSpPr>
        <p:spPr>
          <a:xfrm>
            <a:off x="834154" y="1793053"/>
            <a:ext cx="3905691"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city is it?</a:t>
            </a:r>
            <a:endParaRPr lang="en-US" sz="2400" i="1" dirty="0"/>
          </a:p>
        </p:txBody>
      </p:sp>
      <p:sp>
        <p:nvSpPr>
          <p:cNvPr id="92" name="TextBox 91"/>
          <p:cNvSpPr txBox="1"/>
          <p:nvPr/>
        </p:nvSpPr>
        <p:spPr>
          <a:xfrm>
            <a:off x="834154" y="2286241"/>
            <a:ext cx="615903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is it like? (the weather, the food…)</a:t>
            </a:r>
            <a:endParaRPr lang="en-US" sz="2400" i="1" dirty="0"/>
          </a:p>
        </p:txBody>
      </p:sp>
      <p:sp>
        <p:nvSpPr>
          <p:cNvPr id="93" name="TextBox 92"/>
          <p:cNvSpPr txBox="1"/>
          <p:nvPr/>
        </p:nvSpPr>
        <p:spPr>
          <a:xfrm>
            <a:off x="834154" y="2736097"/>
            <a:ext cx="4863635"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can you see and do there?</a:t>
            </a:r>
            <a:endParaRPr lang="en-US" sz="2400" i="1"/>
          </a:p>
        </p:txBody>
      </p:sp>
      <p:sp>
        <p:nvSpPr>
          <p:cNvPr id="94" name="TextBox 93"/>
          <p:cNvSpPr txBox="1"/>
          <p:nvPr/>
        </p:nvSpPr>
        <p:spPr>
          <a:xfrm>
            <a:off x="834154" y="3236159"/>
            <a:ext cx="3905691" cy="461665"/>
          </a:xfrm>
          <a:prstGeom prst="rect">
            <a:avLst/>
          </a:prstGeom>
          <a:noFill/>
        </p:spPr>
        <p:txBody>
          <a:bodyPr wrap="square" rtlCol="0">
            <a:spAutoFit/>
          </a:bodyPr>
          <a:lstStyle/>
          <a:p>
            <a:pPr marL="342900" indent="-342900">
              <a:buFont typeface="Arial" panose="020B0604020202020204" pitchFamily="34" charset="0"/>
              <a:buChar char="•"/>
            </a:pPr>
            <a:r>
              <a:rPr lang="en-US" sz="2400"/>
              <a:t>How do you feel about it?</a:t>
            </a:r>
            <a:endParaRPr lang="en-US" sz="2400" i="1"/>
          </a:p>
        </p:txBody>
      </p:sp>
      <p:sp>
        <p:nvSpPr>
          <p:cNvPr id="15" name="Rounded Rectangle 14"/>
          <p:cNvSpPr>
            <a:spLocks noChangeAspect="1"/>
          </p:cNvSpPr>
          <p:nvPr/>
        </p:nvSpPr>
        <p:spPr>
          <a:xfrm>
            <a:off x="609600" y="292716"/>
            <a:ext cx="457200" cy="457200"/>
          </a:xfrm>
          <a:prstGeom prst="round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4</a:t>
            </a:r>
            <a:endParaRPr kumimoji="0" lang="en-US" sz="28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pic>
        <p:nvPicPr>
          <p:cNvPr id="16" name="Picture 2" descr="C:\Users\Jame Moriarty\Downloads\Things-to-know-about-Doing-Kayaking-in-Halong-Bay-Tour1(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61029" y="3692383"/>
            <a:ext cx="4423554" cy="2946777"/>
          </a:xfrm>
          <a:prstGeom prst="roundRect">
            <a:avLst>
              <a:gd name="adj" fmla="val 6350"/>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9"/>
          <p:cNvSpPr/>
          <p:nvPr/>
        </p:nvSpPr>
        <p:spPr>
          <a:xfrm>
            <a:off x="3019497" y="200183"/>
            <a:ext cx="3108960" cy="146304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DCB6F6">
                  <a:lumMod val="90000"/>
                  <a:lumOff val="10000"/>
                </a:srgbClr>
              </a:gs>
              <a:gs pos="100000">
                <a:srgbClr val="C88BF1">
                  <a:lumMod val="90000"/>
                  <a:lumOff val="10000"/>
                </a:srgbClr>
              </a:gs>
            </a:gsLst>
            <a:lin ang="5400000" scaled="1"/>
            <a:tileRect/>
          </a:gradFill>
          <a:ln w="25400" cap="flat" cmpd="sng" algn="ctr">
            <a:noFill/>
            <a:prstDash val="solid"/>
          </a:ln>
          <a:effectLst>
            <a:outerShdw blurRad="38100" dist="12700" dir="5400000" sx="102000" sy="102000" algn="ctr"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32" name="Rectangle 19"/>
          <p:cNvSpPr/>
          <p:nvPr/>
        </p:nvSpPr>
        <p:spPr>
          <a:xfrm>
            <a:off x="6013057" y="2733656"/>
            <a:ext cx="3108960" cy="146304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3C8B9"/>
              </a:gs>
              <a:gs pos="100000">
                <a:srgbClr val="EA9486"/>
              </a:gs>
            </a:gsLst>
            <a:lin ang="5400000" scaled="1"/>
            <a:tileRect/>
          </a:gradFill>
          <a:ln w="25400" cap="flat" cmpd="sng" algn="ctr">
            <a:noFill/>
            <a:prstDash val="solid"/>
          </a:ln>
          <a:effectLst>
            <a:outerShdw blurRad="38100" dist="12700" dir="5400000" sx="102000" sy="102000" algn="ctr"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28" name="Rectangle 19"/>
          <p:cNvSpPr/>
          <p:nvPr/>
        </p:nvSpPr>
        <p:spPr>
          <a:xfrm>
            <a:off x="41993" y="2733656"/>
            <a:ext cx="3108960" cy="146304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92D050">
                  <a:lumMod val="42000"/>
                  <a:lumOff val="58000"/>
                </a:srgbClr>
              </a:gs>
              <a:gs pos="100000">
                <a:srgbClr val="89C25A">
                  <a:lumMod val="81000"/>
                  <a:lumOff val="19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23" name="Rectangle 19"/>
          <p:cNvSpPr/>
          <p:nvPr/>
        </p:nvSpPr>
        <p:spPr>
          <a:xfrm rot="21599113">
            <a:off x="2302815" y="5129033"/>
            <a:ext cx="4547875" cy="146304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w="25400" cap="flat" cmpd="sng" algn="ctr">
            <a:noFill/>
            <a:prstDash val="solid"/>
          </a:ln>
          <a:effectLst>
            <a:outerShdw blurRad="38100" dist="12700" dir="5400000" sx="102000" sy="102000" algn="ctr"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10" name="TextBox 9"/>
          <p:cNvSpPr txBox="1"/>
          <p:nvPr/>
        </p:nvSpPr>
        <p:spPr>
          <a:xfrm>
            <a:off x="3426184" y="1056041"/>
            <a:ext cx="2216376" cy="461665"/>
          </a:xfrm>
          <a:prstGeom prst="rect">
            <a:avLst/>
          </a:prstGeom>
          <a:noFill/>
        </p:spPr>
        <p:txBody>
          <a:bodyPr wrap="none" rtlCol="0">
            <a:spAutoFit/>
          </a:bodyPr>
          <a:lstStyle/>
          <a:p>
            <a:r>
              <a:rPr lang="en-US" sz="2400" dirty="0" smtClean="0">
                <a:solidFill>
                  <a:srgbClr val="FF0000"/>
                </a:solidFill>
              </a:rPr>
              <a:t>It is Ha Long Bay</a:t>
            </a:r>
            <a:endParaRPr lang="en-US" sz="2400" dirty="0">
              <a:solidFill>
                <a:srgbClr val="FF0000"/>
              </a:solidFill>
            </a:endParaRPr>
          </a:p>
        </p:txBody>
      </p:sp>
      <p:pic>
        <p:nvPicPr>
          <p:cNvPr id="4098" name="Picture 2" descr="C:\Users\Jame Moriarty\Downloads\Things-to-know-about-Doing-Kayaking-in-Halong-Bay-Tour1(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21981" y="2093887"/>
            <a:ext cx="2745303" cy="1828800"/>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2574" y="4003800"/>
            <a:ext cx="1924116" cy="461665"/>
          </a:xfrm>
          <a:prstGeom prst="rect">
            <a:avLst/>
          </a:prstGeom>
          <a:noFill/>
        </p:spPr>
        <p:txBody>
          <a:bodyPr wrap="none" rtlCol="0">
            <a:spAutoFit/>
          </a:bodyPr>
          <a:lstStyle/>
          <a:p>
            <a:r>
              <a:rPr lang="en-US" sz="2400" b="1" dirty="0" smtClean="0"/>
              <a:t>HA LONG BAY</a:t>
            </a:r>
            <a:endParaRPr lang="en-US" sz="2400" b="1" dirty="0"/>
          </a:p>
        </p:txBody>
      </p:sp>
      <p:sp>
        <p:nvSpPr>
          <p:cNvPr id="13" name="TextBox 12"/>
          <p:cNvSpPr txBox="1"/>
          <p:nvPr/>
        </p:nvSpPr>
        <p:spPr>
          <a:xfrm>
            <a:off x="6314901" y="2913714"/>
            <a:ext cx="2380780" cy="461665"/>
          </a:xfrm>
          <a:prstGeom prst="rect">
            <a:avLst/>
          </a:prstGeom>
          <a:noFill/>
        </p:spPr>
        <p:txBody>
          <a:bodyPr wrap="none" rtlCol="0">
            <a:spAutoFit/>
          </a:bodyPr>
          <a:lstStyle/>
          <a:p>
            <a:pPr lvl="0"/>
            <a:r>
              <a:rPr lang="en-US" sz="2400" b="1" dirty="0" smtClean="0">
                <a:solidFill>
                  <a:srgbClr val="0070C0"/>
                </a:solidFill>
              </a:rPr>
              <a:t>2. </a:t>
            </a:r>
            <a:r>
              <a:rPr lang="en-US" sz="2400" dirty="0">
                <a:solidFill>
                  <a:prstClr val="black"/>
                </a:solidFill>
              </a:rPr>
              <a:t>What is it like? </a:t>
            </a:r>
          </a:p>
        </p:txBody>
      </p:sp>
      <p:sp>
        <p:nvSpPr>
          <p:cNvPr id="14" name="Rectangle 13"/>
          <p:cNvSpPr/>
          <p:nvPr/>
        </p:nvSpPr>
        <p:spPr>
          <a:xfrm>
            <a:off x="6314901" y="3294714"/>
            <a:ext cx="2986267" cy="830997"/>
          </a:xfrm>
          <a:prstGeom prst="rect">
            <a:avLst/>
          </a:prstGeom>
        </p:spPr>
        <p:txBody>
          <a:bodyPr wrap="none">
            <a:spAutoFit/>
          </a:bodyPr>
          <a:lstStyle/>
          <a:p>
            <a:r>
              <a:rPr lang="en-US" sz="2400" dirty="0" smtClean="0">
                <a:solidFill>
                  <a:srgbClr val="FF0000"/>
                </a:solidFill>
                <a:cs typeface="Arial" pitchFamily="34" charset="0"/>
              </a:rPr>
              <a:t>The weather is perfect</a:t>
            </a:r>
          </a:p>
          <a:p>
            <a:pPr marL="347663" indent="-347663"/>
            <a:r>
              <a:rPr lang="en-US" sz="2400" dirty="0" smtClean="0">
                <a:solidFill>
                  <a:srgbClr val="FF0000"/>
                </a:solidFill>
                <a:cs typeface="Arial" pitchFamily="34" charset="0"/>
              </a:rPr>
              <a:t>The food is delicious</a:t>
            </a:r>
            <a:endParaRPr lang="en-US" sz="2400" dirty="0">
              <a:solidFill>
                <a:srgbClr val="FF0000"/>
              </a:solidFill>
            </a:endParaRPr>
          </a:p>
        </p:txBody>
      </p:sp>
      <p:sp>
        <p:nvSpPr>
          <p:cNvPr id="19" name="TextBox 18"/>
          <p:cNvSpPr txBox="1"/>
          <p:nvPr/>
        </p:nvSpPr>
        <p:spPr>
          <a:xfrm>
            <a:off x="2302815" y="5130094"/>
            <a:ext cx="4382675" cy="461665"/>
          </a:xfrm>
          <a:prstGeom prst="rect">
            <a:avLst/>
          </a:prstGeom>
          <a:noFill/>
        </p:spPr>
        <p:txBody>
          <a:bodyPr wrap="none" rtlCol="0">
            <a:spAutoFit/>
          </a:bodyPr>
          <a:lstStyle/>
          <a:p>
            <a:pPr algn="ctr"/>
            <a:r>
              <a:rPr lang="en-US" sz="2400" b="1" dirty="0" smtClean="0">
                <a:solidFill>
                  <a:srgbClr val="0070C0"/>
                </a:solidFill>
              </a:rPr>
              <a:t>4. </a:t>
            </a:r>
            <a:r>
              <a:rPr lang="en-US" sz="2400" dirty="0" smtClean="0"/>
              <a:t>What can you see and do there</a:t>
            </a:r>
            <a:endParaRPr lang="en-US" sz="2400" dirty="0"/>
          </a:p>
        </p:txBody>
      </p:sp>
      <p:sp>
        <p:nvSpPr>
          <p:cNvPr id="20" name="Rectangle 19"/>
          <p:cNvSpPr/>
          <p:nvPr/>
        </p:nvSpPr>
        <p:spPr>
          <a:xfrm>
            <a:off x="2856037" y="5577114"/>
            <a:ext cx="3829453" cy="1200329"/>
          </a:xfrm>
          <a:prstGeom prst="rect">
            <a:avLst/>
          </a:prstGeom>
        </p:spPr>
        <p:txBody>
          <a:bodyPr wrap="square">
            <a:spAutoFit/>
          </a:bodyPr>
          <a:lstStyle/>
          <a:p>
            <a:r>
              <a:rPr lang="en-US" sz="2400" dirty="0" smtClean="0">
                <a:solidFill>
                  <a:srgbClr val="FF0000"/>
                </a:solidFill>
                <a:cs typeface="Arial" pitchFamily="34" charset="0"/>
              </a:rPr>
              <a:t>talk to the local people, take photos, go swimming, eat </a:t>
            </a:r>
            <a:r>
              <a:rPr lang="en-US" sz="2400" dirty="0">
                <a:solidFill>
                  <a:srgbClr val="FF0000"/>
                </a:solidFill>
                <a:cs typeface="Arial" pitchFamily="34" charset="0"/>
              </a:rPr>
              <a:t>s</a:t>
            </a:r>
            <a:r>
              <a:rPr lang="en-US" sz="2400" dirty="0" smtClean="0">
                <a:solidFill>
                  <a:srgbClr val="FF0000"/>
                </a:solidFill>
                <a:cs typeface="Arial" pitchFamily="34" charset="0"/>
              </a:rPr>
              <a:t>eafood</a:t>
            </a:r>
            <a:endParaRPr lang="en-US" sz="2400" dirty="0">
              <a:solidFill>
                <a:srgbClr val="FF0000"/>
              </a:solidFill>
            </a:endParaRPr>
          </a:p>
        </p:txBody>
      </p:sp>
      <p:sp>
        <p:nvSpPr>
          <p:cNvPr id="24" name="TextBox 23"/>
          <p:cNvSpPr txBox="1"/>
          <p:nvPr/>
        </p:nvSpPr>
        <p:spPr>
          <a:xfrm>
            <a:off x="43542" y="2923894"/>
            <a:ext cx="2903680" cy="461665"/>
          </a:xfrm>
          <a:prstGeom prst="rect">
            <a:avLst/>
          </a:prstGeom>
          <a:noFill/>
        </p:spPr>
        <p:txBody>
          <a:bodyPr wrap="none" rtlCol="0">
            <a:spAutoFit/>
          </a:bodyPr>
          <a:lstStyle/>
          <a:p>
            <a:r>
              <a:rPr lang="en-US" sz="2400" b="1" dirty="0">
                <a:solidFill>
                  <a:srgbClr val="0070C0"/>
                </a:solidFill>
              </a:rPr>
              <a:t>6</a:t>
            </a:r>
            <a:r>
              <a:rPr lang="en-US" sz="2400" b="1" dirty="0" smtClean="0">
                <a:solidFill>
                  <a:srgbClr val="0070C0"/>
                </a:solidFill>
              </a:rPr>
              <a:t>. </a:t>
            </a:r>
            <a:r>
              <a:rPr lang="en-US" sz="2400" dirty="0" smtClean="0"/>
              <a:t>How do you feel it?</a:t>
            </a:r>
            <a:endParaRPr lang="en-US" sz="2400" dirty="0"/>
          </a:p>
        </p:txBody>
      </p:sp>
      <p:sp>
        <p:nvSpPr>
          <p:cNvPr id="25" name="Rectangle 24"/>
          <p:cNvSpPr/>
          <p:nvPr/>
        </p:nvSpPr>
        <p:spPr>
          <a:xfrm>
            <a:off x="391884" y="3465176"/>
            <a:ext cx="955839" cy="461665"/>
          </a:xfrm>
          <a:prstGeom prst="rect">
            <a:avLst/>
          </a:prstGeom>
        </p:spPr>
        <p:txBody>
          <a:bodyPr wrap="none">
            <a:spAutoFit/>
          </a:bodyPr>
          <a:lstStyle/>
          <a:p>
            <a:r>
              <a:rPr lang="en-US" sz="2400" dirty="0" smtClean="0">
                <a:solidFill>
                  <a:srgbClr val="FF0000"/>
                </a:solidFill>
                <a:cs typeface="Arial" pitchFamily="34" charset="0"/>
              </a:rPr>
              <a:t>happy</a:t>
            </a:r>
            <a:endParaRPr lang="en-US" sz="2400" dirty="0">
              <a:solidFill>
                <a:srgbClr val="FF0000"/>
              </a:solidFill>
            </a:endParaRPr>
          </a:p>
        </p:txBody>
      </p:sp>
      <p:sp>
        <p:nvSpPr>
          <p:cNvPr id="27" name="TextBox 26"/>
          <p:cNvSpPr txBox="1"/>
          <p:nvPr/>
        </p:nvSpPr>
        <p:spPr>
          <a:xfrm>
            <a:off x="3073748" y="565348"/>
            <a:ext cx="2324995" cy="461665"/>
          </a:xfrm>
          <a:prstGeom prst="rect">
            <a:avLst/>
          </a:prstGeom>
          <a:noFill/>
        </p:spPr>
        <p:txBody>
          <a:bodyPr wrap="none" rtlCol="0">
            <a:spAutoFit/>
          </a:bodyPr>
          <a:lstStyle/>
          <a:p>
            <a:pPr lvl="0"/>
            <a:r>
              <a:rPr lang="en-US" sz="2400" dirty="0" smtClean="0">
                <a:solidFill>
                  <a:srgbClr val="0070C0"/>
                </a:solidFill>
              </a:rPr>
              <a:t>1. </a:t>
            </a:r>
            <a:r>
              <a:rPr lang="en-US" sz="2400" dirty="0">
                <a:solidFill>
                  <a:prstClr val="black"/>
                </a:solidFill>
              </a:rPr>
              <a:t>What city is it?</a:t>
            </a:r>
            <a:endParaRPr lang="en-US" sz="2400" i="1" dirty="0">
              <a:solidFill>
                <a:prstClr val="black"/>
              </a:solidFill>
            </a:endParaRPr>
          </a:p>
        </p:txBody>
      </p:sp>
    </p:spTree>
    <p:extLst>
      <p:ext uri="{BB962C8B-B14F-4D97-AF65-F5344CB8AC3E}">
        <p14:creationId xmlns:p14="http://schemas.microsoft.com/office/powerpoint/2010/main" val="31108592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amera.wav"/>
          </p:stSnd>
        </p:sndAc>
      </p:transition>
    </mc:Choice>
    <mc:Fallback xmlns="">
      <p:transition spd="slow">
        <p:split orient="vert"/>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heel(1)">
                                      <p:cBhvr>
                                        <p:cTn id="3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28" grpId="0" animBg="1"/>
      <p:bldP spid="23" grpId="0" animBg="1"/>
      <p:bldP spid="10" grpId="0"/>
      <p:bldP spid="14" grpId="0"/>
      <p:bldP spid="20"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6800" y="292716"/>
            <a:ext cx="7498061" cy="954107"/>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Share the information you have collected in </a:t>
            </a:r>
            <a:r>
              <a:rPr lang="en-US" sz="2800" b="1" dirty="0">
                <a:solidFill>
                  <a:srgbClr val="F47A69"/>
                </a:solidFill>
                <a:effectLst>
                  <a:glow rad="88900">
                    <a:schemeClr val="bg1"/>
                  </a:glow>
                </a:effectLst>
                <a:latin typeface="Arial" panose="020B0604020202020204" pitchFamily="34" charset="0"/>
                <a:cs typeface="Arial" panose="020B0604020202020204" pitchFamily="34" charset="0"/>
              </a:rPr>
              <a:t>4</a:t>
            </a:r>
            <a:r>
              <a:rPr lang="en-US" sz="2800" b="1" dirty="0">
                <a:effectLst>
                  <a:glow rad="88900">
                    <a:schemeClr val="bg1"/>
                  </a:glow>
                </a:effectLst>
                <a:latin typeface="Arial" panose="020B0604020202020204" pitchFamily="34" charset="0"/>
                <a:cs typeface="Arial" panose="020B0604020202020204" pitchFamily="34" charset="0"/>
              </a:rPr>
              <a:t> with your class.</a:t>
            </a:r>
          </a:p>
        </p:txBody>
      </p:sp>
      <p:sp>
        <p:nvSpPr>
          <p:cNvPr id="44" name="TextBox 43"/>
          <p:cNvSpPr txBox="1"/>
          <p:nvPr/>
        </p:nvSpPr>
        <p:spPr>
          <a:xfrm>
            <a:off x="1066800" y="1441715"/>
            <a:ext cx="4558835" cy="523220"/>
          </a:xfrm>
          <a:prstGeom prst="rect">
            <a:avLst/>
          </a:prstGeom>
          <a:noFill/>
        </p:spPr>
        <p:txBody>
          <a:bodyPr wrap="square" rtlCol="0">
            <a:spAutoFit/>
          </a:bodyPr>
          <a:lstStyle/>
          <a:p>
            <a:r>
              <a:rPr lang="en-US" sz="2800" b="1" dirty="0"/>
              <a:t>You may start your talk with:</a:t>
            </a:r>
            <a:endParaRPr lang="en-US" sz="2800" b="1" i="1" dirty="0"/>
          </a:p>
        </p:txBody>
      </p:sp>
      <p:sp>
        <p:nvSpPr>
          <p:cNvPr id="45" name="TextBox 44"/>
          <p:cNvSpPr txBox="1"/>
          <p:nvPr/>
        </p:nvSpPr>
        <p:spPr>
          <a:xfrm>
            <a:off x="1066800" y="1953625"/>
            <a:ext cx="4907177" cy="523220"/>
          </a:xfrm>
          <a:prstGeom prst="rect">
            <a:avLst/>
          </a:prstGeom>
          <a:noFill/>
        </p:spPr>
        <p:txBody>
          <a:bodyPr wrap="square" rtlCol="0">
            <a:spAutoFit/>
          </a:bodyPr>
          <a:lstStyle/>
          <a:p>
            <a:r>
              <a:rPr lang="en-US" sz="2800" i="1" dirty="0"/>
              <a:t>We’re going to tell you about …</a:t>
            </a:r>
          </a:p>
        </p:txBody>
      </p:sp>
      <p:sp>
        <p:nvSpPr>
          <p:cNvPr id="12" name="Rounded Rectangle 11"/>
          <p:cNvSpPr>
            <a:spLocks noChangeAspect="1"/>
          </p:cNvSpPr>
          <p:nvPr/>
        </p:nvSpPr>
        <p:spPr>
          <a:xfrm>
            <a:off x="609600" y="292716"/>
            <a:ext cx="457200" cy="457200"/>
          </a:xfrm>
          <a:prstGeom prst="round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5</a:t>
            </a:r>
            <a:endParaRPr kumimoji="0" lang="en-US" sz="28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0222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GB" b="1" dirty="0" smtClean="0">
                <a:solidFill>
                  <a:srgbClr val="C00000"/>
                </a:solidFill>
              </a:rPr>
              <a:t>Homework</a:t>
            </a:r>
            <a:endParaRPr lang="en-GB" b="1" i="0" u="none" strike="noStrike" baseline="0" dirty="0" smtClean="0">
              <a:solidFill>
                <a:srgbClr val="C00000"/>
              </a:solidFill>
            </a:endParaRPr>
          </a:p>
        </p:txBody>
      </p:sp>
      <p:sp>
        <p:nvSpPr>
          <p:cNvPr id="3" name="Text Placeholder 2"/>
          <p:cNvSpPr>
            <a:spLocks noGrp="1"/>
          </p:cNvSpPr>
          <p:nvPr>
            <p:ph type="body" idx="1"/>
          </p:nvPr>
        </p:nvSpPr>
        <p:spPr/>
        <p:txBody>
          <a:bodyPr/>
          <a:lstStyle/>
          <a:p>
            <a:pPr marL="285750" lvl="1" algn="just">
              <a:buClr>
                <a:srgbClr val="00B0F0"/>
              </a:buClr>
              <a:buFont typeface="Arial" pitchFamily="34" charset="0"/>
              <a:buChar char="•"/>
            </a:pPr>
            <a:r>
              <a:rPr lang="en-US" dirty="0" smtClean="0"/>
              <a:t>Learn vocabulary </a:t>
            </a:r>
            <a:r>
              <a:rPr lang="en-US" dirty="0"/>
              <a:t>and the </a:t>
            </a:r>
            <a:r>
              <a:rPr lang="en-US" dirty="0" smtClean="0"/>
              <a:t>structure by heart</a:t>
            </a:r>
            <a:r>
              <a:rPr lang="en-US" dirty="0"/>
              <a:t>. </a:t>
            </a:r>
          </a:p>
          <a:p>
            <a:pPr marL="285750" lvl="1" algn="just">
              <a:buClr>
                <a:srgbClr val="00B0F0"/>
              </a:buClr>
              <a:buFont typeface="Arial" pitchFamily="34" charset="0"/>
              <a:buChar char="•"/>
            </a:pPr>
            <a:r>
              <a:rPr lang="en-US" dirty="0" smtClean="0"/>
              <a:t>Do </a:t>
            </a:r>
            <a:r>
              <a:rPr lang="en-US" dirty="0"/>
              <a:t>exercise </a:t>
            </a:r>
            <a:r>
              <a:rPr lang="en-US" dirty="0" smtClean="0"/>
              <a:t>in </a:t>
            </a:r>
            <a:r>
              <a:rPr lang="en-US" dirty="0"/>
              <a:t>your work book</a:t>
            </a:r>
          </a:p>
          <a:p>
            <a:pPr marL="285750" lvl="1" algn="just">
              <a:buClr>
                <a:srgbClr val="00B0F0"/>
              </a:buClr>
              <a:buFont typeface="Arial" pitchFamily="34" charset="0"/>
              <a:buChar char="•"/>
            </a:pPr>
            <a:r>
              <a:rPr lang="en-US" dirty="0" smtClean="0"/>
              <a:t>Prepare </a:t>
            </a:r>
            <a:r>
              <a:rPr lang="en-US" dirty="0"/>
              <a:t>the next </a:t>
            </a:r>
            <a:r>
              <a:rPr lang="en-US" dirty="0" smtClean="0"/>
              <a:t>lesson: </a:t>
            </a:r>
            <a:r>
              <a:rPr lang="en-US" dirty="0" smtClean="0">
                <a:solidFill>
                  <a:srgbClr val="C00000"/>
                </a:solidFill>
              </a:rPr>
              <a:t>Skills 2</a:t>
            </a:r>
            <a:endParaRPr lang="en-US" dirty="0">
              <a:solidFill>
                <a:srgbClr val="C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991" y="483704"/>
            <a:ext cx="9144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635831"/>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150"/>
            <a:ext cx="9144000" cy="609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02949"/>
            <a:ext cx="9143998" cy="507480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762" y1="20556" x2="57460" y2="24222"/>
                        <a14:foregroundMark x1="50476" y1="7556" x2="64762" y2="8667"/>
                        <a14:foregroundMark x1="48095" y1="10889" x2="48095" y2="10889"/>
                        <a14:foregroundMark x1="63810" y1="11667" x2="63810" y2="11667"/>
                        <a14:foregroundMark x1="68730" y1="77000" x2="86508" y2="95000"/>
                        <a14:foregroundMark x1="65873" y1="75889" x2="71111" y2="93333"/>
                        <a14:foregroundMark x1="19841" y1="71444" x2="18730" y2="93667"/>
                        <a14:foregroundMark x1="45848" y1="21843" x2="48195" y2="25631"/>
                        <a14:foregroundMark x1="81836" y1="75368" x2="91969" y2="91566"/>
                      </a14:backgroundRemoval>
                    </a14:imgEffect>
                  </a14:imgLayer>
                </a14:imgProps>
              </a:ext>
              <a:ext uri="{28A0092B-C50C-407E-A947-70E740481C1C}">
                <a14:useLocalDpi xmlns:a14="http://schemas.microsoft.com/office/drawing/2010/main" val="0"/>
              </a:ext>
            </a:extLst>
          </a:blip>
          <a:stretch>
            <a:fillRect/>
          </a:stretch>
        </p:blipFill>
        <p:spPr>
          <a:xfrm>
            <a:off x="9045641" y="3931920"/>
            <a:ext cx="2048256" cy="2926080"/>
          </a:xfrm>
          <a:prstGeom prst="rect">
            <a:avLst/>
          </a:prstGeom>
        </p:spPr>
      </p:pic>
      <p:sp>
        <p:nvSpPr>
          <p:cNvPr id="8" name="TextBox 7"/>
          <p:cNvSpPr txBox="1"/>
          <p:nvPr/>
        </p:nvSpPr>
        <p:spPr>
          <a:xfrm>
            <a:off x="6746390" y="2887076"/>
            <a:ext cx="2436820" cy="796469"/>
          </a:xfrm>
          <a:prstGeom prst="cloudCallout">
            <a:avLst>
              <a:gd name="adj1" fmla="val -8310"/>
              <a:gd name="adj2" fmla="val 90217"/>
            </a:avLst>
          </a:prstGeom>
          <a:solidFill>
            <a:srgbClr val="FFFFCC"/>
          </a:solidFill>
          <a:ln w="28575">
            <a:solidFill>
              <a:schemeClr val="bg1">
                <a:lumMod val="50000"/>
              </a:schemeClr>
            </a:solidFill>
          </a:ln>
        </p:spPr>
        <p:txBody>
          <a:bodyPr wrap="square" rtlCol="0">
            <a:spAutoFit/>
          </a:bodyPr>
          <a:lstStyle/>
          <a:p>
            <a:pPr algn="ctr"/>
            <a:r>
              <a:rPr lang="en-US" sz="2800" dirty="0" smtClean="0">
                <a:solidFill>
                  <a:srgbClr val="0070C0"/>
                </a:solidFill>
              </a:rPr>
              <a:t>I am Mai</a:t>
            </a:r>
            <a:endParaRPr lang="en-US" sz="2800" dirty="0">
              <a:solidFill>
                <a:srgbClr val="0070C0"/>
              </a:solidFill>
            </a:endParaRPr>
          </a:p>
        </p:txBody>
      </p:sp>
      <p:sp>
        <p:nvSpPr>
          <p:cNvPr id="9" name="TextBox 1"/>
          <p:cNvSpPr txBox="1">
            <a:spLocks noChangeArrowheads="1"/>
          </p:cNvSpPr>
          <p:nvPr/>
        </p:nvSpPr>
        <p:spPr bwMode="auto">
          <a:xfrm>
            <a:off x="232409" y="6219244"/>
            <a:ext cx="3209291" cy="578882"/>
          </a:xfrm>
          <a:prstGeom prst="roundRect">
            <a:avLst/>
          </a:prstGeom>
          <a:solidFill>
            <a:srgbClr val="FFFFCC"/>
          </a:solidFill>
          <a:ln w="28575">
            <a:solidFill>
              <a:schemeClr val="bg1">
                <a:lumMod val="50000"/>
              </a:schemeClr>
            </a:solidFill>
          </a:ln>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en-US" sz="2800" dirty="0" smtClean="0">
                <a:cs typeface="Andalus" pitchFamily="18" charset="-78"/>
              </a:rPr>
              <a:t>What city is Mai in? </a:t>
            </a:r>
            <a:endParaRPr lang="en-US" altLang="en-US" sz="2800" dirty="0">
              <a:cs typeface="Andalus" pitchFamily="18" charset="-78"/>
            </a:endParaRPr>
          </a:p>
        </p:txBody>
      </p:sp>
      <p:sp>
        <p:nvSpPr>
          <p:cNvPr id="10" name="TextBox 9"/>
          <p:cNvSpPr txBox="1"/>
          <p:nvPr/>
        </p:nvSpPr>
        <p:spPr>
          <a:xfrm>
            <a:off x="232409" y="142627"/>
            <a:ext cx="3145791" cy="578882"/>
          </a:xfrm>
          <a:prstGeom prst="roundRect">
            <a:avLst/>
          </a:prstGeom>
          <a:solidFill>
            <a:srgbClr val="FFFFCC"/>
          </a:solidFill>
          <a:ln w="28575">
            <a:solidFill>
              <a:schemeClr val="bg1">
                <a:lumMod val="50000"/>
              </a:schemeClr>
            </a:solidFill>
          </a:ln>
        </p:spPr>
        <p:txBody>
          <a:bodyPr wrap="square" rtlCol="0">
            <a:spAutoFit/>
          </a:bodyPr>
          <a:lstStyle/>
          <a:p>
            <a:r>
              <a:rPr lang="en-US" sz="2800" dirty="0" smtClean="0"/>
              <a:t>What is she doing?</a:t>
            </a:r>
            <a:endParaRPr lang="en-US" sz="2800" dirty="0"/>
          </a:p>
        </p:txBody>
      </p:sp>
      <p:sp>
        <p:nvSpPr>
          <p:cNvPr id="11" name="TextBox 10"/>
          <p:cNvSpPr txBox="1"/>
          <p:nvPr/>
        </p:nvSpPr>
        <p:spPr>
          <a:xfrm>
            <a:off x="3630035" y="142627"/>
            <a:ext cx="2863475" cy="578882"/>
          </a:xfrm>
          <a:prstGeom prst="roundRect">
            <a:avLst/>
          </a:prstGeom>
          <a:solidFill>
            <a:srgbClr val="FFFFCC"/>
          </a:solidFill>
          <a:ln w="28575">
            <a:solidFill>
              <a:schemeClr val="bg1">
                <a:lumMod val="50000"/>
              </a:schemeClr>
            </a:solidFill>
          </a:ln>
        </p:spPr>
        <p:txBody>
          <a:bodyPr wrap="square" rtlCol="0">
            <a:spAutoFit/>
          </a:bodyPr>
          <a:lstStyle/>
          <a:p>
            <a:r>
              <a:rPr lang="en-US" sz="2800" dirty="0" smtClean="0">
                <a:solidFill>
                  <a:srgbClr val="FF0000"/>
                </a:solidFill>
              </a:rPr>
              <a:t>She is on holiday</a:t>
            </a:r>
            <a:endParaRPr lang="en-US" sz="2800" dirty="0">
              <a:solidFill>
                <a:srgbClr val="FF0000"/>
              </a:solidFill>
            </a:endParaRPr>
          </a:p>
        </p:txBody>
      </p:sp>
      <p:sp>
        <p:nvSpPr>
          <p:cNvPr id="12" name="TextBox 11"/>
          <p:cNvSpPr txBox="1"/>
          <p:nvPr/>
        </p:nvSpPr>
        <p:spPr>
          <a:xfrm>
            <a:off x="3630035" y="6219244"/>
            <a:ext cx="1856366" cy="578882"/>
          </a:xfrm>
          <a:prstGeom prst="roundRect">
            <a:avLst/>
          </a:prstGeom>
          <a:solidFill>
            <a:srgbClr val="FFFFCC"/>
          </a:solidFill>
          <a:ln w="28575">
            <a:solidFill>
              <a:schemeClr val="bg1">
                <a:lumMod val="50000"/>
              </a:schemeClr>
            </a:solidFill>
          </a:ln>
        </p:spPr>
        <p:txBody>
          <a:bodyPr wrap="square" rtlCol="0">
            <a:spAutoFit/>
          </a:bodyPr>
          <a:lstStyle/>
          <a:p>
            <a:r>
              <a:rPr lang="en-US" sz="2800" dirty="0">
                <a:solidFill>
                  <a:srgbClr val="FF0000"/>
                </a:solidFill>
              </a:rPr>
              <a:t>Stockholm</a:t>
            </a:r>
          </a:p>
        </p:txBody>
      </p:sp>
    </p:spTree>
    <p:extLst>
      <p:ext uri="{BB962C8B-B14F-4D97-AF65-F5344CB8AC3E}">
        <p14:creationId xmlns:p14="http://schemas.microsoft.com/office/powerpoint/2010/main" val="11045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par>
                                <p:cTn id="7" presetID="53" presetClass="entr" presetSubtype="16" fill="hold" grpId="0" nodeType="withEffect">
                                  <p:stCondLst>
                                    <p:cond delay="150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0"/>
                                        </p:tgtEl>
                                        <p:attrNameLst>
                                          <p:attrName>ppt_w</p:attrName>
                                        </p:attrNameLst>
                                      </p:cBhvr>
                                      <p:tavLst>
                                        <p:tav tm="0">
                                          <p:val>
                                            <p:strVal val="ppt_w"/>
                                          </p:val>
                                        </p:tav>
                                        <p:tav tm="100000">
                                          <p:val>
                                            <p:fltVal val="0"/>
                                          </p:val>
                                        </p:tav>
                                      </p:tavLst>
                                    </p:anim>
                                    <p:anim calcmode="lin" valueType="num">
                                      <p:cBhvr>
                                        <p:cTn id="30" dur="500"/>
                                        <p:tgtEl>
                                          <p:spTgt spid="10"/>
                                        </p:tgtEl>
                                        <p:attrNameLst>
                                          <p:attrName>ppt_h</p:attrName>
                                        </p:attrNameLst>
                                      </p:cBhvr>
                                      <p:tavLst>
                                        <p:tav tm="0">
                                          <p:val>
                                            <p:strVal val="ppt_h"/>
                                          </p:val>
                                        </p:tav>
                                        <p:tav tm="100000">
                                          <p:val>
                                            <p:fltVal val="0"/>
                                          </p:val>
                                        </p:tav>
                                      </p:tavLst>
                                    </p:anim>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53" presetClass="exit" presetSubtype="32" fill="hold" nodeType="with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P spid="10" grpId="1" animBg="1"/>
      <p:bldP spid="11" grpId="0" animBg="1"/>
      <p:bldP spid="11" grpId="1"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259111"/>
            <a:ext cx="8012800" cy="954107"/>
          </a:xfrm>
          <a:prstGeom prst="rect">
            <a:avLst/>
          </a:prstGeom>
          <a:noFill/>
        </p:spPr>
        <p:txBody>
          <a:bodyPr wrap="square" rtlCol="0">
            <a:spAutoFit/>
          </a:bodyPr>
          <a:lstStyle/>
          <a:p>
            <a:pPr algn="just"/>
            <a:r>
              <a:rPr lang="en-US" sz="2800" b="1" dirty="0">
                <a:effectLst>
                  <a:glow rad="88900">
                    <a:schemeClr val="bg1"/>
                  </a:glow>
                </a:effectLst>
                <a:latin typeface="Arial" panose="020B0604020202020204" pitchFamily="34" charset="0"/>
                <a:cs typeface="Arial" panose="020B0604020202020204" pitchFamily="34" charset="0"/>
              </a:rPr>
              <a:t>Work in groups. Look at the postcard and discuss.</a:t>
            </a:r>
          </a:p>
        </p:txBody>
      </p:sp>
      <p:sp>
        <p:nvSpPr>
          <p:cNvPr id="92" name="TextBox 91"/>
          <p:cNvSpPr txBox="1"/>
          <p:nvPr/>
        </p:nvSpPr>
        <p:spPr>
          <a:xfrm>
            <a:off x="1096024" y="1322091"/>
            <a:ext cx="2848035" cy="553998"/>
          </a:xfrm>
          <a:prstGeom prst="rect">
            <a:avLst/>
          </a:prstGeom>
          <a:noFill/>
        </p:spPr>
        <p:txBody>
          <a:bodyPr wrap="square" rtlCol="0">
            <a:spAutoFit/>
          </a:bodyPr>
          <a:lstStyle/>
          <a:p>
            <a:r>
              <a:rPr lang="en-US" sz="3000" b="1" dirty="0">
                <a:solidFill>
                  <a:srgbClr val="0FB7BD"/>
                </a:solidFill>
              </a:rPr>
              <a:t>Reading</a:t>
            </a:r>
          </a:p>
        </p:txBody>
      </p:sp>
      <p:sp>
        <p:nvSpPr>
          <p:cNvPr id="2" name="TextBox 1"/>
          <p:cNvSpPr txBox="1"/>
          <p:nvPr/>
        </p:nvSpPr>
        <p:spPr>
          <a:xfrm>
            <a:off x="2520042" y="1768649"/>
            <a:ext cx="4103916" cy="523220"/>
          </a:xfrm>
          <a:prstGeom prst="rect">
            <a:avLst/>
          </a:prstGeom>
          <a:noFill/>
        </p:spPr>
        <p:txBody>
          <a:bodyPr wrap="square" rtlCol="0">
            <a:spAutoFit/>
          </a:bodyPr>
          <a:lstStyle/>
          <a:p>
            <a:pPr algn="ctr"/>
            <a:r>
              <a:rPr lang="en-US" sz="2800" b="1" dirty="0">
                <a:solidFill>
                  <a:schemeClr val="accent5">
                    <a:lumMod val="75000"/>
                  </a:schemeClr>
                </a:solidFill>
                <a:latin typeface="Comic Sans MS" panose="030F0702030302020204" pitchFamily="66" charset="0"/>
              </a:rPr>
              <a:t>Love from Sweden</a:t>
            </a:r>
          </a:p>
        </p:txBody>
      </p:sp>
      <p:pic>
        <p:nvPicPr>
          <p:cNvPr id="94" name="Picture 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259" y="2421432"/>
            <a:ext cx="5987142" cy="4436568"/>
          </a:xfrm>
          <a:prstGeom prst="rect">
            <a:avLst/>
          </a:prstGeom>
        </p:spPr>
      </p:pic>
      <p:sp>
        <p:nvSpPr>
          <p:cNvPr id="7" name="Rounded Rectangle 6"/>
          <p:cNvSpPr>
            <a:spLocks noChangeAspect="1"/>
          </p:cNvSpPr>
          <p:nvPr/>
        </p:nvSpPr>
        <p:spPr>
          <a:xfrm>
            <a:off x="609600" y="292716"/>
            <a:ext cx="457200" cy="457200"/>
          </a:xfrm>
          <a:prstGeom prst="round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1</a:t>
            </a:r>
            <a:endParaRPr kumimoji="0" lang="en-US" sz="28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243308" y="2596842"/>
            <a:ext cx="7097487" cy="461665"/>
          </a:xfrm>
          <a:prstGeom prst="rect">
            <a:avLst/>
          </a:prstGeom>
          <a:noFill/>
        </p:spPr>
        <p:txBody>
          <a:bodyPr wrap="square" rtlCol="0">
            <a:spAutoFit/>
          </a:bodyPr>
          <a:lstStyle/>
          <a:p>
            <a:r>
              <a:rPr lang="en-US" sz="2400" dirty="0"/>
              <a:t>When do people write a postcard?</a:t>
            </a:r>
            <a:endParaRPr lang="en-US" sz="2400"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4061" y="64328"/>
            <a:ext cx="3301149" cy="2446205"/>
          </a:xfrm>
          <a:prstGeom prst="roundRect">
            <a:avLst/>
          </a:prstGeom>
        </p:spPr>
      </p:pic>
      <p:sp>
        <p:nvSpPr>
          <p:cNvPr id="13" name="TextBox 12"/>
          <p:cNvSpPr txBox="1"/>
          <p:nvPr/>
        </p:nvSpPr>
        <p:spPr>
          <a:xfrm>
            <a:off x="857904" y="2599877"/>
            <a:ext cx="474830" cy="461665"/>
          </a:xfrm>
          <a:prstGeom prst="rect">
            <a:avLst/>
          </a:prstGeom>
          <a:noFill/>
        </p:spPr>
        <p:txBody>
          <a:bodyPr wrap="square" rtlCol="0">
            <a:spAutoFit/>
          </a:bodyPr>
          <a:lstStyle/>
          <a:p>
            <a:r>
              <a:rPr lang="en-US" sz="2400" b="1" dirty="0">
                <a:solidFill>
                  <a:srgbClr val="0070C0"/>
                </a:solidFill>
              </a:rPr>
              <a:t>1.</a:t>
            </a:r>
          </a:p>
        </p:txBody>
      </p:sp>
      <p:sp>
        <p:nvSpPr>
          <p:cNvPr id="15" name="TextBox 14"/>
          <p:cNvSpPr txBox="1"/>
          <p:nvPr/>
        </p:nvSpPr>
        <p:spPr>
          <a:xfrm>
            <a:off x="768479" y="4654392"/>
            <a:ext cx="474830" cy="461665"/>
          </a:xfrm>
          <a:prstGeom prst="rect">
            <a:avLst/>
          </a:prstGeom>
          <a:noFill/>
        </p:spPr>
        <p:txBody>
          <a:bodyPr wrap="square" rtlCol="0">
            <a:spAutoFit/>
          </a:bodyPr>
          <a:lstStyle/>
          <a:p>
            <a:r>
              <a:rPr lang="en-US" sz="2400" b="1" dirty="0">
                <a:solidFill>
                  <a:srgbClr val="0070C0"/>
                </a:solidFill>
              </a:rPr>
              <a:t>2.</a:t>
            </a:r>
          </a:p>
        </p:txBody>
      </p:sp>
      <p:sp>
        <p:nvSpPr>
          <p:cNvPr id="19" name="TextBox 18"/>
          <p:cNvSpPr txBox="1"/>
          <p:nvPr/>
        </p:nvSpPr>
        <p:spPr>
          <a:xfrm>
            <a:off x="1243308" y="4636475"/>
            <a:ext cx="7097487" cy="461665"/>
          </a:xfrm>
          <a:prstGeom prst="rect">
            <a:avLst/>
          </a:prstGeom>
          <a:noFill/>
        </p:spPr>
        <p:txBody>
          <a:bodyPr wrap="square" rtlCol="0">
            <a:spAutoFit/>
          </a:bodyPr>
          <a:lstStyle/>
          <a:p>
            <a:r>
              <a:rPr lang="en-US" sz="2400"/>
              <a:t>What do they often write on a postcard?</a:t>
            </a:r>
            <a:endParaRPr lang="en-US" sz="2400" i="1"/>
          </a:p>
        </p:txBody>
      </p:sp>
      <p:sp>
        <p:nvSpPr>
          <p:cNvPr id="2" name="Rectangle 1"/>
          <p:cNvSpPr/>
          <p:nvPr/>
        </p:nvSpPr>
        <p:spPr>
          <a:xfrm>
            <a:off x="1243308" y="3202535"/>
            <a:ext cx="7317780" cy="1200329"/>
          </a:xfrm>
          <a:prstGeom prst="rect">
            <a:avLst/>
          </a:prstGeom>
        </p:spPr>
        <p:txBody>
          <a:bodyPr wrap="square">
            <a:spAutoFit/>
          </a:bodyPr>
          <a:lstStyle/>
          <a:p>
            <a:pPr>
              <a:spcAft>
                <a:spcPts val="0"/>
              </a:spcAft>
            </a:pPr>
            <a:r>
              <a:rPr lang="en-US" sz="2400" dirty="0">
                <a:solidFill>
                  <a:srgbClr val="FF0000"/>
                </a:solidFill>
                <a:ea typeface="Calibri"/>
                <a:cs typeface="Calibri"/>
              </a:rPr>
              <a:t>When they are away from home, often on holiday or business. They want to tell their family or friends what they see and do, and how they feel about their time here.</a:t>
            </a:r>
          </a:p>
        </p:txBody>
      </p:sp>
      <p:sp>
        <p:nvSpPr>
          <p:cNvPr id="3" name="Rectangle 2"/>
          <p:cNvSpPr/>
          <p:nvPr/>
        </p:nvSpPr>
        <p:spPr>
          <a:xfrm>
            <a:off x="1243308" y="5239435"/>
            <a:ext cx="7228354" cy="830997"/>
          </a:xfrm>
          <a:prstGeom prst="rect">
            <a:avLst/>
          </a:prstGeom>
        </p:spPr>
        <p:txBody>
          <a:bodyPr wrap="square">
            <a:spAutoFit/>
          </a:bodyPr>
          <a:lstStyle/>
          <a:p>
            <a:r>
              <a:rPr lang="en-US" sz="2400" dirty="0">
                <a:solidFill>
                  <a:srgbClr val="FF0000"/>
                </a:solidFill>
                <a:ea typeface="Times New Roman"/>
                <a:cs typeface="Times New Roman"/>
              </a:rPr>
              <a:t>The sender often writes about his/her stay in a city or country.</a:t>
            </a:r>
            <a:endParaRPr lang="en-US" sz="2400" dirty="0">
              <a:solidFill>
                <a:srgbClr val="FF0000"/>
              </a:solidFill>
            </a:endParaRPr>
          </a:p>
        </p:txBody>
      </p:sp>
    </p:spTree>
    <p:extLst>
      <p:ext uri="{BB962C8B-B14F-4D97-AF65-F5344CB8AC3E}">
        <p14:creationId xmlns:p14="http://schemas.microsoft.com/office/powerpoint/2010/main" val="30693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40" y="236362"/>
            <a:ext cx="5982607" cy="4206240"/>
          </a:xfrm>
          <a:prstGeom prst="rect">
            <a:avLst/>
          </a:prstGeom>
        </p:spPr>
      </p:pic>
      <p:sp>
        <p:nvSpPr>
          <p:cNvPr id="2" name="Rounded Rectangle 1"/>
          <p:cNvSpPr/>
          <p:nvPr/>
        </p:nvSpPr>
        <p:spPr>
          <a:xfrm>
            <a:off x="769040" y="4590665"/>
            <a:ext cx="7954047" cy="2051506"/>
          </a:xfrm>
          <a:prstGeom prst="roundRect">
            <a:avLst>
              <a:gd name="adj" fmla="val 10305"/>
            </a:avLst>
          </a:prstGeom>
          <a:solidFill>
            <a:schemeClr val="bg1"/>
          </a:solidFill>
          <a:ln w="28575">
            <a:solidFill>
              <a:schemeClr val="bg1">
                <a:lumMod val="50000"/>
              </a:schemeClr>
            </a:solidFill>
          </a:ln>
        </p:spPr>
        <p:txBody>
          <a:bodyPr wrap="square">
            <a:spAutoFit/>
          </a:bodyPr>
          <a:lstStyle/>
          <a:p>
            <a:pPr marL="342900" lvl="0" indent="-342900">
              <a:spcAft>
                <a:spcPts val="0"/>
              </a:spcAft>
              <a:buFont typeface="+mj-lt"/>
              <a:buAutoNum type="arabicPeriod"/>
            </a:pPr>
            <a:r>
              <a:rPr lang="en-US" sz="2400" dirty="0">
                <a:ea typeface="Calibri"/>
                <a:cs typeface="Calibri"/>
              </a:rPr>
              <a:t>Have you ever written a postcard</a:t>
            </a:r>
            <a:r>
              <a:rPr lang="en-US" sz="2400" dirty="0" smtClean="0">
                <a:ea typeface="Calibri"/>
                <a:cs typeface="Calibri"/>
              </a:rPr>
              <a:t>?</a:t>
            </a:r>
          </a:p>
          <a:p>
            <a:pPr marL="342900" lvl="0" indent="-342900">
              <a:spcAft>
                <a:spcPts val="0"/>
              </a:spcAft>
              <a:buFont typeface="+mj-lt"/>
              <a:buAutoNum type="arabicPeriod"/>
            </a:pPr>
            <a:endParaRPr lang="en-US" sz="2400" dirty="0">
              <a:ea typeface="Calibri"/>
              <a:cs typeface="Times New Roman"/>
            </a:endParaRPr>
          </a:p>
          <a:p>
            <a:pPr marL="342900" lvl="0" indent="-342900">
              <a:spcAft>
                <a:spcPts val="0"/>
              </a:spcAft>
              <a:buFont typeface="+mj-lt"/>
              <a:buAutoNum type="arabicPeriod"/>
            </a:pPr>
            <a:r>
              <a:rPr lang="en-US" sz="2400" dirty="0">
                <a:ea typeface="Calibri"/>
                <a:cs typeface="Calibri"/>
              </a:rPr>
              <a:t>If yes, who did you write to? If no, do you intend to write a postcard in the future</a:t>
            </a:r>
            <a:r>
              <a:rPr lang="en-US" sz="2400" dirty="0" smtClean="0">
                <a:ea typeface="Calibri"/>
                <a:cs typeface="Calibri"/>
              </a:rPr>
              <a:t>?</a:t>
            </a:r>
          </a:p>
          <a:p>
            <a:pPr marL="342900" lvl="0" indent="-342900">
              <a:spcAft>
                <a:spcPts val="0"/>
              </a:spcAft>
              <a:buFont typeface="+mj-lt"/>
              <a:buAutoNum type="arabicPeriod"/>
            </a:pPr>
            <a:endParaRPr lang="en-US" sz="2400" dirty="0">
              <a:ea typeface="Calibri"/>
              <a:cs typeface="Times New Roman"/>
            </a:endParaRPr>
          </a:p>
        </p:txBody>
      </p:sp>
      <p:sp>
        <p:nvSpPr>
          <p:cNvPr id="3" name="Rectangle 2"/>
          <p:cNvSpPr/>
          <p:nvPr/>
        </p:nvSpPr>
        <p:spPr>
          <a:xfrm>
            <a:off x="1226458" y="4970087"/>
            <a:ext cx="4572000" cy="461665"/>
          </a:xfrm>
          <a:prstGeom prst="rect">
            <a:avLst/>
          </a:prstGeom>
        </p:spPr>
        <p:txBody>
          <a:bodyPr>
            <a:spAutoFit/>
          </a:bodyPr>
          <a:lstStyle/>
          <a:p>
            <a:pPr lvl="0">
              <a:spcAft>
                <a:spcPts val="0"/>
              </a:spcAft>
            </a:pPr>
            <a:r>
              <a:rPr lang="en-US" sz="2400" dirty="0">
                <a:solidFill>
                  <a:srgbClr val="FF0000"/>
                </a:solidFill>
                <a:ea typeface="Calibri"/>
                <a:cs typeface="Calibri"/>
              </a:rPr>
              <a:t>Yes, I have. </a:t>
            </a:r>
            <a:r>
              <a:rPr lang="en-US" sz="2400" dirty="0" smtClean="0">
                <a:solidFill>
                  <a:srgbClr val="FF0000"/>
                </a:solidFill>
                <a:ea typeface="Calibri"/>
                <a:cs typeface="Calibri"/>
              </a:rPr>
              <a:t>/No</a:t>
            </a:r>
            <a:r>
              <a:rPr lang="en-US" sz="2400" dirty="0">
                <a:solidFill>
                  <a:srgbClr val="FF0000"/>
                </a:solidFill>
                <a:ea typeface="Calibri"/>
                <a:cs typeface="Calibri"/>
              </a:rPr>
              <a:t>, I haven’t.</a:t>
            </a:r>
            <a:endParaRPr lang="en-US" sz="3600" dirty="0">
              <a:solidFill>
                <a:srgbClr val="FF0000"/>
              </a:solidFill>
              <a:ea typeface="Calibri"/>
              <a:cs typeface="Times New Roman"/>
            </a:endParaRPr>
          </a:p>
        </p:txBody>
      </p:sp>
      <p:sp>
        <p:nvSpPr>
          <p:cNvPr id="4" name="Rectangle 3"/>
          <p:cNvSpPr/>
          <p:nvPr/>
        </p:nvSpPr>
        <p:spPr>
          <a:xfrm>
            <a:off x="1226458" y="6161705"/>
            <a:ext cx="7297575" cy="461665"/>
          </a:xfrm>
          <a:prstGeom prst="rect">
            <a:avLst/>
          </a:prstGeom>
        </p:spPr>
        <p:txBody>
          <a:bodyPr wrap="none">
            <a:spAutoFit/>
          </a:bodyPr>
          <a:lstStyle/>
          <a:p>
            <a:r>
              <a:rPr lang="en-US" sz="2400" dirty="0">
                <a:solidFill>
                  <a:srgbClr val="FF0000"/>
                </a:solidFill>
                <a:ea typeface="Times New Roman"/>
                <a:cs typeface="Calibri"/>
              </a:rPr>
              <a:t>I wrote to my best friend. / I will write </a:t>
            </a:r>
            <a:r>
              <a:rPr lang="en-US" sz="2400" dirty="0" smtClean="0">
                <a:solidFill>
                  <a:srgbClr val="FF0000"/>
                </a:solidFill>
                <a:ea typeface="Times New Roman"/>
                <a:cs typeface="Calibri"/>
              </a:rPr>
              <a:t>to my </a:t>
            </a:r>
            <a:r>
              <a:rPr lang="en-US" sz="2400" dirty="0">
                <a:solidFill>
                  <a:srgbClr val="FF0000"/>
                </a:solidFill>
                <a:ea typeface="Times New Roman"/>
                <a:cs typeface="Calibri"/>
              </a:rPr>
              <a:t>best </a:t>
            </a:r>
            <a:r>
              <a:rPr lang="en-US" sz="2400" dirty="0" smtClean="0">
                <a:solidFill>
                  <a:srgbClr val="FF0000"/>
                </a:solidFill>
                <a:ea typeface="Times New Roman"/>
                <a:cs typeface="Calibri"/>
              </a:rPr>
              <a:t>friend</a:t>
            </a:r>
            <a:endParaRPr lang="en-US" sz="2400" dirty="0">
              <a:solidFill>
                <a:srgbClr val="FF0000"/>
              </a:solidFill>
            </a:endParaRPr>
          </a:p>
        </p:txBody>
      </p:sp>
    </p:spTree>
    <p:extLst>
      <p:ext uri="{BB962C8B-B14F-4D97-AF65-F5344CB8AC3E}">
        <p14:creationId xmlns:p14="http://schemas.microsoft.com/office/powerpoint/2010/main" val="24621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92849" y="1086803"/>
            <a:ext cx="7558301" cy="5653538"/>
          </a:xfrm>
          <a:prstGeom prst="roundRect">
            <a:avLst>
              <a:gd name="adj" fmla="val 1780"/>
            </a:avLst>
          </a:prstGeom>
          <a:solidFill>
            <a:srgbClr val="EDE4BC"/>
          </a:solidFill>
          <a:ln>
            <a:solidFill>
              <a:srgbClr val="EDE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1768" y="304355"/>
            <a:ext cx="7608482" cy="523220"/>
          </a:xfrm>
          <a:prstGeom prst="rect">
            <a:avLst/>
          </a:prstGeom>
          <a:noFill/>
        </p:spPr>
        <p:txBody>
          <a:bodyPr wrap="square" rtlCol="0">
            <a:spAutoFit/>
          </a:bodyPr>
          <a:lstStyle/>
          <a:p>
            <a:pPr algn="just"/>
            <a:r>
              <a:rPr lang="en-US" sz="2800" b="1" spc="-50" dirty="0">
                <a:effectLst>
                  <a:glow rad="88900">
                    <a:schemeClr val="bg1"/>
                  </a:glow>
                </a:effectLst>
                <a:latin typeface="Arial" panose="020B0604020202020204" pitchFamily="34" charset="0"/>
                <a:cs typeface="Arial" panose="020B0604020202020204" pitchFamily="34" charset="0"/>
              </a:rPr>
              <a:t>Read the postcard and answer the questions.</a:t>
            </a:r>
          </a:p>
        </p:txBody>
      </p:sp>
      <p:sp>
        <p:nvSpPr>
          <p:cNvPr id="16" name="Rectangle 15"/>
          <p:cNvSpPr/>
          <p:nvPr/>
        </p:nvSpPr>
        <p:spPr>
          <a:xfrm>
            <a:off x="964372" y="1297336"/>
            <a:ext cx="1786195" cy="461665"/>
          </a:xfrm>
          <a:prstGeom prst="rect">
            <a:avLst/>
          </a:prstGeom>
        </p:spPr>
        <p:txBody>
          <a:bodyPr wrap="none">
            <a:spAutoFit/>
          </a:bodyPr>
          <a:lstStyle/>
          <a:p>
            <a:r>
              <a:rPr lang="en-US" sz="2400" dirty="0"/>
              <a:t>September 6</a:t>
            </a:r>
          </a:p>
        </p:txBody>
      </p:sp>
      <p:sp>
        <p:nvSpPr>
          <p:cNvPr id="17" name="Rectangle 16"/>
          <p:cNvSpPr/>
          <p:nvPr/>
        </p:nvSpPr>
        <p:spPr>
          <a:xfrm>
            <a:off x="964372" y="1834803"/>
            <a:ext cx="4197745" cy="461665"/>
          </a:xfrm>
          <a:prstGeom prst="rect">
            <a:avLst/>
          </a:prstGeom>
        </p:spPr>
        <p:txBody>
          <a:bodyPr wrap="square">
            <a:spAutoFit/>
          </a:bodyPr>
          <a:lstStyle/>
          <a:p>
            <a:pPr algn="just"/>
            <a:r>
              <a:rPr lang="en-US" sz="2400" i="1"/>
              <a:t>Dear Grandpa and Grandma,</a:t>
            </a:r>
          </a:p>
        </p:txBody>
      </p:sp>
      <p:sp>
        <p:nvSpPr>
          <p:cNvPr id="18" name="Rectangle 17"/>
          <p:cNvSpPr/>
          <p:nvPr/>
        </p:nvSpPr>
        <p:spPr>
          <a:xfrm>
            <a:off x="964372" y="2312858"/>
            <a:ext cx="7060687" cy="3416320"/>
          </a:xfrm>
          <a:prstGeom prst="rect">
            <a:avLst/>
          </a:prstGeom>
        </p:spPr>
        <p:txBody>
          <a:bodyPr wrap="square">
            <a:spAutoFit/>
          </a:bodyPr>
          <a:lstStyle/>
          <a:p>
            <a:pPr algn="just"/>
            <a:r>
              <a:rPr lang="en-US" sz="2400" spc="-50" dirty="0"/>
              <a:t>Stockholm is fantastic! </a:t>
            </a:r>
          </a:p>
          <a:p>
            <a:pPr algn="just"/>
            <a:r>
              <a:rPr lang="en-US" sz="2400" spc="-50" dirty="0"/>
              <a:t>Its weather is perfect, sunny all the time! Our hotel is good. It has a swimming pool and a gym. It offers delicious breakfast. Yesterday Mum, Dad and I rented three bikes and cycled to the Old Town. My parents wore their helmets and I wore mine. We visited the Royal Palace </a:t>
            </a:r>
            <a:r>
              <a:rPr lang="en-US" sz="2400" spc="-50" dirty="0" smtClean="0"/>
              <a:t>first</a:t>
            </a:r>
            <a:r>
              <a:rPr lang="en-US" sz="2400" spc="-50" dirty="0"/>
              <a:t>. What a beautiful place! Mum loved it. She said, “Swedish art is amazing.” After that, we had “</a:t>
            </a:r>
            <a:r>
              <a:rPr lang="en-US" sz="2400" spc="-50" dirty="0" err="1"/>
              <a:t>fika</a:t>
            </a:r>
            <a:r>
              <a:rPr lang="en-US" sz="2400" spc="-50" dirty="0"/>
              <a:t>”, a coffee break, in a traditional café. Everything is so wonderful!</a:t>
            </a:r>
          </a:p>
        </p:txBody>
      </p:sp>
      <p:sp>
        <p:nvSpPr>
          <p:cNvPr id="21" name="Rectangle 20"/>
          <p:cNvSpPr/>
          <p:nvPr/>
        </p:nvSpPr>
        <p:spPr>
          <a:xfrm>
            <a:off x="2986301" y="4496864"/>
            <a:ext cx="4572000" cy="369332"/>
          </a:xfrm>
          <a:prstGeom prst="rect">
            <a:avLst/>
          </a:prstGeom>
        </p:spPr>
        <p:txBody>
          <a:bodyPr>
            <a:spAutoFit/>
          </a:bodyPr>
          <a:lstStyle/>
          <a:p>
            <a:endParaRPr lang="en-US"/>
          </a:p>
        </p:txBody>
      </p:sp>
      <p:sp>
        <p:nvSpPr>
          <p:cNvPr id="22" name="Rectangle 21"/>
          <p:cNvSpPr/>
          <p:nvPr/>
        </p:nvSpPr>
        <p:spPr>
          <a:xfrm>
            <a:off x="964372" y="5686279"/>
            <a:ext cx="2779992" cy="1200329"/>
          </a:xfrm>
          <a:prstGeom prst="rect">
            <a:avLst/>
          </a:prstGeom>
        </p:spPr>
        <p:txBody>
          <a:bodyPr wrap="none">
            <a:spAutoFit/>
          </a:bodyPr>
          <a:lstStyle/>
          <a:p>
            <a:r>
              <a:rPr lang="en-US" sz="2400" dirty="0"/>
              <a:t>Wish you were here!</a:t>
            </a:r>
          </a:p>
          <a:p>
            <a:r>
              <a:rPr lang="en-US" sz="2400" i="1" dirty="0"/>
              <a:t>Love, </a:t>
            </a:r>
          </a:p>
          <a:p>
            <a:r>
              <a:rPr lang="en-US" sz="2400" i="1" dirty="0"/>
              <a:t>Mai</a:t>
            </a:r>
          </a:p>
        </p:txBody>
      </p:sp>
      <p:sp>
        <p:nvSpPr>
          <p:cNvPr id="15" name="Oval 14">
            <a:hlinkClick r:id="rId4" action="ppaction://hlinksldjump"/>
            <a:extLst>
              <a:ext uri="{FF2B5EF4-FFF2-40B4-BE49-F238E27FC236}">
                <a16:creationId xmlns="" xmlns:a16="http://schemas.microsoft.com/office/drawing/2014/main" id="{48DA4ED9-5198-45A5-9212-A20EB9FDF12C}"/>
              </a:ext>
            </a:extLst>
          </p:cNvPr>
          <p:cNvSpPr/>
          <p:nvPr/>
        </p:nvSpPr>
        <p:spPr>
          <a:xfrm>
            <a:off x="8482063" y="6243152"/>
            <a:ext cx="548640" cy="548640"/>
          </a:xfrm>
          <a:prstGeom prst="ellipse">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a:t>
            </a:r>
          </a:p>
        </p:txBody>
      </p:sp>
      <p:sp>
        <p:nvSpPr>
          <p:cNvPr id="19" name="Rounded Rectangle 18"/>
          <p:cNvSpPr>
            <a:spLocks noChangeAspect="1"/>
          </p:cNvSpPr>
          <p:nvPr/>
        </p:nvSpPr>
        <p:spPr>
          <a:xfrm>
            <a:off x="609600" y="292716"/>
            <a:ext cx="457200" cy="457200"/>
          </a:xfrm>
          <a:prstGeom prst="round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2</a:t>
            </a:r>
            <a:endParaRPr kumimoji="0" lang="en-US" sz="28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grpSp>
        <p:nvGrpSpPr>
          <p:cNvPr id="11" name="Group 10"/>
          <p:cNvGrpSpPr/>
          <p:nvPr/>
        </p:nvGrpSpPr>
        <p:grpSpPr>
          <a:xfrm rot="21349035">
            <a:off x="6201765" y="670959"/>
            <a:ext cx="2713073" cy="1874751"/>
            <a:chOff x="5110446" y="1641672"/>
            <a:chExt cx="2713073" cy="1874751"/>
          </a:xfrm>
          <a:effectLst>
            <a:outerShdw blurRad="50800" dist="38100" dir="2700000" algn="tl" rotWithShape="0">
              <a:prstClr val="black">
                <a:alpha val="40000"/>
              </a:prstClr>
            </a:outerShdw>
          </a:effectLst>
        </p:grpSpPr>
        <p:sp>
          <p:nvSpPr>
            <p:cNvPr id="9" name="Rectangle 8"/>
            <p:cNvSpPr/>
            <p:nvPr/>
          </p:nvSpPr>
          <p:spPr>
            <a:xfrm>
              <a:off x="5110446" y="1641672"/>
              <a:ext cx="2346180" cy="187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724" y="1679394"/>
              <a:ext cx="1371258" cy="1190352"/>
            </a:xfrm>
            <a:prstGeom prst="rect">
              <a:avLst/>
            </a:prstGeom>
          </p:spPr>
        </p:pic>
        <p:sp>
          <p:nvSpPr>
            <p:cNvPr id="10" name="TextBox 9"/>
            <p:cNvSpPr txBox="1"/>
            <p:nvPr/>
          </p:nvSpPr>
          <p:spPr>
            <a:xfrm>
              <a:off x="5210955" y="2870241"/>
              <a:ext cx="2612564" cy="523220"/>
            </a:xfrm>
            <a:prstGeom prst="rect">
              <a:avLst/>
            </a:prstGeom>
            <a:noFill/>
          </p:spPr>
          <p:txBody>
            <a:bodyPr wrap="square" rtlCol="0">
              <a:spAutoFit/>
            </a:bodyPr>
            <a:lstStyle/>
            <a:p>
              <a:r>
                <a:rPr lang="en-US" sz="1400" dirty="0"/>
                <a:t>To: Grandpa &amp; Grandma</a:t>
              </a:r>
            </a:p>
            <a:p>
              <a:r>
                <a:rPr lang="en-US" sz="1400" dirty="0" err="1"/>
                <a:t>Hoan</a:t>
              </a:r>
              <a:r>
                <a:rPr lang="en-US" sz="1400" dirty="0"/>
                <a:t> </a:t>
              </a:r>
              <a:r>
                <a:rPr lang="en-US" sz="1400" dirty="0" err="1"/>
                <a:t>Kiem</a:t>
              </a:r>
              <a:r>
                <a:rPr lang="en-US" sz="1400" dirty="0"/>
                <a:t>, Ha </a:t>
              </a:r>
              <a:r>
                <a:rPr lang="en-US" sz="1400" dirty="0" err="1"/>
                <a:t>Noi</a:t>
              </a:r>
              <a:r>
                <a:rPr lang="en-US" sz="1400" dirty="0"/>
                <a:t>, Viet Nam</a:t>
              </a:r>
            </a:p>
          </p:txBody>
        </p:sp>
      </p:grpSp>
      <p:cxnSp>
        <p:nvCxnSpPr>
          <p:cNvPr id="3" name="Straight Connector 2"/>
          <p:cNvCxnSpPr/>
          <p:nvPr/>
        </p:nvCxnSpPr>
        <p:spPr>
          <a:xfrm>
            <a:off x="2656111" y="2714727"/>
            <a:ext cx="10455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51260" y="3026785"/>
            <a:ext cx="893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88661" y="3782946"/>
            <a:ext cx="6821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01768" y="4496864"/>
            <a:ext cx="886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00960" y="5618143"/>
            <a:ext cx="11954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G6 - U9L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5660177" y="880481"/>
            <a:ext cx="457200" cy="457200"/>
          </a:xfrm>
          <a:prstGeom prst="rect">
            <a:avLst/>
          </a:prstGeom>
        </p:spPr>
      </p:pic>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109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003110" y="1001461"/>
            <a:ext cx="247707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fan</a:t>
            </a:r>
            <a:r>
              <a:rPr lang="en-US" sz="2400" b="1" kern="1200" dirty="0" err="1" smtClean="0">
                <a:solidFill>
                  <a:srgbClr val="FF0000"/>
                </a:solidFill>
              </a:rPr>
              <a:t>‘</a:t>
            </a:r>
            <a:r>
              <a:rPr lang="en-US" sz="2400" kern="1200" dirty="0" err="1" smtClean="0">
                <a:solidFill>
                  <a:schemeClr val="tx1"/>
                </a:solidFill>
              </a:rPr>
              <a:t>tastic</a:t>
            </a:r>
            <a:r>
              <a:rPr lang="en-US" sz="2400" kern="1200" dirty="0" smtClean="0">
                <a:solidFill>
                  <a:schemeClr val="tx1"/>
                </a:solidFill>
              </a:rPr>
              <a:t> (</a:t>
            </a:r>
            <a:r>
              <a:rPr lang="en-US" sz="2400" kern="1200" dirty="0" err="1" smtClean="0">
                <a:solidFill>
                  <a:schemeClr val="tx1"/>
                </a:solidFill>
              </a:rPr>
              <a:t>adj</a:t>
            </a:r>
            <a:r>
              <a:rPr lang="en-US" sz="2400" kern="1200" dirty="0" smtClean="0">
                <a:solidFill>
                  <a:schemeClr val="tx1"/>
                </a:solidFill>
              </a:rPr>
              <a:t>)</a:t>
            </a:r>
            <a:endParaRPr lang="en-US" sz="2400" kern="1200" dirty="0">
              <a:solidFill>
                <a:schemeClr val="tx1"/>
              </a:solidFill>
            </a:endParaRPr>
          </a:p>
        </p:txBody>
      </p:sp>
      <p:sp>
        <p:nvSpPr>
          <p:cNvPr id="10" name="Freeform 9"/>
          <p:cNvSpPr/>
          <p:nvPr/>
        </p:nvSpPr>
        <p:spPr>
          <a:xfrm>
            <a:off x="1003110" y="1646221"/>
            <a:ext cx="247707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rgbClr val="FF0000"/>
                </a:solidFill>
              </a:rPr>
              <a:t>‘</a:t>
            </a:r>
            <a:r>
              <a:rPr lang="en-US" sz="2400" kern="1200" dirty="0" smtClean="0">
                <a:solidFill>
                  <a:schemeClr val="tx1"/>
                </a:solidFill>
              </a:rPr>
              <a:t>perfect (</a:t>
            </a:r>
            <a:r>
              <a:rPr lang="en-US" sz="2400" kern="1200" dirty="0" err="1" smtClean="0">
                <a:solidFill>
                  <a:schemeClr val="tx1"/>
                </a:solidFill>
              </a:rPr>
              <a:t>adj</a:t>
            </a:r>
            <a:r>
              <a:rPr lang="en-US" sz="2400" kern="1200" dirty="0" smtClean="0">
                <a:solidFill>
                  <a:schemeClr val="tx1"/>
                </a:solidFill>
              </a:rPr>
              <a:t>) </a:t>
            </a:r>
            <a:endParaRPr lang="en-US" sz="2400" kern="1200" dirty="0">
              <a:solidFill>
                <a:schemeClr val="tx1"/>
              </a:solidFill>
            </a:endParaRPr>
          </a:p>
        </p:txBody>
      </p:sp>
      <p:sp>
        <p:nvSpPr>
          <p:cNvPr id="11" name="Freeform 10"/>
          <p:cNvSpPr/>
          <p:nvPr/>
        </p:nvSpPr>
        <p:spPr>
          <a:xfrm>
            <a:off x="1003110" y="2290981"/>
            <a:ext cx="247707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smtClean="0">
                <a:solidFill>
                  <a:schemeClr val="tx1"/>
                </a:solidFill>
              </a:rPr>
              <a:t>rent (v) </a:t>
            </a:r>
            <a:endParaRPr lang="en-US" sz="2400" kern="1200">
              <a:solidFill>
                <a:schemeClr val="tx1"/>
              </a:solidFill>
            </a:endParaRPr>
          </a:p>
        </p:txBody>
      </p:sp>
      <p:sp>
        <p:nvSpPr>
          <p:cNvPr id="12" name="Freeform 11"/>
          <p:cNvSpPr/>
          <p:nvPr/>
        </p:nvSpPr>
        <p:spPr>
          <a:xfrm>
            <a:off x="1003110" y="2935741"/>
            <a:ext cx="247707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rgbClr val="FF0000"/>
                </a:solidFill>
              </a:rPr>
              <a:t>‘</a:t>
            </a:r>
            <a:r>
              <a:rPr lang="en-US" sz="2400" kern="1200" dirty="0" smtClean="0">
                <a:solidFill>
                  <a:schemeClr val="tx1"/>
                </a:solidFill>
              </a:rPr>
              <a:t>helmet (n) </a:t>
            </a:r>
            <a:endParaRPr lang="en-US" sz="2400" kern="1200" dirty="0">
              <a:solidFill>
                <a:schemeClr val="tx1"/>
              </a:solidFill>
            </a:endParaRPr>
          </a:p>
        </p:txBody>
      </p:sp>
      <p:sp>
        <p:nvSpPr>
          <p:cNvPr id="13" name="Freeform 12"/>
          <p:cNvSpPr/>
          <p:nvPr/>
        </p:nvSpPr>
        <p:spPr>
          <a:xfrm>
            <a:off x="1003110" y="3580501"/>
            <a:ext cx="247707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tradi</a:t>
            </a:r>
            <a:r>
              <a:rPr lang="en-US" sz="2400" b="1" kern="1200" dirty="0" err="1" smtClean="0">
                <a:solidFill>
                  <a:srgbClr val="FF0000"/>
                </a:solidFill>
              </a:rPr>
              <a:t>‘</a:t>
            </a:r>
            <a:r>
              <a:rPr lang="en-US" sz="2400" kern="1200" dirty="0" err="1" smtClean="0">
                <a:solidFill>
                  <a:schemeClr val="tx1"/>
                </a:solidFill>
              </a:rPr>
              <a:t>tional</a:t>
            </a:r>
            <a:r>
              <a:rPr lang="en-US" sz="2400" kern="1200" dirty="0" smtClean="0">
                <a:solidFill>
                  <a:schemeClr val="tx1"/>
                </a:solidFill>
              </a:rPr>
              <a:t> (</a:t>
            </a:r>
            <a:r>
              <a:rPr lang="en-US" sz="2400" kern="1200" dirty="0" err="1" smtClean="0">
                <a:solidFill>
                  <a:schemeClr val="tx1"/>
                </a:solidFill>
              </a:rPr>
              <a:t>adj</a:t>
            </a:r>
            <a:r>
              <a:rPr lang="en-US" sz="2400" kern="1200" dirty="0" smtClean="0">
                <a:solidFill>
                  <a:schemeClr val="tx1"/>
                </a:solidFill>
              </a:rPr>
              <a:t>) </a:t>
            </a:r>
            <a:endParaRPr lang="en-US" sz="2400" kern="1200" dirty="0">
              <a:solidFill>
                <a:schemeClr val="tx1"/>
              </a:solidFill>
            </a:endParaRPr>
          </a:p>
        </p:txBody>
      </p:sp>
      <p:sp>
        <p:nvSpPr>
          <p:cNvPr id="14" name="Freeform 13"/>
          <p:cNvSpPr/>
          <p:nvPr/>
        </p:nvSpPr>
        <p:spPr>
          <a:xfrm>
            <a:off x="1003110" y="4225261"/>
            <a:ext cx="247707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rgbClr val="FF0000"/>
                </a:solidFill>
              </a:rPr>
              <a:t>‘</a:t>
            </a:r>
            <a:r>
              <a:rPr lang="en-US" sz="2400" kern="1200" dirty="0" smtClean="0">
                <a:solidFill>
                  <a:schemeClr val="tx1"/>
                </a:solidFill>
              </a:rPr>
              <a:t>landscape (n) </a:t>
            </a:r>
            <a:endParaRPr lang="en-US" sz="2400" kern="1200" dirty="0">
              <a:solidFill>
                <a:schemeClr val="tx1"/>
              </a:solidFill>
            </a:endParaRPr>
          </a:p>
        </p:txBody>
      </p:sp>
      <p:sp>
        <p:nvSpPr>
          <p:cNvPr id="5" name="Rectangle 4"/>
          <p:cNvSpPr/>
          <p:nvPr/>
        </p:nvSpPr>
        <p:spPr>
          <a:xfrm>
            <a:off x="0" y="0"/>
            <a:ext cx="9144000" cy="731520"/>
          </a:xfrm>
          <a:prstGeom prst="rect">
            <a:avLst/>
          </a:prstGeom>
          <a:solidFill>
            <a:srgbClr val="4BACC6">
              <a:lumMod val="75000"/>
            </a:srgb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Arial"/>
                <a:ea typeface="+mn-ea"/>
                <a:cs typeface="Arial" panose="020B0604020202020204" pitchFamily="34" charset="0"/>
              </a:rPr>
              <a:t>Vocabulary</a:t>
            </a:r>
          </a:p>
        </p:txBody>
      </p:sp>
      <p:pic>
        <p:nvPicPr>
          <p:cNvPr id="6" name="3 Imag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0630" y="51359"/>
            <a:ext cx="994747" cy="1005840"/>
          </a:xfrm>
          <a:prstGeom prst="rect">
            <a:avLst/>
          </a:prstGeom>
          <a:effectLst>
            <a:outerShdw blurRad="50800" dist="38100" dir="2700000" algn="tl" rotWithShape="0">
              <a:prstClr val="black">
                <a:alpha val="40000"/>
              </a:prstClr>
            </a:outerShdw>
          </a:effectLst>
        </p:spPr>
      </p:pic>
      <p:sp>
        <p:nvSpPr>
          <p:cNvPr id="15" name="Freeform 14"/>
          <p:cNvSpPr/>
          <p:nvPr/>
        </p:nvSpPr>
        <p:spPr>
          <a:xfrm>
            <a:off x="4572000" y="100146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tuyệt</a:t>
            </a:r>
            <a:r>
              <a:rPr lang="en-US" sz="2400" kern="1200" dirty="0" smtClean="0">
                <a:solidFill>
                  <a:schemeClr val="tx1"/>
                </a:solidFill>
              </a:rPr>
              <a:t> </a:t>
            </a:r>
            <a:r>
              <a:rPr lang="en-US" sz="2400" kern="1200" dirty="0" err="1" smtClean="0">
                <a:solidFill>
                  <a:schemeClr val="tx1"/>
                </a:solidFill>
              </a:rPr>
              <a:t>vời</a:t>
            </a:r>
            <a:endParaRPr lang="en-US" sz="2400" kern="1200" dirty="0">
              <a:solidFill>
                <a:schemeClr val="tx1"/>
              </a:solidFill>
            </a:endParaRPr>
          </a:p>
        </p:txBody>
      </p:sp>
      <p:sp>
        <p:nvSpPr>
          <p:cNvPr id="16" name="Freeform 15"/>
          <p:cNvSpPr/>
          <p:nvPr/>
        </p:nvSpPr>
        <p:spPr>
          <a:xfrm>
            <a:off x="4572000" y="164622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dirty="0" err="1" smtClean="0">
                <a:solidFill>
                  <a:schemeClr val="tx1"/>
                </a:solidFill>
              </a:rPr>
              <a:t>hoàn</a:t>
            </a:r>
            <a:r>
              <a:rPr lang="en-US" sz="2400" dirty="0" smtClean="0">
                <a:solidFill>
                  <a:schemeClr val="tx1"/>
                </a:solidFill>
              </a:rPr>
              <a:t> </a:t>
            </a:r>
            <a:r>
              <a:rPr lang="en-US" sz="2400" dirty="0" err="1" smtClean="0">
                <a:solidFill>
                  <a:schemeClr val="tx1"/>
                </a:solidFill>
              </a:rPr>
              <a:t>hảo</a:t>
            </a:r>
            <a:endParaRPr lang="en-US" sz="2400" kern="1200" dirty="0">
              <a:solidFill>
                <a:schemeClr val="tx1"/>
              </a:solidFill>
            </a:endParaRPr>
          </a:p>
        </p:txBody>
      </p:sp>
      <p:sp>
        <p:nvSpPr>
          <p:cNvPr id="17" name="Freeform 16"/>
          <p:cNvSpPr/>
          <p:nvPr/>
        </p:nvSpPr>
        <p:spPr>
          <a:xfrm>
            <a:off x="4572000" y="229098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dirty="0" err="1" smtClean="0">
                <a:solidFill>
                  <a:schemeClr val="tx1"/>
                </a:solidFill>
              </a:rPr>
              <a:t>thuê</a:t>
            </a:r>
            <a:endParaRPr lang="en-US" sz="2400" kern="1200" dirty="0">
              <a:solidFill>
                <a:schemeClr val="tx1"/>
              </a:solidFill>
            </a:endParaRPr>
          </a:p>
        </p:txBody>
      </p:sp>
      <p:sp>
        <p:nvSpPr>
          <p:cNvPr id="18" name="Freeform 17"/>
          <p:cNvSpPr/>
          <p:nvPr/>
        </p:nvSpPr>
        <p:spPr>
          <a:xfrm>
            <a:off x="4572000" y="293574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mũ</a:t>
            </a:r>
            <a:r>
              <a:rPr lang="en-US" sz="2400" kern="1200" dirty="0" smtClean="0">
                <a:solidFill>
                  <a:schemeClr val="tx1"/>
                </a:solidFill>
              </a:rPr>
              <a:t> </a:t>
            </a:r>
            <a:r>
              <a:rPr lang="en-US" sz="2400" kern="1200" dirty="0" err="1" smtClean="0">
                <a:solidFill>
                  <a:schemeClr val="tx1"/>
                </a:solidFill>
              </a:rPr>
              <a:t>bảo</a:t>
            </a:r>
            <a:r>
              <a:rPr lang="en-US" sz="2400" kern="1200" dirty="0" smtClean="0">
                <a:solidFill>
                  <a:schemeClr val="tx1"/>
                </a:solidFill>
              </a:rPr>
              <a:t> </a:t>
            </a:r>
            <a:r>
              <a:rPr lang="en-US" sz="2400" kern="1200" dirty="0" err="1" smtClean="0">
                <a:solidFill>
                  <a:schemeClr val="tx1"/>
                </a:solidFill>
              </a:rPr>
              <a:t>hiểm</a:t>
            </a:r>
            <a:endParaRPr lang="en-US" sz="2400" kern="1200" dirty="0">
              <a:solidFill>
                <a:schemeClr val="tx1"/>
              </a:solidFill>
            </a:endParaRPr>
          </a:p>
        </p:txBody>
      </p:sp>
      <p:sp>
        <p:nvSpPr>
          <p:cNvPr id="19" name="Freeform 18"/>
          <p:cNvSpPr/>
          <p:nvPr/>
        </p:nvSpPr>
        <p:spPr>
          <a:xfrm>
            <a:off x="4572000" y="358050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truyền</a:t>
            </a:r>
            <a:r>
              <a:rPr lang="en-US" sz="2400" kern="1200" dirty="0" smtClean="0">
                <a:solidFill>
                  <a:schemeClr val="tx1"/>
                </a:solidFill>
              </a:rPr>
              <a:t> </a:t>
            </a:r>
            <a:r>
              <a:rPr lang="en-US" sz="2400" kern="1200" dirty="0" err="1" smtClean="0">
                <a:solidFill>
                  <a:schemeClr val="tx1"/>
                </a:solidFill>
              </a:rPr>
              <a:t>thống</a:t>
            </a:r>
            <a:endParaRPr lang="en-US" sz="2400" kern="1200" dirty="0">
              <a:solidFill>
                <a:schemeClr val="tx1"/>
              </a:solidFill>
            </a:endParaRPr>
          </a:p>
        </p:txBody>
      </p:sp>
      <p:sp>
        <p:nvSpPr>
          <p:cNvPr id="20" name="Freeform 19"/>
          <p:cNvSpPr/>
          <p:nvPr/>
        </p:nvSpPr>
        <p:spPr>
          <a:xfrm>
            <a:off x="4572000" y="422526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kern="1200" dirty="0" err="1" smtClean="0">
                <a:solidFill>
                  <a:schemeClr val="tx1"/>
                </a:solidFill>
              </a:rPr>
              <a:t>phong</a:t>
            </a:r>
            <a:r>
              <a:rPr lang="en-US" sz="2400" kern="1200" dirty="0" smtClean="0">
                <a:solidFill>
                  <a:schemeClr val="tx1"/>
                </a:solidFill>
              </a:rPr>
              <a:t> </a:t>
            </a:r>
            <a:r>
              <a:rPr lang="en-US" sz="2400" kern="1200" dirty="0" err="1" smtClean="0">
                <a:solidFill>
                  <a:schemeClr val="tx1"/>
                </a:solidFill>
              </a:rPr>
              <a:t>cảnh</a:t>
            </a:r>
            <a:endParaRPr lang="en-US" sz="2400" kern="1200" dirty="0">
              <a:solidFill>
                <a:schemeClr val="tx1"/>
              </a:solidFill>
            </a:endParaRPr>
          </a:p>
        </p:txBody>
      </p:sp>
      <p:pic>
        <p:nvPicPr>
          <p:cNvPr id="2" name="- fantastic_gb_.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extLst>
              <a:ext uri="{28A0092B-C50C-407E-A947-70E740481C1C}">
                <a14:useLocalDpi xmlns:a14="http://schemas.microsoft.com/office/drawing/2010/main" val="0"/>
              </a:ext>
            </a:extLst>
          </a:blip>
          <a:stretch>
            <a:fillRect/>
          </a:stretch>
        </p:blipFill>
        <p:spPr>
          <a:xfrm>
            <a:off x="6819331" y="1131276"/>
            <a:ext cx="365760" cy="365760"/>
          </a:xfrm>
          <a:prstGeom prst="rect">
            <a:avLst/>
          </a:prstGeom>
        </p:spPr>
      </p:pic>
      <p:pic>
        <p:nvPicPr>
          <p:cNvPr id="3" name="- helmet_gb_.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extLst>
              <a:ext uri="{28A0092B-C50C-407E-A947-70E740481C1C}">
                <a14:useLocalDpi xmlns:a14="http://schemas.microsoft.com/office/drawing/2010/main" val="0"/>
              </a:ext>
            </a:extLst>
          </a:blip>
          <a:stretch>
            <a:fillRect/>
          </a:stretch>
        </p:blipFill>
        <p:spPr>
          <a:xfrm>
            <a:off x="6819331" y="3049536"/>
            <a:ext cx="365760" cy="365760"/>
          </a:xfrm>
          <a:prstGeom prst="rect">
            <a:avLst/>
          </a:prstGeom>
        </p:spPr>
      </p:pic>
      <p:pic>
        <p:nvPicPr>
          <p:cNvPr id="4" name="- landscape_gb_.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extLst>
              <a:ext uri="{28A0092B-C50C-407E-A947-70E740481C1C}">
                <a14:useLocalDpi xmlns:a14="http://schemas.microsoft.com/office/drawing/2010/main" val="0"/>
              </a:ext>
            </a:extLst>
          </a:blip>
          <a:stretch>
            <a:fillRect/>
          </a:stretch>
        </p:blipFill>
        <p:spPr>
          <a:xfrm>
            <a:off x="6819331" y="4328375"/>
            <a:ext cx="365760" cy="365760"/>
          </a:xfrm>
          <a:prstGeom prst="rect">
            <a:avLst/>
          </a:prstGeom>
        </p:spPr>
      </p:pic>
      <p:pic>
        <p:nvPicPr>
          <p:cNvPr id="7" name="- perfect_gb_.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cstate="print">
            <a:extLst>
              <a:ext uri="{28A0092B-C50C-407E-A947-70E740481C1C}">
                <a14:useLocalDpi xmlns:a14="http://schemas.microsoft.com/office/drawing/2010/main" val="0"/>
              </a:ext>
            </a:extLst>
          </a:blip>
          <a:stretch>
            <a:fillRect/>
          </a:stretch>
        </p:blipFill>
        <p:spPr>
          <a:xfrm>
            <a:off x="6819331" y="1770696"/>
            <a:ext cx="365760" cy="365760"/>
          </a:xfrm>
          <a:prstGeom prst="rect">
            <a:avLst/>
          </a:prstGeom>
        </p:spPr>
      </p:pic>
      <p:pic>
        <p:nvPicPr>
          <p:cNvPr id="8" name="- rent_gb_.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cstate="print">
            <a:extLst>
              <a:ext uri="{28A0092B-C50C-407E-A947-70E740481C1C}">
                <a14:useLocalDpi xmlns:a14="http://schemas.microsoft.com/office/drawing/2010/main" val="0"/>
              </a:ext>
            </a:extLst>
          </a:blip>
          <a:stretch>
            <a:fillRect/>
          </a:stretch>
        </p:blipFill>
        <p:spPr>
          <a:xfrm>
            <a:off x="6819331" y="2410116"/>
            <a:ext cx="365760" cy="365760"/>
          </a:xfrm>
          <a:prstGeom prst="rect">
            <a:avLst/>
          </a:prstGeom>
        </p:spPr>
      </p:pic>
      <p:pic>
        <p:nvPicPr>
          <p:cNvPr id="21" name="- traditional_gb_.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cstate="print">
            <a:extLst>
              <a:ext uri="{28A0092B-C50C-407E-A947-70E740481C1C}">
                <a14:useLocalDpi xmlns:a14="http://schemas.microsoft.com/office/drawing/2010/main" val="0"/>
              </a:ext>
            </a:extLst>
          </a:blip>
          <a:stretch>
            <a:fillRect/>
          </a:stretch>
        </p:blipFill>
        <p:spPr>
          <a:xfrm>
            <a:off x="6819331" y="3688956"/>
            <a:ext cx="365760" cy="365760"/>
          </a:xfrm>
          <a:prstGeom prst="rect">
            <a:avLst/>
          </a:prstGeom>
        </p:spPr>
      </p:pic>
    </p:spTree>
    <p:extLst>
      <p:ext uri="{BB962C8B-B14F-4D97-AF65-F5344CB8AC3E}">
        <p14:creationId xmlns:p14="http://schemas.microsoft.com/office/powerpoint/2010/main" val="11333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104" fill="hold"/>
                                        <p:tgtEl>
                                          <p:spTgt spid="2"/>
                                        </p:tgtEl>
                                      </p:cBhvr>
                                    </p:cmd>
                                  </p:childTnLst>
                                </p:cTn>
                              </p:par>
                            </p:childTnLst>
                          </p:cTn>
                        </p:par>
                      </p:childTnLst>
                    </p:cTn>
                  </p:par>
                </p:childTnLst>
              </p:cTn>
              <p:nextCondLst>
                <p:cond evt="onClick" delay="0">
                  <p:tgtEl>
                    <p:spTgt spid="2"/>
                  </p:tgtEl>
                </p:cond>
              </p:nextCondLst>
            </p:seq>
            <p:audio>
              <p:cMediaNode vol="80000">
                <p:cTn id="68" fill="hold" display="0">
                  <p:stCondLst>
                    <p:cond delay="indefinite"/>
                  </p:stCondLst>
                  <p:endCondLst>
                    <p:cond evt="onStopAudio" delay="0">
                      <p:tgtEl>
                        <p:sldTgt/>
                      </p:tgtEl>
                    </p:cond>
                  </p:endCondLst>
                </p:cTn>
                <p:tgtEl>
                  <p:spTgt spid="2"/>
                </p:tgtEl>
              </p:cMediaNode>
            </p:audio>
            <p:seq concurrent="1" nextAc="seek">
              <p:cTn id="69" restart="whenNotActive" fill="hold" evtFilter="cancelBubble" nodeType="interactiveSeq">
                <p:stCondLst>
                  <p:cond evt="onClick" delay="0">
                    <p:tgtEl>
                      <p:spTgt spid="3"/>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863" fill="hold"/>
                                        <p:tgtEl>
                                          <p:spTgt spid="3"/>
                                        </p:tgtEl>
                                      </p:cBhvr>
                                    </p:cmd>
                                  </p:childTnLst>
                                </p:cTn>
                              </p:par>
                            </p:childTnLst>
                          </p:cTn>
                        </p:par>
                      </p:childTnLst>
                    </p:cTn>
                  </p:par>
                </p:childTnLst>
              </p:cTn>
              <p:nextCondLst>
                <p:cond evt="onClick" delay="0">
                  <p:tgtEl>
                    <p:spTgt spid="3"/>
                  </p:tgtEl>
                </p:cond>
              </p:nextCondLst>
            </p:seq>
            <p:audio>
              <p:cMediaNode vol="80000">
                <p:cTn id="74" fill="hold" display="0">
                  <p:stCondLst>
                    <p:cond delay="indefinite"/>
                  </p:stCondLst>
                  <p:endCondLst>
                    <p:cond evt="onStopAudio" delay="0">
                      <p:tgtEl>
                        <p:sldTgt/>
                      </p:tgtEl>
                    </p:cond>
                  </p:endCondLst>
                </p:cTn>
                <p:tgtEl>
                  <p:spTgt spid="3"/>
                </p:tgtEl>
              </p:cMediaNode>
            </p:audio>
            <p:seq concurrent="1" nextAc="seek">
              <p:cTn id="75" restart="whenNotActive" fill="hold" evtFilter="cancelBubble" nodeType="interactiveSeq">
                <p:stCondLst>
                  <p:cond evt="onClick" delay="0">
                    <p:tgtEl>
                      <p:spTgt spid="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094" fill="hold"/>
                                        <p:tgtEl>
                                          <p:spTgt spid="4"/>
                                        </p:tgtEl>
                                      </p:cBhvr>
                                    </p:cmd>
                                  </p:childTnLst>
                                </p:cTn>
                              </p:par>
                            </p:childTnLst>
                          </p:cTn>
                        </p:par>
                      </p:childTnLst>
                    </p:cTn>
                  </p:par>
                </p:childTnLst>
              </p:cTn>
              <p:nextCondLst>
                <p:cond evt="onClick" delay="0">
                  <p:tgtEl>
                    <p:spTgt spid="4"/>
                  </p:tgtEl>
                </p:cond>
              </p:nextCondLst>
            </p:seq>
            <p:audio>
              <p:cMediaNode vol="80000">
                <p:cTn id="80" fill="hold" display="0">
                  <p:stCondLst>
                    <p:cond delay="indefinite"/>
                  </p:stCondLst>
                  <p:endCondLst>
                    <p:cond evt="onStopAudio" delay="0">
                      <p:tgtEl>
                        <p:sldTgt/>
                      </p:tgtEl>
                    </p:cond>
                  </p:endCondLst>
                </p:cTn>
                <p:tgtEl>
                  <p:spTgt spid="4"/>
                </p:tgtEl>
              </p:cMediaNode>
            </p:audio>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906" fill="hold"/>
                                        <p:tgtEl>
                                          <p:spTgt spid="7"/>
                                        </p:tgtEl>
                                      </p:cBhvr>
                                    </p:cmd>
                                  </p:childTnLst>
                                </p:cTn>
                              </p:par>
                            </p:childTnLst>
                          </p:cTn>
                        </p:par>
                      </p:childTnLst>
                    </p:cTn>
                  </p:par>
                </p:childTnLst>
              </p:cTn>
              <p:nextCondLst>
                <p:cond evt="onClick" delay="0">
                  <p:tgtEl>
                    <p:spTgt spid="7"/>
                  </p:tgtEl>
                </p:cond>
              </p:nextCondLst>
            </p:seq>
            <p:audio>
              <p:cMediaNode vol="80000">
                <p:cTn id="86" fill="hold" display="0">
                  <p:stCondLst>
                    <p:cond delay="indefinite"/>
                  </p:stCondLst>
                  <p:endCondLst>
                    <p:cond evt="onStopAudio" delay="0">
                      <p:tgtEl>
                        <p:sldTgt/>
                      </p:tgtEl>
                    </p:cond>
                  </p:endCondLst>
                </p:cTn>
                <p:tgtEl>
                  <p:spTgt spid="7"/>
                </p:tgtEl>
              </p:cMediaNode>
            </p:audio>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920" fill="hold"/>
                                        <p:tgtEl>
                                          <p:spTgt spid="8"/>
                                        </p:tgtEl>
                                      </p:cBhvr>
                                    </p:cmd>
                                  </p:childTnLst>
                                </p:cTn>
                              </p:par>
                            </p:childTnLst>
                          </p:cTn>
                        </p:par>
                      </p:childTnLst>
                    </p:cTn>
                  </p:par>
                </p:childTnLst>
              </p:cTn>
              <p:nextCondLst>
                <p:cond evt="onClick" delay="0">
                  <p:tgtEl>
                    <p:spTgt spid="8"/>
                  </p:tgtEl>
                </p:cond>
              </p:nextCondLst>
            </p:seq>
            <p:audio>
              <p:cMediaNode vol="80000">
                <p:cTn id="92" fill="hold" display="0">
                  <p:stCondLst>
                    <p:cond delay="indefinite"/>
                  </p:stCondLst>
                  <p:endCondLst>
                    <p:cond evt="onStopAudio" delay="0">
                      <p:tgtEl>
                        <p:sldTgt/>
                      </p:tgtEl>
                    </p:cond>
                  </p:endCondLst>
                </p:cTn>
                <p:tgtEl>
                  <p:spTgt spid="8"/>
                </p:tgtEl>
              </p:cMediaNode>
            </p:audio>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1035" fill="hold"/>
                                        <p:tgtEl>
                                          <p:spTgt spid="21"/>
                                        </p:tgtEl>
                                      </p:cBhvr>
                                    </p:cmd>
                                  </p:childTnLst>
                                </p:cTn>
                              </p:par>
                            </p:childTnLst>
                          </p:cTn>
                        </p:par>
                      </p:childTnLst>
                    </p:cTn>
                  </p:par>
                </p:childTnLst>
              </p:cTn>
              <p:nextCondLst>
                <p:cond evt="onClick" delay="0">
                  <p:tgtEl>
                    <p:spTgt spid="21"/>
                  </p:tgtEl>
                </p:cond>
              </p:nextCondLst>
            </p:seq>
            <p:audio>
              <p:cMediaNode vol="80000">
                <p:cTn id="98" fill="hold" display="0">
                  <p:stCondLst>
                    <p:cond delay="indefinite"/>
                  </p:stCondLst>
                  <p:endCondLst>
                    <p:cond evt="onStopAudio" delay="0">
                      <p:tgtEl>
                        <p:sldTgt/>
                      </p:tgtEl>
                    </p:cond>
                  </p:endCondLst>
                </p:cTn>
                <p:tgtEl>
                  <p:spTgt spid="21"/>
                </p:tgtEl>
              </p:cMediaNode>
            </p:audio>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003110" y="1188058"/>
            <a:ext cx="237744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A3E7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chemeClr val="tx1"/>
                </a:solidFill>
              </a:rPr>
              <a:t>fantastic (</a:t>
            </a:r>
            <a:r>
              <a:rPr lang="en-US" sz="2400" b="1" kern="1200" dirty="0" err="1" smtClean="0">
                <a:solidFill>
                  <a:schemeClr val="tx1"/>
                </a:solidFill>
              </a:rPr>
              <a:t>adj</a:t>
            </a:r>
            <a:r>
              <a:rPr lang="en-US" sz="2400" b="1" kern="1200" dirty="0" smtClean="0">
                <a:solidFill>
                  <a:schemeClr val="tx1"/>
                </a:solidFill>
              </a:rPr>
              <a:t>)</a:t>
            </a:r>
            <a:endParaRPr lang="en-US" sz="2400" b="1" kern="1200" dirty="0">
              <a:solidFill>
                <a:schemeClr val="tx1"/>
              </a:solidFill>
            </a:endParaRPr>
          </a:p>
        </p:txBody>
      </p:sp>
      <p:sp>
        <p:nvSpPr>
          <p:cNvPr id="10" name="Freeform 9"/>
          <p:cNvSpPr/>
          <p:nvPr/>
        </p:nvSpPr>
        <p:spPr>
          <a:xfrm>
            <a:off x="1003110" y="2049691"/>
            <a:ext cx="237744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A3E7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chemeClr val="tx1"/>
                </a:solidFill>
              </a:rPr>
              <a:t>perfect (</a:t>
            </a:r>
            <a:r>
              <a:rPr lang="en-US" sz="2400" b="1" kern="1200" dirty="0" err="1" smtClean="0">
                <a:solidFill>
                  <a:schemeClr val="tx1"/>
                </a:solidFill>
              </a:rPr>
              <a:t>adj</a:t>
            </a:r>
            <a:r>
              <a:rPr lang="en-US" sz="2400" b="1" kern="1200" dirty="0" smtClean="0">
                <a:solidFill>
                  <a:schemeClr val="tx1"/>
                </a:solidFill>
              </a:rPr>
              <a:t>) </a:t>
            </a:r>
            <a:endParaRPr lang="en-US" sz="2400" b="1" kern="1200" dirty="0">
              <a:solidFill>
                <a:schemeClr val="tx1"/>
              </a:solidFill>
            </a:endParaRPr>
          </a:p>
        </p:txBody>
      </p:sp>
      <p:sp>
        <p:nvSpPr>
          <p:cNvPr id="11" name="Freeform 10"/>
          <p:cNvSpPr/>
          <p:nvPr/>
        </p:nvSpPr>
        <p:spPr>
          <a:xfrm>
            <a:off x="1003110" y="2911324"/>
            <a:ext cx="237744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A3E7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smtClean="0">
                <a:solidFill>
                  <a:schemeClr val="tx1"/>
                </a:solidFill>
              </a:rPr>
              <a:t>rent (v) </a:t>
            </a:r>
            <a:endParaRPr lang="en-US" sz="2400" b="1" kern="1200">
              <a:solidFill>
                <a:schemeClr val="tx1"/>
              </a:solidFill>
            </a:endParaRPr>
          </a:p>
        </p:txBody>
      </p:sp>
      <p:sp>
        <p:nvSpPr>
          <p:cNvPr id="12" name="Freeform 11"/>
          <p:cNvSpPr/>
          <p:nvPr/>
        </p:nvSpPr>
        <p:spPr>
          <a:xfrm>
            <a:off x="1003110" y="3772957"/>
            <a:ext cx="237744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A3E7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chemeClr val="tx1"/>
                </a:solidFill>
              </a:rPr>
              <a:t>helmet (n) </a:t>
            </a:r>
            <a:endParaRPr lang="en-US" sz="2400" b="1" kern="1200" dirty="0">
              <a:solidFill>
                <a:schemeClr val="tx1"/>
              </a:solidFill>
            </a:endParaRPr>
          </a:p>
        </p:txBody>
      </p:sp>
      <p:sp>
        <p:nvSpPr>
          <p:cNvPr id="13" name="Freeform 12"/>
          <p:cNvSpPr/>
          <p:nvPr/>
        </p:nvSpPr>
        <p:spPr>
          <a:xfrm>
            <a:off x="1003110" y="4634590"/>
            <a:ext cx="237744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A3E7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chemeClr val="tx1"/>
                </a:solidFill>
              </a:rPr>
              <a:t>traditional (</a:t>
            </a:r>
            <a:r>
              <a:rPr lang="en-US" sz="2400" b="1" kern="1200" dirty="0" err="1" smtClean="0">
                <a:solidFill>
                  <a:schemeClr val="tx1"/>
                </a:solidFill>
              </a:rPr>
              <a:t>adj</a:t>
            </a:r>
            <a:r>
              <a:rPr lang="en-US" sz="2400" b="1" kern="1200" dirty="0" smtClean="0">
                <a:solidFill>
                  <a:schemeClr val="tx1"/>
                </a:solidFill>
              </a:rPr>
              <a:t>) </a:t>
            </a:r>
            <a:endParaRPr lang="en-US" sz="2400" b="1" kern="1200" dirty="0">
              <a:solidFill>
                <a:schemeClr val="tx1"/>
              </a:solidFill>
            </a:endParaRPr>
          </a:p>
        </p:txBody>
      </p:sp>
      <p:sp>
        <p:nvSpPr>
          <p:cNvPr id="14" name="Freeform 13"/>
          <p:cNvSpPr/>
          <p:nvPr/>
        </p:nvSpPr>
        <p:spPr>
          <a:xfrm>
            <a:off x="1003110" y="5496225"/>
            <a:ext cx="2377440"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A3E7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smtClean="0">
                <a:solidFill>
                  <a:schemeClr val="tx1"/>
                </a:solidFill>
              </a:rPr>
              <a:t>landscape (n) </a:t>
            </a:r>
            <a:endParaRPr lang="en-US" sz="2400" b="1" kern="1200" dirty="0">
              <a:solidFill>
                <a:schemeClr val="tx1"/>
              </a:solidFill>
            </a:endParaRPr>
          </a:p>
        </p:txBody>
      </p:sp>
      <p:pic>
        <p:nvPicPr>
          <p:cNvPr id="6"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30" y="51359"/>
            <a:ext cx="994747" cy="1005840"/>
          </a:xfrm>
          <a:prstGeom prst="rect">
            <a:avLst/>
          </a:prstGeom>
          <a:effectLst>
            <a:outerShdw blurRad="50800" dist="38100" dir="2700000" algn="tl" rotWithShape="0">
              <a:prstClr val="black">
                <a:alpha val="40000"/>
              </a:prstClr>
            </a:outerShdw>
          </a:effectLst>
        </p:spPr>
      </p:pic>
      <p:sp>
        <p:nvSpPr>
          <p:cNvPr id="15" name="Freeform 14"/>
          <p:cNvSpPr/>
          <p:nvPr/>
        </p:nvSpPr>
        <p:spPr>
          <a:xfrm>
            <a:off x="5240752" y="3772957"/>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FFCCC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err="1" smtClean="0">
                <a:solidFill>
                  <a:schemeClr val="tx1"/>
                </a:solidFill>
              </a:rPr>
              <a:t>tuyệt</a:t>
            </a:r>
            <a:r>
              <a:rPr lang="en-US" sz="2400" b="1" kern="1200" dirty="0" smtClean="0">
                <a:solidFill>
                  <a:schemeClr val="tx1"/>
                </a:solidFill>
              </a:rPr>
              <a:t> </a:t>
            </a:r>
            <a:r>
              <a:rPr lang="en-US" sz="2400" b="1" kern="1200" dirty="0" err="1" smtClean="0">
                <a:solidFill>
                  <a:schemeClr val="tx1"/>
                </a:solidFill>
              </a:rPr>
              <a:t>vời</a:t>
            </a:r>
            <a:endParaRPr lang="en-US" sz="2400" b="1" kern="1200" dirty="0">
              <a:solidFill>
                <a:schemeClr val="tx1"/>
              </a:solidFill>
            </a:endParaRPr>
          </a:p>
        </p:txBody>
      </p:sp>
      <p:sp>
        <p:nvSpPr>
          <p:cNvPr id="16" name="Freeform 15"/>
          <p:cNvSpPr/>
          <p:nvPr/>
        </p:nvSpPr>
        <p:spPr>
          <a:xfrm>
            <a:off x="5240752" y="2049691"/>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FFCCC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dirty="0" err="1" smtClean="0">
                <a:solidFill>
                  <a:schemeClr val="tx1"/>
                </a:solidFill>
              </a:rPr>
              <a:t>hoàn</a:t>
            </a:r>
            <a:r>
              <a:rPr lang="en-US" sz="2400" b="1" dirty="0" smtClean="0">
                <a:solidFill>
                  <a:schemeClr val="tx1"/>
                </a:solidFill>
              </a:rPr>
              <a:t> </a:t>
            </a:r>
            <a:r>
              <a:rPr lang="en-US" sz="2400" b="1" dirty="0" err="1" smtClean="0">
                <a:solidFill>
                  <a:schemeClr val="tx1"/>
                </a:solidFill>
              </a:rPr>
              <a:t>hảo</a:t>
            </a:r>
            <a:endParaRPr lang="en-US" sz="2400" b="1" kern="1200" dirty="0">
              <a:solidFill>
                <a:schemeClr val="tx1"/>
              </a:solidFill>
            </a:endParaRPr>
          </a:p>
        </p:txBody>
      </p:sp>
      <p:sp>
        <p:nvSpPr>
          <p:cNvPr id="17" name="Freeform 16"/>
          <p:cNvSpPr/>
          <p:nvPr/>
        </p:nvSpPr>
        <p:spPr>
          <a:xfrm>
            <a:off x="5240752" y="5496225"/>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FFCCC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dirty="0" err="1" smtClean="0">
                <a:solidFill>
                  <a:schemeClr val="tx1"/>
                </a:solidFill>
              </a:rPr>
              <a:t>thuê</a:t>
            </a:r>
            <a:endParaRPr lang="en-US" sz="2400" b="1" kern="1200" dirty="0">
              <a:solidFill>
                <a:schemeClr val="tx1"/>
              </a:solidFill>
            </a:endParaRPr>
          </a:p>
        </p:txBody>
      </p:sp>
      <p:sp>
        <p:nvSpPr>
          <p:cNvPr id="18" name="Freeform 17"/>
          <p:cNvSpPr/>
          <p:nvPr/>
        </p:nvSpPr>
        <p:spPr>
          <a:xfrm>
            <a:off x="5240752" y="4634590"/>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FFCCC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err="1" smtClean="0">
                <a:solidFill>
                  <a:schemeClr val="tx1"/>
                </a:solidFill>
              </a:rPr>
              <a:t>mũ</a:t>
            </a:r>
            <a:r>
              <a:rPr lang="en-US" sz="2400" b="1" kern="1200" dirty="0" smtClean="0">
                <a:solidFill>
                  <a:schemeClr val="tx1"/>
                </a:solidFill>
              </a:rPr>
              <a:t> </a:t>
            </a:r>
            <a:r>
              <a:rPr lang="en-US" sz="2400" b="1" kern="1200" dirty="0" err="1" smtClean="0">
                <a:solidFill>
                  <a:schemeClr val="tx1"/>
                </a:solidFill>
              </a:rPr>
              <a:t>bảo</a:t>
            </a:r>
            <a:r>
              <a:rPr lang="en-US" sz="2400" b="1" kern="1200" dirty="0" smtClean="0">
                <a:solidFill>
                  <a:schemeClr val="tx1"/>
                </a:solidFill>
              </a:rPr>
              <a:t> </a:t>
            </a:r>
            <a:r>
              <a:rPr lang="en-US" sz="2400" b="1" kern="1200" dirty="0" err="1" smtClean="0">
                <a:solidFill>
                  <a:schemeClr val="tx1"/>
                </a:solidFill>
              </a:rPr>
              <a:t>hiểm</a:t>
            </a:r>
            <a:endParaRPr lang="en-US" sz="2400" b="1" kern="1200" dirty="0">
              <a:solidFill>
                <a:schemeClr val="tx1"/>
              </a:solidFill>
            </a:endParaRPr>
          </a:p>
        </p:txBody>
      </p:sp>
      <p:sp>
        <p:nvSpPr>
          <p:cNvPr id="19" name="Freeform 18"/>
          <p:cNvSpPr/>
          <p:nvPr/>
        </p:nvSpPr>
        <p:spPr>
          <a:xfrm>
            <a:off x="5240752" y="1188058"/>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FFCCC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err="1" smtClean="0">
                <a:solidFill>
                  <a:schemeClr val="tx1"/>
                </a:solidFill>
              </a:rPr>
              <a:t>truyền</a:t>
            </a:r>
            <a:r>
              <a:rPr lang="en-US" sz="2400" b="1" kern="1200" dirty="0" smtClean="0">
                <a:solidFill>
                  <a:schemeClr val="tx1"/>
                </a:solidFill>
              </a:rPr>
              <a:t> </a:t>
            </a:r>
            <a:r>
              <a:rPr lang="en-US" sz="2400" b="1" kern="1200" dirty="0" err="1" smtClean="0">
                <a:solidFill>
                  <a:schemeClr val="tx1"/>
                </a:solidFill>
              </a:rPr>
              <a:t>thống</a:t>
            </a:r>
            <a:endParaRPr lang="en-US" sz="2400" b="1" kern="1200" dirty="0">
              <a:solidFill>
                <a:schemeClr val="tx1"/>
              </a:solidFill>
            </a:endParaRPr>
          </a:p>
        </p:txBody>
      </p:sp>
      <p:sp>
        <p:nvSpPr>
          <p:cNvPr id="20" name="Freeform 19"/>
          <p:cNvSpPr/>
          <p:nvPr/>
        </p:nvSpPr>
        <p:spPr>
          <a:xfrm>
            <a:off x="5240752" y="2911324"/>
            <a:ext cx="1937982" cy="575639"/>
          </a:xfrm>
          <a:custGeom>
            <a:avLst/>
            <a:gdLst>
              <a:gd name="connsiteX0" fmla="*/ 0 w 4572000"/>
              <a:gd name="connsiteY0" fmla="*/ 95942 h 575639"/>
              <a:gd name="connsiteX1" fmla="*/ 95942 w 4572000"/>
              <a:gd name="connsiteY1" fmla="*/ 0 h 575639"/>
              <a:gd name="connsiteX2" fmla="*/ 4476058 w 4572000"/>
              <a:gd name="connsiteY2" fmla="*/ 0 h 575639"/>
              <a:gd name="connsiteX3" fmla="*/ 4572000 w 4572000"/>
              <a:gd name="connsiteY3" fmla="*/ 95942 h 575639"/>
              <a:gd name="connsiteX4" fmla="*/ 4572000 w 4572000"/>
              <a:gd name="connsiteY4" fmla="*/ 479697 h 575639"/>
              <a:gd name="connsiteX5" fmla="*/ 4476058 w 4572000"/>
              <a:gd name="connsiteY5" fmla="*/ 575639 h 575639"/>
              <a:gd name="connsiteX6" fmla="*/ 95942 w 4572000"/>
              <a:gd name="connsiteY6" fmla="*/ 575639 h 575639"/>
              <a:gd name="connsiteX7" fmla="*/ 0 w 4572000"/>
              <a:gd name="connsiteY7" fmla="*/ 479697 h 575639"/>
              <a:gd name="connsiteX8" fmla="*/ 0 w 45720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75639">
                <a:moveTo>
                  <a:pt x="0" y="95942"/>
                </a:moveTo>
                <a:cubicBezTo>
                  <a:pt x="0" y="42955"/>
                  <a:pt x="42955" y="0"/>
                  <a:pt x="95942" y="0"/>
                </a:cubicBezTo>
                <a:lnTo>
                  <a:pt x="4476058" y="0"/>
                </a:lnTo>
                <a:cubicBezTo>
                  <a:pt x="4529045" y="0"/>
                  <a:pt x="4572000" y="42955"/>
                  <a:pt x="4572000" y="95942"/>
                </a:cubicBezTo>
                <a:lnTo>
                  <a:pt x="4572000" y="479697"/>
                </a:lnTo>
                <a:cubicBezTo>
                  <a:pt x="4572000" y="532684"/>
                  <a:pt x="4529045" y="575639"/>
                  <a:pt x="4476058" y="575639"/>
                </a:cubicBezTo>
                <a:lnTo>
                  <a:pt x="95942" y="575639"/>
                </a:lnTo>
                <a:cubicBezTo>
                  <a:pt x="42955" y="575639"/>
                  <a:pt x="0" y="532684"/>
                  <a:pt x="0" y="479697"/>
                </a:cubicBezTo>
                <a:lnTo>
                  <a:pt x="0" y="95942"/>
                </a:lnTo>
                <a:close/>
              </a:path>
            </a:pathLst>
          </a:custGeom>
          <a:solidFill>
            <a:srgbClr val="FFCCC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lvl="0" algn="l" defTabSz="1066800" rtl="0">
              <a:lnSpc>
                <a:spcPct val="90000"/>
              </a:lnSpc>
              <a:spcBef>
                <a:spcPct val="0"/>
              </a:spcBef>
              <a:spcAft>
                <a:spcPct val="35000"/>
              </a:spcAft>
            </a:pPr>
            <a:r>
              <a:rPr lang="en-US" sz="2400" b="1" kern="1200" dirty="0" err="1" smtClean="0">
                <a:solidFill>
                  <a:schemeClr val="tx1"/>
                </a:solidFill>
              </a:rPr>
              <a:t>phong</a:t>
            </a:r>
            <a:r>
              <a:rPr lang="en-US" sz="2400" b="1" kern="1200" dirty="0" smtClean="0">
                <a:solidFill>
                  <a:schemeClr val="tx1"/>
                </a:solidFill>
              </a:rPr>
              <a:t> </a:t>
            </a:r>
            <a:r>
              <a:rPr lang="en-US" sz="2400" b="1" kern="1200" dirty="0" err="1" smtClean="0">
                <a:solidFill>
                  <a:schemeClr val="tx1"/>
                </a:solidFill>
              </a:rPr>
              <a:t>cảnh</a:t>
            </a:r>
            <a:endParaRPr lang="en-US" sz="2400" b="1" kern="1200" dirty="0">
              <a:solidFill>
                <a:schemeClr val="tx1"/>
              </a:solidFill>
            </a:endParaRPr>
          </a:p>
        </p:txBody>
      </p:sp>
      <p:sp>
        <p:nvSpPr>
          <p:cNvPr id="22" name="TextBox 21"/>
          <p:cNvSpPr txBox="1"/>
          <p:nvPr/>
        </p:nvSpPr>
        <p:spPr>
          <a:xfrm>
            <a:off x="2978042" y="80706"/>
            <a:ext cx="3190926" cy="707886"/>
          </a:xfrm>
          <a:prstGeom prst="rect">
            <a:avLst/>
          </a:prstGeom>
          <a:noFill/>
        </p:spPr>
        <p:txBody>
          <a:bodyPr wrap="square" rtlCol="0">
            <a:spAutoFit/>
          </a:bodyPr>
          <a:lstStyle/>
          <a:p>
            <a:r>
              <a:rPr lang="en-US" sz="4000" b="1" dirty="0" smtClean="0">
                <a:solidFill>
                  <a:srgbClr val="00B050"/>
                </a:solidFill>
                <a:latin typeface="Forte" panose="03060902040502070203" pitchFamily="66" charset="0"/>
                <a:cs typeface="Times New Roman" pitchFamily="18" charset="0"/>
              </a:rPr>
              <a:t>MATCHING</a:t>
            </a:r>
            <a:endParaRPr lang="en-GB" sz="4000" b="1" dirty="0">
              <a:solidFill>
                <a:srgbClr val="00B050"/>
              </a:solidFill>
              <a:latin typeface="Forte" panose="03060902040502070203" pitchFamily="66" charset="0"/>
              <a:cs typeface="Times New Roman" pitchFamily="18" charset="0"/>
            </a:endParaRPr>
          </a:p>
        </p:txBody>
      </p:sp>
      <p:cxnSp>
        <p:nvCxnSpPr>
          <p:cNvPr id="26" name="Straight Arrow Connector 25"/>
          <p:cNvCxnSpPr>
            <a:endCxn id="15" idx="0"/>
          </p:cNvCxnSpPr>
          <p:nvPr/>
        </p:nvCxnSpPr>
        <p:spPr>
          <a:xfrm>
            <a:off x="3380550" y="1475877"/>
            <a:ext cx="1860202" cy="239302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380550" y="2302216"/>
            <a:ext cx="1860202" cy="1176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380550" y="3152085"/>
            <a:ext cx="1860202" cy="2393022"/>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380550" y="4060776"/>
            <a:ext cx="1860202" cy="86163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380550" y="1475877"/>
            <a:ext cx="1860202" cy="3441492"/>
          </a:xfrm>
          <a:prstGeom prst="straightConnector1">
            <a:avLst/>
          </a:prstGeom>
          <a:ln w="2857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380550" y="3152085"/>
            <a:ext cx="1860202" cy="26319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21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1762</TotalTime>
  <Words>1061</Words>
  <Application>Microsoft Office PowerPoint</Application>
  <PresentationFormat>On-screen Show (4:3)</PresentationFormat>
  <Paragraphs>246</Paragraphs>
  <Slides>25</Slides>
  <Notes>1</Notes>
  <HiddenSlides>8</HiddenSlides>
  <MMClips>7</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HDC</cp:lastModifiedBy>
  <cp:revision>120</cp:revision>
  <dcterms:created xsi:type="dcterms:W3CDTF">2020-12-09T02:04:09Z</dcterms:created>
  <dcterms:modified xsi:type="dcterms:W3CDTF">2021-11-12T10:13:15Z</dcterms:modified>
</cp:coreProperties>
</file>