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6"/>
  </p:notesMasterIdLst>
  <p:sldIdLst>
    <p:sldId id="269" r:id="rId4"/>
    <p:sldId id="257" r:id="rId5"/>
    <p:sldId id="271" r:id="rId6"/>
    <p:sldId id="272" r:id="rId7"/>
    <p:sldId id="283" r:id="rId8"/>
    <p:sldId id="258" r:id="rId9"/>
    <p:sldId id="266" r:id="rId10"/>
    <p:sldId id="260" r:id="rId11"/>
    <p:sldId id="268" r:id="rId12"/>
    <p:sldId id="282" r:id="rId13"/>
    <p:sldId id="261" r:id="rId14"/>
    <p:sldId id="262" r:id="rId15"/>
    <p:sldId id="278" r:id="rId16"/>
    <p:sldId id="281" r:id="rId17"/>
    <p:sldId id="279" r:id="rId18"/>
    <p:sldId id="274" r:id="rId19"/>
    <p:sldId id="275" r:id="rId20"/>
    <p:sldId id="276" r:id="rId21"/>
    <p:sldId id="277" r:id="rId22"/>
    <p:sldId id="263" r:id="rId23"/>
    <p:sldId id="267" r:id="rId24"/>
    <p:sldId id="27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08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E7FF"/>
    <a:srgbClr val="EF008D"/>
    <a:srgbClr val="F16649"/>
    <a:srgbClr val="FFFFFF"/>
    <a:srgbClr val="F47A69"/>
    <a:srgbClr val="FDE1D8"/>
    <a:srgbClr val="F9B6AD"/>
    <a:srgbClr val="53C3C9"/>
    <a:srgbClr val="79D1D5"/>
    <a:srgbClr val="62C8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-1362" y="-72"/>
      </p:cViewPr>
      <p:guideLst>
        <p:guide orient="horz" pos="220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59B0C-0AAE-4606-971D-B75423D08DC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BA9B6-A501-480A-80EC-7FBE4F253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20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86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City landmarks </a:t>
            </a:r>
            <a:r>
              <a:rPr lang="en-US" dirty="0" err="1"/>
              <a:t>phải</a:t>
            </a:r>
            <a:r>
              <a:rPr lang="en-US" dirty="0"/>
              <a:t> ở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70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046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F04CE-1EC4-4129-AA9C-BCF50C9578F3}" type="slidenum">
              <a:rPr lang="en-GB" smtClean="0">
                <a:solidFill>
                  <a:prstClr val="black"/>
                </a:solidFill>
              </a:rPr>
              <a:pPr/>
              <a:t>22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335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506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329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572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7095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597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285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8984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180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1917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6376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6505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C335-DC0F-4FEB-B8A8-71E6DC2453B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13/10/2021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128243"/>
      </p:ext>
    </p:extLst>
  </p:cSld>
  <p:clrMapOvr>
    <a:masterClrMapping/>
  </p:clrMapOvr>
  <p:transition spd="slow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7534-FDDE-4F0D-8773-796601AA49A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13/10/2021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484900"/>
      </p:ext>
    </p:extLst>
  </p:cSld>
  <p:clrMapOvr>
    <a:masterClrMapping/>
  </p:clrMapOvr>
  <p:transition spd="slow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9DB2F-1C69-4F17-BE66-793F45D2230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13/10/2021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251041"/>
      </p:ext>
    </p:extLst>
  </p:cSld>
  <p:clrMapOvr>
    <a:masterClrMapping/>
  </p:clrMapOvr>
  <p:transition spd="slow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4FC5-A2A2-4408-BFAE-68EC5F9383E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13/10/2021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387200"/>
      </p:ext>
    </p:extLst>
  </p:cSld>
  <p:clrMapOvr>
    <a:masterClrMapping/>
  </p:clrMapOvr>
  <p:transition spd="slow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6C7E-1E53-4DFB-BA91-3BF268E505E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13/10/2021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91465"/>
      </p:ext>
    </p:extLst>
  </p:cSld>
  <p:clrMapOvr>
    <a:masterClrMapping/>
  </p:clrMapOvr>
  <p:transition spd="slow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E13D1-6B1F-4D21-A866-7E27DBBF8C2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13/10/2021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002697"/>
      </p:ext>
    </p:extLst>
  </p:cSld>
  <p:clrMapOvr>
    <a:masterClrMapping/>
  </p:clrMapOvr>
  <p:transition spd="slow"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A670-9342-4CAE-9B80-CF5C3503175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13/10/2021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625190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A7BE-2E23-4031-BFEA-8651A90C825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13/10/2021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411513"/>
      </p:ext>
    </p:extLst>
  </p:cSld>
  <p:clrMapOvr>
    <a:masterClrMapping/>
  </p:clrMapOvr>
  <p:transition spd="slow">
    <p:pul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2170-831E-4DDB-9074-FAB047C5B05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13/10/2021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080429"/>
      </p:ext>
    </p:extLst>
  </p:cSld>
  <p:clrMapOvr>
    <a:masterClrMapping/>
  </p:clrMapOvr>
  <p:transition spd="slow">
    <p:pul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4397-6156-4024-94B1-858ED112A9F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13/10/2021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025569"/>
      </p:ext>
    </p:extLst>
  </p:cSld>
  <p:clrMapOvr>
    <a:masterClrMapping/>
  </p:clrMapOvr>
  <p:transition spd="slow">
    <p:pull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EDAF-D377-45D7-8B02-9EEB82F7CF9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13/10/2021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671062"/>
      </p:ext>
    </p:extLst>
  </p:cSld>
  <p:clrMapOvr>
    <a:masterClrMapping/>
  </p:clrMapOvr>
  <p:transition spd="slow">
    <p:pull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6255D-17F7-43F0-8E8B-F2A26B20E46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13/10/2021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760065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89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1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5488B4E8-806E-46AD-86E4-990571E66A2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13/10/2021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706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 spd="slow">
    <p:pull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21.jpg"/><Relationship Id="rId7" Type="http://schemas.openxmlformats.org/officeDocument/2006/relationships/image" Target="../media/image25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11" Type="http://schemas.openxmlformats.org/officeDocument/2006/relationships/image" Target="../media/image27.png"/><Relationship Id="rId5" Type="http://schemas.openxmlformats.org/officeDocument/2006/relationships/image" Target="../media/image24.png"/><Relationship Id="rId10" Type="http://schemas.openxmlformats.org/officeDocument/2006/relationships/slide" Target="slide16.xml"/><Relationship Id="rId4" Type="http://schemas.openxmlformats.org/officeDocument/2006/relationships/slide" Target="slide19.xml"/><Relationship Id="rId9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21.jpg"/><Relationship Id="rId7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29.png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21.jpg"/><Relationship Id="rId7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29.png"/><Relationship Id="rId4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21.jpg"/><Relationship Id="rId7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29.png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21.jpg"/><Relationship Id="rId7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29.png"/><Relationship Id="rId4" Type="http://schemas.openxmlformats.org/officeDocument/2006/relationships/slide" Target="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914" y="0"/>
            <a:ext cx="9124950" cy="1828800"/>
          </a:xfrm>
          <a:prstGeom prst="rect">
            <a:avLst/>
          </a:prstGeom>
          <a:solidFill>
            <a:sysClr val="window" lastClr="FFFFFF">
              <a:alpha val="80000"/>
            </a:sys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algn="ctr">
              <a:spcBef>
                <a:spcPct val="0"/>
              </a:spcBef>
              <a:defRPr/>
            </a:pPr>
            <a:r>
              <a:rPr lang="en-US" sz="4400" b="1" kern="0" spc="150" dirty="0" smtClean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UNIT </a:t>
            </a:r>
            <a:r>
              <a:rPr lang="en-US" sz="4400" b="1" kern="0" spc="150" dirty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</a:t>
            </a:r>
            <a:r>
              <a:rPr lang="en-US" sz="4400" b="1" kern="0" spc="150" dirty="0" smtClean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CITIES OF THE WORLD</a:t>
            </a:r>
          </a:p>
          <a:p>
            <a:pPr marL="0" lvl="3" algn="ctr">
              <a:spcBef>
                <a:spcPct val="0"/>
              </a:spcBef>
              <a:defRPr/>
            </a:pPr>
            <a:r>
              <a:rPr lang="en-GB" sz="3200" b="1" kern="0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LESSON 4: COMMUNICATION</a:t>
            </a:r>
            <a:endParaRPr lang="en-US" sz="3200" b="1" kern="0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86764" y="6320608"/>
            <a:ext cx="194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English 6</a:t>
            </a:r>
            <a:endParaRPr lang="en-GB" sz="28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89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09716"/>
            <a:ext cx="7886700" cy="622381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en-US" sz="2400" dirty="0" smtClean="0"/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dirty="0" smtClean="0">
                <a:solidFill>
                  <a:srgbClr val="000000"/>
                </a:solidFill>
                <a:ea typeface="Times New Roman"/>
                <a:cs typeface="Calibri"/>
              </a:rPr>
              <a:t> </a:t>
            </a:r>
            <a:r>
              <a:rPr lang="en-US" sz="2400" dirty="0">
                <a:solidFill>
                  <a:srgbClr val="000000"/>
                </a:solidFill>
                <a:ea typeface="Times New Roman"/>
                <a:cs typeface="Calibri"/>
              </a:rPr>
              <a:t>cities</a:t>
            </a:r>
            <a:endParaRPr lang="en-US" sz="2400" dirty="0">
              <a:ea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dirty="0" smtClean="0">
                <a:solidFill>
                  <a:srgbClr val="000000"/>
                </a:solidFill>
                <a:ea typeface="Times New Roman"/>
                <a:cs typeface="Calibri"/>
              </a:rPr>
              <a:t>food</a:t>
            </a:r>
            <a:endParaRPr lang="en-US" sz="2400" dirty="0">
              <a:ea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2400" dirty="0" smtClean="0">
                <a:solidFill>
                  <a:srgbClr val="000000"/>
                </a:solidFill>
                <a:ea typeface="Times New Roman"/>
                <a:cs typeface="Calibri"/>
              </a:rPr>
              <a:t>weather</a:t>
            </a:r>
            <a:endParaRPr lang="en-US" sz="2400" dirty="0">
              <a:ea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2400" dirty="0" smtClean="0">
                <a:solidFill>
                  <a:srgbClr val="000000"/>
                </a:solidFill>
                <a:ea typeface="Times New Roman"/>
                <a:cs typeface="Calibri"/>
              </a:rPr>
              <a:t>girl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2400" dirty="0" smtClean="0">
                <a:solidFill>
                  <a:srgbClr val="000000"/>
                </a:solidFill>
              </a:rPr>
              <a:t>dresses</a:t>
            </a:r>
            <a:endParaRPr lang="en-GB" sz="2400" dirty="0" smtClean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1128" y="405580"/>
            <a:ext cx="2323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a Alloy Ink" pitchFamily="50" charset="0"/>
                <a:ea typeface="Times New Roman"/>
                <a:cs typeface="Times New Roman"/>
              </a:rPr>
              <a:t>P</a:t>
            </a:r>
            <a:r>
              <a:rPr lang="en-US" sz="2800" dirty="0">
                <a:solidFill>
                  <a:srgbClr val="FF0000"/>
                </a:solidFill>
                <a:latin typeface="a Alloy Ink" pitchFamily="50" charset="0"/>
                <a:ea typeface="Times New Roman"/>
                <a:cs typeface="Times New Roman"/>
              </a:rPr>
              <a:t>r</a:t>
            </a:r>
            <a:r>
              <a:rPr lang="en-US" sz="2800" dirty="0">
                <a:solidFill>
                  <a:srgbClr val="FFC000"/>
                </a:solidFill>
                <a:latin typeface="a Alloy Ink" pitchFamily="50" charset="0"/>
                <a:ea typeface="Times New Roman"/>
                <a:cs typeface="Times New Roman"/>
              </a:rPr>
              <a:t>o</a:t>
            </a:r>
            <a:r>
              <a:rPr lang="en-US" sz="2800" dirty="0">
                <a:solidFill>
                  <a:srgbClr val="00B050"/>
                </a:solidFill>
                <a:latin typeface="a Alloy Ink" pitchFamily="50" charset="0"/>
                <a:ea typeface="Times New Roman"/>
                <a:cs typeface="Times New Roman"/>
              </a:rPr>
              <a:t>d</a:t>
            </a:r>
            <a:r>
              <a:rPr lang="en-US" sz="2800" dirty="0">
                <a:solidFill>
                  <a:srgbClr val="7030A0"/>
                </a:solidFill>
                <a:latin typeface="a Alloy Ink" pitchFamily="50" charset="0"/>
                <a:ea typeface="Times New Roman"/>
                <a:cs typeface="Times New Roman"/>
              </a:rPr>
              <a:t>u</a:t>
            </a:r>
            <a:r>
              <a:rPr lang="en-US" sz="2800" dirty="0">
                <a:solidFill>
                  <a:srgbClr val="ED7D31">
                    <a:lumMod val="75000"/>
                  </a:srgbClr>
                </a:solidFill>
                <a:latin typeface="a Alloy Ink" pitchFamily="50" charset="0"/>
                <a:ea typeface="Times New Roman"/>
                <a:cs typeface="Times New Roman"/>
              </a:rPr>
              <a:t>c</a:t>
            </a:r>
            <a:r>
              <a:rPr lang="en-US" sz="2800" dirty="0">
                <a:solidFill>
                  <a:srgbClr val="00FFCC"/>
                </a:solidFill>
                <a:latin typeface="a Alloy Ink" pitchFamily="50" charset="0"/>
                <a:ea typeface="Times New Roman"/>
                <a:cs typeface="Times New Roman"/>
              </a:rPr>
              <a:t>t</a:t>
            </a:r>
            <a:r>
              <a:rPr lang="en-US" sz="2800" dirty="0">
                <a:solidFill>
                  <a:srgbClr val="70AD47">
                    <a:lumMod val="50000"/>
                  </a:srgbClr>
                </a:solidFill>
                <a:latin typeface="a Alloy Ink" pitchFamily="50" charset="0"/>
                <a:ea typeface="Times New Roman"/>
                <a:cs typeface="Times New Roman"/>
              </a:rPr>
              <a:t>i</a:t>
            </a:r>
            <a:r>
              <a:rPr lang="en-US" sz="2800" dirty="0">
                <a:solidFill>
                  <a:srgbClr val="CC0099"/>
                </a:solidFill>
                <a:latin typeface="a Alloy Ink" pitchFamily="50" charset="0"/>
                <a:ea typeface="Times New Roman"/>
                <a:cs typeface="Times New Roman"/>
              </a:rPr>
              <a:t>o</a:t>
            </a:r>
            <a:r>
              <a:rPr lang="en-US" sz="2800" dirty="0">
                <a:solidFill>
                  <a:srgbClr val="C00000"/>
                </a:solidFill>
                <a:latin typeface="a Alloy Ink" pitchFamily="50" charset="0"/>
                <a:ea typeface="Times New Roman"/>
                <a:cs typeface="Times New Roman"/>
              </a:rPr>
              <a:t>n</a:t>
            </a:r>
            <a:endParaRPr lang="en-US" sz="2800" dirty="0">
              <a:solidFill>
                <a:srgbClr val="C00000"/>
              </a:solidFill>
              <a:latin typeface="a Alloy Ink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050" y="667190"/>
            <a:ext cx="4762500" cy="2695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050" y="3959224"/>
            <a:ext cx="4762500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18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01876" y="189144"/>
            <a:ext cx="73700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Write the names of the landmarks under the correct pictures.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3640752" y="1243754"/>
            <a:ext cx="4803996" cy="864428"/>
          </a:xfrm>
          <a:prstGeom prst="roundRect">
            <a:avLst>
              <a:gd name="adj" fmla="val 16116"/>
            </a:avLst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3640752" y="1298179"/>
            <a:ext cx="1776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Eiffel Tower 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640752" y="1646516"/>
            <a:ext cx="32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Sydney Opera House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124184" y="1298178"/>
            <a:ext cx="1632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Big Ben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124184" y="1646516"/>
            <a:ext cx="1320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Merlion</a:t>
            </a:r>
            <a:endParaRPr lang="en-US" sz="2400" dirty="0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66" y="2396528"/>
            <a:ext cx="2340429" cy="1554464"/>
          </a:xfrm>
          <a:prstGeom prst="roundRect">
            <a:avLst>
              <a:gd name="adj" fmla="val 7179"/>
            </a:avLst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941" y="2342665"/>
            <a:ext cx="2079569" cy="1560286"/>
          </a:xfrm>
          <a:prstGeom prst="roundRect">
            <a:avLst>
              <a:gd name="adj" fmla="val 5324"/>
            </a:avLst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73" y="4584220"/>
            <a:ext cx="2258063" cy="1495966"/>
          </a:xfrm>
          <a:prstGeom prst="round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037" y="4552060"/>
            <a:ext cx="2340429" cy="1560286"/>
          </a:xfrm>
          <a:prstGeom prst="roundRect">
            <a:avLst>
              <a:gd name="adj" fmla="val 8160"/>
            </a:avLst>
          </a:prstGeom>
        </p:spPr>
      </p:pic>
      <p:sp>
        <p:nvSpPr>
          <p:cNvPr id="57" name="TextBox 56"/>
          <p:cNvSpPr txBox="1"/>
          <p:nvPr/>
        </p:nvSpPr>
        <p:spPr>
          <a:xfrm>
            <a:off x="1000119" y="395390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1.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1755999" y="4315530"/>
            <a:ext cx="914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5517748" y="395390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2.</a:t>
            </a:r>
          </a:p>
        </p:txBody>
      </p:sp>
      <p:cxnSp>
        <p:nvCxnSpPr>
          <p:cNvPr id="60" name="Straight Connector 59"/>
          <p:cNvCxnSpPr/>
          <p:nvPr/>
        </p:nvCxnSpPr>
        <p:spPr>
          <a:xfrm>
            <a:off x="6270848" y="4260938"/>
            <a:ext cx="914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011757" y="611234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3.</a:t>
            </a:r>
          </a:p>
        </p:txBody>
      </p:sp>
      <p:cxnSp>
        <p:nvCxnSpPr>
          <p:cNvPr id="62" name="Straight Connector 61"/>
          <p:cNvCxnSpPr/>
          <p:nvPr/>
        </p:nvCxnSpPr>
        <p:spPr>
          <a:xfrm>
            <a:off x="1751876" y="6453858"/>
            <a:ext cx="914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5490062" y="611234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4.</a:t>
            </a:r>
          </a:p>
        </p:txBody>
      </p:sp>
      <p:cxnSp>
        <p:nvCxnSpPr>
          <p:cNvPr id="64" name="Straight Connector 63"/>
          <p:cNvCxnSpPr/>
          <p:nvPr/>
        </p:nvCxnSpPr>
        <p:spPr>
          <a:xfrm>
            <a:off x="6239429" y="6426562"/>
            <a:ext cx="914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827686" y="1155205"/>
            <a:ext cx="2609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FB7BD"/>
                </a:solidFill>
              </a:rPr>
              <a:t>City landmarks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28066" y="6112345"/>
            <a:ext cx="1776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Eiffel Tower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14894" y="6038359"/>
            <a:ext cx="2889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Sydney Opera </a:t>
            </a:r>
            <a:endParaRPr lang="en-US" sz="2400" dirty="0" smtClean="0">
              <a:solidFill>
                <a:srgbClr val="FF0000"/>
              </a:solidFill>
            </a:endParaRP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House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78043" y="3959037"/>
            <a:ext cx="1218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Big Ben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74949" y="3950992"/>
            <a:ext cx="1392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Merlion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8" name="Rounded Rectangle 27"/>
          <p:cNvSpPr>
            <a:spLocks noChangeAspect="1"/>
          </p:cNvSpPr>
          <p:nvPr/>
        </p:nvSpPr>
        <p:spPr>
          <a:xfrm>
            <a:off x="609600" y="292716"/>
            <a:ext cx="457200" cy="457200"/>
          </a:xfrm>
          <a:prstGeom prst="roundRect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94192" y="232211"/>
            <a:ext cx="76221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names of the landmarks in </a:t>
            </a:r>
            <a:r>
              <a:rPr lang="en-US" sz="2800" b="1" dirty="0">
                <a:solidFill>
                  <a:srgbClr val="F16649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for the descriptions.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389"/>
          <a:stretch/>
        </p:blipFill>
        <p:spPr>
          <a:xfrm>
            <a:off x="383448" y="1293630"/>
            <a:ext cx="4206240" cy="256032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48" y="4035128"/>
            <a:ext cx="4206240" cy="256032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220" y="1293631"/>
            <a:ext cx="4206240" cy="256032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220" y="4035128"/>
            <a:ext cx="4206240" cy="2560320"/>
          </a:xfrm>
          <a:prstGeom prst="rect">
            <a:avLst/>
          </a:prstGeom>
        </p:spPr>
      </p:pic>
      <p:grpSp>
        <p:nvGrpSpPr>
          <p:cNvPr id="71" name="Group 70"/>
          <p:cNvGrpSpPr/>
          <p:nvPr/>
        </p:nvGrpSpPr>
        <p:grpSpPr>
          <a:xfrm>
            <a:off x="440166" y="1628500"/>
            <a:ext cx="4025776" cy="1785104"/>
            <a:chOff x="590638" y="1213760"/>
            <a:chExt cx="4155453" cy="1785104"/>
          </a:xfrm>
        </p:grpSpPr>
        <p:sp>
          <p:nvSpPr>
            <p:cNvPr id="72" name="TextBox 71"/>
            <p:cNvSpPr txBox="1"/>
            <p:nvPr/>
          </p:nvSpPr>
          <p:spPr>
            <a:xfrm>
              <a:off x="590638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147873" y="1213760"/>
              <a:ext cx="3598218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200" dirty="0"/>
                <a:t> </a:t>
              </a:r>
              <a:endParaRPr lang="en-US" sz="2200" dirty="0" smtClean="0"/>
            </a:p>
            <a:p>
              <a:pPr algn="just"/>
              <a:r>
                <a:rPr lang="en-US" sz="2200" dirty="0" smtClean="0"/>
                <a:t>This tower is on the bank of the River Thames in London. In the tower, there’s a big clock and a bell. </a:t>
              </a:r>
              <a:endParaRPr lang="en-US" sz="2200" i="1" dirty="0"/>
            </a:p>
          </p:txBody>
        </p:sp>
      </p:grpSp>
      <p:cxnSp>
        <p:nvCxnSpPr>
          <p:cNvPr id="9" name="Straight Connector 8"/>
          <p:cNvCxnSpPr/>
          <p:nvPr/>
        </p:nvCxnSpPr>
        <p:spPr>
          <a:xfrm>
            <a:off x="1088283" y="1962749"/>
            <a:ext cx="13578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73647" y="4340438"/>
            <a:ext cx="506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838200" y="4291451"/>
            <a:ext cx="362774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/>
              <a:t> </a:t>
            </a:r>
          </a:p>
          <a:p>
            <a:pPr algn="just"/>
            <a:r>
              <a:rPr lang="en-US" sz="2200" dirty="0"/>
              <a:t>It’s a theatre on Sydney </a:t>
            </a:r>
            <a:r>
              <a:rPr lang="en-US" sz="2200" dirty="0" err="1"/>
              <a:t>Harbour</a:t>
            </a:r>
            <a:r>
              <a:rPr lang="en-US" sz="2200" dirty="0"/>
              <a:t>. Its roofs are white and look like shells. Visitors from all over the world come to see it.</a:t>
            </a:r>
            <a:endParaRPr lang="en-US" sz="2200" i="1" dirty="0"/>
          </a:p>
        </p:txBody>
      </p:sp>
      <p:cxnSp>
        <p:nvCxnSpPr>
          <p:cNvPr id="83" name="Straight Connector 82"/>
          <p:cNvCxnSpPr/>
          <p:nvPr/>
        </p:nvCxnSpPr>
        <p:spPr>
          <a:xfrm>
            <a:off x="1021319" y="4625700"/>
            <a:ext cx="13578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4702107" y="1677487"/>
            <a:ext cx="506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4955289" y="1625193"/>
            <a:ext cx="383719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/>
              <a:t> </a:t>
            </a:r>
          </a:p>
          <a:p>
            <a:pPr algn="just"/>
            <a:r>
              <a:rPr lang="en-US" sz="2200" dirty="0"/>
              <a:t>This famous tower is in Paris. Every year, millions of visitors climb to its top to see the whole view of Paris.</a:t>
            </a:r>
            <a:endParaRPr lang="en-US" sz="2200" i="1" dirty="0"/>
          </a:p>
        </p:txBody>
      </p:sp>
      <p:cxnSp>
        <p:nvCxnSpPr>
          <p:cNvPr id="86" name="Straight Connector 85"/>
          <p:cNvCxnSpPr/>
          <p:nvPr/>
        </p:nvCxnSpPr>
        <p:spPr>
          <a:xfrm>
            <a:off x="5208472" y="1962749"/>
            <a:ext cx="13578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4708769" y="4307537"/>
            <a:ext cx="506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5110865" y="4307537"/>
            <a:ext cx="38371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/>
              <a:t> </a:t>
            </a:r>
          </a:p>
          <a:p>
            <a:pPr algn="just"/>
            <a:r>
              <a:rPr lang="en-US" sz="2200" dirty="0"/>
              <a:t>It has the head of a lion and the body of a fish. It’s a famous landmark in Singapore.</a:t>
            </a:r>
            <a:endParaRPr lang="en-US" sz="2200" i="1" dirty="0"/>
          </a:p>
        </p:txBody>
      </p:sp>
      <p:cxnSp>
        <p:nvCxnSpPr>
          <p:cNvPr id="89" name="Straight Connector 88"/>
          <p:cNvCxnSpPr/>
          <p:nvPr/>
        </p:nvCxnSpPr>
        <p:spPr>
          <a:xfrm>
            <a:off x="5215134" y="4592799"/>
            <a:ext cx="13578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053799" y="1663262"/>
            <a:ext cx="1776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Eiffel Tower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38200" y="4291451"/>
            <a:ext cx="288902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Sydney Opera </a:t>
            </a:r>
            <a:r>
              <a:rPr lang="en-US" sz="2400" dirty="0" smtClean="0">
                <a:solidFill>
                  <a:srgbClr val="FF0000"/>
                </a:solidFill>
              </a:rPr>
              <a:t>House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16127" y="1625193"/>
            <a:ext cx="121812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Big Ben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53799" y="4267857"/>
            <a:ext cx="1392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Merlion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7" name="Rounded Rectangle 26"/>
          <p:cNvSpPr>
            <a:spLocks noChangeAspect="1"/>
          </p:cNvSpPr>
          <p:nvPr/>
        </p:nvSpPr>
        <p:spPr>
          <a:xfrm>
            <a:off x="609600" y="292716"/>
            <a:ext cx="457200" cy="457200"/>
          </a:xfrm>
          <a:prstGeom prst="roundRect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955" y="1856329"/>
            <a:ext cx="4387586" cy="420624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5" y="383459"/>
            <a:ext cx="8892766" cy="2092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796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757870" y="1208839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Make 2 teams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57870" y="33353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1" i="0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HOW TO PLAY: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57870" y="2084148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Chose a gift box and answer the question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57870" y="2959457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Then you must choose: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57870" y="3834766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KEEP THE BOX or GIVE THE BOX to the other team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7870" y="5264073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3600" dirty="0"/>
              <a:t>The points in the box can be </a:t>
            </a:r>
            <a:r>
              <a:rPr lang="en-US" sz="3600" b="1" dirty="0">
                <a:solidFill>
                  <a:srgbClr val="00B050"/>
                </a:solidFill>
              </a:rPr>
              <a:t>GOOD</a:t>
            </a:r>
            <a:r>
              <a:rPr lang="en-US" sz="3600" dirty="0"/>
              <a:t> or </a:t>
            </a:r>
            <a:r>
              <a:rPr lang="en-US" sz="3600" b="1" dirty="0">
                <a:solidFill>
                  <a:srgbClr val="FF0000"/>
                </a:solidFill>
              </a:rPr>
              <a:t>BAD</a:t>
            </a:r>
          </a:p>
        </p:txBody>
      </p:sp>
    </p:spTree>
    <p:extLst>
      <p:ext uri="{BB962C8B-B14F-4D97-AF65-F5344CB8AC3E}">
        <p14:creationId xmlns:p14="http://schemas.microsoft.com/office/powerpoint/2010/main" val="275036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539" y="3365616"/>
            <a:ext cx="1828800" cy="1828800"/>
          </a:xfrm>
          <a:prstGeom prst="rect">
            <a:avLst/>
          </a:prstGeom>
        </p:spPr>
      </p:pic>
      <p:pic>
        <p:nvPicPr>
          <p:cNvPr id="6" name="Picture 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639" y="3365616"/>
            <a:ext cx="1645920" cy="1828800"/>
          </a:xfrm>
          <a:prstGeom prst="rect">
            <a:avLst/>
          </a:prstGeom>
        </p:spPr>
      </p:pic>
      <p:pic>
        <p:nvPicPr>
          <p:cNvPr id="7" name="Picture 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539" y="1166116"/>
            <a:ext cx="1765535" cy="1828800"/>
          </a:xfrm>
          <a:prstGeom prst="rect">
            <a:avLst/>
          </a:prstGeom>
        </p:spPr>
      </p:pic>
      <p:pic>
        <p:nvPicPr>
          <p:cNvPr id="8" name="Picture 7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639" y="1166116"/>
            <a:ext cx="1798820" cy="1828800"/>
          </a:xfrm>
          <a:prstGeom prst="rect">
            <a:avLst/>
          </a:prstGeom>
        </p:spPr>
      </p:pic>
      <p:pic>
        <p:nvPicPr>
          <p:cNvPr id="14" name="Picture 13" descr="RDJ42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990" y="3247691"/>
            <a:ext cx="12096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RDJ42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110" y="1124919"/>
            <a:ext cx="12096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RDJ42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875" y="1124920"/>
            <a:ext cx="12096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RDJ42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667" y="3262312"/>
            <a:ext cx="12096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590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473392" y="887831"/>
            <a:ext cx="8229600" cy="1463040"/>
          </a:xfrm>
          <a:prstGeom prst="roundRect">
            <a:avLst>
              <a:gd name="adj" fmla="val 10619"/>
            </a:avLst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868399" y="1023181"/>
            <a:ext cx="6973597" cy="470318"/>
            <a:chOff x="363373" y="1262747"/>
            <a:chExt cx="6973597" cy="470318"/>
          </a:xfrm>
        </p:grpSpPr>
        <p:sp>
          <p:nvSpPr>
            <p:cNvPr id="5" name="TextBox 4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27313" y="1271400"/>
              <a:ext cx="650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Which city is nearer to Ha </a:t>
              </a:r>
              <a:r>
                <a:rPr lang="en-US" sz="2400" dirty="0" err="1"/>
                <a:t>Noi</a:t>
              </a:r>
              <a:r>
                <a:rPr lang="en-US" sz="2400" dirty="0"/>
                <a:t> than the others?</a:t>
              </a:r>
              <a:endParaRPr lang="en-US" sz="2400" i="1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086453" y="1687283"/>
            <a:ext cx="1796143" cy="461665"/>
            <a:chOff x="1230086" y="1785257"/>
            <a:chExt cx="1796143" cy="461665"/>
          </a:xfrm>
        </p:grpSpPr>
        <p:sp>
          <p:nvSpPr>
            <p:cNvPr id="8" name="TextBox 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A.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Berlin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013235" y="1680945"/>
            <a:ext cx="1796143" cy="461665"/>
            <a:chOff x="1230086" y="1785257"/>
            <a:chExt cx="1796143" cy="461665"/>
          </a:xfrm>
        </p:grpSpPr>
        <p:sp>
          <p:nvSpPr>
            <p:cNvPr id="11" name="TextBox 1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B.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Bangkok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885577" y="1680945"/>
            <a:ext cx="1796143" cy="461665"/>
            <a:chOff x="1230086" y="1785257"/>
            <a:chExt cx="1796143" cy="461665"/>
          </a:xfrm>
        </p:grpSpPr>
        <p:sp>
          <p:nvSpPr>
            <p:cNvPr id="14" name="TextBox 1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C.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Tokyo</a:t>
              </a:r>
            </a:p>
          </p:txBody>
        </p:sp>
      </p:grpSp>
      <p:sp>
        <p:nvSpPr>
          <p:cNvPr id="16" name="Oval 15"/>
          <p:cNvSpPr/>
          <p:nvPr/>
        </p:nvSpPr>
        <p:spPr>
          <a:xfrm>
            <a:off x="3002349" y="1680945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071424" y="1708196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885577" y="1691748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630" y="6008493"/>
            <a:ext cx="750724" cy="73152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983" y="3375413"/>
            <a:ext cx="2861474" cy="2743200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875035" y="3569109"/>
            <a:ext cx="1814051" cy="766916"/>
          </a:xfrm>
          <a:prstGeom prst="round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Keep the Box</a:t>
            </a:r>
            <a:endParaRPr lang="en-US" sz="2400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868399" y="5034115"/>
            <a:ext cx="1814051" cy="766916"/>
          </a:xfrm>
          <a:prstGeom prst="round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Give the Box</a:t>
            </a:r>
            <a:endParaRPr lang="en-US" sz="2400" b="1" dirty="0"/>
          </a:p>
        </p:txBody>
      </p:sp>
      <p:sp>
        <p:nvSpPr>
          <p:cNvPr id="23" name="Rectangle 22"/>
          <p:cNvSpPr/>
          <p:nvPr/>
        </p:nvSpPr>
        <p:spPr>
          <a:xfrm>
            <a:off x="4276408" y="3272175"/>
            <a:ext cx="1061883" cy="731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Forte" panose="03060902040502070203" pitchFamily="66" charset="0"/>
              </a:rPr>
              <a:t>+10</a:t>
            </a:r>
            <a:endParaRPr lang="en-US" sz="4000" b="1" dirty="0">
              <a:solidFill>
                <a:srgbClr val="FF0000"/>
              </a:solidFill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52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7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7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3" grpId="0"/>
      <p:bldP spid="2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473392" y="887831"/>
            <a:ext cx="8229600" cy="1463040"/>
          </a:xfrm>
          <a:prstGeom prst="roundRect">
            <a:avLst>
              <a:gd name="adj" fmla="val 10619"/>
            </a:avLst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846624" y="825026"/>
            <a:ext cx="7180427" cy="830997"/>
            <a:chOff x="363373" y="2525685"/>
            <a:chExt cx="7180427" cy="830997"/>
          </a:xfrm>
        </p:grpSpPr>
        <p:grpSp>
          <p:nvGrpSpPr>
            <p:cNvPr id="5" name="Group 4"/>
            <p:cNvGrpSpPr/>
            <p:nvPr/>
          </p:nvGrpSpPr>
          <p:grpSpPr>
            <a:xfrm>
              <a:off x="363373" y="2525685"/>
              <a:ext cx="7180427" cy="830997"/>
              <a:chOff x="369902" y="2142097"/>
              <a:chExt cx="7180427" cy="830997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369902" y="214209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2.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844733" y="2142097"/>
                <a:ext cx="670559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The people of Quang Nam are proud of their ancient town,               .</a:t>
                </a:r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>
              <a:off x="1709057" y="3200400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998663" y="1792944"/>
            <a:ext cx="1796143" cy="461665"/>
            <a:chOff x="1230086" y="1785257"/>
            <a:chExt cx="1796143" cy="461665"/>
          </a:xfrm>
        </p:grpSpPr>
        <p:sp>
          <p:nvSpPr>
            <p:cNvPr id="10" name="TextBox 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A.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Hoi An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925445" y="1786606"/>
            <a:ext cx="1796143" cy="461665"/>
            <a:chOff x="1230086" y="1785257"/>
            <a:chExt cx="1796143" cy="461665"/>
          </a:xfrm>
        </p:grpSpPr>
        <p:sp>
          <p:nvSpPr>
            <p:cNvPr id="13" name="TextBox 1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B.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Sa Pa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797787" y="1786606"/>
            <a:ext cx="1796143" cy="461665"/>
            <a:chOff x="1230086" y="1785257"/>
            <a:chExt cx="1796143" cy="461665"/>
          </a:xfrm>
        </p:grpSpPr>
        <p:sp>
          <p:nvSpPr>
            <p:cNvPr id="16" name="TextBox 1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C.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Bach Ma</a:t>
              </a:r>
            </a:p>
          </p:txBody>
        </p:sp>
      </p:grpSp>
      <p:sp>
        <p:nvSpPr>
          <p:cNvPr id="18" name="Oval 17"/>
          <p:cNvSpPr/>
          <p:nvPr/>
        </p:nvSpPr>
        <p:spPr>
          <a:xfrm>
            <a:off x="998663" y="1815191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925445" y="1795907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797787" y="1815191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630" y="6008493"/>
            <a:ext cx="750724" cy="73152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750" y="3321986"/>
            <a:ext cx="2861474" cy="2743200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1036633" y="3569109"/>
            <a:ext cx="1814051" cy="766916"/>
          </a:xfrm>
          <a:prstGeom prst="round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Keep the Box</a:t>
            </a:r>
            <a:endParaRPr lang="en-US" sz="2400" b="1" dirty="0"/>
          </a:p>
        </p:txBody>
      </p:sp>
      <p:sp>
        <p:nvSpPr>
          <p:cNvPr id="24" name="Rounded Rectangle 23"/>
          <p:cNvSpPr/>
          <p:nvPr/>
        </p:nvSpPr>
        <p:spPr>
          <a:xfrm>
            <a:off x="1029997" y="5034115"/>
            <a:ext cx="1814051" cy="766916"/>
          </a:xfrm>
          <a:prstGeom prst="round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Give the Box</a:t>
            </a:r>
            <a:endParaRPr lang="en-US" sz="2400" b="1" dirty="0"/>
          </a:p>
        </p:txBody>
      </p:sp>
      <p:sp>
        <p:nvSpPr>
          <p:cNvPr id="25" name="Rectangle 24"/>
          <p:cNvSpPr/>
          <p:nvPr/>
        </p:nvSpPr>
        <p:spPr>
          <a:xfrm>
            <a:off x="4276408" y="3272175"/>
            <a:ext cx="1061883" cy="731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Forte" panose="03060902040502070203" pitchFamily="66" charset="0"/>
              </a:rPr>
              <a:t>-1</a:t>
            </a:r>
            <a:endParaRPr lang="en-US" sz="4000" b="1" dirty="0">
              <a:solidFill>
                <a:srgbClr val="FF0000"/>
              </a:solidFill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41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2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2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7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7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8" grpId="0" animBg="1"/>
      <p:bldP spid="25" grpId="0"/>
      <p:bldP spid="2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473392" y="887831"/>
            <a:ext cx="8229600" cy="1463040"/>
          </a:xfrm>
          <a:prstGeom prst="roundRect">
            <a:avLst>
              <a:gd name="adj" fmla="val 10619"/>
            </a:avLst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859280" y="1095899"/>
            <a:ext cx="6574967" cy="470318"/>
            <a:chOff x="363373" y="4026312"/>
            <a:chExt cx="6574967" cy="470318"/>
          </a:xfrm>
        </p:grpSpPr>
        <p:sp>
          <p:nvSpPr>
            <p:cNvPr id="5" name="TextBox 4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38203" y="4026312"/>
              <a:ext cx="61001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Phnom Penh is the capital city of                .</a:t>
              </a:r>
            </a:p>
          </p:txBody>
        </p:sp>
      </p:grpSp>
      <p:cxnSp>
        <p:nvCxnSpPr>
          <p:cNvPr id="7" name="Straight Connector 6"/>
          <p:cNvCxnSpPr/>
          <p:nvPr/>
        </p:nvCxnSpPr>
        <p:spPr>
          <a:xfrm flipV="1">
            <a:off x="5676554" y="1553838"/>
            <a:ext cx="10093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949164" y="1684501"/>
            <a:ext cx="1796143" cy="461665"/>
            <a:chOff x="1230086" y="1785257"/>
            <a:chExt cx="1796143" cy="461665"/>
          </a:xfrm>
        </p:grpSpPr>
        <p:sp>
          <p:nvSpPr>
            <p:cNvPr id="9" name="TextBox 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A.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Indonesia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875946" y="1678163"/>
            <a:ext cx="2645230" cy="461665"/>
            <a:chOff x="1230086" y="1785257"/>
            <a:chExt cx="2645230" cy="461665"/>
          </a:xfrm>
        </p:grpSpPr>
        <p:sp>
          <p:nvSpPr>
            <p:cNvPr id="12" name="TextBox 1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B.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11086" y="1785257"/>
              <a:ext cx="22642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The Philippines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521176" y="1678163"/>
            <a:ext cx="2009702" cy="461665"/>
            <a:chOff x="1230086" y="1785257"/>
            <a:chExt cx="2009702" cy="461665"/>
          </a:xfrm>
        </p:grpSpPr>
        <p:sp>
          <p:nvSpPr>
            <p:cNvPr id="15" name="TextBox 1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C.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611086" y="1785257"/>
              <a:ext cx="16287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Cambodia</a:t>
              </a:r>
            </a:p>
          </p:txBody>
        </p:sp>
      </p:grpSp>
      <p:sp>
        <p:nvSpPr>
          <p:cNvPr id="17" name="Oval 16"/>
          <p:cNvSpPr/>
          <p:nvPr/>
        </p:nvSpPr>
        <p:spPr>
          <a:xfrm>
            <a:off x="5540135" y="1693604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931353" y="1715592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875946" y="1714916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630" y="6008493"/>
            <a:ext cx="750724" cy="73152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750" y="3321986"/>
            <a:ext cx="2861474" cy="2743200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1029996" y="3569109"/>
            <a:ext cx="1814051" cy="766916"/>
          </a:xfrm>
          <a:prstGeom prst="round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Keep the Box</a:t>
            </a:r>
            <a:endParaRPr lang="en-US" sz="2400" b="1" dirty="0"/>
          </a:p>
        </p:txBody>
      </p:sp>
      <p:sp>
        <p:nvSpPr>
          <p:cNvPr id="23" name="Rounded Rectangle 22"/>
          <p:cNvSpPr/>
          <p:nvPr/>
        </p:nvSpPr>
        <p:spPr>
          <a:xfrm>
            <a:off x="1023360" y="5034115"/>
            <a:ext cx="1814051" cy="766916"/>
          </a:xfrm>
          <a:prstGeom prst="round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Give the Box</a:t>
            </a:r>
            <a:endParaRPr lang="en-US" sz="2400" b="1" dirty="0"/>
          </a:p>
        </p:txBody>
      </p:sp>
      <p:sp>
        <p:nvSpPr>
          <p:cNvPr id="24" name="Rectangle 23"/>
          <p:cNvSpPr/>
          <p:nvPr/>
        </p:nvSpPr>
        <p:spPr>
          <a:xfrm>
            <a:off x="4276408" y="3272175"/>
            <a:ext cx="1061883" cy="731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Forte" panose="03060902040502070203" pitchFamily="66" charset="0"/>
              </a:rPr>
              <a:t>-1</a:t>
            </a:r>
            <a:endParaRPr lang="en-US" sz="4000" b="1" dirty="0">
              <a:solidFill>
                <a:srgbClr val="FF0000"/>
              </a:solidFill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62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7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7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7" grpId="0" animBg="1"/>
      <p:bldP spid="24" grpId="0"/>
      <p:bldP spid="2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473392" y="887831"/>
            <a:ext cx="8229600" cy="1463040"/>
          </a:xfrm>
          <a:prstGeom prst="roundRect">
            <a:avLst>
              <a:gd name="adj" fmla="val 10619"/>
            </a:avLst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838204" y="1068797"/>
            <a:ext cx="6869272" cy="470318"/>
            <a:chOff x="685414" y="6027003"/>
            <a:chExt cx="6869272" cy="470318"/>
          </a:xfrm>
        </p:grpSpPr>
        <p:grpSp>
          <p:nvGrpSpPr>
            <p:cNvPr id="5" name="Group 4"/>
            <p:cNvGrpSpPr/>
            <p:nvPr/>
          </p:nvGrpSpPr>
          <p:grpSpPr>
            <a:xfrm>
              <a:off x="685414" y="6027003"/>
              <a:ext cx="6869272" cy="470318"/>
              <a:chOff x="363373" y="3312302"/>
              <a:chExt cx="6869272" cy="470318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363373" y="332095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4.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838203" y="3312302"/>
                <a:ext cx="63944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For children, California is famous for its                 .</a:t>
                </a:r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 flipV="1">
              <a:off x="6161326" y="6346371"/>
              <a:ext cx="10093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864953" y="1682139"/>
            <a:ext cx="2688784" cy="461665"/>
            <a:chOff x="1230086" y="1785257"/>
            <a:chExt cx="2688784" cy="461665"/>
          </a:xfrm>
        </p:grpSpPr>
        <p:sp>
          <p:nvSpPr>
            <p:cNvPr id="10" name="TextBox 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A.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11086" y="1785257"/>
              <a:ext cx="230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Disneyland Park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553734" y="1675801"/>
            <a:ext cx="3069784" cy="461665"/>
            <a:chOff x="1230086" y="1785257"/>
            <a:chExt cx="3069784" cy="461665"/>
          </a:xfrm>
        </p:grpSpPr>
        <p:sp>
          <p:nvSpPr>
            <p:cNvPr id="13" name="TextBox 1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B.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11086" y="1785257"/>
              <a:ext cx="2688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Golden Gate Bridge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745316" y="1675801"/>
            <a:ext cx="2398684" cy="461665"/>
            <a:chOff x="1230086" y="1785257"/>
            <a:chExt cx="2516668" cy="461665"/>
          </a:xfrm>
        </p:grpSpPr>
        <p:sp>
          <p:nvSpPr>
            <p:cNvPr id="16" name="TextBox 1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C.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611085" y="1785257"/>
              <a:ext cx="21356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national parks</a:t>
              </a:r>
            </a:p>
          </p:txBody>
        </p:sp>
      </p:grpSp>
      <p:sp>
        <p:nvSpPr>
          <p:cNvPr id="18" name="Oval 17"/>
          <p:cNvSpPr/>
          <p:nvPr/>
        </p:nvSpPr>
        <p:spPr>
          <a:xfrm>
            <a:off x="871162" y="1723140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553734" y="1728236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762784" y="1723140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630" y="6008493"/>
            <a:ext cx="750724" cy="73152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750" y="3321986"/>
            <a:ext cx="2861474" cy="2743200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1036633" y="3569109"/>
            <a:ext cx="1814051" cy="766916"/>
          </a:xfrm>
          <a:prstGeom prst="round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Keep the Box</a:t>
            </a:r>
            <a:endParaRPr lang="en-US" sz="2400" b="1" dirty="0"/>
          </a:p>
        </p:txBody>
      </p:sp>
      <p:sp>
        <p:nvSpPr>
          <p:cNvPr id="24" name="Rounded Rectangle 23"/>
          <p:cNvSpPr/>
          <p:nvPr/>
        </p:nvSpPr>
        <p:spPr>
          <a:xfrm>
            <a:off x="1029997" y="5034115"/>
            <a:ext cx="1814051" cy="766916"/>
          </a:xfrm>
          <a:prstGeom prst="round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Give the Box</a:t>
            </a:r>
            <a:endParaRPr lang="en-US" sz="2400" b="1" dirty="0"/>
          </a:p>
        </p:txBody>
      </p:sp>
      <p:sp>
        <p:nvSpPr>
          <p:cNvPr id="25" name="Rectangle 24"/>
          <p:cNvSpPr/>
          <p:nvPr/>
        </p:nvSpPr>
        <p:spPr>
          <a:xfrm>
            <a:off x="4276408" y="3272175"/>
            <a:ext cx="1061883" cy="731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Forte" panose="03060902040502070203" pitchFamily="66" charset="0"/>
              </a:rPr>
              <a:t>+10</a:t>
            </a:r>
            <a:endParaRPr lang="en-US" sz="4000" b="1" dirty="0">
              <a:solidFill>
                <a:srgbClr val="FF0000"/>
              </a:solidFill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33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7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7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8" grpId="0" animBg="1"/>
      <p:bldP spid="25" grpId="0"/>
      <p:bldP spid="2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908" y="361077"/>
            <a:ext cx="4176100" cy="7689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93" y="375939"/>
            <a:ext cx="961782" cy="77761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08381" y="1888189"/>
            <a:ext cx="786384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Look at the picture. Listen and read the exclamations.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08381" y="2503145"/>
            <a:ext cx="786384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Work in pair. Look at the picture below and say what you think by using exclamations with </a:t>
            </a:r>
            <a:r>
              <a:rPr lang="en-US" sz="2000" b="1" i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. You may use the suggestions below.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08381" y="4471720"/>
            <a:ext cx="786384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Work in pairs. Write the names of the landmarks under the correct pictures.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08381" y="5394452"/>
            <a:ext cx="786384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Write the names of the landmarks in </a:t>
            </a:r>
            <a:r>
              <a:rPr lang="en-US" sz="2000" b="1">
                <a:solidFill>
                  <a:srgbClr val="F47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 for the descriptions.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08381" y="6009408"/>
            <a:ext cx="786384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Work in pairs. Read the questions and circle the correct answers.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24164" y="1150123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FB7BD"/>
                </a:solidFill>
              </a:rPr>
              <a:t>Everyday English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24164" y="3733654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City landmarks</a:t>
            </a:r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727584" y="1965042"/>
            <a:ext cx="365760" cy="365760"/>
          </a:xfrm>
          <a:prstGeom prst="ellipse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727584" y="2602023"/>
            <a:ext cx="365760" cy="365760"/>
          </a:xfrm>
          <a:prstGeom prst="ellipse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727584" y="4547598"/>
            <a:ext cx="365760" cy="365760"/>
          </a:xfrm>
          <a:prstGeom prst="ellipse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727584" y="5420547"/>
            <a:ext cx="365760" cy="365760"/>
          </a:xfrm>
          <a:prstGeom prst="ellipse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727584" y="6067830"/>
            <a:ext cx="365760" cy="365760"/>
          </a:xfrm>
          <a:prstGeom prst="ellipse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8" grpId="0"/>
      <p:bldP spid="2" grpId="0"/>
      <p:bldP spid="21" grpId="0"/>
      <p:bldP spid="17" grpId="0" animBg="1"/>
      <p:bldP spid="19" grpId="0" animBg="1"/>
      <p:bldP spid="20" grpId="0" animBg="1"/>
      <p:bldP spid="22" grpId="0" animBg="1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83128" y="238604"/>
            <a:ext cx="75897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Read the questions and circle the correct answers.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27" y="2351306"/>
            <a:ext cx="8201747" cy="41801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140" y="1180214"/>
            <a:ext cx="3045720" cy="937145"/>
          </a:xfrm>
          <a:prstGeom prst="rect">
            <a:avLst/>
          </a:prstGeom>
        </p:spPr>
      </p:pic>
      <p:sp>
        <p:nvSpPr>
          <p:cNvPr id="6" name="Rounded Rectangle 5"/>
          <p:cNvSpPr>
            <a:spLocks noChangeAspect="1"/>
          </p:cNvSpPr>
          <p:nvPr/>
        </p:nvSpPr>
        <p:spPr>
          <a:xfrm>
            <a:off x="609600" y="292716"/>
            <a:ext cx="457200" cy="457200"/>
          </a:xfrm>
          <a:prstGeom prst="roundRect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868399" y="1023181"/>
            <a:ext cx="6973597" cy="470318"/>
            <a:chOff x="363373" y="1262747"/>
            <a:chExt cx="6973597" cy="470318"/>
          </a:xfrm>
        </p:grpSpPr>
        <p:sp>
          <p:nvSpPr>
            <p:cNvPr id="32" name="TextBox 31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27313" y="1271400"/>
              <a:ext cx="650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Which city is nearer to Ha </a:t>
              </a:r>
              <a:r>
                <a:rPr lang="en-US" sz="2400" dirty="0" err="1"/>
                <a:t>Noi</a:t>
              </a:r>
              <a:r>
                <a:rPr lang="en-US" sz="2400" dirty="0"/>
                <a:t> than the others?</a:t>
              </a:r>
              <a:endParaRPr lang="en-US" sz="2400" i="1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911943" y="3984131"/>
            <a:ext cx="6574967" cy="470318"/>
            <a:chOff x="363373" y="4026312"/>
            <a:chExt cx="6574967" cy="470318"/>
          </a:xfrm>
        </p:grpSpPr>
        <p:sp>
          <p:nvSpPr>
            <p:cNvPr id="37" name="TextBox 36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38203" y="4026312"/>
              <a:ext cx="61001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Phnom Penh is the capital city of                .</a:t>
              </a: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68" y="266367"/>
            <a:ext cx="2073889" cy="63812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835737" y="1687283"/>
            <a:ext cx="1796143" cy="461665"/>
            <a:chOff x="1230086" y="1785257"/>
            <a:chExt cx="1796143" cy="461665"/>
          </a:xfrm>
        </p:grpSpPr>
        <p:sp>
          <p:nvSpPr>
            <p:cNvPr id="4" name="TextBox 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A.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Berlin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762519" y="1680945"/>
            <a:ext cx="1796143" cy="461665"/>
            <a:chOff x="1230086" y="1785257"/>
            <a:chExt cx="1796143" cy="461665"/>
          </a:xfrm>
        </p:grpSpPr>
        <p:sp>
          <p:nvSpPr>
            <p:cNvPr id="26" name="TextBox 2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B.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Bangkok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634861" y="1680945"/>
            <a:ext cx="1796143" cy="461665"/>
            <a:chOff x="1230086" y="1785257"/>
            <a:chExt cx="1796143" cy="461665"/>
          </a:xfrm>
        </p:grpSpPr>
        <p:sp>
          <p:nvSpPr>
            <p:cNvPr id="29" name="TextBox 2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C.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Tokyo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01057" y="2329976"/>
            <a:ext cx="7180427" cy="830997"/>
            <a:chOff x="363373" y="2525685"/>
            <a:chExt cx="7180427" cy="830997"/>
          </a:xfrm>
        </p:grpSpPr>
        <p:grpSp>
          <p:nvGrpSpPr>
            <p:cNvPr id="2" name="Group 1"/>
            <p:cNvGrpSpPr/>
            <p:nvPr/>
          </p:nvGrpSpPr>
          <p:grpSpPr>
            <a:xfrm>
              <a:off x="363373" y="2525685"/>
              <a:ext cx="7180427" cy="830997"/>
              <a:chOff x="369902" y="2142097"/>
              <a:chExt cx="7180427" cy="830997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369902" y="214209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2.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844733" y="2142097"/>
                <a:ext cx="670559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The people of Quang Nam are proud of their ancient town,               .</a:t>
                </a:r>
              </a:p>
            </p:txBody>
          </p:sp>
        </p:grpSp>
        <p:cxnSp>
          <p:nvCxnSpPr>
            <p:cNvPr id="13" name="Straight Connector 12"/>
            <p:cNvCxnSpPr/>
            <p:nvPr/>
          </p:nvCxnSpPr>
          <p:spPr>
            <a:xfrm>
              <a:off x="1709057" y="3200400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846624" y="3297894"/>
            <a:ext cx="1796143" cy="461665"/>
            <a:chOff x="1230086" y="1785257"/>
            <a:chExt cx="1796143" cy="461665"/>
          </a:xfrm>
        </p:grpSpPr>
        <p:sp>
          <p:nvSpPr>
            <p:cNvPr id="45" name="TextBox 4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A.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Hoi An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773406" y="3291556"/>
            <a:ext cx="1796143" cy="461665"/>
            <a:chOff x="1230086" y="1785257"/>
            <a:chExt cx="1796143" cy="461665"/>
          </a:xfrm>
        </p:grpSpPr>
        <p:sp>
          <p:nvSpPr>
            <p:cNvPr id="48" name="TextBox 4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B.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Sa Pa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645748" y="3291556"/>
            <a:ext cx="1796143" cy="461665"/>
            <a:chOff x="1230086" y="1785257"/>
            <a:chExt cx="1796143" cy="461665"/>
          </a:xfrm>
        </p:grpSpPr>
        <p:sp>
          <p:nvSpPr>
            <p:cNvPr id="51" name="TextBox 5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C.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Bach Ma</a:t>
              </a:r>
            </a:p>
          </p:txBody>
        </p:sp>
      </p:grpSp>
      <p:cxnSp>
        <p:nvCxnSpPr>
          <p:cNvPr id="16" name="Straight Connector 15"/>
          <p:cNvCxnSpPr/>
          <p:nvPr/>
        </p:nvCxnSpPr>
        <p:spPr>
          <a:xfrm flipV="1">
            <a:off x="5552241" y="4397826"/>
            <a:ext cx="10093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/>
          <p:cNvGrpSpPr/>
          <p:nvPr/>
        </p:nvGrpSpPr>
        <p:grpSpPr>
          <a:xfrm>
            <a:off x="824851" y="4528489"/>
            <a:ext cx="1796143" cy="461665"/>
            <a:chOff x="1230086" y="1785257"/>
            <a:chExt cx="1796143" cy="461665"/>
          </a:xfrm>
        </p:grpSpPr>
        <p:sp>
          <p:nvSpPr>
            <p:cNvPr id="54" name="TextBox 5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A.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Indonesia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2751633" y="4522151"/>
            <a:ext cx="2645230" cy="461665"/>
            <a:chOff x="1230086" y="1785257"/>
            <a:chExt cx="2645230" cy="461665"/>
          </a:xfrm>
        </p:grpSpPr>
        <p:sp>
          <p:nvSpPr>
            <p:cNvPr id="57" name="TextBox 5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B.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611086" y="1785257"/>
              <a:ext cx="22642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The Philippines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396863" y="4522151"/>
            <a:ext cx="2009702" cy="461665"/>
            <a:chOff x="1230086" y="1785257"/>
            <a:chExt cx="2009702" cy="461665"/>
          </a:xfrm>
        </p:grpSpPr>
        <p:sp>
          <p:nvSpPr>
            <p:cNvPr id="60" name="TextBox 5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C.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611086" y="1785257"/>
              <a:ext cx="16287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Cambodia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11943" y="5288687"/>
            <a:ext cx="6869272" cy="470318"/>
            <a:chOff x="685414" y="6027003"/>
            <a:chExt cx="6869272" cy="470318"/>
          </a:xfrm>
        </p:grpSpPr>
        <p:grpSp>
          <p:nvGrpSpPr>
            <p:cNvPr id="5" name="Group 4"/>
            <p:cNvGrpSpPr/>
            <p:nvPr/>
          </p:nvGrpSpPr>
          <p:grpSpPr>
            <a:xfrm>
              <a:off x="685414" y="6027003"/>
              <a:ext cx="6869272" cy="470318"/>
              <a:chOff x="363373" y="3312302"/>
              <a:chExt cx="6869272" cy="470318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363373" y="332095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4.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838203" y="3312302"/>
                <a:ext cx="63944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For children, California is famous for its                 .</a:t>
                </a:r>
              </a:p>
            </p:txBody>
          </p:sp>
        </p:grpSp>
        <p:cxnSp>
          <p:nvCxnSpPr>
            <p:cNvPr id="62" name="Straight Connector 61"/>
            <p:cNvCxnSpPr/>
            <p:nvPr/>
          </p:nvCxnSpPr>
          <p:spPr>
            <a:xfrm flipV="1">
              <a:off x="6161326" y="6346371"/>
              <a:ext cx="10093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820708" y="5887281"/>
            <a:ext cx="2688784" cy="461665"/>
            <a:chOff x="1230086" y="1785257"/>
            <a:chExt cx="2688784" cy="461665"/>
          </a:xfrm>
        </p:grpSpPr>
        <p:sp>
          <p:nvSpPr>
            <p:cNvPr id="64" name="TextBox 6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A.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611086" y="1785257"/>
              <a:ext cx="230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Disneyland Park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3509489" y="5880943"/>
            <a:ext cx="3069784" cy="461665"/>
            <a:chOff x="1230086" y="1785257"/>
            <a:chExt cx="3069784" cy="461665"/>
          </a:xfrm>
        </p:grpSpPr>
        <p:sp>
          <p:nvSpPr>
            <p:cNvPr id="67" name="TextBox 6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B.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611086" y="1785257"/>
              <a:ext cx="2688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Golden Gate Bridge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6701071" y="5880943"/>
            <a:ext cx="2516668" cy="461665"/>
            <a:chOff x="1230086" y="1785257"/>
            <a:chExt cx="2516668" cy="461665"/>
          </a:xfrm>
        </p:grpSpPr>
        <p:sp>
          <p:nvSpPr>
            <p:cNvPr id="70" name="TextBox 6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C.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611085" y="1785257"/>
              <a:ext cx="21356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national parks</a:t>
              </a:r>
            </a:p>
          </p:txBody>
        </p:sp>
      </p:grpSp>
      <p:sp>
        <p:nvSpPr>
          <p:cNvPr id="6" name="Oval 5"/>
          <p:cNvSpPr/>
          <p:nvPr/>
        </p:nvSpPr>
        <p:spPr>
          <a:xfrm>
            <a:off x="2751633" y="1680945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846624" y="3320141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5415822" y="4537592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826917" y="5928282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20708" y="1708196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4634861" y="1691748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2773406" y="3300857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4645748" y="3320141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807040" y="4559580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2751633" y="4558904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3509489" y="5933378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6718539" y="5928282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93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7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indefinite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7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indefinite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7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indefinite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indefinite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7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7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1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7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"/>
                                            </p:cond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1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7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1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9"/>
                                            </p:cond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1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7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1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1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7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1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9"/>
                                            </p:cond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1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7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1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9"/>
                                            </p:cond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7" dur="1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7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1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6" grpId="0" animBg="1"/>
      <p:bldP spid="72" grpId="0" animBg="1"/>
      <p:bldP spid="73" grpId="0" animBg="1"/>
      <p:bldP spid="74" grpId="0" animBg="1"/>
      <p:bldP spid="7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b="1" dirty="0" smtClean="0">
                <a:solidFill>
                  <a:srgbClr val="C00000"/>
                </a:solidFill>
              </a:rPr>
              <a:t>Homework</a:t>
            </a:r>
            <a:endParaRPr lang="en-GB" b="1" i="0" u="none" strike="noStrike" baseline="0" dirty="0" smtClean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1" algn="just">
              <a:buClr>
                <a:srgbClr val="00B0F0"/>
              </a:buClr>
              <a:buFont typeface="Arial" pitchFamily="34" charset="0"/>
              <a:buChar char="•"/>
            </a:pPr>
            <a:r>
              <a:rPr lang="en-US" dirty="0" smtClean="0"/>
              <a:t>Learn vocabulary </a:t>
            </a:r>
            <a:r>
              <a:rPr lang="en-US" dirty="0"/>
              <a:t>and the </a:t>
            </a:r>
            <a:r>
              <a:rPr lang="en-US" dirty="0" smtClean="0"/>
              <a:t>structure by heart</a:t>
            </a:r>
            <a:r>
              <a:rPr lang="en-US" dirty="0"/>
              <a:t>. </a:t>
            </a:r>
          </a:p>
          <a:p>
            <a:pPr marL="285750" lvl="1" algn="just">
              <a:buClr>
                <a:srgbClr val="00B0F0"/>
              </a:buClr>
              <a:buFont typeface="Arial" pitchFamily="34" charset="0"/>
              <a:buChar char="•"/>
            </a:pPr>
            <a:r>
              <a:rPr lang="en-US" dirty="0" smtClean="0"/>
              <a:t>Do </a:t>
            </a:r>
            <a:r>
              <a:rPr lang="en-US" dirty="0"/>
              <a:t>exercise </a:t>
            </a:r>
            <a:r>
              <a:rPr lang="en-US" dirty="0" smtClean="0"/>
              <a:t>in </a:t>
            </a:r>
            <a:r>
              <a:rPr lang="en-US" dirty="0"/>
              <a:t>your work book</a:t>
            </a:r>
          </a:p>
          <a:p>
            <a:pPr marL="285750" lvl="1" algn="just">
              <a:buClr>
                <a:srgbClr val="00B0F0"/>
              </a:buClr>
              <a:buFont typeface="Arial" pitchFamily="34" charset="0"/>
              <a:buChar char="•"/>
            </a:pPr>
            <a:r>
              <a:rPr lang="en-US" dirty="0" smtClean="0"/>
              <a:t>Prepare </a:t>
            </a:r>
            <a:r>
              <a:rPr lang="en-US" dirty="0"/>
              <a:t>the next </a:t>
            </a:r>
            <a:r>
              <a:rPr lang="en-US" dirty="0" smtClean="0"/>
              <a:t>lesson: </a:t>
            </a:r>
            <a:r>
              <a:rPr lang="en-US" dirty="0" smtClean="0">
                <a:solidFill>
                  <a:srgbClr val="C00000"/>
                </a:solidFill>
              </a:rPr>
              <a:t>Skills 1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991" y="483704"/>
            <a:ext cx="9144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28466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53430" y="6084200"/>
            <a:ext cx="52371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People’s Square in Shanghai, China</a:t>
            </a:r>
            <a:endParaRPr lang="en-US" sz="2800" b="0" i="0" dirty="0">
              <a:solidFill>
                <a:schemeClr val="bg1"/>
              </a:soli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3146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6989" y="294656"/>
            <a:ext cx="37328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ea typeface="Times New Roman"/>
                <a:cs typeface="Calibri"/>
              </a:rPr>
              <a:t>Describing  the picture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144000" y="1298906"/>
            <a:ext cx="3657600" cy="548640"/>
          </a:xfrm>
          <a:prstGeom prst="roundRect">
            <a:avLst>
              <a:gd name="adj" fmla="val 4936"/>
            </a:avLst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50000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freezing" dir="t"/>
          </a:scene3d>
          <a:sp3d prstMaterial="matte"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kern="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Is the city green or red?</a:t>
            </a:r>
            <a:endParaRPr lang="en-US" sz="2800" kern="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144000" y="2206956"/>
            <a:ext cx="3657600" cy="548640"/>
          </a:xfrm>
          <a:prstGeom prst="roundRect">
            <a:avLst>
              <a:gd name="adj" fmla="val 4936"/>
            </a:avLst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50000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freezing" dir="t"/>
          </a:scene3d>
          <a:sp3d prstMaterial="matte"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kern="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Are these buildings tall?</a:t>
            </a:r>
            <a:endParaRPr lang="en-US" sz="2800" kern="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144000" y="3115006"/>
            <a:ext cx="3657600" cy="548640"/>
          </a:xfrm>
          <a:prstGeom prst="roundRect">
            <a:avLst>
              <a:gd name="adj" fmla="val 4936"/>
            </a:avLst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50000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freezing" dir="t"/>
          </a:scene3d>
          <a:sp3d prstMaterial="matte"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kern="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How is the sky?</a:t>
            </a:r>
            <a:endParaRPr lang="en-US" sz="2800" kern="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144000" y="4023056"/>
            <a:ext cx="3657600" cy="731520"/>
          </a:xfrm>
          <a:prstGeom prst="roundRect">
            <a:avLst>
              <a:gd name="adj" fmla="val 4936"/>
            </a:avLst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50000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freezing" dir="t"/>
          </a:scene3d>
          <a:sp3d prstMaterial="matte"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kern="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What do you think about the city</a:t>
            </a:r>
            <a:endParaRPr lang="en-US" sz="2800" kern="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144000" y="5109786"/>
            <a:ext cx="3657600" cy="548640"/>
          </a:xfrm>
          <a:prstGeom prst="roundRect">
            <a:avLst>
              <a:gd name="adj" fmla="val 4936"/>
            </a:avLst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50000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freezing" dir="t"/>
          </a:scene3d>
          <a:sp3d prstMaterial="matte"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kern="0" dirty="0" smtClean="0">
                <a:solidFill>
                  <a:srgbClr val="FFFF00"/>
                </a:solidFill>
                <a:latin typeface="Franklin Gothic Demi Cond" panose="020B0706030402020204" pitchFamily="34" charset="0"/>
              </a:rPr>
              <a:t>What a beautiful city!</a:t>
            </a:r>
            <a:endParaRPr lang="en-US" sz="2800" kern="0" dirty="0">
              <a:solidFill>
                <a:srgbClr val="FFFF00"/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34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59259E-6 L -0.47032 0.00047 " pathEditMode="relative" rAng="0" ptsTypes="AA">
                                      <p:cBhvr>
                                        <p:cTn id="1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24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5.55112E-17 L -0.47205 -0.00208 " pathEditMode="relative" rAng="0" ptsTypes="AA">
                                      <p:cBhvr>
                                        <p:cTn id="2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11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8.09249E-7 L -0.46546 0.0037 " pathEditMode="relative" rAng="0" ptsTypes="AA">
                                      <p:cBhvr>
                                        <p:cTn id="39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81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81481E-6 L -0.46684 -0.00763 " pathEditMode="relative" rAng="0" ptsTypes="AA">
                                      <p:cBhvr>
                                        <p:cTn id="50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51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59259E-6 L -0.47032 0.00047 " pathEditMode="relative" rAng="0" ptsTypes="AA">
                                      <p:cBhvr>
                                        <p:cTn id="61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24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1" animBg="1"/>
      <p:bldP spid="8" grpId="2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5350" y="1519535"/>
            <a:ext cx="75247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ea typeface="Times New Roman"/>
                <a:cs typeface="Calibri"/>
              </a:rPr>
              <a:t>What + (a/an) + </a:t>
            </a:r>
            <a:r>
              <a:rPr lang="en-US" sz="2800" b="1" dirty="0" err="1">
                <a:solidFill>
                  <a:srgbClr val="000000"/>
                </a:solidFill>
                <a:ea typeface="Times New Roman"/>
                <a:cs typeface="Calibri"/>
              </a:rPr>
              <a:t>adj</a:t>
            </a:r>
            <a:r>
              <a:rPr lang="en-US" sz="2800" b="1" dirty="0">
                <a:solidFill>
                  <a:srgbClr val="000000"/>
                </a:solidFill>
                <a:ea typeface="Times New Roman"/>
                <a:cs typeface="Calibri"/>
              </a:rPr>
              <a:t> + noun</a:t>
            </a:r>
            <a:r>
              <a:rPr lang="en-US" sz="2800" b="1" dirty="0" smtClean="0">
                <a:solidFill>
                  <a:srgbClr val="000000"/>
                </a:solidFill>
                <a:ea typeface="Times New Roman"/>
                <a:cs typeface="Calibri"/>
              </a:rPr>
              <a:t>!</a:t>
            </a:r>
          </a:p>
          <a:p>
            <a:pPr>
              <a:spcAft>
                <a:spcPts val="0"/>
              </a:spcAft>
            </a:pPr>
            <a:endParaRPr lang="en-US" sz="2800" dirty="0">
              <a:ea typeface="Times New Roman"/>
              <a:cs typeface="Times New Roman"/>
            </a:endParaRPr>
          </a:p>
          <a:p>
            <a:r>
              <a:rPr lang="en-GB" sz="2800" b="1" dirty="0" smtClean="0">
                <a:solidFill>
                  <a:srgbClr val="000000"/>
                </a:solidFill>
                <a:ea typeface="Times New Roman"/>
                <a:cs typeface="Calibri"/>
              </a:rPr>
              <a:t>Note</a:t>
            </a:r>
            <a:r>
              <a:rPr lang="en-GB" sz="2800" b="1" dirty="0">
                <a:solidFill>
                  <a:srgbClr val="000000"/>
                </a:solidFill>
                <a:ea typeface="Times New Roman"/>
                <a:cs typeface="Calibri"/>
              </a:rPr>
              <a:t>:</a:t>
            </a:r>
            <a:r>
              <a:rPr lang="en-GB" sz="2800" dirty="0">
                <a:solidFill>
                  <a:srgbClr val="000000"/>
                </a:solidFill>
                <a:ea typeface="Times New Roman"/>
                <a:cs typeface="Calibri"/>
              </a:rPr>
              <a:t>  use a/an with countable nouns which are singular. 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895350" y="526018"/>
            <a:ext cx="75247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ea typeface="Times New Roman"/>
                <a:cs typeface="Calibri"/>
              </a:rPr>
              <a:t>Expressing exclamations with </a:t>
            </a:r>
            <a:r>
              <a:rPr lang="en-US" sz="2800" b="1" i="1" dirty="0">
                <a:solidFill>
                  <a:srgbClr val="000000"/>
                </a:solidFill>
                <a:ea typeface="Times New Roman"/>
                <a:cs typeface="Calibri"/>
              </a:rPr>
              <a:t>What</a:t>
            </a:r>
            <a:endParaRPr lang="en-US" sz="28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4463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457200" y="383458"/>
            <a:ext cx="8229600" cy="6217920"/>
          </a:xfrm>
          <a:prstGeom prst="flowChartAlternateProcess">
            <a:avLst/>
          </a:prstGeom>
          <a:solidFill>
            <a:schemeClr val="bg1">
              <a:alpha val="5000"/>
            </a:schemeClr>
          </a:solidFill>
          <a:ln w="85725">
            <a:solidFill>
              <a:srgbClr val="99CC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cs typeface="Arial" pitchFamily="34" charset="0"/>
              </a:rPr>
              <a:t>1.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	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What a/an (+ adjective) + singular countable noun</a:t>
            </a:r>
            <a:endParaRPr kumimoji="0" lang="en-US" altLang="en-US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	What a nice camel !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cs typeface="Arial" pitchFamily="34" charset="0"/>
              </a:rPr>
              <a:t>2. 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	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What + adjective before an uncountable or plural noun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 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	What delicious chocolate !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	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cs typeface="Arial" pitchFamily="34" charset="0"/>
              </a:rPr>
              <a:t>3.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	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What + object + subject + verb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	What  a wonderful party we had !</a:t>
            </a:r>
            <a:endParaRPr kumimoji="0" lang="en-US" altLang="en-US" sz="4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8241" y1="53871" x2="38241" y2="57825"/>
                        <a14:foregroundMark x1="64093" y1="44152" x2="64093" y2="546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6692" y="1115960"/>
            <a:ext cx="1510341" cy="164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1915" y1="9404" x2="66489" y2="18349"/>
                        <a14:foregroundMark x1="29787" y1="4817" x2="27128" y2="9862"/>
                        <a14:foregroundMark x1="15957" y1="9174" x2="36170" y2="7110"/>
                        <a14:foregroundMark x1="72340" y1="67661" x2="75532" y2="83257"/>
                        <a14:foregroundMark x1="75532" y1="83257" x2="65957" y2="90826"/>
                        <a14:foregroundMark x1="38830" y1="71330" x2="33511" y2="93578"/>
                        <a14:foregroundMark x1="46809" y1="71330" x2="39894" y2="883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7101" y="4867706"/>
            <a:ext cx="709521" cy="164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778" b="94444" l="5714" r="96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0" y="3301592"/>
            <a:ext cx="2275840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80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86956" y="263220"/>
            <a:ext cx="801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picture. Listen and read the exclamations.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1045148" y="1457315"/>
            <a:ext cx="28480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FB7BD"/>
                </a:solidFill>
              </a:rPr>
              <a:t>Everyday English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45147" y="2064566"/>
            <a:ext cx="552787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/>
              <a:t>Expressing exclamations with </a:t>
            </a:r>
            <a:r>
              <a:rPr lang="en-US" sz="2600" b="1" i="1" dirty="0"/>
              <a:t>What</a:t>
            </a:r>
          </a:p>
        </p:txBody>
      </p:sp>
      <p:pic>
        <p:nvPicPr>
          <p:cNvPr id="94" name="Picture 9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270" y="2557009"/>
            <a:ext cx="4271460" cy="4196741"/>
          </a:xfrm>
          <a:prstGeom prst="rect">
            <a:avLst/>
          </a:prstGeom>
        </p:spPr>
      </p:pic>
      <p:sp>
        <p:nvSpPr>
          <p:cNvPr id="7" name="Rounded Rectangle 6"/>
          <p:cNvSpPr>
            <a:spLocks noChangeAspect="1"/>
          </p:cNvSpPr>
          <p:nvPr/>
        </p:nvSpPr>
        <p:spPr>
          <a:xfrm>
            <a:off x="609600" y="292716"/>
            <a:ext cx="457200" cy="457200"/>
          </a:xfrm>
          <a:prstGeom prst="roundRect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682"/>
            <a:ext cx="9144000" cy="689800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879687" y="4063150"/>
            <a:ext cx="3004456" cy="652428"/>
            <a:chOff x="5040087" y="3373051"/>
            <a:chExt cx="3004456" cy="652428"/>
          </a:xfrm>
        </p:grpSpPr>
        <p:sp>
          <p:nvSpPr>
            <p:cNvPr id="6" name="Rectangle 5"/>
            <p:cNvSpPr/>
            <p:nvPr/>
          </p:nvSpPr>
          <p:spPr>
            <a:xfrm>
              <a:off x="5040087" y="3502207"/>
              <a:ext cx="2884714" cy="523272"/>
            </a:xfrm>
            <a:prstGeom prst="rect">
              <a:avLst/>
            </a:prstGeom>
            <a:solidFill>
              <a:srgbClr val="F16649"/>
            </a:solidFill>
            <a:ln>
              <a:solidFill>
                <a:srgbClr val="F166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159829" y="3373051"/>
              <a:ext cx="2884714" cy="52327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166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622476" y="3415119"/>
              <a:ext cx="23077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What a nice city!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270765" y="3434658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413267" y="4946571"/>
            <a:ext cx="3004456" cy="652428"/>
            <a:chOff x="5040087" y="3373051"/>
            <a:chExt cx="3004456" cy="652428"/>
          </a:xfrm>
        </p:grpSpPr>
        <p:sp>
          <p:nvSpPr>
            <p:cNvPr id="16" name="Rectangle 15"/>
            <p:cNvSpPr/>
            <p:nvPr/>
          </p:nvSpPr>
          <p:spPr>
            <a:xfrm>
              <a:off x="5040087" y="3502207"/>
              <a:ext cx="2884714" cy="523272"/>
            </a:xfrm>
            <a:prstGeom prst="rect">
              <a:avLst/>
            </a:prstGeom>
            <a:solidFill>
              <a:srgbClr val="EF008D"/>
            </a:solidFill>
            <a:ln>
              <a:solidFill>
                <a:srgbClr val="EF00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159829" y="3373051"/>
              <a:ext cx="2884714" cy="52327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EF00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622476" y="3415119"/>
              <a:ext cx="24132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What a clear sky!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270765" y="3434658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975366" y="5829992"/>
            <a:ext cx="3283729" cy="652428"/>
            <a:chOff x="5040087" y="3373051"/>
            <a:chExt cx="3283729" cy="652428"/>
          </a:xfrm>
        </p:grpSpPr>
        <p:sp>
          <p:nvSpPr>
            <p:cNvPr id="21" name="Rectangle 20"/>
            <p:cNvSpPr/>
            <p:nvPr/>
          </p:nvSpPr>
          <p:spPr>
            <a:xfrm>
              <a:off x="5040087" y="3502207"/>
              <a:ext cx="2884714" cy="523272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159829" y="3373051"/>
              <a:ext cx="3014960" cy="52327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575183" y="3433990"/>
              <a:ext cx="27486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What tall buildings!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270765" y="3434658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4195361E-AF1B-4C78-A8E5-AECCAAF89EBA}"/>
              </a:ext>
            </a:extLst>
          </p:cNvPr>
          <p:cNvSpPr txBox="1"/>
          <p:nvPr/>
        </p:nvSpPr>
        <p:spPr>
          <a:xfrm>
            <a:off x="1086640" y="258755"/>
            <a:ext cx="801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at the picture. Listen and read the exclamations.</a:t>
            </a:r>
          </a:p>
        </p:txBody>
      </p:sp>
      <p:pic>
        <p:nvPicPr>
          <p:cNvPr id="2" name="B2_18">
            <a:hlinkClick r:id="" action="ppaction://media"/>
            <a:extLst>
              <a:ext uri="{FF2B5EF4-FFF2-40B4-BE49-F238E27FC236}">
                <a16:creationId xmlns:a16="http://schemas.microsoft.com/office/drawing/2014/main" xmlns="" id="{00F18287-ED33-4882-9E40-B35779B6C1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693" y="303504"/>
            <a:ext cx="487363" cy="487363"/>
          </a:xfrm>
          <a:prstGeom prst="rect">
            <a:avLst/>
          </a:prstGeom>
        </p:spPr>
      </p:pic>
      <p:sp>
        <p:nvSpPr>
          <p:cNvPr id="25" name="Rounded Rectangle 24"/>
          <p:cNvSpPr>
            <a:spLocks noChangeAspect="1"/>
          </p:cNvSpPr>
          <p:nvPr/>
        </p:nvSpPr>
        <p:spPr>
          <a:xfrm>
            <a:off x="609600" y="292716"/>
            <a:ext cx="457200" cy="457200"/>
          </a:xfrm>
          <a:prstGeom prst="roundRect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2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3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96296" y="233724"/>
            <a:ext cx="760848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pair. Look at the picture below and say what you think by using exclamations with </a:t>
            </a:r>
            <a:r>
              <a:rPr lang="en-US" sz="2600" b="1" i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What.</a:t>
            </a:r>
            <a:r>
              <a:rPr lang="en-US" sz="26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You may use the suggestions below.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38200" y="1667338"/>
            <a:ext cx="4421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 happy / beautiful children</a:t>
            </a:r>
            <a:endParaRPr lang="en-US" sz="2400" i="1" dirty="0"/>
          </a:p>
        </p:txBody>
      </p:sp>
      <p:sp>
        <p:nvSpPr>
          <p:cNvPr id="69" name="TextBox 68"/>
          <p:cNvSpPr txBox="1"/>
          <p:nvPr/>
        </p:nvSpPr>
        <p:spPr>
          <a:xfrm>
            <a:off x="838200" y="2220829"/>
            <a:ext cx="4421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 </a:t>
            </a:r>
            <a:r>
              <a:rPr lang="en-US" sz="2400" dirty="0" err="1"/>
              <a:t>colourful</a:t>
            </a:r>
            <a:r>
              <a:rPr lang="en-US" sz="2400" dirty="0"/>
              <a:t> / nice picture</a:t>
            </a:r>
            <a:endParaRPr lang="en-US" sz="2400" i="1" dirty="0"/>
          </a:p>
        </p:txBody>
      </p:sp>
      <p:sp>
        <p:nvSpPr>
          <p:cNvPr id="70" name="TextBox 69"/>
          <p:cNvSpPr txBox="1"/>
          <p:nvPr/>
        </p:nvSpPr>
        <p:spPr>
          <a:xfrm>
            <a:off x="838200" y="2806615"/>
            <a:ext cx="4421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 sunny / beautiful weather</a:t>
            </a:r>
            <a:endParaRPr lang="en-US" sz="2400" i="1" dirty="0"/>
          </a:p>
        </p:txBody>
      </p:sp>
      <p:sp>
        <p:nvSpPr>
          <p:cNvPr id="71" name="TextBox 70"/>
          <p:cNvSpPr txBox="1"/>
          <p:nvPr/>
        </p:nvSpPr>
        <p:spPr>
          <a:xfrm>
            <a:off x="838200" y="3361210"/>
            <a:ext cx="4421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 small / cute boy</a:t>
            </a:r>
            <a:endParaRPr lang="en-US" sz="2400" i="1" dirty="0"/>
          </a:p>
        </p:txBody>
      </p:sp>
      <p:sp>
        <p:nvSpPr>
          <p:cNvPr id="72" name="TextBox 71"/>
          <p:cNvSpPr txBox="1"/>
          <p:nvPr/>
        </p:nvSpPr>
        <p:spPr>
          <a:xfrm>
            <a:off x="838200" y="3822875"/>
            <a:ext cx="4421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 beautiful / </a:t>
            </a:r>
            <a:r>
              <a:rPr lang="en-US" sz="2400" dirty="0" err="1"/>
              <a:t>colourful</a:t>
            </a:r>
            <a:r>
              <a:rPr lang="en-US" sz="2400" dirty="0"/>
              <a:t> apple trees</a:t>
            </a:r>
            <a:endParaRPr lang="en-US" sz="24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537" y="4187821"/>
            <a:ext cx="3839915" cy="2560320"/>
          </a:xfrm>
          <a:prstGeom prst="roundRect">
            <a:avLst>
              <a:gd name="adj" fmla="val 5935"/>
            </a:avLst>
          </a:prstGeom>
        </p:spPr>
      </p:pic>
      <p:sp>
        <p:nvSpPr>
          <p:cNvPr id="10" name="Rounded Rectangle 9"/>
          <p:cNvSpPr>
            <a:spLocks noChangeAspect="1"/>
          </p:cNvSpPr>
          <p:nvPr/>
        </p:nvSpPr>
        <p:spPr>
          <a:xfrm>
            <a:off x="609600" y="292716"/>
            <a:ext cx="457200" cy="457200"/>
          </a:xfrm>
          <a:prstGeom prst="roundRect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857904" y="355664"/>
            <a:ext cx="451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- happy / beautiful children</a:t>
            </a:r>
            <a:endParaRPr lang="en-US" sz="2400" i="1"/>
          </a:p>
        </p:txBody>
      </p:sp>
      <p:sp>
        <p:nvSpPr>
          <p:cNvPr id="69" name="TextBox 68"/>
          <p:cNvSpPr txBox="1"/>
          <p:nvPr/>
        </p:nvSpPr>
        <p:spPr>
          <a:xfrm>
            <a:off x="857903" y="848852"/>
            <a:ext cx="451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- colourful / nice picture</a:t>
            </a:r>
            <a:endParaRPr lang="en-US" sz="2400" i="1"/>
          </a:p>
        </p:txBody>
      </p:sp>
      <p:sp>
        <p:nvSpPr>
          <p:cNvPr id="70" name="TextBox 69"/>
          <p:cNvSpPr txBox="1"/>
          <p:nvPr/>
        </p:nvSpPr>
        <p:spPr>
          <a:xfrm>
            <a:off x="857902" y="1298708"/>
            <a:ext cx="451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- sunny / beautiful weather</a:t>
            </a:r>
            <a:endParaRPr lang="en-US" sz="2400" i="1"/>
          </a:p>
        </p:txBody>
      </p:sp>
      <p:sp>
        <p:nvSpPr>
          <p:cNvPr id="71" name="TextBox 70"/>
          <p:cNvSpPr txBox="1"/>
          <p:nvPr/>
        </p:nvSpPr>
        <p:spPr>
          <a:xfrm>
            <a:off x="857902" y="1798770"/>
            <a:ext cx="451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- small / cute boy</a:t>
            </a:r>
            <a:endParaRPr lang="en-US" sz="2400" i="1"/>
          </a:p>
        </p:txBody>
      </p:sp>
      <p:sp>
        <p:nvSpPr>
          <p:cNvPr id="72" name="TextBox 71"/>
          <p:cNvSpPr txBox="1"/>
          <p:nvPr/>
        </p:nvSpPr>
        <p:spPr>
          <a:xfrm>
            <a:off x="857902" y="2268449"/>
            <a:ext cx="451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- beautiful / colourful apple trees</a:t>
            </a:r>
            <a:endParaRPr lang="en-US" sz="2400" i="1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767" y="180376"/>
            <a:ext cx="3839915" cy="2560320"/>
          </a:xfrm>
          <a:prstGeom prst="roundRect">
            <a:avLst>
              <a:gd name="adj" fmla="val 5212"/>
            </a:avLst>
          </a:prstGeom>
        </p:spPr>
      </p:pic>
      <p:sp>
        <p:nvSpPr>
          <p:cNvPr id="2" name="Rounded Rectangle 1"/>
          <p:cNvSpPr/>
          <p:nvPr/>
        </p:nvSpPr>
        <p:spPr>
          <a:xfrm>
            <a:off x="898633" y="2926715"/>
            <a:ext cx="7805336" cy="3744685"/>
          </a:xfrm>
          <a:prstGeom prst="roundRect">
            <a:avLst>
              <a:gd name="adj" fmla="val 2095"/>
            </a:avLst>
          </a:prstGeom>
          <a:noFill/>
          <a:ln w="19050"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98633" y="3365735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98633" y="399199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98633" y="461202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98633" y="523204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98633" y="585830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396401" y="3596567"/>
            <a:ext cx="6858000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389926" y="4219710"/>
            <a:ext cx="6858000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396401" y="4842853"/>
            <a:ext cx="6858000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96401" y="5465996"/>
            <a:ext cx="6858000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96401" y="6089139"/>
            <a:ext cx="6858000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47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1549</TotalTime>
  <Words>796</Words>
  <Application>Microsoft Office PowerPoint</Application>
  <PresentationFormat>On-screen Show (4:3)</PresentationFormat>
  <Paragraphs>200</Paragraphs>
  <Slides>22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HDC</cp:lastModifiedBy>
  <cp:revision>110</cp:revision>
  <dcterms:created xsi:type="dcterms:W3CDTF">2020-12-09T02:04:09Z</dcterms:created>
  <dcterms:modified xsi:type="dcterms:W3CDTF">2021-10-13T03:07:58Z</dcterms:modified>
</cp:coreProperties>
</file>