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7" r:id="rId3"/>
    <p:sldMasterId id="2147483709" r:id="rId4"/>
  </p:sldMasterIdLst>
  <p:notesMasterIdLst>
    <p:notesMasterId r:id="rId36"/>
  </p:notesMasterIdLst>
  <p:sldIdLst>
    <p:sldId id="269" r:id="rId5"/>
    <p:sldId id="257" r:id="rId6"/>
    <p:sldId id="268" r:id="rId7"/>
    <p:sldId id="270" r:id="rId8"/>
    <p:sldId id="271" r:id="rId9"/>
    <p:sldId id="272" r:id="rId10"/>
    <p:sldId id="274" r:id="rId11"/>
    <p:sldId id="275" r:id="rId12"/>
    <p:sldId id="276" r:id="rId13"/>
    <p:sldId id="277" r:id="rId14"/>
    <p:sldId id="264" r:id="rId15"/>
    <p:sldId id="258" r:id="rId16"/>
    <p:sldId id="260" r:id="rId17"/>
    <p:sldId id="279" r:id="rId18"/>
    <p:sldId id="265" r:id="rId19"/>
    <p:sldId id="261" r:id="rId20"/>
    <p:sldId id="294" r:id="rId21"/>
    <p:sldId id="293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9" r:id="rId30"/>
    <p:sldId id="290" r:id="rId31"/>
    <p:sldId id="291" r:id="rId32"/>
    <p:sldId id="262" r:id="rId33"/>
    <p:sldId id="263" r:id="rId34"/>
    <p:sldId id="26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1D5"/>
    <a:srgbClr val="FF99CC"/>
    <a:srgbClr val="FF9900"/>
    <a:srgbClr val="996633"/>
    <a:srgbClr val="666699"/>
    <a:srgbClr val="FF9933"/>
    <a:srgbClr val="00B050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-1008" y="-80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21368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49652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54491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50634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95598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22055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57959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9951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60769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05647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76723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89526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74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63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50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64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74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4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48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30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63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54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8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258677-2625-4815-A9FF-8DE0FA08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D529D60-DA37-4D23-8A45-EB9A3C43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2F618D-456A-47EB-A3A2-5035C08E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2DD0F7-5D52-48AE-8A3D-241CCA88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89B2E8-6975-482B-BCFC-815B1363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08092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4DAAF1-51FB-4AAF-B5FF-8EFCB250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B9D532-6BAF-4086-946F-BC52DA53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155EF4-4DDD-4D91-85E5-C8945248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C7A354-9BB5-4783-9239-ABC77CB1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1DF2C3-F236-46F4-9D06-DB8F76A7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56323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E28C7F-3BA3-46BB-ABB2-BDBAEF22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A25A89-BB16-440E-808F-DC69C2B2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5023DB-9AEC-4C01-9173-EEEE811F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7BA699-88B9-4D2C-8F89-63016054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107061-956E-40AE-892B-78E4C4B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10809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641173-0322-4960-B9A3-0B032DB3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435298-2036-4FF2-B11C-A9C92CAD7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F389EF-2EDC-4A2D-8F53-34E0942C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4CBACD-8ABD-49BB-AA18-3F63873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4DFE40-40ED-47B5-871D-3F415464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AC500A-632C-44E1-BD38-1CB385D6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61497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1A8CBD-32EE-4A3C-8751-7DF41502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37B516-5177-494B-AE27-7CAA1CA4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599411-EA9A-4C92-B178-F0DA6A905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CDE3CFA-399F-49F4-82EC-D68C510AD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001C7D6-8ED2-4784-B32C-BC6FED441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ED9929F-E47A-4791-A18F-7021983D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F41DBED-0F73-42D6-9FAB-B7575185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3841655-5C04-4053-9F57-75B7074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4034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4A5164-1846-4A9C-B77F-085FEC8D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C211A08-1A07-4326-85ED-FE7B0C44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3A7D03D-2160-42D2-84BF-2C043316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986CCDB-0ADB-45EE-B193-CCA83232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81351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0BFEC68-89CB-4EB0-8C3C-BDD08C80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DC81DF0-0BAD-4003-8A7E-39775513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83FC369-1874-4E45-AC8A-50861ACB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43459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4BE67A-3564-4FC6-B5DD-0414356A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52AC90-BCAF-47C9-90D4-1C12B878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CF1D0F5-E08E-4DE5-805C-811420D3A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A48FAFE-19A9-405E-8173-25D6D88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CDC521-B97D-4A7E-9FAC-D8E5F477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714F5C-7B0B-4AC8-BAEF-1C603E1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90270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115065-DFD4-4D51-ACE4-BB5655DC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D48FE1-2980-4CD8-AB2B-B4DD79C1E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69F9BB2-ED86-4C30-9B63-C13AA7E3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2CBBCD-9ED0-4975-B21B-339B0FB5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58E434-E56B-4149-8113-1419AEF6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B3D39B6-9A07-4C85-A049-8A76CD66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95446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8C82B5-ED9C-47AF-A267-3C4A76B0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04A354-5262-4528-A70D-ED54B3019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087835-53C6-4020-B1C6-CC2B5370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3B9395-15B1-4B31-8052-EC1F754A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72FEBE-EF04-4AAF-88CA-AC5412C5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26390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B3F61F-A83F-475C-A0A6-2954BF006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C5D378D-5443-481E-89B2-756616F5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53DD2F-75D4-4F40-B13B-04F49CAB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9A3E91-5645-4B8F-BBDA-62B59089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FCB804-59BB-4643-9690-5394ACA4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338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3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pull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9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7D4F15-FF9F-4254-BA24-4FB0C5F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99DDD8-80F6-428D-9DF9-4E8DB823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CC29C4-D38D-4EC6-A1AE-8756990A3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9C42-402C-4507-861E-0880DA3EE8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D267AE-0D73-4273-911C-A9683CFDF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869B35-F98A-467A-B934-EB7D3822C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E7D2-E3C8-4A77-9E10-07A8D0268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6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image" Target="../media/image32.png"/><Relationship Id="rId3" Type="http://schemas.openxmlformats.org/officeDocument/2006/relationships/audio" Target="../media/audio3.wav"/><Relationship Id="rId21" Type="http://schemas.openxmlformats.org/officeDocument/2006/relationships/slide" Target="slide22.xml"/><Relationship Id="rId7" Type="http://schemas.openxmlformats.org/officeDocument/2006/relationships/slide" Target="slide26.xml"/><Relationship Id="rId12" Type="http://schemas.openxmlformats.org/officeDocument/2006/relationships/slide" Target="slide6.xml"/><Relationship Id="rId17" Type="http://schemas.openxmlformats.org/officeDocument/2006/relationships/slide" Target="slide10.xml"/><Relationship Id="rId25" Type="http://schemas.openxmlformats.org/officeDocument/2006/relationships/image" Target="../media/image31.png"/><Relationship Id="rId2" Type="http://schemas.openxmlformats.org/officeDocument/2006/relationships/audio" Target="../media/audio2.wav"/><Relationship Id="rId16" Type="http://schemas.openxmlformats.org/officeDocument/2006/relationships/slide" Target="slide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27.xml"/><Relationship Id="rId11" Type="http://schemas.openxmlformats.org/officeDocument/2006/relationships/slide" Target="slide5.xml"/><Relationship Id="rId24" Type="http://schemas.openxmlformats.org/officeDocument/2006/relationships/image" Target="../media/image30.png"/><Relationship Id="rId5" Type="http://schemas.openxmlformats.org/officeDocument/2006/relationships/slide" Target="slide28.xml"/><Relationship Id="rId15" Type="http://schemas.openxmlformats.org/officeDocument/2006/relationships/slide" Target="slide8.xml"/><Relationship Id="rId23" Type="http://schemas.openxmlformats.org/officeDocument/2006/relationships/slide" Target="slide19.xml"/><Relationship Id="rId28" Type="http://schemas.openxmlformats.org/officeDocument/2006/relationships/image" Target="../media/image34.png"/><Relationship Id="rId10" Type="http://schemas.openxmlformats.org/officeDocument/2006/relationships/slide" Target="slide4.xml"/><Relationship Id="rId19" Type="http://schemas.openxmlformats.org/officeDocument/2006/relationships/slide" Target="slide14.xml"/><Relationship Id="rId4" Type="http://schemas.openxmlformats.org/officeDocument/2006/relationships/image" Target="../media/image29.png"/><Relationship Id="rId9" Type="http://schemas.openxmlformats.org/officeDocument/2006/relationships/slide" Target="slide24.xml"/><Relationship Id="rId14" Type="http://schemas.openxmlformats.org/officeDocument/2006/relationships/slide" Target="slide7.xml"/><Relationship Id="rId22" Type="http://schemas.openxmlformats.org/officeDocument/2006/relationships/slide" Target="slide20.xml"/><Relationship Id="rId27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wmf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86764" y="6320608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6</a:t>
            </a:r>
            <a:endParaRPr lang="en-GB" sz="2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14" y="0"/>
            <a:ext cx="9124950" cy="1828800"/>
          </a:xfrm>
          <a:prstGeom prst="rect">
            <a:avLst/>
          </a:prstGeom>
          <a:solidFill>
            <a:sysClr val="window" lastClr="FFFFFF">
              <a:alpha val="80000"/>
            </a:sys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>
              <a:spcBef>
                <a:spcPct val="0"/>
              </a:spcBef>
              <a:defRPr/>
            </a:pPr>
            <a:r>
              <a:rPr lang="en-US" sz="4400" b="1" kern="0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</a:t>
            </a:r>
            <a:r>
              <a:rPr lang="en-US" sz="4400" b="1" kern="0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r>
              <a:rPr lang="en-US" sz="4400" b="1" kern="0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CITIES OF THE WORLD</a:t>
            </a:r>
          </a:p>
          <a:p>
            <a:pPr marL="0" lvl="3" algn="ctr">
              <a:spcBef>
                <a:spcPct val="0"/>
              </a:spcBef>
              <a:defRPr/>
            </a:pPr>
            <a:r>
              <a:rPr lang="en-GB" sz="3200" b="1" kern="0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3: A CLOSER LOOK 2</a:t>
            </a:r>
            <a:endParaRPr lang="en-US" sz="3200" b="1" kern="0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7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43000"/>
            <a:ext cx="9144000" cy="42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787400" y="2720340"/>
            <a:ext cx="2730500" cy="64008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" y="3462020"/>
            <a:ext cx="3291840" cy="6400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" y="4196080"/>
            <a:ext cx="3291840" cy="64008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23000" y="1838960"/>
            <a:ext cx="2730500" cy="64008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816600" y="2558415"/>
            <a:ext cx="3291840" cy="640080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816600" y="4681220"/>
            <a:ext cx="3291840" cy="640080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16600" y="3329517"/>
            <a:ext cx="3291840" cy="640080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816600" y="4011719"/>
            <a:ext cx="3291840" cy="640080"/>
          </a:xfrm>
          <a:prstGeom prst="round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3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806054"/>
            <a:ext cx="7003610" cy="321128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54" y="344747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9" y="335412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516" y="106525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571023"/>
            <a:ext cx="31066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Possessive adjectives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9" y="2063465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154362"/>
            <a:ext cx="5325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/>
              <a:t>A possessive adjective is used  only when there’s a noun following 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34638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18857" y="5320654"/>
            <a:ext cx="653143" cy="10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817914" y="5058749"/>
            <a:ext cx="1895904" cy="492443"/>
            <a:chOff x="1817914" y="4985009"/>
            <a:chExt cx="1895904" cy="492443"/>
          </a:xfrm>
        </p:grpSpPr>
        <p:sp>
          <p:nvSpPr>
            <p:cNvPr id="12" name="Rectangle 11"/>
            <p:cNvSpPr/>
            <p:nvPr/>
          </p:nvSpPr>
          <p:spPr>
            <a:xfrm>
              <a:off x="1817914" y="4985009"/>
              <a:ext cx="18959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/>
                <a:t>I</a:t>
              </a:r>
              <a:r>
                <a:rPr lang="en-US" sz="2600"/>
                <a:t> have a pen.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905000" y="5355771"/>
              <a:ext cx="979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23757" y="5058748"/>
            <a:ext cx="2171044" cy="492443"/>
            <a:chOff x="5023757" y="4985008"/>
            <a:chExt cx="2171044" cy="492443"/>
          </a:xfrm>
        </p:grpSpPr>
        <p:sp>
          <p:nvSpPr>
            <p:cNvPr id="15" name="Rectangle 14"/>
            <p:cNvSpPr/>
            <p:nvPr/>
          </p:nvSpPr>
          <p:spPr>
            <a:xfrm>
              <a:off x="5023757" y="4985008"/>
              <a:ext cx="217104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/>
                <a:t>This is </a:t>
              </a:r>
              <a:r>
                <a:rPr lang="en-US" sz="2600" b="1"/>
                <a:t>my</a:t>
              </a:r>
              <a:r>
                <a:rPr lang="en-US" sz="2600"/>
                <a:t> pen.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033076" y="5366657"/>
              <a:ext cx="4114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800" y="233724"/>
            <a:ext cx="7588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pictures, paying attention to the underlined part in each sentence.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089391" y="1577354"/>
            <a:ext cx="1812399" cy="1265093"/>
            <a:chOff x="5358734" y="1255386"/>
            <a:chExt cx="1812399" cy="126509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1" y="1278463"/>
              <a:ext cx="1763952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1" name="Oval 60"/>
            <p:cNvSpPr/>
            <p:nvPr/>
          </p:nvSpPr>
          <p:spPr>
            <a:xfrm>
              <a:off x="5358734" y="125538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a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48597" y="1610378"/>
            <a:ext cx="1654174" cy="1242016"/>
            <a:chOff x="5407182" y="2642994"/>
            <a:chExt cx="1654174" cy="1242016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2" y="2642994"/>
              <a:ext cx="1654174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4" name="Oval 63"/>
            <p:cNvSpPr/>
            <p:nvPr/>
          </p:nvSpPr>
          <p:spPr>
            <a:xfrm>
              <a:off x="5422891" y="2642994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b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89391" y="5100878"/>
            <a:ext cx="1860772" cy="1216008"/>
            <a:chOff x="5358735" y="4015929"/>
            <a:chExt cx="1860772" cy="121600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25128"/>
              <a:ext cx="1860698" cy="120680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7" name="Oval 66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e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046610" y="3346840"/>
            <a:ext cx="1823122" cy="1242016"/>
            <a:chOff x="5358734" y="1278463"/>
            <a:chExt cx="1823122" cy="124201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96458" y="1278463"/>
              <a:ext cx="1785398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3" name="Oval 72"/>
            <p:cNvSpPr/>
            <p:nvPr/>
          </p:nvSpPr>
          <p:spPr>
            <a:xfrm>
              <a:off x="5358734" y="1287143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c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260976" y="3198433"/>
            <a:ext cx="1374066" cy="1558723"/>
            <a:chOff x="5353282" y="2643101"/>
            <a:chExt cx="1374066" cy="155872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282" y="2643101"/>
              <a:ext cx="1374066" cy="155872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6" name="Oval 75"/>
            <p:cNvSpPr/>
            <p:nvPr/>
          </p:nvSpPr>
          <p:spPr>
            <a:xfrm>
              <a:off x="5369621" y="265475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d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148597" y="5081464"/>
            <a:ext cx="1860772" cy="1235422"/>
            <a:chOff x="5358735" y="4010821"/>
            <a:chExt cx="1860772" cy="1235422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10821"/>
              <a:ext cx="1860698" cy="123542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9" name="Oval 78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f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64188" y="137873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39019" y="1370080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Sue doesn’t like her new dress.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64188" y="22699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239019" y="2261341"/>
            <a:ext cx="206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Billy is riding his bicycle.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64188" y="31096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357003" y="3100991"/>
            <a:ext cx="3320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pc="-60" dirty="0"/>
              <a:t>I’ll write my name in red</a:t>
            </a:r>
            <a:r>
              <a:rPr lang="en-US" sz="2400" dirty="0"/>
              <a:t>. Could you write </a:t>
            </a:r>
          </a:p>
          <a:p>
            <a:pPr algn="just"/>
            <a:r>
              <a:rPr lang="en-US" sz="2400" dirty="0"/>
              <a:t>your name in blue?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64187" y="42970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239018" y="4288382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playing with its ball.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64186" y="51447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357001" y="5136078"/>
            <a:ext cx="292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love our school.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64186" y="57769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239017" y="5768292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are painting their room pink.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3019" y="146759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1 - 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33094" y="244600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2 - 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98630" y="3517679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3 - 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3019" y="4493521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  <a:r>
              <a:rPr lang="en-US" sz="2800" dirty="0" smtClean="0">
                <a:solidFill>
                  <a:srgbClr val="FF0000"/>
                </a:solidFill>
              </a:rPr>
              <a:t> - 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01836" y="51492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5 - 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11454" y="5922180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6 - 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" name="Rounded Rectangle 40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56855" y="2094046"/>
            <a:ext cx="16518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56854" y="2983974"/>
            <a:ext cx="134629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391267" y="4183510"/>
            <a:ext cx="134629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960810" y="5046122"/>
            <a:ext cx="77674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393428" y="5506027"/>
            <a:ext cx="13693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368219" y="6510801"/>
            <a:ext cx="13693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2514" y="222520"/>
            <a:ext cx="7310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309" y="15025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99249" y="1511243"/>
            <a:ext cx="756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love cartoons.                    </a:t>
            </a:r>
            <a:r>
              <a:rPr lang="en-US" sz="2400" dirty="0" err="1"/>
              <a:t>favourite</a:t>
            </a:r>
            <a:r>
              <a:rPr lang="en-US" sz="2400" dirty="0"/>
              <a:t> cartoon is </a:t>
            </a:r>
            <a:r>
              <a:rPr lang="en-US" sz="2400" i="1" dirty="0"/>
              <a:t>Dragon Balls.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323996" y="1814084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1838" y="24363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6668" y="2384173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This book has your name on it. Is it                  book?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764569" y="270181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16906" y="32692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91736" y="3260628"/>
            <a:ext cx="85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lion has three cubs.           </a:t>
            </a:r>
            <a:r>
              <a:rPr lang="en-US" sz="2400" dirty="0" smtClean="0"/>
              <a:t>cubs </a:t>
            </a:r>
            <a:r>
              <a:rPr lang="en-US" sz="2400" dirty="0"/>
              <a:t>are playing under a big tree.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57150" y="3578268"/>
            <a:ext cx="7248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35309" y="41595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10139" y="4150864"/>
            <a:ext cx="7979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know my friend Anna?</a:t>
            </a:r>
          </a:p>
          <a:p>
            <a:r>
              <a:rPr lang="en-US" sz="2400" dirty="0"/>
              <a:t>                 house is close to the park.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392869" y="4839794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41838" y="541908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16668" y="5410432"/>
            <a:ext cx="734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are from Switzerland.                  country is famous for chocolate. 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4578026" y="5728193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C94072-B721-4017-AEB1-C7827633AF40}"/>
              </a:ext>
            </a:extLst>
          </p:cNvPr>
          <p:cNvSpPr txBox="1"/>
          <p:nvPr/>
        </p:nvSpPr>
        <p:spPr>
          <a:xfrm>
            <a:off x="3578930" y="1452250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BB739FA-DEFF-4864-9469-A8B748986516}"/>
              </a:ext>
            </a:extLst>
          </p:cNvPr>
          <p:cNvSpPr txBox="1"/>
          <p:nvPr/>
        </p:nvSpPr>
        <p:spPr>
          <a:xfrm>
            <a:off x="5937337" y="2384173"/>
            <a:ext cx="751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your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169C7CB-89C8-4FCB-B12D-30C8B39A7463}"/>
              </a:ext>
            </a:extLst>
          </p:cNvPr>
          <p:cNvSpPr txBox="1"/>
          <p:nvPr/>
        </p:nvSpPr>
        <p:spPr>
          <a:xfrm>
            <a:off x="4510144" y="3260627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4D57030-F9E4-45C6-88AF-32E5DDD28720}"/>
              </a:ext>
            </a:extLst>
          </p:cNvPr>
          <p:cNvSpPr txBox="1"/>
          <p:nvPr/>
        </p:nvSpPr>
        <p:spPr>
          <a:xfrm>
            <a:off x="1622351" y="4520196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8A3842A-7228-4A97-9BBC-5EAAA7417A71}"/>
              </a:ext>
            </a:extLst>
          </p:cNvPr>
          <p:cNvSpPr txBox="1"/>
          <p:nvPr/>
        </p:nvSpPr>
        <p:spPr>
          <a:xfrm>
            <a:off x="4814350" y="5419085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Our</a:t>
            </a: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596167"/>
              </p:ext>
            </p:extLst>
          </p:nvPr>
        </p:nvGraphicFramePr>
        <p:xfrm>
          <a:off x="247650" y="190497"/>
          <a:ext cx="8686800" cy="6501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629848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PRONOUNS</a:t>
                      </a:r>
                      <a:endParaRPr lang="en-US" sz="3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8373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Subject Pronouns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Object Pronouns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Possessive</a:t>
                      </a:r>
                      <a:r>
                        <a:rPr lang="en-US" sz="2400" baseline="0" smtClean="0"/>
                        <a:t> Adjectives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Possessive Pronouns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2984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984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984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984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984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984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984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984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Line 40"/>
          <p:cNvSpPr>
            <a:spLocks noChangeShapeType="1"/>
          </p:cNvSpPr>
          <p:nvPr/>
        </p:nvSpPr>
        <p:spPr bwMode="auto">
          <a:xfrm>
            <a:off x="6743700" y="1660526"/>
            <a:ext cx="0" cy="50498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1274763" y="1793876"/>
            <a:ext cx="76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I</a:t>
            </a:r>
          </a:p>
        </p:txBody>
      </p:sp>
      <p:sp>
        <p:nvSpPr>
          <p:cNvPr id="6" name="Rectangle 53"/>
          <p:cNvSpPr>
            <a:spLocks noChangeArrowheads="1"/>
          </p:cNvSpPr>
          <p:nvPr/>
        </p:nvSpPr>
        <p:spPr bwMode="auto">
          <a:xfrm>
            <a:off x="3276600" y="1793876"/>
            <a:ext cx="4247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Me</a:t>
            </a:r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5453063" y="1793876"/>
            <a:ext cx="415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My</a:t>
            </a:r>
          </a:p>
        </p:txBody>
      </p:sp>
      <p:sp>
        <p:nvSpPr>
          <p:cNvPr id="8" name="Rectangle 55"/>
          <p:cNvSpPr>
            <a:spLocks noChangeArrowheads="1"/>
          </p:cNvSpPr>
          <p:nvPr/>
        </p:nvSpPr>
        <p:spPr bwMode="auto">
          <a:xfrm>
            <a:off x="7500938" y="1793876"/>
            <a:ext cx="665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Mine</a:t>
            </a:r>
          </a:p>
        </p:txBody>
      </p:sp>
      <p:sp>
        <p:nvSpPr>
          <p:cNvPr id="9" name="Rectangle 56"/>
          <p:cNvSpPr>
            <a:spLocks noChangeArrowheads="1"/>
          </p:cNvSpPr>
          <p:nvPr/>
        </p:nvSpPr>
        <p:spPr bwMode="auto">
          <a:xfrm>
            <a:off x="1092200" y="2422526"/>
            <a:ext cx="4514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You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" name="Rectangle 57"/>
          <p:cNvSpPr>
            <a:spLocks noChangeArrowheads="1"/>
          </p:cNvSpPr>
          <p:nvPr/>
        </p:nvSpPr>
        <p:spPr bwMode="auto">
          <a:xfrm>
            <a:off x="3263900" y="2422526"/>
            <a:ext cx="4514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You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auto">
          <a:xfrm>
            <a:off x="5383213" y="2422526"/>
            <a:ext cx="558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Your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" name="Rectangle 59"/>
          <p:cNvSpPr>
            <a:spLocks noChangeArrowheads="1"/>
          </p:cNvSpPr>
          <p:nvPr/>
        </p:nvSpPr>
        <p:spPr bwMode="auto">
          <a:xfrm>
            <a:off x="7496175" y="2422526"/>
            <a:ext cx="673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Yours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3" name="Rectangle 60"/>
          <p:cNvSpPr>
            <a:spLocks noChangeArrowheads="1"/>
          </p:cNvSpPr>
          <p:nvPr/>
        </p:nvSpPr>
        <p:spPr bwMode="auto">
          <a:xfrm>
            <a:off x="1143000" y="3052763"/>
            <a:ext cx="3462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He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3233738" y="3052763"/>
            <a:ext cx="508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Him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5467350" y="3052763"/>
            <a:ext cx="3831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His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6" name="Rectangle 63"/>
          <p:cNvSpPr>
            <a:spLocks noChangeArrowheads="1"/>
          </p:cNvSpPr>
          <p:nvPr/>
        </p:nvSpPr>
        <p:spPr bwMode="auto">
          <a:xfrm>
            <a:off x="7639050" y="3052763"/>
            <a:ext cx="3831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His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7" name="Rectangle 64"/>
          <p:cNvSpPr>
            <a:spLocks noChangeArrowheads="1"/>
          </p:cNvSpPr>
          <p:nvPr/>
        </p:nvSpPr>
        <p:spPr bwMode="auto">
          <a:xfrm>
            <a:off x="1087438" y="3681413"/>
            <a:ext cx="456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She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8" name="Rectangle 65"/>
          <p:cNvSpPr>
            <a:spLocks noChangeArrowheads="1"/>
          </p:cNvSpPr>
          <p:nvPr/>
        </p:nvSpPr>
        <p:spPr bwMode="auto">
          <a:xfrm>
            <a:off x="3260725" y="3681413"/>
            <a:ext cx="453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Her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9" name="Rectangle 66"/>
          <p:cNvSpPr>
            <a:spLocks noChangeArrowheads="1"/>
          </p:cNvSpPr>
          <p:nvPr/>
        </p:nvSpPr>
        <p:spPr bwMode="auto">
          <a:xfrm>
            <a:off x="5432425" y="3681413"/>
            <a:ext cx="453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Her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" name="Rectangle 67"/>
          <p:cNvSpPr>
            <a:spLocks noChangeArrowheads="1"/>
          </p:cNvSpPr>
          <p:nvPr/>
        </p:nvSpPr>
        <p:spPr bwMode="auto">
          <a:xfrm>
            <a:off x="7548563" y="3681413"/>
            <a:ext cx="5686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Hers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1" name="Rectangle 68"/>
          <p:cNvSpPr>
            <a:spLocks noChangeArrowheads="1"/>
          </p:cNvSpPr>
          <p:nvPr/>
        </p:nvSpPr>
        <p:spPr bwMode="auto">
          <a:xfrm>
            <a:off x="1225550" y="4311651"/>
            <a:ext cx="179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It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2" name="Rectangle 69"/>
          <p:cNvSpPr>
            <a:spLocks noChangeArrowheads="1"/>
          </p:cNvSpPr>
          <p:nvPr/>
        </p:nvSpPr>
        <p:spPr bwMode="auto">
          <a:xfrm>
            <a:off x="3397250" y="4311651"/>
            <a:ext cx="179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It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3" name="Rectangle 70"/>
          <p:cNvSpPr>
            <a:spLocks noChangeArrowheads="1"/>
          </p:cNvSpPr>
          <p:nvPr/>
        </p:nvSpPr>
        <p:spPr bwMode="auto">
          <a:xfrm>
            <a:off x="5508625" y="4311651"/>
            <a:ext cx="299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Its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4" name="Rectangle 71"/>
          <p:cNvSpPr>
            <a:spLocks noChangeArrowheads="1"/>
          </p:cNvSpPr>
          <p:nvPr/>
        </p:nvSpPr>
        <p:spPr bwMode="auto">
          <a:xfrm>
            <a:off x="7680325" y="4311651"/>
            <a:ext cx="299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Its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5" name="Rectangle 72"/>
          <p:cNvSpPr>
            <a:spLocks noChangeArrowheads="1"/>
          </p:cNvSpPr>
          <p:nvPr/>
        </p:nvSpPr>
        <p:spPr bwMode="auto">
          <a:xfrm>
            <a:off x="1108075" y="4941888"/>
            <a:ext cx="416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We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6" name="Rectangle 73"/>
          <p:cNvSpPr>
            <a:spLocks noChangeArrowheads="1"/>
          </p:cNvSpPr>
          <p:nvPr/>
        </p:nvSpPr>
        <p:spPr bwMode="auto">
          <a:xfrm>
            <a:off x="3330575" y="4941888"/>
            <a:ext cx="317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Us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7" name="Rectangle 74"/>
          <p:cNvSpPr>
            <a:spLocks noChangeArrowheads="1"/>
          </p:cNvSpPr>
          <p:nvPr/>
        </p:nvSpPr>
        <p:spPr bwMode="auto">
          <a:xfrm>
            <a:off x="5424488" y="4941888"/>
            <a:ext cx="4728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Our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8" name="Rectangle 75"/>
          <p:cNvSpPr>
            <a:spLocks noChangeArrowheads="1"/>
          </p:cNvSpPr>
          <p:nvPr/>
        </p:nvSpPr>
        <p:spPr bwMode="auto">
          <a:xfrm>
            <a:off x="7539038" y="4941888"/>
            <a:ext cx="587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Ours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9" name="Rectangle 76"/>
          <p:cNvSpPr>
            <a:spLocks noChangeArrowheads="1"/>
          </p:cNvSpPr>
          <p:nvPr/>
        </p:nvSpPr>
        <p:spPr bwMode="auto">
          <a:xfrm>
            <a:off x="1092200" y="5570538"/>
            <a:ext cx="4514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You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0" name="Rectangle 77"/>
          <p:cNvSpPr>
            <a:spLocks noChangeArrowheads="1"/>
          </p:cNvSpPr>
          <p:nvPr/>
        </p:nvSpPr>
        <p:spPr bwMode="auto">
          <a:xfrm>
            <a:off x="3263900" y="5570538"/>
            <a:ext cx="4514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You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1" name="Rectangle 78"/>
          <p:cNvSpPr>
            <a:spLocks noChangeArrowheads="1"/>
          </p:cNvSpPr>
          <p:nvPr/>
        </p:nvSpPr>
        <p:spPr bwMode="auto">
          <a:xfrm>
            <a:off x="5383213" y="5570538"/>
            <a:ext cx="558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Your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2" name="Rectangle 79"/>
          <p:cNvSpPr>
            <a:spLocks noChangeArrowheads="1"/>
          </p:cNvSpPr>
          <p:nvPr/>
        </p:nvSpPr>
        <p:spPr bwMode="auto">
          <a:xfrm>
            <a:off x="7496175" y="5570538"/>
            <a:ext cx="673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Yours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3" name="Rectangle 80"/>
          <p:cNvSpPr>
            <a:spLocks noChangeArrowheads="1"/>
          </p:cNvSpPr>
          <p:nvPr/>
        </p:nvSpPr>
        <p:spPr bwMode="auto">
          <a:xfrm>
            <a:off x="1016000" y="6202363"/>
            <a:ext cx="60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They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4" name="Rectangle 81"/>
          <p:cNvSpPr>
            <a:spLocks noChangeArrowheads="1"/>
          </p:cNvSpPr>
          <p:nvPr/>
        </p:nvSpPr>
        <p:spPr bwMode="auto">
          <a:xfrm>
            <a:off x="3135313" y="6202363"/>
            <a:ext cx="711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Them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5" name="Rectangle 82"/>
          <p:cNvSpPr>
            <a:spLocks noChangeArrowheads="1"/>
          </p:cNvSpPr>
          <p:nvPr/>
        </p:nvSpPr>
        <p:spPr bwMode="auto">
          <a:xfrm>
            <a:off x="5340350" y="6202363"/>
            <a:ext cx="6444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Their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6" name="Rectangle 83"/>
          <p:cNvSpPr>
            <a:spLocks noChangeArrowheads="1"/>
          </p:cNvSpPr>
          <p:nvPr/>
        </p:nvSpPr>
        <p:spPr bwMode="auto">
          <a:xfrm>
            <a:off x="7453313" y="6202363"/>
            <a:ext cx="759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Theirs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5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84982" y="2835550"/>
            <a:ext cx="7003610" cy="321128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26" y="39954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11" y="39020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0706" y="107729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950706" y="1600519"/>
            <a:ext cx="30415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Possessive pronouns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3" y="2092961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63974" y="3183858"/>
            <a:ext cx="5325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/>
              <a:t>A possessive pronoun is used  alone, without a noun following 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6906" y="4375876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50334" y="5747839"/>
            <a:ext cx="457200" cy="10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018848" y="5494578"/>
            <a:ext cx="4085157" cy="492443"/>
            <a:chOff x="5023757" y="4985008"/>
            <a:chExt cx="4085157" cy="492443"/>
          </a:xfrm>
        </p:grpSpPr>
        <p:sp>
          <p:nvSpPr>
            <p:cNvPr id="15" name="Rectangle 14"/>
            <p:cNvSpPr/>
            <p:nvPr/>
          </p:nvSpPr>
          <p:spPr>
            <a:xfrm>
              <a:off x="5023757" y="4985008"/>
              <a:ext cx="408515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/>
                <a:t>This book is </a:t>
              </a:r>
              <a:r>
                <a:rPr lang="en-US" sz="2600" b="1"/>
                <a:t>mine</a:t>
              </a:r>
              <a:r>
                <a:rPr lang="en-US" sz="2600"/>
                <a:t>, not </a:t>
              </a:r>
              <a:r>
                <a:rPr lang="en-US" sz="2600" b="1"/>
                <a:t>yours</a:t>
              </a:r>
              <a:r>
                <a:rPr lang="en-US" sz="2600"/>
                <a:t>.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751533" y="5366657"/>
              <a:ext cx="7315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780579" y="4880553"/>
            <a:ext cx="5227713" cy="492443"/>
            <a:chOff x="1721587" y="4777317"/>
            <a:chExt cx="5227713" cy="492443"/>
          </a:xfrm>
        </p:grpSpPr>
        <p:grpSp>
          <p:nvGrpSpPr>
            <p:cNvPr id="19" name="Group 18"/>
            <p:cNvGrpSpPr/>
            <p:nvPr/>
          </p:nvGrpSpPr>
          <p:grpSpPr>
            <a:xfrm>
              <a:off x="1721587" y="4777317"/>
              <a:ext cx="5227713" cy="492443"/>
              <a:chOff x="1817914" y="4985009"/>
              <a:chExt cx="5227713" cy="49244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817914" y="4985009"/>
                <a:ext cx="522771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/>
                  <a:t>This book is </a:t>
                </a:r>
                <a:r>
                  <a:rPr lang="en-US" sz="2600" b="1"/>
                  <a:t>my book</a:t>
                </a:r>
                <a:r>
                  <a:rPr lang="en-US" sz="2600"/>
                  <a:t>, not </a:t>
                </a:r>
                <a:r>
                  <a:rPr lang="en-US" sz="2600" b="1"/>
                  <a:t>your book</a:t>
                </a:r>
                <a:r>
                  <a:rPr lang="en-US" sz="2600"/>
                  <a:t>.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3526969" y="5390366"/>
                <a:ext cx="11887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5313871" y="5182674"/>
              <a:ext cx="1371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5126806" y="5876227"/>
            <a:ext cx="731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2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3398" y="245929"/>
            <a:ext cx="721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5309" y="14730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99249" y="1481747"/>
            <a:ext cx="756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have a new bike. The bike is             .</a:t>
            </a:r>
            <a:endParaRPr lang="en-US" sz="2400" i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013452" y="1784587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1838" y="240687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16668" y="2376449"/>
            <a:ext cx="75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are Mai’s and Lan’s maps. These maps are              .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7419197" y="2683205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16906" y="323978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1736" y="3231132"/>
            <a:ext cx="736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a present for you. It’s            . 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879661" y="3537886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5309" y="41300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10139" y="412136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has new shoes. They’re         .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583869" y="442929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41838" y="50289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16668" y="5020257"/>
            <a:ext cx="734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our new house. The house is            . 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808113" y="5325058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A4CB178-6506-44FB-A2B8-50A0E07D4A11}"/>
              </a:ext>
            </a:extLst>
          </p:cNvPr>
          <p:cNvSpPr txBox="1"/>
          <p:nvPr/>
        </p:nvSpPr>
        <p:spPr>
          <a:xfrm>
            <a:off x="5024220" y="1481747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mine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3BA1777-031B-49A8-B010-4E5CDFF06B47}"/>
              </a:ext>
            </a:extLst>
          </p:cNvPr>
          <p:cNvSpPr txBox="1"/>
          <p:nvPr/>
        </p:nvSpPr>
        <p:spPr>
          <a:xfrm>
            <a:off x="7419197" y="2376449"/>
            <a:ext cx="89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theirs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D555964-0F8B-4220-AE64-11F2D4E8102A}"/>
              </a:ext>
            </a:extLst>
          </p:cNvPr>
          <p:cNvSpPr txBox="1"/>
          <p:nvPr/>
        </p:nvSpPr>
        <p:spPr>
          <a:xfrm>
            <a:off x="4838097" y="3240390"/>
            <a:ext cx="866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yours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2E3ECBF-B215-4B14-9930-A3250FDA8789}"/>
              </a:ext>
            </a:extLst>
          </p:cNvPr>
          <p:cNvSpPr txBox="1"/>
          <p:nvPr/>
        </p:nvSpPr>
        <p:spPr>
          <a:xfrm>
            <a:off x="5650666" y="4118113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his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7A71692-1DCE-4176-A799-5110BC4086A5}"/>
              </a:ext>
            </a:extLst>
          </p:cNvPr>
          <p:cNvSpPr txBox="1"/>
          <p:nvPr/>
        </p:nvSpPr>
        <p:spPr>
          <a:xfrm>
            <a:off x="5860185" y="5028910"/>
            <a:ext cx="73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ours</a:t>
            </a: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70" y="496389"/>
            <a:ext cx="3477305" cy="438912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" y="4419600"/>
            <a:ext cx="87360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125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rses for Kids - Horse Song Nursery Rhymes by Blippi - Part - P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38">
            <a:extLst>
              <a:ext uri="{FF2B5EF4-FFF2-40B4-BE49-F238E27FC236}">
                <a16:creationId xmlns="" xmlns:a16="http://schemas.microsoft.com/office/drawing/2014/main" id="{99A8E9FF-284F-4426-8260-CCF19F3D8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32" y="-9904"/>
            <a:ext cx="6851935" cy="6857999"/>
          </a:xfrm>
          <a:prstGeom prst="rect">
            <a:avLst/>
          </a:prstGeom>
        </p:spPr>
      </p:pic>
      <p:sp>
        <p:nvSpPr>
          <p:cNvPr id="242" name="Oval 241">
            <a:hlinkClick r:id="rId5" action="ppaction://hlinksldjump"/>
            <a:extLst>
              <a:ext uri="{FF2B5EF4-FFF2-40B4-BE49-F238E27FC236}">
                <a16:creationId xmlns="" xmlns:a16="http://schemas.microsoft.com/office/drawing/2014/main" id="{5F5B57A4-4D96-4305-A676-21FE298079BB}"/>
              </a:ext>
            </a:extLst>
          </p:cNvPr>
          <p:cNvSpPr>
            <a:spLocks noChangeAspect="1"/>
          </p:cNvSpPr>
          <p:nvPr/>
        </p:nvSpPr>
        <p:spPr>
          <a:xfrm>
            <a:off x="8103039" y="6279225"/>
            <a:ext cx="458065" cy="457200"/>
          </a:xfrm>
          <a:prstGeom prst="ellipse">
            <a:avLst/>
          </a:prstGeom>
          <a:solidFill>
            <a:srgbClr val="6ABA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3" name="Oval 242">
            <a:hlinkClick r:id="rId6" action="ppaction://hlinksldjump"/>
            <a:extLst>
              <a:ext uri="{FF2B5EF4-FFF2-40B4-BE49-F238E27FC236}">
                <a16:creationId xmlns="" xmlns:a16="http://schemas.microsoft.com/office/drawing/2014/main" id="{9D22B43D-FC78-4EF8-80F2-DD48C649EB43}"/>
              </a:ext>
            </a:extLst>
          </p:cNvPr>
          <p:cNvSpPr>
            <a:spLocks noChangeAspect="1"/>
          </p:cNvSpPr>
          <p:nvPr/>
        </p:nvSpPr>
        <p:spPr>
          <a:xfrm>
            <a:off x="8103039" y="5686918"/>
            <a:ext cx="458065" cy="457200"/>
          </a:xfrm>
          <a:prstGeom prst="ellipse">
            <a:avLst/>
          </a:prstGeom>
          <a:solidFill>
            <a:srgbClr val="6ABA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4" name="Oval 243">
            <a:hlinkClick r:id="rId7" action="ppaction://hlinksldjump"/>
            <a:extLst>
              <a:ext uri="{FF2B5EF4-FFF2-40B4-BE49-F238E27FC236}">
                <a16:creationId xmlns="" xmlns:a16="http://schemas.microsoft.com/office/drawing/2014/main" id="{615FB659-83BC-4FB2-898E-D9B129FCE0B6}"/>
              </a:ext>
            </a:extLst>
          </p:cNvPr>
          <p:cNvSpPr>
            <a:spLocks noChangeAspect="1"/>
          </p:cNvSpPr>
          <p:nvPr/>
        </p:nvSpPr>
        <p:spPr>
          <a:xfrm>
            <a:off x="8103039" y="5094610"/>
            <a:ext cx="458065" cy="457200"/>
          </a:xfrm>
          <a:prstGeom prst="ellipse">
            <a:avLst/>
          </a:prstGeom>
          <a:solidFill>
            <a:srgbClr val="6ABA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5" name="Oval 244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9094D0-CB92-42A2-B795-A988DC4E5C64}"/>
              </a:ext>
            </a:extLst>
          </p:cNvPr>
          <p:cNvSpPr>
            <a:spLocks noChangeAspect="1"/>
          </p:cNvSpPr>
          <p:nvPr/>
        </p:nvSpPr>
        <p:spPr>
          <a:xfrm>
            <a:off x="8103039" y="4502302"/>
            <a:ext cx="458065" cy="457200"/>
          </a:xfrm>
          <a:prstGeom prst="ellipse">
            <a:avLst/>
          </a:prstGeom>
          <a:solidFill>
            <a:srgbClr val="6ABA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6" name="Oval 245">
            <a:hlinkClick r:id="rId9" action="ppaction://hlinksldjump"/>
            <a:extLst>
              <a:ext uri="{FF2B5EF4-FFF2-40B4-BE49-F238E27FC236}">
                <a16:creationId xmlns="" xmlns:a16="http://schemas.microsoft.com/office/drawing/2014/main" id="{82AF909D-B519-4A1D-AEDE-62463562C191}"/>
              </a:ext>
            </a:extLst>
          </p:cNvPr>
          <p:cNvSpPr>
            <a:spLocks noChangeAspect="1"/>
          </p:cNvSpPr>
          <p:nvPr/>
        </p:nvSpPr>
        <p:spPr>
          <a:xfrm>
            <a:off x="8103039" y="3909994"/>
            <a:ext cx="458065" cy="457200"/>
          </a:xfrm>
          <a:prstGeom prst="ellipse">
            <a:avLst/>
          </a:prstGeom>
          <a:solidFill>
            <a:srgbClr val="6ABA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Oval 3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B018FE0-F270-49FB-952D-D698FE0F0099}"/>
              </a:ext>
            </a:extLst>
          </p:cNvPr>
          <p:cNvSpPr>
            <a:spLocks noChangeAspect="1"/>
          </p:cNvSpPr>
          <p:nvPr/>
        </p:nvSpPr>
        <p:spPr>
          <a:xfrm>
            <a:off x="9356652" y="77254"/>
            <a:ext cx="458065" cy="457200"/>
          </a:xfrm>
          <a:prstGeom prst="ellipse">
            <a:avLst/>
          </a:prstGeom>
          <a:solidFill>
            <a:srgbClr val="0998DE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39F31CEA-865C-4173-82D0-F2E3D5C4318C}"/>
              </a:ext>
            </a:extLst>
          </p:cNvPr>
          <p:cNvSpPr>
            <a:spLocks noChangeAspect="1"/>
          </p:cNvSpPr>
          <p:nvPr/>
        </p:nvSpPr>
        <p:spPr>
          <a:xfrm>
            <a:off x="9356652" y="669248"/>
            <a:ext cx="458065" cy="457200"/>
          </a:xfrm>
          <a:prstGeom prst="ellipse">
            <a:avLst/>
          </a:prstGeom>
          <a:solidFill>
            <a:srgbClr val="0998DE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8FA385EA-481C-4FB7-99B5-35AE2B8C0329}"/>
              </a:ext>
            </a:extLst>
          </p:cNvPr>
          <p:cNvSpPr>
            <a:spLocks noChangeAspect="1"/>
          </p:cNvSpPr>
          <p:nvPr/>
        </p:nvSpPr>
        <p:spPr>
          <a:xfrm>
            <a:off x="9356652" y="1261242"/>
            <a:ext cx="458065" cy="457200"/>
          </a:xfrm>
          <a:prstGeom prst="ellipse">
            <a:avLst/>
          </a:prstGeom>
          <a:solidFill>
            <a:srgbClr val="0998DE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Oval 3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04CBAC34-5C6E-481D-ADE4-7759D3E712EE}"/>
              </a:ext>
            </a:extLst>
          </p:cNvPr>
          <p:cNvSpPr>
            <a:spLocks noChangeAspect="1"/>
          </p:cNvSpPr>
          <p:nvPr/>
        </p:nvSpPr>
        <p:spPr>
          <a:xfrm>
            <a:off x="9356652" y="1853236"/>
            <a:ext cx="458065" cy="457200"/>
          </a:xfrm>
          <a:prstGeom prst="ellipse">
            <a:avLst/>
          </a:prstGeom>
          <a:solidFill>
            <a:srgbClr val="0998DE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Oval 3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3F18E9B7-15C8-433F-BC28-3F49983C9021}"/>
              </a:ext>
            </a:extLst>
          </p:cNvPr>
          <p:cNvSpPr>
            <a:spLocks noChangeAspect="1"/>
          </p:cNvSpPr>
          <p:nvPr/>
        </p:nvSpPr>
        <p:spPr>
          <a:xfrm>
            <a:off x="9356652" y="2445230"/>
            <a:ext cx="458065" cy="457200"/>
          </a:xfrm>
          <a:prstGeom prst="ellipse">
            <a:avLst/>
          </a:prstGeom>
          <a:solidFill>
            <a:srgbClr val="0998DE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Oval 3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BE9E5718-16FD-4F64-8BC8-4B47CFF9F31A}"/>
              </a:ext>
            </a:extLst>
          </p:cNvPr>
          <p:cNvSpPr>
            <a:spLocks noChangeAspect="1"/>
          </p:cNvSpPr>
          <p:nvPr/>
        </p:nvSpPr>
        <p:spPr>
          <a:xfrm>
            <a:off x="-714377" y="2458"/>
            <a:ext cx="458065" cy="457200"/>
          </a:xfrm>
          <a:prstGeom prst="ellipse">
            <a:avLst/>
          </a:prstGeom>
          <a:solidFill>
            <a:srgbClr val="F73838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Oval 3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E4A9514D-C166-421C-A363-E6F0F9F98E94}"/>
              </a:ext>
            </a:extLst>
          </p:cNvPr>
          <p:cNvSpPr>
            <a:spLocks noChangeAspect="1"/>
          </p:cNvSpPr>
          <p:nvPr/>
        </p:nvSpPr>
        <p:spPr>
          <a:xfrm>
            <a:off x="-714377" y="594452"/>
            <a:ext cx="458065" cy="457200"/>
          </a:xfrm>
          <a:prstGeom prst="ellipse">
            <a:avLst/>
          </a:prstGeom>
          <a:solidFill>
            <a:srgbClr val="F73838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Oval 40">
            <a:hlinkClick r:id="rId17" action="ppaction://hlinksldjump"/>
            <a:extLst>
              <a:ext uri="{FF2B5EF4-FFF2-40B4-BE49-F238E27FC236}">
                <a16:creationId xmlns="" xmlns:a16="http://schemas.microsoft.com/office/drawing/2014/main" id="{6E397F83-1DE4-4D07-9EE2-B05E08E6448A}"/>
              </a:ext>
            </a:extLst>
          </p:cNvPr>
          <p:cNvSpPr>
            <a:spLocks noChangeAspect="1"/>
          </p:cNvSpPr>
          <p:nvPr/>
        </p:nvSpPr>
        <p:spPr>
          <a:xfrm>
            <a:off x="-714377" y="1186446"/>
            <a:ext cx="458065" cy="457200"/>
          </a:xfrm>
          <a:prstGeom prst="ellipse">
            <a:avLst/>
          </a:prstGeom>
          <a:solidFill>
            <a:srgbClr val="F73838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41">
            <a:hlinkClick r:id="rId18" action="ppaction://hlinksldjump"/>
            <a:extLst>
              <a:ext uri="{FF2B5EF4-FFF2-40B4-BE49-F238E27FC236}">
                <a16:creationId xmlns="" xmlns:a16="http://schemas.microsoft.com/office/drawing/2014/main" id="{0DE641A1-FA58-4766-A528-A47D66AFD679}"/>
              </a:ext>
            </a:extLst>
          </p:cNvPr>
          <p:cNvSpPr>
            <a:spLocks noChangeAspect="1"/>
          </p:cNvSpPr>
          <p:nvPr/>
        </p:nvSpPr>
        <p:spPr>
          <a:xfrm>
            <a:off x="-714377" y="1778440"/>
            <a:ext cx="458065" cy="457200"/>
          </a:xfrm>
          <a:prstGeom prst="ellipse">
            <a:avLst/>
          </a:prstGeom>
          <a:solidFill>
            <a:srgbClr val="F73838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Oval 42">
            <a:hlinkClick r:id="rId19" action="ppaction://hlinksldjump"/>
            <a:extLst>
              <a:ext uri="{FF2B5EF4-FFF2-40B4-BE49-F238E27FC236}">
                <a16:creationId xmlns="" xmlns:a16="http://schemas.microsoft.com/office/drawing/2014/main" id="{922268A4-09A1-407A-B85D-C21273E94E14}"/>
              </a:ext>
            </a:extLst>
          </p:cNvPr>
          <p:cNvSpPr>
            <a:spLocks noChangeAspect="1"/>
          </p:cNvSpPr>
          <p:nvPr/>
        </p:nvSpPr>
        <p:spPr>
          <a:xfrm>
            <a:off x="-714377" y="2370434"/>
            <a:ext cx="458065" cy="457200"/>
          </a:xfrm>
          <a:prstGeom prst="ellipse">
            <a:avLst/>
          </a:prstGeom>
          <a:solidFill>
            <a:srgbClr val="F73838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Oval 43">
            <a:hlinkClick r:id="rId20" action="ppaction://hlinksldjump"/>
            <a:extLst>
              <a:ext uri="{FF2B5EF4-FFF2-40B4-BE49-F238E27FC236}">
                <a16:creationId xmlns="" xmlns:a16="http://schemas.microsoft.com/office/drawing/2014/main" id="{D1EC04FD-1466-4652-84D9-71C3F32AA0D0}"/>
              </a:ext>
            </a:extLst>
          </p:cNvPr>
          <p:cNvSpPr>
            <a:spLocks noChangeAspect="1"/>
          </p:cNvSpPr>
          <p:nvPr/>
        </p:nvSpPr>
        <p:spPr>
          <a:xfrm>
            <a:off x="554218" y="6279225"/>
            <a:ext cx="458065" cy="457200"/>
          </a:xfrm>
          <a:prstGeom prst="ellipse">
            <a:avLst/>
          </a:prstGeom>
          <a:solidFill>
            <a:srgbClr val="FB900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Oval 44">
            <a:hlinkClick r:id="rId21" action="ppaction://hlinksldjump"/>
            <a:extLst>
              <a:ext uri="{FF2B5EF4-FFF2-40B4-BE49-F238E27FC236}">
                <a16:creationId xmlns="" xmlns:a16="http://schemas.microsoft.com/office/drawing/2014/main" id="{247E2EB7-A522-416D-B098-DD95329A5A8F}"/>
              </a:ext>
            </a:extLst>
          </p:cNvPr>
          <p:cNvSpPr>
            <a:spLocks noChangeAspect="1"/>
          </p:cNvSpPr>
          <p:nvPr/>
        </p:nvSpPr>
        <p:spPr>
          <a:xfrm>
            <a:off x="554218" y="5686918"/>
            <a:ext cx="458065" cy="457200"/>
          </a:xfrm>
          <a:prstGeom prst="ellipse">
            <a:avLst/>
          </a:prstGeom>
          <a:solidFill>
            <a:srgbClr val="FB900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Oval 45">
            <a:hlinkClick r:id="rId18" action="ppaction://hlinksldjump"/>
            <a:extLst>
              <a:ext uri="{FF2B5EF4-FFF2-40B4-BE49-F238E27FC236}">
                <a16:creationId xmlns="" xmlns:a16="http://schemas.microsoft.com/office/drawing/2014/main" id="{AF6FF570-3B60-47B7-8513-CCCCD101B336}"/>
              </a:ext>
            </a:extLst>
          </p:cNvPr>
          <p:cNvSpPr>
            <a:spLocks noChangeAspect="1"/>
          </p:cNvSpPr>
          <p:nvPr/>
        </p:nvSpPr>
        <p:spPr>
          <a:xfrm>
            <a:off x="554218" y="5094610"/>
            <a:ext cx="458065" cy="457200"/>
          </a:xfrm>
          <a:prstGeom prst="ellipse">
            <a:avLst/>
          </a:prstGeom>
          <a:solidFill>
            <a:srgbClr val="FB900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" name="Oval 46">
            <a:hlinkClick r:id="rId22" action="ppaction://hlinksldjump"/>
            <a:extLst>
              <a:ext uri="{FF2B5EF4-FFF2-40B4-BE49-F238E27FC236}">
                <a16:creationId xmlns="" xmlns:a16="http://schemas.microsoft.com/office/drawing/2014/main" id="{02F3D216-DD88-4FDE-84AC-5BFBA45F0238}"/>
              </a:ext>
            </a:extLst>
          </p:cNvPr>
          <p:cNvSpPr>
            <a:spLocks noChangeAspect="1"/>
          </p:cNvSpPr>
          <p:nvPr/>
        </p:nvSpPr>
        <p:spPr>
          <a:xfrm>
            <a:off x="554218" y="4502302"/>
            <a:ext cx="458065" cy="457200"/>
          </a:xfrm>
          <a:prstGeom prst="ellipse">
            <a:avLst/>
          </a:prstGeom>
          <a:solidFill>
            <a:srgbClr val="FB900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Oval 47">
            <a:hlinkClick r:id="rId23" action="ppaction://hlinksldjump"/>
            <a:extLst>
              <a:ext uri="{FF2B5EF4-FFF2-40B4-BE49-F238E27FC236}">
                <a16:creationId xmlns="" xmlns:a16="http://schemas.microsoft.com/office/drawing/2014/main" id="{C81C30D8-EB79-4A1B-9699-3530802BCA43}"/>
              </a:ext>
            </a:extLst>
          </p:cNvPr>
          <p:cNvSpPr>
            <a:spLocks noChangeAspect="1"/>
          </p:cNvSpPr>
          <p:nvPr/>
        </p:nvSpPr>
        <p:spPr>
          <a:xfrm>
            <a:off x="567936" y="3909994"/>
            <a:ext cx="458065" cy="457200"/>
          </a:xfrm>
          <a:prstGeom prst="ellipse">
            <a:avLst/>
          </a:prstGeom>
          <a:solidFill>
            <a:srgbClr val="FB900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="" xmlns:a16="http://schemas.microsoft.com/office/drawing/2014/main" id="{E2A5426B-6F1D-49B8-8B1A-4E66D2AEF89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81" y="2987801"/>
            <a:ext cx="842989" cy="73152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="" xmlns:a16="http://schemas.microsoft.com/office/drawing/2014/main" id="{57A9986D-BAAD-46DF-ADE7-5194893C375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81" y="2987801"/>
            <a:ext cx="842989" cy="73152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="" xmlns:a16="http://schemas.microsoft.com/office/drawing/2014/main" id="{0267F2CA-D74B-4D8C-89F1-2A6A19C0EFB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81" y="2987801"/>
            <a:ext cx="842989" cy="73152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="" xmlns:a16="http://schemas.microsoft.com/office/drawing/2014/main" id="{56A27F92-8AC3-4426-8490-CE8BC29339D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81" y="2987801"/>
            <a:ext cx="842989" cy="731520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="" xmlns:a16="http://schemas.microsoft.com/office/drawing/2014/main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23" y="-1046276"/>
            <a:ext cx="603504" cy="788250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="" xmlns:a16="http://schemas.microsoft.com/office/drawing/2014/main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296" y="2819399"/>
            <a:ext cx="603504" cy="782091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="" xmlns:a16="http://schemas.microsoft.com/office/drawing/2014/main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1" y="2707589"/>
            <a:ext cx="603504" cy="788250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="" xmlns:a16="http://schemas.microsoft.com/office/drawing/2014/main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48" y="6036015"/>
            <a:ext cx="603504" cy="7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20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7083 " pathEditMode="fixed" rAng="0" ptsTypes="AA">
                                      <p:cBhvr>
                                        <p:cTn id="36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083 L 0 -0.12685 " pathEditMode="fixed" rAng="0" ptsTypes="AA">
                                      <p:cBhvr>
                                        <p:cTn id="4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2685 L 0 -0.19351 " pathEditMode="fixed" rAng="0" ptsTypes="AA">
                                      <p:cBhvr>
                                        <p:cTn id="4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9352 L 0 -0.27129 " pathEditMode="fixed" rAng="0" ptsTypes="AA">
                                      <p:cBhvr>
                                        <p:cTn id="5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27129 L -1.11111E-6 -0.32685 " pathEditMode="fixed" rAng="0" ptsTypes="AA">
                                      <p:cBhvr>
                                        <p:cTn id="6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2407 L 0 -0.38194 " pathEditMode="fixed" rAng="0" ptsTypes="AA">
                                      <p:cBhvr>
                                        <p:cTn id="65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-0.00463 L -0.04583 -0.00463 " pathEditMode="fixed" rAng="0" ptsTypes="AA">
                                      <p:cBhvr>
                                        <p:cTn id="8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4 -0.00463 L -0.08524 -0.00394 " pathEditMode="fixed" rAng="0" ptsTypes="AA">
                                      <p:cBhvr>
                                        <p:cTn id="87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41 -0.00394 L -0.13854 -0.00463 " pathEditMode="fixed" rAng="0" ptsTypes="AA">
                                      <p:cBhvr>
                                        <p:cTn id="9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79 -0.00463 L -0.17899 -0.00463 " pathEditMode="fixed" rAng="0" ptsTypes="AA">
                                      <p:cBhvr>
                                        <p:cTn id="9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99 -0.00463 L -0.22534 -0.00139 " pathEditMode="fixed" rAng="0" ptsTypes="AA">
                                      <p:cBhvr>
                                        <p:cTn id="105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34 -0.00138 L -0.26701 0.02084 " pathEditMode="fixed" rAng="0" ptsTypes="AA">
                                      <p:cBhvr>
                                        <p:cTn id="11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416 L 0.05034 -0.00416 " pathEditMode="fixed" rAng="0" ptsTypes="AA">
                                      <p:cBhvr>
                                        <p:cTn id="12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34 -0.00416 L 0.08819 -0.00416 " pathEditMode="fixed" rAng="0" ptsTypes="AA">
                                      <p:cBhvr>
                                        <p:cTn id="13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19 -0.00416 L 0.13368 -0.00416 " pathEditMode="fixed" rAng="0" ptsTypes="AA">
                                      <p:cBhvr>
                                        <p:cTn id="13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68 -0.00416 L 0.18368 -0.00416 " pathEditMode="fixed" rAng="0" ptsTypes="AA">
                                      <p:cBhvr>
                                        <p:cTn id="14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68 -0.00416 L 0.22534 -0.00416 " pathEditMode="fixed" rAng="0" ptsTypes="AA">
                                      <p:cBhvr>
                                        <p:cTn id="150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35 -0.00417 L 0.26823 0.00926 " pathEditMode="fixed" rAng="0" ptsTypes="AA">
                                      <p:cBhvr>
                                        <p:cTn id="15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509 " pathEditMode="fixed" rAng="0" ptsTypes="AA">
                                      <p:cBhvr>
                                        <p:cTn id="171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4509 L 0.00208 0.11376 " pathEditMode="fixed" rAng="0" ptsTypes="AA">
                                      <p:cBhvr>
                                        <p:cTn id="17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4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1376 L 0.00312 0.19214 " pathEditMode="fixed" rAng="0" ptsTypes="AA">
                                      <p:cBhvr>
                                        <p:cTn id="183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19214 L 0 0.2504 " pathEditMode="fixed" rAng="0" ptsTypes="AA">
                                      <p:cBhvr>
                                        <p:cTn id="18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9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6011 L 0 0.3156 " pathEditMode="fixed" rAng="0" ptsTypes="AA">
                                      <p:cBhvr>
                                        <p:cTn id="19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3281 L -3.61111E-6 0.38359 " pathEditMode="fixed" rAng="0" ptsTypes="AA">
                                      <p:cBhvr>
                                        <p:cTn id="20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3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4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0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6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2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7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8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5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6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2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3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4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_answer"/>
          <p:cNvSpPr/>
          <p:nvPr/>
        </p:nvSpPr>
        <p:spPr>
          <a:xfrm>
            <a:off x="5300952" y="2104895"/>
            <a:ext cx="2011680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B. its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B_answer"/>
          <p:cNvSpPr/>
          <p:nvPr/>
        </p:nvSpPr>
        <p:spPr>
          <a:xfrm>
            <a:off x="974519" y="2104895"/>
            <a:ext cx="2011680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A. it’s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C_answer"/>
          <p:cNvSpPr/>
          <p:nvPr/>
        </p:nvSpPr>
        <p:spPr>
          <a:xfrm>
            <a:off x="974519" y="3467100"/>
            <a:ext cx="2011680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C. it is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D_answer"/>
          <p:cNvSpPr/>
          <p:nvPr/>
        </p:nvSpPr>
        <p:spPr>
          <a:xfrm>
            <a:off x="5300952" y="3467100"/>
            <a:ext cx="2011680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D. it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371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. Australia </a:t>
            </a:r>
            <a:r>
              <a:rPr lang="en-US" sz="2800" dirty="0">
                <a:solidFill>
                  <a:schemeClr val="tx1"/>
                </a:solidFill>
              </a:rPr>
              <a:t>is a strange country. All of _____ big cities are along the coast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4"/>
            <a:ext cx="1592746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33" y="250661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8" y="241326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6667" y="1825881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pictures, paying attention to the underlined part in each sentence.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6667" y="2786943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possiessive adjectives.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6667" y="4462848"/>
            <a:ext cx="7863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6667" y="5116135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Underline the correct word in brackets to complete each sentence.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67" y="6077196"/>
            <a:ext cx="7863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1030" y="104948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1685" y="1103900"/>
            <a:ext cx="3061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Possessive adjectives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6667" y="3748006"/>
            <a:ext cx="281961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400" b="1"/>
              <a:t>Possessive pronouns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46080" y="1871706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746080" y="2862639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746080" y="4469662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46080" y="5128479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46080" y="6114966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_answer"/>
          <p:cNvSpPr/>
          <p:nvPr/>
        </p:nvSpPr>
        <p:spPr>
          <a:xfrm>
            <a:off x="861687" y="3467100"/>
            <a:ext cx="1955254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C. yours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B_answer"/>
          <p:cNvSpPr/>
          <p:nvPr/>
        </p:nvSpPr>
        <p:spPr>
          <a:xfrm>
            <a:off x="861687" y="2129126"/>
            <a:ext cx="1955254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A. you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C_answer"/>
          <p:cNvSpPr/>
          <p:nvPr/>
        </p:nvSpPr>
        <p:spPr>
          <a:xfrm>
            <a:off x="5300952" y="2129126"/>
            <a:ext cx="1955254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B. your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D_answer"/>
          <p:cNvSpPr/>
          <p:nvPr/>
        </p:nvSpPr>
        <p:spPr>
          <a:xfrm>
            <a:off x="5300952" y="3467100"/>
            <a:ext cx="1955254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D. you are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371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. Our </a:t>
            </a:r>
            <a:r>
              <a:rPr lang="en-US" sz="2800" dirty="0">
                <a:solidFill>
                  <a:schemeClr val="tx1"/>
                </a:solidFill>
              </a:rPr>
              <a:t>city is very crowded. How about _________?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4"/>
            <a:ext cx="1592746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5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_answer"/>
          <p:cNvSpPr/>
          <p:nvPr/>
        </p:nvSpPr>
        <p:spPr>
          <a:xfrm>
            <a:off x="974519" y="2213458"/>
            <a:ext cx="1955254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A. his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B_answer"/>
          <p:cNvSpPr/>
          <p:nvPr/>
        </p:nvSpPr>
        <p:spPr>
          <a:xfrm>
            <a:off x="5300952" y="2213458"/>
            <a:ext cx="1955254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B. him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C_answer"/>
          <p:cNvSpPr/>
          <p:nvPr/>
        </p:nvSpPr>
        <p:spPr>
          <a:xfrm>
            <a:off x="974519" y="3467100"/>
            <a:ext cx="1955254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C. he is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D_answer"/>
          <p:cNvSpPr/>
          <p:nvPr/>
        </p:nvSpPr>
        <p:spPr>
          <a:xfrm>
            <a:off x="5300952" y="3467100"/>
            <a:ext cx="1955254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D. he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371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. I </a:t>
            </a:r>
            <a:r>
              <a:rPr lang="en-US" sz="2800" dirty="0">
                <a:solidFill>
                  <a:schemeClr val="tx1"/>
                </a:solidFill>
              </a:rPr>
              <a:t>love my football club. Does </a:t>
            </a:r>
            <a:r>
              <a:rPr lang="en-US" sz="2800" dirty="0" err="1">
                <a:solidFill>
                  <a:schemeClr val="tx1"/>
                </a:solidFill>
              </a:rPr>
              <a:t>Phong</a:t>
            </a:r>
            <a:r>
              <a:rPr lang="en-US" sz="2800" dirty="0">
                <a:solidFill>
                  <a:schemeClr val="tx1"/>
                </a:solidFill>
              </a:rPr>
              <a:t> like ______?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4"/>
            <a:ext cx="1592746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_answer"/>
          <p:cNvSpPr/>
          <p:nvPr/>
        </p:nvSpPr>
        <p:spPr>
          <a:xfrm>
            <a:off x="974519" y="2140916"/>
            <a:ext cx="1955254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A. Our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B_answer"/>
          <p:cNvSpPr/>
          <p:nvPr/>
        </p:nvSpPr>
        <p:spPr>
          <a:xfrm>
            <a:off x="5192558" y="2140916"/>
            <a:ext cx="1955254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B. We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C_answer"/>
          <p:cNvSpPr/>
          <p:nvPr/>
        </p:nvSpPr>
        <p:spPr>
          <a:xfrm>
            <a:off x="974519" y="3467100"/>
            <a:ext cx="1955254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C. Us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D_answer"/>
          <p:cNvSpPr/>
          <p:nvPr/>
        </p:nvSpPr>
        <p:spPr>
          <a:xfrm>
            <a:off x="5192558" y="3467100"/>
            <a:ext cx="1955254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D. Ours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371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4.	______ street is short and narrow.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4"/>
            <a:ext cx="1592746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_answer"/>
          <p:cNvSpPr/>
          <p:nvPr/>
        </p:nvSpPr>
        <p:spPr>
          <a:xfrm>
            <a:off x="974519" y="2213458"/>
            <a:ext cx="1955254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A. their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B_answer"/>
          <p:cNvSpPr/>
          <p:nvPr/>
        </p:nvSpPr>
        <p:spPr>
          <a:xfrm>
            <a:off x="5300952" y="2213458"/>
            <a:ext cx="1955254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B. them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C_answer"/>
          <p:cNvSpPr/>
          <p:nvPr/>
        </p:nvSpPr>
        <p:spPr>
          <a:xfrm>
            <a:off x="974519" y="3467100"/>
            <a:ext cx="1955254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C. theirs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D_answer"/>
          <p:cNvSpPr/>
          <p:nvPr/>
        </p:nvSpPr>
        <p:spPr>
          <a:xfrm>
            <a:off x="5300952" y="3467100"/>
            <a:ext cx="1955254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D. they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371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5</a:t>
            </a:r>
            <a:r>
              <a:rPr lang="en-US" sz="2800" dirty="0" smtClean="0">
                <a:solidFill>
                  <a:schemeClr val="tx1"/>
                </a:solidFill>
              </a:rPr>
              <a:t>. They </a:t>
            </a:r>
            <a:r>
              <a:rPr lang="en-US" sz="2800" dirty="0">
                <a:solidFill>
                  <a:schemeClr val="tx1"/>
                </a:solidFill>
              </a:rPr>
              <a:t>cannot find _____ city map anywhere.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4"/>
            <a:ext cx="1592746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_answer"/>
          <p:cNvSpPr/>
          <p:nvPr/>
        </p:nvSpPr>
        <p:spPr>
          <a:xfrm>
            <a:off x="5300952" y="2104895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/>
              <a:t>B. mine</a:t>
            </a:r>
            <a:endParaRPr lang="en-GB" sz="2800" dirty="0"/>
          </a:p>
        </p:txBody>
      </p:sp>
      <p:sp>
        <p:nvSpPr>
          <p:cNvPr id="6" name="B_answer"/>
          <p:cNvSpPr/>
          <p:nvPr/>
        </p:nvSpPr>
        <p:spPr>
          <a:xfrm>
            <a:off x="974519" y="2104895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/>
              <a:t>A. </a:t>
            </a:r>
            <a:r>
              <a:rPr lang="en-GB" sz="2800" dirty="0"/>
              <a:t>my </a:t>
            </a:r>
          </a:p>
        </p:txBody>
      </p:sp>
      <p:sp>
        <p:nvSpPr>
          <p:cNvPr id="8" name="C_answer"/>
          <p:cNvSpPr/>
          <p:nvPr/>
        </p:nvSpPr>
        <p:spPr>
          <a:xfrm>
            <a:off x="974519" y="3467100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/>
              <a:t>C. yours</a:t>
            </a:r>
            <a:endParaRPr lang="en-GB" sz="2800" dirty="0"/>
          </a:p>
        </p:txBody>
      </p:sp>
      <p:sp>
        <p:nvSpPr>
          <p:cNvPr id="10" name="D_answer"/>
          <p:cNvSpPr/>
          <p:nvPr/>
        </p:nvSpPr>
        <p:spPr>
          <a:xfrm>
            <a:off x="5300952" y="3467100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2800" dirty="0" smtClean="0"/>
              <a:t>D. you</a:t>
            </a:r>
            <a:endParaRPr lang="en-GB" sz="2800" dirty="0"/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371600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6</a:t>
            </a:r>
            <a:r>
              <a:rPr lang="en-US" sz="2800" dirty="0" smtClean="0">
                <a:solidFill>
                  <a:schemeClr val="tx1"/>
                </a:solidFill>
              </a:rPr>
              <a:t>. The </a:t>
            </a:r>
            <a:r>
              <a:rPr lang="en-US" sz="2800" dirty="0">
                <a:solidFill>
                  <a:schemeClr val="tx1"/>
                </a:solidFill>
              </a:rPr>
              <a:t>book is ________, but you are welcome to read it.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4"/>
            <a:ext cx="1592746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_answer"/>
          <p:cNvSpPr/>
          <p:nvPr/>
        </p:nvSpPr>
        <p:spPr>
          <a:xfrm>
            <a:off x="974519" y="2104895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/>
              <a:t>A. your</a:t>
            </a:r>
            <a:endParaRPr lang="en-GB" sz="2800" dirty="0"/>
          </a:p>
        </p:txBody>
      </p:sp>
      <p:sp>
        <p:nvSpPr>
          <p:cNvPr id="6" name="B_answer"/>
          <p:cNvSpPr/>
          <p:nvPr/>
        </p:nvSpPr>
        <p:spPr>
          <a:xfrm>
            <a:off x="5300952" y="2104895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/>
              <a:t>B. yours</a:t>
            </a:r>
            <a:endParaRPr lang="en-GB" sz="2800" dirty="0"/>
          </a:p>
        </p:txBody>
      </p:sp>
      <p:sp>
        <p:nvSpPr>
          <p:cNvPr id="8" name="C_answer"/>
          <p:cNvSpPr/>
          <p:nvPr/>
        </p:nvSpPr>
        <p:spPr>
          <a:xfrm>
            <a:off x="974519" y="3467100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/>
              <a:t>C. you</a:t>
            </a:r>
            <a:endParaRPr lang="en-GB" sz="2800" dirty="0"/>
          </a:p>
        </p:txBody>
      </p:sp>
      <p:sp>
        <p:nvSpPr>
          <p:cNvPr id="10" name="D_answer"/>
          <p:cNvSpPr/>
          <p:nvPr/>
        </p:nvSpPr>
        <p:spPr>
          <a:xfrm>
            <a:off x="5300952" y="3467100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2800" dirty="0" smtClean="0"/>
              <a:t>D. your are</a:t>
            </a:r>
            <a:endParaRPr lang="en-GB" sz="2800" dirty="0"/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371600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7</a:t>
            </a:r>
            <a:r>
              <a:rPr lang="en-US" sz="2800" dirty="0" smtClean="0">
                <a:solidFill>
                  <a:schemeClr val="tx1"/>
                </a:solidFill>
              </a:rPr>
              <a:t>. _______ </a:t>
            </a:r>
            <a:r>
              <a:rPr lang="en-US" sz="2800" dirty="0">
                <a:solidFill>
                  <a:schemeClr val="tx1"/>
                </a:solidFill>
              </a:rPr>
              <a:t>bike is dirty, and I can't tell what </a:t>
            </a:r>
            <a:r>
              <a:rPr lang="en-US" sz="2800" dirty="0" err="1">
                <a:solidFill>
                  <a:schemeClr val="tx1"/>
                </a:solidFill>
              </a:rPr>
              <a:t>colour</a:t>
            </a:r>
            <a:r>
              <a:rPr lang="en-US" sz="2800" dirty="0">
                <a:solidFill>
                  <a:schemeClr val="tx1"/>
                </a:solidFill>
              </a:rPr>
              <a:t> is it.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4"/>
            <a:ext cx="1592746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7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_answer"/>
          <p:cNvSpPr/>
          <p:nvPr/>
        </p:nvSpPr>
        <p:spPr>
          <a:xfrm>
            <a:off x="974519" y="3467100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/>
              <a:t>C. ours</a:t>
            </a:r>
            <a:endParaRPr lang="en-GB" sz="2800" dirty="0"/>
          </a:p>
        </p:txBody>
      </p:sp>
      <p:sp>
        <p:nvSpPr>
          <p:cNvPr id="6" name="B_answer"/>
          <p:cNvSpPr/>
          <p:nvPr/>
        </p:nvSpPr>
        <p:spPr>
          <a:xfrm>
            <a:off x="974519" y="2051230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/>
              <a:t>B. their</a:t>
            </a:r>
            <a:endParaRPr lang="en-GB" sz="2800" dirty="0"/>
          </a:p>
        </p:txBody>
      </p:sp>
      <p:sp>
        <p:nvSpPr>
          <p:cNvPr id="8" name="C_answer"/>
          <p:cNvSpPr/>
          <p:nvPr/>
        </p:nvSpPr>
        <p:spPr>
          <a:xfrm>
            <a:off x="5300952" y="2051230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/>
              <a:t>A. our</a:t>
            </a:r>
            <a:endParaRPr lang="en-GB" sz="2800" dirty="0"/>
          </a:p>
        </p:txBody>
      </p:sp>
      <p:sp>
        <p:nvSpPr>
          <p:cNvPr id="10" name="D_answer"/>
          <p:cNvSpPr/>
          <p:nvPr/>
        </p:nvSpPr>
        <p:spPr>
          <a:xfrm>
            <a:off x="5300952" y="3467100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2800" dirty="0" smtClean="0"/>
              <a:t>D</a:t>
            </a:r>
            <a:r>
              <a:rPr lang="en-GB" sz="2800" smtClean="0"/>
              <a:t>. </a:t>
            </a:r>
            <a:r>
              <a:rPr lang="en-GB" sz="2800" dirty="0" smtClean="0"/>
              <a:t>they</a:t>
            </a:r>
            <a:endParaRPr lang="en-GB" sz="2800" dirty="0"/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371600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8</a:t>
            </a:r>
            <a:r>
              <a:rPr lang="en-US" sz="2800" dirty="0" smtClean="0">
                <a:solidFill>
                  <a:schemeClr val="tx1"/>
                </a:solidFill>
              </a:rPr>
              <a:t>. Your </a:t>
            </a:r>
            <a:r>
              <a:rPr lang="en-US" sz="2800" dirty="0">
                <a:solidFill>
                  <a:schemeClr val="tx1"/>
                </a:solidFill>
              </a:rPr>
              <a:t>country is much bigger than _________.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4"/>
            <a:ext cx="1592746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_answer"/>
          <p:cNvSpPr/>
          <p:nvPr/>
        </p:nvSpPr>
        <p:spPr>
          <a:xfrm>
            <a:off x="974519" y="3467100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/>
              <a:t>C. Their</a:t>
            </a:r>
            <a:endParaRPr lang="en-GB" sz="2800" dirty="0"/>
          </a:p>
        </p:txBody>
      </p:sp>
      <p:sp>
        <p:nvSpPr>
          <p:cNvPr id="6" name="B_answer"/>
          <p:cNvSpPr/>
          <p:nvPr/>
        </p:nvSpPr>
        <p:spPr>
          <a:xfrm>
            <a:off x="974519" y="2095474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/>
              <a:t>A. They</a:t>
            </a:r>
            <a:endParaRPr lang="en-GB" sz="2800" dirty="0"/>
          </a:p>
        </p:txBody>
      </p:sp>
      <p:sp>
        <p:nvSpPr>
          <p:cNvPr id="8" name="C_answer"/>
          <p:cNvSpPr/>
          <p:nvPr/>
        </p:nvSpPr>
        <p:spPr>
          <a:xfrm>
            <a:off x="5300952" y="2095474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/>
              <a:t>B</a:t>
            </a:r>
            <a:r>
              <a:rPr lang="en-GB" sz="2800" dirty="0" smtClean="0"/>
              <a:t>. Them</a:t>
            </a:r>
            <a:endParaRPr lang="en-GB" sz="2800" dirty="0"/>
          </a:p>
        </p:txBody>
      </p:sp>
      <p:sp>
        <p:nvSpPr>
          <p:cNvPr id="10" name="D_answer"/>
          <p:cNvSpPr/>
          <p:nvPr/>
        </p:nvSpPr>
        <p:spPr>
          <a:xfrm>
            <a:off x="5300952" y="3467100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2800" dirty="0" smtClean="0"/>
              <a:t>D. Theirs</a:t>
            </a:r>
            <a:endParaRPr lang="en-GB" sz="2800" dirty="0"/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371600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9</a:t>
            </a:r>
            <a:r>
              <a:rPr lang="en-US" sz="2800" dirty="0" smtClean="0">
                <a:solidFill>
                  <a:schemeClr val="tx1"/>
                </a:solidFill>
              </a:rPr>
              <a:t>. _______ </a:t>
            </a:r>
            <a:r>
              <a:rPr lang="en-US" sz="2800" dirty="0">
                <a:solidFill>
                  <a:schemeClr val="tx1"/>
                </a:solidFill>
              </a:rPr>
              <a:t>dog is so friend-</a:t>
            </a:r>
            <a:r>
              <a:rPr lang="en-US" sz="2800" dirty="0" err="1">
                <a:solidFill>
                  <a:schemeClr val="tx1"/>
                </a:solidFill>
              </a:rPr>
              <a:t>ly</a:t>
            </a:r>
            <a:r>
              <a:rPr lang="en-US" sz="2800" dirty="0">
                <a:solidFill>
                  <a:schemeClr val="tx1"/>
                </a:solidFill>
              </a:rPr>
              <a:t>. It never barks.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4"/>
            <a:ext cx="1592746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_answer"/>
          <p:cNvSpPr/>
          <p:nvPr/>
        </p:nvSpPr>
        <p:spPr>
          <a:xfrm>
            <a:off x="5300952" y="2104895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/>
              <a:t>B. It’s</a:t>
            </a:r>
            <a:endParaRPr lang="en-GB" sz="2800" dirty="0"/>
          </a:p>
        </p:txBody>
      </p:sp>
      <p:sp>
        <p:nvSpPr>
          <p:cNvPr id="6" name="B_answer"/>
          <p:cNvSpPr/>
          <p:nvPr/>
        </p:nvSpPr>
        <p:spPr>
          <a:xfrm>
            <a:off x="974519" y="2104895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/>
              <a:t>A. It</a:t>
            </a:r>
            <a:endParaRPr lang="en-GB" sz="2800" dirty="0"/>
          </a:p>
        </p:txBody>
      </p:sp>
      <p:sp>
        <p:nvSpPr>
          <p:cNvPr id="8" name="C_answer"/>
          <p:cNvSpPr/>
          <p:nvPr/>
        </p:nvSpPr>
        <p:spPr>
          <a:xfrm>
            <a:off x="974519" y="3467100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 smtClean="0"/>
              <a:t>C. Its</a:t>
            </a:r>
            <a:endParaRPr lang="en-GB" sz="2800" dirty="0"/>
          </a:p>
        </p:txBody>
      </p:sp>
      <p:sp>
        <p:nvSpPr>
          <p:cNvPr id="10" name="D_answer"/>
          <p:cNvSpPr/>
          <p:nvPr/>
        </p:nvSpPr>
        <p:spPr>
          <a:xfrm>
            <a:off x="5300952" y="3467100"/>
            <a:ext cx="1955254" cy="731520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2800" dirty="0" smtClean="0"/>
              <a:t>D. there</a:t>
            </a:r>
            <a:endParaRPr lang="en-GB" sz="2800" dirty="0"/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371600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10. _______ not easy to find your way in a strange city.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4"/>
            <a:ext cx="1592746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6296" y="246959"/>
            <a:ext cx="7750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correct word in brackets to complete each sentence.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5309" y="13846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99249" y="1393259"/>
            <a:ext cx="709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Australia is a strange country. All of (</a:t>
            </a:r>
            <a:r>
              <a:rPr lang="en-US" sz="2400" b="1" dirty="0"/>
              <a:t>it’s</a:t>
            </a:r>
            <a:r>
              <a:rPr lang="en-US" sz="2400" dirty="0"/>
              <a:t> / </a:t>
            </a:r>
            <a:r>
              <a:rPr lang="en-US" sz="2400" b="1" dirty="0"/>
              <a:t>its</a:t>
            </a:r>
            <a:r>
              <a:rPr lang="en-US" sz="2400" dirty="0"/>
              <a:t>) big cities are along the coast.</a:t>
            </a:r>
            <a:endParaRPr lang="en-US" sz="2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1838" y="23183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16668" y="2287961"/>
            <a:ext cx="75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Our city is very crowded. How about (</a:t>
            </a:r>
            <a:r>
              <a:rPr lang="en-US" sz="2400" b="1"/>
              <a:t>your</a:t>
            </a:r>
            <a:r>
              <a:rPr lang="en-US" sz="2400"/>
              <a:t> / </a:t>
            </a:r>
            <a:r>
              <a:rPr lang="en-US" sz="2400" b="1"/>
              <a:t>yours</a:t>
            </a:r>
            <a:r>
              <a:rPr lang="en-US" sz="2400"/>
              <a:t>)?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16907" y="3142644"/>
            <a:ext cx="8164862" cy="470318"/>
            <a:chOff x="363373" y="4026312"/>
            <a:chExt cx="9005859" cy="470318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8203" y="4026312"/>
              <a:ext cx="8531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I love my football club. Does phong like (</a:t>
              </a:r>
              <a:r>
                <a:rPr lang="en-US" sz="2400" b="1"/>
                <a:t>his</a:t>
              </a:r>
              <a:r>
                <a:rPr lang="en-US" sz="2400"/>
                <a:t> / </a:t>
              </a:r>
              <a:r>
                <a:rPr lang="en-US" sz="2400" b="1"/>
                <a:t>him</a:t>
              </a:r>
              <a:r>
                <a:rPr lang="en-US" sz="2400"/>
                <a:t>)?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35309" y="404153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10139" y="4032880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</a:t>
            </a:r>
            <a:r>
              <a:rPr lang="en-US" sz="2400" b="1"/>
              <a:t>Our</a:t>
            </a:r>
            <a:r>
              <a:rPr lang="en-US" sz="2400"/>
              <a:t> / </a:t>
            </a:r>
            <a:r>
              <a:rPr lang="en-US" sz="2400" b="1"/>
              <a:t>Ours</a:t>
            </a:r>
            <a:r>
              <a:rPr lang="en-US" sz="2400"/>
              <a:t>) street is short and narrow.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41838" y="4931769"/>
            <a:ext cx="7816155" cy="470318"/>
            <a:chOff x="363373" y="5669935"/>
            <a:chExt cx="7816155" cy="470318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8203" y="5669935"/>
              <a:ext cx="7341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They cannot f ind (</a:t>
              </a:r>
              <a:r>
                <a:rPr lang="en-US" sz="2400" b="1"/>
                <a:t>their</a:t>
              </a:r>
              <a:r>
                <a:rPr lang="en-US" sz="2400"/>
                <a:t> / </a:t>
              </a:r>
              <a:r>
                <a:rPr lang="en-US" sz="2400" b="1"/>
                <a:t>theirs</a:t>
              </a:r>
              <a:r>
                <a:rPr lang="en-US" sz="2400"/>
                <a:t>) city map anywhere.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6B67AC5-EE53-45D9-8948-242B3C623CC0}"/>
              </a:ext>
            </a:extLst>
          </p:cNvPr>
          <p:cNvCxnSpPr/>
          <p:nvPr/>
        </p:nvCxnSpPr>
        <p:spPr>
          <a:xfrm>
            <a:off x="6558104" y="1777447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A580E32-BCA0-4655-84C6-CECBCB17D32B}"/>
              </a:ext>
            </a:extLst>
          </p:cNvPr>
          <p:cNvCxnSpPr/>
          <p:nvPr/>
        </p:nvCxnSpPr>
        <p:spPr>
          <a:xfrm>
            <a:off x="6951396" y="2698265"/>
            <a:ext cx="731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98280F7-FC14-42EE-9C86-4072026E3239}"/>
              </a:ext>
            </a:extLst>
          </p:cNvPr>
          <p:cNvCxnSpPr/>
          <p:nvPr/>
        </p:nvCxnSpPr>
        <p:spPr>
          <a:xfrm>
            <a:off x="6390954" y="3543838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1F8478F-3FC0-4911-B8EC-F8E392A7053E}"/>
              </a:ext>
            </a:extLst>
          </p:cNvPr>
          <p:cNvCxnSpPr/>
          <p:nvPr/>
        </p:nvCxnSpPr>
        <p:spPr>
          <a:xfrm>
            <a:off x="1450246" y="4409078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E6477B3-6085-43A9-A34B-DF75A1440B3C}"/>
              </a:ext>
            </a:extLst>
          </p:cNvPr>
          <p:cNvCxnSpPr/>
          <p:nvPr/>
        </p:nvCxnSpPr>
        <p:spPr>
          <a:xfrm>
            <a:off x="3770660" y="5313644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196212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My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922067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city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040063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is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489591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very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518935" y="5124571"/>
            <a:ext cx="1463501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beautiful.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32901" y="4028649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ounded Rectangle 23"/>
          <p:cNvSpPr/>
          <p:nvPr/>
        </p:nvSpPr>
        <p:spPr>
          <a:xfrm>
            <a:off x="2393014" y="4028649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Rounded Rectangle 24"/>
          <p:cNvSpPr/>
          <p:nvPr/>
        </p:nvSpPr>
        <p:spPr>
          <a:xfrm>
            <a:off x="3895675" y="4028649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ounded Rectangle 25"/>
          <p:cNvSpPr/>
          <p:nvPr/>
        </p:nvSpPr>
        <p:spPr>
          <a:xfrm>
            <a:off x="5236795" y="4028649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ounded Rectangle 26"/>
          <p:cNvSpPr/>
          <p:nvPr/>
        </p:nvSpPr>
        <p:spPr>
          <a:xfrm>
            <a:off x="6696908" y="4028649"/>
            <a:ext cx="1570486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080646" y="4118249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My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2521648" y="4120089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city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3962650" y="4120089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is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5403652" y="4120089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very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6803892" y="4120089"/>
            <a:ext cx="1463501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beautiful.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00" y="996156"/>
            <a:ext cx="4498653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Rectangle 34"/>
          <p:cNvSpPr/>
          <p:nvPr/>
        </p:nvSpPr>
        <p:spPr>
          <a:xfrm>
            <a:off x="809592" y="348785"/>
            <a:ext cx="289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Puzzling sentence </a:t>
            </a:r>
            <a:endParaRPr lang="en-US" sz="2800" b="1" i="0" dirty="0">
              <a:solidFill>
                <a:srgbClr val="002060"/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71460" y="334963"/>
            <a:ext cx="100584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Team 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940040" y="742315"/>
            <a:ext cx="91440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/>
          <p:cNvSpPr/>
          <p:nvPr/>
        </p:nvSpPr>
        <p:spPr>
          <a:xfrm>
            <a:off x="8113064" y="6081486"/>
            <a:ext cx="935372" cy="6604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KEY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3" name="TextBox1" r:id="rId2" imgW="866880" imgH="485640"/>
        </mc:Choice>
        <mc:Fallback>
          <p:control name="TextBox1" r:id="rId2" imgW="866880" imgH="4856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53375" y="752475"/>
                  <a:ext cx="868363" cy="487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576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36964" y="311064"/>
            <a:ext cx="8044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5309" y="1425319"/>
            <a:ext cx="5123027" cy="839650"/>
            <a:chOff x="363373" y="1262747"/>
            <a:chExt cx="5123027" cy="839650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4659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The book is (</a:t>
              </a:r>
              <a:r>
                <a:rPr lang="en-US" sz="2400" b="1"/>
                <a:t>my</a:t>
              </a:r>
              <a:r>
                <a:rPr lang="en-US" sz="2400"/>
                <a:t> / </a:t>
              </a:r>
              <a:r>
                <a:rPr lang="en-US" sz="2400" b="1"/>
                <a:t>mine</a:t>
              </a:r>
              <a:r>
                <a:rPr lang="en-US" sz="2400"/>
                <a:t> / </a:t>
              </a:r>
              <a:r>
                <a:rPr lang="en-US" sz="2400" b="1"/>
                <a:t>yours</a:t>
              </a:r>
              <a:r>
                <a:rPr lang="en-US" sz="2400"/>
                <a:t>), but you are welcome to read it. 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5309" y="2437197"/>
            <a:ext cx="4937970" cy="830997"/>
            <a:chOff x="369902" y="2142097"/>
            <a:chExt cx="4937970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4463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(</a:t>
              </a:r>
              <a:r>
                <a:rPr lang="en-US" sz="1200" dirty="0"/>
                <a:t> </a:t>
              </a:r>
              <a:r>
                <a:rPr lang="en-US" sz="2400" b="1" dirty="0"/>
                <a:t>Your</a:t>
              </a:r>
              <a:r>
                <a:rPr lang="en-US" sz="2400" dirty="0"/>
                <a:t> / </a:t>
              </a:r>
              <a:r>
                <a:rPr lang="en-US" sz="2400" b="1" dirty="0"/>
                <a:t>Yours</a:t>
              </a:r>
              <a:r>
                <a:rPr lang="en-US" sz="2400" dirty="0"/>
                <a:t> / </a:t>
              </a:r>
              <a:r>
                <a:rPr lang="en-US" sz="2400" b="1" dirty="0"/>
                <a:t>You</a:t>
              </a:r>
              <a:r>
                <a:rPr lang="en-US" sz="2400" dirty="0"/>
                <a:t>) bike is dirty, and I can’t tell what </a:t>
              </a:r>
              <a:r>
                <a:rPr lang="en-US" sz="2400" dirty="0" err="1"/>
                <a:t>colour</a:t>
              </a:r>
              <a:r>
                <a:rPr lang="en-US" sz="2400" dirty="0"/>
                <a:t> it is.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35309" y="3391077"/>
            <a:ext cx="4825745" cy="830997"/>
            <a:chOff x="363373" y="4026312"/>
            <a:chExt cx="4825745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4350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country is much bigger than (</a:t>
              </a:r>
              <a:r>
                <a:rPr lang="en-US" sz="2400" b="1"/>
                <a:t>our</a:t>
              </a:r>
              <a:r>
                <a:rPr lang="en-US" sz="2400"/>
                <a:t> / </a:t>
              </a:r>
              <a:r>
                <a:rPr lang="en-US" sz="2400" b="1"/>
                <a:t>ours</a:t>
              </a:r>
              <a:r>
                <a:rPr lang="en-US" sz="2400"/>
                <a:t> / </a:t>
              </a:r>
              <a:r>
                <a:rPr lang="en-US" sz="2400" b="1"/>
                <a:t>their</a:t>
              </a:r>
              <a:r>
                <a:rPr lang="en-US" sz="2400"/>
                <a:t>).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35309" y="4352781"/>
            <a:ext cx="4825745" cy="830997"/>
            <a:chOff x="363373" y="3312302"/>
            <a:chExt cx="4825745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4350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(</a:t>
              </a:r>
              <a:r>
                <a:rPr lang="en-US" sz="2400" b="1"/>
                <a:t>They</a:t>
              </a:r>
              <a:r>
                <a:rPr lang="en-US" sz="2400"/>
                <a:t> / </a:t>
              </a:r>
              <a:r>
                <a:rPr lang="en-US" sz="2400" b="1"/>
                <a:t>Their</a:t>
              </a:r>
              <a:r>
                <a:rPr lang="en-US" sz="2400"/>
                <a:t> / </a:t>
              </a:r>
              <a:r>
                <a:rPr lang="en-US" sz="2400" b="1"/>
                <a:t>Theirs</a:t>
              </a:r>
              <a:r>
                <a:rPr lang="en-US" sz="2400"/>
                <a:t>) dog is so friendly. It never barks.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35309" y="5376795"/>
            <a:ext cx="4556971" cy="830997"/>
            <a:chOff x="363373" y="5669935"/>
            <a:chExt cx="4556971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4082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(</a:t>
              </a:r>
              <a:r>
                <a:rPr lang="en-US" sz="2400" b="1"/>
                <a:t>It</a:t>
              </a:r>
              <a:r>
                <a:rPr lang="en-US" sz="2400"/>
                <a:t> / </a:t>
              </a:r>
              <a:r>
                <a:rPr lang="en-US" sz="2400" b="1"/>
                <a:t>It’s</a:t>
              </a:r>
              <a:r>
                <a:rPr lang="en-US" sz="2400"/>
                <a:t> / </a:t>
              </a:r>
              <a:r>
                <a:rPr lang="en-US" sz="2400" b="1"/>
                <a:t>Its</a:t>
              </a:r>
              <a:r>
                <a:rPr lang="en-US" sz="2400"/>
                <a:t>) not easy to find your way in a strange city.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43" y="2157460"/>
            <a:ext cx="3780413" cy="347520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1B1C177-4E36-47BC-827E-8A49CB5B8DB7}"/>
              </a:ext>
            </a:extLst>
          </p:cNvPr>
          <p:cNvSpPr/>
          <p:nvPr/>
        </p:nvSpPr>
        <p:spPr>
          <a:xfrm>
            <a:off x="3618258" y="1473300"/>
            <a:ext cx="747251" cy="375166"/>
          </a:xfrm>
          <a:prstGeom prst="roundRect">
            <a:avLst>
              <a:gd name="adj" fmla="val 4811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91E080A6-1F05-4685-A400-CFBAA1AA83CD}"/>
              </a:ext>
            </a:extLst>
          </p:cNvPr>
          <p:cNvSpPr/>
          <p:nvPr/>
        </p:nvSpPr>
        <p:spPr>
          <a:xfrm>
            <a:off x="1502846" y="2477529"/>
            <a:ext cx="621792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885CC30-394E-44B5-A00D-FB741CCECB36}"/>
              </a:ext>
            </a:extLst>
          </p:cNvPr>
          <p:cNvSpPr/>
          <p:nvPr/>
        </p:nvSpPr>
        <p:spPr>
          <a:xfrm>
            <a:off x="2105915" y="3806574"/>
            <a:ext cx="707923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22F96E7-1638-4342-81F8-C9D89419E657}"/>
              </a:ext>
            </a:extLst>
          </p:cNvPr>
          <p:cNvSpPr/>
          <p:nvPr/>
        </p:nvSpPr>
        <p:spPr>
          <a:xfrm>
            <a:off x="2300737" y="4393113"/>
            <a:ext cx="776748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09900C8-D417-4653-9D90-C68312460FCC}"/>
              </a:ext>
            </a:extLst>
          </p:cNvPr>
          <p:cNvSpPr/>
          <p:nvPr/>
        </p:nvSpPr>
        <p:spPr>
          <a:xfrm>
            <a:off x="1858285" y="5428697"/>
            <a:ext cx="530942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dirty="0" smtClean="0">
                <a:solidFill>
                  <a:srgbClr val="C00000"/>
                </a:solidFill>
              </a:rPr>
              <a:t>Homework</a:t>
            </a:r>
            <a:endParaRPr lang="en-GB" b="1" i="0" u="none" strike="noStrike" baseline="0" dirty="0" smtClean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Learn vocabulary </a:t>
            </a:r>
            <a:r>
              <a:rPr lang="en-US" dirty="0"/>
              <a:t>and the </a:t>
            </a:r>
            <a:r>
              <a:rPr lang="en-US" dirty="0" smtClean="0"/>
              <a:t>structure by heart</a:t>
            </a:r>
            <a:r>
              <a:rPr lang="en-US" dirty="0"/>
              <a:t>. 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/>
              <a:t>Do Exercise 4 and Exercise 5, write the answers on the notebooks</a:t>
            </a:r>
            <a:r>
              <a:rPr lang="en-US" dirty="0" smtClean="0"/>
              <a:t>.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Prepare </a:t>
            </a:r>
            <a:r>
              <a:rPr lang="en-US" dirty="0"/>
              <a:t>the next </a:t>
            </a:r>
            <a:r>
              <a:rPr lang="en-US" dirty="0" smtClean="0"/>
              <a:t>lesson: </a:t>
            </a:r>
            <a:r>
              <a:rPr lang="en-US" dirty="0" smtClean="0">
                <a:solidFill>
                  <a:srgbClr val="C00000"/>
                </a:solidFill>
              </a:rPr>
              <a:t>Communication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6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7017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196212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Their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922067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very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040063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nice.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489591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house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696907" y="5124571"/>
            <a:ext cx="1285529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is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32901" y="4028649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ounded Rectangle 23"/>
          <p:cNvSpPr/>
          <p:nvPr/>
        </p:nvSpPr>
        <p:spPr>
          <a:xfrm>
            <a:off x="2393014" y="4028649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Rounded Rectangle 24"/>
          <p:cNvSpPr/>
          <p:nvPr/>
        </p:nvSpPr>
        <p:spPr>
          <a:xfrm>
            <a:off x="3895675" y="4028649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ounded Rectangle 25"/>
          <p:cNvSpPr/>
          <p:nvPr/>
        </p:nvSpPr>
        <p:spPr>
          <a:xfrm>
            <a:off x="5236795" y="4028649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ounded Rectangle 26"/>
          <p:cNvSpPr/>
          <p:nvPr/>
        </p:nvSpPr>
        <p:spPr>
          <a:xfrm>
            <a:off x="6696907" y="4028649"/>
            <a:ext cx="1285529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080646" y="4118249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Their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2521648" y="4120089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house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3962650" y="4120089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is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5403652" y="4120089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very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6844653" y="4120089"/>
            <a:ext cx="1095387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nice.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9592" y="348785"/>
            <a:ext cx="289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Puzzling sentence </a:t>
            </a:r>
            <a:endParaRPr lang="en-US" sz="2800" b="1" i="0" dirty="0">
              <a:solidFill>
                <a:srgbClr val="002060"/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71460" y="334963"/>
            <a:ext cx="100584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Team B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940040" y="742315"/>
            <a:ext cx="91440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/>
          <p:cNvSpPr/>
          <p:nvPr/>
        </p:nvSpPr>
        <p:spPr>
          <a:xfrm>
            <a:off x="8113064" y="6081486"/>
            <a:ext cx="935372" cy="6604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KEY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03" y="925512"/>
            <a:ext cx="4141008" cy="27432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7" name="TextBox1" r:id="rId2" imgW="866880" imgH="485640"/>
        </mc:Choice>
        <mc:Fallback>
          <p:control name="TextBox1" r:id="rId2" imgW="866880" imgH="4856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53375" y="752475"/>
                  <a:ext cx="868363" cy="487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135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196212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Our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922067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040063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has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489591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school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518935" y="5124571"/>
            <a:ext cx="1463501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garden.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32901" y="4028649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ounded Rectangle 23"/>
          <p:cNvSpPr/>
          <p:nvPr/>
        </p:nvSpPr>
        <p:spPr>
          <a:xfrm>
            <a:off x="2393014" y="4028649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Rounded Rectangle 24"/>
          <p:cNvSpPr/>
          <p:nvPr/>
        </p:nvSpPr>
        <p:spPr>
          <a:xfrm>
            <a:off x="3895675" y="4028649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ounded Rectangle 25"/>
          <p:cNvSpPr/>
          <p:nvPr/>
        </p:nvSpPr>
        <p:spPr>
          <a:xfrm>
            <a:off x="5236795" y="4028649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ounded Rectangle 26"/>
          <p:cNvSpPr/>
          <p:nvPr/>
        </p:nvSpPr>
        <p:spPr>
          <a:xfrm>
            <a:off x="6696907" y="4028649"/>
            <a:ext cx="1418393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080646" y="4118249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Our 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2521648" y="4120089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school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3962650" y="4120089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has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5403652" y="4120089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6743053" y="4120089"/>
            <a:ext cx="1372247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garden.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9592" y="348785"/>
            <a:ext cx="289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Puzzling sentence </a:t>
            </a:r>
            <a:endParaRPr lang="en-US" sz="2800" b="1" i="0" dirty="0">
              <a:solidFill>
                <a:srgbClr val="002060"/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71460" y="334963"/>
            <a:ext cx="100584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Team 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940040" y="742315"/>
            <a:ext cx="91440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/>
          <p:cNvSpPr/>
          <p:nvPr/>
        </p:nvSpPr>
        <p:spPr>
          <a:xfrm>
            <a:off x="8113064" y="6081486"/>
            <a:ext cx="935372" cy="6604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KEY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56" y="996156"/>
            <a:ext cx="438912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3081" name="TextBox1" r:id="rId2" imgW="866880" imgH="485640"/>
        </mc:Choice>
        <mc:Fallback>
          <p:control name="TextBox1" r:id="rId2" imgW="866880" imgH="4856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53375" y="752475"/>
                  <a:ext cx="868363" cy="487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8588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893215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bike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570127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older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923951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than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247039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mine.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216303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is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23951" y="4038550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2393014" y="4038550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3895675" y="4038550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ounded Rectangle 25"/>
          <p:cNvSpPr/>
          <p:nvPr/>
        </p:nvSpPr>
        <p:spPr>
          <a:xfrm>
            <a:off x="5236795" y="4038550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ounded Rectangle 26"/>
          <p:cNvSpPr/>
          <p:nvPr/>
        </p:nvSpPr>
        <p:spPr>
          <a:xfrm>
            <a:off x="6696908" y="4038550"/>
            <a:ext cx="91440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108646" y="4147277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Your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2549648" y="4149117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bike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3990650" y="4149117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is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5431652" y="4149117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older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6685000" y="4149117"/>
            <a:ext cx="905976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than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9592" y="348785"/>
            <a:ext cx="289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Puzzling sentence </a:t>
            </a:r>
            <a:endParaRPr lang="en-US" sz="2800" b="1" i="0" dirty="0">
              <a:solidFill>
                <a:srgbClr val="002060"/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71460" y="334963"/>
            <a:ext cx="100584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Team B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940040" y="742315"/>
            <a:ext cx="91440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/>
          <p:cNvSpPr/>
          <p:nvPr/>
        </p:nvSpPr>
        <p:spPr>
          <a:xfrm>
            <a:off x="8113064" y="6081486"/>
            <a:ext cx="935372" cy="6604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KEY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7539389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000000"/>
                </a:solidFill>
                <a:latin typeface="Calibri" pitchFamily="34" charset="0"/>
              </a:rPr>
              <a:t>Y</a:t>
            </a: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our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755284" y="4038550"/>
            <a:ext cx="91440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7743376" y="4168920"/>
            <a:ext cx="905976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mine.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7" y="996156"/>
            <a:ext cx="6769506" cy="27432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105" name="TextBox1" r:id="rId2" imgW="866880" imgH="485640"/>
        </mc:Choice>
        <mc:Fallback>
          <p:control name="TextBox1" r:id="rId2" imgW="866880" imgH="4856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53375" y="752475"/>
                  <a:ext cx="868363" cy="487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260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30" grpId="0"/>
      <p:bldP spid="31" grpId="0"/>
      <p:bldP spid="32" grpId="0"/>
      <p:bldP spid="33" grpId="0"/>
      <p:bldP spid="34" grpId="0"/>
      <p:bldP spid="28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893215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His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570127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than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923951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shoes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247039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bigger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216303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hers.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23951" y="4038550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2393014" y="4038550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3895675" y="4038550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ounded Rectangle 25"/>
          <p:cNvSpPr/>
          <p:nvPr/>
        </p:nvSpPr>
        <p:spPr>
          <a:xfrm>
            <a:off x="5236795" y="4038550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ounded Rectangle 26"/>
          <p:cNvSpPr/>
          <p:nvPr/>
        </p:nvSpPr>
        <p:spPr>
          <a:xfrm>
            <a:off x="6696908" y="4038550"/>
            <a:ext cx="91440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108646" y="4147277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His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2549648" y="4149117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shoes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3990650" y="4149117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are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5431652" y="4149117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bigger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6685000" y="4149117"/>
            <a:ext cx="905976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than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9592" y="348785"/>
            <a:ext cx="289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Puzzling sentence </a:t>
            </a:r>
            <a:endParaRPr lang="en-US" sz="2800" b="1" i="0" dirty="0">
              <a:solidFill>
                <a:srgbClr val="002060"/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71460" y="334963"/>
            <a:ext cx="100584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Team 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940040" y="742315"/>
            <a:ext cx="91440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/>
          <p:cNvSpPr/>
          <p:nvPr/>
        </p:nvSpPr>
        <p:spPr>
          <a:xfrm>
            <a:off x="8113064" y="6081486"/>
            <a:ext cx="935372" cy="6604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KEY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7539389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are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755284" y="4038550"/>
            <a:ext cx="91440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7743376" y="4168920"/>
            <a:ext cx="905976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hers.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48" y="996156"/>
            <a:ext cx="2743200" cy="27432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6153" name="TextBox1" r:id="rId2" imgW="866880" imgH="485640"/>
        </mc:Choice>
        <mc:Fallback>
          <p:control name="TextBox1" r:id="rId2" imgW="866880" imgH="4856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53375" y="752475"/>
                  <a:ext cx="868363" cy="487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0930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30" grpId="0"/>
      <p:bldP spid="31" grpId="0"/>
      <p:bldP spid="32" grpId="0"/>
      <p:bldP spid="33" grpId="0"/>
      <p:bldP spid="34" grpId="0"/>
      <p:bldP spid="28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723430" y="5124571"/>
            <a:ext cx="1241471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different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456937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from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923951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Her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190444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theirs.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316994" y="5124571"/>
            <a:ext cx="1086197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uniform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23951" y="4038550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2393014" y="4038550"/>
            <a:ext cx="118872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3895674" y="4038550"/>
            <a:ext cx="91440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ounded Rectangle 25"/>
          <p:cNvSpPr/>
          <p:nvPr/>
        </p:nvSpPr>
        <p:spPr>
          <a:xfrm>
            <a:off x="5053151" y="4038550"/>
            <a:ext cx="1372364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ounded Rectangle 26"/>
          <p:cNvSpPr/>
          <p:nvPr/>
        </p:nvSpPr>
        <p:spPr>
          <a:xfrm>
            <a:off x="6696908" y="4038550"/>
            <a:ext cx="91440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045146" y="4129990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smtClean="0">
                <a:solidFill>
                  <a:srgbClr val="FF0000"/>
                </a:solidFill>
                <a:latin typeface="Calibri" pitchFamily="34" charset="0"/>
              </a:rPr>
              <a:t>Her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2549648" y="4129990"/>
            <a:ext cx="91440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uniform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3990650" y="4129990"/>
            <a:ext cx="73278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is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5144973" y="4129990"/>
            <a:ext cx="1188720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different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6685000" y="4129990"/>
            <a:ext cx="905976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from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9592" y="348785"/>
            <a:ext cx="289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Puzzling sentence </a:t>
            </a:r>
            <a:endParaRPr lang="en-US" sz="2800" b="1" i="0" dirty="0">
              <a:solidFill>
                <a:srgbClr val="002060"/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71460" y="334963"/>
            <a:ext cx="100584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Team B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940040" y="742315"/>
            <a:ext cx="91440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/>
          <p:cNvSpPr/>
          <p:nvPr/>
        </p:nvSpPr>
        <p:spPr>
          <a:xfrm>
            <a:off x="8113064" y="6081486"/>
            <a:ext cx="935372" cy="6604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KEY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7755284" y="5124571"/>
            <a:ext cx="914400" cy="731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is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755284" y="4038550"/>
            <a:ext cx="914400" cy="731520"/>
          </a:xfrm>
          <a:prstGeom prst="roundRect">
            <a:avLst/>
          </a:prstGeom>
          <a:solidFill>
            <a:srgbClr val="79D1D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7743376" y="4129990"/>
            <a:ext cx="905976" cy="548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theirs.</a:t>
            </a:r>
            <a:endParaRPr kumimoji="0" lang="en-US" altLang="en-US" sz="1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74" y="919798"/>
            <a:ext cx="4131555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245" y1="8517" x2="80169" y2="13527"/>
                        <a14:foregroundMark x1="12447" y1="18537" x2="15190" y2="40281"/>
                        <a14:foregroundMark x1="88608" y1="22545" x2="77215" y2="32064"/>
                        <a14:foregroundMark x1="62869" y1="78758" x2="71519" y2="94088"/>
                        <a14:foregroundMark x1="36498" y1="73547" x2="44726" y2="92585"/>
                        <a14:foregroundMark x1="44093" y1="94689" x2="25738" y2="96894"/>
                        <a14:foregroundMark x1="64557" y1="93788" x2="76582" y2="95892"/>
                        <a14:foregroundMark x1="21941" y1="77255" x2="36498" y2="80261"/>
                        <a14:foregroundMark x1="43249" y1="32866" x2="53376" y2="33066"/>
                        <a14:foregroundMark x1="26371" y1="79359" x2="36498" y2="81263"/>
                        <a14:foregroundMark x1="46203" y1="81062" x2="60338" y2="81563"/>
                        <a14:foregroundMark x1="67511" y1="81964" x2="91350" y2="77154"/>
                        <a14:foregroundMark x1="82278" y1="79860" x2="68354" y2="82665"/>
                        <a14:foregroundMark x1="65823" y1="98798" x2="74051" y2="99098"/>
                        <a14:foregroundMark x1="81013" y1="98096" x2="81013" y2="98096"/>
                        <a14:foregroundMark x1="50000" y1="97495" x2="50000" y2="97495"/>
                        <a14:foregroundMark x1="49367" y1="97595" x2="35865" y2="99399"/>
                        <a14:foregroundMark x1="28692" y1="99299" x2="20675" y2="97896"/>
                        <a14:foregroundMark x1="21519" y1="98697" x2="21519" y2="98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46" y="1239838"/>
            <a:ext cx="998876" cy="210312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7177" name="TextBox1" r:id="rId2" imgW="866880" imgH="485640"/>
        </mc:Choice>
        <mc:Fallback>
          <p:control name="TextBox1" r:id="rId2" imgW="866880" imgH="4856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53375" y="752475"/>
                  <a:ext cx="868363" cy="487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462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30" grpId="0"/>
      <p:bldP spid="31" grpId="0"/>
      <p:bldP spid="32" grpId="0"/>
      <p:bldP spid="33" grpId="0"/>
      <p:bldP spid="34" grpId="0"/>
      <p:bldP spid="28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90"/>
            <a:ext cx="8229600" cy="66713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My city is very beautiful.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Their house is very nice.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Our school has a garden.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Your bike is older than mine.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His shoes are bigger than hers.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Her uniform is different from theirs.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en-US" dirty="0" smtClean="0"/>
              <a:t>	The words: </a:t>
            </a:r>
            <a:r>
              <a:rPr lang="en-US" dirty="0" smtClean="0">
                <a:solidFill>
                  <a:srgbClr val="FF0000"/>
                </a:solidFill>
              </a:rPr>
              <a:t>my, their, our, your, his, her </a:t>
            </a:r>
            <a:r>
              <a:rPr lang="en-US" dirty="0" smtClean="0"/>
              <a:t>are</a:t>
            </a:r>
            <a:r>
              <a:rPr lang="en-US" dirty="0" smtClean="0">
                <a:solidFill>
                  <a:srgbClr val="FF0000"/>
                </a:solidFill>
              </a:rPr>
              <a:t> possessive adjective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en-US" dirty="0" smtClean="0"/>
              <a:t>	The words: </a:t>
            </a:r>
            <a:r>
              <a:rPr lang="en-US" dirty="0" smtClean="0">
                <a:solidFill>
                  <a:srgbClr val="00B0F0"/>
                </a:solidFill>
              </a:rPr>
              <a:t>mine, hers, theirs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00B0F0"/>
                </a:solidFill>
              </a:rPr>
              <a:t>possessive pronounce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969" y="250110"/>
            <a:ext cx="289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B050"/>
                </a:solidFill>
              </a:rPr>
              <a:t>Puzzling sentence 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62183" y="120015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2183" y="177165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2183" y="2341308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64450" y="2952750"/>
            <a:ext cx="66675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97825" y="3524250"/>
            <a:ext cx="66675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64575" y="4114800"/>
            <a:ext cx="76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2183" y="2942304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62183" y="352425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62183" y="411480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6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1840</TotalTime>
  <Words>1094</Words>
  <Application>Microsoft Office PowerPoint</Application>
  <PresentationFormat>On-screen Show (4:3)</PresentationFormat>
  <Paragraphs>321</Paragraphs>
  <Slides>31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LeLe</cp:lastModifiedBy>
  <cp:revision>146</cp:revision>
  <dcterms:created xsi:type="dcterms:W3CDTF">2020-12-09T02:04:09Z</dcterms:created>
  <dcterms:modified xsi:type="dcterms:W3CDTF">2024-03-19T16:08:40Z</dcterms:modified>
</cp:coreProperties>
</file>