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25"/>
  </p:notesMasterIdLst>
  <p:sldIdLst>
    <p:sldId id="301" r:id="rId5"/>
    <p:sldId id="257" r:id="rId6"/>
    <p:sldId id="302" r:id="rId7"/>
    <p:sldId id="305" r:id="rId8"/>
    <p:sldId id="307" r:id="rId9"/>
    <p:sldId id="306" r:id="rId10"/>
    <p:sldId id="308" r:id="rId11"/>
    <p:sldId id="313" r:id="rId12"/>
    <p:sldId id="314" r:id="rId13"/>
    <p:sldId id="281" r:id="rId14"/>
    <p:sldId id="258" r:id="rId15"/>
    <p:sldId id="303" r:id="rId16"/>
    <p:sldId id="299" r:id="rId17"/>
    <p:sldId id="304" r:id="rId18"/>
    <p:sldId id="310" r:id="rId19"/>
    <p:sldId id="311" r:id="rId20"/>
    <p:sldId id="283" r:id="rId21"/>
    <p:sldId id="291" r:id="rId22"/>
    <p:sldId id="262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6600FF"/>
    <a:srgbClr val="0088EE"/>
    <a:srgbClr val="CFD5EA"/>
    <a:srgbClr val="A3E7FF"/>
    <a:srgbClr val="75DBFF"/>
    <a:srgbClr val="57B7FF"/>
    <a:srgbClr val="005AAB"/>
    <a:srgbClr val="0FB7B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224" y="-388"/>
      </p:cViewPr>
      <p:guideLst>
        <p:guide orient="horz" pos="21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A0D77-7F58-4E9D-92BB-2B67B5E8421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3363-B649-4551-B437-2F911AC0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9874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4481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8755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4069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96104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78593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93202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278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3587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14691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8441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03964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9418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05423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38687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13604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36582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3808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1320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08331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9270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133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94539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98392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90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38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68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61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0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11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27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84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3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9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6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0.jpg"/><Relationship Id="rId5" Type="http://schemas.microsoft.com/office/2007/relationships/media" Target="../media/media3.wav"/><Relationship Id="rId10" Type="http://schemas.openxmlformats.org/officeDocument/2006/relationships/image" Target="../media/image19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2628" y="0"/>
            <a:ext cx="9124950" cy="182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US" sz="44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TELEVISION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5: SKILL</a:t>
            </a:r>
            <a:endParaRPr lang="en-US" sz="3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633185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89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31652" y="190527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9633" y="173179"/>
            <a:ext cx="780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87770"/>
              </p:ext>
            </p:extLst>
          </p:nvPr>
        </p:nvGraphicFramePr>
        <p:xfrm>
          <a:off x="701720" y="1256229"/>
          <a:ext cx="8270544" cy="53161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32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8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9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PROGRAMME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DESCRIPTION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9.00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10.30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11.00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12.15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9633" y="173179"/>
            <a:ext cx="780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48607"/>
              </p:ext>
            </p:extLst>
          </p:nvPr>
        </p:nvGraphicFramePr>
        <p:xfrm>
          <a:off x="585608" y="1256229"/>
          <a:ext cx="3240978" cy="53161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32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8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PROGRAMME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8.00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9.00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10.30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11.00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12.15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71109" y="1153353"/>
            <a:ext cx="5097127" cy="470318"/>
            <a:chOff x="506518" y="1262747"/>
            <a:chExt cx="5585672" cy="470318"/>
          </a:xfrm>
        </p:grpSpPr>
        <p:sp>
          <p:nvSpPr>
            <p:cNvPr id="7" name="TextBox 6"/>
            <p:cNvSpPr txBox="1"/>
            <p:nvPr/>
          </p:nvSpPr>
          <p:spPr>
            <a:xfrm>
              <a:off x="506518" y="1262747"/>
              <a:ext cx="474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What’s in the </a:t>
              </a:r>
              <a:r>
                <a:rPr lang="en-US" sz="2400" i="1" dirty="0"/>
                <a:t>Wildlife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71109" y="2428617"/>
            <a:ext cx="5227751" cy="461665"/>
            <a:chOff x="369905" y="2142097"/>
            <a:chExt cx="7565718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69905" y="2142097"/>
              <a:ext cx="621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2.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</a:t>
              </a:r>
              <a:r>
                <a:rPr lang="en-US" sz="2400" i="1" dirty="0"/>
                <a:t>The Fox Teacher </a:t>
              </a:r>
              <a:r>
                <a:rPr lang="en-US" sz="2400" dirty="0"/>
                <a:t>a comedy?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1109" y="3575160"/>
            <a:ext cx="5227751" cy="470318"/>
            <a:chOff x="363373" y="4026312"/>
            <a:chExt cx="6914269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4034965"/>
              <a:ext cx="647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3.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time is the </a:t>
              </a:r>
              <a:r>
                <a:rPr lang="en-US" sz="2400" i="1" dirty="0"/>
                <a:t>Sports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1109" y="4833692"/>
            <a:ext cx="5460176" cy="470318"/>
            <a:chOff x="380302" y="3312302"/>
            <a:chExt cx="6454838" cy="470318"/>
          </a:xfrm>
        </p:grpSpPr>
        <p:sp>
          <p:nvSpPr>
            <p:cNvPr id="17" name="TextBox 16"/>
            <p:cNvSpPr txBox="1"/>
            <p:nvPr/>
          </p:nvSpPr>
          <p:spPr>
            <a:xfrm>
              <a:off x="380302" y="3320955"/>
              <a:ext cx="620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4.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we watch a game show at 10.30?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462923" y="1991557"/>
            <a:ext cx="456496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6743" y="3235004"/>
            <a:ext cx="461114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67048" y="4502398"/>
            <a:ext cx="456084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3160" y="5615052"/>
            <a:ext cx="463472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44345" y="18569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44345" y="31347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44345" y="434316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44345" y="554816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771109" y="6021401"/>
            <a:ext cx="6156864" cy="470318"/>
            <a:chOff x="508513" y="3312302"/>
            <a:chExt cx="6156864" cy="470318"/>
          </a:xfrm>
        </p:grpSpPr>
        <p:sp>
          <p:nvSpPr>
            <p:cNvPr id="28" name="TextBox 27"/>
            <p:cNvSpPr txBox="1"/>
            <p:nvPr/>
          </p:nvSpPr>
          <p:spPr>
            <a:xfrm>
              <a:off x="50851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4" y="3312302"/>
              <a:ext cx="5827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200" dirty="0" smtClean="0"/>
                <a:t>What’s </a:t>
              </a:r>
              <a:r>
                <a:rPr lang="en-US" sz="2200" dirty="0"/>
                <a:t>the topic of the </a:t>
              </a:r>
              <a:r>
                <a:rPr lang="en-US" sz="2200" i="1" dirty="0"/>
                <a:t>Science</a:t>
              </a:r>
              <a:r>
                <a:rPr lang="en-US" sz="2200" dirty="0"/>
                <a:t> </a:t>
              </a:r>
              <a:r>
                <a:rPr lang="en-US" sz="2200" dirty="0" err="1"/>
                <a:t>programme</a:t>
              </a:r>
              <a:r>
                <a:rPr lang="en-US" sz="2200" dirty="0"/>
                <a:t>?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466854" y="6759219"/>
            <a:ext cx="456103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44151" y="66342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4338934" y="1632324"/>
            <a:ext cx="300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It’s </a:t>
            </a:r>
            <a:r>
              <a:rPr lang="en-US" sz="2400" i="1" dirty="0">
                <a:solidFill>
                  <a:srgbClr val="FF0000"/>
                </a:solidFill>
              </a:rPr>
              <a:t>Cuc Phuong Forest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4274771" y="2888940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4335904" y="4144707"/>
            <a:ext cx="210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It’s on at 10.30.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4286227" y="5288874"/>
            <a:ext cx="181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we can’t.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4335710" y="6377955"/>
            <a:ext cx="257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It’s about dolphins.</a:t>
            </a:r>
          </a:p>
        </p:txBody>
      </p:sp>
    </p:spTree>
    <p:extLst>
      <p:ext uri="{BB962C8B-B14F-4D97-AF65-F5344CB8AC3E}">
        <p14:creationId xmlns:p14="http://schemas.microsoft.com/office/powerpoint/2010/main" val="13801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051839" y="416747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What’s in the </a:t>
              </a:r>
              <a:r>
                <a:rPr lang="en-US" sz="2400" i="1" dirty="0"/>
                <a:t>Wildlife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51839" y="159041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</a:t>
              </a:r>
              <a:r>
                <a:rPr lang="en-US" sz="2400" i="1"/>
                <a:t>The Fox Teacher </a:t>
              </a:r>
              <a:r>
                <a:rPr lang="en-US" sz="2400"/>
                <a:t>a comedy?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51839" y="2838554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time is the </a:t>
              </a:r>
              <a:r>
                <a:rPr lang="en-US" sz="2400" i="1"/>
                <a:t>Sports</a:t>
              </a:r>
              <a:r>
                <a:rPr lang="en-US" sz="2400"/>
                <a:t> programme?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51839" y="4097086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Can we watch a game show at 10.30?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714627" y="12549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668447" y="249839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718752" y="37657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644864" y="493650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196049" y="11203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196049" y="23980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196049" y="360656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196049" y="481156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051645" y="5241253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is the topic of the </a:t>
              </a:r>
              <a:r>
                <a:rPr lang="en-US" sz="2400" i="1"/>
                <a:t>Science</a:t>
              </a:r>
              <a:r>
                <a:rPr lang="en-US" sz="2400"/>
                <a:t> programme?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18558" y="608066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95855" y="595572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1590638" y="895718"/>
            <a:ext cx="300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It’s </a:t>
            </a:r>
            <a:r>
              <a:rPr lang="en-US" sz="2400" i="1" dirty="0">
                <a:solidFill>
                  <a:srgbClr val="FF0000"/>
                </a:solidFill>
              </a:rPr>
              <a:t>Cuc Phuong Forest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1526475" y="2152334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1587608" y="3408101"/>
            <a:ext cx="210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It’s on at 10.30.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1537931" y="4552268"/>
            <a:ext cx="181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we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1587414" y="5699405"/>
            <a:ext cx="257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It’s about dolphins.</a:t>
            </a:r>
          </a:p>
        </p:txBody>
      </p:sp>
    </p:spTree>
    <p:extLst>
      <p:ext uri="{BB962C8B-B14F-4D97-AF65-F5344CB8AC3E}">
        <p14:creationId xmlns:p14="http://schemas.microsoft.com/office/powerpoint/2010/main" val="2597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1989" y="148598"/>
            <a:ext cx="7547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8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write the </a:t>
            </a:r>
            <a:r>
              <a:rPr lang="en-US" sz="28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07643"/>
              </p:ext>
            </p:extLst>
          </p:nvPr>
        </p:nvGraphicFramePr>
        <p:xfrm>
          <a:off x="838200" y="1656308"/>
          <a:ext cx="8005549" cy="4775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886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9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18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0088EE"/>
                          </a:solidFill>
                        </a:rPr>
                        <a:t>1. </a:t>
                      </a:r>
                      <a:r>
                        <a:rPr lang="en-US" sz="2400"/>
                        <a:t>Phong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dirty="0"/>
                        <a:t> Bob likes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 dirty="0"/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/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/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00914" y="2496457"/>
            <a:ext cx="1074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65200" y="2881085"/>
            <a:ext cx="53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94612" y="3377746"/>
            <a:ext cx="11675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5200" y="3762375"/>
            <a:ext cx="583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55967" y="4255860"/>
            <a:ext cx="11675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8448" y="4611460"/>
            <a:ext cx="910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77967" y="5308146"/>
            <a:ext cx="177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22914" y="6171746"/>
            <a:ext cx="14554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9633" y="173179"/>
            <a:ext cx="780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02692"/>
              </p:ext>
            </p:extLst>
          </p:nvPr>
        </p:nvGraphicFramePr>
        <p:xfrm>
          <a:off x="701720" y="1256229"/>
          <a:ext cx="8270544" cy="53161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32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8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9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PROGRAMME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DESCRIPTION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9.00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10.30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11.00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12.15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1989" y="148598"/>
            <a:ext cx="7547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800" b="1" spc="-50" dirty="0"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spc="-50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write the </a:t>
            </a:r>
            <a:r>
              <a:rPr lang="en-US" sz="2800" b="1" spc="-50" dirty="0" err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800" b="1" spc="-50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90455"/>
              </p:ext>
            </p:extLst>
          </p:nvPr>
        </p:nvGraphicFramePr>
        <p:xfrm>
          <a:off x="838200" y="1656308"/>
          <a:ext cx="8005549" cy="4775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886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9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18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0088EE"/>
                          </a:solidFill>
                        </a:rPr>
                        <a:t>1. </a:t>
                      </a:r>
                      <a:r>
                        <a:rPr lang="en-US" sz="2400"/>
                        <a:t>Phong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/>
                        <a:t> Bob likes programmes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 dirty="0"/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/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/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5DB5C7-BEAD-414A-A3FE-BD2300EBD30C}"/>
              </a:ext>
            </a:extLst>
          </p:cNvPr>
          <p:cNvSpPr txBox="1"/>
          <p:nvPr/>
        </p:nvSpPr>
        <p:spPr>
          <a:xfrm>
            <a:off x="6591869" y="2147942"/>
            <a:ext cx="224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Children are Always 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3FDAFD-28B8-4A55-B93C-1F4D945210EF}"/>
              </a:ext>
            </a:extLst>
          </p:cNvPr>
          <p:cNvSpPr txBox="1"/>
          <p:nvPr/>
        </p:nvSpPr>
        <p:spPr>
          <a:xfrm>
            <a:off x="6591869" y="3183606"/>
            <a:ext cx="22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The Fox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1517A3-C6CB-425C-819E-3F38B5FB1FC2}"/>
              </a:ext>
            </a:extLst>
          </p:cNvPr>
          <p:cNvSpPr txBox="1"/>
          <p:nvPr/>
        </p:nvSpPr>
        <p:spPr>
          <a:xfrm>
            <a:off x="6591869" y="3881052"/>
            <a:ext cx="224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Cuc Phuong 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AD713B-161E-4E9C-94A5-C51CCFD59B34}"/>
              </a:ext>
            </a:extLst>
          </p:cNvPr>
          <p:cNvSpPr txBox="1"/>
          <p:nvPr/>
        </p:nvSpPr>
        <p:spPr>
          <a:xfrm>
            <a:off x="6591869" y="4918911"/>
            <a:ext cx="22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The Pig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1FB3E2-2283-4854-A46F-2D305C2EBC04}"/>
              </a:ext>
            </a:extLst>
          </p:cNvPr>
          <p:cNvSpPr txBox="1"/>
          <p:nvPr/>
        </p:nvSpPr>
        <p:spPr>
          <a:xfrm>
            <a:off x="6591869" y="5766229"/>
            <a:ext cx="22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The Dolphins</a:t>
            </a:r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31652" y="190527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7744" y="197180"/>
            <a:ext cx="7804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518911"/>
            <a:ext cx="15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187760"/>
            <a:ext cx="7576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I think the best programme for Phong is the game show  </a:t>
            </a:r>
          </a:p>
          <a:p>
            <a:r>
              <a:rPr lang="en-US" sz="2400" i="1"/>
              <a:t>     Children are Always Right</a:t>
            </a:r>
            <a:r>
              <a:rPr lang="en-US" sz="2400"/>
              <a:t>. </a:t>
            </a:r>
          </a:p>
          <a:p>
            <a:pPr>
              <a:lnSpc>
                <a:spcPct val="200000"/>
              </a:lnSpc>
            </a:pPr>
            <a:r>
              <a:rPr lang="en-US" sz="2400" b="1" i="1"/>
              <a:t>B: </a:t>
            </a:r>
            <a:r>
              <a:rPr lang="en-US" sz="2400"/>
              <a:t>I agree. He wants to know more about pets.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4096" y="139306"/>
            <a:ext cx="7852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Your talk should include: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8241" y="1385832"/>
            <a:ext cx="2419854" cy="823773"/>
            <a:chOff x="3065318" y="1452324"/>
            <a:chExt cx="2419854" cy="823773"/>
          </a:xfrm>
        </p:grpSpPr>
        <p:sp>
          <p:nvSpPr>
            <p:cNvPr id="2" name="Rounded Rectangle 1"/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rgbClr val="00B0F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62131" y="1506656"/>
              <a:ext cx="2026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the name of the programme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78968" y="2482332"/>
            <a:ext cx="2419854" cy="798552"/>
            <a:chOff x="4078968" y="2361114"/>
            <a:chExt cx="2419854" cy="798552"/>
          </a:xfrm>
        </p:grpSpPr>
        <p:sp>
          <p:nvSpPr>
            <p:cNvPr id="13" name="Rounded Rectangle 12"/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rgbClr val="92D05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6824" y="2390224"/>
              <a:ext cx="1563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channel it is 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88895" y="3509211"/>
            <a:ext cx="2419854" cy="806222"/>
            <a:chOff x="5345359" y="3269903"/>
            <a:chExt cx="2419854" cy="806222"/>
          </a:xfrm>
        </p:grpSpPr>
        <p:sp>
          <p:nvSpPr>
            <p:cNvPr id="14" name="Rounded Rectangle 13"/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rgbClr val="FF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95563" y="3306684"/>
              <a:ext cx="2153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content of the programme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01433" y="4597223"/>
            <a:ext cx="2419854" cy="798552"/>
            <a:chOff x="6402028" y="4178693"/>
            <a:chExt cx="2419854" cy="798552"/>
          </a:xfrm>
        </p:grpSpPr>
        <p:sp>
          <p:nvSpPr>
            <p:cNvPr id="15" name="Rounded Rectangle 14"/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rgbClr val="F16649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20588" y="4193248"/>
              <a:ext cx="178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/>
                <a:t>the reason you like it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2242268"/>
            <a:ext cx="916261" cy="7393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7" y="3355501"/>
            <a:ext cx="916261" cy="7393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72" y="4409363"/>
            <a:ext cx="916261" cy="73932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27275" y="4573091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You can use these suggestions.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7275" y="5072503"/>
            <a:ext cx="421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My </a:t>
            </a:r>
            <a:r>
              <a:rPr lang="en-US" sz="2400" dirty="0" err="1"/>
              <a:t>favourite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 is ...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It’s on ...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It’s about </a:t>
            </a:r>
            <a:r>
              <a:rPr lang="en-US" sz="2400" dirty="0" smtClean="0"/>
              <a:t>...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like it because it …</a:t>
            </a:r>
            <a:endParaRPr lang="en-US" sz="2400" dirty="0"/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37" y="365293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2" y="372080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1918" y="1905787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1918" y="2826390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and write the programmes that these people may choose to watch.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1918" y="4482930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6400" y="1169850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18" y="3746993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1918" y="5403532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favourite TV programme. Your talk should include: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7840" y="1959094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77840" y="289038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77840" y="4559738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77840" y="551832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" grpId="0"/>
      <p:bldP spid="21" grpId="0"/>
      <p:bldP spid="20" grpId="0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</a:t>
            </a:r>
            <a:r>
              <a:rPr lang="en-US" dirty="0"/>
              <a:t>and the </a:t>
            </a:r>
            <a:r>
              <a:rPr lang="en-US" dirty="0" smtClean="0"/>
              <a:t>structure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exercise  … in </a:t>
            </a:r>
            <a:r>
              <a:rPr lang="en-US" dirty="0"/>
              <a:t>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Skills 2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79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616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713" y="136755"/>
            <a:ext cx="3124573" cy="511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.VnCooperH" panose="020B7200000000000000" pitchFamily="34" charset="0"/>
                <a:ea typeface="Calibri"/>
                <a:cs typeface="Calibri"/>
              </a:rPr>
              <a:t>TV </a:t>
            </a:r>
            <a:r>
              <a:rPr lang="en-US" sz="2800" dirty="0">
                <a:solidFill>
                  <a:srgbClr val="FFFF00"/>
                </a:solidFill>
                <a:latin typeface=".VnCooperH" panose="020B7200000000000000" pitchFamily="34" charset="0"/>
                <a:ea typeface="Calibri"/>
                <a:cs typeface="Calibri"/>
              </a:rPr>
              <a:t>channels</a:t>
            </a:r>
            <a:endParaRPr lang="en-US" sz="2800" b="1" dirty="0">
              <a:solidFill>
                <a:srgbClr val="FFFF00"/>
              </a:solidFill>
              <a:latin typeface=".VnCooperH" panose="020B7200000000000000" pitchFamily="34" charset="0"/>
              <a:ea typeface="Times New Roman"/>
              <a:cs typeface="Times New Rom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415" y1="12768" x2="33415" y2="12768"/>
                        <a14:foregroundMark x1="41829" y1="31652" x2="41829" y2="31652"/>
                        <a14:foregroundMark x1="10610" y1="20494" x2="10610" y2="20494"/>
                        <a14:foregroundMark x1="26098" y1="33262" x2="50732" y2="46888"/>
                        <a14:foregroundMark x1="4024" y1="47425" x2="4024" y2="47425"/>
                        <a14:foregroundMark x1="21098" y1="33262" x2="21098" y2="33262"/>
                        <a14:foregroundMark x1="21707" y1="26609" x2="21707" y2="26609"/>
                        <a14:foregroundMark x1="52561" y1="30258" x2="52561" y2="30258"/>
                        <a14:foregroundMark x1="7195" y1="46674" x2="7195" y2="46674"/>
                        <a14:foregroundMark x1="29268" y1="60515" x2="29268" y2="60515"/>
                        <a14:foregroundMark x1="57073" y1="96888" x2="57073" y2="96888"/>
                        <a14:foregroundMark x1="34634" y1="93562" x2="34634" y2="93562"/>
                        <a14:foregroundMark x1="13780" y1="95279" x2="2073" y2="95279"/>
                        <a14:foregroundMark x1="65610" y1="33047" x2="65610" y2="33047"/>
                        <a14:foregroundMark x1="59512" y1="37983" x2="59512" y2="37983"/>
                        <a14:foregroundMark x1="96220" y1="11588" x2="66463" y2="29399"/>
                        <a14:foregroundMark x1="97195" y1="21352" x2="67805" y2="32189"/>
                        <a14:foregroundMark x1="96829" y1="46030" x2="64268" y2="40236"/>
                        <a14:foregroundMark x1="97439" y1="29721" x2="64634" y2="35837"/>
                        <a14:foregroundMark x1="98415" y1="65236" x2="65610" y2="46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" y="3688213"/>
            <a:ext cx="201129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815" y1="13251" x2="28435" y2="89617"/>
                        <a14:foregroundMark x1="14537" y1="36885" x2="20927" y2="95082"/>
                        <a14:foregroundMark x1="28435" y1="97814" x2="28435" y2="97814"/>
                        <a14:foregroundMark x1="20927" y1="97404" x2="20927" y2="97404"/>
                        <a14:foregroundMark x1="39297" y1="36612" x2="30831" y2="48224"/>
                        <a14:foregroundMark x1="25080" y1="42623" x2="23642" y2="56967"/>
                        <a14:foregroundMark x1="82907" y1="10383" x2="68690" y2="93989"/>
                        <a14:foregroundMark x1="80990" y1="11475" x2="88818" y2="86066"/>
                        <a14:foregroundMark x1="90735" y1="93169" x2="80990" y2="95765"/>
                        <a14:foregroundMark x1="70288" y1="93443" x2="60543" y2="95355"/>
                        <a14:foregroundMark x1="84185" y1="92760" x2="84185" y2="92760"/>
                        <a14:foregroundMark x1="81789" y1="97541" x2="81789" y2="97541"/>
                        <a14:foregroundMark x1="62460" y1="96175" x2="62460" y2="96175"/>
                        <a14:foregroundMark x1="73482" y1="39344" x2="69329" y2="55328"/>
                        <a14:foregroundMark x1="51278" y1="21038" x2="51118" y2="38388"/>
                        <a14:foregroundMark x1="74601" y1="23087" x2="74601" y2="23087"/>
                        <a14:foregroundMark x1="76038" y1="15574" x2="76038" y2="15574"/>
                        <a14:foregroundMark x1="76518" y1="5738" x2="89617" y2="19262"/>
                        <a14:foregroundMark x1="65335" y1="15301" x2="64377" y2="19672"/>
                        <a14:foregroundMark x1="51278" y1="30601" x2="56230" y2="35929"/>
                        <a14:foregroundMark x1="49361" y1="30328" x2="49361" y2="30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43" y="2580383"/>
            <a:ext cx="2345957" cy="27432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4419" y="1982793"/>
            <a:ext cx="2287581" cy="783193"/>
          </a:xfrm>
          <a:prstGeom prst="wedgeRoundRectCallout">
            <a:avLst>
              <a:gd name="adj1" fmla="val -1164"/>
              <a:gd name="adj2" fmla="val 73619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Guess the name of the TV channels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37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2183E-6 L -0.3717 -4.4218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43" y="1049556"/>
            <a:ext cx="5598367" cy="548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954" y="2561693"/>
            <a:ext cx="4023361" cy="3017520"/>
          </a:xfrm>
          <a:prstGeom prst="round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18" y1="4271" x2="33678" y2="15327"/>
                        <a14:foregroundMark x1="33678" y1="15327" x2="36777" y2="50754"/>
                        <a14:foregroundMark x1="31198" y1="21608" x2="7231" y2="99246"/>
                        <a14:foregroundMark x1="37397" y1="25377" x2="39050" y2="43719"/>
                        <a14:foregroundMark x1="60124" y1="39196" x2="88017" y2="76382"/>
                        <a14:foregroundMark x1="36364" y1="53015" x2="51860" y2="58291"/>
                        <a14:foregroundMark x1="55992" y1="38693" x2="53512" y2="62060"/>
                        <a14:foregroundMark x1="10950" y1="1256" x2="10950" y2="1256"/>
                        <a14:foregroundMark x1="10748" y1="25568" x2="46262" y2="98295"/>
                        <a14:foregroundMark x1="71028" y1="31818" x2="57009" y2="88068"/>
                        <a14:foregroundMark x1="63551" y1="32955" x2="63551" y2="32955"/>
                        <a14:foregroundMark x1="76636" y1="31250" x2="76636" y2="31250"/>
                        <a14:foregroundMark x1="94860" y1="47727" x2="94860" y2="47727"/>
                        <a14:foregroundMark x1="92991" y1="74432" x2="92991" y2="74432"/>
                        <a14:foregroundMark x1="74766" y1="35227" x2="92523" y2="69886"/>
                        <a14:foregroundMark x1="84579" y1="32386" x2="95794" y2="46591"/>
                        <a14:foregroundMark x1="96729" y1="53977" x2="93925" y2="70455"/>
                        <a14:foregroundMark x1="87383" y1="80114" x2="70093" y2="85795"/>
                        <a14:foregroundMark x1="4673" y1="22159" x2="21963" y2="99432"/>
                        <a14:foregroundMark x1="18224" y1="13636" x2="34112" y2="98864"/>
                        <a14:foregroundMark x1="29907" y1="57955" x2="64019" y2="92614"/>
                        <a14:foregroundMark x1="69159" y1="85795" x2="70093" y2="99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27" y="2561693"/>
            <a:ext cx="889588" cy="731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69476" y="325734"/>
            <a:ext cx="4605047" cy="54864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202124"/>
                </a:solidFill>
              </a:rPr>
              <a:t>What channel is </a:t>
            </a:r>
            <a:r>
              <a:rPr lang="en-US" sz="2400" dirty="0" smtClean="0">
                <a:solidFill>
                  <a:srgbClr val="202124"/>
                </a:solidFill>
              </a:rPr>
              <a:t>the Incredibles </a:t>
            </a:r>
            <a:r>
              <a:rPr lang="en-US" sz="2400" dirty="0">
                <a:solidFill>
                  <a:srgbClr val="202124"/>
                </a:solidFill>
              </a:rPr>
              <a:t>on</a:t>
            </a:r>
            <a:r>
              <a:rPr lang="en-US" sz="2400" dirty="0" smtClean="0">
                <a:solidFill>
                  <a:srgbClr val="202124"/>
                </a:solidFill>
              </a:rPr>
              <a:t>?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49" y1="7286" x2="31697" y2="95980"/>
                        <a14:foregroundMark x1="16360" y1="4271" x2="36196" y2="24121"/>
                        <a14:foregroundMark x1="38241" y1="26633" x2="34969" y2="48995"/>
                        <a14:foregroundMark x1="34765" y1="52010" x2="51329" y2="57286"/>
                        <a14:foregroundMark x1="52761" y1="51759" x2="59918" y2="31407"/>
                        <a14:foregroundMark x1="83640" y1="50754" x2="19427" y2="90955"/>
                        <a14:foregroundMark x1="19223" y1="17839" x2="6953" y2="96482"/>
                        <a14:foregroundMark x1="2045" y1="69347" x2="2045" y2="69347"/>
                        <a14:foregroundMark x1="80777" y1="32412" x2="80777" y2="32412"/>
                        <a14:foregroundMark x1="93047" y1="46231" x2="93047" y2="46231"/>
                        <a14:foregroundMark x1="93865" y1="71608" x2="93865" y2="71608"/>
                        <a14:foregroundMark x1="85276" y1="82663" x2="85276" y2="82663"/>
                        <a14:foregroundMark x1="72188" y1="82161" x2="72188" y2="82161"/>
                        <a14:foregroundMark x1="83027" y1="51759" x2="38855" y2="92211"/>
                        <a14:foregroundMark x1="18200" y1="24874" x2="39673" y2="78392"/>
                        <a14:foregroundMark x1="2045" y1="20603" x2="6953" y2="99497"/>
                        <a14:foregroundMark x1="15951" y1="60804" x2="27198" y2="89447"/>
                        <a14:foregroundMark x1="47239" y1="85427" x2="61554" y2="99497"/>
                        <a14:foregroundMark x1="67076" y1="33920" x2="87321" y2="71106"/>
                        <a14:foregroundMark x1="59918" y1="41960" x2="79346" y2="82915"/>
                        <a14:foregroundMark x1="68098" y1="30151" x2="93252" y2="67839"/>
                        <a14:foregroundMark x1="76483" y1="79899" x2="52556" y2="92965"/>
                        <a14:foregroundMark x1="49284" y1="63065" x2="33742" y2="70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39" y="1017798"/>
            <a:ext cx="112347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43" y="1049556"/>
            <a:ext cx="5598367" cy="548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6437" y="2770142"/>
            <a:ext cx="2612573" cy="2612573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69476" y="325734"/>
            <a:ext cx="4867924" cy="54864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202124"/>
                </a:solidFill>
              </a:rPr>
              <a:t>What channel is </a:t>
            </a:r>
            <a:r>
              <a:rPr lang="en-US" sz="2400" dirty="0" smtClean="0">
                <a:solidFill>
                  <a:srgbClr val="202124"/>
                </a:solidFill>
              </a:rPr>
              <a:t>Breaking news on?</a:t>
            </a:r>
            <a:endParaRPr lang="en-US" sz="2400" dirty="0"/>
          </a:p>
        </p:txBody>
      </p:sp>
      <p:pic>
        <p:nvPicPr>
          <p:cNvPr id="7" name="image10.png" descr="Kết quả hình ảnh cho cnn logo png"/>
          <p:cNvPicPr/>
          <p:nvPr/>
        </p:nvPicPr>
        <p:blipFill rotWithShape="1">
          <a:blip r:embed="rId4"/>
          <a:srcRect t="11486" b="10386"/>
          <a:stretch/>
        </p:blipFill>
        <p:spPr bwMode="auto">
          <a:xfrm>
            <a:off x="4557226" y="2562860"/>
            <a:ext cx="162052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10.png" descr="Kết quả hình ảnh cho cnn logo png"/>
          <p:cNvPicPr/>
          <p:nvPr/>
        </p:nvPicPr>
        <p:blipFill rotWithShape="1">
          <a:blip r:embed="rId4"/>
          <a:srcRect t="11486" b="10386"/>
          <a:stretch/>
        </p:blipFill>
        <p:spPr bwMode="auto">
          <a:xfrm>
            <a:off x="6779726" y="973673"/>
            <a:ext cx="162052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89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43" y="1049556"/>
            <a:ext cx="5598367" cy="548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665" y="2561693"/>
            <a:ext cx="3913938" cy="3017520"/>
          </a:xfrm>
          <a:prstGeom prst="round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84707"/>
            <a:ext cx="1297251" cy="548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69476" y="325734"/>
            <a:ext cx="4867924" cy="54864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202124"/>
                </a:solidFill>
              </a:rPr>
              <a:t>What channel is Adventure </a:t>
            </a:r>
            <a:r>
              <a:rPr lang="en-US" sz="2400" dirty="0" smtClean="0">
                <a:solidFill>
                  <a:srgbClr val="202124"/>
                </a:solidFill>
              </a:rPr>
              <a:t>Time on?</a:t>
            </a:r>
            <a:endParaRPr lang="en-US" sz="2400" dirty="0"/>
          </a:p>
        </p:txBody>
      </p:sp>
      <p:pic>
        <p:nvPicPr>
          <p:cNvPr id="8" name="image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24" y="1049556"/>
            <a:ext cx="1722258" cy="10185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125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43" y="1049556"/>
            <a:ext cx="5598367" cy="548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4375" y="2532323"/>
            <a:ext cx="4177006" cy="3108960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69476" y="325734"/>
            <a:ext cx="4867924" cy="54864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202124"/>
                </a:solidFill>
              </a:rPr>
              <a:t>What channel is </a:t>
            </a:r>
            <a:r>
              <a:rPr lang="en-US" sz="2400" dirty="0" smtClean="0">
                <a:solidFill>
                  <a:srgbClr val="202124"/>
                </a:solidFill>
              </a:rPr>
              <a:t>Wildlife on?</a:t>
            </a:r>
            <a:endParaRPr lang="en-US" sz="2400" dirty="0"/>
          </a:p>
        </p:txBody>
      </p:sp>
      <p:pic>
        <p:nvPicPr>
          <p:cNvPr id="7" name="image10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7000" y1="9453" x2="79333" y2="13930"/>
                        <a14:foregroundMark x1="82000" y1="15920" x2="94000" y2="40796"/>
                        <a14:foregroundMark x1="94000" y1="40796" x2="94000" y2="40796"/>
                        <a14:foregroundMark x1="96000" y1="50249" x2="89000" y2="80597"/>
                        <a14:foregroundMark x1="89000" y1="80597" x2="89000" y2="80597"/>
                        <a14:foregroundMark x1="88333" y1="81592" x2="55667" y2="86567"/>
                        <a14:foregroundMark x1="69667" y1="7463" x2="82000" y2="11443"/>
                        <a14:foregroundMark x1="62000" y1="6468" x2="45333" y2="6468"/>
                        <a14:foregroundMark x1="45333" y1="9453" x2="49333" y2="1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689" y="2665049"/>
            <a:ext cx="1091820" cy="731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10" y="1106707"/>
            <a:ext cx="1144449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18936" y="1208280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342900" indent="-34290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ea typeface="Calibri"/>
                <a:cs typeface="Calibri"/>
              </a:rPr>
              <a:t>com</a:t>
            </a:r>
            <a:r>
              <a:rPr lang="en-US" sz="2400" b="1" dirty="0" err="1" smtClean="0">
                <a:solidFill>
                  <a:srgbClr val="FF0000"/>
                </a:solidFill>
                <a:ea typeface="Calibri"/>
                <a:cs typeface="Calibri"/>
              </a:rPr>
              <a:t>‘</a:t>
            </a:r>
            <a:r>
              <a:rPr lang="en-US" sz="2400" dirty="0" err="1" smtClean="0">
                <a:solidFill>
                  <a:srgbClr val="000000"/>
                </a:solidFill>
                <a:ea typeface="Calibri"/>
                <a:cs typeface="Calibri"/>
              </a:rPr>
              <a:t>pete</a:t>
            </a:r>
            <a:r>
              <a:rPr lang="en-US" sz="2400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(v) </a:t>
            </a:r>
            <a:r>
              <a:rPr lang="en-US" sz="2400" dirty="0" smtClean="0">
                <a:solidFill>
                  <a:prstClr val="black"/>
                </a:solidFill>
              </a:rPr>
              <a:t>	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18936" y="1933635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342900" indent="-34290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‘</a:t>
            </a: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plant (n)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13"/>
          <p:cNvSpPr/>
          <p:nvPr/>
        </p:nvSpPr>
        <p:spPr>
          <a:xfrm>
            <a:off x="4572000" y="1208280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dirty="0" err="1" smtClean="0">
                <a:solidFill>
                  <a:prstClr val="black"/>
                </a:solidFill>
              </a:rPr>
              <a:t>cạnh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tranh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72000" y="1933635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dirty="0" err="1" smtClean="0">
                <a:solidFill>
                  <a:prstClr val="black"/>
                </a:solidFill>
              </a:rPr>
              <a:t>cây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nhỏ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image8.jpg" descr="Kết quả hình ảnh cho plant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247" y="4087359"/>
            <a:ext cx="2647620" cy="2651760"/>
          </a:xfrm>
          <a:prstGeom prst="rect">
            <a:avLst/>
          </a:prstGeom>
          <a:ln/>
        </p:spPr>
      </p:pic>
      <p:sp>
        <p:nvSpPr>
          <p:cNvPr id="9" name="Freeform 8"/>
          <p:cNvSpPr/>
          <p:nvPr/>
        </p:nvSpPr>
        <p:spPr>
          <a:xfrm>
            <a:off x="918936" y="2681420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342900" indent="-34290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a typeface="Calibri"/>
                <a:cs typeface="Calibri"/>
              </a:rPr>
              <a:t>‘</a:t>
            </a:r>
            <a:r>
              <a:rPr lang="en-US" sz="2400" dirty="0" smtClean="0">
                <a:solidFill>
                  <a:srgbClr val="000000"/>
                </a:solidFill>
                <a:ea typeface="Calibri"/>
                <a:cs typeface="Calibri"/>
              </a:rPr>
              <a:t>dolphin (n) </a:t>
            </a:r>
            <a:r>
              <a:rPr lang="en-US" sz="2400" dirty="0" smtClean="0">
                <a:solidFill>
                  <a:prstClr val="black"/>
                </a:solidFill>
              </a:rPr>
              <a:t>	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18936" y="3406775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342900" indent="-34290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TV guide</a:t>
            </a:r>
            <a:r>
              <a:rPr lang="en-US" sz="2400" dirty="0" smtClean="0">
                <a:solidFill>
                  <a:srgbClr val="000000"/>
                </a:solidFill>
                <a:ea typeface="Calibri"/>
                <a:cs typeface="Calibri"/>
              </a:rPr>
              <a:t> (n)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72000" y="2681420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dirty="0" err="1" smtClean="0">
                <a:solidFill>
                  <a:prstClr val="black"/>
                </a:solidFill>
              </a:rPr>
              <a:t>cá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voi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71999" y="3406775"/>
            <a:ext cx="2825751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dirty="0" err="1" smtClean="0">
                <a:solidFill>
                  <a:prstClr val="black"/>
                </a:solidFill>
              </a:rPr>
              <a:t>chương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trình</a:t>
            </a:r>
            <a:r>
              <a:rPr lang="en-US" sz="2400" dirty="0" smtClean="0">
                <a:solidFill>
                  <a:prstClr val="black"/>
                </a:solidFill>
              </a:rPr>
              <a:t> TV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06" y="4150773"/>
            <a:ext cx="3673086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- compete_gb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69" y="1324035"/>
            <a:ext cx="365760" cy="365760"/>
          </a:xfrm>
          <a:prstGeom prst="rect">
            <a:avLst/>
          </a:prstGeom>
        </p:spPr>
      </p:pic>
      <p:pic>
        <p:nvPicPr>
          <p:cNvPr id="5" name="- plant_gb_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69" y="2010463"/>
            <a:ext cx="365760" cy="365760"/>
          </a:xfrm>
          <a:prstGeom prst="rect">
            <a:avLst/>
          </a:prstGeom>
        </p:spPr>
      </p:pic>
      <p:pic>
        <p:nvPicPr>
          <p:cNvPr id="17" name="- dolphin_gb_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69" y="2696891"/>
            <a:ext cx="365760" cy="365760"/>
          </a:xfrm>
          <a:prstGeom prst="rect">
            <a:avLst/>
          </a:prstGeom>
        </p:spPr>
      </p:pic>
      <p:pic>
        <p:nvPicPr>
          <p:cNvPr id="18" name="- tv_guide_gb_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69" y="346427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7" grpId="0"/>
      <p:bldP spid="14" grpId="0"/>
      <p:bldP spid="15" grpId="0"/>
      <p:bldP spid="9" grpId="0"/>
      <p:bldP spid="10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18936" y="1208280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0000"/>
                </a:solidFill>
                <a:ea typeface="Calibri"/>
                <a:cs typeface="Calibri"/>
              </a:rPr>
              <a:t>compete </a:t>
            </a:r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</a:rPr>
              <a:t>(v) </a:t>
            </a:r>
            <a:r>
              <a:rPr lang="en-US" sz="2400" b="1" dirty="0" smtClean="0">
                <a:solidFill>
                  <a:prstClr val="black"/>
                </a:solidFill>
              </a:rPr>
              <a:t>	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18936" y="2158822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0000"/>
                </a:solidFill>
                <a:ea typeface="Calibri"/>
                <a:cs typeface="Calibri"/>
              </a:rPr>
              <a:t>plant </a:t>
            </a:r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</a:rPr>
              <a:t>(n)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72000" y="1208280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dirty="0" err="1" smtClean="0">
                <a:solidFill>
                  <a:prstClr val="black"/>
                </a:solidFill>
              </a:rPr>
              <a:t>cạnh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tranh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2158822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dirty="0" err="1" smtClean="0">
                <a:solidFill>
                  <a:prstClr val="black"/>
                </a:solidFill>
              </a:rPr>
              <a:t>cây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nhỏ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18936" y="3109364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0000"/>
                </a:solidFill>
                <a:ea typeface="Calibri"/>
                <a:cs typeface="Calibri"/>
              </a:rPr>
              <a:t>dolphin (n) </a:t>
            </a:r>
            <a:r>
              <a:rPr lang="en-US" sz="2400" b="1" dirty="0" smtClean="0">
                <a:solidFill>
                  <a:prstClr val="black"/>
                </a:solidFill>
              </a:rPr>
              <a:t>	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936" y="4059905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TV guide</a:t>
            </a:r>
            <a:r>
              <a:rPr lang="en-US" sz="2400" b="1" dirty="0" smtClean="0">
                <a:solidFill>
                  <a:srgbClr val="000000"/>
                </a:solidFill>
                <a:ea typeface="Calibri"/>
                <a:cs typeface="Calibri"/>
              </a:rPr>
              <a:t> (n)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72000" y="3109364"/>
            <a:ext cx="2825750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dirty="0" err="1" smtClean="0">
                <a:solidFill>
                  <a:prstClr val="black"/>
                </a:solidFill>
              </a:rPr>
              <a:t>cá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voi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71999" y="4059905"/>
            <a:ext cx="2825751" cy="647595"/>
          </a:xfrm>
          <a:custGeom>
            <a:avLst/>
            <a:gdLst>
              <a:gd name="connsiteX0" fmla="*/ 0 w 7886700"/>
              <a:gd name="connsiteY0" fmla="*/ 107935 h 647595"/>
              <a:gd name="connsiteX1" fmla="*/ 107935 w 7886700"/>
              <a:gd name="connsiteY1" fmla="*/ 0 h 647595"/>
              <a:gd name="connsiteX2" fmla="*/ 7778765 w 7886700"/>
              <a:gd name="connsiteY2" fmla="*/ 0 h 647595"/>
              <a:gd name="connsiteX3" fmla="*/ 7886700 w 7886700"/>
              <a:gd name="connsiteY3" fmla="*/ 107935 h 647595"/>
              <a:gd name="connsiteX4" fmla="*/ 7886700 w 7886700"/>
              <a:gd name="connsiteY4" fmla="*/ 539660 h 647595"/>
              <a:gd name="connsiteX5" fmla="*/ 7778765 w 7886700"/>
              <a:gd name="connsiteY5" fmla="*/ 647595 h 647595"/>
              <a:gd name="connsiteX6" fmla="*/ 107935 w 7886700"/>
              <a:gd name="connsiteY6" fmla="*/ 647595 h 647595"/>
              <a:gd name="connsiteX7" fmla="*/ 0 w 7886700"/>
              <a:gd name="connsiteY7" fmla="*/ 539660 h 647595"/>
              <a:gd name="connsiteX8" fmla="*/ 0 w 788670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778765" y="0"/>
                </a:lnTo>
                <a:cubicBezTo>
                  <a:pt x="7838376" y="0"/>
                  <a:pt x="7886700" y="48324"/>
                  <a:pt x="7886700" y="107935"/>
                </a:cubicBezTo>
                <a:lnTo>
                  <a:pt x="7886700" y="539660"/>
                </a:lnTo>
                <a:cubicBezTo>
                  <a:pt x="7886700" y="599271"/>
                  <a:pt x="7838376" y="647595"/>
                  <a:pt x="777876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</a:pPr>
            <a:r>
              <a:rPr lang="en-US" sz="2400" b="1" dirty="0" err="1" smtClean="0">
                <a:solidFill>
                  <a:prstClr val="black"/>
                </a:solidFill>
              </a:rPr>
              <a:t>chương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trình</a:t>
            </a:r>
            <a:r>
              <a:rPr lang="en-US" sz="2400" b="1" dirty="0" smtClean="0">
                <a:solidFill>
                  <a:prstClr val="black"/>
                </a:solidFill>
              </a:rPr>
              <a:t> TV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20031" y="297195"/>
            <a:ext cx="5308854" cy="545908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70C0"/>
                </a:solidFill>
                <a:latin typeface="Forte" panose="03060902040502070203" pitchFamily="66" charset="0"/>
                <a:cs typeface="Times New Roman" pitchFamily="18" charset="0"/>
              </a:rPr>
              <a:t>Rub out and remember</a:t>
            </a:r>
            <a:endParaRPr lang="en-GB" sz="4000" dirty="0">
              <a:solidFill>
                <a:srgbClr val="0070C0"/>
              </a:solidFill>
              <a:latin typeface="Forte" panose="03060902040502070203" pitchFamily="66" charset="0"/>
              <a:cs typeface="Times New Roman" pitchFamily="18" charset="0"/>
            </a:endParaRPr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1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compete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 plant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 dolphin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 tv_guide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2215</TotalTime>
  <Words>930</Words>
  <Application>Microsoft Office PowerPoint</Application>
  <PresentationFormat>On-screen Show (4:3)</PresentationFormat>
  <Paragraphs>168</Paragraphs>
  <Slides>20</Slides>
  <Notes>1</Notes>
  <HiddenSlides>1</HiddenSlides>
  <MMClips>4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171</cp:revision>
  <dcterms:created xsi:type="dcterms:W3CDTF">2020-12-09T02:04:09Z</dcterms:created>
  <dcterms:modified xsi:type="dcterms:W3CDTF">2024-03-19T15:53:26Z</dcterms:modified>
</cp:coreProperties>
</file>