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394" r:id="rId2"/>
    <p:sldId id="346" r:id="rId3"/>
    <p:sldId id="257" r:id="rId4"/>
    <p:sldId id="259" r:id="rId5"/>
    <p:sldId id="344" r:id="rId6"/>
    <p:sldId id="258" r:id="rId7"/>
    <p:sldId id="260" r:id="rId8"/>
    <p:sldId id="261" r:id="rId9"/>
    <p:sldId id="262" r:id="rId10"/>
    <p:sldId id="263" r:id="rId11"/>
    <p:sldId id="312" r:id="rId12"/>
    <p:sldId id="270" r:id="rId13"/>
    <p:sldId id="264" r:id="rId14"/>
    <p:sldId id="313" r:id="rId15"/>
    <p:sldId id="315" r:id="rId16"/>
    <p:sldId id="316" r:id="rId17"/>
    <p:sldId id="318" r:id="rId18"/>
    <p:sldId id="317" r:id="rId19"/>
    <p:sldId id="343" r:id="rId20"/>
  </p:sldIdLst>
  <p:sldSz cx="9144000" cy="5143500" type="screen16x9"/>
  <p:notesSz cx="6858000" cy="9144000"/>
  <p:embeddedFontLst>
    <p:embeddedFont>
      <p:font typeface="Anaheim" panose="020B0604020202020204" charset="0"/>
      <p:regular r:id="rId22"/>
    </p:embeddedFont>
    <p:embeddedFont>
      <p:font typeface="Annie Use Your Telescope" panose="020B0604020202020204" charset="0"/>
      <p:regular r:id="rId23"/>
    </p:embeddedFont>
    <p:embeddedFont>
      <p:font typeface="Cambria Math" panose="02040503050406030204" pitchFamily="18" charset="0"/>
      <p:regular r:id="rId24"/>
    </p:embeddedFont>
    <p:embeddedFont>
      <p:font typeface="Exo" panose="020B060402020202020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oppins Medium" panose="000006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75" d="100"/>
          <a:sy n="75" d="100"/>
        </p:scale>
        <p:origin x="102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391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37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08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74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8" r:id="rId6"/>
    <p:sldLayoutId id="2147483659" r:id="rId7"/>
    <p:sldLayoutId id="2147483662" r:id="rId8"/>
    <p:sldLayoutId id="2147483664" r:id="rId9"/>
    <p:sldLayoutId id="2147483665" r:id="rId10"/>
    <p:sldLayoutId id="2147483675" r:id="rId11"/>
    <p:sldLayoutId id="2147483680"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 y="796"/>
            <a:ext cx="9097139"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428647" y="1047751"/>
            <a:ext cx="6338595" cy="941283"/>
          </a:xfrm>
          <a:prstGeom prst="rect">
            <a:avLst/>
          </a:prstGeom>
          <a:noFill/>
        </p:spPr>
        <p:txBody>
          <a:bodyPr wrap="none" rtlCol="0">
            <a:spAutoFit/>
          </a:bodyPr>
          <a:lstStyle/>
          <a:p>
            <a:pPr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TOÁN 7</a:t>
            </a: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1800" b="1" dirty="0">
                <a:solidFill>
                  <a:srgbClr val="00B0F0"/>
                </a:solidFill>
                <a:latin typeface="Arial" panose="020B0604020202020204" pitchFamily="34" charset="0"/>
                <a:cs typeface="Arial" panose="020B0604020202020204" pitchFamily="34" charset="0"/>
              </a:rPr>
              <a:t>TIẾT 65: THU THẬP, PHÂN LOẠI VÀ BIỂU DIỄN DỮ LIỆU</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6314" y="180391"/>
            <a:ext cx="770628" cy="776235"/>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384237" y="2578507"/>
            <a:ext cx="2922595" cy="738664"/>
          </a:xfrm>
          <a:prstGeom prst="rect">
            <a:avLst/>
          </a:prstGeom>
          <a:noFill/>
        </p:spPr>
        <p:txBody>
          <a:bodyPr wrap="none" rtlCol="0">
            <a:spAutoFit/>
          </a:bodyPr>
          <a:lstStyle/>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t>
            </a:r>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áo viên</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 Thị Thu</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972" y="463003"/>
            <a:ext cx="4028667"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1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200" dirty="0">
                <a:latin typeface="+mn-lt"/>
              </a:rPr>
              <a:t>II</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65637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69307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65876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65981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a:t>
            </a:r>
            <a:r>
              <a:rPr lang="vi-VN" sz="1800" dirty="0">
                <a:latin typeface="Arial" panose="020B0604020202020204" pitchFamily="34" charset="0"/>
                <a:ea typeface="Calibri" panose="020F0502020204030204" pitchFamily="34" charset="0"/>
                <a:cs typeface="Arial" panose="020B0604020202020204" pitchFamily="34" charset="0"/>
              </a:rPr>
              <a:t>đã học </a:t>
            </a:r>
            <a:r>
              <a:rPr lang="pt-BR" sz="1800" dirty="0">
                <a:effectLst/>
                <a:latin typeface="Arial" panose="020B0604020202020204" pitchFamily="34" charset="0"/>
                <a:ea typeface="Calibri" panose="020F0502020204030204" pitchFamily="34" charset="0"/>
                <a:cs typeface="Arial" panose="020B0604020202020204" pitchFamily="34" charset="0"/>
              </a:rPr>
              <a:t>trong bài</a:t>
            </a:r>
            <a:r>
              <a:rPr lang="vi-VN" sz="1800" dirty="0">
                <a:effectLst/>
                <a:latin typeface="Arial" panose="020B0604020202020204" pitchFamily="34" charset="0"/>
                <a:ea typeface="Calibri" panose="020F0502020204030204" pitchFamily="34" charset="0"/>
                <a:cs typeface="Arial" panose="020B0604020202020204" pitchFamily="34" charset="0"/>
              </a:rPr>
              <a:t>.</a:t>
            </a:r>
            <a:r>
              <a:rPr lang="pt-BR" sz="1800" dirty="0">
                <a:effectLst/>
                <a:latin typeface="Arial" panose="020B0604020202020204" pitchFamily="34" charset="0"/>
                <a:ea typeface="Calibri" panose="020F050202020403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580537"/>
            <a:ext cx="5764233" cy="877800"/>
          </a:xfrm>
          <a:prstGeom prst="rect">
            <a:avLst/>
          </a:prstGeom>
        </p:spPr>
        <p:txBody>
          <a:bodyPr spcFirstLastPara="1" wrap="square" lIns="0" tIns="0" rIns="0" bIns="0" anchor="ctr" anchorCtr="0">
            <a:noAutofit/>
          </a:bodyPr>
          <a:lstStyle/>
          <a:p>
            <a:pPr marL="91440" lvl="0" indent="0" algn="just">
              <a:lnSpc>
                <a:spcPct val="150000"/>
              </a:lnSpc>
            </a:pPr>
            <a:r>
              <a:rPr lang="vi-VN" sz="1800" dirty="0">
                <a:latin typeface="Arial" panose="020B0604020202020204" pitchFamily="34" charset="0"/>
                <a:ea typeface="Calibri" panose="020F0502020204030204" pitchFamily="34" charset="0"/>
                <a:cs typeface="Arial" panose="020B0604020202020204" pitchFamily="34" charset="0"/>
              </a:rPr>
              <a:t>Xem trước </a:t>
            </a:r>
            <a:r>
              <a:rPr lang="pt-BR" sz="1800" dirty="0">
                <a:latin typeface="Arial" panose="020B0604020202020204" pitchFamily="34" charset="0"/>
                <a:ea typeface="Calibri" panose="020F0502020204030204" pitchFamily="34" charset="0"/>
                <a:cs typeface="Arial" panose="020B0604020202020204" pitchFamily="34" charset="0"/>
              </a:rPr>
              <a:t>cách đọc, mô tả và biểu diễn dữ liệu trên các bảng, biểu đồ cột. </a:t>
            </a:r>
            <a:endParaRPr lang="pt-BR" sz="1800" dirty="0">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57948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sp>
        <p:nvSpPr>
          <p:cNvPr id="20" name="Google Shape;2659;p68"/>
          <p:cNvSpPr/>
          <p:nvPr/>
        </p:nvSpPr>
        <p:spPr>
          <a:xfrm>
            <a:off x="1763397" y="3625827"/>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1" name="Google Shape;2660;p68"/>
          <p:cNvSpPr txBox="1">
            <a:spLocks/>
          </p:cNvSpPr>
          <p:nvPr/>
        </p:nvSpPr>
        <p:spPr>
          <a:xfrm>
            <a:off x="1763397" y="3573293"/>
            <a:ext cx="879900" cy="816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nnie Use Your Telescope"/>
              <a:buNone/>
              <a:defRPr sz="2800" b="1" i="0" u="none" strike="noStrike" cap="none">
                <a:solidFill>
                  <a:schemeClr val="dk1"/>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9pPr>
          </a:lstStyle>
          <a:p>
            <a:pPr>
              <a:lnSpc>
                <a:spcPct val="150000"/>
              </a:lnSpc>
            </a:pPr>
            <a:r>
              <a:rPr lang="en" dirty="0">
                <a:latin typeface="Arial" panose="020B0604020202020204" pitchFamily="34" charset="0"/>
                <a:cs typeface="Arial" panose="020B0604020202020204" pitchFamily="34" charset="0"/>
              </a:rPr>
              <a:t>0</a:t>
            </a:r>
            <a:r>
              <a:rPr lang="vi-VN" dirty="0">
                <a:latin typeface="Arial" panose="020B0604020202020204" pitchFamily="34" charset="0"/>
                <a:cs typeface="Arial" panose="020B0604020202020204" pitchFamily="34" charset="0"/>
              </a:rPr>
              <a:t>3</a:t>
            </a:r>
            <a:endParaRPr lang="en" dirty="0">
              <a:latin typeface="Arial" panose="020B0604020202020204" pitchFamily="34" charset="0"/>
              <a:cs typeface="Arial" panose="020B0604020202020204" pitchFamily="34" charset="0"/>
            </a:endParaRPr>
          </a:p>
        </p:txBody>
      </p:sp>
      <p:sp>
        <p:nvSpPr>
          <p:cNvPr id="22" name="Google Shape;2662;p68"/>
          <p:cNvSpPr txBox="1">
            <a:spLocks noGrp="1"/>
          </p:cNvSpPr>
          <p:nvPr>
            <p:ph type="subTitle" idx="1"/>
          </p:nvPr>
        </p:nvSpPr>
        <p:spPr>
          <a:xfrm>
            <a:off x="2837895" y="3573293"/>
            <a:ext cx="5764234"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vi-VN" sz="1800" dirty="0">
                <a:effectLst/>
                <a:latin typeface="Arial" panose="020B0604020202020204" pitchFamily="34" charset="0"/>
                <a:ea typeface="Calibri" panose="020F0502020204030204" pitchFamily="34" charset="0"/>
                <a:cs typeface="Arial" panose="020B0604020202020204" pitchFamily="34" charset="0"/>
              </a:rPr>
              <a:t>Bài tập về nhà: Bài </a:t>
            </a:r>
            <a:r>
              <a:rPr lang="en-US" sz="1800">
                <a:effectLst/>
                <a:latin typeface="Arial" panose="020B0604020202020204" pitchFamily="34" charset="0"/>
                <a:ea typeface="Calibri" panose="020F0502020204030204" pitchFamily="34" charset="0"/>
                <a:cs typeface="Arial" panose="020B0604020202020204" pitchFamily="34" charset="0"/>
              </a:rPr>
              <a:t>1, </a:t>
            </a:r>
            <a:r>
              <a:rPr lang="vi-VN" sz="1800">
                <a:effectLst/>
                <a:latin typeface="Arial" panose="020B0604020202020204" pitchFamily="34" charset="0"/>
                <a:ea typeface="Calibri" panose="020F0502020204030204" pitchFamily="34" charset="0"/>
                <a:cs typeface="Arial" panose="020B0604020202020204" pitchFamily="34" charset="0"/>
              </a:rPr>
              <a:t>2 </a:t>
            </a:r>
            <a:r>
              <a:rPr lang="vi-VN" sz="1800" dirty="0">
                <a:effectLst/>
                <a:latin typeface="Arial" panose="020B0604020202020204" pitchFamily="34" charset="0"/>
                <a:ea typeface="Calibri" panose="020F0502020204030204" pitchFamily="34" charset="0"/>
                <a:cs typeface="Arial" panose="020B0604020202020204" pitchFamily="34" charset="0"/>
              </a:rPr>
              <a:t>(SGK/7,8); Bài 1; 2 (SBT/4,5)</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6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P spid="20" grpId="0" animBg="1"/>
      <p:bldP spid="21" grpId="0"/>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1871832" y="1302503"/>
            <a:ext cx="645628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1871832" y="1952114"/>
            <a:ext cx="6456285"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1871832" y="2624292"/>
            <a:ext cx="6456285" cy="5169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069844" y="1266759"/>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061614" y="1952114"/>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069976" y="2611890"/>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1246501" y="538539"/>
            <a:ext cx="7081617" cy="73483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dirty="0">
                <a:solidFill>
                  <a:srgbClr val="FF0000"/>
                </a:solidFill>
                <a:latin typeface="+mn-lt"/>
              </a:rPr>
              <a:t>CHƯƠNG V: MỘT SỐ YẾU TỐ THỐNG KÊ VÀ XÁC SUẤT</a:t>
            </a:r>
            <a:endParaRPr sz="2400" dirty="0">
              <a:solidFill>
                <a:srgbClr val="FF0000"/>
              </a:solidFill>
              <a:latin typeface="+mn-lt"/>
            </a:endParaRPr>
          </a:p>
        </p:txBody>
      </p:sp>
      <p:sp>
        <p:nvSpPr>
          <p:cNvPr id="1672" name="Google Shape;1672;p41"/>
          <p:cNvSpPr txBox="1">
            <a:spLocks noGrp="1"/>
          </p:cNvSpPr>
          <p:nvPr>
            <p:ph type="subTitle" idx="2"/>
          </p:nvPr>
        </p:nvSpPr>
        <p:spPr>
          <a:xfrm>
            <a:off x="2782709" y="1329490"/>
            <a:ext cx="5124162"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PHÂN LOẠI VÀ BIỂU DIỄN DỮ LIỆU </a:t>
            </a:r>
            <a:endParaRPr dirty="0"/>
          </a:p>
        </p:txBody>
      </p:sp>
      <p:sp>
        <p:nvSpPr>
          <p:cNvPr id="1674" name="Google Shape;1674;p41"/>
          <p:cNvSpPr txBox="1">
            <a:spLocks noGrp="1"/>
          </p:cNvSpPr>
          <p:nvPr>
            <p:ph type="title" idx="3"/>
          </p:nvPr>
        </p:nvSpPr>
        <p:spPr>
          <a:xfrm>
            <a:off x="1069839" y="1308734"/>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mn-lt"/>
              </a:rPr>
              <a:t>1</a:t>
            </a:r>
            <a:endParaRPr sz="2400" dirty="0">
              <a:latin typeface="+mn-lt"/>
            </a:endParaRPr>
          </a:p>
        </p:txBody>
      </p:sp>
      <p:sp>
        <p:nvSpPr>
          <p:cNvPr id="1676" name="Google Shape;1676;p41"/>
          <p:cNvSpPr txBox="1">
            <a:spLocks noGrp="1"/>
          </p:cNvSpPr>
          <p:nvPr>
            <p:ph type="subTitle" idx="5"/>
          </p:nvPr>
        </p:nvSpPr>
        <p:spPr>
          <a:xfrm>
            <a:off x="3023566" y="1952114"/>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PHÂN TÍCH VÀ XỬ LÍ DỮ LIỆU</a:t>
            </a:r>
            <a:endParaRPr dirty="0">
              <a:latin typeface="+mn-lt"/>
            </a:endParaRPr>
          </a:p>
        </p:txBody>
      </p:sp>
      <p:sp>
        <p:nvSpPr>
          <p:cNvPr id="1677" name="Google Shape;1677;p41"/>
          <p:cNvSpPr txBox="1">
            <a:spLocks noGrp="1"/>
          </p:cNvSpPr>
          <p:nvPr>
            <p:ph type="title" idx="6"/>
          </p:nvPr>
        </p:nvSpPr>
        <p:spPr>
          <a:xfrm>
            <a:off x="1068939" y="1994089"/>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mn-lt"/>
              </a:rPr>
              <a:t>2</a:t>
            </a:r>
            <a:endParaRPr sz="2400" dirty="0">
              <a:latin typeface="+mn-lt"/>
            </a:endParaRPr>
          </a:p>
        </p:txBody>
      </p:sp>
      <p:sp>
        <p:nvSpPr>
          <p:cNvPr id="1679" name="Google Shape;1679;p41"/>
          <p:cNvSpPr txBox="1">
            <a:spLocks noGrp="1"/>
          </p:cNvSpPr>
          <p:nvPr>
            <p:ph type="subTitle" idx="8"/>
          </p:nvPr>
        </p:nvSpPr>
        <p:spPr>
          <a:xfrm>
            <a:off x="2065866" y="2624293"/>
            <a:ext cx="6262251" cy="387608"/>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BIỂU ĐỒ: BIỂU ĐỒ ĐOẠN THẲNG, BIỂU ĐỒ HÌNH QUẠT</a:t>
            </a:r>
            <a:endParaRPr dirty="0"/>
          </a:p>
        </p:txBody>
      </p:sp>
      <p:sp>
        <p:nvSpPr>
          <p:cNvPr id="1680" name="Google Shape;1680;p41"/>
          <p:cNvSpPr txBox="1">
            <a:spLocks noGrp="1"/>
          </p:cNvSpPr>
          <p:nvPr>
            <p:ph type="title" idx="9"/>
          </p:nvPr>
        </p:nvSpPr>
        <p:spPr>
          <a:xfrm>
            <a:off x="1068939" y="2653865"/>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mn-lt"/>
              </a:rPr>
              <a:t>3</a:t>
            </a:r>
            <a:endParaRPr sz="2400" dirty="0">
              <a:latin typeface="+mn-lt"/>
            </a:endParaRPr>
          </a:p>
        </p:txBody>
      </p:sp>
      <p:grpSp>
        <p:nvGrpSpPr>
          <p:cNvPr id="1689" name="Google Shape;1689;p41"/>
          <p:cNvGrpSpPr/>
          <p:nvPr/>
        </p:nvGrpSpPr>
        <p:grpSpPr>
          <a:xfrm>
            <a:off x="7131456" y="756790"/>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663;p41"/>
          <p:cNvSpPr/>
          <p:nvPr/>
        </p:nvSpPr>
        <p:spPr>
          <a:xfrm>
            <a:off x="1871831" y="3365871"/>
            <a:ext cx="645628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4;p41"/>
          <p:cNvSpPr/>
          <p:nvPr/>
        </p:nvSpPr>
        <p:spPr>
          <a:xfrm>
            <a:off x="1871831" y="4015482"/>
            <a:ext cx="6456285"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1667;p41"/>
          <p:cNvSpPr/>
          <p:nvPr/>
        </p:nvSpPr>
        <p:spPr>
          <a:xfrm>
            <a:off x="1069843" y="3330127"/>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8;p41"/>
          <p:cNvSpPr/>
          <p:nvPr/>
        </p:nvSpPr>
        <p:spPr>
          <a:xfrm>
            <a:off x="1061613" y="4015482"/>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72;p41"/>
          <p:cNvSpPr txBox="1">
            <a:spLocks noGrp="1"/>
          </p:cNvSpPr>
          <p:nvPr>
            <p:ph type="subTitle" idx="2"/>
          </p:nvPr>
        </p:nvSpPr>
        <p:spPr>
          <a:xfrm>
            <a:off x="2782707" y="3392858"/>
            <a:ext cx="5480759"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BIẾN CỐ TRONG MỘT SỐ TRÒ CHƠI ĐƠN GIẢN</a:t>
            </a:r>
            <a:endParaRPr dirty="0"/>
          </a:p>
        </p:txBody>
      </p:sp>
      <p:sp>
        <p:nvSpPr>
          <p:cNvPr id="28" name="Google Shape;1674;p41"/>
          <p:cNvSpPr txBox="1">
            <a:spLocks noGrp="1"/>
          </p:cNvSpPr>
          <p:nvPr>
            <p:ph type="title" idx="3"/>
          </p:nvPr>
        </p:nvSpPr>
        <p:spPr>
          <a:xfrm>
            <a:off x="1069838" y="3372102"/>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mn-lt"/>
              </a:rPr>
              <a:t>4</a:t>
            </a:r>
            <a:endParaRPr sz="2400" dirty="0">
              <a:latin typeface="+mn-lt"/>
            </a:endParaRPr>
          </a:p>
        </p:txBody>
      </p:sp>
      <p:sp>
        <p:nvSpPr>
          <p:cNvPr id="29" name="Google Shape;1676;p41"/>
          <p:cNvSpPr txBox="1">
            <a:spLocks noGrp="1"/>
          </p:cNvSpPr>
          <p:nvPr>
            <p:ph type="subTitle" idx="5"/>
          </p:nvPr>
        </p:nvSpPr>
        <p:spPr>
          <a:xfrm>
            <a:off x="3023565" y="4015482"/>
            <a:ext cx="5304551"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XÁC SUẤT CỦA BIẾN CỐ NGẪU NHIÊN</a:t>
            </a:r>
            <a:endParaRPr dirty="0">
              <a:latin typeface="+mn-lt"/>
            </a:endParaRPr>
          </a:p>
        </p:txBody>
      </p:sp>
      <p:sp>
        <p:nvSpPr>
          <p:cNvPr id="30" name="Google Shape;1677;p41"/>
          <p:cNvSpPr txBox="1">
            <a:spLocks noGrp="1"/>
          </p:cNvSpPr>
          <p:nvPr>
            <p:ph type="title" idx="6"/>
          </p:nvPr>
        </p:nvSpPr>
        <p:spPr>
          <a:xfrm>
            <a:off x="1068938" y="4057457"/>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a:latin typeface="+mn-lt"/>
              </a:rPr>
              <a:t>5</a:t>
            </a:r>
            <a:endParaRPr sz="2400" dirty="0">
              <a:latin typeface="+mn-lt"/>
            </a:endParaRPr>
          </a:p>
        </p:txBody>
      </p:sp>
    </p:spTree>
    <p:extLst>
      <p:ext uri="{BB962C8B-B14F-4D97-AF65-F5344CB8AC3E}">
        <p14:creationId xmlns:p14="http://schemas.microsoft.com/office/powerpoint/2010/main" val="18028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 calcmode="lin" valueType="num">
                                      <p:cBhvr additive="base">
                                        <p:cTn id="6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9">
                                            <p:txEl>
                                              <p:pRg st="0" end="0"/>
                                            </p:txEl>
                                          </p:spTgt>
                                        </p:tgtEl>
                                        <p:attrNameLst>
                                          <p:attrName>style.visibility</p:attrName>
                                        </p:attrNameLst>
                                      </p:cBhvr>
                                      <p:to>
                                        <p:strVal val="visible"/>
                                      </p:to>
                                    </p:set>
                                    <p:anim calcmode="lin" valueType="num">
                                      <p:cBhvr additive="base">
                                        <p:cTn id="8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P spid="23" grpId="0" animBg="1"/>
      <p:bldP spid="24" grpId="0" animBg="1"/>
      <p:bldP spid="25" grpId="0" animBg="1"/>
      <p:bldP spid="26" grpId="0" animBg="1"/>
      <p:bldP spid="27" grpId="0" build="p"/>
      <p:bldP spid="28" grpId="0"/>
      <p:bldP spid="29" grpId="0" build="p"/>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1066873" y="491246"/>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vi-VN" sz="3600" b="1" kern="0" cap="all" dirty="0">
                <a:solidFill>
                  <a:srgbClr val="000000"/>
                </a:solidFill>
                <a:effectLst/>
                <a:latin typeface="+mn-lt"/>
                <a:ea typeface="Times New Roman" panose="02020603050405020304" pitchFamily="18" charset="0"/>
                <a:cs typeface="Times New Roman" panose="02020603050405020304" pitchFamily="18" charset="0"/>
              </a:rPr>
              <a:t>Tiết </a:t>
            </a: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65</a:t>
            </a:r>
            <a:r>
              <a:rPr lang="vi-VN" sz="3600" b="1" kern="0" cap="all" dirty="0">
                <a:solidFill>
                  <a:srgbClr val="000000"/>
                </a:solidFill>
                <a:effectLst/>
                <a:latin typeface="+mn-lt"/>
                <a:ea typeface="Times New Roman" panose="02020603050405020304" pitchFamily="18" charset="0"/>
                <a:cs typeface="Times New Roman" panose="02020603050405020304" pitchFamily="18" charset="0"/>
              </a:rPr>
              <a:t> - </a:t>
            </a: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(TIẾT</a:t>
            </a:r>
            <a:r>
              <a:rPr lang="vi-VN" sz="3600" b="1" kern="0" cap="all" dirty="0">
                <a:solidFill>
                  <a:srgbClr val="000000"/>
                </a:solidFill>
                <a:effectLst/>
                <a:latin typeface="+mn-lt"/>
                <a:ea typeface="Times New Roman" panose="02020603050405020304" pitchFamily="18" charset="0"/>
                <a:cs typeface="Times New Roman" panose="02020603050405020304" pitchFamily="18" charset="0"/>
              </a:rPr>
              <a:t> 1</a:t>
            </a: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a:t>
            </a:r>
          </a:p>
        </p:txBody>
      </p:sp>
      <p:grpSp>
        <p:nvGrpSpPr>
          <p:cNvPr id="1698" name="Google Shape;1698;p42"/>
          <p:cNvGrpSpPr/>
          <p:nvPr/>
        </p:nvGrpSpPr>
        <p:grpSpPr>
          <a:xfrm flipH="1">
            <a:off x="1066873" y="491246"/>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452775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sz="2400" dirty="0">
                <a:latin typeface="+mn-lt"/>
              </a:rPr>
              <a:t>I</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sz="2400" dirty="0">
                <a:latin typeface="+mn-lt"/>
              </a:rPr>
              <a:t>II</a:t>
            </a:r>
            <a:endParaRPr sz="2400" dirty="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sz="2400" dirty="0">
                <a:latin typeface="+mn-lt"/>
              </a:rPr>
              <a:t>III</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a:t>
            </a:r>
            <a:r>
              <a:rPr lang="vi-VN" sz="3200" dirty="0">
                <a:latin typeface="+mn-lt"/>
              </a:rPr>
              <a:t> VÀ</a:t>
            </a:r>
            <a:r>
              <a:rPr lang="en" sz="3200" dirty="0">
                <a:latin typeface="+mn-lt"/>
              </a:rPr>
              <a:t> PHÂN LOẠI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02924" y="1756582"/>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200" dirty="0">
                <a:latin typeface="+mn-lt"/>
              </a:rPr>
              <a:t>I</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831818"/>
          </a:xfrm>
          <a:custGeom>
            <a:avLst/>
            <a:gdLst>
              <a:gd name="connsiteX0" fmla="*/ 0 w 4283242"/>
              <a:gd name="connsiteY0" fmla="*/ 0 h 3831818"/>
              <a:gd name="connsiteX1" fmla="*/ 4283242 w 4283242"/>
              <a:gd name="connsiteY1" fmla="*/ 0 h 3831818"/>
              <a:gd name="connsiteX2" fmla="*/ 4283242 w 4283242"/>
              <a:gd name="connsiteY2" fmla="*/ 3831818 h 3831818"/>
              <a:gd name="connsiteX3" fmla="*/ 0 w 4283242"/>
              <a:gd name="connsiteY3" fmla="*/ 3831818 h 3831818"/>
              <a:gd name="connsiteX4" fmla="*/ 0 w 4283242"/>
              <a:gd name="connsiteY4" fmla="*/ 0 h 383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831818" fill="none" extrusionOk="0">
                <a:moveTo>
                  <a:pt x="0" y="0"/>
                </a:moveTo>
                <a:cubicBezTo>
                  <a:pt x="1106306" y="129708"/>
                  <a:pt x="3674411" y="-64990"/>
                  <a:pt x="4283242" y="0"/>
                </a:cubicBezTo>
                <a:cubicBezTo>
                  <a:pt x="4231211" y="1441988"/>
                  <a:pt x="4406715" y="3261828"/>
                  <a:pt x="4283242" y="3831818"/>
                </a:cubicBezTo>
                <a:cubicBezTo>
                  <a:pt x="2662674" y="3732223"/>
                  <a:pt x="2084328" y="3962169"/>
                  <a:pt x="0" y="3831818"/>
                </a:cubicBezTo>
                <a:cubicBezTo>
                  <a:pt x="141201" y="3319427"/>
                  <a:pt x="-160715" y="580409"/>
                  <a:pt x="0" y="0"/>
                </a:cubicBezTo>
                <a:close/>
              </a:path>
              <a:path w="4283242" h="3831818" stroke="0" extrusionOk="0">
                <a:moveTo>
                  <a:pt x="0" y="0"/>
                </a:moveTo>
                <a:cubicBezTo>
                  <a:pt x="750062" y="-117334"/>
                  <a:pt x="3790149" y="-99874"/>
                  <a:pt x="4283242" y="0"/>
                </a:cubicBezTo>
                <a:cubicBezTo>
                  <a:pt x="4430658" y="940938"/>
                  <a:pt x="4309505" y="3296901"/>
                  <a:pt x="4283242" y="3831818"/>
                </a:cubicBezTo>
                <a:cubicBezTo>
                  <a:pt x="3098678" y="3851654"/>
                  <a:pt x="464141" y="3937135"/>
                  <a:pt x="0" y="3831818"/>
                </a:cubicBezTo>
                <a:cubicBezTo>
                  <a:pt x="80611" y="2360971"/>
                  <a:pt x="145569" y="8775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a:t>
            </a:r>
            <a:r>
              <a:rPr lang="vi-VN" sz="1800" dirty="0"/>
              <a:t>I</a:t>
            </a:r>
            <a:r>
              <a:rPr lang="en-US" sz="1800" dirty="0"/>
              <a:t>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a:t>
            </a:r>
            <a:r>
              <a:rPr lang="vi-VN" sz="2000" i="1" dirty="0">
                <a:solidFill>
                  <a:srgbClr val="002060"/>
                </a:solidFill>
                <a:effectLst/>
                <a:ea typeface="Calibri" panose="020F0502020204030204" pitchFamily="34" charset="0"/>
                <a:cs typeface="Times New Roman" panose="02020603050405020304" pitchFamily="18" charset="0"/>
              </a:rPr>
              <a:t>I</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1218</Words>
  <Application>Microsoft Office PowerPoint</Application>
  <PresentationFormat>On-screen Show (16:9)</PresentationFormat>
  <Paragraphs>134</Paragraphs>
  <Slides>19</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Poppins Medium</vt:lpstr>
      <vt:lpstr>Lato</vt:lpstr>
      <vt:lpstr>Cambria Math</vt:lpstr>
      <vt:lpstr>RocknRoll One</vt:lpstr>
      <vt:lpstr>Annie Use Your Telescope</vt:lpstr>
      <vt:lpstr>Exo</vt:lpstr>
      <vt:lpstr>Calibri</vt:lpstr>
      <vt:lpstr>Times New Roman</vt:lpstr>
      <vt:lpstr>Anaheim</vt:lpstr>
      <vt:lpstr>Open Sans</vt:lpstr>
      <vt:lpstr>Wingdings</vt:lpstr>
      <vt:lpstr>Math Subject for Middle School - 7th Grade: Ratio, Proportion and Percent by Slidesgo</vt:lpstr>
      <vt:lpstr>PowerPoint Presentation</vt:lpstr>
      <vt:lpstr>CHƯƠNG V: MỘT SỐ YẾU TỐ THỐNG KÊ VÀ XÁC SUẤT</vt:lpstr>
      <vt:lpstr>KHỞI ĐỘNG</vt:lpstr>
      <vt:lpstr>BÀI 1:  THU THẬP, PHÂN LOẠI VÀ BIỂU DIỄN DỮ LIỆU  (3 TIẾT)</vt:lpstr>
      <vt:lpstr>Tiết 65 - BÀI 1:  THU THẬP, PHÂN LOẠI VÀ BIỂU DIỄN DỮ LIỆU  (TIẾT 1)</vt:lpstr>
      <vt:lpstr>NỘI DUNG</vt:lpstr>
      <vt:lpstr>THU THẬP VÀ PHÂN LOẠI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dc:creator>Admin</dc:creator>
  <cp:lastModifiedBy>thu dao</cp:lastModifiedBy>
  <cp:revision>66</cp:revision>
  <dcterms:modified xsi:type="dcterms:W3CDTF">2024-03-18T01:24:02Z</dcterms:modified>
</cp:coreProperties>
</file>