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94" r:id="rId2"/>
    <p:sldId id="259" r:id="rId3"/>
    <p:sldId id="276" r:id="rId4"/>
    <p:sldId id="292" r:id="rId5"/>
    <p:sldId id="293" r:id="rId6"/>
    <p:sldId id="294" r:id="rId7"/>
    <p:sldId id="296" r:id="rId8"/>
    <p:sldId id="297" r:id="rId9"/>
    <p:sldId id="270" r:id="rId10"/>
    <p:sldId id="272" r:id="rId11"/>
    <p:sldId id="271" r:id="rId12"/>
    <p:sldId id="273" r:id="rId13"/>
    <p:sldId id="274" r:id="rId14"/>
    <p:sldId id="275" r:id="rId15"/>
    <p:sldId id="282" r:id="rId16"/>
    <p:sldId id="287" r:id="rId17"/>
  </p:sldIdLst>
  <p:sldSz cx="18288000" cy="10287000"/>
  <p:notesSz cx="6858000" cy="9144000"/>
  <p:embeddedFontLst>
    <p:embeddedFont>
      <p:font typeface="Yu Mincho" panose="02020400000000000000" pitchFamily="18" charset="-128"/>
      <p:regular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6.3430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2-17T04:40:18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23655 17926 0,'0'-60'156,"60"60"-140,0-60-16,0 0 15,60 60 1,-59-60 15,-1-1-15,0 1 15,60 60 16,-59-60-16,-1 60-31,0-60 16,0 60-16,0 0 15,1 0 1,-1 0-16,0 0 16,0-60-16,0 60 15,0 0 1,1 0-16,-1 0 16,-60-121-1,60 121-15,0 0 16,0 0-1,1 0 1,-1 0 15,0 0-15,0 0-16,0 0 16,1 0-1,-1 0 1,60 0-1,-60 0 1,1 0 0,-1 0-16,0 0 15,0 0 1,0 0 15,0 0-15,1 0 15,-1 0-15,0 0-1,0 0 1,0 61-16,1-61 31,-1 0-31,0 0 16,60 60 140,-59-60-156,-1 60 47,0 0-16,-60 0 0,60-60-15,0 60 31,-60 1-16,61-61-15,-61 60 62,60-60-47,0 60 47,0 0-15,-60 0-16,60-60 46,-60 60 126,0 1 125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3A2A-8BAA-42BB-84E0-2A2FF5936D8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087E-6B62-4BFE-B106-4017E0EC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087E-6B62-4BFE-B106-4017E0ECE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2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0.png"/><Relationship Id="rId3" Type="http://schemas.openxmlformats.org/officeDocument/2006/relationships/image" Target="../media/image4.svg"/><Relationship Id="rId7" Type="http://schemas.openxmlformats.org/officeDocument/2006/relationships/image" Target="../media/image66.svg"/><Relationship Id="rId12" Type="http://schemas.openxmlformats.org/officeDocument/2006/relationships/image" Target="../media/image69.png"/><Relationship Id="rId2" Type="http://schemas.openxmlformats.org/officeDocument/2006/relationships/image" Target="../media/image3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8.svg"/><Relationship Id="rId5" Type="http://schemas.openxmlformats.org/officeDocument/2006/relationships/image" Target="../media/image64.svg"/><Relationship Id="rId15" Type="http://schemas.openxmlformats.org/officeDocument/2006/relationships/image" Target="../media/image72.sv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19.sv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81.png"/><Relationship Id="rId3" Type="http://schemas.openxmlformats.org/officeDocument/2006/relationships/image" Target="../media/image4.svg"/><Relationship Id="rId7" Type="http://schemas.openxmlformats.org/officeDocument/2006/relationships/image" Target="../media/image38.png"/><Relationship Id="rId12" Type="http://schemas.openxmlformats.org/officeDocument/2006/relationships/image" Target="../media/image6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3.png"/><Relationship Id="rId5" Type="http://schemas.openxmlformats.org/officeDocument/2006/relationships/image" Target="../media/image74.png"/><Relationship Id="rId10" Type="http://schemas.openxmlformats.org/officeDocument/2006/relationships/image" Target="../media/image55.svg"/><Relationship Id="rId4" Type="http://schemas.openxmlformats.org/officeDocument/2006/relationships/image" Target="../media/image73.png"/><Relationship Id="rId9" Type="http://schemas.openxmlformats.org/officeDocument/2006/relationships/image" Target="../media/image54.png"/><Relationship Id="rId1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5.png"/><Relationship Id="rId3" Type="http://schemas.openxmlformats.org/officeDocument/2006/relationships/image" Target="../media/image4.svg"/><Relationship Id="rId7" Type="http://schemas.openxmlformats.org/officeDocument/2006/relationships/image" Target="../media/image47.svg"/><Relationship Id="rId12" Type="http://schemas.openxmlformats.org/officeDocument/2006/relationships/image" Target="../media/image8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3.png"/><Relationship Id="rId5" Type="http://schemas.openxmlformats.org/officeDocument/2006/relationships/image" Target="../media/image77.svg"/><Relationship Id="rId15" Type="http://schemas.openxmlformats.org/officeDocument/2006/relationships/image" Target="../media/image138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Relationship Id="rId14" Type="http://schemas.openxmlformats.org/officeDocument/2006/relationships/image" Target="../media/image1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0.png"/><Relationship Id="rId18" Type="http://schemas.openxmlformats.org/officeDocument/2006/relationships/image" Target="../media/image41.svg"/><Relationship Id="rId3" Type="http://schemas.openxmlformats.org/officeDocument/2006/relationships/image" Target="../media/image4.svg"/><Relationship Id="rId21" Type="http://schemas.openxmlformats.org/officeDocument/2006/relationships/customXml" Target="../ink/ink1.xml"/><Relationship Id="rId7" Type="http://schemas.openxmlformats.org/officeDocument/2006/relationships/image" Target="../media/image87.svg"/><Relationship Id="rId12" Type="http://schemas.openxmlformats.org/officeDocument/2006/relationships/image" Target="../media/image49.svg"/><Relationship Id="rId17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image" Target="../media/image70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48.png"/><Relationship Id="rId5" Type="http://schemas.openxmlformats.org/officeDocument/2006/relationships/image" Target="../media/image13.svg"/><Relationship Id="rId15" Type="http://schemas.openxmlformats.org/officeDocument/2006/relationships/image" Target="../media/image75.png"/><Relationship Id="rId10" Type="http://schemas.openxmlformats.org/officeDocument/2006/relationships/image" Target="../media/image88.png"/><Relationship Id="rId19" Type="http://schemas.openxmlformats.org/officeDocument/2006/relationships/image" Target="../media/image141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Relationship Id="rId14" Type="http://schemas.openxmlformats.org/officeDocument/2006/relationships/image" Target="../media/image61.svg"/><Relationship Id="rId22" Type="http://schemas.openxmlformats.org/officeDocument/2006/relationships/image" Target="../media/image9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5" Type="http://schemas.openxmlformats.org/officeDocument/2006/relationships/image" Target="../media/image6.svg"/><Relationship Id="rId15" Type="http://schemas.openxmlformats.org/officeDocument/2006/relationships/image" Target="../media/image143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7.svg"/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12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17.sv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55.svg"/><Relationship Id="rId3" Type="http://schemas.openxmlformats.org/officeDocument/2006/relationships/image" Target="../media/image4.svg"/><Relationship Id="rId7" Type="http://schemas.openxmlformats.org/officeDocument/2006/relationships/image" Target="../media/image75.png"/><Relationship Id="rId12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39.svg"/><Relationship Id="rId5" Type="http://schemas.openxmlformats.org/officeDocument/2006/relationships/image" Target="../media/image73.png"/><Relationship Id="rId10" Type="http://schemas.openxmlformats.org/officeDocument/2006/relationships/image" Target="../media/image38.png"/><Relationship Id="rId4" Type="http://schemas.openxmlformats.org/officeDocument/2006/relationships/image" Target="../media/image90.png"/><Relationship Id="rId9" Type="http://schemas.openxmlformats.org/officeDocument/2006/relationships/image" Target="../media/image9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12" Type="http://schemas.openxmlformats.org/officeDocument/2006/relationships/image" Target="../media/image42.png"/><Relationship Id="rId17" Type="http://schemas.openxmlformats.org/officeDocument/2006/relationships/image" Target="../media/image118.png"/><Relationship Id="rId2" Type="http://schemas.openxmlformats.org/officeDocument/2006/relationships/image" Target="../media/image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1.svg"/><Relationship Id="rId5" Type="http://schemas.openxmlformats.org/officeDocument/2006/relationships/image" Target="../media/image27.svg"/><Relationship Id="rId15" Type="http://schemas.openxmlformats.org/officeDocument/2006/relationships/image" Target="../media/image25.sv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7.svg"/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12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17.svg"/><Relationship Id="rId15" Type="http://schemas.openxmlformats.org/officeDocument/2006/relationships/image" Target="../media/image45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2" Type="http://schemas.openxmlformats.org/officeDocument/2006/relationships/image" Target="../media/image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7.svg"/><Relationship Id="rId5" Type="http://schemas.openxmlformats.org/officeDocument/2006/relationships/image" Target="../media/image27.svg"/><Relationship Id="rId15" Type="http://schemas.openxmlformats.org/officeDocument/2006/relationships/image" Target="../media/image121.png"/><Relationship Id="rId10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49.svg"/><Relationship Id="rId14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23.pn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12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5" Type="http://schemas.openxmlformats.org/officeDocument/2006/relationships/image" Target="../media/image55.svg"/><Relationship Id="rId10" Type="http://schemas.openxmlformats.org/officeDocument/2006/relationships/image" Target="../media/image22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9.svg"/><Relationship Id="rId3" Type="http://schemas.openxmlformats.org/officeDocument/2006/relationships/image" Target="../media/image4.svg"/><Relationship Id="rId7" Type="http://schemas.openxmlformats.org/officeDocument/2006/relationships/image" Target="../media/image49.svg"/><Relationship Id="rId12" Type="http://schemas.openxmlformats.org/officeDocument/2006/relationships/image" Target="../media/image18.png"/><Relationship Id="rId17" Type="http://schemas.openxmlformats.org/officeDocument/2006/relationships/image" Target="../media/image127.png"/><Relationship Id="rId2" Type="http://schemas.openxmlformats.org/officeDocument/2006/relationships/image" Target="../media/image3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5.svg"/><Relationship Id="rId5" Type="http://schemas.openxmlformats.org/officeDocument/2006/relationships/image" Target="../media/image59.svg"/><Relationship Id="rId1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" y="1591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970093" y="2095501"/>
            <a:ext cx="10451579" cy="2621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33. TRƯƠNG HỢP BẰNG NHAU THỨ HAI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TAM GIÁC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81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3" y="5157013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3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5287759" y="-887946"/>
            <a:ext cx="7713904" cy="120529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54260" y="5331883"/>
            <a:ext cx="3657382" cy="56159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7266" y="6540301"/>
            <a:ext cx="397592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8720" y="1281589"/>
            <a:ext cx="1688988" cy="1747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896793">
            <a:off x="369494" y="6507007"/>
            <a:ext cx="1524494" cy="19266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906556">
            <a:off x="13847520" y="7363241"/>
            <a:ext cx="2265234" cy="24689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254260" y="1028700"/>
            <a:ext cx="1833877" cy="1407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AB8BF2-0A15-D3AD-E38F-E84A4706A673}"/>
                  </a:ext>
                </a:extLst>
              </p:cNvPr>
              <p:cNvSpPr txBox="1"/>
              <p:nvPr/>
            </p:nvSpPr>
            <p:spPr>
              <a:xfrm>
                <a:off x="4049841" y="3059306"/>
                <a:ext cx="10290523" cy="415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hai tam giác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=71°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=44°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AB8BF2-0A15-D3AD-E38F-E84A4706A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841" y="3059306"/>
                <a:ext cx="10290523" cy="4156266"/>
              </a:xfrm>
              <a:prstGeom prst="rect">
                <a:avLst/>
              </a:prstGeom>
              <a:blipFill>
                <a:blip r:embed="rId16"/>
                <a:stretch>
                  <a:fillRect l="-2073" b="-5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6C05C2FC-5BC7-CED5-7858-CF4DC4248614}"/>
              </a:ext>
            </a:extLst>
          </p:cNvPr>
          <p:cNvSpPr/>
          <p:nvPr/>
        </p:nvSpPr>
        <p:spPr>
          <a:xfrm>
            <a:off x="7898051" y="1092120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80276">
            <a:off x="16452068" y="591353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99334">
            <a:off x="692202" y="1051153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06419">
            <a:off x="1158955" y="7851215"/>
            <a:ext cx="1796889" cy="18406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48224" y="-203730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9579CC2-BB95-3BA8-E58E-CB6AA52C08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4947233" y="-1454861"/>
            <a:ext cx="8169437" cy="13621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E1DD79-4051-BD7D-BAD4-9E5B65E1ECA9}"/>
              </a:ext>
            </a:extLst>
          </p:cNvPr>
          <p:cNvSpPr txBox="1"/>
          <p:nvPr/>
        </p:nvSpPr>
        <p:spPr>
          <a:xfrm>
            <a:off x="6528199" y="1394471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/>
              <p:nvPr/>
            </p:nvSpPr>
            <p:spPr>
              <a:xfrm>
                <a:off x="2647950" y="2142797"/>
                <a:ext cx="1299210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hai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bất kì,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những yêu cầu nào dưới đây là đúng/sai?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2142797"/>
                <a:ext cx="12992100" cy="2862322"/>
              </a:xfrm>
              <a:prstGeom prst="rect">
                <a:avLst/>
              </a:prstGeom>
              <a:blipFill>
                <a:blip r:embed="rId13"/>
                <a:stretch>
                  <a:fillRect l="-1642" r="-164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386251"/>
                  </p:ext>
                </p:extLst>
              </p:nvPr>
            </p:nvGraphicFramePr>
            <p:xfrm>
              <a:off x="2734042" y="4883496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71197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386251"/>
                  </p:ext>
                </p:extLst>
              </p:nvPr>
            </p:nvGraphicFramePr>
            <p:xfrm>
              <a:off x="2734042" y="4883496"/>
              <a:ext cx="12595818" cy="463410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00667" r="-30126" b="-32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9454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92949" r="-30126" b="-214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04667" r="-30126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9454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91613" r="-30126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2B81705-B57B-B7A4-7327-7522DBA6F8E7}"/>
              </a:ext>
            </a:extLst>
          </p:cNvPr>
          <p:cNvSpPr txBox="1"/>
          <p:nvPr/>
        </p:nvSpPr>
        <p:spPr>
          <a:xfrm>
            <a:off x="12877800" y="5875593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2460B7-6EB7-EC42-9F83-69905B156569}"/>
              </a:ext>
            </a:extLst>
          </p:cNvPr>
          <p:cNvSpPr txBox="1"/>
          <p:nvPr/>
        </p:nvSpPr>
        <p:spPr>
          <a:xfrm>
            <a:off x="12924104" y="6657580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50689-C67D-D893-42BC-5CD6CEBA38A1}"/>
              </a:ext>
            </a:extLst>
          </p:cNvPr>
          <p:cNvSpPr txBox="1"/>
          <p:nvPr/>
        </p:nvSpPr>
        <p:spPr>
          <a:xfrm>
            <a:off x="12924104" y="7530809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19142-F096-D22A-8206-5C5B4AF485A8}"/>
              </a:ext>
            </a:extLst>
          </p:cNvPr>
          <p:cNvSpPr txBox="1"/>
          <p:nvPr/>
        </p:nvSpPr>
        <p:spPr>
          <a:xfrm>
            <a:off x="14348224" y="8265142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3950" y="647700"/>
            <a:ext cx="16040099" cy="8991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8068BA-CD4C-FDBA-A782-D68F7AFFCBAE}"/>
              </a:ext>
            </a:extLst>
          </p:cNvPr>
          <p:cNvSpPr txBox="1"/>
          <p:nvPr/>
        </p:nvSpPr>
        <p:spPr>
          <a:xfrm>
            <a:off x="3138129" y="1845968"/>
            <a:ext cx="120015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mỗi hình vẽ trên lới ô vuông dưới đây, hãy chỉ ra một cặp hai tam giác bằng nhau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CED8BD-A2FE-10C7-0045-1767F8EE69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4071" y="4294629"/>
            <a:ext cx="11074331" cy="3155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D23F1C-875C-57BC-7010-5BA98B9EEE18}"/>
                  </a:ext>
                </a:extLst>
              </p:cNvPr>
              <p:cNvSpPr txBox="1"/>
              <p:nvPr/>
            </p:nvSpPr>
            <p:spPr>
              <a:xfrm>
                <a:off x="3421596" y="7894728"/>
                <a:ext cx="3424760" cy="1092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vi-VN" sz="4000" i="1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a:rPr lang="en-US" sz="4000" b="0" i="0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i="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vi-VN" sz="4000" i="1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𝐷𝐶𝐴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D23F1C-875C-57BC-7010-5BA98B9EE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596" y="7894728"/>
                <a:ext cx="3424760" cy="10926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7CD15-FFAE-99AA-54A3-8BA9755B69F4}"/>
                  </a:ext>
                </a:extLst>
              </p:cNvPr>
              <p:cNvSpPr txBox="1"/>
              <p:nvPr/>
            </p:nvSpPr>
            <p:spPr>
              <a:xfrm>
                <a:off x="9334500" y="7923922"/>
                <a:ext cx="4152900" cy="1092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kumimoji="0" lang="vi-VN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𝑀𝑁𝑃</m:t>
                      </m:r>
                      <m:r>
                        <a:rPr kumimoji="0" lang="vi-VN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kumimoji="0" lang="vi-VN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𝑁𝑀𝑄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7CD15-FFAE-99AA-54A3-8BA9755B6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7923922"/>
                <a:ext cx="4152900" cy="10926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890EF114-7644-3F2B-9C87-CA53477E3ABC}"/>
              </a:ext>
            </a:extLst>
          </p:cNvPr>
          <p:cNvSpPr/>
          <p:nvPr/>
        </p:nvSpPr>
        <p:spPr>
          <a:xfrm>
            <a:off x="4843464" y="7242763"/>
            <a:ext cx="581024" cy="7822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AB14235-02FD-E7E4-F0EC-E413F3D2D461}"/>
              </a:ext>
            </a:extLst>
          </p:cNvPr>
          <p:cNvSpPr/>
          <p:nvPr/>
        </p:nvSpPr>
        <p:spPr>
          <a:xfrm>
            <a:off x="11120438" y="7180920"/>
            <a:ext cx="581024" cy="7822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7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028700" y="1135427"/>
            <a:ext cx="15447872" cy="8760637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02066" y="69748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271905" y="441994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36A6D7-7E91-7122-C2AD-3148DA9ED9B3}"/>
                  </a:ext>
                </a:extLst>
              </p:cNvPr>
              <p:cNvSpPr txBox="1"/>
              <p:nvPr/>
            </p:nvSpPr>
            <p:spPr>
              <a:xfrm>
                <a:off x="4022024" y="1599468"/>
                <a:ext cx="9788730" cy="3064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Câu 3. </a:t>
                </a:r>
                <a:r>
                  <a:rPr lang="vi-VN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vẽ sau, biết rằng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r>
                  <a:rPr lang="vi-VN" sz="44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hãy tính số đo của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36A6D7-7E91-7122-C2AD-3148DA9E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24" y="1599468"/>
                <a:ext cx="9788730" cy="3064044"/>
              </a:xfrm>
              <a:prstGeom prst="rect">
                <a:avLst/>
              </a:prstGeom>
              <a:blipFill>
                <a:blip r:embed="rId19"/>
                <a:stretch>
                  <a:fillRect l="-2553" r="-2491" b="-8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E2A6C2B-0581-C0D4-4C04-D631DA662C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96792" y="5072330"/>
            <a:ext cx="5519426" cy="3239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8515800" y="6215040"/>
              <a:ext cx="1343520" cy="282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06440" y="6205680"/>
                <a:ext cx="1362240" cy="3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0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5145" y="-2374848"/>
            <a:ext cx="378561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01078" y="6964489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09478" y="831634"/>
            <a:ext cx="3321689" cy="3031796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6AE33BE5-8FF1-9D02-4E20-3E1F1CDDA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7325" y="639102"/>
            <a:ext cx="15740989" cy="91255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541337">
            <a:off x="15628806" y="968044"/>
            <a:ext cx="2006199" cy="19961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17186">
            <a:off x="865116" y="457257"/>
            <a:ext cx="1547986" cy="22114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73843" y="6743700"/>
            <a:ext cx="1911401" cy="3239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BA3082-D1AE-9249-06BE-221A9DD092E3}"/>
                  </a:ext>
                </a:extLst>
              </p:cNvPr>
              <p:cNvSpPr txBox="1"/>
              <p:nvPr/>
            </p:nvSpPr>
            <p:spPr>
              <a:xfrm>
                <a:off x="7134313" y="2769563"/>
                <a:ext cx="9497592" cy="6366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 hai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cạnh chung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Do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Vì 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𝐷𝐸𝐶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𝐴𝐵𝐸</m:t>
                        </m:r>
                      </m:e>
                    </m:acc>
                  </m:oMath>
                </a14:m>
                <a:endParaRPr lang="en-US" sz="4000" i="1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−30</m:t>
                    </m:r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−30</m:t>
                    </m:r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=120</m:t>
                    </m:r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BA3082-D1AE-9249-06BE-221A9DD09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13" y="2769563"/>
                <a:ext cx="9497592" cy="6366679"/>
              </a:xfrm>
              <a:prstGeom prst="rect">
                <a:avLst/>
              </a:prstGeom>
              <a:blipFill>
                <a:blip r:embed="rId15"/>
                <a:stretch>
                  <a:fillRect l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B6384996-8557-F29C-52A6-07D39A05CE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74309" y="3633034"/>
            <a:ext cx="5519426" cy="3239663"/>
          </a:xfrm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A5AC641-0F51-4A2C-D932-8EC0C62987A8}"/>
              </a:ext>
            </a:extLst>
          </p:cNvPr>
          <p:cNvSpPr/>
          <p:nvPr/>
        </p:nvSpPr>
        <p:spPr>
          <a:xfrm>
            <a:off x="7925819" y="1043188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7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5898" y="1028700"/>
            <a:ext cx="16040100" cy="8229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900977" y="-284607"/>
            <a:ext cx="1639271" cy="295606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624551">
            <a:off x="15447591" y="1823192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4979" y="8953500"/>
            <a:ext cx="1267542" cy="12453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8BF54D-5237-A822-0EFC-B98F251BB6DB}"/>
              </a:ext>
            </a:extLst>
          </p:cNvPr>
          <p:cNvSpPr txBox="1"/>
          <p:nvPr/>
        </p:nvSpPr>
        <p:spPr>
          <a:xfrm>
            <a:off x="5029200" y="1533607"/>
            <a:ext cx="925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AA95B-142D-3320-9272-FAA10F059EF6}"/>
              </a:ext>
            </a:extLst>
          </p:cNvPr>
          <p:cNvSpPr txBox="1"/>
          <p:nvPr/>
        </p:nvSpPr>
        <p:spPr>
          <a:xfrm>
            <a:off x="1432305" y="6802788"/>
            <a:ext cx="43815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0DCB9E-056D-1F68-A9B8-807C02B2415C}"/>
              </a:ext>
            </a:extLst>
          </p:cNvPr>
          <p:cNvSpPr txBox="1"/>
          <p:nvPr/>
        </p:nvSpPr>
        <p:spPr>
          <a:xfrm>
            <a:off x="7270644" y="6756403"/>
            <a:ext cx="43815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Hoàn thành các bài tập được giao. 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67B34E-6ECD-95A2-9585-B44650C89062}"/>
              </a:ext>
            </a:extLst>
          </p:cNvPr>
          <p:cNvSpPr txBox="1"/>
          <p:nvPr/>
        </p:nvSpPr>
        <p:spPr>
          <a:xfrm>
            <a:off x="12770610" y="6695336"/>
            <a:ext cx="292896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Chuẩn bị bài mới. 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C1A74452-1F4E-30F9-2037-584AF58B815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630932" y="4391146"/>
            <a:ext cx="1861708" cy="2206469"/>
          </a:xfrm>
          <a:prstGeom prst="rect">
            <a:avLst/>
          </a:prstGeom>
        </p:spPr>
      </p:pic>
      <p:pic>
        <p:nvPicPr>
          <p:cNvPr id="31" name="Picture 18">
            <a:extLst>
              <a:ext uri="{FF2B5EF4-FFF2-40B4-BE49-F238E27FC236}">
                <a16:creationId xmlns:a16="http://schemas.microsoft.com/office/drawing/2014/main" id="{5153E057-CE3A-1E4E-306E-691AF308470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424671" y="4391145"/>
            <a:ext cx="1861708" cy="2206469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911B02D7-C2E1-CBC4-5F56-9802B7ACC6A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410072" y="4442433"/>
            <a:ext cx="1861708" cy="22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1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3791064" y="-828707"/>
            <a:ext cx="9513699" cy="1098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520259" y="332560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9C5874-461F-358F-261E-4E62451B583D}"/>
              </a:ext>
            </a:extLst>
          </p:cNvPr>
          <p:cNvSpPr txBox="1"/>
          <p:nvPr/>
        </p:nvSpPr>
        <p:spPr>
          <a:xfrm>
            <a:off x="5031905" y="3280526"/>
            <a:ext cx="712962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7167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5145" y="-2374848"/>
            <a:ext cx="378561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07684" y="9154288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09478" y="831634"/>
            <a:ext cx="3321689" cy="303179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1458" y="6964489"/>
            <a:ext cx="1911401" cy="3239663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4CABAAC5-5488-F852-6272-1D6E12DA93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15805" y="587267"/>
            <a:ext cx="15656390" cy="91124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17186">
            <a:off x="15857913" y="926079"/>
            <a:ext cx="1547986" cy="22114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541337">
            <a:off x="15790716" y="8146679"/>
            <a:ext cx="2006199" cy="19961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797B1F-8D9A-78DD-1154-AF2C623A5CC5}"/>
              </a:ext>
            </a:extLst>
          </p:cNvPr>
          <p:cNvSpPr txBox="1"/>
          <p:nvPr/>
        </p:nvSpPr>
        <p:spPr>
          <a:xfrm>
            <a:off x="1128504" y="2498995"/>
            <a:ext cx="16030991" cy="553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latin typeface="Arial" panose="020B0604020202020204" pitchFamily="34" charset="0"/>
                <a:cs typeface="Arial" panose="020B0604020202020204" pitchFamily="34" charset="0"/>
              </a:rPr>
              <a:t>BÀI 4: TRƯỜNG HỢP BẰNG NHAU THỨ NHẤT CỦA TAM GIÁC: CẠNH – CẠNH – CẠNH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06516" y="1215597"/>
            <a:ext cx="13474966" cy="747562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7131" y="568947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30859">
            <a:off x="13517010" y="1288129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21821" y="8428397"/>
            <a:ext cx="3066494" cy="10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C40A81-4B4D-C507-F4DF-A359BB1CE8EF}"/>
              </a:ext>
            </a:extLst>
          </p:cNvPr>
          <p:cNvSpPr txBox="1"/>
          <p:nvPr/>
        </p:nvSpPr>
        <p:spPr>
          <a:xfrm>
            <a:off x="6467473" y="2368959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/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tr.83)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blipFill>
                <a:blip r:embed="rId14"/>
                <a:stretch>
                  <a:fillRect l="-2081" r="-203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618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9250" y="839044"/>
            <a:ext cx="15049500" cy="95222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388922">
            <a:off x="1257653" y="-339401"/>
            <a:ext cx="1639271" cy="29560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283888">
            <a:off x="15431329" y="2699290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3747" y="359812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58062" y="703710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474231">
            <a:off x="15927965" y="7485879"/>
            <a:ext cx="2187303" cy="2663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922316-4AF4-C5D9-6F2F-D2BBB3BAB0C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36364" r="38802" b="5003"/>
          <a:stretch/>
        </p:blipFill>
        <p:spPr>
          <a:xfrm>
            <a:off x="2616911" y="3026383"/>
            <a:ext cx="4210051" cy="4468653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AE7810F6-9F31-81F5-61CF-C4FEE5BFB763}"/>
              </a:ext>
            </a:extLst>
          </p:cNvPr>
          <p:cNvSpPr/>
          <p:nvPr/>
        </p:nvSpPr>
        <p:spPr>
          <a:xfrm>
            <a:off x="7966405" y="1225170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63F52D-210C-CC4C-1BD4-4C07A99470C2}"/>
                  </a:ext>
                </a:extLst>
              </p:cNvPr>
              <p:cNvSpPr txBox="1"/>
              <p:nvPr/>
            </p:nvSpPr>
            <p:spPr>
              <a:xfrm>
                <a:off x="6984742" y="2854749"/>
                <a:ext cx="8807235" cy="5355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</a:rPr>
                  <a:t>Xét hai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𝑄𝑁𝑃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</a:rPr>
                  <a:t>, ta có: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𝑄𝑁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𝑄𝑃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cạnh chung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𝑄𝑁𝑃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 (c.c.c)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𝑄𝑁𝑃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63F52D-210C-CC4C-1BD4-4C07A9947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42" y="2854749"/>
                <a:ext cx="8807235" cy="5355505"/>
              </a:xfrm>
              <a:prstGeom prst="rect">
                <a:avLst/>
              </a:prstGeom>
              <a:blipFill>
                <a:blip r:embed="rId17"/>
                <a:stretch>
                  <a:fillRect l="-2491" b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5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3950" y="599022"/>
            <a:ext cx="16043099" cy="93090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988540" y="-375179"/>
            <a:ext cx="1639271" cy="29560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04795" y="555776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73858" y="8750881"/>
            <a:ext cx="1363675" cy="14260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54565" y="1897392"/>
            <a:ext cx="567637" cy="5284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3988" y="7586721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230224" y="7870352"/>
            <a:ext cx="2655658" cy="2416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A9A149-56EC-2FA1-621E-7F2C5CFD0144}"/>
                  </a:ext>
                </a:extLst>
              </p:cNvPr>
              <p:cNvSpPr txBox="1"/>
              <p:nvPr/>
            </p:nvSpPr>
            <p:spPr>
              <a:xfrm>
                <a:off x="3219449" y="1809215"/>
                <a:ext cx="11849100" cy="202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 (Body)"/>
                  </a:rPr>
                  <a:t>Bài 2 (SGK – tr.83)</a:t>
                </a:r>
                <a:r>
                  <a:rPr lang="en-US" sz="4400" dirty="0">
                    <a:latin typeface="Arial (Body)"/>
                  </a:rPr>
                  <a:t> Cho </a:t>
                </a:r>
                <a:r>
                  <a:rPr lang="en-US" sz="4400" dirty="0" err="1">
                    <a:latin typeface="Arial (Body)"/>
                  </a:rPr>
                  <a:t>Hình</a:t>
                </a:r>
                <a:r>
                  <a:rPr lang="en-US" sz="4400" dirty="0">
                    <a:latin typeface="Arial (Body)"/>
                  </a:rPr>
                  <a:t> 43 </a:t>
                </a:r>
                <a:r>
                  <a:rPr lang="en-US" sz="4400" dirty="0" err="1">
                    <a:latin typeface="Arial (Body)"/>
                  </a:rPr>
                  <a:t>có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 (Body)"/>
                  </a:rPr>
                  <a:t>. </a:t>
                </a:r>
                <a:r>
                  <a:rPr lang="en-US" sz="4400" dirty="0" err="1">
                    <a:latin typeface="Arial (Body)"/>
                  </a:rPr>
                  <a:t>Chứng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minh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A9A149-56EC-2FA1-621E-7F2C5CFD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49" y="1809215"/>
                <a:ext cx="11849100" cy="2023183"/>
              </a:xfrm>
              <a:prstGeom prst="rect">
                <a:avLst/>
              </a:prstGeom>
              <a:blipFill>
                <a:blip r:embed="rId17"/>
                <a:stretch>
                  <a:fillRect l="-2058" r="-2109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DDB8DC59-7267-3CCC-7EBC-FB37C73E645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2" t="4720" r="6552" b="12266"/>
          <a:stretch/>
        </p:blipFill>
        <p:spPr>
          <a:xfrm>
            <a:off x="6593704" y="4118068"/>
            <a:ext cx="5100591" cy="48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7102" y="463199"/>
            <a:ext cx="16040100" cy="92523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1171995" y="-119187"/>
            <a:ext cx="1639271" cy="295606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624551">
            <a:off x="15447591" y="1823192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9962" y="8578441"/>
            <a:ext cx="1267542" cy="1245360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7CDF13F-8A30-AA38-FC67-03CDCDE84F12}"/>
              </a:ext>
            </a:extLst>
          </p:cNvPr>
          <p:cNvSpPr/>
          <p:nvPr/>
        </p:nvSpPr>
        <p:spPr>
          <a:xfrm>
            <a:off x="7946052" y="1152525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B7655A-5C66-FAF3-618A-CA699977E03E}"/>
                  </a:ext>
                </a:extLst>
              </p:cNvPr>
              <p:cNvSpPr txBox="1"/>
              <p:nvPr/>
            </p:nvSpPr>
            <p:spPr>
              <a:xfrm>
                <a:off x="1457325" y="3063524"/>
                <a:ext cx="9944100" cy="5201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 hai tam giác vuông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(gt),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cạnh chung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 (cạnh huyền – cạnh góc vuông)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B7655A-5C66-FAF3-618A-CA699977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3063524"/>
                <a:ext cx="9944100" cy="5201617"/>
              </a:xfrm>
              <a:prstGeom prst="rect">
                <a:avLst/>
              </a:prstGeom>
              <a:blipFill>
                <a:blip r:embed="rId14"/>
                <a:stretch>
                  <a:fillRect l="-2146" r="-2207" b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9685D1C-69B3-C8A7-E08F-6794ACCBAB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2" t="4720" r="6552" b="12266"/>
          <a:stretch/>
        </p:blipFill>
        <p:spPr>
          <a:xfrm>
            <a:off x="11553910" y="3143512"/>
            <a:ext cx="5100591" cy="48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9592" y="723900"/>
            <a:ext cx="17526000" cy="91606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425815" y="1324627"/>
            <a:ext cx="1639271" cy="29560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26663" y="1646172"/>
            <a:ext cx="567637" cy="5284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1679" y="8657379"/>
            <a:ext cx="1267542" cy="12453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625468">
            <a:off x="15579445" y="8132754"/>
            <a:ext cx="2645765" cy="22323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82306" y="609108"/>
            <a:ext cx="4071481" cy="641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56FB43-338F-AE26-2C0E-021524C67299}"/>
                  </a:ext>
                </a:extLst>
              </p:cNvPr>
              <p:cNvSpPr txBox="1"/>
              <p:nvPr/>
            </p:nvSpPr>
            <p:spPr>
              <a:xfrm>
                <a:off x="3238499" y="2196092"/>
                <a:ext cx="11811000" cy="202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 (Body)"/>
                  </a:rPr>
                  <a:t>Bài 3 (SGK – tr.83)</a:t>
                </a:r>
                <a:r>
                  <a:rPr lang="en-US" sz="4400" dirty="0">
                    <a:latin typeface="Arial (Body)"/>
                  </a:rPr>
                  <a:t> Cho </a:t>
                </a:r>
                <a:r>
                  <a:rPr lang="en-US" sz="4400" i="1" dirty="0" err="1">
                    <a:latin typeface="Arial (Body)"/>
                  </a:rPr>
                  <a:t>Hình</a:t>
                </a:r>
                <a:r>
                  <a:rPr lang="en-US" sz="4400" i="1" dirty="0">
                    <a:latin typeface="Arial (Body)"/>
                  </a:rPr>
                  <a:t> 44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có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 (Body)"/>
                  </a:rPr>
                  <a:t>. </a:t>
                </a:r>
                <a:r>
                  <a:rPr lang="en-US" sz="4400" dirty="0" err="1">
                    <a:latin typeface="Arial (Body)"/>
                  </a:rPr>
                  <a:t>Chứng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minh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56FB43-338F-AE26-2C0E-021524C6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9" y="2196092"/>
                <a:ext cx="11811000" cy="2023183"/>
              </a:xfrm>
              <a:prstGeom prst="rect">
                <a:avLst/>
              </a:prstGeom>
              <a:blipFill>
                <a:blip r:embed="rId15"/>
                <a:stretch>
                  <a:fillRect l="-2064" r="-2064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46082B94-2822-4F9A-5ECC-3B68148AEA6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9202" r="8076" b="10621"/>
          <a:stretch/>
        </p:blipFill>
        <p:spPr>
          <a:xfrm>
            <a:off x="6102276" y="4686300"/>
            <a:ext cx="6083447" cy="41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20800" y="466863"/>
            <a:ext cx="4071481" cy="6412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5900" y="466863"/>
            <a:ext cx="15011399" cy="95755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47479">
            <a:off x="1389374" y="7662534"/>
            <a:ext cx="1591416" cy="14525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38853">
            <a:off x="15807487" y="8997715"/>
            <a:ext cx="1684424" cy="437950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A9F948A-5F8B-F70C-6874-D741D9C8938E}"/>
              </a:ext>
            </a:extLst>
          </p:cNvPr>
          <p:cNvSpPr/>
          <p:nvPr/>
        </p:nvSpPr>
        <p:spPr>
          <a:xfrm>
            <a:off x="7905750" y="787492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B3672-B075-C8C0-8C90-C1A3C3B809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9202" r="8076" b="10621"/>
          <a:stretch/>
        </p:blipFill>
        <p:spPr>
          <a:xfrm>
            <a:off x="1540221" y="3303653"/>
            <a:ext cx="5393980" cy="367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/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(gt),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cạnh chung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(cạnh huyền – cạnh góc vuông)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blipFill>
                <a:blip r:embed="rId13"/>
                <a:stretch>
                  <a:fillRect l="-2289" r="-2289" b="-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15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787510" y="680311"/>
            <a:ext cx="12417096" cy="8529878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0675" y="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0514" y="372246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377607" y="5842960"/>
            <a:ext cx="2881693" cy="341534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66B360-67E5-E5B6-5639-155C198EAC57}"/>
                  </a:ext>
                </a:extLst>
              </p:cNvPr>
              <p:cNvSpPr txBox="1"/>
              <p:nvPr/>
            </p:nvSpPr>
            <p:spPr>
              <a:xfrm>
                <a:off x="3602062" y="3134831"/>
                <a:ext cx="10685438" cy="406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 (Body)"/>
                  </a:rPr>
                  <a:t>Bài 4 (SGK – tr.83)</a:t>
                </a:r>
                <a:r>
                  <a:rPr lang="en-US" sz="4400" dirty="0">
                    <a:latin typeface="Arial (Body)"/>
                  </a:rPr>
                  <a:t> Cho 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en-US" sz="4400" dirty="0">
                    <a:latin typeface="Arial (Body)"/>
                  </a:rPr>
                  <a:t> tam </a:t>
                </a:r>
                <a:r>
                  <a:rPr lang="en-US" sz="4400" dirty="0" err="1">
                    <a:latin typeface="Arial (Body)"/>
                  </a:rPr>
                  <a:t>giác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và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thoả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mãn</a:t>
                </a:r>
                <a:r>
                  <a:rPr lang="en-US" sz="4400" dirty="0">
                    <a:latin typeface="Arial (Body)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44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44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sz="44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=71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 (Body)"/>
                  </a:rPr>
                  <a:t>. </a:t>
                </a:r>
                <a:r>
                  <a:rPr lang="en-US" sz="4400" dirty="0" err="1">
                    <a:latin typeface="Arial (Body)"/>
                  </a:rPr>
                  <a:t>Tính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số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đo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các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góc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còn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lại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của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en-US" sz="4400" dirty="0">
                    <a:latin typeface="Arial (Body)"/>
                  </a:rPr>
                  <a:t> tam </a:t>
                </a:r>
                <a:r>
                  <a:rPr lang="en-US" sz="4400" dirty="0" err="1">
                    <a:latin typeface="Arial (Body)"/>
                  </a:rPr>
                  <a:t>giác</a:t>
                </a:r>
                <a:r>
                  <a:rPr lang="en-US" sz="4400" dirty="0"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66B360-67E5-E5B6-5639-155C198E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062" y="3134831"/>
                <a:ext cx="10685438" cy="4063933"/>
              </a:xfrm>
              <a:prstGeom prst="rect">
                <a:avLst/>
              </a:prstGeom>
              <a:blipFill>
                <a:blip r:embed="rId17"/>
                <a:stretch>
                  <a:fillRect l="-2339" r="-2282" b="-5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659</Words>
  <Application>Microsoft Office PowerPoint</Application>
  <PresentationFormat>Custom</PresentationFormat>
  <Paragraphs>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Arial (Body)</vt:lpstr>
      <vt:lpstr>Calibri</vt:lpstr>
      <vt:lpstr>Times New Roman</vt:lpstr>
      <vt:lpstr>Yu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Fun Classroom Rules Education Presentation</dc:title>
  <dc:creator>Lê Thảo</dc:creator>
  <cp:lastModifiedBy>thu dao</cp:lastModifiedBy>
  <cp:revision>8</cp:revision>
  <dcterms:created xsi:type="dcterms:W3CDTF">2006-08-16T00:00:00Z</dcterms:created>
  <dcterms:modified xsi:type="dcterms:W3CDTF">2024-03-18T01:54:47Z</dcterms:modified>
  <dc:identifier>DAFPXz5jK6c</dc:identifier>
</cp:coreProperties>
</file>