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394" r:id="rId2"/>
    <p:sldId id="257" r:id="rId3"/>
    <p:sldId id="259" r:id="rId4"/>
    <p:sldId id="264" r:id="rId5"/>
    <p:sldId id="260" r:id="rId6"/>
    <p:sldId id="261" r:id="rId7"/>
    <p:sldId id="262" r:id="rId8"/>
    <p:sldId id="268" r:id="rId9"/>
    <p:sldId id="263" r:id="rId10"/>
    <p:sldId id="272" r:id="rId11"/>
    <p:sldId id="267" r:id="rId12"/>
    <p:sldId id="279" r:id="rId13"/>
    <p:sldId id="276" r:id="rId14"/>
    <p:sldId id="265" r:id="rId15"/>
    <p:sldId id="289" r:id="rId16"/>
    <p:sldId id="281" r:id="rId17"/>
    <p:sldId id="282" r:id="rId18"/>
    <p:sldId id="266" r:id="rId19"/>
    <p:sldId id="269" r:id="rId20"/>
    <p:sldId id="295" r:id="rId21"/>
    <p:sldId id="324" r:id="rId22"/>
    <p:sldId id="325" r:id="rId23"/>
  </p:sldIdLst>
  <p:sldSz cx="18288000" cy="10287000"/>
  <p:notesSz cx="6858000" cy="9144000"/>
  <p:embeddedFontLst>
    <p:embeddedFont>
      <p:font typeface="Cambria Math" panose="02040503050406030204" pitchFamily="18"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22" autoAdjust="0"/>
  </p:normalViewPr>
  <p:slideViewPr>
    <p:cSldViewPr>
      <p:cViewPr varScale="1">
        <p:scale>
          <a:sx n="39" d="100"/>
          <a:sy n="39" d="100"/>
        </p:scale>
        <p:origin x="105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1:06.371"/>
    </inkml:context>
    <inkml:brush xml:id="br0">
      <inkml:brushProperty name="width" value="0.35" units="cm"/>
      <inkml:brushProperty name="height" value="0.35" units="cm"/>
      <inkml:brushProperty name="color" value="#FFFFFF"/>
    </inkml:brush>
  </inkml:definitions>
  <inkml:trace contextRef="#ctx0" brushRef="#br0">2269 1 24575,'-1'0'0,"0"0"0,0 0 0,0 0 0,1 1 0,-1-1 0,0 0 0,0 1 0,1-1 0,-1 1 0,0-1 0,1 1 0,-1-1 0,0 1 0,1-1 0,-1 1 0,1 0 0,-1-1 0,1 1 0,-1 0 0,1-1 0,-1 1 0,1 0 0,-1 1 0,-6 21 0,6-20 0,-18 78 0,-11 37 0,-153 383 0,122-312 0,23-63 0,10-36 0,-22 61 0,40-128 0,3-3 0,-2-1 0,-17 31 0,15-39 0,11-10 0,-1-1 0,1 0 0,0 0 0,0 0 0,0 0 0,-1 0 0,1 0 0,0 0 0,0 0 0,0 0 0,-1 0 0,1 0 0,0 0 0,0 0 0,0-1 0,-1 1 0,1 0 0,0 0 0,0 0 0,0 0 0,-1 0 0,1 0 0,0 0 0,0 0 0,0-1 0,0 1 0,0 0 0,-1 0 0,1 0 0,0 0 0,0-1 0,0 1 0,0 0 0,0 0 0,0 0 0,0 0 0,0-1 0,-3-30 0,8-24 0,23-103 0,29-56 0,20-97 0,-55 121 0,-24 154 0,-2 35 0,-1 9 0,-18 64 0,-114 523 0,76-312 0,-8 40 0,-34 431 0,117-845 0,49-460-538,-9-662 0,-54 1181 538,-1-47 0,1 72 0,-1 0 0,0 0 0,0 1 0,-1-1 0,1 0 0,-2 1 0,-3-11 0,5 17 0,1-1 0,0 1 0,0 0 0,0-1 0,-1 1 0,1-1 0,0 1 0,0 0 0,-1-1 0,1 1 0,0 0 0,-1 0 0,1-1 0,0 1 0,-1 0 0,1 0 0,-1-1 0,1 1 0,0 0 0,-1 0 0,1 0 0,-1 0 0,1 0 0,-1 0 0,1 0 0,0 0 0,-1 0 0,1 0 0,-1 0 0,1 0 0,-1 0 0,1 0 0,-1 0 0,1 0 0,0 0 0,-1 0 0,1 1 0,-1-1 0,1 0 0,0 0 0,-1 0 0,1 1 0,0-1 0,-1 0 0,1 1 0,0-1 0,-1 0 0,1 1 0,0-1 0,0 0 0,-1 1 0,1-1 0,0 0 0,0 1 0,0-1 0,-1 1 0,1-1 0,0 1 0,0 0 0,-7 12 0,0 1 0,2 0 0,-1 1 0,2 0 0,0-1 0,0 1 0,-1 25 0,-2 3 0,-94 421 173,-44 276 163,104-133-336,48-1970-1336,-8 1271 1491,-20-142 0,19 222-155,-1-1 0,0 1 0,0-1 0,-10-19 0,13 31 0,0 0 0,-1 0 0,1 0 0,-1 0 0,1 0 0,0 0 0,-1 0 0,1 0 0,-1 1 0,0-1 0,1 0 0,-1 0 0,0 0 0,1 1 0,-1-1 0,0 0 0,0 1 0,0-1 0,0 1 0,0-1 0,1 1 0,-1 0 0,0-1 0,0 1 0,0 0 0,0-1 0,0 1 0,0 0 0,0 0 0,0 0 0,0 0 0,0 0 0,0 0 0,0 0 0,0 0 0,0 1 0,0-1 0,0 0 0,0 0 0,0 1 0,0-1 0,0 1 0,0-1 0,0 1 0,0-1 0,0 1 0,1 0 0,-2 0 0,-3 5 0,-1 0 0,1 0 0,1 0 0,-1 1 0,-3 7 0,7-13 0,-30 61 430,-40 110 0,69-166-397,-63 182 273,-46 219 0,-1 203-1040,85-397 691,10 0-1,11 250 0,5-461 42,1 0-1,0 0 0,0 0 1,0 0-1,0 0 0,0 0 1,0 0-1,1 0 0,-1 0 1,1 0-1,-1 0 0,1 0 1,0 0-1,1 3 1,0-8 21,0 0 1,0 0 0,-1 0 0,0 0 0,1 0 0,-1 0-1,0-1 1,-1 1 0,2-6 0,16-84 377,7-102 0,37-971-1246,-65 960 563,1 172 271,-10-59 0,12 90 15,-1 0 0,1 1 0,-1-1 0,0 0 0,0 1 0,0-1 0,0 1 0,-1-1 0,1 1 0,-1-1 0,-1-2 0,2 5 0,1 0 0,-1 0 0,1-1 0,-1 1 0,1 0 0,-1 0 0,1 0 0,0-1 0,-1 1 0,1 0 0,-1 0 0,1 0 0,-1 0 0,1 0 0,-1 0 0,1 0 0,-1 0 0,1 0 0,-1 0 0,1 0 0,-1 1 0,1-1 0,-1 0 0,1 0 0,-1 0 0,1 1 0,-1-1 0,1 0 0,0 1 0,-1-1 0,1 0 0,0 1 0,-1-1 0,1 0 0,-1 1 0,-4 6 0,0 1 0,1-1 0,-1 1 0,2 0 0,-6 14 0,-25 81 3,5 0-1,-18 118 1,13-51-175,-34 130-161,-83 426-234,68 192 1648,77-847-1061,-1-50-20,7-21 0,0 0 0,0 1 0,0-1 0,0 0 0,-1 0 0,1 0 0,0 0 0,0 0 0,0 0 0,0 0 0,0 1 0,-1-1 0,1 0 0,0 0 0,0 0 0,0 0 0,0 0 0,-1 0 0,1 0 0,0 0 0,0 0 0,0 0 0,-1 0 0,1 0 0,0 0 0,0 0 0,0 0 0,0 0 0,-1 0 0,1 0 0,0 0 0,0 0 0,0-1 0,0 1 0,-1 0 0,1 0 0,0 0 0,0 0 0,0 0 0,0 0 0,0 0 0,-1-1 0,1 1 0,0 0 0,0 0 0,0 0 0,0 0 0,0-1 0,-2-3 0,-1-1 0,1 1 0,1-1 0,-1 0 0,-1-8 0,-9-54 400,-4-100 0,6 47-96,-2 17-298,-4 0 0,-4 1 0,-60-176 0,79 275-6,-21-55 0,-33-65 0,54 120 0,-1 0 0,1 0 0,-1 0 0,0 0 0,0 0 0,-1 0 0,1 1 0,0-1 0,-1 1 0,-4-4 0,6 6 0,1 0 0,0 0 0,-1-1 0,1 1 0,-1 0 0,1 0 0,-1 0 0,1 0 0,-1 0 0,1 0 0,-1 0 0,1 0 0,0 0 0,-1 0 0,1 1 0,-1-1 0,1 0 0,-1 0 0,1 0 0,-1 0 0,1 1 0,0-1 0,-1 0 0,1 0 0,0 1 0,-1-1 0,1 0 0,-1 1 0,-10 23 0,2 20 0,2-1 0,2 1 0,2 0 0,3 55 0,0-44 0,6 511 0,-5-564 0,1-10 0,5-27 0,-5 29 0,244-939 0,-154 586 0,-89 345 0,-3 9 0,0 1 0,1-1 0,0 0 0,-1 1 0,2-1 0,-1 1 0,1-1 0,-1 1 0,1 0 0,0 0 0,1-1 0,-1 1 0,5-4 0,2 6 0,0 16 0,-1 14 0,-2 0 0,-1 0 0,-1 1 0,1 38 0,-3-38 0,11 274 0,-9-167 0,4-29 0,-7-100 0,0-1 0,0 1 0,1 0 0,0-1 0,2 7 0,-4-13 0,1 1 0,-1-1 0,0 1 0,0-1 0,0 0 0,1 1 0,-1-1 0,0 0 0,1 1 0,-1-1 0,0 0 0,1 1 0,-1-1 0,0 0 0,1 0 0,-1 1 0,0-1 0,1 0 0,-1 0 0,1 0 0,-1 1 0,1-1 0,-1 0 0,0 0 0,1 0 0,-1 0 0,1 0 0,-1 0 0,1 0 0,0 0 0,0-1 0,0 0 0,1 1 0,-1-1 0,0 0 0,0 0 0,1 0 0,-1 0 0,0-1 0,0 1 0,0 0 0,0 0 0,-1-1 0,1 1 0,1-2 0,16-34 0,-1-1 0,17-55 0,-17 44 0,165-488 0,-182 535 0,6-15 0,1 0 0,0 0 0,1 0 0,13-18 0,-19 31 0,0 1 0,1 1 0,-1-1 0,1 0 0,0 1 0,-1-1 0,1 1 0,0 0 0,1 0 0,-1 0 0,6-3 0,-6 5 0,-1-1 0,0 1 0,1-1 0,-1 1 0,1 0 0,-1 0 0,1 0 0,-1 0 0,1 0 0,-1 1 0,1-1 0,-1 1 0,0 0 0,1 0 0,-1 0 0,0 0 0,1 0 0,-1 0 0,3 2 0,-1 1 0,0-1 0,1 1 0,-2 0 0,1-1 0,0 2 0,-1-1 0,0 0 0,0 1 0,0 0 0,2 5 0,19 55 0,-13-21 0,-2-1 0,-1 2 0,0 52 0,-5 129 0,-4-189 0,0-34 0,0-23 0,-4-439 0,5 388 0,0 63 0,0 0 0,0 0 0,-1 0 0,0 0 0,-1 0 0,0 0 0,0 0 0,-3-7 0,2 11 0,1 0 0,0 0 0,-1 0 0,0 1 0,1-1 0,-2 1 0,1 0 0,0 0 0,-1 0 0,1 0 0,-1 0 0,0 1 0,0 0 0,0 0 0,0 0 0,-5-2 0,-11-2 0,1 1 0,-1 1 0,1 0 0,-1 2 0,0 0 0,0 2 0,-1 0 0,1 1 0,0 1 0,1 1 0,-1 0 0,0 2 0,1 0 0,0 1 0,0 1 0,0 1 0,-19 12 0,17-8 0,1 1 0,1 1 0,0 1 0,1 0 0,1 2 0,1 0 0,0 0 0,1 2 0,1 0 0,0 1 0,-17 35 0,18-28 0,2 0 0,1 1 0,1 0 0,2 1 0,1 0 0,1 0 0,1 0 0,2 1 0,1 30 0,1-42 0,1-1 0,1 1 0,6 27 0,-7-40 0,1-1 0,-1 1 0,1 0 0,0-1 0,0 1 0,0-1 0,0 1 0,1-1 0,0 0 0,0 0 0,0 0 0,0-1 0,1 1 0,0-1 0,-1 0 0,9 6 0,-10-8 0,1 0 0,-1-1 0,1 1 0,-1 0 0,1-1 0,0 1 0,-1-1 0,1 0 0,-1 0 0,1 0 0,0 0 0,-1 0 0,1-1 0,0 1 0,-1-1 0,1 1 0,-1-1 0,1 0 0,-1 0 0,0 0 0,1-1 0,-1 1 0,0 0 0,0-1 0,0 0 0,0 1 0,0-1 0,0 0 0,3-4 0,2-3 0,1-1 0,-1 0 0,-1 0 0,0 0 0,8-19 0,-2 0 0,-2-1 0,-1 0 0,8-54 0,3-99 0,0 7 0,-19 168 0,1 0 0,0 0 0,0 0 0,1 0 0,0 0 0,4-7 0,-6 14 0,-1 0 0,1 1 0,-1-1 0,0 0 0,1 1 0,-1-1 0,1 0 0,-1 1 0,1-1 0,0 1 0,-1-1 0,1 1 0,0-1 0,-1 1 0,1 0 0,0-1 0,-1 1 0,1 0 0,0-1 0,0 1 0,-1 0 0,1 0 0,0 0 0,0 0 0,0 0 0,0 0 0,1 0 0,-1 1 0,1 0 0,-1 0 0,1 0 0,-1 0 0,1 1 0,-1-1 0,0 0 0,0 1 0,0-1 0,0 0 0,0 1 0,0-1 0,0 1 0,0 0 0,0-1 0,0 3 0,11 27 0,-1 0 0,-2 0 0,-1 1 0,6 62 0,-2-16 0,14 47-682,47 142-1,-54-211-6143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3:45.152"/>
    </inkml:context>
    <inkml:brush xml:id="br0">
      <inkml:brushProperty name="width" value="0.35" units="cm"/>
      <inkml:brushProperty name="height" value="0.35" units="cm"/>
      <inkml:brushProperty name="color" value="#FFFFFF"/>
    </inkml:brush>
  </inkml:definitions>
  <inkml:trace contextRef="#ctx0" brushRef="#br0">884 1563 24575,'1'28'0,"-1"19"0,-7 57 0,5-87 0,-2 0 0,0 0 0,0-1 0,-2 0 0,0 0 0,-16 29 0,18-37 0,-7 13 0,-1-1 0,-18 22 0,30-41 0,-1 0 0,1-1 0,-1 1 0,1-1 0,-1 1 0,1-1 0,-1 1 0,1-1 0,-1 1 0,1-1 0,-1 1 0,0-1 0,1 0 0,-1 1 0,1-1 0,-1 0 0,0 0 0,1 0 0,-1 1 0,0-1 0,-1 0 0,-2-12 0,8-31 0,151-533 0,-129 493 0,12-75 0,-26 99 0,31-88 0,4 33 0,17-46 0,-44 108 0,-20 52 0,1-1 0,-1 0 0,0 0 0,1 1 0,-1-1 0,1 0 0,-1 0 0,1 1 0,-1-1 0,1 0 0,0 1 0,-1-1 0,1 1 0,0-1 0,-1 1 0,1-1 0,0 1 0,1-1 0,7 9 0,-2 29 0,-8-3 0,-1 0 0,-2-1 0,-2 1 0,-18 62 0,6-28 0,-35 108 0,31-112 0,-15 78 0,36-139 0,1-1 0,-1 0 0,1 1 0,-1-1 0,1 1 0,0-1 0,0 1 0,0-1 0,1 1 0,-1-1 0,1 1 0,1 4 0,-2-7 0,0 1 0,1-1 0,-1 1 0,1-1 0,-1 0 0,0 1 0,1-1 0,-1 0 0,1 1 0,-1-1 0,1 0 0,-1 0 0,1 1 0,-1-1 0,1 0 0,0 0 0,-1 0 0,1 0 0,-1 0 0,1 0 0,-1 0 0,1 0 0,-1 0 0,1 0 0,0 0 0,-1 0 0,1 0 0,-1 0 0,1 0 0,-1-1 0,1 1 0,-1 0 0,1-1 0,5-2 0,0-1 0,0 0 0,-1 0 0,0-1 0,0 1 0,0-1 0,8-10 0,7-13 0,-2 0 0,0-1 0,-2-1 0,13-34 0,44-137 0,-50 132 0,38-139 0,-42 138 0,-11 28 0,-1 1 0,-2-1 0,-2-1 0,-3-65 0,2-26 0,-1 121 0,1-1 0,0 1 0,0 0 0,10-25 0,-11 34 0,0 0 0,0 0 0,1 1 0,0-1 0,0 1 0,0-1 0,0 1 0,0 0 0,1 0 0,-1 0 0,1 0 0,0 0 0,0 1 0,0-1 0,0 1 0,1 0 0,-1 0 0,0 0 0,1 0 0,0 1 0,3-2 0,-6 3 0,0 0 0,0-1 0,0 1 0,0 0 0,-1 0 0,1 0 0,0 0 0,0 0 0,0 1 0,0-1 0,0 0 0,-1 0 0,1 1 0,0-1 0,0 0 0,0 1 0,-1-1 0,1 1 0,0-1 0,0 1 0,-1-1 0,1 1 0,0-1 0,-1 1 0,1 0 0,-1-1 0,1 1 0,-1 0 0,1 0 0,-1-1 0,1 3 0,5 15 0,0 1 0,-1 0 0,-1 1 0,-1-1 0,1 37 0,-3-47 0,9 128 0,-13 220 0,-8-274 0,-5-1 0,-2-1 0,-34 92 0,-2 9 0,49-160 0,4-15 0,0 0 0,-1 0 0,0 0 0,0-1 0,0 1 0,-1-1 0,-7 13 0,10-40 0,13-137 0,28-240 0,-34 361 0,13-44 0,-5 43 0,-15 38 0,0 0 0,0-1 0,1 1 0,-1-1 0,0 1 0,0-1 0,0 1 0,0 0 0,1-1 0,-1 1 0,0 0 0,0-1 0,1 1 0,-1 0 0,0-1 0,0 1 0,1 0 0,-1 0 0,0-1 0,1 1 0,-1 0 0,1 0 0,-1 0 0,0-1 0,1 1 0,-1 0 0,0 0 0,1 0 0,-1 0 0,1 0 0,-1 0 0,1 0 0,0 0 0,0 5 0,0-1 0,0 1 0,0 0 0,0 0 0,-1 0 0,1 0 0,-1 0 0,-1 1 0,1-1 0,-1 0 0,-1 5 0,-87 448 0,63-346 0,-3 17 0,-83 343 0,-33-18 0,123-409 0,22-45 0,0 1 0,-1-1 0,1 0 0,0 0 0,0 0 0,-1 1 0,1-1 0,0 0 0,0 0 0,-1 0 0,1 1 0,0-1 0,-1 0 0,1 0 0,0 0 0,-1 0 0,1 0 0,0 0 0,-1 0 0,1 0 0,0 0 0,-1 0 0,1 0 0,-1 0 0,1 0 0,0 0 0,-1 0 0,1 0 0,0 0 0,-1 0 0,1-1 0,0 1 0,0 0 0,-1 0 0,1 0 0,0 0 0,-1-1 0,1 1 0,0 0 0,0 0 0,-1-1 0,1 1 0,0 0 0,0-1 0,0 1 0,0 0 0,-1 0 0,1-1 0,0 1 0,0 0 0,0-1 0,0 1 0,0 0 0,0-1 0,0 1 0,0-1 0,0 1 0,0 0 0,0-1 0,0 1 0,0 0 0,0-1 0,-3-16 0,0 1 0,1 0 0,1-1 0,1 0 0,0 1 0,4-24 0,-2 2 0,13-179 0,6-182 0,-20 374 0,-1-47 0,0 68 0,-1-1 0,1 0 0,-1 1 0,0-1 0,0 1 0,-1-1 0,1 1 0,-1 0 0,0 0 0,-5-8 0,7 11 0,-1 1 0,1-1 0,-1 1 0,1 0 0,0-1 0,-1 1 0,1 0 0,-1 0 0,1-1 0,-1 1 0,1 0 0,-1 0 0,1 0 0,-1 0 0,1 0 0,-1 0 0,1 0 0,-1 0 0,1 0 0,-1 0 0,1 0 0,-1 0 0,0 0 0,1 0 0,-1 0 0,1 0 0,-1 0 0,1 1 0,0-1 0,-1 0 0,1 0 0,-1 1 0,1-1 0,-1 0 0,1 1 0,0-1 0,-1 0 0,1 1 0,0-1 0,-1 1 0,1-1 0,0 1 0,-1-1 0,1 1 0,0-1 0,0 1 0,0-1 0,-1 1 0,1 0 0,-21 32 0,2 1 0,1 2 0,1 0 0,-14 48 0,15-43 0,-165 485 0,159-448 0,4 2 0,3 1 0,-5 107 0,46-509 0,4-258 0,-29 571 0,-1 1 0,-1 0 0,1 0 0,-1-1 0,0 1 0,-1 0 0,0 0 0,0 0 0,0 1 0,-1-1 0,0 0 0,-6-9 0,9 16 0,-1-1 0,0 0 0,1 1 0,-1-1 0,0 1 0,0-1 0,1 1 0,-1-1 0,0 1 0,0 0 0,0-1 0,0 1 0,0 0 0,1 0 0,-1-1 0,0 1 0,0 0 0,0 0 0,0 0 0,0 0 0,0 0 0,0 0 0,0 1 0,0-1 0,0 0 0,1 0 0,-1 1 0,0-1 0,0 0 0,0 1 0,0-1 0,1 1 0,-1-1 0,-1 2 0,-23 23 0,9-2 0,1 0 0,0 2 0,2-1 0,1 2 0,1 0 0,1 0 0,2 1 0,-10 45 0,4 12 0,-7 130 0,19 93 0,27-708 0,-5 100 0,-16 257 0,-3 42 0,-1 10 0,2 71 0,-4 1627 0,2-1786 0,2 8 0,-3 0 0,-3 0 0,-20-107 0,5 117 0,19 61 0,-1 0 0,1 1 0,0-1 0,0 0 0,-1 0 0,1 0 0,-1 0 0,1 0 0,-1 0 0,1 1 0,-1-1 0,0 0 0,1 0 0,-1 1 0,0-1 0,1 1 0,-1-1 0,0 0 0,0 1 0,0-1 0,1 1 0,-1 0 0,0-1 0,0 1 0,0 0 0,0-1 0,-2 1 0,-12 12 0,8-6 0,3-13 0,0-38 0,3-58 0,2 59 0,-1 0 0,-9-49 0,8 81 0,-2 0 0,0 0 0,0 1 0,-1-1 0,0 1 0,-1 0 0,0 1 0,-1-1 0,0 1 0,-1 0 0,0 0 0,-12-12 0,16 18 0,-1 1 0,1-1 0,-1 1 0,0 0 0,0 1 0,0-1 0,0 1 0,-1 0 0,1 0 0,-1 0 0,1 0 0,-1 1 0,0 0 0,0 0 0,1 0 0,-1 0 0,0 1 0,0 0 0,-6 0 0,6 1 0,-1 1 0,0-1 0,1 1 0,-1 0 0,1 0 0,0 1 0,0-1 0,0 1 0,0 1 0,0-1 0,0 1 0,1-1 0,0 1 0,0 0 0,0 1 0,-4 4 0,-5 9 0,1 1 0,1 0 0,1 0 0,1 1 0,-11 32 0,-24 110 0,30-86 0,2 0 0,-1 95 0,15 154 0,-1-309 0,3 43 0,-4-57 0,0 0 0,1 1 0,-1-1 0,1 0 0,0 0 0,-1 0 0,1 0 0,0 1 0,0-1 0,1 0 0,-1-1 0,0 1 0,1 0 0,-1 0 0,1-1 0,-1 1 0,1 0 0,0-1 0,0 0 0,3 3 0,-4-4 0,1 1 0,-1-1 0,0 0 0,0 0 0,0 1 0,1-1 0,-1 0 0,0 0 0,0 0 0,1 0 0,-1-1 0,0 1 0,0 0 0,1 0 0,-1-1 0,0 1 0,0-1 0,0 1 0,0-1 0,0 1 0,0-1 0,0 0 0,0 0 0,0 1 0,0-1 0,0 0 0,2-2 0,20-35 0,-7 2 0,-2-1 0,-2 1 0,9-46 0,17-124 0,-18 83 0,-18 112 0,8-47 0,2 0 0,3 1 0,31-79 0,-44 132 0,0-1 0,0 1 0,0 0 0,1 0 0,-1 0 0,1 0 0,0 0 0,0 0 0,1 1 0,-1 0 0,1 0 0,-1 0 0,1 0 0,0 0 0,0 1 0,8-4 0,-9 5 0,0 1 0,0-1 0,0 1 0,0 0 0,0 0 0,0 0 0,0 1 0,0-1 0,0 1 0,0-1 0,0 1 0,0 0 0,0 0 0,-1 0 0,1 1 0,0-1 0,-1 1 0,1-1 0,-1 1 0,0 0 0,1 0 0,-1 0 0,0 0 0,0 1 0,0-1 0,-1 0 0,1 1 0,2 3 0,7 14 0,0 1 0,-2 0 0,0 0 0,-1 1 0,-1 0 0,-1 0 0,3 25 0,-1-8 0,15 42 0,-20-73 0,1 0 0,-1-1 0,2 1 0,-1-1 0,1 0 0,0 0 0,0 0 0,1 0 0,0-1 0,0 0 0,0 0 0,1-1 0,0 0 0,0 0 0,0 0 0,1-1 0,-1 0 0,1-1 0,11 4 0,-8-4 0,0 0 0,0-1 0,1-1 0,-1 0 0,0 0 0,0-1 0,1-1 0,-1 0 0,0 0 0,0-1 0,0 0 0,0-1 0,0-1 0,15-6 0,-7 0 0,0-1 0,0-1 0,-1 0 0,-1-2 0,0 0 0,-1 0 0,0-2 0,17-22 0,0-4 0,-3-2 0,34-62 0,-23 27 0,-4-2 0,29-91 0,-48 117 0,-2 0 0,-3-2 0,-3 0 0,5-64 0,-28 248 0,-51 228 0,50-306 0,14-49 0,0 0 0,0-1 0,-1 1 0,1 0 0,0 0 0,0 0 0,0-1 0,0 1 0,0 0 0,0 0 0,0 0 0,0-1 0,0 1 0,0 0 0,-1 0 0,1 0 0,0-1 0,0 1 0,0 0 0,0 0 0,0 0 0,-1 0 0,1-1 0,0 1 0,0 0 0,0 0 0,-1 0 0,1 0 0,0 0 0,0 0 0,0 0 0,-1 0 0,1 0 0,0 0 0,0 0 0,-1 0 0,1 0 0,0 0 0,0 0 0,-1 0 0,1 0 0,0 0 0,0 0 0,0 0 0,-1 0 0,1 0 0,0 0 0,0 0 0,0 0 0,-1 1 0,1-1 0,0 0 0,0 0 0,0 0 0,0 0 0,-1 0 0,1 1 0,0-1 0,0 0 0,0 0 0,0 1 0,-4-18 0,1 0 0,0 0 0,2 0 0,0 0 0,1-22 0,13-98 0,-5 73 0,26-194 0,7-59 0,-38 263 0,3 1 0,2-1 0,2 2 0,3 0 0,32-86 0,-40 129 0,-1 1 0,1-1 0,0 1 0,1 0 0,0 0 0,1 0 0,-1 1 0,15-12 0,-16 15 0,1 0 0,-1 0 0,0 1 0,1 0 0,0 0 0,0 1 0,0-1 0,0 1 0,0 1 0,0-1 0,0 1 0,1 0 0,-1 0 0,9 1 0,-11 1 0,0-1 0,0 1 0,0 0 0,0 1 0,0-1 0,0 1 0,-1 0 0,1 0 0,-1 0 0,1 0 0,-1 0 0,0 1 0,0 0 0,0-1 0,0 1 0,0 0 0,-1 1 0,1-1 0,-1 0 0,0 1 0,0-1 0,0 1 0,0 0 0,1 5 0,5 12 0,-2 1 0,0-1 0,4 28 0,-9-42 0,8 51 0,-2 1 0,-3 0 0,-2 0 0,-3 0 0,-3 0 0,-2 0 0,-2 0 0,-3-1 0,-3-1 0,-32 87 0,36-124 0,0 0 0,-1-1 0,-25 32 0,26-38 0,0-1 0,1 2 0,0-1 0,2 1 0,-1 0 0,2 1 0,0 0 0,0 0 0,-3 17 0,6-11 31,1-5 29,-1 0 1,0 0-1,-1 0 0,-9 22 0,11-34-141,0 0 1,0 0-1,0 0 0,-1-1 0,0 1 0,1 0 1,-1-1-1,-1 0 0,1 0 0,0 0 0,-1 0 0,0 0 1,1-1-1,-1 1 0,0-1 0,0 0 0,0 0 0,-1-1 1,1 1-1,-7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4:21.111"/>
    </inkml:context>
    <inkml:brush xml:id="br0">
      <inkml:brushProperty name="width" value="0.35" units="cm"/>
      <inkml:brushProperty name="height" value="0.35" units="cm"/>
      <inkml:brushProperty name="color" value="#FFFFFF"/>
    </inkml:brush>
  </inkml:definitions>
  <inkml:trace contextRef="#ctx0" brushRef="#br0">1129 671 24575,'-4'3'0,"-1"1"0,0-1 0,0-1 0,0 1 0,0-1 0,0 1 0,-1-2 0,1 1 0,0-1 0,-1 1 0,1-2 0,-9 1 0,0 1 0,-19 4 0,-1-2 0,1-2 0,-1-1 0,1-2 0,0-1 0,-1-2 0,1-1 0,0-2 0,-60-23 0,4-2 0,47 17 0,-57-28 0,85 36 0,0-2 0,0 0 0,1-1 0,0 0 0,1-1 0,0 0 0,-17-22 0,-15-28 0,27 37 0,-1 0 0,0 1 0,-26-24 0,18 24 0,-48-47 0,68 63 0,0 0 0,0-1 0,1 0 0,0 0 0,0-1 0,1 0 0,0 1 0,-5-15 0,8 20 0,0 0 0,0 0 0,1 0 0,-1 0 0,1-1 0,-1 1 0,1 0 0,0 0 0,0 0 0,1-1 0,-1 1 0,0 0 0,1 0 0,0 0 0,0 0 0,-1 0 0,2 0 0,-1 0 0,3-6 0,-1 6 0,0 0 0,-1 0 0,1 0 0,1 0 0,-1 0 0,0 1 0,1-1 0,-1 1 0,1 0 0,0 0 0,-1 1 0,9-3 0,4 0 0,1 1 0,0 0 0,0 2 0,-1 0 0,1 1 0,18 3 0,24 5 0,-1 3 0,-1 3 0,0 3 0,-1 2 0,99 51 0,-115-47 0,-2 2 0,-1 2 0,-1 2 0,-1 1 0,-2 2 0,57 70 0,-65-72 0,1 0 0,1-1 0,2-2 0,0-1 0,2-2 0,0-1 0,1-1 0,1-2 0,1-2 0,1-1 0,71 23 0,160 17 0,-60-15 0,-142-27 0,514 110 0,-511-113 0,-59-8 0,-17-2 0,-301-1 0,164-5 0,-13 1 0,-280 2 0,407 4 0,-1 0 0,2 2 0,-1 2 0,0 1 0,-37 16 0,20-3 0,0 3 0,-61 40 0,98-54 0,-1 1 0,2 0 0,-1 0 0,1 1 0,1 1 0,-13 19 0,-7 7 0,2-2 0,1-1 0,-43 42 0,59-68 0,1-1 0,-2 0 0,1 0 0,-1-1 0,0-1 0,-1 0 0,1-1 0,-19 6 0,-5-3 0,-1-2 0,0-2 0,-1-2 0,-43-1 0,22-1 0,45-1 0,1 2 0,-1-1 0,-22 7 0,33-7 0,0 0 0,0 0 0,0 0 0,0 0 0,1 0 0,-1 1 0,0-1 0,1 1 0,-1 0 0,1 0 0,-1 0 0,1 0 0,0 0 0,0 1 0,0-1 0,0 1 0,0-1 0,0 1 0,1 0 0,-1 0 0,1 0 0,-1 3 0,1-5 0,1-1 0,0 1 0,-1 0 0,1 0 0,0 0 0,0 0 0,0 0 0,0 0 0,0 0 0,0 0 0,0 0 0,0-1 0,0 1 0,0 0 0,0 0 0,1 0 0,-1 0 0,0 0 0,1 0 0,-1-1 0,0 1 0,1 0 0,-1 0 0,1 0 0,-1-1 0,1 1 0,0 0 0,0 0 0,1 0 0,0 0 0,-1-1 0,1 1 0,0-1 0,0 1 0,-1-1 0,1 0 0,0 1 0,0-1 0,-1 0 0,1-1 0,0 1 0,2 0 0,3-2 0,0 0 0,-1 0 0,1 0 0,-1 0 0,1-1 0,9-7 0,-7 3 0,0-2 0,0 0 0,-1 0 0,0 0 0,-1-1 0,0-1 0,0 1 0,-1-1 0,0 0 0,5-16 0,-8 19 0,0 1 0,0-1 0,-1 1 0,0-1 0,0 0 0,-1 0 0,0 0 0,0 0 0,-1 0 0,1-1 0,-2 1 0,1 0 0,-1 0 0,0 0 0,-1 0 0,0 0 0,-3-8 0,3 12 0,-1-1 0,1 1 0,-1 0 0,0 1 0,0-1 0,-1 1 0,1-1 0,-1 1 0,1 0 0,-1 0 0,0 1 0,0-1 0,0 1 0,-1 0 0,1 0 0,0 0 0,-1 1 0,1 0 0,-8-2 0,8 3 0,0-1 0,0 1 0,0-1 0,0 1 0,0 1 0,0-1 0,-1 1 0,2-1 0,-1 1 0,0 0 0,0 1 0,0-1 0,0 1 0,1 0 0,-1 0 0,0 0 0,1 0 0,0 1 0,0 0 0,-1-1 0,1 1 0,-3 5 0,0 1 0,1 1 0,0 0 0,1 1 0,0-1 0,0 1 0,1 0 0,0 0 0,1 0 0,-2 19 0,1 1 0,2 0 0,2 36 0,-3-74 0,0 1 0,0-1 0,-1 0 0,1 1 0,-1 0 0,0 0 0,-1 0 0,0 0 0,0 0 0,0 1 0,-5-6 0,3 4 0,1 1 0,-2-1 0,1 1 0,0 1 0,-1-1 0,0 1 0,0 0 0,-16-7 0,23 12 0,-1-1 0,0 1 0,0 0 0,0-1 0,1 1 0,-1 0 0,0 0 0,0 0 0,0 0 0,0 0 0,0 0 0,1 0 0,-1 0 0,0 0 0,0 0 0,0 0 0,0 1 0,1-1 0,-1 0 0,0 0 0,0 1 0,0-1 0,1 1 0,-1-1 0,0 1 0,1-1 0,-1 1 0,0 0 0,1-1 0,-2 2 0,2 0 0,-1 0 0,0 0 0,1 0 0,-1 1 0,1-1 0,-1 0 0,1 0 0,0 1 0,0-1 0,0 0 0,0 0 0,1 4 0,2 11 0,0 0 0,10 26 0,-11-37 0,11 32 0,2-2 0,1 0 0,1-1 0,31 45 0,-41-70 0,0-1 0,1-1 0,0 0 0,0 0 0,0 0 0,1-1 0,0-1 0,0 0 0,1 0 0,0-1 0,0 0 0,0-1 0,20 6 0,10 0 0,1-3 0,56 4 0,-35-5 0,987 62 0,-997-67 0,-33 0 0,1 0 0,0-1 0,0-2 0,0 0 0,-1-1 0,1-1 0,-1-1 0,29-11 0,72-37 0,-90 42 0,0-1 0,0-2 0,-1-1 0,-1-2 0,0 0 0,33-30 0,-57 44 0,-1 0 0,0 0 0,0-1 0,-1 1 0,1-1 0,0 0 0,-1 1 0,0-2 0,0 1 0,0 0 0,1-5 0,-2 7 0,-1 0 0,0 0 0,0 0 0,0 0 0,0 1 0,0-1 0,0 0 0,-1 0 0,1 0 0,0 0 0,-1 0 0,1 1 0,-1-1 0,0 0 0,0 0 0,1 1 0,-1-1 0,0 1 0,0-1 0,0 1 0,-1-1 0,1 1 0,0 0 0,0-1 0,-1 1 0,1 0 0,-1 0 0,1 0 0,-1 0 0,1 0 0,-4 0 0,-10-7 0,-2 2 0,1 0 0,-1 1 0,-21-3 0,4 0 0,-544-103 0,-3 39 0,487 59 0,92 13 0,1 0 0,0 0 0,0 0 0,-1-1 0,1 1 0,0 0 0,0 0 0,0-1 0,0 1 0,-1-1 0,1 1 0,0-1 0,0 1 0,0-1 0,0 0 0,0 0 0,0 1 0,-1-2 0,22-6 0,76 0 0,1206-11-1030,-1156 20 999,-73 0 31,-67-1 0,-8 0 0,-34 1 0,-109 1 185,-270-6 691,385 2-876,0-1 0,1-2 0,-1-1 0,1-1 0,-50-21 0,71 25 0,0-1 0,-1 0 0,2-1 0,-1 0 0,0 0 0,1-1 0,0 0 0,0 0 0,1-1 0,-1 1 0,1-2 0,1 1 0,-1-1 0,1 0 0,0 0 0,1 0 0,0-1 0,0 0 0,1 0 0,0 0 0,0 0 0,1-1 0,-2-17 0,2-22 22,3 0-1,7-52 1,-2 30-1452,-2 0-5396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F5E09-40AC-4664-897E-E16133661B0B}"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6EE4A-88D7-4958-8B71-E9E5DC30369D}" type="slidenum">
              <a:rPr lang="en-US" smtClean="0"/>
              <a:t>‹#›</a:t>
            </a:fld>
            <a:endParaRPr lang="en-US"/>
          </a:p>
        </p:txBody>
      </p:sp>
    </p:spTree>
    <p:extLst>
      <p:ext uri="{BB962C8B-B14F-4D97-AF65-F5344CB8AC3E}">
        <p14:creationId xmlns:p14="http://schemas.microsoft.com/office/powerpoint/2010/main" val="92911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4.png"/><Relationship Id="rId7" Type="http://schemas.openxmlformats.org/officeDocument/2006/relationships/image" Target="../media/image39.png"/><Relationship Id="rId12" Type="http://schemas.openxmlformats.org/officeDocument/2006/relationships/image" Target="../media/image5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customXml" Target="../ink/ink1.xml"/><Relationship Id="rId5" Type="http://schemas.openxmlformats.org/officeDocument/2006/relationships/image" Target="../media/image37.png"/><Relationship Id="rId10" Type="http://schemas.openxmlformats.org/officeDocument/2006/relationships/image" Target="../media/image50.png"/><Relationship Id="rId4" Type="http://schemas.openxmlformats.org/officeDocument/2006/relationships/image" Target="../media/image35.sv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1.png"/><Relationship Id="rId3" Type="http://schemas.openxmlformats.org/officeDocument/2006/relationships/image" Target="../media/image4.png"/><Relationship Id="rId7" Type="http://schemas.openxmlformats.org/officeDocument/2006/relationships/image" Target="../media/image9.svg"/><Relationship Id="rId12" Type="http://schemas.openxmlformats.org/officeDocument/2006/relationships/customXml" Target="../ink/ink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0.png"/><Relationship Id="rId5" Type="http://schemas.openxmlformats.org/officeDocument/2006/relationships/image" Target="../media/image7.svg"/><Relationship Id="rId15" Type="http://schemas.openxmlformats.org/officeDocument/2006/relationships/image" Target="../media/image62.png"/><Relationship Id="rId10" Type="http://schemas.openxmlformats.org/officeDocument/2006/relationships/image" Target="../media/image60.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customXml" Target="../ink/ink3.xm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51.png"/><Relationship Id="rId4" Type="http://schemas.openxmlformats.org/officeDocument/2006/relationships/image" Target="../media/image14.sv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37.png"/><Relationship Id="rId7"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1.png"/><Relationship Id="rId4" Type="http://schemas.openxmlformats.org/officeDocument/2006/relationships/image" Target="../media/image38.svg"/><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58.sv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59.emf"/><Relationship Id="rId4" Type="http://schemas.openxmlformats.org/officeDocument/2006/relationships/image" Target="../media/image14.sv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7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60.emf"/><Relationship Id="rId4" Type="http://schemas.openxmlformats.org/officeDocument/2006/relationships/image" Target="../media/image35.sv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37.png"/><Relationship Id="rId7"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76.png"/><Relationship Id="rId5" Type="http://schemas.openxmlformats.org/officeDocument/2006/relationships/image" Target="../media/image15.png"/><Relationship Id="rId10" Type="http://schemas.openxmlformats.org/officeDocument/2006/relationships/image" Target="../media/image75.png"/><Relationship Id="rId4" Type="http://schemas.openxmlformats.org/officeDocument/2006/relationships/image" Target="../media/image14.sv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8.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0.png"/><Relationship Id="rId7" Type="http://schemas.openxmlformats.org/officeDocument/2006/relationships/image" Target="../media/image7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57.png"/><Relationship Id="rId7"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45.svg"/><Relationship Id="rId4" Type="http://schemas.openxmlformats.org/officeDocument/2006/relationships/image" Target="../media/image58.sv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7.sv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sv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56.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 y="1591"/>
            <a:ext cx="18194278" cy="10283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970093" y="2095501"/>
            <a:ext cx="10451579" cy="2621167"/>
          </a:xfrm>
          <a:prstGeom prst="rect">
            <a:avLst/>
          </a:prstGeom>
          <a:noFill/>
        </p:spPr>
        <p:txBody>
          <a:bodyPr wrap="none" rtlCol="0">
            <a:spAutoFit/>
          </a:bodyPr>
          <a:lstStyle/>
          <a:p>
            <a:pPr algn="ctr"/>
            <a:r>
              <a:rPr lang="en-US" sz="3600" b="1" dirty="0">
                <a:ln w="38100">
                  <a:noFill/>
                </a:ln>
                <a:solidFill>
                  <a:srgbClr val="FF0000"/>
                </a:solidFill>
                <a:latin typeface="Times New Roman" panose="02020603050405020304" pitchFamily="18" charset="0"/>
                <a:cs typeface="Times New Roman" panose="02020603050405020304" pitchFamily="18" charset="0"/>
              </a:rPr>
              <a:t>BÀI GIẢNG ĐIỆN TỬ MÔN TOÁN 7</a:t>
            </a:r>
          </a:p>
          <a:p>
            <a:pPr algn="ctr"/>
            <a:endParaRPr lang="en-US" sz="2700" b="1" dirty="0">
              <a:ln w="38100">
                <a:noFill/>
              </a:ln>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3600" b="1" dirty="0">
                <a:solidFill>
                  <a:srgbClr val="00B0F0"/>
                </a:solidFill>
                <a:latin typeface="Arial" panose="020B0604020202020204" pitchFamily="34" charset="0"/>
                <a:cs typeface="Arial" panose="020B0604020202020204" pitchFamily="34" charset="0"/>
              </a:rPr>
              <a:t>TIẾT 32. TRƯƠNG HỢP BẰNG NHAU THỨ HAI </a:t>
            </a:r>
          </a:p>
          <a:p>
            <a:pPr algn="ctr">
              <a:lnSpc>
                <a:spcPct val="150000"/>
              </a:lnSpc>
            </a:pPr>
            <a:r>
              <a:rPr lang="en-US" sz="3600" b="1" dirty="0">
                <a:solidFill>
                  <a:srgbClr val="00B0F0"/>
                </a:solidFill>
                <a:latin typeface="Arial" panose="020B0604020202020204" pitchFamily="34" charset="0"/>
                <a:cs typeface="Arial" panose="020B0604020202020204" pitchFamily="34" charset="0"/>
              </a:rPr>
              <a:t>CỦA TAM GIÁC</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72628" y="360781"/>
            <a:ext cx="1541256" cy="1552470"/>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6768473" y="5157013"/>
            <a:ext cx="5641031" cy="1384995"/>
          </a:xfrm>
          <a:prstGeom prst="rect">
            <a:avLst/>
          </a:prstGeom>
          <a:noFill/>
        </p:spPr>
        <p:txBody>
          <a:bodyPr wrap="none" rtlCol="0">
            <a:spAutoFit/>
          </a:bodyPr>
          <a:lstStyle/>
          <a:p>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Gi</a:t>
            </a:r>
            <a:r>
              <a:rPr lang="vi-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áo viên</a:t>
            </a: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vi-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Đào Thị Thu</a:t>
            </a:r>
            <a:endPar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vi-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42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5263943" y="926006"/>
            <a:ext cx="7863819" cy="784830"/>
          </a:xfrm>
          <a:prstGeom prst="rect">
            <a:avLst/>
          </a:prstGeom>
          <a:noFill/>
        </p:spPr>
        <p:txBody>
          <a:bodyPr wrap="none" rtlCol="0">
            <a:spAutoFit/>
          </a:bodyPr>
          <a:lstStyle/>
          <a:p>
            <a:r>
              <a:rPr lang="en-US" sz="45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45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617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1822"/>
          <a:stretch>
            <a:fillRect/>
          </a:stretch>
        </p:blipFill>
        <p:spPr>
          <a:xfrm>
            <a:off x="554213" y="0"/>
            <a:ext cx="2472105" cy="671715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0657"/>
          <a:stretch>
            <a:fillRect/>
          </a:stretch>
        </p:blipFill>
        <p:spPr>
          <a:xfrm>
            <a:off x="16938354" y="3817732"/>
            <a:ext cx="1505652" cy="671715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27771" flipH="1">
            <a:off x="16061336" y="700761"/>
            <a:ext cx="2550203" cy="114991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9593">
            <a:off x="1798459" y="8050187"/>
            <a:ext cx="957022" cy="2001376"/>
          </a:xfrm>
          <a:prstGeom prst="rect">
            <a:avLst/>
          </a:prstGeom>
        </p:spPr>
      </p:pic>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C380F380-1D8B-8DB3-3A72-818BD5066864}"/>
                  </a:ext>
                </a:extLst>
              </p:cNvPr>
              <p:cNvSpPr txBox="1"/>
              <p:nvPr/>
            </p:nvSpPr>
            <p:spPr>
              <a:xfrm>
                <a:off x="5829300" y="6647737"/>
                <a:ext cx="8763000" cy="2984791"/>
              </a:xfrm>
              <a:prstGeom prst="rect">
                <a:avLst/>
              </a:prstGeom>
              <a:noFill/>
            </p:spPr>
            <p:txBody>
              <a:bodyPr wrap="square">
                <a:spAutoFit/>
              </a:bodyPr>
              <a:lstStyle/>
              <a:p>
                <a:pP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Xét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𝐷𝐸𝐺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800"/>
                  </a:spcAft>
                </a:pPr>
                <a:r>
                  <a:rPr lang="en-US" sz="4000" dirty="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𝐴𝐵</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smtClean="0">
                        <a:latin typeface="Cambria Math" panose="02040503050406030204" pitchFamily="18" charset="0"/>
                        <a:ea typeface="Calibri" panose="020F0502020204030204" pitchFamily="34" charset="0"/>
                        <a:cs typeface="Arial" panose="020B0604020202020204" pitchFamily="34" charset="0"/>
                      </a:rPr>
                      <m:t>𝐷𝐸</m:t>
                    </m:r>
                  </m:oMath>
                </a14:m>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𝐷</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𝐴𝐶</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𝐷𝐺</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𝐴𝐵𝐶</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𝐷𝐸𝐺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c.g.c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Hộp Văn bản 8">
                <a:extLst>
                  <a:ext uri="{FF2B5EF4-FFF2-40B4-BE49-F238E27FC236}">
                    <a16:creationId xmlns:a16="http://schemas.microsoft.com/office/drawing/2014/main" id="{C380F380-1D8B-8DB3-3A72-818BD5066864}"/>
                  </a:ext>
                </a:extLst>
              </p:cNvPr>
              <p:cNvSpPr txBox="1">
                <a:spLocks noRot="1" noChangeAspect="1" noMove="1" noResize="1" noEditPoints="1" noAdjustHandles="1" noChangeArrowheads="1" noChangeShapeType="1" noTextEdit="1"/>
              </p:cNvSpPr>
              <p:nvPr/>
            </p:nvSpPr>
            <p:spPr>
              <a:xfrm>
                <a:off x="5829300" y="6647737"/>
                <a:ext cx="8763000" cy="2984791"/>
              </a:xfrm>
              <a:prstGeom prst="rect">
                <a:avLst/>
              </a:prstGeom>
              <a:blipFill>
                <a:blip r:embed="rId9"/>
                <a:stretch>
                  <a:fillRect l="-2434" b="-7975"/>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240CDDFE-EE7E-CAED-2BCA-A792B1DD48EC}"/>
              </a:ext>
            </a:extLst>
          </p:cNvPr>
          <p:cNvGrpSpPr/>
          <p:nvPr/>
        </p:nvGrpSpPr>
        <p:grpSpPr>
          <a:xfrm>
            <a:off x="5829300" y="1625097"/>
            <a:ext cx="8608317" cy="4835817"/>
            <a:chOff x="5726185" y="1610810"/>
            <a:chExt cx="8608317" cy="4835817"/>
          </a:xfrm>
        </p:grpSpPr>
        <p:pic>
          <p:nvPicPr>
            <p:cNvPr id="8" name="Picture 7">
              <a:extLst>
                <a:ext uri="{FF2B5EF4-FFF2-40B4-BE49-F238E27FC236}">
                  <a16:creationId xmlns:a16="http://schemas.microsoft.com/office/drawing/2014/main" id="{EDE45B8E-1072-E9E8-FFDD-D469B04AE642}"/>
                </a:ext>
              </a:extLst>
            </p:cNvPr>
            <p:cNvPicPr>
              <a:picLocks noChangeAspect="1"/>
            </p:cNvPicPr>
            <p:nvPr/>
          </p:nvPicPr>
          <p:blipFill rotWithShape="1">
            <a:blip r:embed="rId10">
              <a:extLst>
                <a:ext uri="{28A0092B-C50C-407E-A947-70E740481C1C}">
                  <a14:useLocalDpi xmlns:a14="http://schemas.microsoft.com/office/drawing/2010/main" val="0"/>
                </a:ext>
              </a:extLst>
            </a:blip>
            <a:srcRect l="1072" t="11037" r="79823" b="52117"/>
            <a:stretch/>
          </p:blipFill>
          <p:spPr>
            <a:xfrm>
              <a:off x="5726185" y="1610810"/>
              <a:ext cx="3985941" cy="4835817"/>
            </a:xfrm>
            <a:prstGeom prst="rect">
              <a:avLst/>
            </a:prstGeom>
          </p:spPr>
        </p:pic>
        <p:grpSp>
          <p:nvGrpSpPr>
            <p:cNvPr id="18" name="Group 17">
              <a:extLst>
                <a:ext uri="{FF2B5EF4-FFF2-40B4-BE49-F238E27FC236}">
                  <a16:creationId xmlns:a16="http://schemas.microsoft.com/office/drawing/2014/main" id="{074DAE94-FBF9-357D-695D-C220FECF6E6D}"/>
                </a:ext>
              </a:extLst>
            </p:cNvPr>
            <p:cNvGrpSpPr/>
            <p:nvPr/>
          </p:nvGrpSpPr>
          <p:grpSpPr>
            <a:xfrm>
              <a:off x="10972800" y="1747982"/>
              <a:ext cx="3361702" cy="4569117"/>
              <a:chOff x="10884285" y="1657582"/>
              <a:chExt cx="3361702" cy="4569117"/>
            </a:xfrm>
          </p:grpSpPr>
          <p:pic>
            <p:nvPicPr>
              <p:cNvPr id="12" name="Picture 11">
                <a:extLst>
                  <a:ext uri="{FF2B5EF4-FFF2-40B4-BE49-F238E27FC236}">
                    <a16:creationId xmlns:a16="http://schemas.microsoft.com/office/drawing/2014/main" id="{955E0560-CFFF-21AD-EFB4-E1194128F233}"/>
                  </a:ext>
                </a:extLst>
              </p:cNvPr>
              <p:cNvPicPr>
                <a:picLocks noChangeAspect="1"/>
              </p:cNvPicPr>
              <p:nvPr/>
            </p:nvPicPr>
            <p:blipFill rotWithShape="1">
              <a:blip r:embed="rId10">
                <a:extLst>
                  <a:ext uri="{28A0092B-C50C-407E-A947-70E740481C1C}">
                    <a14:useLocalDpi xmlns:a14="http://schemas.microsoft.com/office/drawing/2010/main" val="0"/>
                  </a:ext>
                </a:extLst>
              </a:blip>
              <a:srcRect l="42780" t="12068" r="41333" b="53118"/>
              <a:stretch/>
            </p:blipFill>
            <p:spPr>
              <a:xfrm>
                <a:off x="10931287" y="1657582"/>
                <a:ext cx="3314700" cy="4569117"/>
              </a:xfrm>
              <a:prstGeom prst="rect">
                <a:avLst/>
              </a:prstGeom>
            </p:spPr>
          </p:pic>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754D6EF6-1D6C-F76C-43DF-9C22339C4151}"/>
                      </a:ext>
                    </a:extLst>
                  </p14:cNvPr>
                  <p14:cNvContentPartPr/>
                  <p14:nvPr/>
                </p14:nvContentPartPr>
                <p14:xfrm>
                  <a:off x="10884285" y="2242935"/>
                  <a:ext cx="817200" cy="1401120"/>
                </p14:xfrm>
              </p:contentPart>
            </mc:Choice>
            <mc:Fallback xmlns="">
              <p:pic>
                <p:nvPicPr>
                  <p:cNvPr id="15" name="Ink 14">
                    <a:extLst>
                      <a:ext uri="{FF2B5EF4-FFF2-40B4-BE49-F238E27FC236}">
                        <a16:creationId xmlns:a16="http://schemas.microsoft.com/office/drawing/2014/main" id="{754D6EF6-1D6C-F76C-43DF-9C22339C4151}"/>
                      </a:ext>
                    </a:extLst>
                  </p:cNvPr>
                  <p:cNvPicPr/>
                  <p:nvPr/>
                </p:nvPicPr>
                <p:blipFill>
                  <a:blip r:embed="rId12"/>
                  <a:stretch>
                    <a:fillRect/>
                  </a:stretch>
                </p:blipFill>
                <p:spPr>
                  <a:xfrm>
                    <a:off x="10821285" y="2180295"/>
                    <a:ext cx="942840" cy="1526760"/>
                  </a:xfrm>
                  <a:prstGeom prst="rect">
                    <a:avLst/>
                  </a:prstGeom>
                </p:spPr>
              </p:pic>
            </mc:Fallback>
          </mc:AlternateContent>
        </p:grpSp>
      </p:grpSp>
      <p:sp>
        <p:nvSpPr>
          <p:cNvPr id="7" name="Bong bóng Lời nói: Hình bầu dục 6">
            <a:extLst>
              <a:ext uri="{FF2B5EF4-FFF2-40B4-BE49-F238E27FC236}">
                <a16:creationId xmlns:a16="http://schemas.microsoft.com/office/drawing/2014/main" id="{FFD32EB2-3DE2-0BA6-07C0-A2CF0ADC5A07}"/>
              </a:ext>
            </a:extLst>
          </p:cNvPr>
          <p:cNvSpPr/>
          <p:nvPr/>
        </p:nvSpPr>
        <p:spPr>
          <a:xfrm>
            <a:off x="9249879" y="431026"/>
            <a:ext cx="2438400" cy="1219200"/>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10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7162800" y="7581935"/>
            <a:ext cx="14307375" cy="547687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87509" y="571500"/>
            <a:ext cx="1887231" cy="95734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81200" y="419100"/>
            <a:ext cx="1774367" cy="9097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27942">
            <a:off x="14096104" y="7354409"/>
            <a:ext cx="3982811" cy="3507355"/>
          </a:xfrm>
          <a:prstGeom prst="rect">
            <a:avLst/>
          </a:prstGeom>
        </p:spPr>
      </p:pic>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8A496EB7-E84F-3CC9-EF3E-73507FDA1BB3}"/>
                  </a:ext>
                </a:extLst>
              </p:cNvPr>
              <p:cNvSpPr txBox="1"/>
              <p:nvPr/>
            </p:nvSpPr>
            <p:spPr>
              <a:xfrm>
                <a:off x="3755567" y="6030327"/>
                <a:ext cx="9350694" cy="3340723"/>
              </a:xfrm>
              <a:prstGeom prst="rect">
                <a:avLst/>
              </a:prstGeom>
              <a:noFill/>
            </p:spPr>
            <p:txBody>
              <a:bodyPr wrap="square" rtlCol="0">
                <a:spAutoFit/>
              </a:bodyPr>
              <a:lstStyle/>
              <a:p>
                <a:pPr>
                  <a:lnSpc>
                    <a:spcPct val="150000"/>
                  </a:lnSpc>
                  <a:spcAft>
                    <a:spcPts val="800"/>
                  </a:spcAft>
                </a:pPr>
                <a:r>
                  <a:rPr lang="en-US" sz="4400" dirty="0">
                    <a:latin typeface="Arial" panose="020B0604020202020204" pitchFamily="34" charset="0"/>
                    <a:ea typeface="Calibri" panose="020F0502020204030204" pitchFamily="34" charset="0"/>
                    <a:cs typeface="Arial" panose="020B0604020202020204" pitchFamily="34" charset="0"/>
                  </a:rPr>
                  <a:t>Xét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tam </a:t>
                </a:r>
                <a:r>
                  <a:rPr lang="en-US" sz="4400" dirty="0" err="1">
                    <a:latin typeface="Arial" panose="020B0604020202020204" pitchFamily="34" charset="0"/>
                    <a:ea typeface="Calibri" panose="020F0502020204030204" pitchFamily="34" charset="0"/>
                    <a:cs typeface="Arial" panose="020B0604020202020204" pitchFamily="34" charset="0"/>
                  </a:rPr>
                  <a:t>giác</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ea typeface="Calibri" panose="020F0502020204030204" pitchFamily="34" charset="0"/>
                        <a:cs typeface="Arial" panose="020B0604020202020204" pitchFamily="34" charset="0"/>
                      </a:rPr>
                      <m:t>𝑀𝑁𝑃</m:t>
                    </m:r>
                  </m:oMath>
                </a14:m>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và</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ea typeface="Calibri" panose="020F0502020204030204" pitchFamily="34" charset="0"/>
                        <a:cs typeface="Arial" panose="020B0604020202020204" pitchFamily="34" charset="0"/>
                      </a:rPr>
                      <m:t>𝑄𝑅𝑆</m:t>
                    </m:r>
                  </m:oMath>
                </a14:m>
                <a:r>
                  <a:rPr lang="en-US" sz="4400" dirty="0">
                    <a:latin typeface="Arial" panose="020B0604020202020204" pitchFamily="34" charset="0"/>
                    <a:ea typeface="Calibri" panose="020F0502020204030204" pitchFamily="34" charset="0"/>
                    <a:cs typeface="Arial" panose="020B0604020202020204" pitchFamily="34" charset="0"/>
                  </a:rPr>
                  <a:t>, ta </a:t>
                </a:r>
                <a:r>
                  <a:rPr lang="en-US" sz="4400" dirty="0" err="1">
                    <a:latin typeface="Arial" panose="020B0604020202020204" pitchFamily="34" charset="0"/>
                    <a:ea typeface="Calibri" panose="020F0502020204030204" pitchFamily="34" charset="0"/>
                    <a:cs typeface="Arial" panose="020B0604020202020204" pitchFamily="34" charset="0"/>
                  </a:rPr>
                  <a:t>có</a:t>
                </a:r>
                <a:r>
                  <a:rPr lang="en-US" sz="44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800"/>
                  </a:spcAft>
                </a:pPr>
                <a:r>
                  <a:rPr lang="en-US" sz="4400" dirty="0">
                    <a:ea typeface="Calibri" panose="020F050202020403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ea typeface="Calibri" panose="020F0502020204030204" pitchFamily="34" charset="0"/>
                        <a:cs typeface="Arial" panose="020B0604020202020204" pitchFamily="34" charset="0"/>
                      </a:rPr>
                      <m:t>𝑀𝑃</m:t>
                    </m:r>
                    <m:r>
                      <a:rPr lang="en-US" sz="4400" i="1" dirty="0">
                        <a:latin typeface="Cambria Math" panose="02040503050406030204" pitchFamily="18" charset="0"/>
                        <a:ea typeface="Calibri" panose="020F0502020204030204" pitchFamily="34" charset="0"/>
                        <a:cs typeface="Arial" panose="020B0604020202020204" pitchFamily="34" charset="0"/>
                      </a:rPr>
                      <m:t>=</m:t>
                    </m:r>
                    <m:r>
                      <a:rPr lang="en-US" sz="4400" b="0" i="1" dirty="0" smtClean="0">
                        <a:latin typeface="Cambria Math" panose="02040503050406030204" pitchFamily="18" charset="0"/>
                        <a:ea typeface="Calibri" panose="020F0502020204030204" pitchFamily="34" charset="0"/>
                        <a:cs typeface="Arial" panose="020B0604020202020204" pitchFamily="34" charset="0"/>
                      </a:rPr>
                      <m:t>𝑄𝑆</m:t>
                    </m:r>
                  </m:oMath>
                </a14:m>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𝑃</m:t>
                        </m:r>
                      </m:e>
                    </m:acc>
                    <m:r>
                      <a:rPr lang="en-US" sz="4400" i="1">
                        <a:latin typeface="Cambria Math" panose="02040503050406030204" pitchFamily="18" charset="0"/>
                        <a:cs typeface="Arial" panose="020B0604020202020204" pitchFamily="34" charset="0"/>
                      </a:rPr>
                      <m:t>=</m:t>
                    </m:r>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𝑄</m:t>
                        </m:r>
                      </m:e>
                    </m:acc>
                  </m:oMath>
                </a14:m>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ea typeface="Calibri" panose="020F0502020204030204" pitchFamily="34" charset="0"/>
                        <a:cs typeface="Arial" panose="020B0604020202020204" pitchFamily="34" charset="0"/>
                      </a:rPr>
                      <m:t>𝑁𝑃</m:t>
                    </m:r>
                    <m:r>
                      <a:rPr lang="en-US" sz="4400" i="1" dirty="0">
                        <a:latin typeface="Cambria Math" panose="02040503050406030204" pitchFamily="18" charset="0"/>
                        <a:ea typeface="Calibri" panose="020F0502020204030204" pitchFamily="34" charset="0"/>
                        <a:cs typeface="Arial" panose="020B0604020202020204" pitchFamily="34" charset="0"/>
                      </a:rPr>
                      <m:t>=</m:t>
                    </m:r>
                    <m:r>
                      <a:rPr lang="en-US" sz="4400" b="0" i="1" dirty="0" smtClean="0">
                        <a:latin typeface="Cambria Math" panose="02040503050406030204" pitchFamily="18" charset="0"/>
                        <a:ea typeface="Calibri" panose="020F0502020204030204" pitchFamily="34" charset="0"/>
                        <a:cs typeface="Arial" panose="020B0604020202020204" pitchFamily="34" charset="0"/>
                      </a:rPr>
                      <m:t>𝑅𝑆</m:t>
                    </m:r>
                  </m:oMath>
                </a14:m>
                <a:endParaRPr lang="en-US" sz="44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Suy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ra</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𝑀𝑁𝑃</m:t>
                    </m:r>
                    <m:r>
                      <a:rPr lang="en-US" sz="4400" i="1">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𝑄𝑅𝑆</m:t>
                    </m:r>
                  </m:oMath>
                </a14:m>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c.g.c</a:t>
                </a:r>
                <a:r>
                  <a:rPr lang="en-US" sz="4400" dirty="0">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Hộp Văn bản 3">
                <a:extLst>
                  <a:ext uri="{FF2B5EF4-FFF2-40B4-BE49-F238E27FC236}">
                    <a16:creationId xmlns:a16="http://schemas.microsoft.com/office/drawing/2014/main" id="{8A496EB7-E84F-3CC9-EF3E-73507FDA1BB3}"/>
                  </a:ext>
                </a:extLst>
              </p:cNvPr>
              <p:cNvSpPr txBox="1">
                <a:spLocks noRot="1" noChangeAspect="1" noMove="1" noResize="1" noEditPoints="1" noAdjustHandles="1" noChangeArrowheads="1" noChangeShapeType="1" noTextEdit="1"/>
              </p:cNvSpPr>
              <p:nvPr/>
            </p:nvSpPr>
            <p:spPr>
              <a:xfrm>
                <a:off x="3755567" y="6030327"/>
                <a:ext cx="9350694" cy="3340723"/>
              </a:xfrm>
              <a:prstGeom prst="rect">
                <a:avLst/>
              </a:prstGeom>
              <a:blipFill>
                <a:blip r:embed="rId10"/>
                <a:stretch>
                  <a:fillRect l="-2608" r="-1239" b="-5109"/>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E0171BFD-ED7E-8AFE-2B8E-DE8EF882B4FD}"/>
              </a:ext>
            </a:extLst>
          </p:cNvPr>
          <p:cNvGrpSpPr/>
          <p:nvPr/>
        </p:nvGrpSpPr>
        <p:grpSpPr>
          <a:xfrm>
            <a:off x="4876800" y="1530854"/>
            <a:ext cx="10382532" cy="3806009"/>
            <a:chOff x="4728858" y="1832019"/>
            <a:chExt cx="10382532" cy="3806009"/>
          </a:xfrm>
        </p:grpSpPr>
        <p:grpSp>
          <p:nvGrpSpPr>
            <p:cNvPr id="7" name="Group 6">
              <a:extLst>
                <a:ext uri="{FF2B5EF4-FFF2-40B4-BE49-F238E27FC236}">
                  <a16:creationId xmlns:a16="http://schemas.microsoft.com/office/drawing/2014/main" id="{B444F502-3388-04B5-68E3-1FEC3AE8598B}"/>
                </a:ext>
              </a:extLst>
            </p:cNvPr>
            <p:cNvGrpSpPr/>
            <p:nvPr/>
          </p:nvGrpSpPr>
          <p:grpSpPr>
            <a:xfrm>
              <a:off x="4728858" y="1872049"/>
              <a:ext cx="4714736" cy="3765979"/>
              <a:chOff x="5181600" y="2095499"/>
              <a:chExt cx="4050127" cy="3212235"/>
            </a:xfrm>
          </p:grpSpPr>
          <p:pic>
            <p:nvPicPr>
              <p:cNvPr id="5" name="Picture 4">
                <a:extLst>
                  <a:ext uri="{FF2B5EF4-FFF2-40B4-BE49-F238E27FC236}">
                    <a16:creationId xmlns:a16="http://schemas.microsoft.com/office/drawing/2014/main" id="{5BF1ADFB-625C-E065-76E9-E7424F8F54A7}"/>
                  </a:ext>
                </a:extLst>
              </p:cNvPr>
              <p:cNvPicPr>
                <a:picLocks noChangeAspect="1"/>
              </p:cNvPicPr>
              <p:nvPr/>
            </p:nvPicPr>
            <p:blipFill rotWithShape="1">
              <a:blip r:embed="rId11">
                <a:extLst>
                  <a:ext uri="{28A0092B-C50C-407E-A947-70E740481C1C}">
                    <a14:useLocalDpi xmlns:a14="http://schemas.microsoft.com/office/drawing/2010/main" val="0"/>
                  </a:ext>
                </a:extLst>
              </a:blip>
              <a:srcRect l="22040" t="16453" r="53262" b="52320"/>
              <a:stretch/>
            </p:blipFill>
            <p:spPr>
              <a:xfrm>
                <a:off x="5181600" y="2095499"/>
                <a:ext cx="4038600" cy="3212235"/>
              </a:xfrm>
              <a:prstGeom prst="rect">
                <a:avLst/>
              </a:prstGeom>
            </p:spPr>
          </p:pic>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C2219964-91FC-1A85-3225-F8EE8230C6E8}"/>
                      </a:ext>
                    </a:extLst>
                  </p14:cNvPr>
                  <p14:cNvContentPartPr/>
                  <p14:nvPr/>
                </p14:nvContentPartPr>
                <p14:xfrm>
                  <a:off x="8698567" y="3963195"/>
                  <a:ext cx="533160" cy="1115280"/>
                </p14:xfrm>
              </p:contentPart>
            </mc:Choice>
            <mc:Fallback xmlns="">
              <p:pic>
                <p:nvPicPr>
                  <p:cNvPr id="6" name="Ink 5">
                    <a:extLst>
                      <a:ext uri="{FF2B5EF4-FFF2-40B4-BE49-F238E27FC236}">
                        <a16:creationId xmlns:a16="http://schemas.microsoft.com/office/drawing/2014/main" id="{C2219964-91FC-1A85-3225-F8EE8230C6E8}"/>
                      </a:ext>
                    </a:extLst>
                  </p:cNvPr>
                  <p:cNvPicPr/>
                  <p:nvPr/>
                </p:nvPicPr>
                <p:blipFill>
                  <a:blip r:embed="rId13"/>
                  <a:stretch>
                    <a:fillRect/>
                  </a:stretch>
                </p:blipFill>
                <p:spPr>
                  <a:xfrm>
                    <a:off x="8644416" y="3909458"/>
                    <a:ext cx="641154" cy="1222448"/>
                  </a:xfrm>
                  <a:prstGeom prst="rect">
                    <a:avLst/>
                  </a:prstGeom>
                </p:spPr>
              </p:pic>
            </mc:Fallback>
          </mc:AlternateContent>
        </p:grpSp>
        <p:grpSp>
          <p:nvGrpSpPr>
            <p:cNvPr id="13" name="Group 12">
              <a:extLst>
                <a:ext uri="{FF2B5EF4-FFF2-40B4-BE49-F238E27FC236}">
                  <a16:creationId xmlns:a16="http://schemas.microsoft.com/office/drawing/2014/main" id="{150961CC-8C92-316D-4687-66CC779940D2}"/>
                </a:ext>
              </a:extLst>
            </p:cNvPr>
            <p:cNvGrpSpPr/>
            <p:nvPr/>
          </p:nvGrpSpPr>
          <p:grpSpPr>
            <a:xfrm>
              <a:off x="10210800" y="1832019"/>
              <a:ext cx="4900590" cy="3765979"/>
              <a:chOff x="10963136" y="2122432"/>
              <a:chExt cx="4267200" cy="3035963"/>
            </a:xfrm>
          </p:grpSpPr>
          <p:pic>
            <p:nvPicPr>
              <p:cNvPr id="11" name="Picture 10">
                <a:extLst>
                  <a:ext uri="{FF2B5EF4-FFF2-40B4-BE49-F238E27FC236}">
                    <a16:creationId xmlns:a16="http://schemas.microsoft.com/office/drawing/2014/main" id="{4EC0E256-9DBE-9C90-CAF9-D2B038B47200}"/>
                  </a:ext>
                </a:extLst>
              </p:cNvPr>
              <p:cNvPicPr>
                <a:picLocks noChangeAspect="1"/>
              </p:cNvPicPr>
              <p:nvPr/>
            </p:nvPicPr>
            <p:blipFill rotWithShape="1">
              <a:blip r:embed="rId11">
                <a:extLst>
                  <a:ext uri="{28A0092B-C50C-407E-A947-70E740481C1C}">
                    <a14:useLocalDpi xmlns:a14="http://schemas.microsoft.com/office/drawing/2010/main" val="0"/>
                  </a:ext>
                </a:extLst>
              </a:blip>
              <a:srcRect l="72360" t="14145" r="1544" b="56488"/>
              <a:stretch/>
            </p:blipFill>
            <p:spPr>
              <a:xfrm>
                <a:off x="10963136" y="2122432"/>
                <a:ext cx="4267200" cy="3021068"/>
              </a:xfrm>
              <a:prstGeom prst="rect">
                <a:avLst/>
              </a:prstGeom>
            </p:spPr>
          </p:pic>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A7585B2-F170-C2EA-ADF6-5A05851C8D2F}"/>
                      </a:ext>
                    </a:extLst>
                  </p14:cNvPr>
                  <p14:cNvContentPartPr/>
                  <p14:nvPr/>
                </p14:nvContentPartPr>
                <p14:xfrm>
                  <a:off x="10975927" y="4591395"/>
                  <a:ext cx="807480" cy="567000"/>
                </p14:xfrm>
              </p:contentPart>
            </mc:Choice>
            <mc:Fallback xmlns="">
              <p:pic>
                <p:nvPicPr>
                  <p:cNvPr id="12" name="Ink 11">
                    <a:extLst>
                      <a:ext uri="{FF2B5EF4-FFF2-40B4-BE49-F238E27FC236}">
                        <a16:creationId xmlns:a16="http://schemas.microsoft.com/office/drawing/2014/main" id="{DA7585B2-F170-C2EA-ADF6-5A05851C8D2F}"/>
                      </a:ext>
                    </a:extLst>
                  </p:cNvPr>
                  <p:cNvPicPr/>
                  <p:nvPr/>
                </p:nvPicPr>
                <p:blipFill>
                  <a:blip r:embed="rId15"/>
                  <a:stretch>
                    <a:fillRect/>
                  </a:stretch>
                </p:blipFill>
                <p:spPr>
                  <a:xfrm>
                    <a:off x="10921071" y="4540615"/>
                    <a:ext cx="916878" cy="668271"/>
                  </a:xfrm>
                  <a:prstGeom prst="rect">
                    <a:avLst/>
                  </a:prstGeom>
                </p:spPr>
              </p:pic>
            </mc:Fallback>
          </mc:AlternateContent>
        </p:grpSp>
      </p:grpSp>
    </p:spTree>
    <p:extLst>
      <p:ext uri="{BB962C8B-B14F-4D97-AF65-F5344CB8AC3E}">
        <p14:creationId xmlns:p14="http://schemas.microsoft.com/office/powerpoint/2010/main" val="41803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7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40552"/>
          <a:stretch>
            <a:fillRect/>
          </a:stretch>
        </p:blipFill>
        <p:spPr>
          <a:xfrm>
            <a:off x="2323668" y="180012"/>
            <a:ext cx="4395570" cy="149559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65095" y="360804"/>
            <a:ext cx="1760518" cy="133579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4020800" y="10046933"/>
            <a:ext cx="3528867" cy="232317"/>
          </a:xfrm>
          <a:prstGeom prst="rect">
            <a:avLst/>
          </a:prstGeom>
        </p:spPr>
      </p:pic>
      <p:sp>
        <p:nvSpPr>
          <p:cNvPr id="8" name="Hình Bầu dục 7">
            <a:extLst>
              <a:ext uri="{FF2B5EF4-FFF2-40B4-BE49-F238E27FC236}">
                <a16:creationId xmlns:a16="http://schemas.microsoft.com/office/drawing/2014/main" id="{6B5799FF-C2B1-0A8E-7939-2DB9000F3504}"/>
              </a:ext>
            </a:extLst>
          </p:cNvPr>
          <p:cNvSpPr/>
          <p:nvPr/>
        </p:nvSpPr>
        <p:spPr>
          <a:xfrm>
            <a:off x="8153400" y="280108"/>
            <a:ext cx="3048000" cy="1295400"/>
          </a:xfrm>
          <a:prstGeom prst="ellips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Ví</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a:t>
            </a:r>
            <a:r>
              <a:rPr lang="en-US" sz="4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DCAAD524-7D0C-7FCE-7F36-04E28F81273E}"/>
                  </a:ext>
                </a:extLst>
              </p:cNvPr>
              <p:cNvSpPr txBox="1"/>
              <p:nvPr/>
            </p:nvSpPr>
            <p:spPr>
              <a:xfrm>
                <a:off x="2783089" y="1706122"/>
                <a:ext cx="14523349"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𝑁</m:t>
                    </m:r>
                  </m:oMath>
                </a14:m>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𝑂</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𝐴𝑀</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𝐵𝑁</m:t>
                    </m:r>
                  </m:oMath>
                </a14:m>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50</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=700</m:t>
                    </m:r>
                    <m:r>
                      <a:rPr lang="en-US" sz="4000" i="1" dirty="0" smtClean="0">
                        <a:latin typeface="Cambria Math" panose="02040503050406030204" pitchFamily="18" charset="0"/>
                        <a:cs typeface="Arial" panose="020B0604020202020204" pitchFamily="34" charset="0"/>
                      </a:rPr>
                      <m:t>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𝑁</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mét</a:t>
                </a:r>
                <a:r>
                  <a:rPr lang="en-US" sz="4000" dirty="0">
                    <a:latin typeface="Arial" panose="020B0604020202020204" pitchFamily="34" charset="0"/>
                    <a:cs typeface="Arial" panose="020B0604020202020204" pitchFamily="34" charset="0"/>
                  </a:rPr>
                  <a:t>?</a:t>
                </a:r>
              </a:p>
            </p:txBody>
          </p:sp>
        </mc:Choice>
        <mc:Fallback xmlns="">
          <p:sp>
            <p:nvSpPr>
              <p:cNvPr id="9" name="Hộp Văn bản 8">
                <a:extLst>
                  <a:ext uri="{FF2B5EF4-FFF2-40B4-BE49-F238E27FC236}">
                    <a16:creationId xmlns:a16="http://schemas.microsoft.com/office/drawing/2014/main" id="{DCAAD524-7D0C-7FCE-7F36-04E28F81273E}"/>
                  </a:ext>
                </a:extLst>
              </p:cNvPr>
              <p:cNvSpPr txBox="1">
                <a:spLocks noRot="1" noChangeAspect="1" noMove="1" noResize="1" noEditPoints="1" noAdjustHandles="1" noChangeArrowheads="1" noChangeShapeType="1" noTextEdit="1"/>
              </p:cNvSpPr>
              <p:nvPr/>
            </p:nvSpPr>
            <p:spPr>
              <a:xfrm>
                <a:off x="2783089" y="1706122"/>
                <a:ext cx="14523349" cy="4594912"/>
              </a:xfrm>
              <a:prstGeom prst="rect">
                <a:avLst/>
              </a:prstGeom>
              <a:blipFill>
                <a:blip r:embed="rId9"/>
                <a:stretch>
                  <a:fillRect l="-1511" r="-1469" b="-477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937F5D58-B73D-1FA4-BAB1-887D19CD60BB}"/>
              </a:ext>
            </a:extLst>
          </p:cNvPr>
          <p:cNvPicPr>
            <a:picLocks noChangeAspect="1"/>
          </p:cNvPicPr>
          <p:nvPr/>
        </p:nvPicPr>
        <p:blipFill rotWithShape="1">
          <a:blip r:embed="rId10">
            <a:extLst>
              <a:ext uri="{28A0092B-C50C-407E-A947-70E740481C1C}">
                <a14:useLocalDpi xmlns:a14="http://schemas.microsoft.com/office/drawing/2010/main" val="0"/>
              </a:ext>
            </a:extLst>
          </a:blip>
          <a:srcRect l="60454" t="2385" r="1314" b="59353"/>
          <a:stretch/>
        </p:blipFill>
        <p:spPr>
          <a:xfrm>
            <a:off x="6274666" y="6392000"/>
            <a:ext cx="6805467" cy="3640645"/>
          </a:xfrm>
          <a:prstGeom prst="rect">
            <a:avLst/>
          </a:prstGeom>
        </p:spPr>
      </p:pic>
    </p:spTree>
    <p:extLst>
      <p:ext uri="{BB962C8B-B14F-4D97-AF65-F5344CB8AC3E}">
        <p14:creationId xmlns:p14="http://schemas.microsoft.com/office/powerpoint/2010/main" val="122838254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90"/>
                                          </p:val>
                                        </p:tav>
                                        <p:tav tm="100000">
                                          <p:val>
                                            <p:fltVal val="0"/>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10131" b="10867"/>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293619">
            <a:off x="15206056" y="678336"/>
            <a:ext cx="3090615" cy="139358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39241">
            <a:off x="2264468" y="255913"/>
            <a:ext cx="2936731" cy="125478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56367" b="59132"/>
          <a:stretch>
            <a:fillRect/>
          </a:stretch>
        </p:blipFill>
        <p:spPr>
          <a:xfrm flipH="1" flipV="1">
            <a:off x="15482233" y="8584978"/>
            <a:ext cx="2805767" cy="1932550"/>
          </a:xfrm>
          <a:prstGeom prst="rect">
            <a:avLst/>
          </a:prstGeom>
        </p:spPr>
      </p:pic>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36AB7010-08EB-FECA-E572-A09498B2A01B}"/>
                  </a:ext>
                </a:extLst>
              </p:cNvPr>
              <p:cNvSpPr txBox="1"/>
              <p:nvPr/>
            </p:nvSpPr>
            <p:spPr>
              <a:xfrm>
                <a:off x="2590800" y="2434242"/>
                <a:ext cx="11188422" cy="6062172"/>
              </a:xfrm>
              <a:prstGeom prst="rect">
                <a:avLst/>
              </a:prstGeom>
              <a:noFill/>
            </p:spPr>
            <p:txBody>
              <a:bodyPr wrap="square">
                <a:spAutoFit/>
              </a:bodyPr>
              <a:lstStyle/>
              <a:p>
                <a:pPr marL="0" marR="0" algn="just">
                  <a:lnSpc>
                    <a:spcPct val="150000"/>
                  </a:lnSpc>
                  <a:spcBef>
                    <a:spcPts val="0"/>
                  </a:spcBef>
                  <a:spcAft>
                    <a:spcPts val="800"/>
                  </a:spcAft>
                </a:pPr>
                <a:r>
                  <a:rPr lang="en-US" sz="4000" dirty="0">
                    <a:effectLst/>
                    <a:latin typeface="Arial" panose="020B0604020202020204" pitchFamily="34" charset="0"/>
                    <a:ea typeface="Yu Mincho" panose="02020400000000000000" pitchFamily="18" charset="-128"/>
                    <a:cs typeface="Arial" panose="020B0604020202020204" pitchFamily="34" charset="0"/>
                  </a:rPr>
                  <a:t>Xét </a:t>
                </a:r>
                <a:r>
                  <a:rPr lang="en-US" sz="4000" dirty="0" err="1">
                    <a:effectLst/>
                    <a:latin typeface="Arial" panose="020B0604020202020204" pitchFamily="34" charset="0"/>
                    <a:ea typeface="Yu Mincho" panose="02020400000000000000" pitchFamily="18" charset="-128"/>
                    <a:cs typeface="Arial" panose="020B0604020202020204" pitchFamily="34" charset="0"/>
                  </a:rPr>
                  <a:t>hai</a:t>
                </a:r>
                <a:r>
                  <a:rPr lang="en-US" sz="4000" dirty="0">
                    <a:effectLst/>
                    <a:latin typeface="Arial" panose="020B0604020202020204" pitchFamily="34" charset="0"/>
                    <a:ea typeface="Yu Mincho" panose="02020400000000000000" pitchFamily="18" charset="-128"/>
                    <a:cs typeface="Arial" panose="020B0604020202020204" pitchFamily="34" charset="0"/>
                  </a:rPr>
                  <a:t> tam </a:t>
                </a:r>
                <a:r>
                  <a:rPr lang="en-US" sz="4000" dirty="0" err="1">
                    <a:effectLst/>
                    <a:latin typeface="Arial" panose="020B0604020202020204" pitchFamily="34" charset="0"/>
                    <a:ea typeface="Yu Mincho" panose="02020400000000000000" pitchFamily="18" charset="-128"/>
                    <a:cs typeface="Arial" panose="020B0604020202020204" pitchFamily="34" charset="0"/>
                  </a:rPr>
                  <a:t>giác</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Yu Mincho" panose="02020400000000000000" pitchFamily="18" charset="-128"/>
                        <a:cs typeface="Arial" panose="020B0604020202020204" pitchFamily="34" charset="0"/>
                      </a:rPr>
                      <m:t>𝑂𝑀𝑁</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Yu Mincho" panose="02020400000000000000" pitchFamily="18" charset="-128"/>
                        <a:cs typeface="Arial" panose="020B0604020202020204" pitchFamily="34" charset="0"/>
                      </a:rPr>
                      <m:t>𝑂𝐴𝐵</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 ta </a:t>
                </a:r>
                <a:r>
                  <a:rPr lang="en-US" sz="4000" dirty="0" err="1">
                    <a:effectLst/>
                    <a:latin typeface="Arial" panose="020B0604020202020204" pitchFamily="34" charset="0"/>
                    <a:ea typeface="Yu Mincho" panose="02020400000000000000" pitchFamily="18" charset="-128"/>
                    <a:cs typeface="Arial" panose="020B0604020202020204" pitchFamily="34" charset="0"/>
                  </a:rPr>
                  <a:t>có</a:t>
                </a:r>
                <a:r>
                  <a:rPr lang="en-US" sz="4000" dirty="0">
                    <a:effectLst/>
                    <a:latin typeface="Arial" panose="020B0604020202020204" pitchFamily="34" charset="0"/>
                    <a:ea typeface="Yu Mincho" panose="02020400000000000000" pitchFamily="18" charset="-128"/>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Yu Mincho" panose="02020400000000000000" pitchFamily="18" charset="-128"/>
                        <a:cs typeface="Arial" panose="020B0604020202020204" pitchFamily="34" charset="0"/>
                      </a:rPr>
                      <m:t>𝑂𝑀</m:t>
                    </m:r>
                    <m:r>
                      <a:rPr lang="en-US" sz="4000" i="1" dirty="0" smtClean="0">
                        <a:latin typeface="Cambria Math" panose="02040503050406030204" pitchFamily="18" charset="0"/>
                        <a:ea typeface="Yu Mincho" panose="02020400000000000000" pitchFamily="18" charset="-128"/>
                        <a:cs typeface="Arial" panose="020B0604020202020204" pitchFamily="34" charset="0"/>
                      </a:rPr>
                      <m:t>=</m:t>
                    </m:r>
                    <m:r>
                      <a:rPr lang="en-US" sz="4000" i="1" dirty="0" smtClean="0">
                        <a:latin typeface="Cambria Math" panose="02040503050406030204" pitchFamily="18" charset="0"/>
                        <a:ea typeface="Yu Mincho" panose="02020400000000000000" pitchFamily="18" charset="-128"/>
                        <a:cs typeface="Arial" panose="020B0604020202020204" pitchFamily="34" charset="0"/>
                      </a:rPr>
                      <m:t>𝑂𝐴</m:t>
                    </m:r>
                  </m:oMath>
                </a14:m>
                <a:r>
                  <a:rPr lang="en-US" sz="4000" dirty="0">
                    <a:latin typeface="Arial" panose="020B0604020202020204" pitchFamily="34" charset="0"/>
                    <a:ea typeface="Yu Mincho" panose="02020400000000000000" pitchFamily="18" charset="-128"/>
                    <a:cs typeface="Arial" panose="020B0604020202020204" pitchFamily="34" charset="0"/>
                  </a:rPr>
                  <a:t> (</a:t>
                </a:r>
                <a:r>
                  <a:rPr lang="en-US" sz="4000" dirty="0" err="1">
                    <a:latin typeface="Arial" panose="020B0604020202020204" pitchFamily="34" charset="0"/>
                    <a:ea typeface="Yu Mincho" panose="02020400000000000000" pitchFamily="18" charset="-128"/>
                    <a:cs typeface="Arial" panose="020B0604020202020204" pitchFamily="34" charset="0"/>
                  </a:rPr>
                  <a:t>vì</a:t>
                </a:r>
                <a:r>
                  <a:rPr lang="en-US" sz="4000" dirty="0">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Yu Mincho" panose="02020400000000000000" pitchFamily="18" charset="-128"/>
                        <a:cs typeface="Arial" panose="020B0604020202020204" pitchFamily="34" charset="0"/>
                      </a:rPr>
                      <m:t>𝑂</m:t>
                    </m:r>
                  </m:oMath>
                </a14:m>
                <a:r>
                  <a:rPr lang="en-US" sz="4000" dirty="0">
                    <a:latin typeface="Arial" panose="020B0604020202020204" pitchFamily="34" charset="0"/>
                    <a:ea typeface="Yu Mincho" panose="02020400000000000000" pitchFamily="18" charset="-128"/>
                    <a:cs typeface="Arial" panose="020B0604020202020204" pitchFamily="34" charset="0"/>
                  </a:rPr>
                  <a:t> </a:t>
                </a:r>
                <a:r>
                  <a:rPr lang="en-US" sz="4000" dirty="0" err="1">
                    <a:latin typeface="Arial" panose="020B0604020202020204" pitchFamily="34" charset="0"/>
                    <a:ea typeface="Yu Mincho" panose="02020400000000000000" pitchFamily="18" charset="-128"/>
                    <a:cs typeface="Arial" panose="020B0604020202020204" pitchFamily="34" charset="0"/>
                  </a:rPr>
                  <a:t>là</a:t>
                </a:r>
                <a:r>
                  <a:rPr lang="en-US" sz="4000" dirty="0">
                    <a:latin typeface="Arial" panose="020B0604020202020204" pitchFamily="34" charset="0"/>
                    <a:ea typeface="Yu Mincho" panose="02020400000000000000" pitchFamily="18" charset="-128"/>
                    <a:cs typeface="Arial" panose="020B0604020202020204" pitchFamily="34" charset="0"/>
                  </a:rPr>
                  <a:t> </a:t>
                </a:r>
                <a:r>
                  <a:rPr lang="en-US" sz="4000" dirty="0" err="1">
                    <a:latin typeface="Arial" panose="020B0604020202020204" pitchFamily="34" charset="0"/>
                    <a:ea typeface="Yu Mincho" panose="02020400000000000000" pitchFamily="18" charset="-128"/>
                    <a:cs typeface="Arial" panose="020B0604020202020204" pitchFamily="34" charset="0"/>
                  </a:rPr>
                  <a:t>trung</a:t>
                </a:r>
                <a:r>
                  <a:rPr lang="en-US" sz="4000" dirty="0">
                    <a:latin typeface="Arial" panose="020B0604020202020204" pitchFamily="34" charset="0"/>
                    <a:ea typeface="Yu Mincho" panose="02020400000000000000" pitchFamily="18" charset="-128"/>
                    <a:cs typeface="Arial" panose="020B0604020202020204" pitchFamily="34" charset="0"/>
                  </a:rPr>
                  <a:t> </a:t>
                </a:r>
                <a:r>
                  <a:rPr lang="en-US" sz="4000" dirty="0" err="1">
                    <a:latin typeface="Arial" panose="020B0604020202020204" pitchFamily="34" charset="0"/>
                    <a:ea typeface="Yu Mincho" panose="02020400000000000000" pitchFamily="18" charset="-128"/>
                    <a:cs typeface="Arial" panose="020B0604020202020204" pitchFamily="34" charset="0"/>
                  </a:rPr>
                  <a:t>điểm</a:t>
                </a:r>
                <a:r>
                  <a:rPr lang="en-US" sz="4000" dirty="0">
                    <a:latin typeface="Arial" panose="020B0604020202020204" pitchFamily="34" charset="0"/>
                    <a:ea typeface="Yu Mincho" panose="02020400000000000000" pitchFamily="18" charset="-128"/>
                    <a:cs typeface="Arial" panose="020B0604020202020204" pitchFamily="34" charset="0"/>
                  </a:rPr>
                  <a:t> </a:t>
                </a:r>
                <a:r>
                  <a:rPr lang="en-US" sz="4000" dirty="0" err="1">
                    <a:latin typeface="Arial" panose="020B0604020202020204" pitchFamily="34" charset="0"/>
                    <a:ea typeface="Yu Mincho" panose="02020400000000000000" pitchFamily="18" charset="-128"/>
                    <a:cs typeface="Arial" panose="020B0604020202020204" pitchFamily="34" charset="0"/>
                  </a:rPr>
                  <a:t>của</a:t>
                </a:r>
                <a:r>
                  <a:rPr lang="en-US" sz="4000" dirty="0">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Yu Mincho" panose="02020400000000000000" pitchFamily="18" charset="-128"/>
                        <a:cs typeface="Arial" panose="020B0604020202020204" pitchFamily="34" charset="0"/>
                      </a:rPr>
                      <m:t>𝐴𝑀</m:t>
                    </m:r>
                  </m:oMath>
                </a14:m>
                <a:r>
                  <a:rPr lang="en-US" sz="4000" dirty="0">
                    <a:latin typeface="Arial" panose="020B0604020202020204" pitchFamily="34" charset="0"/>
                    <a:ea typeface="Yu Mincho" panose="02020400000000000000" pitchFamily="18" charset="-128"/>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𝑀𝑂𝑁</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𝑂𝑁</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smtClean="0">
                        <a:latin typeface="Cambria Math" panose="02040503050406030204" pitchFamily="18" charset="0"/>
                        <a:ea typeface="Calibri" panose="020F0502020204030204" pitchFamily="34" charset="0"/>
                        <a:cs typeface="Arial" panose="020B0604020202020204" pitchFamily="34" charset="0"/>
                      </a:rPr>
                      <m:t>𝑂𝐵</m:t>
                    </m:r>
                  </m:oMath>
                </a14:m>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𝑂</m:t>
                    </m:r>
                  </m:oMath>
                </a14:m>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𝑂𝑀𝑁</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𝑂𝐴𝐵</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c.g.c</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𝑀𝑁</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smtClean="0">
                        <a:latin typeface="Cambria Math" panose="02040503050406030204" pitchFamily="18" charset="0"/>
                        <a:ea typeface="Calibri" panose="020F0502020204030204" pitchFamily="34" charset="0"/>
                        <a:cs typeface="Arial" panose="020B0604020202020204" pitchFamily="34" charset="0"/>
                      </a:rPr>
                      <m:t>𝐴𝐵</m:t>
                    </m:r>
                    <m:r>
                      <a:rPr lang="en-US" sz="4000" i="1" dirty="0" smtClean="0">
                        <a:latin typeface="Cambria Math" panose="02040503050406030204" pitchFamily="18" charset="0"/>
                        <a:ea typeface="Calibri" panose="020F0502020204030204" pitchFamily="34" charset="0"/>
                        <a:cs typeface="Arial" panose="020B0604020202020204" pitchFamily="34" charset="0"/>
                      </a:rPr>
                      <m:t>=700 </m:t>
                    </m:r>
                    <m:r>
                      <a:rPr lang="en-US" sz="4000" i="1" dirty="0" smtClean="0">
                        <a:latin typeface="Cambria Math" panose="02040503050406030204" pitchFamily="18" charset="0"/>
                        <a:ea typeface="Calibri" panose="020F0502020204030204" pitchFamily="34" charset="0"/>
                        <a:cs typeface="Arial" panose="020B0604020202020204" pitchFamily="34" charset="0"/>
                      </a:rPr>
                      <m:t>𝑚</m:t>
                    </m:r>
                  </m:oMath>
                </a14:m>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Hộp Văn bản 10">
                <a:extLst>
                  <a:ext uri="{FF2B5EF4-FFF2-40B4-BE49-F238E27FC236}">
                    <a16:creationId xmlns:a16="http://schemas.microsoft.com/office/drawing/2014/main" id="{36AB7010-08EB-FECA-E572-A09498B2A01B}"/>
                  </a:ext>
                </a:extLst>
              </p:cNvPr>
              <p:cNvSpPr txBox="1">
                <a:spLocks noRot="1" noChangeAspect="1" noMove="1" noResize="1" noEditPoints="1" noAdjustHandles="1" noChangeArrowheads="1" noChangeShapeType="1" noTextEdit="1"/>
              </p:cNvSpPr>
              <p:nvPr/>
            </p:nvSpPr>
            <p:spPr>
              <a:xfrm>
                <a:off x="2590800" y="2434242"/>
                <a:ext cx="11188422" cy="6062172"/>
              </a:xfrm>
              <a:prstGeom prst="rect">
                <a:avLst/>
              </a:prstGeom>
              <a:blipFill>
                <a:blip r:embed="rId9"/>
                <a:stretch>
                  <a:fillRect l="-1907" b="-3317"/>
                </a:stretch>
              </a:blipFill>
            </p:spPr>
            <p:txBody>
              <a:bodyPr/>
              <a:lstStyle/>
              <a:p>
                <a:r>
                  <a:rPr lang="en-US">
                    <a:noFill/>
                  </a:rPr>
                  <a:t> </a:t>
                </a:r>
              </a:p>
            </p:txBody>
          </p:sp>
        </mc:Fallback>
      </mc:AlternateContent>
      <p:sp>
        <p:nvSpPr>
          <p:cNvPr id="3" name="Bong bóng Lời nói: Hình bầu dục 7">
            <a:extLst>
              <a:ext uri="{FF2B5EF4-FFF2-40B4-BE49-F238E27FC236}">
                <a16:creationId xmlns:a16="http://schemas.microsoft.com/office/drawing/2014/main" id="{2FCB470F-2E90-608E-9E9B-964954112728}"/>
              </a:ext>
            </a:extLst>
          </p:cNvPr>
          <p:cNvSpPr/>
          <p:nvPr/>
        </p:nvSpPr>
        <p:spPr>
          <a:xfrm>
            <a:off x="8763000" y="696043"/>
            <a:ext cx="2438400" cy="1219200"/>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678501-2F37-F2AD-56B0-637C05DD02B6}"/>
              </a:ext>
            </a:extLst>
          </p:cNvPr>
          <p:cNvPicPr>
            <a:picLocks noChangeAspect="1"/>
          </p:cNvPicPr>
          <p:nvPr/>
        </p:nvPicPr>
        <p:blipFill rotWithShape="1">
          <a:blip r:embed="rId10">
            <a:extLst>
              <a:ext uri="{28A0092B-C50C-407E-A947-70E740481C1C}">
                <a14:useLocalDpi xmlns:a14="http://schemas.microsoft.com/office/drawing/2010/main" val="0"/>
              </a:ext>
            </a:extLst>
          </a:blip>
          <a:srcRect l="60454" t="2385" r="1314" b="59353"/>
          <a:stretch/>
        </p:blipFill>
        <p:spPr>
          <a:xfrm>
            <a:off x="11482533" y="3323177"/>
            <a:ext cx="6805467" cy="3640645"/>
          </a:xfrm>
          <a:prstGeom prst="rect">
            <a:avLst/>
          </a:prstGeom>
        </p:spPr>
      </p:pic>
    </p:spTree>
    <p:extLst>
      <p:ext uri="{BB962C8B-B14F-4D97-AF65-F5344CB8AC3E}">
        <p14:creationId xmlns:p14="http://schemas.microsoft.com/office/powerpoint/2010/main" val="1619832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fade">
                                      <p:cBhvr>
                                        <p:cTn id="38" dur="500"/>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Effect transition="in" filter="fade">
                                      <p:cBhvr>
                                        <p:cTn id="4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828"/>
          <a:stretch>
            <a:fillRect/>
          </a:stretch>
        </p:blipFill>
        <p:spPr>
          <a:xfrm flipH="1">
            <a:off x="14173200" y="6095238"/>
            <a:ext cx="3889617" cy="419176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9608">
            <a:off x="16897294" y="2679530"/>
            <a:ext cx="1722072" cy="1354697"/>
          </a:xfrm>
          <a:prstGeom prst="rect">
            <a:avLst/>
          </a:prstGeom>
        </p:spPr>
      </p:pic>
      <p:sp>
        <p:nvSpPr>
          <p:cNvPr id="16" name="Hình chữ nhật: Góc Tròn 15">
            <a:extLst>
              <a:ext uri="{FF2B5EF4-FFF2-40B4-BE49-F238E27FC236}">
                <a16:creationId xmlns:a16="http://schemas.microsoft.com/office/drawing/2014/main" id="{08FCF5A6-05A5-DC58-3269-2DAB55ED1F1B}"/>
              </a:ext>
            </a:extLst>
          </p:cNvPr>
          <p:cNvSpPr/>
          <p:nvPr/>
        </p:nvSpPr>
        <p:spPr>
          <a:xfrm>
            <a:off x="7048500" y="1104900"/>
            <a:ext cx="4191000" cy="12954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43CAB135-E58B-A0BB-7967-FAF850E8B004}"/>
                  </a:ext>
                </a:extLst>
              </p:cNvPr>
              <p:cNvSpPr txBox="1"/>
              <p:nvPr/>
            </p:nvSpPr>
            <p:spPr>
              <a:xfrm>
                <a:off x="3604460" y="2933700"/>
                <a:ext cx="12130801" cy="402950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nhọn</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Hai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𝑁</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thuộc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thoả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mãn</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𝑂𝑀</m:t>
                    </m:r>
                    <m:r>
                      <a:rPr lang="en-US" sz="4400" i="1" dirty="0" smtClean="0">
                        <a:latin typeface="Cambria Math" panose="02040503050406030204" pitchFamily="18" charset="0"/>
                        <a:cs typeface="Arial" panose="020B0604020202020204" pitchFamily="34" charset="0"/>
                      </a:rPr>
                      <m:t>=2</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𝑂𝑁</m:t>
                    </m:r>
                    <m:r>
                      <a:rPr lang="en-US" sz="4400" i="1" dirty="0" smtClean="0">
                        <a:latin typeface="Cambria Math" panose="02040503050406030204" pitchFamily="18" charset="0"/>
                        <a:cs typeface="Arial" panose="020B0604020202020204" pitchFamily="34" charset="0"/>
                      </a:rPr>
                      <m:t>=3</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Hai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𝑃</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𝑄</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thuộc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thoả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mãn</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𝑂𝑃</m:t>
                    </m:r>
                    <m:r>
                      <a:rPr lang="en-US" sz="4400" i="1" dirty="0" smtClean="0">
                        <a:latin typeface="Cambria Math" panose="02040503050406030204" pitchFamily="18" charset="0"/>
                        <a:cs typeface="Arial" panose="020B0604020202020204" pitchFamily="34" charset="0"/>
                      </a:rPr>
                      <m:t>=2</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𝑂𝑄</m:t>
                    </m:r>
                    <m:r>
                      <a:rPr lang="en-US" sz="4400" i="1" dirty="0" smtClean="0">
                        <a:latin typeface="Cambria Math" panose="02040503050406030204" pitchFamily="18" charset="0"/>
                        <a:cs typeface="Arial" panose="020B0604020202020204" pitchFamily="34" charset="0"/>
                      </a:rPr>
                      <m:t>=3</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𝑀𝑄</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43CAB135-E58B-A0BB-7967-FAF850E8B004}"/>
                  </a:ext>
                </a:extLst>
              </p:cNvPr>
              <p:cNvSpPr txBox="1">
                <a:spLocks noRot="1" noChangeAspect="1" noMove="1" noResize="1" noEditPoints="1" noAdjustHandles="1" noChangeArrowheads="1" noChangeShapeType="1" noTextEdit="1"/>
              </p:cNvSpPr>
              <p:nvPr/>
            </p:nvSpPr>
            <p:spPr>
              <a:xfrm>
                <a:off x="3604460" y="2933700"/>
                <a:ext cx="12130801" cy="4029501"/>
              </a:xfrm>
              <a:prstGeom prst="rect">
                <a:avLst/>
              </a:prstGeom>
              <a:blipFill>
                <a:blip r:embed="rId7"/>
                <a:stretch>
                  <a:fillRect l="-2010" r="-2060" b="-6203"/>
                </a:stretch>
              </a:blipFill>
            </p:spPr>
            <p:txBody>
              <a:bodyPr/>
              <a:lstStyle/>
              <a:p>
                <a:r>
                  <a:rPr 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40552"/>
          <a:stretch>
            <a:fillRect/>
          </a:stretch>
        </p:blipFill>
        <p:spPr>
          <a:xfrm>
            <a:off x="3168652" y="0"/>
            <a:ext cx="4395570" cy="149559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65095" y="360804"/>
            <a:ext cx="1760518" cy="133579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3639800" y="9366792"/>
            <a:ext cx="3528867" cy="232317"/>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3733800" y="9366792"/>
            <a:ext cx="3528867" cy="232317"/>
          </a:xfrm>
          <a:prstGeom prst="rect">
            <a:avLst/>
          </a:prstGeom>
        </p:spPr>
      </p:pic>
      <p:sp>
        <p:nvSpPr>
          <p:cNvPr id="8" name="Bong bóng Lời nói: Hình bầu dục 7">
            <a:extLst>
              <a:ext uri="{FF2B5EF4-FFF2-40B4-BE49-F238E27FC236}">
                <a16:creationId xmlns:a16="http://schemas.microsoft.com/office/drawing/2014/main" id="{FD683A61-ED67-F33E-45CF-7D9A0112AD45}"/>
              </a:ext>
            </a:extLst>
          </p:cNvPr>
          <p:cNvSpPr/>
          <p:nvPr/>
        </p:nvSpPr>
        <p:spPr>
          <a:xfrm>
            <a:off x="8763000" y="1339946"/>
            <a:ext cx="2438400" cy="1219200"/>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92B8DB06-7D85-B36D-1E71-632096DD1312}"/>
                  </a:ext>
                </a:extLst>
              </p:cNvPr>
              <p:cNvSpPr txBox="1"/>
              <p:nvPr/>
            </p:nvSpPr>
            <p:spPr>
              <a:xfrm>
                <a:off x="2819400" y="2773559"/>
                <a:ext cx="9058846" cy="5563895"/>
              </a:xfrm>
              <a:prstGeom prst="rect">
                <a:avLst/>
              </a:prstGeom>
              <a:noFill/>
            </p:spPr>
            <p:txBody>
              <a:bodyPr wrap="square">
                <a:spAutoFit/>
              </a:bodyPr>
              <a:lstStyle/>
              <a:p>
                <a:pPr algn="just">
                  <a:lnSpc>
                    <a:spcPct val="150000"/>
                  </a:lnSpc>
                </a:pPr>
                <a:r>
                  <a:rPr lang="vi-VN" sz="4000" dirty="0"/>
                  <a:t>Xét </a:t>
                </a:r>
                <a:r>
                  <a:rPr lang="en-US" sz="4000" dirty="0" err="1"/>
                  <a:t>hai</a:t>
                </a:r>
                <a:r>
                  <a:rPr lang="vi-VN" sz="4000" dirty="0"/>
                  <a:t> tam giác </a:t>
                </a:r>
                <a14:m>
                  <m:oMath xmlns:m="http://schemas.openxmlformats.org/officeDocument/2006/math">
                    <m:r>
                      <a:rPr lang="vi-VN" sz="4000" i="1" dirty="0" smtClean="0">
                        <a:latin typeface="Cambria Math" panose="02040503050406030204" pitchFamily="18" charset="0"/>
                      </a:rPr>
                      <m:t>𝑂𝑀𝑄</m:t>
                    </m:r>
                  </m:oMath>
                </a14:m>
                <a:r>
                  <a:rPr lang="vi-VN" sz="4000" dirty="0"/>
                  <a:t> và </a:t>
                </a:r>
                <a14:m>
                  <m:oMath xmlns:m="http://schemas.openxmlformats.org/officeDocument/2006/math">
                    <m:r>
                      <a:rPr lang="vi-VN" sz="4000" i="1" dirty="0" smtClean="0">
                        <a:latin typeface="Cambria Math" panose="02040503050406030204" pitchFamily="18" charset="0"/>
                      </a:rPr>
                      <m:t>𝑂𝑃𝑁</m:t>
                    </m:r>
                  </m:oMath>
                </a14:m>
                <a:r>
                  <a:rPr lang="vi-VN" sz="4000" dirty="0"/>
                  <a:t>, ta có: </a:t>
                </a:r>
                <a:endParaRPr lang="en-US" sz="4000" dirty="0"/>
              </a:p>
              <a:p>
                <a:pPr algn="just">
                  <a:lnSpc>
                    <a:spcPct val="150000"/>
                  </a:lnSpc>
                </a:pPr>
                <a:r>
                  <a:rPr lang="en-US" sz="4000" dirty="0"/>
                  <a:t>	</a:t>
                </a:r>
                <a14:m>
                  <m:oMath xmlns:m="http://schemas.openxmlformats.org/officeDocument/2006/math">
                    <m:r>
                      <a:rPr lang="vi-VN" sz="4000" i="1" dirty="0" smtClean="0">
                        <a:latin typeface="Cambria Math" panose="02040503050406030204" pitchFamily="18" charset="0"/>
                      </a:rPr>
                      <m:t>𝑂𝑀</m:t>
                    </m:r>
                    <m:r>
                      <a:rPr lang="vi-VN" sz="4000" i="1" dirty="0" smtClean="0">
                        <a:latin typeface="Cambria Math" panose="02040503050406030204" pitchFamily="18" charset="0"/>
                      </a:rPr>
                      <m:t>=</m:t>
                    </m:r>
                    <m:r>
                      <a:rPr lang="vi-VN" sz="4000" i="1" dirty="0" smtClean="0">
                        <a:latin typeface="Cambria Math" panose="02040503050406030204" pitchFamily="18" charset="0"/>
                      </a:rPr>
                      <m:t>𝑂𝑃</m:t>
                    </m:r>
                  </m:oMath>
                </a14:m>
                <a:r>
                  <a:rPr lang="vi-VN" sz="4000" dirty="0"/>
                  <a:t> </a:t>
                </a:r>
                <a14:m>
                  <m:oMath xmlns:m="http://schemas.openxmlformats.org/officeDocument/2006/math">
                    <m:r>
                      <a:rPr lang="vi-VN" sz="4000" i="1" dirty="0" smtClean="0">
                        <a:latin typeface="Cambria Math" panose="02040503050406030204" pitchFamily="18" charset="0"/>
                      </a:rPr>
                      <m:t>(=2</m:t>
                    </m:r>
                    <m:r>
                      <a:rPr lang="vi-VN" sz="4000" i="1" dirty="0" smtClean="0">
                        <a:latin typeface="Cambria Math" panose="02040503050406030204" pitchFamily="18" charset="0"/>
                      </a:rPr>
                      <m:t>𝑐𝑚</m:t>
                    </m:r>
                    <m:r>
                      <a:rPr lang="vi-VN" sz="4000" i="1" dirty="0" smtClean="0">
                        <a:latin typeface="Cambria Math" panose="02040503050406030204" pitchFamily="18" charset="0"/>
                      </a:rPr>
                      <m:t>)</m:t>
                    </m:r>
                  </m:oMath>
                </a14:m>
                <a:endParaRPr lang="en-US" sz="4000" dirty="0"/>
              </a:p>
              <a:p>
                <a:pPr algn="just">
                  <a:lnSpc>
                    <a:spcPct val="150000"/>
                  </a:lnSpc>
                </a:pPr>
                <a:r>
                  <a:rPr lang="en-US" sz="4000" dirty="0"/>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panose="02040503050406030204" pitchFamily="18" charset="0"/>
                          </a:rPr>
                          <m:t>𝑂</m:t>
                        </m:r>
                      </m:e>
                    </m:acc>
                  </m:oMath>
                </a14:m>
                <a:r>
                  <a:rPr lang="vi-VN" sz="4000" dirty="0"/>
                  <a:t> chung, </a:t>
                </a:r>
                <a:endParaRPr lang="en-US" sz="4000" dirty="0"/>
              </a:p>
              <a:p>
                <a:pPr algn="just">
                  <a:lnSpc>
                    <a:spcPct val="150000"/>
                  </a:lnSpc>
                </a:pPr>
                <a:r>
                  <a:rPr lang="en-US" sz="4000" dirty="0"/>
                  <a:t>	</a:t>
                </a:r>
                <a14:m>
                  <m:oMath xmlns:m="http://schemas.openxmlformats.org/officeDocument/2006/math">
                    <m:r>
                      <a:rPr lang="vi-VN" sz="4000" i="1" dirty="0" smtClean="0">
                        <a:latin typeface="Cambria Math" panose="02040503050406030204" pitchFamily="18" charset="0"/>
                      </a:rPr>
                      <m:t>𝑂𝑄</m:t>
                    </m:r>
                    <m:r>
                      <a:rPr lang="vi-VN" sz="4000" i="1" dirty="0" smtClean="0">
                        <a:latin typeface="Cambria Math" panose="02040503050406030204" pitchFamily="18" charset="0"/>
                      </a:rPr>
                      <m:t>=</m:t>
                    </m:r>
                    <m:r>
                      <a:rPr lang="vi-VN" sz="4000" i="1" dirty="0" smtClean="0">
                        <a:latin typeface="Cambria Math" panose="02040503050406030204" pitchFamily="18" charset="0"/>
                      </a:rPr>
                      <m:t>𝑂𝑁</m:t>
                    </m:r>
                  </m:oMath>
                </a14:m>
                <a:r>
                  <a:rPr lang="vi-VN" sz="4000" dirty="0"/>
                  <a:t> </a:t>
                </a:r>
                <a14:m>
                  <m:oMath xmlns:m="http://schemas.openxmlformats.org/officeDocument/2006/math">
                    <m:r>
                      <a:rPr lang="vi-VN" sz="4000" i="1" dirty="0" smtClean="0">
                        <a:latin typeface="Cambria Math" panose="02040503050406030204" pitchFamily="18" charset="0"/>
                      </a:rPr>
                      <m:t>(=3</m:t>
                    </m:r>
                    <m:r>
                      <a:rPr lang="vi-VN" sz="4000" i="1" dirty="0" smtClean="0">
                        <a:latin typeface="Cambria Math" panose="02040503050406030204" pitchFamily="18" charset="0"/>
                      </a:rPr>
                      <m:t>𝑐𝑚</m:t>
                    </m:r>
                    <m:r>
                      <a:rPr lang="vi-VN" sz="4000" i="1" dirty="0" smtClean="0">
                        <a:latin typeface="Cambria Math" panose="02040503050406030204" pitchFamily="18" charset="0"/>
                      </a:rPr>
                      <m:t>)</m:t>
                    </m:r>
                  </m:oMath>
                </a14:m>
                <a:endParaRPr lang="en-US" sz="4000" dirty="0"/>
              </a:p>
              <a:p>
                <a:pPr algn="just">
                  <a:lnSpc>
                    <a:spcPct val="150000"/>
                  </a:lnSpc>
                </a:pPr>
                <a:r>
                  <a:rPr lang="vi-VN" sz="4000" dirty="0"/>
                  <a:t>Suy ra </a:t>
                </a:r>
                <a14:m>
                  <m:oMath xmlns:m="http://schemas.openxmlformats.org/officeDocument/2006/math">
                    <m:r>
                      <m:rPr>
                        <m:sty m:val="p"/>
                      </m:rPr>
                      <a:rPr lang="en-US" sz="4000" i="0" dirty="0" smtClean="0">
                        <a:latin typeface="Cambria Math" panose="02040503050406030204" pitchFamily="18" charset="0"/>
                      </a:rPr>
                      <m:t>Δ</m:t>
                    </m:r>
                    <m:r>
                      <a:rPr lang="vi-VN" sz="4000" i="1" dirty="0" smtClean="0">
                        <a:latin typeface="Cambria Math" panose="02040503050406030204" pitchFamily="18" charset="0"/>
                      </a:rPr>
                      <m:t>𝑂𝑀𝑄</m:t>
                    </m:r>
                    <m:r>
                      <a:rPr lang="en-US" sz="4000" i="1" dirty="0">
                        <a:latin typeface="Cambria Math" panose="02040503050406030204" pitchFamily="18" charset="0"/>
                      </a:rPr>
                      <m:t>=</m:t>
                    </m:r>
                    <m:r>
                      <m:rPr>
                        <m:sty m:val="p"/>
                      </m:rPr>
                      <a:rPr lang="en-US" sz="4000" i="0" dirty="0" smtClean="0">
                        <a:latin typeface="Cambria Math" panose="02040503050406030204" pitchFamily="18" charset="0"/>
                      </a:rPr>
                      <m:t>Δ</m:t>
                    </m:r>
                    <m:r>
                      <a:rPr lang="vi-VN" sz="4000" i="1" dirty="0" smtClean="0">
                        <a:latin typeface="Cambria Math" panose="02040503050406030204" pitchFamily="18" charset="0"/>
                      </a:rPr>
                      <m:t>𝑂𝑃𝑁</m:t>
                    </m:r>
                  </m:oMath>
                </a14:m>
                <a:r>
                  <a:rPr lang="vi-VN" sz="4000" dirty="0"/>
                  <a:t> (c.g.c)</a:t>
                </a:r>
                <a:endParaRPr lang="en-US" sz="4000" dirty="0"/>
              </a:p>
              <a:p>
                <a:pPr algn="just">
                  <a:lnSpc>
                    <a:spcPct val="150000"/>
                  </a:lnSpc>
                </a:pPr>
                <a:r>
                  <a:rPr lang="vi-VN" sz="4000" dirty="0"/>
                  <a:t>Do đó: </a:t>
                </a:r>
                <a14:m>
                  <m:oMath xmlns:m="http://schemas.openxmlformats.org/officeDocument/2006/math">
                    <m:r>
                      <a:rPr lang="vi-VN" sz="4000" i="1" dirty="0" smtClean="0">
                        <a:latin typeface="Cambria Math" panose="02040503050406030204" pitchFamily="18" charset="0"/>
                      </a:rPr>
                      <m:t>𝑀𝑄</m:t>
                    </m:r>
                    <m:r>
                      <a:rPr lang="vi-VN" sz="4000" i="1" dirty="0" smtClean="0">
                        <a:latin typeface="Cambria Math" panose="02040503050406030204" pitchFamily="18" charset="0"/>
                      </a:rPr>
                      <m:t>=</m:t>
                    </m:r>
                    <m:r>
                      <a:rPr lang="vi-VN" sz="4000" i="1" dirty="0" smtClean="0">
                        <a:latin typeface="Cambria Math" panose="02040503050406030204" pitchFamily="18" charset="0"/>
                      </a:rPr>
                      <m:t>𝑃𝑁</m:t>
                    </m:r>
                    <m:r>
                      <a:rPr lang="vi-VN" sz="4000" i="1" dirty="0" smtClean="0">
                        <a:latin typeface="Cambria Math" panose="02040503050406030204" pitchFamily="18" charset="0"/>
                      </a:rPr>
                      <m:t> </m:t>
                    </m:r>
                  </m:oMath>
                </a14:m>
                <a:r>
                  <a:rPr lang="vi-VN" sz="4000" dirty="0"/>
                  <a:t>(hai cạnh tương ứng)</a:t>
                </a:r>
                <a:endParaRPr lang="en-US" sz="4000" dirty="0"/>
              </a:p>
            </p:txBody>
          </p:sp>
        </mc:Choice>
        <mc:Fallback xmlns="">
          <p:sp>
            <p:nvSpPr>
              <p:cNvPr id="12" name="Hộp Văn bản 11">
                <a:extLst>
                  <a:ext uri="{FF2B5EF4-FFF2-40B4-BE49-F238E27FC236}">
                    <a16:creationId xmlns:a16="http://schemas.microsoft.com/office/drawing/2014/main" id="{92B8DB06-7D85-B36D-1E71-632096DD1312}"/>
                  </a:ext>
                </a:extLst>
              </p:cNvPr>
              <p:cNvSpPr txBox="1">
                <a:spLocks noRot="1" noChangeAspect="1" noMove="1" noResize="1" noEditPoints="1" noAdjustHandles="1" noChangeArrowheads="1" noChangeShapeType="1" noTextEdit="1"/>
              </p:cNvSpPr>
              <p:nvPr/>
            </p:nvSpPr>
            <p:spPr>
              <a:xfrm>
                <a:off x="2819400" y="2773559"/>
                <a:ext cx="9058846" cy="5563895"/>
              </a:xfrm>
              <a:prstGeom prst="rect">
                <a:avLst/>
              </a:prstGeom>
              <a:blipFill>
                <a:blip r:embed="rId9"/>
                <a:stretch>
                  <a:fillRect l="-2423" r="-673" b="-350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B0258781-CD8D-E2FA-6776-4EBCF3216B9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06677" y="2773559"/>
            <a:ext cx="5552892" cy="5280368"/>
          </a:xfrm>
          <a:prstGeom prst="rect">
            <a:avLst/>
          </a:prstGeom>
          <a:noFill/>
          <a:ln>
            <a:noFill/>
          </a:ln>
        </p:spPr>
      </p:pic>
    </p:spTree>
    <p:extLst>
      <p:ext uri="{BB962C8B-B14F-4D97-AF65-F5344CB8AC3E}">
        <p14:creationId xmlns:p14="http://schemas.microsoft.com/office/powerpoint/2010/main" val="370765593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4" dur="5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9" dur="500"/>
                                        <p:tgtEl>
                                          <p:spTgt spid="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34" dur="500"/>
                                        <p:tgtEl>
                                          <p:spTgt spid="1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9" dur="500"/>
                                        <p:tgtEl>
                                          <p:spTgt spid="1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44"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06695">
            <a:off x="1867681" y="8199118"/>
            <a:ext cx="1960852" cy="202410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9608">
            <a:off x="2426833" y="839699"/>
            <a:ext cx="1722072" cy="1354697"/>
          </a:xfrm>
          <a:prstGeom prst="rect">
            <a:avLst/>
          </a:prstGeom>
        </p:spPr>
      </p:pic>
      <p:sp>
        <p:nvSpPr>
          <p:cNvPr id="8" name="Hình tự do: Hình 7">
            <a:extLst>
              <a:ext uri="{FF2B5EF4-FFF2-40B4-BE49-F238E27FC236}">
                <a16:creationId xmlns:a16="http://schemas.microsoft.com/office/drawing/2014/main" id="{572DD960-1DA3-9E01-B0FF-E3A6E113217A}"/>
              </a:ext>
            </a:extLst>
          </p:cNvPr>
          <p:cNvSpPr/>
          <p:nvPr/>
        </p:nvSpPr>
        <p:spPr>
          <a:xfrm rot="18341150">
            <a:off x="1927723" y="8852490"/>
            <a:ext cx="257325" cy="1764695"/>
          </a:xfrm>
          <a:custGeom>
            <a:avLst/>
            <a:gdLst>
              <a:gd name="connsiteX0" fmla="*/ 221768 w 257325"/>
              <a:gd name="connsiteY0" fmla="*/ 1763476 h 1764695"/>
              <a:gd name="connsiteX1" fmla="*/ 101174 w 257325"/>
              <a:gd name="connsiteY1" fmla="*/ 1584339 h 1764695"/>
              <a:gd name="connsiteX2" fmla="*/ 147321 w 257325"/>
              <a:gd name="connsiteY2" fmla="*/ 1474052 h 1764695"/>
              <a:gd name="connsiteX3" fmla="*/ 184034 w 257325"/>
              <a:gd name="connsiteY3" fmla="*/ 1366059 h 1764695"/>
              <a:gd name="connsiteX4" fmla="*/ 116854 w 257325"/>
              <a:gd name="connsiteY4" fmla="*/ 1281017 h 1764695"/>
              <a:gd name="connsiteX5" fmla="*/ 54518 w 257325"/>
              <a:gd name="connsiteY5" fmla="*/ 1205155 h 1764695"/>
              <a:gd name="connsiteX6" fmla="*/ 76826 w 257325"/>
              <a:gd name="connsiteY6" fmla="*/ 1039278 h 1764695"/>
              <a:gd name="connsiteX7" fmla="*/ 127562 w 257325"/>
              <a:gd name="connsiteY7" fmla="*/ 865113 h 1764695"/>
              <a:gd name="connsiteX8" fmla="*/ 36543 w 257325"/>
              <a:gd name="connsiteY8" fmla="*/ 683936 h 1764695"/>
              <a:gd name="connsiteX9" fmla="*/ 109078 w 257325"/>
              <a:gd name="connsiteY9" fmla="*/ 523796 h 1764695"/>
              <a:gd name="connsiteX10" fmla="*/ 129092 w 257325"/>
              <a:gd name="connsiteY10" fmla="*/ 426514 h 1764695"/>
              <a:gd name="connsiteX11" fmla="*/ 72492 w 257325"/>
              <a:gd name="connsiteY11" fmla="*/ 337137 h 1764695"/>
              <a:gd name="connsiteX12" fmla="*/ 3017 w 257325"/>
              <a:gd name="connsiteY12" fmla="*/ 147927 h 1764695"/>
              <a:gd name="connsiteX13" fmla="*/ 128964 w 257325"/>
              <a:gd name="connsiteY13" fmla="*/ 1685 h 1764695"/>
              <a:gd name="connsiteX14" fmla="*/ 144262 w 257325"/>
              <a:gd name="connsiteY14" fmla="*/ 57020 h 1764695"/>
              <a:gd name="connsiteX15" fmla="*/ 70707 w 257325"/>
              <a:gd name="connsiteY15" fmla="*/ 237687 h 1764695"/>
              <a:gd name="connsiteX16" fmla="*/ 186839 w 257325"/>
              <a:gd name="connsiteY16" fmla="*/ 423964 h 1764695"/>
              <a:gd name="connsiteX17" fmla="*/ 139035 w 257325"/>
              <a:gd name="connsiteY17" fmla="*/ 585124 h 1764695"/>
              <a:gd name="connsiteX18" fmla="*/ 111118 w 257325"/>
              <a:gd name="connsiteY18" fmla="*/ 746283 h 1764695"/>
              <a:gd name="connsiteX19" fmla="*/ 194488 w 257325"/>
              <a:gd name="connsiteY19" fmla="*/ 911906 h 1764695"/>
              <a:gd name="connsiteX20" fmla="*/ 128454 w 257325"/>
              <a:gd name="connsiteY20" fmla="*/ 1065033 h 1764695"/>
              <a:gd name="connsiteX21" fmla="*/ 133299 w 257325"/>
              <a:gd name="connsiteY21" fmla="*/ 1217650 h 1764695"/>
              <a:gd name="connsiteX22" fmla="*/ 242037 w 257325"/>
              <a:gd name="connsiteY22" fmla="*/ 1366314 h 1764695"/>
              <a:gd name="connsiteX23" fmla="*/ 175239 w 257325"/>
              <a:gd name="connsiteY23" fmla="*/ 1541499 h 1764695"/>
              <a:gd name="connsiteX24" fmla="*/ 237065 w 257325"/>
              <a:gd name="connsiteY24" fmla="*/ 1708014 h 1764695"/>
              <a:gd name="connsiteX25" fmla="*/ 221768 w 257325"/>
              <a:gd name="connsiteY25" fmla="*/ 1763476 h 17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7325" h="1764695">
                <a:moveTo>
                  <a:pt x="221768" y="1763476"/>
                </a:moveTo>
                <a:cubicBezTo>
                  <a:pt x="145026" y="1741801"/>
                  <a:pt x="90339" y="1664664"/>
                  <a:pt x="101174" y="1584339"/>
                </a:cubicBezTo>
                <a:cubicBezTo>
                  <a:pt x="106528" y="1544177"/>
                  <a:pt x="127180" y="1508604"/>
                  <a:pt x="147321" y="1474052"/>
                </a:cubicBezTo>
                <a:cubicBezTo>
                  <a:pt x="165805" y="1442432"/>
                  <a:pt x="192448" y="1404692"/>
                  <a:pt x="184034" y="1366059"/>
                </a:cubicBezTo>
                <a:cubicBezTo>
                  <a:pt x="176258" y="1329722"/>
                  <a:pt x="142987" y="1304477"/>
                  <a:pt x="116854" y="1281017"/>
                </a:cubicBezTo>
                <a:cubicBezTo>
                  <a:pt x="92378" y="1258960"/>
                  <a:pt x="68668" y="1235372"/>
                  <a:pt x="54518" y="1205155"/>
                </a:cubicBezTo>
                <a:cubicBezTo>
                  <a:pt x="27748" y="1148035"/>
                  <a:pt x="46742" y="1090915"/>
                  <a:pt x="76826" y="1039278"/>
                </a:cubicBezTo>
                <a:cubicBezTo>
                  <a:pt x="106656" y="988278"/>
                  <a:pt x="158284" y="927078"/>
                  <a:pt x="127562" y="865113"/>
                </a:cubicBezTo>
                <a:cubicBezTo>
                  <a:pt x="95948" y="801236"/>
                  <a:pt x="32209" y="763751"/>
                  <a:pt x="36543" y="683936"/>
                </a:cubicBezTo>
                <a:cubicBezTo>
                  <a:pt x="39985" y="622226"/>
                  <a:pt x="80396" y="575434"/>
                  <a:pt x="109078" y="523796"/>
                </a:cubicBezTo>
                <a:cubicBezTo>
                  <a:pt x="125650" y="493962"/>
                  <a:pt x="137123" y="460939"/>
                  <a:pt x="129092" y="426514"/>
                </a:cubicBezTo>
                <a:cubicBezTo>
                  <a:pt x="121061" y="391707"/>
                  <a:pt x="94800" y="363657"/>
                  <a:pt x="72492" y="337137"/>
                </a:cubicBezTo>
                <a:cubicBezTo>
                  <a:pt x="25835" y="281420"/>
                  <a:pt x="-11005" y="223662"/>
                  <a:pt x="3017" y="147927"/>
                </a:cubicBezTo>
                <a:cubicBezTo>
                  <a:pt x="15637" y="80098"/>
                  <a:pt x="63824" y="23870"/>
                  <a:pt x="128964" y="1685"/>
                </a:cubicBezTo>
                <a:cubicBezTo>
                  <a:pt x="164021" y="-10300"/>
                  <a:pt x="178935" y="45163"/>
                  <a:pt x="144262" y="57020"/>
                </a:cubicBezTo>
                <a:cubicBezTo>
                  <a:pt x="72747" y="81372"/>
                  <a:pt x="36034" y="170495"/>
                  <a:pt x="70707" y="237687"/>
                </a:cubicBezTo>
                <a:cubicBezTo>
                  <a:pt x="104616" y="303477"/>
                  <a:pt x="174729" y="346572"/>
                  <a:pt x="186839" y="423964"/>
                </a:cubicBezTo>
                <a:cubicBezTo>
                  <a:pt x="196272" y="484017"/>
                  <a:pt x="170139" y="535909"/>
                  <a:pt x="139035" y="585124"/>
                </a:cubicBezTo>
                <a:cubicBezTo>
                  <a:pt x="107038" y="635869"/>
                  <a:pt x="74787" y="688399"/>
                  <a:pt x="111118" y="746283"/>
                </a:cubicBezTo>
                <a:cubicBezTo>
                  <a:pt x="145409" y="800853"/>
                  <a:pt x="198312" y="840888"/>
                  <a:pt x="194488" y="911906"/>
                </a:cubicBezTo>
                <a:cubicBezTo>
                  <a:pt x="191301" y="969535"/>
                  <a:pt x="156627" y="1017093"/>
                  <a:pt x="128454" y="1065033"/>
                </a:cubicBezTo>
                <a:cubicBezTo>
                  <a:pt x="96203" y="1119603"/>
                  <a:pt x="85240" y="1167925"/>
                  <a:pt x="133299" y="1217650"/>
                </a:cubicBezTo>
                <a:cubicBezTo>
                  <a:pt x="176641" y="1262530"/>
                  <a:pt x="234260" y="1298740"/>
                  <a:pt x="242037" y="1366314"/>
                </a:cubicBezTo>
                <a:cubicBezTo>
                  <a:pt x="249685" y="1432232"/>
                  <a:pt x="203156" y="1486292"/>
                  <a:pt x="175239" y="1541499"/>
                </a:cubicBezTo>
                <a:cubicBezTo>
                  <a:pt x="142604" y="1606141"/>
                  <a:pt x="160706" y="1686339"/>
                  <a:pt x="237065" y="1708014"/>
                </a:cubicBezTo>
                <a:cubicBezTo>
                  <a:pt x="272631" y="1718214"/>
                  <a:pt x="257461" y="1773549"/>
                  <a:pt x="221768" y="1763476"/>
                </a:cubicBezTo>
                <a:close/>
              </a:path>
            </a:pathLst>
          </a:custGeom>
          <a:solidFill>
            <a:srgbClr val="292727"/>
          </a:solidFill>
          <a:ln w="12735" cap="flat">
            <a:noFill/>
            <a:prstDash val="solid"/>
            <a:miter/>
          </a:ln>
        </p:spPr>
        <p:txBody>
          <a:bodyPr rtlCol="0" anchor="ctr"/>
          <a:lstStyle/>
          <a:p>
            <a:endParaRPr lang="en-US"/>
          </a:p>
        </p:txBody>
      </p:sp>
      <p:grpSp>
        <p:nvGrpSpPr>
          <p:cNvPr id="10" name="Nhóm 9">
            <a:extLst>
              <a:ext uri="{FF2B5EF4-FFF2-40B4-BE49-F238E27FC236}">
                <a16:creationId xmlns:a16="http://schemas.microsoft.com/office/drawing/2014/main" id="{A58EAD0A-D48B-30A0-BF73-10589905732F}"/>
              </a:ext>
            </a:extLst>
          </p:cNvPr>
          <p:cNvGrpSpPr/>
          <p:nvPr/>
        </p:nvGrpSpPr>
        <p:grpSpPr>
          <a:xfrm>
            <a:off x="16154400" y="647700"/>
            <a:ext cx="1697438" cy="502500"/>
            <a:chOff x="6615589" y="1828493"/>
            <a:chExt cx="1697438" cy="502500"/>
          </a:xfrm>
        </p:grpSpPr>
        <p:sp>
          <p:nvSpPr>
            <p:cNvPr id="7" name="Hình tự do: Hình 6">
              <a:extLst>
                <a:ext uri="{FF2B5EF4-FFF2-40B4-BE49-F238E27FC236}">
                  <a16:creationId xmlns:a16="http://schemas.microsoft.com/office/drawing/2014/main" id="{AF8C294A-D20C-4A8B-68F0-118431A285D6}"/>
                </a:ext>
              </a:extLst>
            </p:cNvPr>
            <p:cNvSpPr/>
            <p:nvPr/>
          </p:nvSpPr>
          <p:spPr>
            <a:xfrm rot="18341150">
              <a:off x="7311685" y="1329651"/>
              <a:ext cx="305246" cy="1697438"/>
            </a:xfrm>
            <a:custGeom>
              <a:avLst/>
              <a:gdLst>
                <a:gd name="connsiteX0" fmla="*/ 171293 w 305246"/>
                <a:gd name="connsiteY0" fmla="*/ 1207946 h 1697438"/>
                <a:gd name="connsiteX1" fmla="*/ 178176 w 305246"/>
                <a:gd name="connsiteY1" fmla="*/ 1370254 h 1697438"/>
                <a:gd name="connsiteX2" fmla="*/ 192964 w 305246"/>
                <a:gd name="connsiteY2" fmla="*/ 1557806 h 1697438"/>
                <a:gd name="connsiteX3" fmla="*/ 43178 w 305246"/>
                <a:gd name="connsiteY3" fmla="*/ 1693720 h 1697438"/>
                <a:gd name="connsiteX4" fmla="*/ 14241 w 305246"/>
                <a:gd name="connsiteY4" fmla="*/ 1644123 h 1697438"/>
                <a:gd name="connsiteX5" fmla="*/ 153446 w 305246"/>
                <a:gd name="connsiteY5" fmla="*/ 1472636 h 1697438"/>
                <a:gd name="connsiteX6" fmla="*/ 84354 w 305246"/>
                <a:gd name="connsiteY6" fmla="*/ 1285466 h 1697438"/>
                <a:gd name="connsiteX7" fmla="*/ 144523 w 305246"/>
                <a:gd name="connsiteY7" fmla="*/ 1154779 h 1697438"/>
                <a:gd name="connsiteX8" fmla="*/ 225088 w 305246"/>
                <a:gd name="connsiteY8" fmla="*/ 1020267 h 1697438"/>
                <a:gd name="connsiteX9" fmla="*/ 157780 w 305246"/>
                <a:gd name="connsiteY9" fmla="*/ 822770 h 1697438"/>
                <a:gd name="connsiteX10" fmla="*/ 167723 w 305246"/>
                <a:gd name="connsiteY10" fmla="*/ 729950 h 1697438"/>
                <a:gd name="connsiteX11" fmla="*/ 226363 w 305246"/>
                <a:gd name="connsiteY11" fmla="*/ 653960 h 1697438"/>
                <a:gd name="connsiteX12" fmla="*/ 211193 w 305246"/>
                <a:gd name="connsiteY12" fmla="*/ 492928 h 1697438"/>
                <a:gd name="connsiteX13" fmla="*/ 118390 w 305246"/>
                <a:gd name="connsiteY13" fmla="*/ 368233 h 1697438"/>
                <a:gd name="connsiteX14" fmla="*/ 163134 w 305246"/>
                <a:gd name="connsiteY14" fmla="*/ 203376 h 1697438"/>
                <a:gd name="connsiteX15" fmla="*/ 77852 w 305246"/>
                <a:gd name="connsiteY15" fmla="*/ 47444 h 1697438"/>
                <a:gd name="connsiteX16" fmla="*/ 118390 w 305246"/>
                <a:gd name="connsiteY16" fmla="*/ 6899 h 1697438"/>
                <a:gd name="connsiteX17" fmla="*/ 224196 w 305246"/>
                <a:gd name="connsiteY17" fmla="*/ 182849 h 1697438"/>
                <a:gd name="connsiteX18" fmla="*/ 185698 w 305246"/>
                <a:gd name="connsiteY18" fmla="*/ 381748 h 1697438"/>
                <a:gd name="connsiteX19" fmla="*/ 292141 w 305246"/>
                <a:gd name="connsiteY19" fmla="*/ 513073 h 1697438"/>
                <a:gd name="connsiteX20" fmla="*/ 269960 w 305246"/>
                <a:gd name="connsiteY20" fmla="*/ 691190 h 1697438"/>
                <a:gd name="connsiteX21" fmla="*/ 212467 w 305246"/>
                <a:gd name="connsiteY21" fmla="*/ 789237 h 1697438"/>
                <a:gd name="connsiteX22" fmla="*/ 240131 w 305246"/>
                <a:gd name="connsiteY22" fmla="*/ 892767 h 1697438"/>
                <a:gd name="connsiteX23" fmla="*/ 275441 w 305246"/>
                <a:gd name="connsiteY23" fmla="*/ 1091667 h 1697438"/>
                <a:gd name="connsiteX24" fmla="*/ 171293 w 305246"/>
                <a:gd name="connsiteY24" fmla="*/ 1207946 h 16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5246" h="1697438">
                  <a:moveTo>
                    <a:pt x="171293" y="1207946"/>
                  </a:moveTo>
                  <a:cubicBezTo>
                    <a:pt x="118900" y="1259329"/>
                    <a:pt x="150004" y="1314791"/>
                    <a:pt x="178176" y="1370254"/>
                  </a:cubicBezTo>
                  <a:cubicBezTo>
                    <a:pt x="209281" y="1431326"/>
                    <a:pt x="222539" y="1492908"/>
                    <a:pt x="192964" y="1557806"/>
                  </a:cubicBezTo>
                  <a:cubicBezTo>
                    <a:pt x="163261" y="1623085"/>
                    <a:pt x="103985" y="1660825"/>
                    <a:pt x="43178" y="1693720"/>
                  </a:cubicBezTo>
                  <a:cubicBezTo>
                    <a:pt x="10672" y="1711315"/>
                    <a:pt x="-18266" y="1661718"/>
                    <a:pt x="14241" y="1644123"/>
                  </a:cubicBezTo>
                  <a:cubicBezTo>
                    <a:pt x="80019" y="1608550"/>
                    <a:pt x="158927" y="1558953"/>
                    <a:pt x="153446" y="1472636"/>
                  </a:cubicBezTo>
                  <a:cubicBezTo>
                    <a:pt x="149112" y="1404933"/>
                    <a:pt x="91492" y="1353424"/>
                    <a:pt x="84354" y="1285466"/>
                  </a:cubicBezTo>
                  <a:cubicBezTo>
                    <a:pt x="78745" y="1231916"/>
                    <a:pt x="105514" y="1188694"/>
                    <a:pt x="144523" y="1154779"/>
                  </a:cubicBezTo>
                  <a:cubicBezTo>
                    <a:pt x="188375" y="1116657"/>
                    <a:pt x="234649" y="1086312"/>
                    <a:pt x="225088" y="1020267"/>
                  </a:cubicBezTo>
                  <a:cubicBezTo>
                    <a:pt x="215017" y="950652"/>
                    <a:pt x="168616" y="892512"/>
                    <a:pt x="157780" y="822770"/>
                  </a:cubicBezTo>
                  <a:cubicBezTo>
                    <a:pt x="152936" y="791150"/>
                    <a:pt x="154466" y="759530"/>
                    <a:pt x="167723" y="729950"/>
                  </a:cubicBezTo>
                  <a:cubicBezTo>
                    <a:pt x="181364" y="699605"/>
                    <a:pt x="207496" y="680480"/>
                    <a:pt x="226363" y="653960"/>
                  </a:cubicBezTo>
                  <a:cubicBezTo>
                    <a:pt x="261674" y="603853"/>
                    <a:pt x="251093" y="536278"/>
                    <a:pt x="211193" y="492928"/>
                  </a:cubicBezTo>
                  <a:cubicBezTo>
                    <a:pt x="176009" y="454551"/>
                    <a:pt x="130118" y="422166"/>
                    <a:pt x="118390" y="368233"/>
                  </a:cubicBezTo>
                  <a:cubicBezTo>
                    <a:pt x="104495" y="304483"/>
                    <a:pt x="147964" y="260879"/>
                    <a:pt x="163134" y="203376"/>
                  </a:cubicBezTo>
                  <a:cubicBezTo>
                    <a:pt x="180599" y="136694"/>
                    <a:pt x="124509" y="85311"/>
                    <a:pt x="77852" y="47444"/>
                  </a:cubicBezTo>
                  <a:cubicBezTo>
                    <a:pt x="49170" y="24112"/>
                    <a:pt x="89962" y="-16178"/>
                    <a:pt x="118390" y="6899"/>
                  </a:cubicBezTo>
                  <a:cubicBezTo>
                    <a:pt x="171803" y="50249"/>
                    <a:pt x="227255" y="108771"/>
                    <a:pt x="224196" y="182849"/>
                  </a:cubicBezTo>
                  <a:cubicBezTo>
                    <a:pt x="221391" y="249149"/>
                    <a:pt x="145032" y="317743"/>
                    <a:pt x="185698" y="381748"/>
                  </a:cubicBezTo>
                  <a:cubicBezTo>
                    <a:pt x="216420" y="430326"/>
                    <a:pt x="269960" y="457611"/>
                    <a:pt x="292141" y="513073"/>
                  </a:cubicBezTo>
                  <a:cubicBezTo>
                    <a:pt x="315215" y="570830"/>
                    <a:pt x="307821" y="641210"/>
                    <a:pt x="269960" y="691190"/>
                  </a:cubicBezTo>
                  <a:cubicBezTo>
                    <a:pt x="245357" y="723575"/>
                    <a:pt x="213870" y="744867"/>
                    <a:pt x="212467" y="789237"/>
                  </a:cubicBezTo>
                  <a:cubicBezTo>
                    <a:pt x="211321" y="824682"/>
                    <a:pt x="225981" y="861020"/>
                    <a:pt x="240131" y="892767"/>
                  </a:cubicBezTo>
                  <a:cubicBezTo>
                    <a:pt x="267538" y="954349"/>
                    <a:pt x="299662" y="1023582"/>
                    <a:pt x="275441" y="1091667"/>
                  </a:cubicBezTo>
                  <a:cubicBezTo>
                    <a:pt x="256575" y="1144324"/>
                    <a:pt x="209281" y="1170716"/>
                    <a:pt x="171293" y="1207946"/>
                  </a:cubicBezTo>
                  <a:close/>
                </a:path>
              </a:pathLst>
            </a:custGeom>
            <a:solidFill>
              <a:srgbClr val="292727"/>
            </a:solidFill>
            <a:ln w="12735" cap="flat">
              <a:noFill/>
              <a:prstDash val="solid"/>
              <a:miter/>
            </a:ln>
          </p:spPr>
          <p:txBody>
            <a:bodyPr rtlCol="0" anchor="ctr"/>
            <a:lstStyle/>
            <a:p>
              <a:endParaRPr lang="en-US"/>
            </a:p>
          </p:txBody>
        </p:sp>
        <p:sp>
          <p:nvSpPr>
            <p:cNvPr id="9" name="Hình tự do: Hình 8">
              <a:extLst>
                <a:ext uri="{FF2B5EF4-FFF2-40B4-BE49-F238E27FC236}">
                  <a16:creationId xmlns:a16="http://schemas.microsoft.com/office/drawing/2014/main" id="{02C85DA7-A878-B720-6AE9-C2C94B49C329}"/>
                </a:ext>
              </a:extLst>
            </p:cNvPr>
            <p:cNvSpPr/>
            <p:nvPr/>
          </p:nvSpPr>
          <p:spPr>
            <a:xfrm rot="18341150">
              <a:off x="7375708" y="1332183"/>
              <a:ext cx="199968" cy="1192587"/>
            </a:xfrm>
            <a:custGeom>
              <a:avLst/>
              <a:gdLst>
                <a:gd name="connsiteX0" fmla="*/ 120781 w 199968"/>
                <a:gd name="connsiteY0" fmla="*/ 664668 h 1192587"/>
                <a:gd name="connsiteX1" fmla="*/ 163104 w 199968"/>
                <a:gd name="connsiteY1" fmla="*/ 800200 h 1192587"/>
                <a:gd name="connsiteX2" fmla="*/ 49777 w 199968"/>
                <a:gd name="connsiteY2" fmla="*/ 1184995 h 1192587"/>
                <a:gd name="connsiteX3" fmla="*/ 9239 w 199968"/>
                <a:gd name="connsiteY3" fmla="*/ 1144450 h 1192587"/>
                <a:gd name="connsiteX4" fmla="*/ 111348 w 199968"/>
                <a:gd name="connsiteY4" fmla="*/ 1002287 h 1192587"/>
                <a:gd name="connsiteX5" fmla="*/ 130853 w 199968"/>
                <a:gd name="connsiteY5" fmla="*/ 877338 h 1192587"/>
                <a:gd name="connsiteX6" fmla="*/ 77440 w 199968"/>
                <a:gd name="connsiteY6" fmla="*/ 755958 h 1192587"/>
                <a:gd name="connsiteX7" fmla="*/ 70811 w 199968"/>
                <a:gd name="connsiteY7" fmla="*/ 630881 h 1192587"/>
                <a:gd name="connsiteX8" fmla="*/ 133275 w 199968"/>
                <a:gd name="connsiteY8" fmla="*/ 501979 h 1192587"/>
                <a:gd name="connsiteX9" fmla="*/ 122694 w 199968"/>
                <a:gd name="connsiteY9" fmla="*/ 362366 h 1192587"/>
                <a:gd name="connsiteX10" fmla="*/ 43021 w 199968"/>
                <a:gd name="connsiteY10" fmla="*/ 261769 h 1192587"/>
                <a:gd name="connsiteX11" fmla="*/ 52454 w 199968"/>
                <a:gd name="connsiteY11" fmla="*/ 147019 h 1192587"/>
                <a:gd name="connsiteX12" fmla="*/ 49777 w 199968"/>
                <a:gd name="connsiteY12" fmla="*/ 48717 h 1192587"/>
                <a:gd name="connsiteX13" fmla="*/ 90315 w 199968"/>
                <a:gd name="connsiteY13" fmla="*/ 8172 h 1192587"/>
                <a:gd name="connsiteX14" fmla="*/ 125753 w 199968"/>
                <a:gd name="connsiteY14" fmla="*/ 136437 h 1192587"/>
                <a:gd name="connsiteX15" fmla="*/ 91080 w 199968"/>
                <a:gd name="connsiteY15" fmla="*/ 192282 h 1192587"/>
                <a:gd name="connsiteX16" fmla="*/ 119379 w 199968"/>
                <a:gd name="connsiteY16" fmla="*/ 265339 h 1192587"/>
                <a:gd name="connsiteX17" fmla="*/ 185285 w 199968"/>
                <a:gd name="connsiteY17" fmla="*/ 526459 h 1192587"/>
                <a:gd name="connsiteX18" fmla="*/ 120781 w 199968"/>
                <a:gd name="connsiteY18" fmla="*/ 664668 h 119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968" h="1192587">
                  <a:moveTo>
                    <a:pt x="120781" y="664668"/>
                  </a:moveTo>
                  <a:cubicBezTo>
                    <a:pt x="110839" y="714393"/>
                    <a:pt x="142580" y="757743"/>
                    <a:pt x="163104" y="800200"/>
                  </a:cubicBezTo>
                  <a:cubicBezTo>
                    <a:pt x="228500" y="934968"/>
                    <a:pt x="154818" y="1091410"/>
                    <a:pt x="49777" y="1184995"/>
                  </a:cubicBezTo>
                  <a:cubicBezTo>
                    <a:pt x="22242" y="1209474"/>
                    <a:pt x="-18423" y="1169057"/>
                    <a:pt x="9239" y="1144450"/>
                  </a:cubicBezTo>
                  <a:cubicBezTo>
                    <a:pt x="52326" y="1106072"/>
                    <a:pt x="88912" y="1055327"/>
                    <a:pt x="111348" y="1002287"/>
                  </a:cubicBezTo>
                  <a:cubicBezTo>
                    <a:pt x="127410" y="964165"/>
                    <a:pt x="138501" y="918648"/>
                    <a:pt x="130853" y="877338"/>
                  </a:cubicBezTo>
                  <a:cubicBezTo>
                    <a:pt x="122821" y="833733"/>
                    <a:pt x="94139" y="796375"/>
                    <a:pt x="77440" y="755958"/>
                  </a:cubicBezTo>
                  <a:cubicBezTo>
                    <a:pt x="60485" y="715158"/>
                    <a:pt x="56151" y="673211"/>
                    <a:pt x="70811" y="630881"/>
                  </a:cubicBezTo>
                  <a:cubicBezTo>
                    <a:pt x="86490" y="585491"/>
                    <a:pt x="117977" y="547369"/>
                    <a:pt x="133275" y="501979"/>
                  </a:cubicBezTo>
                  <a:cubicBezTo>
                    <a:pt x="148699" y="456461"/>
                    <a:pt x="144620" y="405206"/>
                    <a:pt x="122694" y="362366"/>
                  </a:cubicBezTo>
                  <a:cubicBezTo>
                    <a:pt x="102807" y="323479"/>
                    <a:pt x="65202" y="298872"/>
                    <a:pt x="43021" y="261769"/>
                  </a:cubicBezTo>
                  <a:cubicBezTo>
                    <a:pt x="19438" y="222372"/>
                    <a:pt x="26703" y="182974"/>
                    <a:pt x="52454" y="147019"/>
                  </a:cubicBezTo>
                  <a:cubicBezTo>
                    <a:pt x="78460" y="110682"/>
                    <a:pt x="86108" y="83397"/>
                    <a:pt x="49777" y="48717"/>
                  </a:cubicBezTo>
                  <a:cubicBezTo>
                    <a:pt x="23007" y="23090"/>
                    <a:pt x="63672" y="-17455"/>
                    <a:pt x="90315" y="8172"/>
                  </a:cubicBezTo>
                  <a:cubicBezTo>
                    <a:pt x="126136" y="42470"/>
                    <a:pt x="144620" y="88370"/>
                    <a:pt x="125753" y="136437"/>
                  </a:cubicBezTo>
                  <a:cubicBezTo>
                    <a:pt x="117468" y="157347"/>
                    <a:pt x="101278" y="172519"/>
                    <a:pt x="91080" y="192282"/>
                  </a:cubicBezTo>
                  <a:cubicBezTo>
                    <a:pt x="75782" y="221862"/>
                    <a:pt x="100003" y="244812"/>
                    <a:pt x="119379" y="265339"/>
                  </a:cubicBezTo>
                  <a:cubicBezTo>
                    <a:pt x="186432" y="336357"/>
                    <a:pt x="221871" y="430579"/>
                    <a:pt x="185285" y="526459"/>
                  </a:cubicBezTo>
                  <a:cubicBezTo>
                    <a:pt x="167311" y="573378"/>
                    <a:pt x="130725" y="614816"/>
                    <a:pt x="120781" y="664668"/>
                  </a:cubicBezTo>
                  <a:close/>
                </a:path>
              </a:pathLst>
            </a:custGeom>
            <a:solidFill>
              <a:srgbClr val="292727"/>
            </a:solidFill>
            <a:ln w="12735" cap="flat">
              <a:noFill/>
              <a:prstDash val="solid"/>
              <a:miter/>
            </a:ln>
          </p:spPr>
          <p:txBody>
            <a:bodyPr rtlCol="0" anchor="ctr"/>
            <a:lstStyle/>
            <a:p>
              <a:endParaRPr lang="en-US"/>
            </a:p>
          </p:txBody>
        </p:sp>
      </p:grpSp>
      <p:sp>
        <p:nvSpPr>
          <p:cNvPr id="11" name="Hình chữ nhật: Góc Tròn 10">
            <a:extLst>
              <a:ext uri="{FF2B5EF4-FFF2-40B4-BE49-F238E27FC236}">
                <a16:creationId xmlns:a16="http://schemas.microsoft.com/office/drawing/2014/main" id="{947288FF-4FFB-F8D7-54C8-404AA2271545}"/>
              </a:ext>
            </a:extLst>
          </p:cNvPr>
          <p:cNvSpPr/>
          <p:nvPr/>
        </p:nvSpPr>
        <p:spPr>
          <a:xfrm>
            <a:off x="7478615" y="1133858"/>
            <a:ext cx="4191000" cy="12954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03C4E291-546D-A520-AD70-A311532BEB1D}"/>
                  </a:ext>
                </a:extLst>
              </p:cNvPr>
              <p:cNvSpPr txBox="1"/>
              <p:nvPr/>
            </p:nvSpPr>
            <p:spPr>
              <a:xfrm>
                <a:off x="3821015" y="3496442"/>
                <a:ext cx="11506200" cy="402950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Hai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𝑁</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thuộc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thoả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mãn</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𝑂𝑀</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𝑂𝑁</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thuộc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𝑀𝑃</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03C4E291-546D-A520-AD70-A311532BEB1D}"/>
                  </a:ext>
                </a:extLst>
              </p:cNvPr>
              <p:cNvSpPr txBox="1">
                <a:spLocks noRot="1" noChangeAspect="1" noMove="1" noResize="1" noEditPoints="1" noAdjustHandles="1" noChangeArrowheads="1" noChangeShapeType="1" noTextEdit="1"/>
              </p:cNvSpPr>
              <p:nvPr/>
            </p:nvSpPr>
            <p:spPr>
              <a:xfrm>
                <a:off x="3821015" y="3496442"/>
                <a:ext cx="11506200" cy="4029501"/>
              </a:xfrm>
              <a:prstGeom prst="rect">
                <a:avLst/>
              </a:prstGeom>
              <a:blipFill>
                <a:blip r:embed="rId7"/>
                <a:stretch>
                  <a:fillRect l="-2173" r="-2120" b="-6203"/>
                </a:stretch>
              </a:blipFill>
            </p:spPr>
            <p:txBody>
              <a:bodyPr/>
              <a:lstStyle/>
              <a:p>
                <a:r>
                  <a:rPr lang="en-US">
                    <a:noFill/>
                  </a:rPr>
                  <a:t> </a:t>
                </a:r>
              </a:p>
            </p:txBody>
          </p:sp>
        </mc:Fallback>
      </mc:AlternateContent>
    </p:spTree>
    <p:extLst>
      <p:ext uri="{BB962C8B-B14F-4D97-AF65-F5344CB8AC3E}">
        <p14:creationId xmlns:p14="http://schemas.microsoft.com/office/powerpoint/2010/main" val="674396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1822"/>
          <a:stretch>
            <a:fillRect/>
          </a:stretch>
        </p:blipFill>
        <p:spPr>
          <a:xfrm>
            <a:off x="554213" y="0"/>
            <a:ext cx="2472105" cy="671715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0657"/>
          <a:stretch>
            <a:fillRect/>
          </a:stretch>
        </p:blipFill>
        <p:spPr>
          <a:xfrm>
            <a:off x="16938354" y="3817732"/>
            <a:ext cx="1505652" cy="671715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27771" flipH="1">
            <a:off x="15663252" y="843636"/>
            <a:ext cx="2550203" cy="114991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9593">
            <a:off x="1166695" y="6543468"/>
            <a:ext cx="1664117" cy="3480091"/>
          </a:xfrm>
          <a:prstGeom prst="rect">
            <a:avLst/>
          </a:prstGeom>
        </p:spPr>
      </p:pic>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065AA578-9DC9-31A4-F286-CF865929F063}"/>
                  </a:ext>
                </a:extLst>
              </p:cNvPr>
              <p:cNvSpPr txBox="1"/>
              <p:nvPr/>
            </p:nvSpPr>
            <p:spPr>
              <a:xfrm>
                <a:off x="2897262" y="1799731"/>
                <a:ext cx="9294738" cy="8380371"/>
              </a:xfrm>
              <a:prstGeom prst="rect">
                <a:avLst/>
              </a:prstGeom>
              <a:noFill/>
            </p:spPr>
            <p:txBody>
              <a:bodyPr wrap="square">
                <a:spAutoFit/>
              </a:bodyPr>
              <a:lstStyle/>
              <a:p>
                <a:pPr algn="just">
                  <a:lnSpc>
                    <a:spcPct val="150000"/>
                  </a:lnSpc>
                </a:pPr>
                <a:r>
                  <a:rPr lang="vi-VN" sz="4000" dirty="0"/>
                  <a:t>Vì </a:t>
                </a:r>
                <a14:m>
                  <m:oMath xmlns:m="http://schemas.openxmlformats.org/officeDocument/2006/math">
                    <m:r>
                      <a:rPr lang="vi-VN" sz="4000" i="1" dirty="0" smtClean="0">
                        <a:latin typeface="Cambria Math" panose="02040503050406030204" pitchFamily="18" charset="0"/>
                      </a:rPr>
                      <m:t>𝑂</m:t>
                    </m:r>
                  </m:oMath>
                </a14:m>
                <a:r>
                  <a:rPr lang="vi-VN" sz="4000" dirty="0"/>
                  <a:t> là tia phân giác của góc </a:t>
                </a:r>
                <a14:m>
                  <m:oMath xmlns:m="http://schemas.openxmlformats.org/officeDocument/2006/math">
                    <m:r>
                      <a:rPr lang="vi-VN" sz="4000" i="1" dirty="0" smtClean="0">
                        <a:latin typeface="Cambria Math" panose="02040503050406030204" pitchFamily="18" charset="0"/>
                      </a:rPr>
                      <m:t>𝑥𝑂𝑦</m:t>
                    </m:r>
                  </m:oMath>
                </a14:m>
                <a:endParaRPr lang="en-US" sz="4000" dirty="0"/>
              </a:p>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rPr>
                        </m:ctrlPr>
                      </m:accPr>
                      <m:e>
                        <m:r>
                          <a:rPr lang="vi-VN" sz="4000" i="1">
                            <a:latin typeface="Cambria Math" panose="02040503050406030204" pitchFamily="18" charset="0"/>
                          </a:rPr>
                          <m:t>𝑥𝑂𝑧</m:t>
                        </m:r>
                      </m:e>
                    </m:acc>
                    <m:r>
                      <a:rPr lang="vi-VN" sz="4000" i="1">
                        <a:latin typeface="Cambria Math" panose="02040503050406030204" pitchFamily="18" charset="0"/>
                      </a:rPr>
                      <m:t>=</m:t>
                    </m:r>
                    <m:acc>
                      <m:accPr>
                        <m:chr m:val="̂"/>
                        <m:ctrlPr>
                          <a:rPr lang="en-US" sz="4000" i="1">
                            <a:latin typeface="Cambria Math" panose="02040503050406030204" pitchFamily="18" charset="0"/>
                          </a:rPr>
                        </m:ctrlPr>
                      </m:accPr>
                      <m:e>
                        <m:r>
                          <a:rPr lang="vi-VN" sz="4000" i="1">
                            <a:latin typeface="Cambria Math" panose="02040503050406030204" pitchFamily="18" charset="0"/>
                          </a:rPr>
                          <m:t>𝑧𝑂𝑦</m:t>
                        </m:r>
                      </m:e>
                    </m:acc>
                  </m:oMath>
                </a14:m>
                <a:r>
                  <a:rPr lang="vi-VN" sz="4000" dirty="0"/>
                  <a:t> hay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panose="02040503050406030204" pitchFamily="18" charset="0"/>
                          </a:rPr>
                          <m:t>𝑀𝑂𝑃</m:t>
                        </m:r>
                      </m:e>
                    </m:acc>
                    <m:r>
                      <a:rPr lang="vi-VN" sz="4000" i="1">
                        <a:latin typeface="Cambria Math" panose="02040503050406030204" pitchFamily="18" charset="0"/>
                      </a:rPr>
                      <m:t>=</m:t>
                    </m:r>
                    <m:acc>
                      <m:accPr>
                        <m:chr m:val="̂"/>
                        <m:ctrlPr>
                          <a:rPr lang="en-US" sz="4000" i="1">
                            <a:latin typeface="Cambria Math" panose="02040503050406030204" pitchFamily="18" charset="0"/>
                          </a:rPr>
                        </m:ctrlPr>
                      </m:accPr>
                      <m:e>
                        <m:r>
                          <a:rPr lang="vi-VN" sz="4000" i="1">
                            <a:latin typeface="Cambria Math" panose="02040503050406030204" pitchFamily="18" charset="0"/>
                          </a:rPr>
                          <m:t>𝑁𝑂𝑃</m:t>
                        </m:r>
                      </m:e>
                    </m:acc>
                  </m:oMath>
                </a14:m>
                <a:r>
                  <a:rPr lang="vi-VN" sz="4000" dirty="0"/>
                  <a:t> (</a:t>
                </a:r>
                <a14:m>
                  <m:oMath xmlns:m="http://schemas.openxmlformats.org/officeDocument/2006/math">
                    <m:r>
                      <a:rPr lang="vi-VN" sz="4000" i="1" dirty="0" smtClean="0">
                        <a:latin typeface="Cambria Math" panose="02040503050406030204" pitchFamily="18" charset="0"/>
                      </a:rPr>
                      <m:t>𝑀</m:t>
                    </m:r>
                  </m:oMath>
                </a14:m>
                <a:r>
                  <a:rPr lang="vi-VN" sz="4000" i="0" dirty="0"/>
                  <a:t>,</a:t>
                </a:r>
                <a:r>
                  <a:rPr lang="en-US" sz="4000" i="0" dirty="0"/>
                  <a:t> </a:t>
                </a:r>
                <a14:m>
                  <m:oMath xmlns:m="http://schemas.openxmlformats.org/officeDocument/2006/math">
                    <m:r>
                      <a:rPr lang="vi-VN" sz="4000" i="1" dirty="0" smtClean="0">
                        <a:latin typeface="Cambria Math" panose="02040503050406030204" pitchFamily="18" charset="0"/>
                      </a:rPr>
                      <m:t> </m:t>
                    </m:r>
                    <m:r>
                      <a:rPr lang="vi-VN" sz="4000" i="1" dirty="0" smtClean="0">
                        <a:latin typeface="Cambria Math" panose="02040503050406030204" pitchFamily="18" charset="0"/>
                      </a:rPr>
                      <m:t>𝑁</m:t>
                    </m:r>
                  </m:oMath>
                </a14:m>
                <a:r>
                  <a:rPr lang="vi-VN" sz="4000" i="0" dirty="0"/>
                  <a:t>,</a:t>
                </a:r>
                <a:r>
                  <a:rPr lang="en-US" sz="4000" i="0" dirty="0"/>
                  <a:t> </a:t>
                </a:r>
                <a14:m>
                  <m:oMath xmlns:m="http://schemas.openxmlformats.org/officeDocument/2006/math">
                    <m:r>
                      <a:rPr lang="vi-VN" sz="4000" i="1" dirty="0" smtClean="0">
                        <a:latin typeface="Cambria Math" panose="02040503050406030204" pitchFamily="18" charset="0"/>
                      </a:rPr>
                      <m:t> </m:t>
                    </m:r>
                    <m:r>
                      <a:rPr lang="vi-VN" sz="4000" i="1" dirty="0" smtClean="0">
                        <a:latin typeface="Cambria Math" panose="02040503050406030204" pitchFamily="18" charset="0"/>
                      </a:rPr>
                      <m:t>𝑃</m:t>
                    </m:r>
                  </m:oMath>
                </a14:m>
                <a:r>
                  <a:rPr lang="en-US" sz="4000" dirty="0"/>
                  <a:t> </a:t>
                </a:r>
                <a:r>
                  <a:rPr lang="vi-VN" sz="4000" dirty="0"/>
                  <a:t>lần lượt thuộc tia </a:t>
                </a:r>
                <a14:m>
                  <m:oMath xmlns:m="http://schemas.openxmlformats.org/officeDocument/2006/math">
                    <m:r>
                      <a:rPr lang="vi-VN" sz="4000" i="1" dirty="0" smtClean="0">
                        <a:latin typeface="Cambria Math" panose="02040503050406030204" pitchFamily="18" charset="0"/>
                      </a:rPr>
                      <m:t>𝑂𝑥</m:t>
                    </m:r>
                  </m:oMath>
                </a14:m>
                <a:r>
                  <a:rPr lang="vi-VN" sz="4000" dirty="0"/>
                  <a:t>, </a:t>
                </a:r>
                <a14:m>
                  <m:oMath xmlns:m="http://schemas.openxmlformats.org/officeDocument/2006/math">
                    <m:r>
                      <a:rPr lang="vi-VN" sz="4000" i="1" dirty="0" smtClean="0">
                        <a:latin typeface="Cambria Math" panose="02040503050406030204" pitchFamily="18" charset="0"/>
                      </a:rPr>
                      <m:t>𝑂𝑦</m:t>
                    </m:r>
                  </m:oMath>
                </a14:m>
                <a:r>
                  <a:rPr lang="vi-VN" sz="4000" dirty="0"/>
                  <a:t>, </a:t>
                </a:r>
                <a14:m>
                  <m:oMath xmlns:m="http://schemas.openxmlformats.org/officeDocument/2006/math">
                    <m:r>
                      <a:rPr lang="vi-VN" sz="4000" i="1" dirty="0" smtClean="0">
                        <a:latin typeface="Cambria Math" panose="02040503050406030204" pitchFamily="18" charset="0"/>
                      </a:rPr>
                      <m:t>𝑂𝑧</m:t>
                    </m:r>
                  </m:oMath>
                </a14:m>
                <a:r>
                  <a:rPr lang="vi-VN" sz="4000" dirty="0"/>
                  <a:t>)</a:t>
                </a:r>
                <a:endParaRPr lang="en-US" sz="4000" dirty="0"/>
              </a:p>
              <a:p>
                <a:pPr algn="just">
                  <a:lnSpc>
                    <a:spcPct val="150000"/>
                  </a:lnSpc>
                </a:pPr>
                <a:r>
                  <a:rPr lang="en-US" sz="4000" dirty="0" err="1"/>
                  <a:t>Xét</a:t>
                </a:r>
                <a:r>
                  <a:rPr lang="vi-VN" sz="4000" dirty="0"/>
                  <a:t> hai tam giác </a:t>
                </a:r>
                <a14:m>
                  <m:oMath xmlns:m="http://schemas.openxmlformats.org/officeDocument/2006/math">
                    <m:r>
                      <a:rPr lang="en-US" sz="4000" i="1" dirty="0" smtClean="0">
                        <a:latin typeface="Cambria Math" panose="02040503050406030204" pitchFamily="18" charset="0"/>
                      </a:rPr>
                      <m:t>𝑂𝑀𝑃</m:t>
                    </m:r>
                  </m:oMath>
                </a14:m>
                <a:r>
                  <a:rPr lang="vi-VN" sz="4000" dirty="0"/>
                  <a:t> và </a:t>
                </a:r>
                <a14:m>
                  <m:oMath xmlns:m="http://schemas.openxmlformats.org/officeDocument/2006/math">
                    <m:r>
                      <a:rPr lang="en-US" sz="4000" i="1" dirty="0" smtClean="0">
                        <a:latin typeface="Cambria Math" panose="02040503050406030204" pitchFamily="18" charset="0"/>
                      </a:rPr>
                      <m:t>𝑂𝑁𝑃</m:t>
                    </m:r>
                  </m:oMath>
                </a14:m>
                <a:r>
                  <a:rPr lang="vi-VN" sz="4000" dirty="0"/>
                  <a:t>, ta có: </a:t>
                </a:r>
                <a:endParaRPr lang="en-US" sz="4000" dirty="0"/>
              </a:p>
              <a:p>
                <a:pPr algn="just">
                  <a:lnSpc>
                    <a:spcPct val="150000"/>
                  </a:lnSpc>
                </a:pPr>
                <a:r>
                  <a:rPr lang="en-US" sz="4000" dirty="0"/>
                  <a:t>	</a:t>
                </a:r>
                <a14:m>
                  <m:oMath xmlns:m="http://schemas.openxmlformats.org/officeDocument/2006/math">
                    <m:r>
                      <a:rPr lang="vi-VN" sz="4000" i="1" dirty="0" smtClean="0">
                        <a:latin typeface="Cambria Math" panose="02040503050406030204" pitchFamily="18" charset="0"/>
                      </a:rPr>
                      <m:t>𝑂𝑀</m:t>
                    </m:r>
                    <m:r>
                      <a:rPr lang="vi-VN" sz="4000" i="1" dirty="0" smtClean="0">
                        <a:latin typeface="Cambria Math" panose="02040503050406030204" pitchFamily="18" charset="0"/>
                      </a:rPr>
                      <m:t>=</m:t>
                    </m:r>
                    <m:r>
                      <a:rPr lang="vi-VN" sz="4000" i="1" dirty="0" smtClean="0">
                        <a:latin typeface="Cambria Math" panose="02040503050406030204" pitchFamily="18" charset="0"/>
                      </a:rPr>
                      <m:t>𝑂𝑁</m:t>
                    </m:r>
                  </m:oMath>
                </a14:m>
                <a:r>
                  <a:rPr lang="vi-VN" sz="4000" dirty="0"/>
                  <a:t> (gt)</a:t>
                </a:r>
                <a:endParaRPr lang="en-US" sz="4000" dirty="0"/>
              </a:p>
              <a:p>
                <a:pPr algn="just">
                  <a:lnSpc>
                    <a:spcPct val="150000"/>
                  </a:lnSpc>
                </a:pPr>
                <a:r>
                  <a:rPr lang="en-US" sz="4000" dirty="0"/>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panose="02040503050406030204" pitchFamily="18" charset="0"/>
                          </a:rPr>
                          <m:t>𝑀𝑂𝑃</m:t>
                        </m:r>
                      </m:e>
                    </m:acc>
                    <m:r>
                      <a:rPr lang="vi-VN" sz="4000" i="1">
                        <a:latin typeface="Cambria Math" panose="02040503050406030204" pitchFamily="18" charset="0"/>
                      </a:rPr>
                      <m:t>=</m:t>
                    </m:r>
                    <m:acc>
                      <m:accPr>
                        <m:chr m:val="̂"/>
                        <m:ctrlPr>
                          <a:rPr lang="en-US" sz="4000" i="1">
                            <a:latin typeface="Cambria Math" panose="02040503050406030204" pitchFamily="18" charset="0"/>
                          </a:rPr>
                        </m:ctrlPr>
                      </m:accPr>
                      <m:e>
                        <m:r>
                          <a:rPr lang="vi-VN" sz="4000" i="1">
                            <a:latin typeface="Cambria Math" panose="02040503050406030204" pitchFamily="18" charset="0"/>
                          </a:rPr>
                          <m:t>𝑁𝑂𝑃</m:t>
                        </m:r>
                      </m:e>
                    </m:acc>
                  </m:oMath>
                </a14:m>
                <a:r>
                  <a:rPr lang="vi-VN" sz="4000" dirty="0"/>
                  <a:t> (cmt)</a:t>
                </a:r>
                <a:endParaRPr lang="en-US" sz="4000" dirty="0"/>
              </a:p>
              <a:p>
                <a:pPr algn="just">
                  <a:lnSpc>
                    <a:spcPct val="150000"/>
                  </a:lnSpc>
                </a:pPr>
                <a:r>
                  <a:rPr lang="en-US" sz="4000" dirty="0"/>
                  <a:t>	</a:t>
                </a:r>
                <a14:m>
                  <m:oMath xmlns:m="http://schemas.openxmlformats.org/officeDocument/2006/math">
                    <m:r>
                      <a:rPr lang="vi-VN" sz="4000" i="1" dirty="0" smtClean="0">
                        <a:latin typeface="Cambria Math" panose="02040503050406030204" pitchFamily="18" charset="0"/>
                      </a:rPr>
                      <m:t>𝑂𝑃</m:t>
                    </m:r>
                  </m:oMath>
                </a14:m>
                <a:r>
                  <a:rPr lang="vi-VN" sz="4000" dirty="0"/>
                  <a:t> là cạnh chung </a:t>
                </a:r>
                <a:endParaRPr lang="en-US" sz="4000" dirty="0"/>
              </a:p>
              <a:p>
                <a:pPr algn="just">
                  <a:lnSpc>
                    <a:spcPct val="150000"/>
                  </a:lnSpc>
                </a:pPr>
                <a:r>
                  <a:rPr lang="vi-VN" sz="4000" dirty="0"/>
                  <a:t>Suy ra </a:t>
                </a:r>
                <a14:m>
                  <m:oMath xmlns:m="http://schemas.openxmlformats.org/officeDocument/2006/math">
                    <m:r>
                      <m:rPr>
                        <m:sty m:val="p"/>
                      </m:rPr>
                      <a:rPr lang="en-US" sz="4000" i="0" dirty="0" smtClean="0">
                        <a:latin typeface="Cambria Math" panose="02040503050406030204" pitchFamily="18" charset="0"/>
                      </a:rPr>
                      <m:t>Δ</m:t>
                    </m:r>
                    <m:r>
                      <a:rPr lang="vi-VN" sz="4000" i="1" dirty="0">
                        <a:latin typeface="Cambria Math" panose="02040503050406030204" pitchFamily="18" charset="0"/>
                      </a:rPr>
                      <m:t>𝑂𝑀𝑃</m:t>
                    </m:r>
                    <m:r>
                      <a:rPr lang="vi-VN" sz="4000" i="1" dirty="0">
                        <a:latin typeface="Cambria Math" panose="02040503050406030204" pitchFamily="18" charset="0"/>
                      </a:rPr>
                      <m:t>=</m:t>
                    </m:r>
                    <m:r>
                      <m:rPr>
                        <m:sty m:val="p"/>
                      </m:rPr>
                      <a:rPr lang="en-US" sz="4000" i="0" dirty="0">
                        <a:latin typeface="Cambria Math" panose="02040503050406030204" pitchFamily="18" charset="0"/>
                      </a:rPr>
                      <m:t>Δ</m:t>
                    </m:r>
                    <m:r>
                      <a:rPr lang="vi-VN" sz="4000" i="1" dirty="0">
                        <a:latin typeface="Cambria Math" panose="02040503050406030204" pitchFamily="18" charset="0"/>
                      </a:rPr>
                      <m:t>𝑂𝑁𝑃</m:t>
                    </m:r>
                  </m:oMath>
                </a14:m>
                <a:r>
                  <a:rPr lang="vi-VN" sz="4000" dirty="0"/>
                  <a:t> (c.g.c)</a:t>
                </a:r>
                <a:endParaRPr lang="en-US" sz="4000" dirty="0"/>
              </a:p>
              <a:p>
                <a:pPr algn="just">
                  <a:lnSpc>
                    <a:spcPct val="150000"/>
                  </a:lnSpc>
                </a:pPr>
                <a:r>
                  <a:rPr lang="vi-VN" sz="4000" dirty="0"/>
                  <a:t>Do đó, </a:t>
                </a:r>
                <a14:m>
                  <m:oMath xmlns:m="http://schemas.openxmlformats.org/officeDocument/2006/math">
                    <m:r>
                      <a:rPr lang="vi-VN" sz="4000" i="1" dirty="0" smtClean="0">
                        <a:latin typeface="Cambria Math" panose="02040503050406030204" pitchFamily="18" charset="0"/>
                      </a:rPr>
                      <m:t>𝑀𝑃</m:t>
                    </m:r>
                    <m:r>
                      <a:rPr lang="vi-VN" sz="4000" i="1" dirty="0" smtClean="0">
                        <a:latin typeface="Cambria Math" panose="02040503050406030204" pitchFamily="18" charset="0"/>
                      </a:rPr>
                      <m:t>=</m:t>
                    </m:r>
                    <m:r>
                      <a:rPr lang="vi-VN" sz="4000" i="1" dirty="0" smtClean="0">
                        <a:latin typeface="Cambria Math" panose="02040503050406030204" pitchFamily="18" charset="0"/>
                      </a:rPr>
                      <m:t>𝑁𝑃</m:t>
                    </m:r>
                  </m:oMath>
                </a14:m>
                <a:r>
                  <a:rPr lang="vi-VN" sz="4000" dirty="0"/>
                  <a:t> (2 cạnh tương ứng)</a:t>
                </a:r>
                <a:endParaRPr lang="en-US" sz="4000" dirty="0">
                  <a:effectLst/>
                  <a:ea typeface="Calibri" panose="020F0502020204030204" pitchFamily="34" charset="0"/>
                  <a:cs typeface="Arial" panose="020B0604020202020204" pitchFamily="34" charset="0"/>
                </a:endParaRPr>
              </a:p>
            </p:txBody>
          </p:sp>
        </mc:Choice>
        <mc:Fallback xmlns="">
          <p:sp>
            <p:nvSpPr>
              <p:cNvPr id="9" name="Hộp Văn bản 8">
                <a:extLst>
                  <a:ext uri="{FF2B5EF4-FFF2-40B4-BE49-F238E27FC236}">
                    <a16:creationId xmlns:a16="http://schemas.microsoft.com/office/drawing/2014/main" id="{065AA578-9DC9-31A4-F286-CF865929F063}"/>
                  </a:ext>
                </a:extLst>
              </p:cNvPr>
              <p:cNvSpPr txBox="1">
                <a:spLocks noRot="1" noChangeAspect="1" noMove="1" noResize="1" noEditPoints="1" noAdjustHandles="1" noChangeArrowheads="1" noChangeShapeType="1" noTextEdit="1"/>
              </p:cNvSpPr>
              <p:nvPr/>
            </p:nvSpPr>
            <p:spPr>
              <a:xfrm>
                <a:off x="2897262" y="1799731"/>
                <a:ext cx="9294738" cy="8380371"/>
              </a:xfrm>
              <a:prstGeom prst="rect">
                <a:avLst/>
              </a:prstGeom>
              <a:blipFill>
                <a:blip r:embed="rId9"/>
                <a:stretch>
                  <a:fillRect l="-2295" b="-1818"/>
                </a:stretch>
              </a:blipFill>
            </p:spPr>
            <p:txBody>
              <a:bodyPr/>
              <a:lstStyle/>
              <a:p>
                <a:r>
                  <a:rPr lang="en-US">
                    <a:noFill/>
                  </a:rPr>
                  <a:t> </a:t>
                </a:r>
              </a:p>
            </p:txBody>
          </p:sp>
        </mc:Fallback>
      </mc:AlternateContent>
      <p:sp>
        <p:nvSpPr>
          <p:cNvPr id="7" name="Bong bóng Lời nói: Hình bầu dục 13">
            <a:extLst>
              <a:ext uri="{FF2B5EF4-FFF2-40B4-BE49-F238E27FC236}">
                <a16:creationId xmlns:a16="http://schemas.microsoft.com/office/drawing/2014/main" id="{00E48002-B553-29EB-03AD-F3C6CF9B3AED}"/>
              </a:ext>
            </a:extLst>
          </p:cNvPr>
          <p:cNvSpPr/>
          <p:nvPr/>
        </p:nvSpPr>
        <p:spPr>
          <a:xfrm>
            <a:off x="8879067" y="373450"/>
            <a:ext cx="2438400" cy="1219200"/>
          </a:xfrm>
          <a:prstGeom prst="wedgeEllipseCallout">
            <a:avLst>
              <a:gd name="adj1" fmla="val 31901"/>
              <a:gd name="adj2" fmla="val 6835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6217693-D1F1-9C1F-D74C-BF9FF355F1D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25200" y="3167769"/>
            <a:ext cx="6074659" cy="5813993"/>
          </a:xfrm>
          <a:prstGeom prst="rect">
            <a:avLst/>
          </a:prstGeom>
          <a:noFill/>
          <a:ln>
            <a:noFill/>
          </a:ln>
        </p:spPr>
      </p:pic>
    </p:spTree>
    <p:extLst>
      <p:ext uri="{BB962C8B-B14F-4D97-AF65-F5344CB8AC3E}">
        <p14:creationId xmlns:p14="http://schemas.microsoft.com/office/powerpoint/2010/main" val="15407367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4)">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dissolv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dissolve">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dissolv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dissolve">
                                      <p:cBhvr>
                                        <p:cTn id="33" dur="5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dissolve">
                                      <p:cBhvr>
                                        <p:cTn id="38" dur="500"/>
                                        <p:tgtEl>
                                          <p:spTgt spid="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dissolve">
                                      <p:cBhvr>
                                        <p:cTn id="43" dur="500"/>
                                        <p:tgtEl>
                                          <p:spTgt spid="9">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Effect transition="in" filter="dissolve">
                                      <p:cBhvr>
                                        <p:cTn id="48" dur="500"/>
                                        <p:tgtEl>
                                          <p:spTgt spid="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Effect transition="in" filter="dissolve">
                                      <p:cBhvr>
                                        <p:cTn id="5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10131" b="10867"/>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293619">
            <a:off x="15558212" y="769500"/>
            <a:ext cx="3090615" cy="139358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39241">
            <a:off x="1731068" y="9154470"/>
            <a:ext cx="2936731" cy="125478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7952"/>
          <a:stretch>
            <a:fillRect/>
          </a:stretch>
        </p:blipFill>
        <p:spPr>
          <a:xfrm>
            <a:off x="772569" y="-1409700"/>
            <a:ext cx="3074209" cy="4343571"/>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56367" b="59132"/>
          <a:stretch>
            <a:fillRect/>
          </a:stretch>
        </p:blipFill>
        <p:spPr>
          <a:xfrm flipH="1" flipV="1">
            <a:off x="15482233" y="8584978"/>
            <a:ext cx="2805767" cy="1932550"/>
          </a:xfrm>
          <a:prstGeom prst="rect">
            <a:avLst/>
          </a:prstGeom>
        </p:spPr>
      </p:pic>
      <p:sp>
        <p:nvSpPr>
          <p:cNvPr id="9" name="Hộp Văn bản 8">
            <a:extLst>
              <a:ext uri="{FF2B5EF4-FFF2-40B4-BE49-F238E27FC236}">
                <a16:creationId xmlns:a16="http://schemas.microsoft.com/office/drawing/2014/main" id="{31D2994F-FCAA-FD65-0871-508F93939ABD}"/>
              </a:ext>
            </a:extLst>
          </p:cNvPr>
          <p:cNvSpPr txBox="1"/>
          <p:nvPr/>
        </p:nvSpPr>
        <p:spPr>
          <a:xfrm>
            <a:off x="2577196" y="1267602"/>
            <a:ext cx="14644003" cy="2171428"/>
          </a:xfrm>
          <a:prstGeom prst="rect">
            <a:avLst/>
          </a:prstGeom>
          <a:noFill/>
        </p:spPr>
        <p:txBody>
          <a:bodyPr wrap="square" rtlCol="0">
            <a:spAutoFit/>
          </a:bodyPr>
          <a:lstStyle/>
          <a:p>
            <a:pPr algn="just">
              <a:lnSpc>
                <a:spcPct val="150000"/>
              </a:lnSpc>
            </a:pPr>
            <a:r>
              <a:rPr lang="en-US" sz="4800" b="1" dirty="0">
                <a:solidFill>
                  <a:srgbClr val="0070C0"/>
                </a:solidFill>
                <a:latin typeface="Arial" panose="020B0604020202020204" pitchFamily="34" charset="0"/>
                <a:cs typeface="Arial" panose="020B0604020202020204" pitchFamily="34" charset="0"/>
              </a:rPr>
              <a:t>II. ÁP DỤNG VÀO TRƯỜNG HỢP BẰNG NHAU VỀ HAI CẠNH GÓC VUÔNG CỦA TAM GIÁC VUÔNG</a:t>
            </a:r>
          </a:p>
        </p:txBody>
      </p:sp>
      <p:sp>
        <p:nvSpPr>
          <p:cNvPr id="14" name="TextBox 13">
            <a:extLst>
              <a:ext uri="{FF2B5EF4-FFF2-40B4-BE49-F238E27FC236}">
                <a16:creationId xmlns:a16="http://schemas.microsoft.com/office/drawing/2014/main" id="{7A172D26-CD64-841A-BC78-47CC6D6E77E6}"/>
              </a:ext>
            </a:extLst>
          </p:cNvPr>
          <p:cNvSpPr txBox="1"/>
          <p:nvPr/>
        </p:nvSpPr>
        <p:spPr>
          <a:xfrm>
            <a:off x="3452558" y="4549775"/>
            <a:ext cx="12893278" cy="335233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4400" dirty="0">
                <a:solidFill>
                  <a:srgbClr val="000000"/>
                </a:solidFill>
                <a:effectLst/>
                <a:ea typeface="Calibri" panose="020F0502020204030204" pitchFamily="34" charset="0"/>
              </a:rPr>
              <a:t>Nếu hai cạnh góc vuông của tam giác vuông này bằng hai cạnh góc vuông của tam giác vuông kia thì hai tam giác vuông đó bằng nhau</a:t>
            </a:r>
            <a:endParaRPr lang="en-US" sz="4400" dirty="0"/>
          </a:p>
        </p:txBody>
      </p:sp>
    </p:spTree>
    <p:extLst>
      <p:ext uri="{BB962C8B-B14F-4D97-AF65-F5344CB8AC3E}">
        <p14:creationId xmlns:p14="http://schemas.microsoft.com/office/powerpoint/2010/main" val="734993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40552"/>
          <a:stretch>
            <a:fillRect/>
          </a:stretch>
        </p:blipFill>
        <p:spPr>
          <a:xfrm>
            <a:off x="1143000" y="192525"/>
            <a:ext cx="4395570" cy="149559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65095" y="360804"/>
            <a:ext cx="1760518" cy="133579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1157919" y="9105900"/>
            <a:ext cx="3528867" cy="232317"/>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4035356" y="9105900"/>
            <a:ext cx="3528867" cy="232317"/>
          </a:xfrm>
          <a:prstGeom prst="rect">
            <a:avLst/>
          </a:prstGeom>
        </p:spPr>
      </p:pic>
      <p:pic>
        <p:nvPicPr>
          <p:cNvPr id="8" name="Picture 7">
            <a:extLst>
              <a:ext uri="{FF2B5EF4-FFF2-40B4-BE49-F238E27FC236}">
                <a16:creationId xmlns:a16="http://schemas.microsoft.com/office/drawing/2014/main" id="{EABF71A2-5C9B-17F4-039A-FB2584C90319}"/>
              </a:ext>
            </a:extLst>
          </p:cNvPr>
          <p:cNvPicPr>
            <a:picLocks noChangeAspect="1"/>
          </p:cNvPicPr>
          <p:nvPr/>
        </p:nvPicPr>
        <p:blipFill rotWithShape="1">
          <a:blip r:embed="rId9">
            <a:extLst>
              <a:ext uri="{28A0092B-C50C-407E-A947-70E740481C1C}">
                <a14:useLocalDpi xmlns:a14="http://schemas.microsoft.com/office/drawing/2010/main" val="0"/>
              </a:ext>
            </a:extLst>
          </a:blip>
          <a:srcRect l="68634" t="20669" r="2277" b="14003"/>
          <a:stretch/>
        </p:blipFill>
        <p:spPr>
          <a:xfrm>
            <a:off x="11466174" y="3567880"/>
            <a:ext cx="6629400" cy="507563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7930497-E78D-39AA-4FB7-0ADF2BA2733A}"/>
                  </a:ext>
                </a:extLst>
              </p:cNvPr>
              <p:cNvSpPr txBox="1"/>
              <p:nvPr/>
            </p:nvSpPr>
            <p:spPr>
              <a:xfrm>
                <a:off x="3159906" y="987378"/>
                <a:ext cx="13705189" cy="1097605"/>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50000"/>
                  </a:lnSpc>
                  <a:spcBef>
                    <a:spcPts val="0"/>
                  </a:spcBef>
                  <a:spcAft>
                    <a:spcPts val="600"/>
                  </a:spcAft>
                </a:pPr>
                <a:r>
                  <a:rPr lang="vi-VN" sz="4000" dirty="0">
                    <a:solidFill>
                      <a:srgbClr val="C00000"/>
                    </a:solidFill>
                    <a:effectLst/>
                    <a:ea typeface="Calibri" panose="020F0502020204030204" pitchFamily="34" charset="0"/>
                    <a:cs typeface="Times New Roman" panose="02020603050405020304" pitchFamily="18" charset="0"/>
                  </a:rPr>
                  <a:t>Nếu </a:t>
                </a:r>
                <a14:m>
                  <m:oMath xmlns:m="http://schemas.openxmlformats.org/officeDocument/2006/math">
                    <m:acc>
                      <m:accPr>
                        <m:chr m:val="̂"/>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acc>
                    <m:r>
                      <a:rPr lang="vi-VN"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=90°</m:t>
                    </m:r>
                  </m:oMath>
                </a14:m>
                <a:r>
                  <a:rPr lang="vi-VN" sz="4000" dirty="0">
                    <a:solidFill>
                      <a:srgbClr val="C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solidFill>
                      <a:srgbClr val="C00000"/>
                    </a:solidFill>
                    <a:effectLst/>
                    <a:latin typeface="Arial (Body)"/>
                    <a:ea typeface="Calibri" panose="020F0502020204030204" pitchFamily="34" charset="0"/>
                    <a:cs typeface="Times New Roman" panose="02020603050405020304" pitchFamily="18" charset="0"/>
                  </a:rPr>
                  <a:t>,</a:t>
                </a:r>
                <a:r>
                  <a:rPr lang="vi-VN" sz="4000" dirty="0">
                    <a:solidFill>
                      <a:srgbClr val="C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solidFill>
                      <a:srgbClr val="C00000"/>
                    </a:solidFill>
                    <a:effectLst/>
                    <a:ea typeface="Calibri" panose="020F0502020204030204" pitchFamily="34" charset="0"/>
                    <a:cs typeface="Times New Roman" panose="02020603050405020304" pitchFamily="18" charset="0"/>
                  </a:rPr>
                  <a:t> </a:t>
                </a:r>
                <a:r>
                  <a:rPr lang="vi-VN" sz="4000" dirty="0">
                    <a:solidFill>
                      <a:srgbClr val="C00000"/>
                    </a:solidFill>
                    <a:effectLst/>
                    <a:ea typeface="Calibri" panose="020F0502020204030204" pitchFamily="34" charset="0"/>
                    <a:cs typeface="Times New Roman" panose="02020603050405020304" pitchFamily="18" charset="0"/>
                  </a:rPr>
                  <a:t>thì </a:t>
                </a:r>
                <a14:m>
                  <m:oMath xmlns:m="http://schemas.openxmlformats.org/officeDocument/2006/math">
                    <m:r>
                      <m:rPr>
                        <m:sty m:val="p"/>
                      </m:rPr>
                      <a:rPr lang="en-US" sz="4000" i="0" dirty="0" smtClean="0">
                        <a:solidFill>
                          <a:srgbClr val="C00000"/>
                        </a:solidFill>
                        <a:effectLst/>
                        <a:latin typeface="Cambria Math" panose="02040503050406030204" pitchFamily="18" charset="0"/>
                        <a:ea typeface="Calibri" panose="020F0502020204030204" pitchFamily="34" charset="0"/>
                      </a:rPr>
                      <m:t>Δ</m:t>
                    </m:r>
                    <m:r>
                      <a:rPr lang="vi-VN" sz="4000" i="1" dirty="0" smtClean="0">
                        <a:solidFill>
                          <a:srgbClr val="C00000"/>
                        </a:solidFill>
                        <a:effectLst/>
                        <a:latin typeface="Cambria Math" panose="02040503050406030204" pitchFamily="18" charset="0"/>
                        <a:ea typeface="Calibri" panose="020F0502020204030204" pitchFamily="34" charset="0"/>
                      </a:rPr>
                      <m:t>𝐴𝐵𝐶</m:t>
                    </m:r>
                    <m:r>
                      <a:rPr lang="vi-VN" sz="4000" i="1" dirty="0" smtClean="0">
                        <a:solidFill>
                          <a:srgbClr val="C00000"/>
                        </a:solidFill>
                        <a:effectLst/>
                        <a:latin typeface="Cambria Math" panose="02040503050406030204" pitchFamily="18" charset="0"/>
                        <a:ea typeface="Calibri" panose="020F0502020204030204" pitchFamily="34" charset="0"/>
                      </a:rPr>
                      <m:t>=</m:t>
                    </m:r>
                    <m:r>
                      <m:rPr>
                        <m:sty m:val="p"/>
                      </m:rPr>
                      <a:rPr lang="en-US" sz="4000" i="0" dirty="0">
                        <a:solidFill>
                          <a:srgbClr val="C00000"/>
                        </a:solidFill>
                        <a:effectLst/>
                        <a:latin typeface="Cambria Math" panose="02040503050406030204" pitchFamily="18" charset="0"/>
                        <a:ea typeface="Calibri" panose="020F0502020204030204" pitchFamily="34" charset="0"/>
                      </a:rPr>
                      <m:t>Δ</m:t>
                    </m:r>
                    <m:r>
                      <a:rPr lang="vi-VN" sz="4000" i="1" dirty="0">
                        <a:solidFill>
                          <a:srgbClr val="C00000"/>
                        </a:solidFill>
                        <a:effectLst/>
                        <a:latin typeface="Cambria Math" panose="02040503050406030204" pitchFamily="18" charset="0"/>
                        <a:ea typeface="Calibri" panose="020F0502020204030204" pitchFamily="34" charset="0"/>
                      </a:rPr>
                      <m:t>𝐴</m:t>
                    </m:r>
                    <m:r>
                      <a:rPr lang="vi-VN" sz="4000" i="1" dirty="0">
                        <a:solidFill>
                          <a:srgbClr val="C00000"/>
                        </a:solidFill>
                        <a:effectLst/>
                        <a:latin typeface="Cambria Math" panose="02040503050406030204" pitchFamily="18" charset="0"/>
                        <a:ea typeface="Calibri" panose="020F0502020204030204" pitchFamily="34" charset="0"/>
                      </a:rPr>
                      <m:t>’</m:t>
                    </m:r>
                    <m:r>
                      <a:rPr lang="vi-VN" sz="4000" i="1" dirty="0">
                        <a:solidFill>
                          <a:srgbClr val="C00000"/>
                        </a:solidFill>
                        <a:effectLst/>
                        <a:latin typeface="Cambria Math" panose="02040503050406030204" pitchFamily="18" charset="0"/>
                        <a:ea typeface="Calibri" panose="020F0502020204030204" pitchFamily="34" charset="0"/>
                      </a:rPr>
                      <m:t>𝐵</m:t>
                    </m:r>
                    <m:r>
                      <a:rPr lang="vi-VN" sz="4000" i="1" dirty="0">
                        <a:solidFill>
                          <a:srgbClr val="C00000"/>
                        </a:solidFill>
                        <a:effectLst/>
                        <a:latin typeface="Cambria Math" panose="02040503050406030204" pitchFamily="18" charset="0"/>
                        <a:ea typeface="Calibri" panose="020F0502020204030204" pitchFamily="34" charset="0"/>
                      </a:rPr>
                      <m:t>’</m:t>
                    </m:r>
                    <m:r>
                      <a:rPr lang="vi-VN" sz="4000" i="1" dirty="0">
                        <a:solidFill>
                          <a:srgbClr val="C00000"/>
                        </a:solidFill>
                        <a:effectLst/>
                        <a:latin typeface="Cambria Math" panose="02040503050406030204" pitchFamily="18" charset="0"/>
                        <a:ea typeface="Calibri" panose="020F0502020204030204" pitchFamily="34" charset="0"/>
                      </a:rPr>
                      <m:t>𝐶</m:t>
                    </m:r>
                    <m:r>
                      <a:rPr lang="vi-VN" sz="4000" i="1" dirty="0">
                        <a:solidFill>
                          <a:srgbClr val="C00000"/>
                        </a:solidFill>
                        <a:effectLst/>
                        <a:latin typeface="Cambria Math" panose="02040503050406030204" pitchFamily="18" charset="0"/>
                        <a:ea typeface="Calibri" panose="020F0502020204030204" pitchFamily="34" charset="0"/>
                      </a:rPr>
                      <m:t>’</m:t>
                    </m:r>
                  </m:oMath>
                </a14:m>
                <a:r>
                  <a:rPr lang="vi-VN" sz="4000" dirty="0">
                    <a:solidFill>
                      <a:srgbClr val="C00000"/>
                    </a:solidFill>
                    <a:effectLst/>
                    <a:ea typeface="Calibri" panose="020F0502020204030204" pitchFamily="34" charset="0"/>
                  </a:rPr>
                  <a:t> </a:t>
                </a:r>
                <a:endParaRPr lang="en-US" sz="4000" dirty="0">
                  <a:solidFill>
                    <a:srgbClr val="C00000"/>
                  </a:solidFill>
                </a:endParaRPr>
              </a:p>
            </p:txBody>
          </p:sp>
        </mc:Choice>
        <mc:Fallback xmlns="">
          <p:sp>
            <p:nvSpPr>
              <p:cNvPr id="11" name="TextBox 10">
                <a:extLst>
                  <a:ext uri="{FF2B5EF4-FFF2-40B4-BE49-F238E27FC236}">
                    <a16:creationId xmlns:a16="http://schemas.microsoft.com/office/drawing/2014/main" id="{17930497-E78D-39AA-4FB7-0ADF2BA2733A}"/>
                  </a:ext>
                </a:extLst>
              </p:cNvPr>
              <p:cNvSpPr txBox="1">
                <a:spLocks noRot="1" noChangeAspect="1" noMove="1" noResize="1" noEditPoints="1" noAdjustHandles="1" noChangeArrowheads="1" noChangeShapeType="1" noTextEdit="1"/>
              </p:cNvSpPr>
              <p:nvPr/>
            </p:nvSpPr>
            <p:spPr>
              <a:xfrm>
                <a:off x="3159906" y="987378"/>
                <a:ext cx="13705189" cy="1097605"/>
              </a:xfrm>
              <a:prstGeom prst="roundRect">
                <a:avLst/>
              </a:prstGeom>
              <a:blipFill>
                <a:blip r:embed="rId10"/>
                <a:stretch>
                  <a:fillRect l="-1065" b="-15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FCADF23-3489-2994-0797-F839495DAE30}"/>
                  </a:ext>
                </a:extLst>
              </p:cNvPr>
              <p:cNvSpPr txBox="1"/>
              <p:nvPr/>
            </p:nvSpPr>
            <p:spPr>
              <a:xfrm>
                <a:off x="2365655" y="2163743"/>
                <a:ext cx="9100519" cy="6942157"/>
              </a:xfrm>
              <a:prstGeom prst="rect">
                <a:avLst/>
              </a:prstGeom>
              <a:noFill/>
            </p:spPr>
            <p:txBody>
              <a:bodyPr wrap="square" rtlCol="0">
                <a:spAutoFit/>
              </a:bodyPr>
              <a:lstStyle/>
              <a:p>
                <a:pPr marL="0" marR="0" algn="just">
                  <a:lnSpc>
                    <a:spcPct val="150000"/>
                  </a:lnSpc>
                  <a:spcBef>
                    <a:spcPts val="0"/>
                  </a:spcBef>
                  <a:spcAft>
                    <a:spcPts val="600"/>
                  </a:spcAft>
                </a:pPr>
                <a:r>
                  <a:rPr lang="vi-VN" sz="4000" i="1" u="sng" dirty="0">
                    <a:solidFill>
                      <a:srgbClr val="002060"/>
                    </a:solidFill>
                    <a:effectLst/>
                    <a:ea typeface="Calibri" panose="020F0502020204030204" pitchFamily="34" charset="0"/>
                    <a:cs typeface="Times New Roman" panose="02020603050405020304" pitchFamily="18" charset="0"/>
                  </a:rPr>
                  <a:t>Chứng minh: </a:t>
                </a:r>
                <a:endParaRPr lang="en-US" sz="4000" i="1" u="sng" dirty="0">
                  <a:solidFill>
                    <a:srgbClr val="00206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Xét hai tam giác vuông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effectLst/>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ta có: </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=90°</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(c.g.c)</a:t>
                </a:r>
                <a:endParaRPr lang="en-US" sz="4000" dirty="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BFCADF23-3489-2994-0797-F839495DAE30}"/>
                  </a:ext>
                </a:extLst>
              </p:cNvPr>
              <p:cNvSpPr txBox="1">
                <a:spLocks noRot="1" noChangeAspect="1" noMove="1" noResize="1" noEditPoints="1" noAdjustHandles="1" noChangeArrowheads="1" noChangeShapeType="1" noTextEdit="1"/>
              </p:cNvSpPr>
              <p:nvPr/>
            </p:nvSpPr>
            <p:spPr>
              <a:xfrm>
                <a:off x="2365655" y="2163743"/>
                <a:ext cx="9100519" cy="6942157"/>
              </a:xfrm>
              <a:prstGeom prst="rect">
                <a:avLst/>
              </a:prstGeom>
              <a:blipFill>
                <a:blip r:embed="rId11"/>
                <a:stretch>
                  <a:fillRect l="-2344" r="-2411" b="-2546"/>
                </a:stretch>
              </a:blipFill>
            </p:spPr>
            <p:txBody>
              <a:bodyPr/>
              <a:lstStyle/>
              <a:p>
                <a:r>
                  <a:rPr lang="en-US">
                    <a:noFill/>
                  </a:rPr>
                  <a:t> </a:t>
                </a:r>
              </a:p>
            </p:txBody>
          </p:sp>
        </mc:Fallback>
      </mc:AlternateContent>
    </p:spTree>
    <p:extLst>
      <p:ext uri="{BB962C8B-B14F-4D97-AF65-F5344CB8AC3E}">
        <p14:creationId xmlns:p14="http://schemas.microsoft.com/office/powerpoint/2010/main" val="10190116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strips(down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strips(downLeft)">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strips(downLeft)">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strips(downLeft)">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strips(downLeft)">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strips(downLeft)">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7162800" y="7581935"/>
            <a:ext cx="14307375" cy="5476872"/>
          </a:xfrm>
          <a:prstGeom prst="rect">
            <a:avLst/>
          </a:prstGeom>
        </p:spPr>
      </p:pic>
      <p:pic>
        <p:nvPicPr>
          <p:cNvPr id="7" name="Picture 7"/>
          <p:cNvPicPr>
            <a:picLocks noChangeAspect="1"/>
          </p:cNvPicPr>
          <p:nvPr/>
        </p:nvPicPr>
        <p:blipFill>
          <a:blip r:embed="rId4"/>
          <a:srcRect/>
          <a:stretch>
            <a:fillRect/>
          </a:stretch>
        </p:blipFill>
        <p:spPr>
          <a:xfrm>
            <a:off x="1752600" y="9338292"/>
            <a:ext cx="930920" cy="948708"/>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9904" y="610819"/>
            <a:ext cx="1887231" cy="95734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95893" y="510996"/>
            <a:ext cx="1774367" cy="909767"/>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27942">
            <a:off x="14022490" y="7288180"/>
            <a:ext cx="3982811" cy="3507355"/>
          </a:xfrm>
          <a:prstGeom prst="rect">
            <a:avLst/>
          </a:prstGeom>
        </p:spPr>
      </p:pic>
      <p:sp>
        <p:nvSpPr>
          <p:cNvPr id="14" name="Hộp Văn bản 13">
            <a:extLst>
              <a:ext uri="{FF2B5EF4-FFF2-40B4-BE49-F238E27FC236}">
                <a16:creationId xmlns:a16="http://schemas.microsoft.com/office/drawing/2014/main" id="{70F21D38-5DD5-4ACE-1F4D-CE64A312BB06}"/>
              </a:ext>
            </a:extLst>
          </p:cNvPr>
          <p:cNvSpPr txBox="1"/>
          <p:nvPr/>
        </p:nvSpPr>
        <p:spPr>
          <a:xfrm>
            <a:off x="4805362" y="792966"/>
            <a:ext cx="93726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65FB5216-3726-6902-E334-008ACCF2007A}"/>
                  </a:ext>
                </a:extLst>
              </p:cNvPr>
              <p:cNvSpPr txBox="1"/>
              <p:nvPr/>
            </p:nvSpPr>
            <p:spPr>
              <a:xfrm>
                <a:off x="2514600" y="1900962"/>
                <a:ext cx="15087600" cy="1900392"/>
              </a:xfrm>
              <a:prstGeom prst="rect">
                <a:avLst/>
              </a:prstGeom>
              <a:noFill/>
            </p:spPr>
            <p:txBody>
              <a:bodyPr wrap="square">
                <a:spAutoFit/>
              </a:bodyPr>
              <a:lstStyle/>
              <a:p>
                <a:pPr algn="just">
                  <a:lnSpc>
                    <a:spcPct val="150000"/>
                  </a:lnSpc>
                </a:pP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Hai</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chiếc compa ở </a:t>
                </a:r>
                <a:r>
                  <a:rPr lang="vi-VN" sz="4000" i="1" dirty="0">
                    <a:solidFill>
                      <a:srgbClr val="000000"/>
                    </a:solidFill>
                    <a:latin typeface="Arial" panose="020B0604020202020204" pitchFamily="34" charset="0"/>
                    <a:ea typeface="Calibri" panose="020F0502020204030204" pitchFamily="34" charset="0"/>
                    <a:cs typeface="Arial" panose="020B0604020202020204" pitchFamily="34" charset="0"/>
                  </a:rPr>
                  <a:t>Hình 45</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acc>
                  </m:oMath>
                </a14:m>
                <a:r>
                  <a:rPr lang="en-US" sz="4000" i="1" dirty="0">
                    <a:latin typeface="Arial" panose="020B0604020202020204" pitchFamily="34" charset="0"/>
                    <a:cs typeface="Arial" panose="020B0604020202020204" pitchFamily="34" charset="0"/>
                  </a:rPr>
                  <a:t>.</a:t>
                </a:r>
              </a:p>
            </p:txBody>
          </p:sp>
        </mc:Choice>
        <mc:Fallback xmlns="">
          <p:sp>
            <p:nvSpPr>
              <p:cNvPr id="19" name="Hộp Văn bản 18">
                <a:extLst>
                  <a:ext uri="{FF2B5EF4-FFF2-40B4-BE49-F238E27FC236}">
                    <a16:creationId xmlns:a16="http://schemas.microsoft.com/office/drawing/2014/main" id="{65FB5216-3726-6902-E334-008ACCF2007A}"/>
                  </a:ext>
                </a:extLst>
              </p:cNvPr>
              <p:cNvSpPr txBox="1">
                <a:spLocks noRot="1" noChangeAspect="1" noMove="1" noResize="1" noEditPoints="1" noAdjustHandles="1" noChangeArrowheads="1" noChangeShapeType="1" noTextEdit="1"/>
              </p:cNvSpPr>
              <p:nvPr/>
            </p:nvSpPr>
            <p:spPr>
              <a:xfrm>
                <a:off x="2514600" y="1900962"/>
                <a:ext cx="15087600" cy="1900392"/>
              </a:xfrm>
              <a:prstGeom prst="rect">
                <a:avLst/>
              </a:prstGeom>
              <a:blipFill>
                <a:blip r:embed="rId11"/>
                <a:stretch>
                  <a:fillRect l="-1455" r="-1414" b="-1282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2AB9E2A-05D7-D89B-B18C-A40A95DC9517}"/>
              </a:ext>
            </a:extLst>
          </p:cNvPr>
          <p:cNvPicPr>
            <a:picLocks noChangeAspect="1"/>
          </p:cNvPicPr>
          <p:nvPr/>
        </p:nvPicPr>
        <p:blipFill rotWithShape="1">
          <a:blip r:embed="rId12">
            <a:extLst>
              <a:ext uri="{28A0092B-C50C-407E-A947-70E740481C1C}">
                <a14:useLocalDpi xmlns:a14="http://schemas.microsoft.com/office/drawing/2010/main" val="0"/>
              </a:ext>
            </a:extLst>
          </a:blip>
          <a:srcRect l="64544" t="19087" r="3641" b="21465"/>
          <a:stretch/>
        </p:blipFill>
        <p:spPr>
          <a:xfrm>
            <a:off x="2683519" y="4461337"/>
            <a:ext cx="6799762" cy="485697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D78A641-C762-25E4-78CF-A31948E5094A}"/>
                  </a:ext>
                </a:extLst>
              </p:cNvPr>
              <p:cNvSpPr txBox="1"/>
              <p:nvPr/>
            </p:nvSpPr>
            <p:spPr>
              <a:xfrm>
                <a:off x="10486504" y="4902888"/>
                <a:ext cx="6798272" cy="2019064"/>
              </a:xfrm>
              <a:prstGeom prst="wedgeRoundRectCallout">
                <a:avLst>
                  <a:gd name="adj1" fmla="val -237"/>
                  <a:gd name="adj2" fmla="val 75237"/>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Hai 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nhau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6D78A641-C762-25E4-78CF-A31948E5094A}"/>
                  </a:ext>
                </a:extLst>
              </p:cNvPr>
              <p:cNvSpPr txBox="1">
                <a:spLocks noRot="1" noChangeAspect="1" noMove="1" noResize="1" noEditPoints="1" noAdjustHandles="1" noChangeArrowheads="1" noChangeShapeType="1" noTextEdit="1"/>
              </p:cNvSpPr>
              <p:nvPr/>
            </p:nvSpPr>
            <p:spPr>
              <a:xfrm>
                <a:off x="10486504" y="4902888"/>
                <a:ext cx="6798272" cy="2019064"/>
              </a:xfrm>
              <a:prstGeom prst="wedgeRoundRectCallout">
                <a:avLst>
                  <a:gd name="adj1" fmla="val -237"/>
                  <a:gd name="adj2" fmla="val 75237"/>
                  <a:gd name="adj3" fmla="val 16667"/>
                </a:avLst>
              </a:prstGeom>
              <a:blipFill>
                <a:blip r:embed="rId13"/>
                <a:stretch>
                  <a:fillRect l="-151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608">
            <a:off x="16425094" y="1525500"/>
            <a:ext cx="1722072" cy="1354697"/>
          </a:xfrm>
          <a:prstGeom prst="rect">
            <a:avLst/>
          </a:prstGeom>
        </p:spPr>
      </p:pic>
      <p:sp>
        <p:nvSpPr>
          <p:cNvPr id="5" name="Hình Bầu dục 4">
            <a:extLst>
              <a:ext uri="{FF2B5EF4-FFF2-40B4-BE49-F238E27FC236}">
                <a16:creationId xmlns:a16="http://schemas.microsoft.com/office/drawing/2014/main" id="{9B252895-63C0-2E82-CCB4-26F03E14F5A8}"/>
              </a:ext>
            </a:extLst>
          </p:cNvPr>
          <p:cNvSpPr/>
          <p:nvPr/>
        </p:nvSpPr>
        <p:spPr>
          <a:xfrm>
            <a:off x="3069035" y="941277"/>
            <a:ext cx="3048000" cy="1295400"/>
          </a:xfrm>
          <a:prstGeom prst="ellips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Ví</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a:t>
            </a:r>
            <a:r>
              <a:rPr lang="en-US" sz="4400" b="1" dirty="0">
                <a:solidFill>
                  <a:schemeClr val="tx1"/>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C6A67F86-255C-9D61-5F08-BB4270D4EC86}"/>
                  </a:ext>
                </a:extLst>
              </p:cNvPr>
              <p:cNvSpPr txBox="1"/>
              <p:nvPr/>
            </p:nvSpPr>
            <p:spPr>
              <a:xfrm>
                <a:off x="6288485" y="656584"/>
                <a:ext cx="10515600"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𝐴𝐻𝐵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𝐴𝐻𝐶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𝐻</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𝐻𝐵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C6A67F86-255C-9D61-5F08-BB4270D4EC86}"/>
                  </a:ext>
                </a:extLst>
              </p:cNvPr>
              <p:cNvSpPr txBox="1">
                <a:spLocks noRot="1" noChangeAspect="1" noMove="1" noResize="1" noEditPoints="1" noAdjustHandles="1" noChangeArrowheads="1" noChangeShapeType="1" noTextEdit="1"/>
              </p:cNvSpPr>
              <p:nvPr/>
            </p:nvSpPr>
            <p:spPr>
              <a:xfrm>
                <a:off x="6288485" y="656584"/>
                <a:ext cx="10515600" cy="1824923"/>
              </a:xfrm>
              <a:prstGeom prst="rect">
                <a:avLst/>
              </a:prstGeom>
              <a:blipFill>
                <a:blip r:embed="rId5"/>
                <a:stretch>
                  <a:fillRect l="-2087" r="-2029"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E514A854-6FBC-2A36-F3B8-2C829F6BE67D}"/>
                  </a:ext>
                </a:extLst>
              </p:cNvPr>
              <p:cNvSpPr txBox="1"/>
              <p:nvPr/>
            </p:nvSpPr>
            <p:spPr>
              <a:xfrm>
                <a:off x="4168180" y="2656742"/>
                <a:ext cx="1078984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a:t>
                </a:r>
                <a14:m>
                  <m:oMath xmlns:m="http://schemas.openxmlformats.org/officeDocument/2006/math">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𝐴𝐻𝐵</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𝐴𝐻𝐶</m:t>
                    </m:r>
                  </m:oMath>
                </a14:m>
                <a:r>
                  <a:rPr lang="en-US" sz="4000" dirty="0">
                    <a:latin typeface="Arial" panose="020B0604020202020204" pitchFamily="34" charset="0"/>
                    <a:cs typeface="Arial" panose="020B0604020202020204" pitchFamily="34" charset="0"/>
                  </a:rPr>
                  <a:t>				b) </a:t>
                </a:r>
                <a14:m>
                  <m:oMath xmlns:m="http://schemas.openxmlformats.org/officeDocument/2006/math">
                    <m:r>
                      <a:rPr lang="en-US" sz="4000" b="0" i="1" smtClean="0">
                        <a:latin typeface="Cambria Math" panose="02040503050406030204" pitchFamily="18" charset="0"/>
                      </a:rPr>
                      <m:t>𝐴𝐵</m:t>
                    </m:r>
                    <m:r>
                      <a:rPr lang="en-US" sz="4000" b="0" i="1" smtClean="0">
                        <a:latin typeface="Cambria Math" panose="02040503050406030204" pitchFamily="18" charset="0"/>
                      </a:rPr>
                      <m:t>=</m:t>
                    </m:r>
                    <m:r>
                      <a:rPr lang="en-US" sz="4000" b="0" i="1" smtClean="0">
                        <a:latin typeface="Cambria Math" panose="02040503050406030204" pitchFamily="18" charset="0"/>
                      </a:rPr>
                      <m:t>𝐴𝐶</m:t>
                    </m:r>
                  </m:oMath>
                </a14:m>
                <a:endParaRPr lang="en-US" sz="4000" dirty="0">
                  <a:latin typeface="Arial" panose="020B0604020202020204" pitchFamily="34" charset="0"/>
                  <a:cs typeface="Arial" panose="020B0604020202020204" pitchFamily="34" charset="0"/>
                </a:endParaRPr>
              </a:p>
            </p:txBody>
          </p:sp>
        </mc:Choice>
        <mc:Fallback xmlns="">
          <p:sp>
            <p:nvSpPr>
              <p:cNvPr id="7" name="Hộp Văn bản 6">
                <a:extLst>
                  <a:ext uri="{FF2B5EF4-FFF2-40B4-BE49-F238E27FC236}">
                    <a16:creationId xmlns:a16="http://schemas.microsoft.com/office/drawing/2014/main" id="{E514A854-6FBC-2A36-F3B8-2C829F6BE67D}"/>
                  </a:ext>
                </a:extLst>
              </p:cNvPr>
              <p:cNvSpPr txBox="1">
                <a:spLocks noRot="1" noChangeAspect="1" noMove="1" noResize="1" noEditPoints="1" noAdjustHandles="1" noChangeArrowheads="1" noChangeShapeType="1" noTextEdit="1"/>
              </p:cNvSpPr>
              <p:nvPr/>
            </p:nvSpPr>
            <p:spPr>
              <a:xfrm>
                <a:off x="4168180" y="2656742"/>
                <a:ext cx="10789840" cy="707886"/>
              </a:xfrm>
              <a:prstGeom prst="rect">
                <a:avLst/>
              </a:prstGeom>
              <a:blipFill>
                <a:blip r:embed="rId6"/>
                <a:stretch>
                  <a:fillRect l="-2034" t="-15517" b="-36207"/>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78E4445E-B3F5-2572-B8CD-23A4BA831DD1}"/>
              </a:ext>
            </a:extLst>
          </p:cNvPr>
          <p:cNvSpPr txBox="1"/>
          <p:nvPr/>
        </p:nvSpPr>
        <p:spPr>
          <a:xfrm>
            <a:off x="8305800" y="3622296"/>
            <a:ext cx="2819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A725BDF4-4D1E-CA4F-9385-F413B1C0B85D}"/>
                  </a:ext>
                </a:extLst>
              </p:cNvPr>
              <p:cNvSpPr txBox="1"/>
              <p:nvPr/>
            </p:nvSpPr>
            <p:spPr>
              <a:xfrm>
                <a:off x="2133600" y="4528358"/>
                <a:ext cx="10515600" cy="4594912"/>
              </a:xfrm>
              <a:prstGeom prst="rect">
                <a:avLst/>
              </a:prstGeom>
              <a:noFill/>
            </p:spPr>
            <p:txBody>
              <a:bodyPr wrap="square" rtlCol="0">
                <a:spAutoFit/>
              </a:bodyPr>
              <a:lstStyle/>
              <a:p>
                <a:pPr algn="just">
                  <a:lnSpc>
                    <a:spcPct val="150000"/>
                  </a:lnSpc>
                </a:pPr>
                <a:r>
                  <a:rPr lang="en-US" sz="4000" dirty="0">
                    <a:latin typeface="Arial (Body)"/>
                    <a:cs typeface="Arial" panose="020B0604020202020204" pitchFamily="34" charset="0"/>
                  </a:rPr>
                  <a:t>a) </a:t>
                </a:r>
                <a:r>
                  <a:rPr lang="en-US" sz="4000" dirty="0" err="1">
                    <a:latin typeface="Arial (Body)"/>
                    <a:cs typeface="Arial" panose="020B0604020202020204" pitchFamily="34" charset="0"/>
                  </a:rPr>
                  <a:t>Xét</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hai</a:t>
                </a:r>
                <a:r>
                  <a:rPr lang="en-US" sz="4000" dirty="0">
                    <a:latin typeface="Arial (Body)"/>
                    <a:cs typeface="Arial" panose="020B0604020202020204" pitchFamily="34" charset="0"/>
                  </a:rPr>
                  <a:t> tam </a:t>
                </a:r>
                <a:r>
                  <a:rPr lang="en-US" sz="4000" dirty="0" err="1">
                    <a:latin typeface="Arial (Body)"/>
                    <a:cs typeface="Arial" panose="020B0604020202020204" pitchFamily="34" charset="0"/>
                  </a:rPr>
                  <a:t>giác</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vuông</a:t>
                </a:r>
                <a:r>
                  <a:rPr lang="en-US" sz="4000" dirty="0">
                    <a:latin typeface="Arial (Body)"/>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𝐴𝐻𝐵</m:t>
                    </m:r>
                  </m:oMath>
                </a14:m>
                <a:r>
                  <a:rPr lang="en-US" sz="4000" dirty="0">
                    <a:latin typeface="Arial (Body)"/>
                    <a:cs typeface="Arial" panose="020B0604020202020204" pitchFamily="34" charset="0"/>
                  </a:rPr>
                  <a:t> </a:t>
                </a:r>
                <a:r>
                  <a:rPr lang="en-US" sz="4000" dirty="0" err="1">
                    <a:latin typeface="Arial (Body)"/>
                    <a:cs typeface="Arial" panose="020B0604020202020204" pitchFamily="34" charset="0"/>
                  </a:rPr>
                  <a:t>và</a:t>
                </a:r>
                <a:r>
                  <a:rPr lang="en-US" sz="4000" dirty="0">
                    <a:latin typeface="Arial (Body)"/>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𝐴𝐻𝐶</m:t>
                    </m:r>
                  </m:oMath>
                </a14:m>
                <a:r>
                  <a:rPr lang="en-US" sz="4000" dirty="0">
                    <a:latin typeface="Arial (Body)"/>
                    <a:cs typeface="Arial" panose="020B0604020202020204" pitchFamily="34" charset="0"/>
                  </a:rPr>
                  <a:t>, ta </a:t>
                </a:r>
                <a:r>
                  <a:rPr lang="en-US" sz="4000" dirty="0" err="1">
                    <a:latin typeface="Arial (Body)"/>
                    <a:cs typeface="Arial" panose="020B0604020202020204" pitchFamily="34" charset="0"/>
                  </a:rPr>
                  <a:t>có</a:t>
                </a:r>
                <a:r>
                  <a:rPr lang="en-US" sz="4000" dirty="0">
                    <a:latin typeface="Arial (Body)"/>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𝐴𝐻</m:t>
                    </m:r>
                  </m:oMath>
                </a14:m>
                <a:r>
                  <a:rPr lang="en-US" sz="4000" dirty="0">
                    <a:latin typeface="Arial (Body)"/>
                    <a:cs typeface="Arial" panose="020B0604020202020204" pitchFamily="34" charset="0"/>
                  </a:rPr>
                  <a:t> </a:t>
                </a:r>
                <a:r>
                  <a:rPr lang="en-US" sz="4000" dirty="0" err="1">
                    <a:latin typeface="Arial (Body)"/>
                    <a:cs typeface="Arial" panose="020B0604020202020204" pitchFamily="34" charset="0"/>
                  </a:rPr>
                  <a:t>là</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cạnh</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chung</a:t>
                </a:r>
                <a:r>
                  <a:rPr lang="en-US" sz="4000" dirty="0">
                    <a:latin typeface="Arial (Body)"/>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𝐻𝐵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𝐻𝐶</m:t>
                    </m:r>
                  </m:oMath>
                </a14:m>
                <a:r>
                  <a:rPr lang="en-US" sz="4000" dirty="0">
                    <a:latin typeface="Arial (Body)"/>
                    <a:cs typeface="Arial" panose="020B0604020202020204" pitchFamily="34" charset="0"/>
                  </a:rPr>
                  <a:t> (</a:t>
                </a:r>
                <a:r>
                  <a:rPr lang="en-US" sz="4000" dirty="0" err="1">
                    <a:latin typeface="Arial (Body)"/>
                    <a:cs typeface="Arial" panose="020B0604020202020204" pitchFamily="34" charset="0"/>
                  </a:rPr>
                  <a:t>gt</a:t>
                </a:r>
                <a:r>
                  <a:rPr lang="en-US" sz="4000" dirty="0">
                    <a:latin typeface="Arial (Body)"/>
                    <a:cs typeface="Arial" panose="020B0604020202020204" pitchFamily="34" charset="0"/>
                  </a:rPr>
                  <a:t>)</a:t>
                </a:r>
              </a:p>
              <a:p>
                <a:pPr algn="just">
                  <a:lnSpc>
                    <a:spcPct val="150000"/>
                  </a:lnSpc>
                </a:pPr>
                <a:r>
                  <a:rPr lang="en-US" sz="4000" dirty="0" err="1">
                    <a:latin typeface="Arial (Body)"/>
                    <a:cs typeface="Arial" panose="020B0604020202020204" pitchFamily="34" charset="0"/>
                  </a:rPr>
                  <a:t>Suy</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ra</a:t>
                </a:r>
                <a:r>
                  <a:rPr lang="en-US" sz="4000" dirty="0">
                    <a:latin typeface="Arial (Body)"/>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𝐴𝐻𝐵</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𝐴𝐻𝐶</m:t>
                    </m:r>
                  </m:oMath>
                </a14:m>
                <a:r>
                  <a:rPr lang="en-US" sz="4000" dirty="0">
                    <a:latin typeface="Arial (Body)"/>
                    <a:cs typeface="Arial" panose="020B0604020202020204" pitchFamily="34" charset="0"/>
                  </a:rPr>
                  <a:t> (</a:t>
                </a:r>
                <a:r>
                  <a:rPr lang="en-US" sz="4000" dirty="0" err="1">
                    <a:latin typeface="Arial (Body)"/>
                    <a:cs typeface="Arial" panose="020B0604020202020204" pitchFamily="34" charset="0"/>
                  </a:rPr>
                  <a:t>hai</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cạnh</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góc</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vuông</a:t>
                </a:r>
                <a:r>
                  <a:rPr lang="en-US" sz="4000" dirty="0">
                    <a:latin typeface="Arial (Body)"/>
                    <a:cs typeface="Arial" panose="020B0604020202020204" pitchFamily="34" charset="0"/>
                  </a:rPr>
                  <a:t>)</a:t>
                </a:r>
              </a:p>
              <a:p>
                <a:pPr algn="just">
                  <a:lnSpc>
                    <a:spcPct val="150000"/>
                  </a:lnSpc>
                </a:pPr>
                <a:r>
                  <a:rPr lang="en-US" sz="4000" dirty="0">
                    <a:latin typeface="Arial (Body)"/>
                    <a:cs typeface="Arial" panose="020B0604020202020204" pitchFamily="34" charset="0"/>
                  </a:rPr>
                  <a:t>b) </a:t>
                </a:r>
                <a:r>
                  <a:rPr lang="en-US" sz="4000" dirty="0" err="1">
                    <a:latin typeface="Arial (Body)"/>
                    <a:cs typeface="Arial" panose="020B0604020202020204" pitchFamily="34" charset="0"/>
                  </a:rPr>
                  <a:t>Vì</a:t>
                </a:r>
                <a:r>
                  <a:rPr lang="en-US" sz="4000" dirty="0">
                    <a:latin typeface="Arial (Body)"/>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𝐴𝐻𝐵</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𝐴𝐻𝐶</m:t>
                    </m:r>
                  </m:oMath>
                </a14:m>
                <a:r>
                  <a:rPr lang="en-US" sz="4000" dirty="0">
                    <a:latin typeface="Arial (Body)"/>
                    <a:cs typeface="Arial" panose="020B0604020202020204" pitchFamily="34" charset="0"/>
                  </a:rPr>
                  <a:t> nên</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𝐴𝐶</m:t>
                    </m:r>
                  </m:oMath>
                </a14:m>
                <a:r>
                  <a:rPr lang="en-US" sz="4000" dirty="0">
                    <a:latin typeface="Arial (Body)"/>
                    <a:cs typeface="Arial" panose="020B0604020202020204" pitchFamily="34" charset="0"/>
                  </a:rPr>
                  <a:t> (</a:t>
                </a:r>
                <a:r>
                  <a:rPr lang="en-US" sz="4000" dirty="0" err="1">
                    <a:latin typeface="Arial (Body)"/>
                    <a:cs typeface="Arial" panose="020B0604020202020204" pitchFamily="34" charset="0"/>
                  </a:rPr>
                  <a:t>hai</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cạnh</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tương</a:t>
                </a:r>
                <a:r>
                  <a:rPr lang="en-US" sz="4000" dirty="0">
                    <a:latin typeface="Arial (Body)"/>
                    <a:cs typeface="Arial" panose="020B0604020202020204" pitchFamily="34" charset="0"/>
                  </a:rPr>
                  <a:t> </a:t>
                </a:r>
                <a:r>
                  <a:rPr lang="en-US" sz="4000" dirty="0" err="1">
                    <a:latin typeface="Arial (Body)"/>
                    <a:cs typeface="Arial" panose="020B0604020202020204" pitchFamily="34" charset="0"/>
                  </a:rPr>
                  <a:t>ứng</a:t>
                </a:r>
                <a:r>
                  <a:rPr lang="en-US" sz="4000" dirty="0">
                    <a:latin typeface="Arial (Body)"/>
                    <a:cs typeface="Arial" panose="020B0604020202020204" pitchFamily="34" charset="0"/>
                  </a:rPr>
                  <a:t>)</a:t>
                </a:r>
              </a:p>
            </p:txBody>
          </p:sp>
        </mc:Choice>
        <mc:Fallback xmlns="">
          <p:sp>
            <p:nvSpPr>
              <p:cNvPr id="9" name="Hộp Văn bản 8">
                <a:extLst>
                  <a:ext uri="{FF2B5EF4-FFF2-40B4-BE49-F238E27FC236}">
                    <a16:creationId xmlns:a16="http://schemas.microsoft.com/office/drawing/2014/main" id="{A725BDF4-4D1E-CA4F-9385-F413B1C0B85D}"/>
                  </a:ext>
                </a:extLst>
              </p:cNvPr>
              <p:cNvSpPr txBox="1">
                <a:spLocks noRot="1" noChangeAspect="1" noMove="1" noResize="1" noEditPoints="1" noAdjustHandles="1" noChangeArrowheads="1" noChangeShapeType="1" noTextEdit="1"/>
              </p:cNvSpPr>
              <p:nvPr/>
            </p:nvSpPr>
            <p:spPr>
              <a:xfrm>
                <a:off x="2133600" y="4528358"/>
                <a:ext cx="10515600" cy="4594912"/>
              </a:xfrm>
              <a:prstGeom prst="rect">
                <a:avLst/>
              </a:prstGeom>
              <a:blipFill>
                <a:blip r:embed="rId7"/>
                <a:stretch>
                  <a:fillRect l="-2029" r="-1739" b="-4775"/>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1AA8F8C8-CAC5-C885-6D0C-F5775B19FD5C}"/>
              </a:ext>
            </a:extLst>
          </p:cNvPr>
          <p:cNvPicPr>
            <a:picLocks noChangeAspect="1"/>
          </p:cNvPicPr>
          <p:nvPr/>
        </p:nvPicPr>
        <p:blipFill rotWithShape="1">
          <a:blip r:embed="rId8">
            <a:extLst>
              <a:ext uri="{28A0092B-C50C-407E-A947-70E740481C1C}">
                <a14:useLocalDpi xmlns:a14="http://schemas.microsoft.com/office/drawing/2010/main" val="0"/>
              </a:ext>
            </a:extLst>
          </a:blip>
          <a:srcRect l="69455" t="26292" r="2276" b="28390"/>
          <a:stretch/>
        </p:blipFill>
        <p:spPr>
          <a:xfrm>
            <a:off x="12801600" y="5018568"/>
            <a:ext cx="5277701" cy="3238033"/>
          </a:xfrm>
          <a:prstGeom prst="rect">
            <a:avLst/>
          </a:prstGeom>
        </p:spPr>
      </p:pic>
    </p:spTree>
    <p:extLst>
      <p:ext uri="{BB962C8B-B14F-4D97-AF65-F5344CB8AC3E}">
        <p14:creationId xmlns:p14="http://schemas.microsoft.com/office/powerpoint/2010/main" val="42134627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ppt_y</p:attrName>
                                        </p:attrNameLst>
                                      </p:cBhvr>
                                      <p:tavLst>
                                        <p:tav tm="0">
                                          <p:val>
                                            <p:strVal val="#ppt_y+#ppt_h*1.125000"/>
                                          </p:val>
                                        </p:tav>
                                        <p:tav tm="100000">
                                          <p:val>
                                            <p:strVal val="#ppt_y"/>
                                          </p:val>
                                        </p:tav>
                                      </p:tavLst>
                                    </p:anim>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500"/>
                                        <p:tgtEl>
                                          <p:spTgt spid="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fade">
                                      <p:cBhvr>
                                        <p:cTn id="5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24"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06400" y="9486900"/>
            <a:ext cx="4805049" cy="468492"/>
          </a:xfrm>
          <a:prstGeom prst="rect">
            <a:avLst/>
          </a:prstGeom>
        </p:spPr>
      </p:pic>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42101"/>
          <a:stretch>
            <a:fillRect/>
          </a:stretch>
        </p:blipFill>
        <p:spPr>
          <a:xfrm>
            <a:off x="2209800" y="495300"/>
            <a:ext cx="2782073" cy="468492"/>
          </a:xfrm>
          <a:prstGeom prst="rect">
            <a:avLst/>
          </a:prstGeom>
        </p:spPr>
      </p:pic>
      <p:sp>
        <p:nvSpPr>
          <p:cNvPr id="5" name="Hộp Văn bản 4">
            <a:extLst>
              <a:ext uri="{FF2B5EF4-FFF2-40B4-BE49-F238E27FC236}">
                <a16:creationId xmlns:a16="http://schemas.microsoft.com/office/drawing/2014/main" id="{8AB50830-4144-AF3D-C4CA-2C42AEFC8504}"/>
              </a:ext>
            </a:extLst>
          </p:cNvPr>
          <p:cNvSpPr txBox="1"/>
          <p:nvPr/>
        </p:nvSpPr>
        <p:spPr>
          <a:xfrm>
            <a:off x="5486400" y="1366956"/>
            <a:ext cx="9372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8" name="Hộp Văn bản 7">
            <a:extLst>
              <a:ext uri="{FF2B5EF4-FFF2-40B4-BE49-F238E27FC236}">
                <a16:creationId xmlns:a16="http://schemas.microsoft.com/office/drawing/2014/main" id="{286AAA99-1074-3D7C-AC23-7F6B910656FF}"/>
              </a:ext>
            </a:extLst>
          </p:cNvPr>
          <p:cNvSpPr txBox="1"/>
          <p:nvPr/>
        </p:nvSpPr>
        <p:spPr>
          <a:xfrm>
            <a:off x="2209800" y="6362700"/>
            <a:ext cx="4343400" cy="1824923"/>
          </a:xfrm>
          <a:prstGeom prst="rect">
            <a:avLst/>
          </a:prstGeom>
          <a:noFill/>
        </p:spPr>
        <p:txBody>
          <a:bodyPr wrap="square">
            <a:spAutoFit/>
          </a:bodyPr>
          <a:lstStyle/>
          <a:p>
            <a:pPr marR="0" lvl="0" algn="ctr">
              <a:lnSpc>
                <a:spcPct val="150000"/>
              </a:lnSpc>
              <a:spcBef>
                <a:spcPts val="600"/>
              </a:spcBef>
              <a:spcAft>
                <a:spcPts val="800"/>
              </a:spcAft>
            </a:pPr>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Hộp Văn bản 10">
            <a:extLst>
              <a:ext uri="{FF2B5EF4-FFF2-40B4-BE49-F238E27FC236}">
                <a16:creationId xmlns:a16="http://schemas.microsoft.com/office/drawing/2014/main" id="{F8DA3874-EC3C-70FF-7041-1EA532BBE016}"/>
              </a:ext>
            </a:extLst>
          </p:cNvPr>
          <p:cNvSpPr txBox="1"/>
          <p:nvPr/>
        </p:nvSpPr>
        <p:spPr>
          <a:xfrm>
            <a:off x="7315200" y="6362699"/>
            <a:ext cx="4572000" cy="1824923"/>
          </a:xfrm>
          <a:prstGeom prst="rect">
            <a:avLst/>
          </a:prstGeom>
          <a:noFill/>
        </p:spPr>
        <p:txBody>
          <a:bodyPr wrap="square">
            <a:spAutoFit/>
          </a:bodyPr>
          <a:lstStyle/>
          <a:p>
            <a:pPr algn="ctr">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pic>
        <p:nvPicPr>
          <p:cNvPr id="16" name="Đồ họa 15" descr="Flower outline">
            <a:extLst>
              <a:ext uri="{FF2B5EF4-FFF2-40B4-BE49-F238E27FC236}">
                <a16:creationId xmlns:a16="http://schemas.microsoft.com/office/drawing/2014/main" id="{6A6F4D5C-3FDE-9B7F-79B0-FF43160969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4200" y="3924300"/>
            <a:ext cx="2209800" cy="2209800"/>
          </a:xfrm>
          <a:prstGeom prst="rect">
            <a:avLst/>
          </a:prstGeom>
        </p:spPr>
      </p:pic>
      <p:pic>
        <p:nvPicPr>
          <p:cNvPr id="17" name="Đồ họa 16" descr="Flower outline">
            <a:extLst>
              <a:ext uri="{FF2B5EF4-FFF2-40B4-BE49-F238E27FC236}">
                <a16:creationId xmlns:a16="http://schemas.microsoft.com/office/drawing/2014/main" id="{A41F8E0D-C074-189E-F2FE-A7B35848C4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8200" y="3919555"/>
            <a:ext cx="2209800" cy="2209800"/>
          </a:xfrm>
          <a:prstGeom prst="rect">
            <a:avLst/>
          </a:prstGeom>
        </p:spPr>
      </p:pic>
      <p:pic>
        <p:nvPicPr>
          <p:cNvPr id="18" name="Đồ họa 17" descr="Flower outline">
            <a:extLst>
              <a:ext uri="{FF2B5EF4-FFF2-40B4-BE49-F238E27FC236}">
                <a16:creationId xmlns:a16="http://schemas.microsoft.com/office/drawing/2014/main" id="{A2FBD95F-9CAB-6A23-ACA4-228C032A0D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87500" y="3862405"/>
            <a:ext cx="2209800" cy="2209800"/>
          </a:xfrm>
          <a:prstGeom prst="rect">
            <a:avLst/>
          </a:prstGeom>
        </p:spPr>
      </p:pic>
    </p:spTree>
    <p:extLst>
      <p:ext uri="{BB962C8B-B14F-4D97-AF65-F5344CB8AC3E}">
        <p14:creationId xmlns:p14="http://schemas.microsoft.com/office/powerpoint/2010/main" val="20900519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828"/>
          <a:stretch>
            <a:fillRect/>
          </a:stretch>
        </p:blipFill>
        <p:spPr>
          <a:xfrm>
            <a:off x="1452562" y="95018"/>
            <a:ext cx="2966750" cy="319720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9608">
            <a:off x="16295233" y="8831982"/>
            <a:ext cx="1722072" cy="1354697"/>
          </a:xfrm>
          <a:prstGeom prst="rect">
            <a:avLst/>
          </a:prstGeom>
        </p:spPr>
      </p:pic>
      <p:sp>
        <p:nvSpPr>
          <p:cNvPr id="6" name="Hộp Văn bản 5">
            <a:extLst>
              <a:ext uri="{FF2B5EF4-FFF2-40B4-BE49-F238E27FC236}">
                <a16:creationId xmlns:a16="http://schemas.microsoft.com/office/drawing/2014/main" id="{CA522C6D-A90F-F0B5-4613-2E9814F6FDC1}"/>
              </a:ext>
            </a:extLst>
          </p:cNvPr>
          <p:cNvSpPr txBox="1"/>
          <p:nvPr/>
        </p:nvSpPr>
        <p:spPr>
          <a:xfrm>
            <a:off x="3276600" y="2859729"/>
            <a:ext cx="131826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pic>
        <p:nvPicPr>
          <p:cNvPr id="8" name="Picture 6">
            <a:extLst>
              <a:ext uri="{FF2B5EF4-FFF2-40B4-BE49-F238E27FC236}">
                <a16:creationId xmlns:a16="http://schemas.microsoft.com/office/drawing/2014/main" id="{9214822B-2F14-F751-9AF2-27BD4A804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22855" flipH="1">
            <a:off x="2010224" y="5015845"/>
            <a:ext cx="1851424" cy="5316314"/>
          </a:xfrm>
          <a:prstGeom prst="rect">
            <a:avLst/>
          </a:prstGeom>
        </p:spPr>
      </p:pic>
      <p:pic>
        <p:nvPicPr>
          <p:cNvPr id="10" name="Picture 7">
            <a:extLst>
              <a:ext uri="{FF2B5EF4-FFF2-40B4-BE49-F238E27FC236}">
                <a16:creationId xmlns:a16="http://schemas.microsoft.com/office/drawing/2014/main" id="{DEE1A435-3611-63D7-B9A1-F27C9AD34D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66557">
            <a:off x="15401065" y="516442"/>
            <a:ext cx="2095041" cy="5551566"/>
          </a:xfrm>
          <a:prstGeom prst="rect">
            <a:avLst/>
          </a:prstGeom>
        </p:spPr>
      </p:pic>
    </p:spTree>
    <p:extLst>
      <p:ext uri="{BB962C8B-B14F-4D97-AF65-F5344CB8AC3E}">
        <p14:creationId xmlns:p14="http://schemas.microsoft.com/office/powerpoint/2010/main" val="1054514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40552"/>
          <a:stretch>
            <a:fillRect/>
          </a:stretch>
        </p:blipFill>
        <p:spPr>
          <a:xfrm>
            <a:off x="2286000" y="723900"/>
            <a:ext cx="4395570" cy="149559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65095" y="360804"/>
            <a:ext cx="1760518" cy="133579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2801600" y="354015"/>
            <a:ext cx="3528867" cy="23231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3487400" y="9663881"/>
            <a:ext cx="3528867" cy="232317"/>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2590800" y="8953500"/>
            <a:ext cx="3528867" cy="232317"/>
          </a:xfrm>
          <a:prstGeom prst="rect">
            <a:avLst/>
          </a:prstGeom>
        </p:spPr>
      </p:pic>
      <p:sp>
        <p:nvSpPr>
          <p:cNvPr id="15" name="Hộp Văn bản 14">
            <a:extLst>
              <a:ext uri="{FF2B5EF4-FFF2-40B4-BE49-F238E27FC236}">
                <a16:creationId xmlns:a16="http://schemas.microsoft.com/office/drawing/2014/main" id="{C799D0AF-233D-39F6-E4E5-FBA72A63B7C8}"/>
              </a:ext>
            </a:extLst>
          </p:cNvPr>
          <p:cNvSpPr txBox="1"/>
          <p:nvPr/>
        </p:nvSpPr>
        <p:spPr>
          <a:xfrm>
            <a:off x="2286000" y="2219492"/>
            <a:ext cx="15598481" cy="5935343"/>
          </a:xfrm>
          <a:prstGeom prst="rect">
            <a:avLst/>
          </a:prstGeom>
          <a:noFill/>
        </p:spPr>
        <p:txBody>
          <a:bodyPr wrap="square" rtlCol="0">
            <a:spAutoFit/>
          </a:bodyPr>
          <a:lstStyle/>
          <a:p>
            <a:pPr algn="ctr">
              <a:lnSpc>
                <a:spcPct val="150000"/>
              </a:lnSpc>
            </a:pPr>
            <a:r>
              <a:rPr lang="en-US" sz="8800" b="1" dirty="0">
                <a:solidFill>
                  <a:schemeClr val="accent1">
                    <a:lumMod val="50000"/>
                  </a:schemeClr>
                </a:solidFill>
                <a:latin typeface="Arial" panose="020B0604020202020204" pitchFamily="34" charset="0"/>
                <a:cs typeface="Arial" panose="020B0604020202020204" pitchFamily="34" charset="0"/>
              </a:rPr>
              <a:t>BÀI 5: TRƯỜNG HỢP BẰNG NHAU THỨ HAI CỦA TAM GIÁC: CẠNH – GÓC – CẠNH</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sp>
        <p:nvSpPr>
          <p:cNvPr id="3" name="AutoShape 3"/>
          <p:cNvSpPr/>
          <p:nvPr/>
        </p:nvSpPr>
        <p:spPr>
          <a:xfrm>
            <a:off x="3886200" y="3897256"/>
            <a:ext cx="12179923" cy="0"/>
          </a:xfrm>
          <a:prstGeom prst="line">
            <a:avLst/>
          </a:prstGeom>
          <a:ln w="38100" cap="flat">
            <a:solidFill>
              <a:srgbClr val="292727"/>
            </a:solidFill>
            <a:prstDash val="solid"/>
            <a:headEnd type="none" w="sm" len="sm"/>
            <a:tailEnd type="none" w="sm" len="sm"/>
          </a:ln>
        </p:spPr>
      </p:sp>
      <p:pic>
        <p:nvPicPr>
          <p:cNvPr id="24"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18518" y="469304"/>
            <a:ext cx="4805049" cy="468492"/>
          </a:xfrm>
          <a:prstGeom prst="rect">
            <a:avLst/>
          </a:prstGeom>
        </p:spPr>
      </p:pic>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42101"/>
          <a:stretch>
            <a:fillRect/>
          </a:stretch>
        </p:blipFill>
        <p:spPr>
          <a:xfrm>
            <a:off x="1759194" y="9326715"/>
            <a:ext cx="2782073" cy="468492"/>
          </a:xfrm>
          <a:prstGeom prst="rect">
            <a:avLst/>
          </a:prstGeom>
        </p:spPr>
      </p:pic>
      <p:sp>
        <p:nvSpPr>
          <p:cNvPr id="42" name="Hộp Văn bản 41">
            <a:extLst>
              <a:ext uri="{FF2B5EF4-FFF2-40B4-BE49-F238E27FC236}">
                <a16:creationId xmlns:a16="http://schemas.microsoft.com/office/drawing/2014/main" id="{187766CF-94D6-85DC-27F9-4B5D2853CC03}"/>
              </a:ext>
            </a:extLst>
          </p:cNvPr>
          <p:cNvSpPr txBox="1"/>
          <p:nvPr/>
        </p:nvSpPr>
        <p:spPr>
          <a:xfrm>
            <a:off x="5632761" y="754300"/>
            <a:ext cx="86868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sp>
        <p:nvSpPr>
          <p:cNvPr id="43" name="Hộp Văn bản 42">
            <a:extLst>
              <a:ext uri="{FF2B5EF4-FFF2-40B4-BE49-F238E27FC236}">
                <a16:creationId xmlns:a16="http://schemas.microsoft.com/office/drawing/2014/main" id="{CBF659AF-B9AE-EB34-2935-DAA1BB4D004B}"/>
              </a:ext>
            </a:extLst>
          </p:cNvPr>
          <p:cNvSpPr txBox="1"/>
          <p:nvPr/>
        </p:nvSpPr>
        <p:spPr>
          <a:xfrm>
            <a:off x="2485617" y="5154318"/>
            <a:ext cx="6706553" cy="2171428"/>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góc</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endParaRPr lang="en-US" sz="4800" dirty="0">
              <a:latin typeface="Arial" panose="020B0604020202020204" pitchFamily="34" charset="0"/>
              <a:cs typeface="Arial" panose="020B0604020202020204" pitchFamily="34" charset="0"/>
            </a:endParaRPr>
          </a:p>
        </p:txBody>
      </p:sp>
      <p:grpSp>
        <p:nvGrpSpPr>
          <p:cNvPr id="45" name="Nhóm 44">
            <a:extLst>
              <a:ext uri="{FF2B5EF4-FFF2-40B4-BE49-F238E27FC236}">
                <a16:creationId xmlns:a16="http://schemas.microsoft.com/office/drawing/2014/main" id="{3E59AAAC-AD82-EC25-F5E5-AF8DBC942EE0}"/>
              </a:ext>
            </a:extLst>
          </p:cNvPr>
          <p:cNvGrpSpPr/>
          <p:nvPr/>
        </p:nvGrpSpPr>
        <p:grpSpPr>
          <a:xfrm>
            <a:off x="5296697" y="3082993"/>
            <a:ext cx="1628526" cy="1628526"/>
            <a:chOff x="3223117" y="4902933"/>
            <a:chExt cx="1628526" cy="1628526"/>
          </a:xfrm>
        </p:grpSpPr>
        <p:grpSp>
          <p:nvGrpSpPr>
            <p:cNvPr id="4" name="Group 4"/>
            <p:cNvGrpSpPr/>
            <p:nvPr/>
          </p:nvGrpSpPr>
          <p:grpSpPr>
            <a:xfrm>
              <a:off x="3223117" y="4902933"/>
              <a:ext cx="1628526" cy="1628526"/>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92727"/>
              </a:solidFill>
            </p:spPr>
            <p:txBody>
              <a:bodyPr/>
              <a:lstStyle/>
              <a:p>
                <a:endParaRPr lang="en-US" dirty="0"/>
              </a:p>
            </p:txBody>
          </p:sp>
          <p:sp>
            <p:nvSpPr>
              <p:cNvPr id="6" name="TextBox 6"/>
              <p:cNvSpPr txBox="1"/>
              <p:nvPr/>
            </p:nvSpPr>
            <p:spPr>
              <a:xfrm>
                <a:off x="76200" y="-19050"/>
                <a:ext cx="660400" cy="755650"/>
              </a:xfrm>
              <a:prstGeom prst="rect">
                <a:avLst/>
              </a:prstGeom>
            </p:spPr>
            <p:txBody>
              <a:bodyPr lIns="50800" tIns="50800" rIns="50800" bIns="50800" rtlCol="0" anchor="ctr"/>
              <a:lstStyle/>
              <a:p>
                <a:pPr algn="ctr">
                  <a:lnSpc>
                    <a:spcPts val="3680"/>
                  </a:lnSpc>
                </a:pPr>
                <a:endParaRPr/>
              </a:p>
            </p:txBody>
          </p:sp>
        </p:grpSp>
        <p:sp>
          <p:nvSpPr>
            <p:cNvPr id="44" name="Hộp Văn bản 43">
              <a:extLst>
                <a:ext uri="{FF2B5EF4-FFF2-40B4-BE49-F238E27FC236}">
                  <a16:creationId xmlns:a16="http://schemas.microsoft.com/office/drawing/2014/main" id="{ADE90859-E6F9-F4C9-B80B-F7027C644C46}"/>
                </a:ext>
              </a:extLst>
            </p:cNvPr>
            <p:cNvSpPr txBox="1"/>
            <p:nvPr/>
          </p:nvSpPr>
          <p:spPr>
            <a:xfrm>
              <a:off x="3546319" y="5266491"/>
              <a:ext cx="1021041"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01</a:t>
              </a:r>
            </a:p>
          </p:txBody>
        </p:sp>
      </p:grpSp>
      <p:grpSp>
        <p:nvGrpSpPr>
          <p:cNvPr id="47" name="Nhóm 46">
            <a:extLst>
              <a:ext uri="{FF2B5EF4-FFF2-40B4-BE49-F238E27FC236}">
                <a16:creationId xmlns:a16="http://schemas.microsoft.com/office/drawing/2014/main" id="{48B3F59B-C8A4-79CA-B141-B4F8788EC189}"/>
              </a:ext>
            </a:extLst>
          </p:cNvPr>
          <p:cNvGrpSpPr/>
          <p:nvPr/>
        </p:nvGrpSpPr>
        <p:grpSpPr>
          <a:xfrm>
            <a:off x="12544851" y="2992867"/>
            <a:ext cx="1628526" cy="1628526"/>
            <a:chOff x="9309634" y="4902933"/>
            <a:chExt cx="1628526" cy="1628526"/>
          </a:xfrm>
        </p:grpSpPr>
        <p:grpSp>
          <p:nvGrpSpPr>
            <p:cNvPr id="10" name="Group 10"/>
            <p:cNvGrpSpPr/>
            <p:nvPr/>
          </p:nvGrpSpPr>
          <p:grpSpPr>
            <a:xfrm>
              <a:off x="9309634" y="4902933"/>
              <a:ext cx="1628526" cy="1628526"/>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92727"/>
              </a:solidFill>
            </p:spPr>
          </p:sp>
          <p:sp>
            <p:nvSpPr>
              <p:cNvPr id="12" name="TextBox 12"/>
              <p:cNvSpPr txBox="1"/>
              <p:nvPr/>
            </p:nvSpPr>
            <p:spPr>
              <a:xfrm>
                <a:off x="76200" y="-19050"/>
                <a:ext cx="660400" cy="755650"/>
              </a:xfrm>
              <a:prstGeom prst="rect">
                <a:avLst/>
              </a:prstGeom>
            </p:spPr>
            <p:txBody>
              <a:bodyPr lIns="50800" tIns="50800" rIns="50800" bIns="50800" rtlCol="0" anchor="ctr"/>
              <a:lstStyle/>
              <a:p>
                <a:pPr algn="ctr">
                  <a:lnSpc>
                    <a:spcPts val="3680"/>
                  </a:lnSpc>
                </a:pPr>
                <a:endParaRPr/>
              </a:p>
            </p:txBody>
          </p:sp>
        </p:grpSp>
        <p:sp>
          <p:nvSpPr>
            <p:cNvPr id="46" name="Hộp Văn bản 45">
              <a:extLst>
                <a:ext uri="{FF2B5EF4-FFF2-40B4-BE49-F238E27FC236}">
                  <a16:creationId xmlns:a16="http://schemas.microsoft.com/office/drawing/2014/main" id="{C9045747-B009-177A-18EC-58D36DF0EA3F}"/>
                </a:ext>
              </a:extLst>
            </p:cNvPr>
            <p:cNvSpPr txBox="1"/>
            <p:nvPr/>
          </p:nvSpPr>
          <p:spPr>
            <a:xfrm>
              <a:off x="9613375" y="5211848"/>
              <a:ext cx="1021041"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02</a:t>
              </a:r>
            </a:p>
          </p:txBody>
        </p:sp>
      </p:grpSp>
      <p:sp>
        <p:nvSpPr>
          <p:cNvPr id="50" name="Hộp Văn bản 49">
            <a:extLst>
              <a:ext uri="{FF2B5EF4-FFF2-40B4-BE49-F238E27FC236}">
                <a16:creationId xmlns:a16="http://schemas.microsoft.com/office/drawing/2014/main" id="{8E619EE0-97CC-F0E5-A8A9-E15FC5900EAC}"/>
              </a:ext>
            </a:extLst>
          </p:cNvPr>
          <p:cNvSpPr txBox="1"/>
          <p:nvPr/>
        </p:nvSpPr>
        <p:spPr>
          <a:xfrm>
            <a:off x="9475278" y="5024872"/>
            <a:ext cx="7767668" cy="3279424"/>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Áp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dụng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vào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về</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hai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góc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randombar(horizontal)">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up)">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3566">
            <a:off x="7194132" y="9898788"/>
            <a:ext cx="4912579" cy="34388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59395" y="-28058"/>
            <a:ext cx="2188851" cy="1384946"/>
          </a:xfrm>
          <a:prstGeom prst="rect">
            <a:avLst/>
          </a:prstGeom>
        </p:spPr>
      </p:pic>
      <p:sp>
        <p:nvSpPr>
          <p:cNvPr id="13" name="Hộp Văn bản 12">
            <a:extLst>
              <a:ext uri="{FF2B5EF4-FFF2-40B4-BE49-F238E27FC236}">
                <a16:creationId xmlns:a16="http://schemas.microsoft.com/office/drawing/2014/main" id="{67D3CDB0-7D83-21FC-17F8-17796ED38B3F}"/>
              </a:ext>
            </a:extLst>
          </p:cNvPr>
          <p:cNvSpPr txBox="1"/>
          <p:nvPr/>
        </p:nvSpPr>
        <p:spPr>
          <a:xfrm>
            <a:off x="2438400" y="1026882"/>
            <a:ext cx="15386328" cy="830997"/>
          </a:xfrm>
          <a:prstGeom prst="rect">
            <a:avLst/>
          </a:prstGeom>
          <a:noFill/>
        </p:spPr>
        <p:txBody>
          <a:bodyPr wrap="square" rtlCol="0">
            <a:spAutoFit/>
          </a:bodyPr>
          <a:lstStyle/>
          <a:p>
            <a:r>
              <a:rPr lang="en-US" sz="4800" b="1" dirty="0">
                <a:solidFill>
                  <a:srgbClr val="0070C0"/>
                </a:solidFill>
                <a:latin typeface="Arial" panose="020B0604020202020204" pitchFamily="34" charset="0"/>
                <a:cs typeface="Arial" panose="020B0604020202020204" pitchFamily="34" charset="0"/>
              </a:rPr>
              <a:t>I. TRƯỜNG HỢP BẰNG NHAU CẠNH – GÓC – CẠNH</a:t>
            </a:r>
          </a:p>
        </p:txBody>
      </p:sp>
      <p:sp>
        <p:nvSpPr>
          <p:cNvPr id="14" name="Hình chữ nhật: Góc Tròn 13">
            <a:extLst>
              <a:ext uri="{FF2B5EF4-FFF2-40B4-BE49-F238E27FC236}">
                <a16:creationId xmlns:a16="http://schemas.microsoft.com/office/drawing/2014/main" id="{0573345A-0C11-BADA-C5EF-BA5DB5952CF3}"/>
              </a:ext>
            </a:extLst>
          </p:cNvPr>
          <p:cNvSpPr/>
          <p:nvPr/>
        </p:nvSpPr>
        <p:spPr>
          <a:xfrm>
            <a:off x="3349764" y="2476524"/>
            <a:ext cx="1524000" cy="113942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0A4B49EA-D41C-0000-6100-21D2303F13A9}"/>
                  </a:ext>
                </a:extLst>
              </p:cNvPr>
              <p:cNvSpPr txBox="1"/>
              <p:nvPr/>
            </p:nvSpPr>
            <p:spPr>
              <a:xfrm>
                <a:off x="5181600" y="2047147"/>
                <a:ext cx="116967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46</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a:t>
                </a:r>
              </a:p>
            </p:txBody>
          </p:sp>
        </mc:Choice>
        <mc:Fallback xmlns="">
          <p:sp>
            <p:nvSpPr>
              <p:cNvPr id="15" name="Hộp Văn bản 14">
                <a:extLst>
                  <a:ext uri="{FF2B5EF4-FFF2-40B4-BE49-F238E27FC236}">
                    <a16:creationId xmlns:a16="http://schemas.microsoft.com/office/drawing/2014/main" id="{0A4B49EA-D41C-0000-6100-21D2303F13A9}"/>
                  </a:ext>
                </a:extLst>
              </p:cNvPr>
              <p:cNvSpPr txBox="1">
                <a:spLocks noRot="1" noChangeAspect="1" noMove="1" noResize="1" noEditPoints="1" noAdjustHandles="1" noChangeArrowheads="1" noChangeShapeType="1" noTextEdit="1"/>
              </p:cNvSpPr>
              <p:nvPr/>
            </p:nvSpPr>
            <p:spPr>
              <a:xfrm>
                <a:off x="5181600" y="2047147"/>
                <a:ext cx="11696700" cy="1998176"/>
              </a:xfrm>
              <a:prstGeom prst="rect">
                <a:avLst/>
              </a:prstGeom>
              <a:blipFill>
                <a:blip r:embed="rId7"/>
                <a:stretch>
                  <a:fillRect l="-2084" r="-2084" b="-13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2B9F50D4-9FDC-4E3E-6FC7-C5C4D9CCA462}"/>
                  </a:ext>
                </a:extLst>
              </p:cNvPr>
              <p:cNvSpPr txBox="1"/>
              <p:nvPr/>
            </p:nvSpPr>
            <p:spPr>
              <a:xfrm>
                <a:off x="3643727" y="4457700"/>
                <a:ext cx="7095290" cy="1998176"/>
              </a:xfrm>
              <a:prstGeom prst="rect">
                <a:avLst/>
              </a:prstGeom>
              <a:noFill/>
            </p:spPr>
            <p:txBody>
              <a:bodyPr wrap="square" rtlCol="0">
                <a:spAutoFit/>
              </a:bodyPr>
              <a:lstStyle/>
              <a:p>
                <a:pPr algn="just">
                  <a:lnSpc>
                    <a:spcPct val="150000"/>
                  </a:lnSpc>
                </a:pPr>
                <a:r>
                  <a:rPr lang="en-US" sz="4400" dirty="0">
                    <a:solidFill>
                      <a:schemeClr val="accent6">
                        <a:lumMod val="50000"/>
                      </a:schemeClr>
                    </a:solidFill>
                    <a:latin typeface="Arial" panose="020B0604020202020204" pitchFamily="34" charset="0"/>
                    <a:cs typeface="Arial" panose="020B0604020202020204" pitchFamily="34" charset="0"/>
                  </a:rPr>
                  <a:t>Hai </a:t>
                </a:r>
                <a:r>
                  <a:rPr lang="en-US" sz="4400" dirty="0" err="1">
                    <a:solidFill>
                      <a:schemeClr val="accent6">
                        <a:lumMod val="50000"/>
                      </a:schemeClr>
                    </a:solidFill>
                    <a:latin typeface="Arial" panose="020B0604020202020204" pitchFamily="34" charset="0"/>
                    <a:cs typeface="Arial" panose="020B0604020202020204" pitchFamily="34" charset="0"/>
                  </a:rPr>
                  <a:t>cạnh</a:t>
                </a:r>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của</a:t>
                </a:r>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góc</a:t>
                </a:r>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tại</a:t>
                </a:r>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đỉnh</a:t>
                </a:r>
                <a:r>
                  <a:rPr lang="en-US" sz="4400" dirty="0">
                    <a:solidFill>
                      <a:schemeClr val="accent6">
                        <a:lumMod val="50000"/>
                      </a:schemeClr>
                    </a:solidFill>
                    <a:latin typeface="Arial" panose="020B0604020202020204" pitchFamily="34" charset="0"/>
                    <a:cs typeface="Arial" panose="020B0604020202020204" pitchFamily="34" charset="0"/>
                  </a:rPr>
                  <a:t> </a:t>
                </a:r>
                <a14:m>
                  <m:oMath xmlns:m="http://schemas.openxmlformats.org/officeDocument/2006/math">
                    <m:r>
                      <a:rPr lang="en-US" sz="4400" i="1" dirty="0" smtClean="0">
                        <a:solidFill>
                          <a:schemeClr val="accent6">
                            <a:lumMod val="50000"/>
                          </a:schemeClr>
                        </a:solidFill>
                        <a:latin typeface="Cambria Math" panose="02040503050406030204" pitchFamily="18" charset="0"/>
                        <a:cs typeface="Arial" panose="020B0604020202020204" pitchFamily="34" charset="0"/>
                      </a:rPr>
                      <m:t>𝐴</m:t>
                    </m:r>
                  </m:oMath>
                </a14:m>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là</a:t>
                </a:r>
                <a:r>
                  <a:rPr lang="en-US" sz="4400" dirty="0">
                    <a:solidFill>
                      <a:schemeClr val="accent6">
                        <a:lumMod val="50000"/>
                      </a:schemeClr>
                    </a:solidFill>
                    <a:latin typeface="Arial" panose="020B0604020202020204" pitchFamily="34" charset="0"/>
                    <a:cs typeface="Arial" panose="020B0604020202020204" pitchFamily="34" charset="0"/>
                  </a:rPr>
                  <a:t> </a:t>
                </a:r>
                <a14:m>
                  <m:oMath xmlns:m="http://schemas.openxmlformats.org/officeDocument/2006/math">
                    <m:r>
                      <a:rPr lang="en-US" sz="4400" i="1" dirty="0" smtClean="0">
                        <a:solidFill>
                          <a:schemeClr val="accent6">
                            <a:lumMod val="50000"/>
                          </a:schemeClr>
                        </a:solidFill>
                        <a:latin typeface="Cambria Math" panose="02040503050406030204" pitchFamily="18" charset="0"/>
                        <a:cs typeface="Arial" panose="020B0604020202020204" pitchFamily="34" charset="0"/>
                      </a:rPr>
                      <m:t>𝐴𝐵</m:t>
                    </m:r>
                  </m:oMath>
                </a14:m>
                <a:r>
                  <a:rPr lang="en-US" sz="4400" dirty="0">
                    <a:solidFill>
                      <a:schemeClr val="accent6">
                        <a:lumMod val="50000"/>
                      </a:schemeClr>
                    </a:solidFill>
                    <a:latin typeface="Arial" panose="020B0604020202020204" pitchFamily="34" charset="0"/>
                    <a:cs typeface="Arial" panose="020B0604020202020204" pitchFamily="34" charset="0"/>
                  </a:rPr>
                  <a:t> </a:t>
                </a:r>
                <a:r>
                  <a:rPr lang="en-US" sz="4400" dirty="0" err="1">
                    <a:solidFill>
                      <a:schemeClr val="accent6">
                        <a:lumMod val="50000"/>
                      </a:schemeClr>
                    </a:solidFill>
                    <a:latin typeface="Arial" panose="020B0604020202020204" pitchFamily="34" charset="0"/>
                    <a:cs typeface="Arial" panose="020B0604020202020204" pitchFamily="34" charset="0"/>
                  </a:rPr>
                  <a:t>và</a:t>
                </a:r>
                <a:r>
                  <a:rPr lang="en-US" sz="4400" dirty="0">
                    <a:solidFill>
                      <a:schemeClr val="accent6">
                        <a:lumMod val="50000"/>
                      </a:schemeClr>
                    </a:solidFill>
                    <a:latin typeface="Arial" panose="020B0604020202020204" pitchFamily="34" charset="0"/>
                    <a:cs typeface="Arial" panose="020B0604020202020204" pitchFamily="34" charset="0"/>
                  </a:rPr>
                  <a:t> </a:t>
                </a:r>
                <a14:m>
                  <m:oMath xmlns:m="http://schemas.openxmlformats.org/officeDocument/2006/math">
                    <m:r>
                      <a:rPr lang="en-US" sz="4400" i="1" dirty="0" smtClean="0">
                        <a:solidFill>
                          <a:schemeClr val="accent6">
                            <a:lumMod val="50000"/>
                          </a:schemeClr>
                        </a:solidFill>
                        <a:latin typeface="Cambria Math" panose="02040503050406030204" pitchFamily="18" charset="0"/>
                        <a:cs typeface="Arial" panose="020B0604020202020204" pitchFamily="34" charset="0"/>
                      </a:rPr>
                      <m:t>𝐴𝐶</m:t>
                    </m:r>
                  </m:oMath>
                </a14:m>
                <a:r>
                  <a:rPr lang="en-US" sz="4400" dirty="0">
                    <a:solidFill>
                      <a:schemeClr val="accent6">
                        <a:lumMod val="50000"/>
                      </a:schemeClr>
                    </a:solidFill>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2B9F50D4-9FDC-4E3E-6FC7-C5C4D9CCA462}"/>
                  </a:ext>
                </a:extLst>
              </p:cNvPr>
              <p:cNvSpPr txBox="1">
                <a:spLocks noRot="1" noChangeAspect="1" noMove="1" noResize="1" noEditPoints="1" noAdjustHandles="1" noChangeArrowheads="1" noChangeShapeType="1" noTextEdit="1"/>
              </p:cNvSpPr>
              <p:nvPr/>
            </p:nvSpPr>
            <p:spPr>
              <a:xfrm>
                <a:off x="3643727" y="4457700"/>
                <a:ext cx="7095290" cy="1998176"/>
              </a:xfrm>
              <a:prstGeom prst="rect">
                <a:avLst/>
              </a:prstGeom>
              <a:blipFill>
                <a:blip r:embed="rId8"/>
                <a:stretch>
                  <a:fillRect l="-3522" b="-1341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B9B0914-F40A-F25C-6828-2E08B7CFBEBA}"/>
              </a:ext>
            </a:extLst>
          </p:cNvPr>
          <p:cNvPicPr>
            <a:picLocks noChangeAspect="1"/>
          </p:cNvPicPr>
          <p:nvPr/>
        </p:nvPicPr>
        <p:blipFill rotWithShape="1">
          <a:blip r:embed="rId9">
            <a:extLst>
              <a:ext uri="{28A0092B-C50C-407E-A947-70E740481C1C}">
                <a14:useLocalDpi xmlns:a14="http://schemas.microsoft.com/office/drawing/2010/main" val="0"/>
              </a:ext>
            </a:extLst>
          </a:blip>
          <a:srcRect l="74089" t="22823" r="4095" b="5310"/>
          <a:stretch/>
        </p:blipFill>
        <p:spPr>
          <a:xfrm>
            <a:off x="12109471" y="3502600"/>
            <a:ext cx="4275966" cy="4456302"/>
          </a:xfrm>
          <a:prstGeom prst="rect">
            <a:avLst/>
          </a:prstGeom>
        </p:spPr>
      </p:pic>
      <p:pic>
        <p:nvPicPr>
          <p:cNvPr id="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59395" y="8244897"/>
            <a:ext cx="1758672" cy="168832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784B490-5543-90B9-1DBE-E9A629F8A980}"/>
                  </a:ext>
                </a:extLst>
              </p:cNvPr>
              <p:cNvSpPr txBox="1"/>
              <p:nvPr/>
            </p:nvSpPr>
            <p:spPr>
              <a:xfrm>
                <a:off x="2832207" y="7013470"/>
                <a:ext cx="9165430" cy="2014334"/>
              </a:xfrm>
              <a:prstGeom prst="rect">
                <a:avLst/>
              </a:prstGeom>
              <a:noFill/>
            </p:spPr>
            <p:txBody>
              <a:bodyPr wrap="square">
                <a:spAutoFit/>
              </a:bodyPr>
              <a:lstStyle/>
              <a:p>
                <a:pPr marL="0" marR="0" algn="just">
                  <a:lnSpc>
                    <a:spcPct val="150000"/>
                  </a:lnSpc>
                  <a:spcBef>
                    <a:spcPts val="0"/>
                  </a:spcBef>
                  <a:spcAft>
                    <a:spcPts val="600"/>
                  </a:spcAft>
                </a:pPr>
                <a:r>
                  <a:rPr lang="vi-VN" sz="4400" dirty="0">
                    <a:solidFill>
                      <a:srgbClr val="FF0000"/>
                    </a:solidFill>
                    <a:effectLst/>
                    <a:ea typeface="Calibri" panose="020F0502020204030204" pitchFamily="34" charset="0"/>
                    <a:cs typeface="Times New Roman" panose="02020603050405020304" pitchFamily="18" charset="0"/>
                    <a:sym typeface="Wingdings" panose="05000000000000000000" pitchFamily="2" charset="2"/>
                  </a:rPr>
                  <a:t></a:t>
                </a:r>
                <a:r>
                  <a:rPr lang="vi-VN" sz="4400" dirty="0">
                    <a:solidFill>
                      <a:srgbClr val="FF0000"/>
                    </a:solidFill>
                    <a:effectLst/>
                    <a:ea typeface="Calibri" panose="020F0502020204030204" pitchFamily="34" charset="0"/>
                    <a:cs typeface="Times New Roman" panose="02020603050405020304" pitchFamily="18" charset="0"/>
                  </a:rPr>
                  <a:t> </a:t>
                </a:r>
                <a:r>
                  <a:rPr lang="vi-VN" sz="4400" i="1" dirty="0">
                    <a:solidFill>
                      <a:srgbClr val="FF0000"/>
                    </a:solidFill>
                    <a:effectLst/>
                    <a:ea typeface="Calibri" panose="020F0502020204030204" pitchFamily="34" charset="0"/>
                    <a:cs typeface="Times New Roman" panose="02020603050405020304" pitchFamily="18" charset="0"/>
                  </a:rPr>
                  <a:t>Trong tam giác </a:t>
                </a:r>
                <a14:m>
                  <m:oMath xmlns:m="http://schemas.openxmlformats.org/officeDocument/2006/math">
                    <m:r>
                      <a:rPr lang="vi-VN" sz="44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400" i="1" dirty="0">
                    <a:solidFill>
                      <a:srgbClr val="FF0000"/>
                    </a:solidFill>
                    <a:effectLst/>
                    <a:ea typeface="Calibri" panose="020F0502020204030204" pitchFamily="34" charset="0"/>
                    <a:cs typeface="Times New Roman" panose="02020603050405020304" pitchFamily="18" charset="0"/>
                  </a:rPr>
                  <a:t>, ta gọi góc </a:t>
                </a:r>
                <a14:m>
                  <m:oMath xmlns:m="http://schemas.openxmlformats.org/officeDocument/2006/math">
                    <m:r>
                      <a:rPr lang="vi-VN" sz="44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4400" i="1" dirty="0">
                    <a:solidFill>
                      <a:srgbClr val="FF0000"/>
                    </a:solidFill>
                    <a:effectLst/>
                    <a:ea typeface="Calibri" panose="020F0502020204030204" pitchFamily="34" charset="0"/>
                    <a:cs typeface="Times New Roman" panose="02020603050405020304" pitchFamily="18" charset="0"/>
                  </a:rPr>
                  <a:t> là góc xen giữa hai cạnh </a:t>
                </a:r>
                <a14:m>
                  <m:oMath xmlns:m="http://schemas.openxmlformats.org/officeDocument/2006/math">
                    <m:r>
                      <a:rPr lang="vi-VN" sz="44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400" i="1" dirty="0">
                    <a:solidFill>
                      <a:srgbClr val="FF0000"/>
                    </a:solidFill>
                    <a:effectLst/>
                    <a:ea typeface="Calibri" panose="020F0502020204030204" pitchFamily="34" charset="0"/>
                    <a:cs typeface="Times New Roman" panose="02020603050405020304" pitchFamily="18" charset="0"/>
                  </a:rPr>
                  <a:t> và </a:t>
                </a:r>
                <a14:m>
                  <m:oMath xmlns:m="http://schemas.openxmlformats.org/officeDocument/2006/math">
                    <m:r>
                      <a:rPr lang="vi-VN" sz="44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en-US" sz="4400" dirty="0">
                    <a:solidFill>
                      <a:srgbClr val="FF0000"/>
                    </a:solidFill>
                    <a:effectLst/>
                    <a:ea typeface="Calibri" panose="020F0502020204030204" pitchFamily="34" charset="0"/>
                    <a:cs typeface="Times New Roman" panose="02020603050405020304" pitchFamily="18" charset="0"/>
                  </a:rPr>
                  <a:t>.</a:t>
                </a:r>
              </a:p>
            </p:txBody>
          </p:sp>
        </mc:Choice>
        <mc:Fallback xmlns="">
          <p:sp>
            <p:nvSpPr>
              <p:cNvPr id="10" name="TextBox 9">
                <a:extLst>
                  <a:ext uri="{FF2B5EF4-FFF2-40B4-BE49-F238E27FC236}">
                    <a16:creationId xmlns:a16="http://schemas.microsoft.com/office/drawing/2014/main" id="{2784B490-5543-90B9-1DBE-E9A629F8A980}"/>
                  </a:ext>
                </a:extLst>
              </p:cNvPr>
              <p:cNvSpPr txBox="1">
                <a:spLocks noRot="1" noChangeAspect="1" noMove="1" noResize="1" noEditPoints="1" noAdjustHandles="1" noChangeArrowheads="1" noChangeShapeType="1" noTextEdit="1"/>
              </p:cNvSpPr>
              <p:nvPr/>
            </p:nvSpPr>
            <p:spPr>
              <a:xfrm>
                <a:off x="2832207" y="7013470"/>
                <a:ext cx="9165430" cy="2014334"/>
              </a:xfrm>
              <a:prstGeom prst="rect">
                <a:avLst/>
              </a:prstGeom>
              <a:blipFill>
                <a:blip r:embed="rId12"/>
                <a:stretch>
                  <a:fillRect l="-2728" b="-13939"/>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arn(inVertical)">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593305" flipH="1">
            <a:off x="16294865" y="8330020"/>
            <a:ext cx="2808341" cy="289893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9608">
            <a:off x="2095419" y="366019"/>
            <a:ext cx="1722072" cy="1354697"/>
          </a:xfrm>
          <a:prstGeom prst="rect">
            <a:avLst/>
          </a:prstGeom>
        </p:spPr>
      </p:pic>
      <p:sp>
        <p:nvSpPr>
          <p:cNvPr id="15" name="Hình tự do: Hình 14">
            <a:extLst>
              <a:ext uri="{FF2B5EF4-FFF2-40B4-BE49-F238E27FC236}">
                <a16:creationId xmlns:a16="http://schemas.microsoft.com/office/drawing/2014/main" id="{6D8A5728-35AA-DDFD-F409-FD609002B6F9}"/>
              </a:ext>
            </a:extLst>
          </p:cNvPr>
          <p:cNvSpPr/>
          <p:nvPr/>
        </p:nvSpPr>
        <p:spPr>
          <a:xfrm rot="18341150">
            <a:off x="1918223" y="8742088"/>
            <a:ext cx="364073" cy="1764695"/>
          </a:xfrm>
          <a:custGeom>
            <a:avLst/>
            <a:gdLst>
              <a:gd name="connsiteX0" fmla="*/ 313765 w 364073"/>
              <a:gd name="connsiteY0" fmla="*/ 1763476 h 1764695"/>
              <a:gd name="connsiteX1" fmla="*/ 143145 w 364073"/>
              <a:gd name="connsiteY1" fmla="*/ 1584339 h 1764695"/>
              <a:gd name="connsiteX2" fmla="*/ 208436 w 364073"/>
              <a:gd name="connsiteY2" fmla="*/ 1474052 h 1764695"/>
              <a:gd name="connsiteX3" fmla="*/ 260379 w 364073"/>
              <a:gd name="connsiteY3" fmla="*/ 1366059 h 1764695"/>
              <a:gd name="connsiteX4" fmla="*/ 165330 w 364073"/>
              <a:gd name="connsiteY4" fmla="*/ 1281017 h 1764695"/>
              <a:gd name="connsiteX5" fmla="*/ 77134 w 364073"/>
              <a:gd name="connsiteY5" fmla="*/ 1205155 h 1764695"/>
              <a:gd name="connsiteX6" fmla="*/ 108697 w 364073"/>
              <a:gd name="connsiteY6" fmla="*/ 1039278 h 1764695"/>
              <a:gd name="connsiteX7" fmla="*/ 180480 w 364073"/>
              <a:gd name="connsiteY7" fmla="*/ 865113 h 1764695"/>
              <a:gd name="connsiteX8" fmla="*/ 51703 w 364073"/>
              <a:gd name="connsiteY8" fmla="*/ 683936 h 1764695"/>
              <a:gd name="connsiteX9" fmla="*/ 154328 w 364073"/>
              <a:gd name="connsiteY9" fmla="*/ 523796 h 1764695"/>
              <a:gd name="connsiteX10" fmla="*/ 182644 w 364073"/>
              <a:gd name="connsiteY10" fmla="*/ 426514 h 1764695"/>
              <a:gd name="connsiteX11" fmla="*/ 102565 w 364073"/>
              <a:gd name="connsiteY11" fmla="*/ 337137 h 1764695"/>
              <a:gd name="connsiteX12" fmla="*/ 4269 w 364073"/>
              <a:gd name="connsiteY12" fmla="*/ 147927 h 1764695"/>
              <a:gd name="connsiteX13" fmla="*/ 182464 w 364073"/>
              <a:gd name="connsiteY13" fmla="*/ 1685 h 1764695"/>
              <a:gd name="connsiteX14" fmla="*/ 204107 w 364073"/>
              <a:gd name="connsiteY14" fmla="*/ 57020 h 1764695"/>
              <a:gd name="connsiteX15" fmla="*/ 100039 w 364073"/>
              <a:gd name="connsiteY15" fmla="*/ 237687 h 1764695"/>
              <a:gd name="connsiteX16" fmla="*/ 264347 w 364073"/>
              <a:gd name="connsiteY16" fmla="*/ 423964 h 1764695"/>
              <a:gd name="connsiteX17" fmla="*/ 196712 w 364073"/>
              <a:gd name="connsiteY17" fmla="*/ 585124 h 1764695"/>
              <a:gd name="connsiteX18" fmla="*/ 157213 w 364073"/>
              <a:gd name="connsiteY18" fmla="*/ 746283 h 1764695"/>
              <a:gd name="connsiteX19" fmla="*/ 275169 w 364073"/>
              <a:gd name="connsiteY19" fmla="*/ 911906 h 1764695"/>
              <a:gd name="connsiteX20" fmla="*/ 181742 w 364073"/>
              <a:gd name="connsiteY20" fmla="*/ 1065033 h 1764695"/>
              <a:gd name="connsiteX21" fmla="*/ 188596 w 364073"/>
              <a:gd name="connsiteY21" fmla="*/ 1217650 h 1764695"/>
              <a:gd name="connsiteX22" fmla="*/ 342443 w 364073"/>
              <a:gd name="connsiteY22" fmla="*/ 1366314 h 1764695"/>
              <a:gd name="connsiteX23" fmla="*/ 247934 w 364073"/>
              <a:gd name="connsiteY23" fmla="*/ 1541499 h 1764695"/>
              <a:gd name="connsiteX24" fmla="*/ 335409 w 364073"/>
              <a:gd name="connsiteY24" fmla="*/ 1708014 h 1764695"/>
              <a:gd name="connsiteX25" fmla="*/ 313765 w 364073"/>
              <a:gd name="connsiteY25" fmla="*/ 1763476 h 17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073" h="1764695">
                <a:moveTo>
                  <a:pt x="313765" y="1763476"/>
                </a:moveTo>
                <a:cubicBezTo>
                  <a:pt x="205189" y="1741801"/>
                  <a:pt x="127815" y="1664664"/>
                  <a:pt x="143145" y="1584339"/>
                </a:cubicBezTo>
                <a:cubicBezTo>
                  <a:pt x="150721" y="1544177"/>
                  <a:pt x="179939" y="1508604"/>
                  <a:pt x="208436" y="1474052"/>
                </a:cubicBezTo>
                <a:cubicBezTo>
                  <a:pt x="234588" y="1442432"/>
                  <a:pt x="272283" y="1404692"/>
                  <a:pt x="260379" y="1366059"/>
                </a:cubicBezTo>
                <a:cubicBezTo>
                  <a:pt x="249377" y="1329722"/>
                  <a:pt x="202303" y="1304477"/>
                  <a:pt x="165330" y="1281017"/>
                </a:cubicBezTo>
                <a:cubicBezTo>
                  <a:pt x="130701" y="1258960"/>
                  <a:pt x="97154" y="1235372"/>
                  <a:pt x="77134" y="1205155"/>
                </a:cubicBezTo>
                <a:cubicBezTo>
                  <a:pt x="39258" y="1148035"/>
                  <a:pt x="66132" y="1090915"/>
                  <a:pt x="108697" y="1039278"/>
                </a:cubicBezTo>
                <a:cubicBezTo>
                  <a:pt x="150901" y="988278"/>
                  <a:pt x="223946" y="927078"/>
                  <a:pt x="180480" y="865113"/>
                </a:cubicBezTo>
                <a:cubicBezTo>
                  <a:pt x="135751" y="801236"/>
                  <a:pt x="45571" y="763751"/>
                  <a:pt x="51703" y="683936"/>
                </a:cubicBezTo>
                <a:cubicBezTo>
                  <a:pt x="56573" y="622226"/>
                  <a:pt x="113747" y="575434"/>
                  <a:pt x="154328" y="523796"/>
                </a:cubicBezTo>
                <a:cubicBezTo>
                  <a:pt x="177774" y="493962"/>
                  <a:pt x="194007" y="460939"/>
                  <a:pt x="182644" y="426514"/>
                </a:cubicBezTo>
                <a:cubicBezTo>
                  <a:pt x="171281" y="391707"/>
                  <a:pt x="134127" y="363657"/>
                  <a:pt x="102565" y="337137"/>
                </a:cubicBezTo>
                <a:cubicBezTo>
                  <a:pt x="36553" y="281420"/>
                  <a:pt x="-15571" y="223662"/>
                  <a:pt x="4269" y="147927"/>
                </a:cubicBezTo>
                <a:cubicBezTo>
                  <a:pt x="22124" y="80098"/>
                  <a:pt x="90300" y="23870"/>
                  <a:pt x="182464" y="1685"/>
                </a:cubicBezTo>
                <a:cubicBezTo>
                  <a:pt x="232063" y="-10300"/>
                  <a:pt x="253165" y="45163"/>
                  <a:pt x="204107" y="57020"/>
                </a:cubicBezTo>
                <a:cubicBezTo>
                  <a:pt x="102925" y="81372"/>
                  <a:pt x="50982" y="170495"/>
                  <a:pt x="100039" y="237687"/>
                </a:cubicBezTo>
                <a:cubicBezTo>
                  <a:pt x="148015" y="303477"/>
                  <a:pt x="247213" y="346572"/>
                  <a:pt x="264347" y="423964"/>
                </a:cubicBezTo>
                <a:cubicBezTo>
                  <a:pt x="277694" y="484017"/>
                  <a:pt x="240720" y="535909"/>
                  <a:pt x="196712" y="585124"/>
                </a:cubicBezTo>
                <a:cubicBezTo>
                  <a:pt x="151442" y="635869"/>
                  <a:pt x="105811" y="688399"/>
                  <a:pt x="157213" y="746283"/>
                </a:cubicBezTo>
                <a:cubicBezTo>
                  <a:pt x="205730" y="800853"/>
                  <a:pt x="280579" y="840888"/>
                  <a:pt x="275169" y="911906"/>
                </a:cubicBezTo>
                <a:cubicBezTo>
                  <a:pt x="270660" y="969535"/>
                  <a:pt x="221602" y="1017093"/>
                  <a:pt x="181742" y="1065033"/>
                </a:cubicBezTo>
                <a:cubicBezTo>
                  <a:pt x="136111" y="1119603"/>
                  <a:pt x="120600" y="1167925"/>
                  <a:pt x="188596" y="1217650"/>
                </a:cubicBezTo>
                <a:cubicBezTo>
                  <a:pt x="249918" y="1262530"/>
                  <a:pt x="331441" y="1298740"/>
                  <a:pt x="342443" y="1366314"/>
                </a:cubicBezTo>
                <a:cubicBezTo>
                  <a:pt x="353264" y="1432232"/>
                  <a:pt x="287433" y="1486292"/>
                  <a:pt x="247934" y="1541499"/>
                </a:cubicBezTo>
                <a:cubicBezTo>
                  <a:pt x="201762" y="1606141"/>
                  <a:pt x="227373" y="1686339"/>
                  <a:pt x="335409" y="1708014"/>
                </a:cubicBezTo>
                <a:cubicBezTo>
                  <a:pt x="385729" y="1718214"/>
                  <a:pt x="364266" y="1773549"/>
                  <a:pt x="313765" y="1763476"/>
                </a:cubicBezTo>
                <a:close/>
              </a:path>
            </a:pathLst>
          </a:custGeom>
          <a:solidFill>
            <a:srgbClr val="292727"/>
          </a:solidFill>
          <a:ln w="18021" cap="flat">
            <a:noFill/>
            <a:prstDash val="solid"/>
            <a:miter/>
          </a:ln>
        </p:spPr>
        <p:txBody>
          <a:bodyPr rtlCol="0" anchor="ctr"/>
          <a:lstStyle/>
          <a:p>
            <a:endParaRPr lang="en-US"/>
          </a:p>
        </p:txBody>
      </p:sp>
      <p:grpSp>
        <p:nvGrpSpPr>
          <p:cNvPr id="17" name="Nhóm 16">
            <a:extLst>
              <a:ext uri="{FF2B5EF4-FFF2-40B4-BE49-F238E27FC236}">
                <a16:creationId xmlns:a16="http://schemas.microsoft.com/office/drawing/2014/main" id="{835DAE2E-821A-E194-CA55-FCFD6CE84C1A}"/>
              </a:ext>
            </a:extLst>
          </p:cNvPr>
          <p:cNvGrpSpPr/>
          <p:nvPr/>
        </p:nvGrpSpPr>
        <p:grpSpPr>
          <a:xfrm>
            <a:off x="16154400" y="495300"/>
            <a:ext cx="1697438" cy="677102"/>
            <a:chOff x="15765367" y="1436884"/>
            <a:chExt cx="1697438" cy="677102"/>
          </a:xfrm>
        </p:grpSpPr>
        <p:sp>
          <p:nvSpPr>
            <p:cNvPr id="14" name="Hình tự do: Hình 13">
              <a:extLst>
                <a:ext uri="{FF2B5EF4-FFF2-40B4-BE49-F238E27FC236}">
                  <a16:creationId xmlns:a16="http://schemas.microsoft.com/office/drawing/2014/main" id="{110329B5-8887-F498-9E06-28BDDE0C9577}"/>
                </a:ext>
              </a:extLst>
            </p:cNvPr>
            <p:cNvSpPr/>
            <p:nvPr/>
          </p:nvSpPr>
          <p:spPr>
            <a:xfrm rot="18341150">
              <a:off x="16398149" y="1049330"/>
              <a:ext cx="431874" cy="1697438"/>
            </a:xfrm>
            <a:custGeom>
              <a:avLst/>
              <a:gdLst>
                <a:gd name="connsiteX0" fmla="*/ 242351 w 431874"/>
                <a:gd name="connsiteY0" fmla="*/ 1207946 h 1697438"/>
                <a:gd name="connsiteX1" fmla="*/ 252091 w 431874"/>
                <a:gd name="connsiteY1" fmla="*/ 1370254 h 1697438"/>
                <a:gd name="connsiteX2" fmla="*/ 273013 w 431874"/>
                <a:gd name="connsiteY2" fmla="*/ 1557806 h 1697438"/>
                <a:gd name="connsiteX3" fmla="*/ 61090 w 431874"/>
                <a:gd name="connsiteY3" fmla="*/ 1693720 h 1697438"/>
                <a:gd name="connsiteX4" fmla="*/ 20149 w 431874"/>
                <a:gd name="connsiteY4" fmla="*/ 1644123 h 1697438"/>
                <a:gd name="connsiteX5" fmla="*/ 217101 w 431874"/>
                <a:gd name="connsiteY5" fmla="*/ 1472636 h 1697438"/>
                <a:gd name="connsiteX6" fmla="*/ 119347 w 431874"/>
                <a:gd name="connsiteY6" fmla="*/ 1285466 h 1697438"/>
                <a:gd name="connsiteX7" fmla="*/ 204476 w 431874"/>
                <a:gd name="connsiteY7" fmla="*/ 1154779 h 1697438"/>
                <a:gd name="connsiteX8" fmla="*/ 318464 w 431874"/>
                <a:gd name="connsiteY8" fmla="*/ 1020267 h 1697438"/>
                <a:gd name="connsiteX9" fmla="*/ 223233 w 431874"/>
                <a:gd name="connsiteY9" fmla="*/ 822770 h 1697438"/>
                <a:gd name="connsiteX10" fmla="*/ 237301 w 431874"/>
                <a:gd name="connsiteY10" fmla="*/ 729950 h 1697438"/>
                <a:gd name="connsiteX11" fmla="*/ 320267 w 431874"/>
                <a:gd name="connsiteY11" fmla="*/ 653960 h 1697438"/>
                <a:gd name="connsiteX12" fmla="*/ 298804 w 431874"/>
                <a:gd name="connsiteY12" fmla="*/ 492928 h 1697438"/>
                <a:gd name="connsiteX13" fmla="*/ 167502 w 431874"/>
                <a:gd name="connsiteY13" fmla="*/ 368233 h 1697438"/>
                <a:gd name="connsiteX14" fmla="*/ 230809 w 431874"/>
                <a:gd name="connsiteY14" fmla="*/ 203376 h 1697438"/>
                <a:gd name="connsiteX15" fmla="*/ 110148 w 431874"/>
                <a:gd name="connsiteY15" fmla="*/ 47444 h 1697438"/>
                <a:gd name="connsiteX16" fmla="*/ 167502 w 431874"/>
                <a:gd name="connsiteY16" fmla="*/ 6899 h 1697438"/>
                <a:gd name="connsiteX17" fmla="*/ 317201 w 431874"/>
                <a:gd name="connsiteY17" fmla="*/ 182849 h 1697438"/>
                <a:gd name="connsiteX18" fmla="*/ 262732 w 431874"/>
                <a:gd name="connsiteY18" fmla="*/ 381748 h 1697438"/>
                <a:gd name="connsiteX19" fmla="*/ 413332 w 431874"/>
                <a:gd name="connsiteY19" fmla="*/ 513073 h 1697438"/>
                <a:gd name="connsiteX20" fmla="*/ 381950 w 431874"/>
                <a:gd name="connsiteY20" fmla="*/ 691190 h 1697438"/>
                <a:gd name="connsiteX21" fmla="*/ 300607 w 431874"/>
                <a:gd name="connsiteY21" fmla="*/ 789237 h 1697438"/>
                <a:gd name="connsiteX22" fmla="*/ 339746 w 431874"/>
                <a:gd name="connsiteY22" fmla="*/ 892767 h 1697438"/>
                <a:gd name="connsiteX23" fmla="*/ 389705 w 431874"/>
                <a:gd name="connsiteY23" fmla="*/ 1091667 h 1697438"/>
                <a:gd name="connsiteX24" fmla="*/ 242351 w 431874"/>
                <a:gd name="connsiteY24" fmla="*/ 1207946 h 16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1874" h="1697438">
                  <a:moveTo>
                    <a:pt x="242351" y="1207946"/>
                  </a:moveTo>
                  <a:cubicBezTo>
                    <a:pt x="168224" y="1259329"/>
                    <a:pt x="212232" y="1314791"/>
                    <a:pt x="252091" y="1370254"/>
                  </a:cubicBezTo>
                  <a:cubicBezTo>
                    <a:pt x="296098" y="1431326"/>
                    <a:pt x="314856" y="1492908"/>
                    <a:pt x="273013" y="1557806"/>
                  </a:cubicBezTo>
                  <a:cubicBezTo>
                    <a:pt x="230989" y="1623085"/>
                    <a:pt x="147122" y="1660825"/>
                    <a:pt x="61090" y="1693720"/>
                  </a:cubicBezTo>
                  <a:cubicBezTo>
                    <a:pt x="15099" y="1711315"/>
                    <a:pt x="-25843" y="1661718"/>
                    <a:pt x="20149" y="1644123"/>
                  </a:cubicBezTo>
                  <a:cubicBezTo>
                    <a:pt x="113214" y="1608550"/>
                    <a:pt x="224857" y="1558953"/>
                    <a:pt x="217101" y="1472636"/>
                  </a:cubicBezTo>
                  <a:cubicBezTo>
                    <a:pt x="210969" y="1404933"/>
                    <a:pt x="129447" y="1353424"/>
                    <a:pt x="119347" y="1285466"/>
                  </a:cubicBezTo>
                  <a:cubicBezTo>
                    <a:pt x="111411" y="1231916"/>
                    <a:pt x="149286" y="1188694"/>
                    <a:pt x="204476" y="1154779"/>
                  </a:cubicBezTo>
                  <a:cubicBezTo>
                    <a:pt x="266520" y="1116657"/>
                    <a:pt x="331991" y="1086312"/>
                    <a:pt x="318464" y="1020267"/>
                  </a:cubicBezTo>
                  <a:cubicBezTo>
                    <a:pt x="304215" y="950652"/>
                    <a:pt x="238564" y="892512"/>
                    <a:pt x="223233" y="822770"/>
                  </a:cubicBezTo>
                  <a:cubicBezTo>
                    <a:pt x="216380" y="791150"/>
                    <a:pt x="218544" y="759530"/>
                    <a:pt x="237301" y="729950"/>
                  </a:cubicBezTo>
                  <a:cubicBezTo>
                    <a:pt x="256601" y="699605"/>
                    <a:pt x="293574" y="680480"/>
                    <a:pt x="320267" y="653960"/>
                  </a:cubicBezTo>
                  <a:cubicBezTo>
                    <a:pt x="370227" y="603853"/>
                    <a:pt x="355257" y="536278"/>
                    <a:pt x="298804" y="492928"/>
                  </a:cubicBezTo>
                  <a:cubicBezTo>
                    <a:pt x="249025" y="454551"/>
                    <a:pt x="184096" y="422166"/>
                    <a:pt x="167502" y="368233"/>
                  </a:cubicBezTo>
                  <a:cubicBezTo>
                    <a:pt x="147843" y="304483"/>
                    <a:pt x="209346" y="260879"/>
                    <a:pt x="230809" y="203376"/>
                  </a:cubicBezTo>
                  <a:cubicBezTo>
                    <a:pt x="255518" y="136694"/>
                    <a:pt x="176160" y="85311"/>
                    <a:pt x="110148" y="47444"/>
                  </a:cubicBezTo>
                  <a:cubicBezTo>
                    <a:pt x="69567" y="24112"/>
                    <a:pt x="127282" y="-16178"/>
                    <a:pt x="167502" y="6899"/>
                  </a:cubicBezTo>
                  <a:cubicBezTo>
                    <a:pt x="243073" y="50249"/>
                    <a:pt x="321530" y="108771"/>
                    <a:pt x="317201" y="182849"/>
                  </a:cubicBezTo>
                  <a:cubicBezTo>
                    <a:pt x="313233" y="249149"/>
                    <a:pt x="205197" y="317743"/>
                    <a:pt x="262732" y="381748"/>
                  </a:cubicBezTo>
                  <a:cubicBezTo>
                    <a:pt x="306199" y="430326"/>
                    <a:pt x="381950" y="457611"/>
                    <a:pt x="413332" y="513073"/>
                  </a:cubicBezTo>
                  <a:cubicBezTo>
                    <a:pt x="445978" y="570830"/>
                    <a:pt x="435517" y="641210"/>
                    <a:pt x="381950" y="691190"/>
                  </a:cubicBezTo>
                  <a:cubicBezTo>
                    <a:pt x="347140" y="723575"/>
                    <a:pt x="302592" y="744867"/>
                    <a:pt x="300607" y="789237"/>
                  </a:cubicBezTo>
                  <a:cubicBezTo>
                    <a:pt x="298985" y="824682"/>
                    <a:pt x="319726" y="861020"/>
                    <a:pt x="339746" y="892767"/>
                  </a:cubicBezTo>
                  <a:cubicBezTo>
                    <a:pt x="378523" y="954349"/>
                    <a:pt x="423974" y="1023582"/>
                    <a:pt x="389705" y="1091667"/>
                  </a:cubicBezTo>
                  <a:cubicBezTo>
                    <a:pt x="363012" y="1144324"/>
                    <a:pt x="296098" y="1170716"/>
                    <a:pt x="242351" y="1207946"/>
                  </a:cubicBezTo>
                  <a:close/>
                </a:path>
              </a:pathLst>
            </a:custGeom>
            <a:solidFill>
              <a:srgbClr val="292727"/>
            </a:solidFill>
            <a:ln w="18021" cap="flat">
              <a:noFill/>
              <a:prstDash val="solid"/>
              <a:miter/>
            </a:ln>
          </p:spPr>
          <p:txBody>
            <a:bodyPr rtlCol="0" anchor="ctr"/>
            <a:lstStyle/>
            <a:p>
              <a:endParaRPr lang="en-US"/>
            </a:p>
          </p:txBody>
        </p:sp>
        <p:sp>
          <p:nvSpPr>
            <p:cNvPr id="16" name="Hình tự do: Hình 15">
              <a:extLst>
                <a:ext uri="{FF2B5EF4-FFF2-40B4-BE49-F238E27FC236}">
                  <a16:creationId xmlns:a16="http://schemas.microsoft.com/office/drawing/2014/main" id="{E573A6CD-50D2-180C-3348-8D6990B2F8AD}"/>
                </a:ext>
              </a:extLst>
            </p:cNvPr>
            <p:cNvSpPr/>
            <p:nvPr/>
          </p:nvSpPr>
          <p:spPr>
            <a:xfrm rot="18341150">
              <a:off x="16641490" y="982051"/>
              <a:ext cx="282922" cy="1192587"/>
            </a:xfrm>
            <a:custGeom>
              <a:avLst/>
              <a:gdLst>
                <a:gd name="connsiteX0" fmla="*/ 170886 w 282922"/>
                <a:gd name="connsiteY0" fmla="*/ 664668 h 1192587"/>
                <a:gd name="connsiteX1" fmla="*/ 230766 w 282922"/>
                <a:gd name="connsiteY1" fmla="*/ 800200 h 1192587"/>
                <a:gd name="connsiteX2" fmla="*/ 70427 w 282922"/>
                <a:gd name="connsiteY2" fmla="*/ 1184995 h 1192587"/>
                <a:gd name="connsiteX3" fmla="*/ 13072 w 282922"/>
                <a:gd name="connsiteY3" fmla="*/ 1144450 h 1192587"/>
                <a:gd name="connsiteX4" fmla="*/ 157540 w 282922"/>
                <a:gd name="connsiteY4" fmla="*/ 1002287 h 1192587"/>
                <a:gd name="connsiteX5" fmla="*/ 185135 w 282922"/>
                <a:gd name="connsiteY5" fmla="*/ 877338 h 1192587"/>
                <a:gd name="connsiteX6" fmla="*/ 109565 w 282922"/>
                <a:gd name="connsiteY6" fmla="*/ 755958 h 1192587"/>
                <a:gd name="connsiteX7" fmla="*/ 100186 w 282922"/>
                <a:gd name="connsiteY7" fmla="*/ 630881 h 1192587"/>
                <a:gd name="connsiteX8" fmla="*/ 188562 w 282922"/>
                <a:gd name="connsiteY8" fmla="*/ 501979 h 1192587"/>
                <a:gd name="connsiteX9" fmla="*/ 173592 w 282922"/>
                <a:gd name="connsiteY9" fmla="*/ 362366 h 1192587"/>
                <a:gd name="connsiteX10" fmla="*/ 60867 w 282922"/>
                <a:gd name="connsiteY10" fmla="*/ 261769 h 1192587"/>
                <a:gd name="connsiteX11" fmla="*/ 74214 w 282922"/>
                <a:gd name="connsiteY11" fmla="*/ 147019 h 1192587"/>
                <a:gd name="connsiteX12" fmla="*/ 70427 w 282922"/>
                <a:gd name="connsiteY12" fmla="*/ 48717 h 1192587"/>
                <a:gd name="connsiteX13" fmla="*/ 127781 w 282922"/>
                <a:gd name="connsiteY13" fmla="*/ 8172 h 1192587"/>
                <a:gd name="connsiteX14" fmla="*/ 177920 w 282922"/>
                <a:gd name="connsiteY14" fmla="*/ 136437 h 1192587"/>
                <a:gd name="connsiteX15" fmla="*/ 128863 w 282922"/>
                <a:gd name="connsiteY15" fmla="*/ 192282 h 1192587"/>
                <a:gd name="connsiteX16" fmla="*/ 168902 w 282922"/>
                <a:gd name="connsiteY16" fmla="*/ 265339 h 1192587"/>
                <a:gd name="connsiteX17" fmla="*/ 262148 w 282922"/>
                <a:gd name="connsiteY17" fmla="*/ 526459 h 1192587"/>
                <a:gd name="connsiteX18" fmla="*/ 170886 w 282922"/>
                <a:gd name="connsiteY18" fmla="*/ 664668 h 119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2922" h="1192587">
                  <a:moveTo>
                    <a:pt x="170886" y="664668"/>
                  </a:moveTo>
                  <a:cubicBezTo>
                    <a:pt x="156819" y="714393"/>
                    <a:pt x="201728" y="757743"/>
                    <a:pt x="230766" y="800200"/>
                  </a:cubicBezTo>
                  <a:cubicBezTo>
                    <a:pt x="323290" y="934968"/>
                    <a:pt x="219043" y="1091410"/>
                    <a:pt x="70427" y="1184995"/>
                  </a:cubicBezTo>
                  <a:cubicBezTo>
                    <a:pt x="31469" y="1209474"/>
                    <a:pt x="-26066" y="1169057"/>
                    <a:pt x="13072" y="1144450"/>
                  </a:cubicBezTo>
                  <a:cubicBezTo>
                    <a:pt x="74033" y="1106072"/>
                    <a:pt x="125796" y="1055327"/>
                    <a:pt x="157540" y="1002287"/>
                  </a:cubicBezTo>
                  <a:cubicBezTo>
                    <a:pt x="180265" y="964165"/>
                    <a:pt x="195956" y="918648"/>
                    <a:pt x="185135" y="877338"/>
                  </a:cubicBezTo>
                  <a:cubicBezTo>
                    <a:pt x="173773" y="833733"/>
                    <a:pt x="133192" y="796375"/>
                    <a:pt x="109565" y="755958"/>
                  </a:cubicBezTo>
                  <a:cubicBezTo>
                    <a:pt x="85576" y="715158"/>
                    <a:pt x="79445" y="673211"/>
                    <a:pt x="100186" y="630881"/>
                  </a:cubicBezTo>
                  <a:cubicBezTo>
                    <a:pt x="122369" y="585491"/>
                    <a:pt x="166919" y="547369"/>
                    <a:pt x="188562" y="501979"/>
                  </a:cubicBezTo>
                  <a:cubicBezTo>
                    <a:pt x="210385" y="456461"/>
                    <a:pt x="204613" y="405206"/>
                    <a:pt x="173592" y="362366"/>
                  </a:cubicBezTo>
                  <a:cubicBezTo>
                    <a:pt x="145456" y="323479"/>
                    <a:pt x="92250" y="298872"/>
                    <a:pt x="60867" y="261769"/>
                  </a:cubicBezTo>
                  <a:cubicBezTo>
                    <a:pt x="27501" y="222372"/>
                    <a:pt x="37781" y="182974"/>
                    <a:pt x="74214" y="147019"/>
                  </a:cubicBezTo>
                  <a:cubicBezTo>
                    <a:pt x="111008" y="110682"/>
                    <a:pt x="121829" y="83397"/>
                    <a:pt x="70427" y="48717"/>
                  </a:cubicBezTo>
                  <a:cubicBezTo>
                    <a:pt x="32551" y="23090"/>
                    <a:pt x="90085" y="-17455"/>
                    <a:pt x="127781" y="8172"/>
                  </a:cubicBezTo>
                  <a:cubicBezTo>
                    <a:pt x="178462" y="42470"/>
                    <a:pt x="204613" y="88370"/>
                    <a:pt x="177920" y="136437"/>
                  </a:cubicBezTo>
                  <a:cubicBezTo>
                    <a:pt x="166198" y="157347"/>
                    <a:pt x="143292" y="172519"/>
                    <a:pt x="128863" y="192282"/>
                  </a:cubicBezTo>
                  <a:cubicBezTo>
                    <a:pt x="107220" y="221862"/>
                    <a:pt x="141487" y="244812"/>
                    <a:pt x="168902" y="265339"/>
                  </a:cubicBezTo>
                  <a:cubicBezTo>
                    <a:pt x="263772" y="336357"/>
                    <a:pt x="313912" y="430579"/>
                    <a:pt x="262148" y="526459"/>
                  </a:cubicBezTo>
                  <a:cubicBezTo>
                    <a:pt x="236718" y="573378"/>
                    <a:pt x="184955" y="614816"/>
                    <a:pt x="170886" y="664668"/>
                  </a:cubicBezTo>
                  <a:close/>
                </a:path>
              </a:pathLst>
            </a:custGeom>
            <a:solidFill>
              <a:srgbClr val="292727"/>
            </a:solidFill>
            <a:ln w="18021" cap="flat">
              <a:noFill/>
              <a:prstDash val="solid"/>
              <a:miter/>
            </a:ln>
          </p:spPr>
          <p:txBody>
            <a:bodyPr rtlCol="0" anchor="ctr"/>
            <a:lstStyle/>
            <a:p>
              <a:endParaRPr lang="en-US"/>
            </a:p>
          </p:txBody>
        </p:sp>
      </p:grpSp>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7EDCB136-7CBB-8604-9E16-7BBA3E5011DD}"/>
                  </a:ext>
                </a:extLst>
              </p:cNvPr>
              <p:cNvSpPr txBox="1"/>
              <p:nvPr/>
            </p:nvSpPr>
            <p:spPr>
              <a:xfrm>
                <a:off x="2667000" y="2370488"/>
                <a:ext cx="9220200" cy="5619423"/>
              </a:xfrm>
              <a:prstGeom prst="rect">
                <a:avLst/>
              </a:prstGeom>
              <a:noFill/>
            </p:spPr>
            <p:txBody>
              <a:bodyPr wrap="square">
                <a:spAutoFit/>
              </a:bodyPr>
              <a:lstStyle/>
              <a:p>
                <a:pPr marL="0" marR="0" algn="just">
                  <a:lnSpc>
                    <a:spcPct val="150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Cho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𝐶</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Hình</a:t>
                </a:r>
                <a:r>
                  <a:rPr lang="en-US" sz="4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47</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𝐴𝐵</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𝑐𝑚</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smtClean="0">
                            <a:solidFill>
                              <a:schemeClr val="tx1"/>
                            </a:solidFill>
                            <a:effectLst/>
                            <a:latin typeface="Cambria Math" panose="02040503050406030204" pitchFamily="18" charset="0"/>
                            <a:cs typeface="Arial" panose="020B0604020202020204" pitchFamily="34" charset="0"/>
                          </a:rPr>
                        </m:ctrlPr>
                      </m:accPr>
                      <m:e>
                        <m:r>
                          <a:rPr lang="en-US" sz="4000" b="0" i="1" smtClean="0">
                            <a:solidFill>
                              <a:schemeClr val="tx1"/>
                            </a:solidFill>
                            <a:effectLst/>
                            <a:latin typeface="Cambria Math" panose="02040503050406030204" pitchFamily="18" charset="0"/>
                            <a:cs typeface="Arial" panose="020B0604020202020204" pitchFamily="34" charset="0"/>
                          </a:rPr>
                          <m:t>𝐴</m:t>
                        </m:r>
                      </m:e>
                    </m:acc>
                    <m:r>
                      <a:rPr lang="en-US" sz="4000" b="0" i="1" smtClean="0">
                        <a:solidFill>
                          <a:schemeClr val="tx1"/>
                        </a:solidFill>
                        <a:effectLst/>
                        <a:latin typeface="Cambria Math" panose="02040503050406030204" pitchFamily="18" charset="0"/>
                        <a:cs typeface="Arial" panose="020B0604020202020204" pitchFamily="34" charset="0"/>
                      </a:rPr>
                      <m:t>=</m:t>
                    </m:r>
                    <m:acc>
                      <m:accPr>
                        <m:chr m:val="̂"/>
                        <m:ctrlPr>
                          <a:rPr lang="en-US" sz="4000" b="0" i="1" smtClean="0">
                            <a:solidFill>
                              <a:schemeClr val="tx1"/>
                            </a:solidFill>
                            <a:effectLst/>
                            <a:latin typeface="Cambria Math" panose="02040503050406030204" pitchFamily="18" charset="0"/>
                            <a:cs typeface="Arial" panose="020B0604020202020204" pitchFamily="34" charset="0"/>
                          </a:rPr>
                        </m:ctrlPr>
                      </m:accPr>
                      <m:e>
                        <m:r>
                          <a:rPr lang="en-US" sz="4000" b="0" i="1" smtClean="0">
                            <a:solidFill>
                              <a:schemeClr val="tx1"/>
                            </a:solidFill>
                            <a:effectLst/>
                            <a:latin typeface="Cambria Math" panose="02040503050406030204" pitchFamily="18" charset="0"/>
                            <a:cs typeface="Arial" panose="020B0604020202020204" pitchFamily="34" charset="0"/>
                          </a:rPr>
                          <m:t>𝐴</m:t>
                        </m:r>
                        <m:r>
                          <a:rPr lang="en-US" sz="4000" b="0" i="1" smtClean="0">
                            <a:solidFill>
                              <a:schemeClr val="tx1"/>
                            </a:solidFill>
                            <a:effectLst/>
                            <a:latin typeface="Cambria Math" panose="02040503050406030204" pitchFamily="18" charset="0"/>
                            <a:cs typeface="Arial" panose="020B0604020202020204" pitchFamily="34" charset="0"/>
                          </a:rPr>
                          <m:t>′</m:t>
                        </m:r>
                      </m:e>
                    </m:acc>
                    <m:r>
                      <a:rPr lang="en-US" sz="4000" b="0" i="1" smtClean="0">
                        <a:solidFill>
                          <a:schemeClr val="tx1"/>
                        </a:solidFill>
                        <a:effectLst/>
                        <a:latin typeface="Cambria Math" panose="02040503050406030204" pitchFamily="18" charset="0"/>
                        <a:cs typeface="Arial" panose="020B0604020202020204" pitchFamily="34" charset="0"/>
                      </a:rPr>
                      <m:t>=60</m:t>
                    </m:r>
                    <m:r>
                      <a:rPr lang="en-US" sz="4000" b="0" i="1"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𝐴𝐶</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𝐶</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𝑐𝑚</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đếm</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ô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vuông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𝐶</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luận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𝐶</m:t>
                    </m:r>
                    <m:r>
                      <a:rPr lang="en-US"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hay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Hộp Văn bản 20">
                <a:extLst>
                  <a:ext uri="{FF2B5EF4-FFF2-40B4-BE49-F238E27FC236}">
                    <a16:creationId xmlns:a16="http://schemas.microsoft.com/office/drawing/2014/main" id="{7EDCB136-7CBB-8604-9E16-7BBA3E5011DD}"/>
                  </a:ext>
                </a:extLst>
              </p:cNvPr>
              <p:cNvSpPr txBox="1">
                <a:spLocks noRot="1" noChangeAspect="1" noMove="1" noResize="1" noEditPoints="1" noAdjustHandles="1" noChangeArrowheads="1" noChangeShapeType="1" noTextEdit="1"/>
              </p:cNvSpPr>
              <p:nvPr/>
            </p:nvSpPr>
            <p:spPr>
              <a:xfrm>
                <a:off x="2667000" y="2370488"/>
                <a:ext cx="9220200" cy="5619423"/>
              </a:xfrm>
              <a:prstGeom prst="rect">
                <a:avLst/>
              </a:prstGeom>
              <a:blipFill>
                <a:blip r:embed="rId7"/>
                <a:stretch>
                  <a:fillRect l="-2381" r="-2315" b="-3688"/>
                </a:stretch>
              </a:blipFill>
            </p:spPr>
            <p:txBody>
              <a:bodyPr/>
              <a:lstStyle/>
              <a:p>
                <a:r>
                  <a:rPr lang="en-US">
                    <a:noFill/>
                  </a:rPr>
                  <a:t> </a:t>
                </a:r>
              </a:p>
            </p:txBody>
          </p:sp>
        </mc:Fallback>
      </mc:AlternateContent>
      <p:sp>
        <p:nvSpPr>
          <p:cNvPr id="6" name="Hình chữ nhật: Góc Tròn 9">
            <a:extLst>
              <a:ext uri="{FF2B5EF4-FFF2-40B4-BE49-F238E27FC236}">
                <a16:creationId xmlns:a16="http://schemas.microsoft.com/office/drawing/2014/main" id="{B3EABA99-02D0-AD2D-0D38-12BD9EEA470D}"/>
              </a:ext>
            </a:extLst>
          </p:cNvPr>
          <p:cNvSpPr/>
          <p:nvPr/>
        </p:nvSpPr>
        <p:spPr>
          <a:xfrm>
            <a:off x="9311063" y="995405"/>
            <a:ext cx="1524000" cy="113942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p:pic>
        <p:nvPicPr>
          <p:cNvPr id="8" name="Picture 7">
            <a:extLst>
              <a:ext uri="{FF2B5EF4-FFF2-40B4-BE49-F238E27FC236}">
                <a16:creationId xmlns:a16="http://schemas.microsoft.com/office/drawing/2014/main" id="{ECD95DFF-AD09-4324-7246-F904B5AAD660}"/>
              </a:ext>
            </a:extLst>
          </p:cNvPr>
          <p:cNvPicPr>
            <a:picLocks noChangeAspect="1"/>
          </p:cNvPicPr>
          <p:nvPr/>
        </p:nvPicPr>
        <p:blipFill rotWithShape="1">
          <a:blip r:embed="rId8">
            <a:extLst>
              <a:ext uri="{28A0092B-C50C-407E-A947-70E740481C1C}">
                <a14:useLocalDpi xmlns:a14="http://schemas.microsoft.com/office/drawing/2010/main" val="0"/>
              </a:ext>
            </a:extLst>
          </a:blip>
          <a:srcRect l="70453" t="7177" r="2276" b="4550"/>
          <a:stretch/>
        </p:blipFill>
        <p:spPr>
          <a:xfrm>
            <a:off x="12614271" y="2144351"/>
            <a:ext cx="4572000" cy="665978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3DDD34D-974C-1E90-61CF-9D7788FE1B7D}"/>
                  </a:ext>
                </a:extLst>
              </p:cNvPr>
              <p:cNvSpPr txBox="1"/>
              <p:nvPr/>
            </p:nvSpPr>
            <p:spPr>
              <a:xfrm>
                <a:off x="4953000" y="8995166"/>
                <a:ext cx="7243075" cy="707886"/>
              </a:xfrm>
              <a:prstGeom prst="rect">
                <a:avLst/>
              </a:prstGeom>
              <a:noFill/>
            </p:spPr>
            <p:txBody>
              <a:bodyPr wrap="square">
                <a:spAutoFit/>
              </a:bodyPr>
              <a:lstStyle/>
              <a:p>
                <a14:m>
                  <m:oMath xmlns:m="http://schemas.openxmlformats.org/officeDocument/2006/math">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𝐵𝐶</m:t>
                    </m:r>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𝐵</m:t>
                        </m:r>
                      </m:e>
                      <m:sup>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m:t>
                        </m:r>
                      </m:sup>
                    </m:sSup>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𝐶</m:t>
                    </m:r>
                    <m:r>
                      <a:rPr kumimoji="0" lang="en-US" sz="4000" b="0" i="1"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FF0000"/>
                    </a:solidFill>
                    <a:latin typeface="Arial" panose="020B0604020202020204" pitchFamily="34" charset="0"/>
                    <a:cs typeface="Arial" panose="020B0604020202020204" pitchFamily="34" charset="0"/>
                  </a:rPr>
                  <a:t> và </a:t>
                </a:r>
                <a14:m>
                  <m:oMath xmlns:m="http://schemas.openxmlformats.org/officeDocument/2006/math">
                    <m:r>
                      <a:rPr lang="en-US" sz="40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4000" i="1" dirty="0">
                        <a:solidFill>
                          <a:srgbClr val="FF0000"/>
                        </a:solidFill>
                        <a:latin typeface="Cambria Math" panose="02040503050406030204" pitchFamily="18" charset="0"/>
                        <a:ea typeface="Calibri" panose="020F0502020204030204" pitchFamily="34" charset="0"/>
                        <a:cs typeface="Arial" panose="020B0604020202020204" pitchFamily="34" charset="0"/>
                      </a:rPr>
                      <m:t>𝐴𝐵𝐶</m:t>
                    </m:r>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40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𝐴</m:t>
                        </m:r>
                      </m:e>
                      <m:sup>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𝐵</m:t>
                        </m:r>
                      </m:e>
                      <m:sup>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sup>
                    </m:sSup>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𝐶</m:t>
                    </m:r>
                    <m:r>
                      <a:rPr lang="en-US" sz="4000" b="0" i="1" dirty="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FF0000"/>
                    </a:solidFill>
                    <a:latin typeface="Arial" panose="020B0604020202020204" pitchFamily="34" charset="0"/>
                    <a:cs typeface="Arial" panose="020B0604020202020204" pitchFamily="34" charset="0"/>
                  </a:rPr>
                  <a:t> </a:t>
                </a:r>
              </a:p>
            </p:txBody>
          </p:sp>
        </mc:Choice>
        <mc:Fallback xmlns="">
          <p:sp>
            <p:nvSpPr>
              <p:cNvPr id="10" name="TextBox 9">
                <a:extLst>
                  <a:ext uri="{FF2B5EF4-FFF2-40B4-BE49-F238E27FC236}">
                    <a16:creationId xmlns:a16="http://schemas.microsoft.com/office/drawing/2014/main" id="{43DDD34D-974C-1E90-61CF-9D7788FE1B7D}"/>
                  </a:ext>
                </a:extLst>
              </p:cNvPr>
              <p:cNvSpPr txBox="1">
                <a:spLocks noRot="1" noChangeAspect="1" noMove="1" noResize="1" noEditPoints="1" noAdjustHandles="1" noChangeArrowheads="1" noChangeShapeType="1" noTextEdit="1"/>
              </p:cNvSpPr>
              <p:nvPr/>
            </p:nvSpPr>
            <p:spPr>
              <a:xfrm>
                <a:off x="4953000" y="8995166"/>
                <a:ext cx="7243075" cy="707886"/>
              </a:xfrm>
              <a:prstGeom prst="rect">
                <a:avLst/>
              </a:prstGeom>
              <a:blipFill>
                <a:blip r:embed="rId9"/>
                <a:stretch>
                  <a:fillRect t="-15517" b="-36207"/>
                </a:stretch>
              </a:blipFill>
            </p:spPr>
            <p:txBody>
              <a:bodyPr/>
              <a:lstStyle/>
              <a:p>
                <a:r>
                  <a:rPr lang="en-US">
                    <a:noFill/>
                  </a:rPr>
                  <a:t> </a:t>
                </a:r>
              </a:p>
            </p:txBody>
          </p:sp>
        </mc:Fallback>
      </mc:AlternateContent>
      <p:sp>
        <p:nvSpPr>
          <p:cNvPr id="11" name="Arrow: Down 10">
            <a:extLst>
              <a:ext uri="{FF2B5EF4-FFF2-40B4-BE49-F238E27FC236}">
                <a16:creationId xmlns:a16="http://schemas.microsoft.com/office/drawing/2014/main" id="{7C201890-274E-D2CA-5493-327FA583ACB9}"/>
              </a:ext>
            </a:extLst>
          </p:cNvPr>
          <p:cNvSpPr/>
          <p:nvPr/>
        </p:nvSpPr>
        <p:spPr>
          <a:xfrm>
            <a:off x="7887678" y="8068593"/>
            <a:ext cx="609600" cy="97196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1822"/>
          <a:stretch>
            <a:fillRect/>
          </a:stretch>
        </p:blipFill>
        <p:spPr>
          <a:xfrm>
            <a:off x="554213" y="0"/>
            <a:ext cx="2472105" cy="671715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0657"/>
          <a:stretch>
            <a:fillRect/>
          </a:stretch>
        </p:blipFill>
        <p:spPr>
          <a:xfrm>
            <a:off x="16684179" y="3569850"/>
            <a:ext cx="1505652" cy="671715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27771">
            <a:off x="2305430" y="903165"/>
            <a:ext cx="2550203" cy="114991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9593">
            <a:off x="1836559" y="7501388"/>
            <a:ext cx="957022" cy="2001376"/>
          </a:xfrm>
          <a:prstGeom prst="rect">
            <a:avLst/>
          </a:prstGeom>
        </p:spPr>
      </p:pic>
      <p:sp>
        <p:nvSpPr>
          <p:cNvPr id="16" name="Hộp Văn bản 15">
            <a:extLst>
              <a:ext uri="{FF2B5EF4-FFF2-40B4-BE49-F238E27FC236}">
                <a16:creationId xmlns:a16="http://schemas.microsoft.com/office/drawing/2014/main" id="{C1F39A04-545F-A590-1B83-53CF23C08BBF}"/>
              </a:ext>
            </a:extLst>
          </p:cNvPr>
          <p:cNvSpPr txBox="1"/>
          <p:nvPr/>
        </p:nvSpPr>
        <p:spPr>
          <a:xfrm>
            <a:off x="4075417" y="1511457"/>
            <a:ext cx="11521562" cy="1184876"/>
          </a:xfrm>
          <a:prstGeom prst="rect">
            <a:avLst/>
          </a:prstGeom>
          <a:noFill/>
        </p:spPr>
        <p:txBody>
          <a:bodyPr wrap="square">
            <a:spAutoFit/>
          </a:bodyPr>
          <a:lstStyle/>
          <a:p>
            <a:pPr marL="0" marR="0" algn="ctr">
              <a:lnSpc>
                <a:spcPct val="150000"/>
              </a:lnSpc>
              <a:spcBef>
                <a:spcPts val="0"/>
              </a:spcBef>
              <a:spcAft>
                <a:spcPts val="800"/>
              </a:spcAft>
            </a:pPr>
            <a:r>
              <a:rPr lang="en-US" sz="5400" b="1" dirty="0">
                <a:latin typeface="Arial" panose="020B0604020202020204" pitchFamily="34" charset="0"/>
                <a:ea typeface="Calibri" panose="020F0502020204030204" pitchFamily="34" charset="0"/>
                <a:cs typeface="Arial" panose="020B0604020202020204" pitchFamily="34" charset="0"/>
              </a:rPr>
              <a:t>KẾT LUẬN</a:t>
            </a:r>
          </a:p>
        </p:txBody>
      </p:sp>
      <p:sp>
        <p:nvSpPr>
          <p:cNvPr id="17" name="Hình chữ nhật: Góc Tròn 16">
            <a:extLst>
              <a:ext uri="{FF2B5EF4-FFF2-40B4-BE49-F238E27FC236}">
                <a16:creationId xmlns:a16="http://schemas.microsoft.com/office/drawing/2014/main" id="{1EECB6A2-29F1-21D6-7CCC-12C95BCC9A06}"/>
              </a:ext>
            </a:extLst>
          </p:cNvPr>
          <p:cNvSpPr/>
          <p:nvPr/>
        </p:nvSpPr>
        <p:spPr>
          <a:xfrm>
            <a:off x="3733800" y="3369373"/>
            <a:ext cx="12499927" cy="37275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lnSpc>
                <a:spcPct val="150000"/>
              </a:lnSpc>
              <a:spcAft>
                <a:spcPts val="800"/>
              </a:spcAft>
              <a:defRPr/>
            </a:pPr>
            <a:r>
              <a:rPr lang="vi-VN" sz="4400" dirty="0">
                <a:solidFill>
                  <a:srgbClr val="000000"/>
                </a:solidFill>
                <a:ea typeface="Calibri" panose="020F0502020204030204" pitchFamily="34" charset="0"/>
              </a:rPr>
              <a:t>Nếu hai cạnh và góc xen giữa của tam giác này lần lượt bằng hai cạnh và góc xen giữa của tam giác kia thì hai tam giác đó bằng nhau.</a:t>
            </a:r>
            <a:endParaRPr kumimoji="0" lang="en-US" sz="44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2855" flipH="1">
            <a:off x="1540595" y="4895589"/>
            <a:ext cx="1851424" cy="531631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66557">
            <a:off x="16356404" y="-144703"/>
            <a:ext cx="2095041" cy="555156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425767" y="8953500"/>
            <a:ext cx="1862233" cy="1108805"/>
          </a:xfrm>
          <a:prstGeom prst="rect">
            <a:avLst/>
          </a:prstGeom>
        </p:spPr>
      </p:pic>
      <p:pic>
        <p:nvPicPr>
          <p:cNvPr id="9" name="Picture 8">
            <a:extLst>
              <a:ext uri="{FF2B5EF4-FFF2-40B4-BE49-F238E27FC236}">
                <a16:creationId xmlns:a16="http://schemas.microsoft.com/office/drawing/2014/main" id="{95B8A3BD-6A30-3573-599E-E74C258CA3A1}"/>
              </a:ext>
            </a:extLst>
          </p:cNvPr>
          <p:cNvPicPr>
            <a:picLocks noChangeAspect="1"/>
          </p:cNvPicPr>
          <p:nvPr/>
        </p:nvPicPr>
        <p:blipFill rotWithShape="1">
          <a:blip r:embed="rId9">
            <a:extLst>
              <a:ext uri="{28A0092B-C50C-407E-A947-70E740481C1C}">
                <a14:useLocalDpi xmlns:a14="http://schemas.microsoft.com/office/drawing/2010/main" val="0"/>
              </a:ext>
            </a:extLst>
          </a:blip>
          <a:srcRect l="26647" t="37540" r="19020" b="6390"/>
          <a:stretch/>
        </p:blipFill>
        <p:spPr>
          <a:xfrm>
            <a:off x="3886199" y="1347787"/>
            <a:ext cx="11811000" cy="3729789"/>
          </a:xfrm>
          <a:prstGeom prst="rect">
            <a:avLst/>
          </a:prstGeom>
        </p:spPr>
      </p:pic>
      <p:pic>
        <p:nvPicPr>
          <p:cNvPr id="5" name="Picture 5"/>
          <p:cNvPicPr>
            <a:picLocks noChangeAspect="1"/>
          </p:cNvPicPr>
          <p:nvPr/>
        </p:nvPicPr>
        <p:blipFill>
          <a:blip r:embed="rId10"/>
          <a:srcRect/>
          <a:stretch>
            <a:fillRect/>
          </a:stretch>
        </p:blipFill>
        <p:spPr>
          <a:xfrm rot="2700000">
            <a:off x="2405773" y="-48354"/>
            <a:ext cx="1044336" cy="285142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444A8CC-D622-4812-DBAA-16AABF82ACC0}"/>
                  </a:ext>
                </a:extLst>
              </p:cNvPr>
              <p:cNvSpPr txBox="1"/>
              <p:nvPr/>
            </p:nvSpPr>
            <p:spPr>
              <a:xfrm>
                <a:off x="5135164" y="5658239"/>
                <a:ext cx="9313069" cy="3295261"/>
              </a:xfrm>
              <a:prstGeom prst="rect">
                <a:avLst/>
              </a:prstGeom>
              <a:noFill/>
            </p:spPr>
            <p:txBody>
              <a:bodyPr wrap="square">
                <a:spAutoFit/>
              </a:bodyPr>
              <a:lstStyle/>
              <a:p>
                <a:pPr marL="0" marR="0" algn="just">
                  <a:lnSpc>
                    <a:spcPct val="150000"/>
                  </a:lnSpc>
                  <a:spcBef>
                    <a:spcPts val="0"/>
                  </a:spcBef>
                  <a:spcAft>
                    <a:spcPts val="600"/>
                  </a:spcAft>
                </a:pPr>
                <a:r>
                  <a:rPr lang="vi-VN" sz="4400" i="1" dirty="0">
                    <a:solidFill>
                      <a:srgbClr val="FF0000"/>
                    </a:solidFill>
                    <a:effectLst/>
                    <a:ea typeface="Calibri" panose="020F0502020204030204" pitchFamily="34" charset="0"/>
                    <a:cs typeface="Times New Roman" panose="02020603050405020304" pitchFamily="18" charset="0"/>
                  </a:rPr>
                  <a:t>Kí hiệu: </a:t>
                </a:r>
                <a:endParaRPr lang="en-US" sz="4400" i="1" dirty="0">
                  <a:solidFill>
                    <a:srgbClr val="FF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4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4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vi-VN" sz="4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4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dirty="0">
                    <a:solidFill>
                      <a:srgbClr val="000000"/>
                    </a:solidFill>
                    <a:effectLst/>
                    <a:ea typeface="Calibri" panose="020F0502020204030204" pitchFamily="34" charset="0"/>
                    <a:cs typeface="Times New Roman" panose="02020603050405020304" pitchFamily="18" charset="0"/>
                  </a:rPr>
                  <a:t> thì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m:rPr>
                        <m:sty m:val="p"/>
                      </m:rPr>
                      <a:rPr lang="en-US" sz="44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4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4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dirty="0">
                    <a:effectLst/>
                    <a:ea typeface="Calibri" panose="020F0502020204030204" pitchFamily="34" charset="0"/>
                    <a:cs typeface="Times New Roman" panose="02020603050405020304" pitchFamily="18" charset="0"/>
                  </a:rPr>
                  <a:t> (c.g.c)</a:t>
                </a:r>
                <a:endParaRPr lang="en-US" sz="4400" dirty="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0444A8CC-D622-4812-DBAA-16AABF82ACC0}"/>
                  </a:ext>
                </a:extLst>
              </p:cNvPr>
              <p:cNvSpPr txBox="1">
                <a:spLocks noRot="1" noChangeAspect="1" noMove="1" noResize="1" noEditPoints="1" noAdjustHandles="1" noChangeArrowheads="1" noChangeShapeType="1" noTextEdit="1"/>
              </p:cNvSpPr>
              <p:nvPr/>
            </p:nvSpPr>
            <p:spPr>
              <a:xfrm>
                <a:off x="5135164" y="5658239"/>
                <a:ext cx="9313069" cy="3295261"/>
              </a:xfrm>
              <a:prstGeom prst="rect">
                <a:avLst/>
              </a:prstGeom>
              <a:blipFill>
                <a:blip r:embed="rId11"/>
                <a:stretch>
                  <a:fillRect l="-2618" r="-982" b="-7209"/>
                </a:stretch>
              </a:blipFill>
            </p:spPr>
            <p:txBody>
              <a:bodyPr/>
              <a:lstStyle/>
              <a:p>
                <a:r>
                  <a:rPr lang="en-US">
                    <a:noFill/>
                  </a:rPr>
                  <a:t> </a:t>
                </a:r>
              </a:p>
            </p:txBody>
          </p:sp>
        </mc:Fallback>
      </mc:AlternateContent>
    </p:spTree>
    <p:extLst>
      <p:ext uri="{BB962C8B-B14F-4D97-AF65-F5344CB8AC3E}">
        <p14:creationId xmlns:p14="http://schemas.microsoft.com/office/powerpoint/2010/main" val="13631148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7" t="9977" b="11020"/>
          <a:stretch>
            <a:fillRect/>
          </a:stretch>
        </p:blipFill>
        <p:spPr>
          <a:xfrm>
            <a:off x="0" y="0"/>
            <a:ext cx="18288000" cy="10287000"/>
          </a:xfrm>
          <a:prstGeom prst="rect">
            <a:avLst/>
          </a:prstGeom>
        </p:spPr>
      </p:pic>
      <p:pic>
        <p:nvPicPr>
          <p:cNvPr id="6" name="Picture 6"/>
          <p:cNvPicPr>
            <a:picLocks noChangeAspect="1"/>
          </p:cNvPicPr>
          <p:nvPr/>
        </p:nvPicPr>
        <p:blipFill>
          <a:blip r:embed="rId3"/>
          <a:srcRect/>
          <a:stretch>
            <a:fillRect/>
          </a:stretch>
        </p:blipFill>
        <p:spPr>
          <a:xfrm>
            <a:off x="17221200" y="93354"/>
            <a:ext cx="930920" cy="948708"/>
          </a:xfrm>
          <a:prstGeom prst="rect">
            <a:avLst/>
          </a:prstGeom>
        </p:spPr>
      </p:pic>
      <p:sp>
        <p:nvSpPr>
          <p:cNvPr id="14" name="Hình Bầu dục 13">
            <a:extLst>
              <a:ext uri="{FF2B5EF4-FFF2-40B4-BE49-F238E27FC236}">
                <a16:creationId xmlns:a16="http://schemas.microsoft.com/office/drawing/2014/main" id="{59960B13-DE0E-8980-2763-998FDBA8066C}"/>
              </a:ext>
            </a:extLst>
          </p:cNvPr>
          <p:cNvSpPr/>
          <p:nvPr/>
        </p:nvSpPr>
        <p:spPr>
          <a:xfrm>
            <a:off x="8345065" y="774878"/>
            <a:ext cx="3048000" cy="1295400"/>
          </a:xfrm>
          <a:prstGeom prst="ellips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Ví</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a:t>
            </a:r>
            <a:r>
              <a:rPr lang="en-US" sz="4400" b="1" dirty="0">
                <a:solidFill>
                  <a:schemeClr val="tx1"/>
                </a:solidFill>
                <a:latin typeface="Arial" panose="020B0604020202020204" pitchFamily="34" charset="0"/>
                <a:cs typeface="Arial" panose="020B0604020202020204" pitchFamily="34" charset="0"/>
              </a:rPr>
              <a:t> 1</a:t>
            </a:r>
          </a:p>
        </p:txBody>
      </p:sp>
      <p:sp>
        <p:nvSpPr>
          <p:cNvPr id="15" name="Hộp Văn bản 14">
            <a:extLst>
              <a:ext uri="{FF2B5EF4-FFF2-40B4-BE49-F238E27FC236}">
                <a16:creationId xmlns:a16="http://schemas.microsoft.com/office/drawing/2014/main" id="{C1A68979-88F1-A078-882D-C1F3748049B8}"/>
              </a:ext>
            </a:extLst>
          </p:cNvPr>
          <p:cNvSpPr txBox="1"/>
          <p:nvPr/>
        </p:nvSpPr>
        <p:spPr>
          <a:xfrm>
            <a:off x="2768858" y="2377245"/>
            <a:ext cx="14200413" cy="982513"/>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ở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49</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D17501B0-3939-C7CE-634B-190D094449E8}"/>
              </a:ext>
            </a:extLst>
          </p:cNvPr>
          <p:cNvPicPr>
            <a:picLocks noChangeAspect="1"/>
          </p:cNvPicPr>
          <p:nvPr/>
        </p:nvPicPr>
        <p:blipFill rotWithShape="1">
          <a:blip r:embed="rId4">
            <a:extLst>
              <a:ext uri="{28A0092B-C50C-407E-A947-70E740481C1C}">
                <a14:useLocalDpi xmlns:a14="http://schemas.microsoft.com/office/drawing/2010/main" val="0"/>
              </a:ext>
            </a:extLst>
          </a:blip>
          <a:srcRect l="1071" t="11037" r="605" b="47778"/>
          <a:stretch/>
        </p:blipFill>
        <p:spPr>
          <a:xfrm>
            <a:off x="1829964" y="4214245"/>
            <a:ext cx="16078200" cy="4236684"/>
          </a:xfrm>
          <a:prstGeom prst="rect">
            <a:avLst/>
          </a:prstGeom>
        </p:spPr>
      </p:pic>
      <p:pic>
        <p:nvPicPr>
          <p:cNvPr id="21" name="Picture 6">
            <a:extLst>
              <a:ext uri="{FF2B5EF4-FFF2-40B4-BE49-F238E27FC236}">
                <a16:creationId xmlns:a16="http://schemas.microsoft.com/office/drawing/2014/main" id="{E4F244FA-521F-2D42-49CD-2F057BF0C4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9593">
            <a:off x="16987790" y="4051782"/>
            <a:ext cx="1397740" cy="292303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ppt_w+.3"/>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1135</Words>
  <Application>Microsoft Office PowerPoint</Application>
  <PresentationFormat>Custom</PresentationFormat>
  <Paragraphs>89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Cambria Math</vt:lpstr>
      <vt:lpstr>Calibri</vt:lpstr>
      <vt:lpstr>Arial (Body)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Black Doodle Creative Company Agenda Presentation</dc:title>
  <dc:creator>Lê Thảo</dc:creator>
  <cp:lastModifiedBy>thu dao</cp:lastModifiedBy>
  <cp:revision>13</cp:revision>
  <dcterms:created xsi:type="dcterms:W3CDTF">2006-08-16T00:00:00Z</dcterms:created>
  <dcterms:modified xsi:type="dcterms:W3CDTF">2024-03-18T01:55:22Z</dcterms:modified>
  <dc:identifier>DAFOOeglv-o</dc:identifier>
</cp:coreProperties>
</file>