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7"/>
  </p:notesMasterIdLst>
  <p:sldIdLst>
    <p:sldId id="394" r:id="rId2"/>
    <p:sldId id="257" r:id="rId3"/>
    <p:sldId id="259" r:id="rId4"/>
    <p:sldId id="261" r:id="rId5"/>
    <p:sldId id="262" r:id="rId6"/>
    <p:sldId id="258" r:id="rId7"/>
    <p:sldId id="260" r:id="rId8"/>
    <p:sldId id="263" r:id="rId9"/>
    <p:sldId id="264" r:id="rId10"/>
    <p:sldId id="265" r:id="rId11"/>
    <p:sldId id="266" r:id="rId12"/>
    <p:sldId id="268" r:id="rId13"/>
    <p:sldId id="267" r:id="rId14"/>
    <p:sldId id="269" r:id="rId15"/>
    <p:sldId id="298" r:id="rId16"/>
    <p:sldId id="277" r:id="rId17"/>
    <p:sldId id="279" r:id="rId18"/>
    <p:sldId id="280" r:id="rId19"/>
    <p:sldId id="288" r:id="rId20"/>
    <p:sldId id="289" r:id="rId21"/>
    <p:sldId id="295" r:id="rId22"/>
    <p:sldId id="290" r:id="rId23"/>
    <p:sldId id="291" r:id="rId24"/>
    <p:sldId id="282" r:id="rId25"/>
    <p:sldId id="287" r:id="rId26"/>
  </p:sldIdLst>
  <p:sldSz cx="18288000" cy="10287000"/>
  <p:notesSz cx="6858000" cy="9144000"/>
  <p:embeddedFontLst>
    <p:embeddedFont>
      <p:font typeface="Yu Mincho" panose="02020400000000000000" pitchFamily="18" charset="-128"/>
      <p:regular r:id="rId28"/>
    </p:embeddedFont>
    <p:embeddedFont>
      <p:font typeface="Cambria Math" panose="02040503050406030204" pitchFamily="18" charset="0"/>
      <p:regular r:id="rId29"/>
    </p:embeddedFont>
    <p:embeddedFont>
      <p:font typeface="DM Serif Display" pitchFamily="2" charset="0"/>
      <p:regular r:id="rId30"/>
      <p: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39" d="100"/>
          <a:sy n="39" d="100"/>
        </p:scale>
        <p:origin x="940" y="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1D3A2A-8BAA-42BB-84E0-2A2FF5936D8F}" type="datetimeFigureOut">
              <a:rPr lang="en-US" smtClean="0"/>
              <a:t>3/18/2024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4E087E-6B62-4BFE-B106-4017E0ECED93}" type="slidenum">
              <a:rPr lang="en-US" smtClean="0"/>
              <a:t>‹#›</a:t>
            </a:fld>
            <a:endParaRPr lang="en-US"/>
          </a:p>
        </p:txBody>
      </p:sp>
    </p:spTree>
    <p:extLst>
      <p:ext uri="{BB962C8B-B14F-4D97-AF65-F5344CB8AC3E}">
        <p14:creationId xmlns:p14="http://schemas.microsoft.com/office/powerpoint/2010/main" val="2540153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4E087E-6B62-4BFE-B106-4017E0ECED93}" type="slidenum">
              <a:rPr lang="en-US" smtClean="0"/>
              <a:t>9</a:t>
            </a:fld>
            <a:endParaRPr lang="en-US"/>
          </a:p>
        </p:txBody>
      </p:sp>
    </p:spTree>
    <p:extLst>
      <p:ext uri="{BB962C8B-B14F-4D97-AF65-F5344CB8AC3E}">
        <p14:creationId xmlns:p14="http://schemas.microsoft.com/office/powerpoint/2010/main" val="2132718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image" Target="../media/image73.svg"/><Relationship Id="rId18" Type="http://schemas.openxmlformats.org/officeDocument/2006/relationships/image" Target="../media/image87.png"/><Relationship Id="rId3" Type="http://schemas.openxmlformats.org/officeDocument/2006/relationships/image" Target="../media/image4.svg"/><Relationship Id="rId7" Type="http://schemas.openxmlformats.org/officeDocument/2006/relationships/image" Target="../media/image60.svg"/><Relationship Id="rId12" Type="http://schemas.openxmlformats.org/officeDocument/2006/relationships/image" Target="../media/image72.png"/><Relationship Id="rId17" Type="http://schemas.openxmlformats.org/officeDocument/2006/relationships/image" Target="../media/image75.png"/><Relationship Id="rId2" Type="http://schemas.openxmlformats.org/officeDocument/2006/relationships/image" Target="../media/image3.png"/><Relationship Id="rId16" Type="http://schemas.openxmlformats.org/officeDocument/2006/relationships/image" Target="../media/image74.png"/><Relationship Id="rId1" Type="http://schemas.openxmlformats.org/officeDocument/2006/relationships/slideLayout" Target="../slideLayouts/slideLayout7.xml"/><Relationship Id="rId6" Type="http://schemas.openxmlformats.org/officeDocument/2006/relationships/image" Target="../media/image59.png"/><Relationship Id="rId11" Type="http://schemas.openxmlformats.org/officeDocument/2006/relationships/image" Target="../media/image46.svg"/><Relationship Id="rId5" Type="http://schemas.openxmlformats.org/officeDocument/2006/relationships/image" Target="../media/image58.svg"/><Relationship Id="rId15" Type="http://schemas.openxmlformats.org/officeDocument/2006/relationships/image" Target="../media/image40.svg"/><Relationship Id="rId10" Type="http://schemas.openxmlformats.org/officeDocument/2006/relationships/image" Target="../media/image45.png"/><Relationship Id="rId4" Type="http://schemas.openxmlformats.org/officeDocument/2006/relationships/image" Target="../media/image57.png"/><Relationship Id="rId9" Type="http://schemas.openxmlformats.org/officeDocument/2006/relationships/image" Target="../media/image71.svg"/><Relationship Id="rId14" Type="http://schemas.openxmlformats.org/officeDocument/2006/relationships/image" Target="../media/image39.png"/></Relationships>
</file>

<file path=ppt/slides/_rels/slide11.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6.svg"/><Relationship Id="rId3" Type="http://schemas.openxmlformats.org/officeDocument/2006/relationships/image" Target="../media/image4.svg"/><Relationship Id="rId7" Type="http://schemas.openxmlformats.org/officeDocument/2006/relationships/image" Target="../media/image60.svg"/><Relationship Id="rId12"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9.png"/><Relationship Id="rId11" Type="http://schemas.openxmlformats.org/officeDocument/2006/relationships/image" Target="../media/image63.svg"/><Relationship Id="rId5" Type="http://schemas.openxmlformats.org/officeDocument/2006/relationships/image" Target="../media/image12.svg"/><Relationship Id="rId15" Type="http://schemas.openxmlformats.org/officeDocument/2006/relationships/image" Target="../media/image89.png"/><Relationship Id="rId10" Type="http://schemas.openxmlformats.org/officeDocument/2006/relationships/image" Target="../media/image62.png"/><Relationship Id="rId4" Type="http://schemas.openxmlformats.org/officeDocument/2006/relationships/image" Target="../media/image11.png"/><Relationship Id="rId9" Type="http://schemas.openxmlformats.org/officeDocument/2006/relationships/image" Target="../media/image50.svg"/><Relationship Id="rId14" Type="http://schemas.openxmlformats.org/officeDocument/2006/relationships/image" Target="../media/image88.png"/></Relationships>
</file>

<file path=ppt/slides/_rels/slide12.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67.svg"/><Relationship Id="rId3" Type="http://schemas.openxmlformats.org/officeDocument/2006/relationships/image" Target="../media/image4.svg"/><Relationship Id="rId7" Type="http://schemas.openxmlformats.org/officeDocument/2006/relationships/image" Target="../media/image33.svg"/><Relationship Id="rId12" Type="http://schemas.openxmlformats.org/officeDocument/2006/relationships/image" Target="../media/image66.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40.svg"/><Relationship Id="rId5" Type="http://schemas.openxmlformats.org/officeDocument/2006/relationships/image" Target="../media/image77.svg"/><Relationship Id="rId10" Type="http://schemas.openxmlformats.org/officeDocument/2006/relationships/image" Target="../media/image39.png"/><Relationship Id="rId4" Type="http://schemas.openxmlformats.org/officeDocument/2006/relationships/image" Target="../media/image76.png"/><Relationship Id="rId9" Type="http://schemas.openxmlformats.org/officeDocument/2006/relationships/image" Target="../media/image38.svg"/><Relationship Id="rId14" Type="http://schemas.openxmlformats.org/officeDocument/2006/relationships/image" Target="../media/image92.png"/></Relationships>
</file>

<file path=ppt/slides/_rels/slide13.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79.png"/><Relationship Id="rId3" Type="http://schemas.openxmlformats.org/officeDocument/2006/relationships/image" Target="../media/image4.svg"/><Relationship Id="rId7" Type="http://schemas.openxmlformats.org/officeDocument/2006/relationships/image" Target="../media/image60.svg"/><Relationship Id="rId12" Type="http://schemas.openxmlformats.org/officeDocument/2006/relationships/image" Target="../media/image78.png"/><Relationship Id="rId17" Type="http://schemas.openxmlformats.org/officeDocument/2006/relationships/image" Target="../media/image82.svg"/><Relationship Id="rId2" Type="http://schemas.openxmlformats.org/officeDocument/2006/relationships/image" Target="../media/image3.png"/><Relationship Id="rId16" Type="http://schemas.openxmlformats.org/officeDocument/2006/relationships/image" Target="../media/image81.png"/><Relationship Id="rId1" Type="http://schemas.openxmlformats.org/officeDocument/2006/relationships/slideLayout" Target="../slideLayouts/slideLayout7.xml"/><Relationship Id="rId6" Type="http://schemas.openxmlformats.org/officeDocument/2006/relationships/image" Target="../media/image59.png"/><Relationship Id="rId11" Type="http://schemas.openxmlformats.org/officeDocument/2006/relationships/image" Target="../media/image6.svg"/><Relationship Id="rId5" Type="http://schemas.openxmlformats.org/officeDocument/2006/relationships/image" Target="../media/image58.svg"/><Relationship Id="rId15" Type="http://schemas.openxmlformats.org/officeDocument/2006/relationships/image" Target="../media/image96.png"/><Relationship Id="rId10" Type="http://schemas.openxmlformats.org/officeDocument/2006/relationships/image" Target="../media/image5.png"/><Relationship Id="rId4" Type="http://schemas.openxmlformats.org/officeDocument/2006/relationships/image" Target="../media/image57.png"/><Relationship Id="rId9" Type="http://schemas.openxmlformats.org/officeDocument/2006/relationships/image" Target="../media/image33.svg"/><Relationship Id="rId14" Type="http://schemas.openxmlformats.org/officeDocument/2006/relationships/image" Target="../media/image95.png"/></Relationships>
</file>

<file path=ppt/slides/_rels/slide14.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4.svg"/><Relationship Id="rId7" Type="http://schemas.openxmlformats.org/officeDocument/2006/relationships/image" Target="../media/image22.svg"/><Relationship Id="rId12" Type="http://schemas.openxmlformats.org/officeDocument/2006/relationships/image" Target="../media/image103.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55.svg"/><Relationship Id="rId5" Type="http://schemas.openxmlformats.org/officeDocument/2006/relationships/image" Target="../media/image84.svg"/><Relationship Id="rId10" Type="http://schemas.openxmlformats.org/officeDocument/2006/relationships/image" Target="../media/image54.png"/><Relationship Id="rId4" Type="http://schemas.openxmlformats.org/officeDocument/2006/relationships/image" Target="../media/image83.png"/><Relationship Id="rId9" Type="http://schemas.openxmlformats.org/officeDocument/2006/relationships/image" Target="../media/image86.svg"/></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svg"/><Relationship Id="rId3" Type="http://schemas.openxmlformats.org/officeDocument/2006/relationships/image" Target="../media/image4.svg"/><Relationship Id="rId7" Type="http://schemas.openxmlformats.org/officeDocument/2006/relationships/image" Target="../media/image6.svg"/><Relationship Id="rId12" Type="http://schemas.openxmlformats.org/officeDocument/2006/relationships/image" Target="../media/image29.png"/><Relationship Id="rId2" Type="http://schemas.openxmlformats.org/officeDocument/2006/relationships/image" Target="../media/image3.png"/><Relationship Id="rId16" Type="http://schemas.openxmlformats.org/officeDocument/2006/relationships/image" Target="../media/image90.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28.svg"/><Relationship Id="rId5" Type="http://schemas.openxmlformats.org/officeDocument/2006/relationships/image" Target="../media/image12.svg"/><Relationship Id="rId15" Type="http://schemas.openxmlformats.org/officeDocument/2006/relationships/image" Target="../media/image104.png"/><Relationship Id="rId10" Type="http://schemas.openxmlformats.org/officeDocument/2006/relationships/image" Target="../media/image27.png"/><Relationship Id="rId4" Type="http://schemas.openxmlformats.org/officeDocument/2006/relationships/image" Target="../media/image11.png"/><Relationship Id="rId9" Type="http://schemas.openxmlformats.org/officeDocument/2006/relationships/image" Target="../media/image26.svg"/><Relationship Id="rId14" Type="http://schemas.openxmlformats.org/officeDocument/2006/relationships/image" Target="../media/image31.png"/></Relationships>
</file>

<file path=ppt/slides/_rels/slide16.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59.png"/><Relationship Id="rId18" Type="http://schemas.openxmlformats.org/officeDocument/2006/relationships/image" Target="../media/image91.png"/><Relationship Id="rId3" Type="http://schemas.openxmlformats.org/officeDocument/2006/relationships/image" Target="../media/image4.svg"/><Relationship Id="rId7" Type="http://schemas.openxmlformats.org/officeDocument/2006/relationships/image" Target="../media/image6.svg"/><Relationship Id="rId12" Type="http://schemas.openxmlformats.org/officeDocument/2006/relationships/image" Target="../media/image106.png"/><Relationship Id="rId17" Type="http://schemas.openxmlformats.org/officeDocument/2006/relationships/image" Target="../media/image69.png"/><Relationship Id="rId2" Type="http://schemas.openxmlformats.org/officeDocument/2006/relationships/image" Target="../media/image3.png"/><Relationship Id="rId16" Type="http://schemas.openxmlformats.org/officeDocument/2006/relationships/image" Target="../media/image65.sv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30.svg"/><Relationship Id="rId5" Type="http://schemas.openxmlformats.org/officeDocument/2006/relationships/image" Target="../media/image12.svg"/><Relationship Id="rId15" Type="http://schemas.openxmlformats.org/officeDocument/2006/relationships/image" Target="../media/image64.png"/><Relationship Id="rId10" Type="http://schemas.openxmlformats.org/officeDocument/2006/relationships/image" Target="../media/image29.png"/><Relationship Id="rId4" Type="http://schemas.openxmlformats.org/officeDocument/2006/relationships/image" Target="../media/image11.png"/><Relationship Id="rId9" Type="http://schemas.openxmlformats.org/officeDocument/2006/relationships/image" Target="../media/image28.svg"/><Relationship Id="rId14" Type="http://schemas.openxmlformats.org/officeDocument/2006/relationships/image" Target="../media/image60.svg"/></Relationships>
</file>

<file path=ppt/slides/_rels/slide17.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svg"/><Relationship Id="rId7" Type="http://schemas.openxmlformats.org/officeDocument/2006/relationships/image" Target="../media/image17.svg"/><Relationship Id="rId12" Type="http://schemas.openxmlformats.org/officeDocument/2006/relationships/image" Target="../media/image93.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108.png"/><Relationship Id="rId5" Type="http://schemas.openxmlformats.org/officeDocument/2006/relationships/image" Target="../media/image12.svg"/><Relationship Id="rId10" Type="http://schemas.openxmlformats.org/officeDocument/2006/relationships/image" Target="../media/image44.png"/><Relationship Id="rId4" Type="http://schemas.openxmlformats.org/officeDocument/2006/relationships/image" Target="../media/image11.png"/><Relationship Id="rId9" Type="http://schemas.openxmlformats.org/officeDocument/2006/relationships/image" Target="../media/image50.svg"/></Relationships>
</file>

<file path=ppt/slides/_rels/slide18.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110.png"/><Relationship Id="rId3" Type="http://schemas.openxmlformats.org/officeDocument/2006/relationships/image" Target="../media/image4.svg"/><Relationship Id="rId7" Type="http://schemas.openxmlformats.org/officeDocument/2006/relationships/image" Target="../media/image63.svg"/><Relationship Id="rId12" Type="http://schemas.openxmlformats.org/officeDocument/2006/relationships/image" Target="../media/image31.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2.png"/><Relationship Id="rId11" Type="http://schemas.openxmlformats.org/officeDocument/2006/relationships/image" Target="../media/image26.svg"/><Relationship Id="rId5" Type="http://schemas.openxmlformats.org/officeDocument/2006/relationships/image" Target="../media/image58.svg"/><Relationship Id="rId10" Type="http://schemas.openxmlformats.org/officeDocument/2006/relationships/image" Target="../media/image25.png"/><Relationship Id="rId4" Type="http://schemas.openxmlformats.org/officeDocument/2006/relationships/image" Target="../media/image57.png"/><Relationship Id="rId9" Type="http://schemas.openxmlformats.org/officeDocument/2006/relationships/image" Target="../media/image67.svg"/><Relationship Id="rId14" Type="http://schemas.openxmlformats.org/officeDocument/2006/relationships/image" Target="../media/image94.png"/></Relationships>
</file>

<file path=ppt/slides/_rels/slide19.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7.png"/><Relationship Id="rId3" Type="http://schemas.openxmlformats.org/officeDocument/2006/relationships/image" Target="../media/image4.svg"/><Relationship Id="rId7" Type="http://schemas.openxmlformats.org/officeDocument/2006/relationships/image" Target="../media/image10.svg"/><Relationship Id="rId12" Type="http://schemas.openxmlformats.org/officeDocument/2006/relationships/image" Target="../media/image1040.png"/><Relationship Id="rId2" Type="http://schemas.openxmlformats.org/officeDocument/2006/relationships/image" Target="../media/image3.png"/><Relationship Id="rId16" Type="http://schemas.openxmlformats.org/officeDocument/2006/relationships/image" Target="../media/image1060.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2.svg"/><Relationship Id="rId5" Type="http://schemas.openxmlformats.org/officeDocument/2006/relationships/image" Target="../media/image33.svg"/><Relationship Id="rId15" Type="http://schemas.openxmlformats.org/officeDocument/2006/relationships/image" Target="../media/image97.png"/><Relationship Id="rId10" Type="http://schemas.openxmlformats.org/officeDocument/2006/relationships/image" Target="../media/image11.png"/><Relationship Id="rId4" Type="http://schemas.openxmlformats.org/officeDocument/2006/relationships/image" Target="../media/image32.png"/><Relationship Id="rId9" Type="http://schemas.openxmlformats.org/officeDocument/2006/relationships/image" Target="../media/image35.svg"/><Relationship Id="rId14" Type="http://schemas.openxmlformats.org/officeDocument/2006/relationships/image" Target="../media/image38.sv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3.png"/><Relationship Id="rId3" Type="http://schemas.openxmlformats.org/officeDocument/2006/relationships/image" Target="../media/image4.svg"/><Relationship Id="rId7" Type="http://schemas.openxmlformats.org/officeDocument/2006/relationships/image" Target="../media/image8.svg"/><Relationship Id="rId12"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28.png"/></Relationships>
</file>

<file path=ppt/slides/_rels/slide20.xml.rels><?xml version="1.0" encoding="UTF-8" standalone="yes"?>
<Relationships xmlns="http://schemas.openxmlformats.org/package/2006/relationships"><Relationship Id="rId8" Type="http://schemas.openxmlformats.org/officeDocument/2006/relationships/image" Target="../media/image33.svg"/><Relationship Id="rId13" Type="http://schemas.openxmlformats.org/officeDocument/2006/relationships/image" Target="../media/image46.svg"/><Relationship Id="rId3" Type="http://schemas.openxmlformats.org/officeDocument/2006/relationships/image" Target="../media/image4.svg"/><Relationship Id="rId7" Type="http://schemas.openxmlformats.org/officeDocument/2006/relationships/image" Target="../media/image32.png"/><Relationship Id="rId12" Type="http://schemas.openxmlformats.org/officeDocument/2006/relationships/image" Target="../media/image45.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41.png"/><Relationship Id="rId11" Type="http://schemas.openxmlformats.org/officeDocument/2006/relationships/image" Target="../media/image44.png"/><Relationship Id="rId5" Type="http://schemas.openxmlformats.org/officeDocument/2006/relationships/image" Target="../media/image40.svg"/><Relationship Id="rId10" Type="http://schemas.openxmlformats.org/officeDocument/2006/relationships/image" Target="../media/image43.svg"/><Relationship Id="rId4" Type="http://schemas.openxmlformats.org/officeDocument/2006/relationships/image" Target="../media/image39.png"/><Relationship Id="rId9" Type="http://schemas.openxmlformats.org/officeDocument/2006/relationships/image" Target="../media/image42.png"/><Relationship Id="rId14" Type="http://schemas.openxmlformats.org/officeDocument/2006/relationships/image" Target="../media/image47.png"/></Relationships>
</file>

<file path=ppt/slides/_rels/slide21.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67.svg"/><Relationship Id="rId3" Type="http://schemas.openxmlformats.org/officeDocument/2006/relationships/image" Target="../media/image4.svg"/><Relationship Id="rId7" Type="http://schemas.openxmlformats.org/officeDocument/2006/relationships/image" Target="../media/image33.svg"/><Relationship Id="rId12" Type="http://schemas.openxmlformats.org/officeDocument/2006/relationships/image" Target="../media/image66.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40.svg"/><Relationship Id="rId5" Type="http://schemas.openxmlformats.org/officeDocument/2006/relationships/image" Target="../media/image77.svg"/><Relationship Id="rId15" Type="http://schemas.openxmlformats.org/officeDocument/2006/relationships/image" Target="../media/image1080.png"/><Relationship Id="rId10" Type="http://schemas.openxmlformats.org/officeDocument/2006/relationships/image" Target="../media/image39.png"/><Relationship Id="rId4" Type="http://schemas.openxmlformats.org/officeDocument/2006/relationships/image" Target="../media/image76.png"/><Relationship Id="rId9" Type="http://schemas.openxmlformats.org/officeDocument/2006/relationships/image" Target="../media/image38.svg"/><Relationship Id="rId14" Type="http://schemas.openxmlformats.org/officeDocument/2006/relationships/image" Target="../media/image98.png"/></Relationships>
</file>

<file path=ppt/slides/_rels/slide22.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40.svg"/><Relationship Id="rId3" Type="http://schemas.openxmlformats.org/officeDocument/2006/relationships/image" Target="../media/image4.svg"/><Relationship Id="rId7" Type="http://schemas.openxmlformats.org/officeDocument/2006/relationships/image" Target="../media/image50.svg"/><Relationship Id="rId12" Type="http://schemas.openxmlformats.org/officeDocument/2006/relationships/image" Target="../media/image39.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49.png"/><Relationship Id="rId11" Type="http://schemas.openxmlformats.org/officeDocument/2006/relationships/image" Target="../media/image55.svg"/><Relationship Id="rId5" Type="http://schemas.openxmlformats.org/officeDocument/2006/relationships/image" Target="../media/image12.svg"/><Relationship Id="rId10" Type="http://schemas.openxmlformats.org/officeDocument/2006/relationships/image" Target="../media/image54.png"/><Relationship Id="rId4" Type="http://schemas.openxmlformats.org/officeDocument/2006/relationships/image" Target="../media/image11.png"/><Relationship Id="rId9" Type="http://schemas.openxmlformats.org/officeDocument/2006/relationships/image" Target="../media/image53.svg"/><Relationship Id="rId14" Type="http://schemas.openxmlformats.org/officeDocument/2006/relationships/image" Target="../media/image1090.png"/></Relationships>
</file>

<file path=ppt/slides/_rels/slide23.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svg"/><Relationship Id="rId7" Type="http://schemas.openxmlformats.org/officeDocument/2006/relationships/image" Target="../media/image17.svg"/><Relationship Id="rId12" Type="http://schemas.openxmlformats.org/officeDocument/2006/relationships/image" Target="../media/image99.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1100.png"/><Relationship Id="rId5" Type="http://schemas.openxmlformats.org/officeDocument/2006/relationships/image" Target="../media/image12.svg"/><Relationship Id="rId10" Type="http://schemas.openxmlformats.org/officeDocument/2006/relationships/image" Target="../media/image44.png"/><Relationship Id="rId4" Type="http://schemas.openxmlformats.org/officeDocument/2006/relationships/image" Target="../media/image11.png"/><Relationship Id="rId9" Type="http://schemas.openxmlformats.org/officeDocument/2006/relationships/image" Target="../media/image50.svg"/></Relationships>
</file>

<file path=ppt/slides/_rels/slide24.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6.svg"/><Relationship Id="rId3" Type="http://schemas.openxmlformats.org/officeDocument/2006/relationships/image" Target="../media/image4.svg"/><Relationship Id="rId7" Type="http://schemas.openxmlformats.org/officeDocument/2006/relationships/image" Target="../media/image60.svg"/><Relationship Id="rId12"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9.png"/><Relationship Id="rId11" Type="http://schemas.openxmlformats.org/officeDocument/2006/relationships/image" Target="../media/image63.svg"/><Relationship Id="rId5" Type="http://schemas.openxmlformats.org/officeDocument/2006/relationships/image" Target="../media/image12.svg"/><Relationship Id="rId10" Type="http://schemas.openxmlformats.org/officeDocument/2006/relationships/image" Target="../media/image62.png"/><Relationship Id="rId4" Type="http://schemas.openxmlformats.org/officeDocument/2006/relationships/image" Target="../media/image11.png"/><Relationship Id="rId9" Type="http://schemas.openxmlformats.org/officeDocument/2006/relationships/image" Target="../media/image50.svg"/><Relationship Id="rId14" Type="http://schemas.openxmlformats.org/officeDocument/2006/relationships/image" Target="../media/image100.png"/></Relationships>
</file>

<file path=ppt/slides/_rels/slide25.xml.rels><?xml version="1.0" encoding="UTF-8" standalone="yes"?>
<Relationships xmlns="http://schemas.openxmlformats.org/package/2006/relationships"><Relationship Id="rId8" Type="http://schemas.openxmlformats.org/officeDocument/2006/relationships/image" Target="../media/image107.png"/><Relationship Id="rId13" Type="http://schemas.openxmlformats.org/officeDocument/2006/relationships/image" Target="../media/image84.svg"/><Relationship Id="rId3" Type="http://schemas.openxmlformats.org/officeDocument/2006/relationships/image" Target="../media/image4.svg"/><Relationship Id="rId7" Type="http://schemas.openxmlformats.org/officeDocument/2006/relationships/image" Target="../media/image47.png"/><Relationship Id="rId12" Type="http://schemas.openxmlformats.org/officeDocument/2006/relationships/image" Target="../media/image83.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05.png"/><Relationship Id="rId11" Type="http://schemas.openxmlformats.org/officeDocument/2006/relationships/image" Target="../media/image71.svg"/><Relationship Id="rId5" Type="http://schemas.openxmlformats.org/officeDocument/2006/relationships/image" Target="../media/image102.png"/><Relationship Id="rId10" Type="http://schemas.openxmlformats.org/officeDocument/2006/relationships/image" Target="../media/image70.png"/><Relationship Id="rId4" Type="http://schemas.openxmlformats.org/officeDocument/2006/relationships/image" Target="../media/image101.png"/><Relationship Id="rId9" Type="http://schemas.openxmlformats.org/officeDocument/2006/relationships/image" Target="../media/image108.sv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4.svg"/><Relationship Id="rId7" Type="http://schemas.openxmlformats.org/officeDocument/2006/relationships/image" Target="../media/image17.svg"/><Relationship Id="rId12" Type="http://schemas.openxmlformats.org/officeDocument/2006/relationships/image" Target="../media/image22.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sv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svg"/><Relationship Id="rId14" Type="http://schemas.openxmlformats.org/officeDocument/2006/relationships/image" Target="../media/image24.pn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28.svg"/><Relationship Id="rId3" Type="http://schemas.openxmlformats.org/officeDocument/2006/relationships/image" Target="../media/image4.svg"/><Relationship Id="rId7" Type="http://schemas.openxmlformats.org/officeDocument/2006/relationships/image" Target="../media/image12.svg"/><Relationship Id="rId12" Type="http://schemas.openxmlformats.org/officeDocument/2006/relationships/image" Target="../media/image27.png"/><Relationship Id="rId2" Type="http://schemas.openxmlformats.org/officeDocument/2006/relationships/image" Target="../media/image3.png"/><Relationship Id="rId16"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26.svg"/><Relationship Id="rId5" Type="http://schemas.openxmlformats.org/officeDocument/2006/relationships/image" Target="../media/image22.svg"/><Relationship Id="rId15" Type="http://schemas.openxmlformats.org/officeDocument/2006/relationships/image" Target="../media/image30.svg"/><Relationship Id="rId10" Type="http://schemas.openxmlformats.org/officeDocument/2006/relationships/image" Target="../media/image25.png"/><Relationship Id="rId4" Type="http://schemas.openxmlformats.org/officeDocument/2006/relationships/image" Target="../media/image21.png"/><Relationship Id="rId9" Type="http://schemas.openxmlformats.org/officeDocument/2006/relationships/image" Target="../media/image6.svg"/><Relationship Id="rId14" Type="http://schemas.openxmlformats.org/officeDocument/2006/relationships/image" Target="../media/image29.png"/></Relationships>
</file>

<file path=ppt/slides/_rels/slide5.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6.png"/><Relationship Id="rId3" Type="http://schemas.openxmlformats.org/officeDocument/2006/relationships/image" Target="../media/image4.svg"/><Relationship Id="rId7" Type="http://schemas.openxmlformats.org/officeDocument/2006/relationships/image" Target="../media/image10.svg"/><Relationship Id="rId12" Type="http://schemas.openxmlformats.org/officeDocument/2006/relationships/image" Target="../media/image51.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2.svg"/><Relationship Id="rId5" Type="http://schemas.openxmlformats.org/officeDocument/2006/relationships/image" Target="../media/image33.svg"/><Relationship Id="rId15" Type="http://schemas.openxmlformats.org/officeDocument/2006/relationships/image" Target="../media/image38.svg"/><Relationship Id="rId10" Type="http://schemas.openxmlformats.org/officeDocument/2006/relationships/image" Target="../media/image11.png"/><Relationship Id="rId4" Type="http://schemas.openxmlformats.org/officeDocument/2006/relationships/image" Target="../media/image32.png"/><Relationship Id="rId9" Type="http://schemas.openxmlformats.org/officeDocument/2006/relationships/image" Target="../media/image35.svg"/><Relationship Id="rId14" Type="http://schemas.openxmlformats.org/officeDocument/2006/relationships/image" Target="../media/image37.png"/></Relationships>
</file>

<file path=ppt/slides/_rels/slide6.xml.rels><?xml version="1.0" encoding="UTF-8" standalone="yes"?>
<Relationships xmlns="http://schemas.openxmlformats.org/package/2006/relationships"><Relationship Id="rId8" Type="http://schemas.openxmlformats.org/officeDocument/2006/relationships/image" Target="../media/image33.svg"/><Relationship Id="rId13" Type="http://schemas.openxmlformats.org/officeDocument/2006/relationships/image" Target="../media/image46.svg"/><Relationship Id="rId18" Type="http://schemas.openxmlformats.org/officeDocument/2006/relationships/image" Target="../media/image48.png"/><Relationship Id="rId3" Type="http://schemas.openxmlformats.org/officeDocument/2006/relationships/image" Target="../media/image4.svg"/><Relationship Id="rId7" Type="http://schemas.openxmlformats.org/officeDocument/2006/relationships/image" Target="../media/image32.png"/><Relationship Id="rId12" Type="http://schemas.openxmlformats.org/officeDocument/2006/relationships/image" Target="../media/image45.png"/><Relationship Id="rId17" Type="http://schemas.openxmlformats.org/officeDocument/2006/relationships/image" Target="../media/image61.png"/><Relationship Id="rId2" Type="http://schemas.openxmlformats.org/officeDocument/2006/relationships/image" Target="../media/image3.png"/><Relationship Id="rId16"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41.png"/><Relationship Id="rId11" Type="http://schemas.openxmlformats.org/officeDocument/2006/relationships/image" Target="../media/image44.png"/><Relationship Id="rId5" Type="http://schemas.openxmlformats.org/officeDocument/2006/relationships/image" Target="../media/image40.svg"/><Relationship Id="rId15" Type="http://schemas.openxmlformats.org/officeDocument/2006/relationships/image" Target="../media/image12.svg"/><Relationship Id="rId10" Type="http://schemas.openxmlformats.org/officeDocument/2006/relationships/image" Target="../media/image43.svg"/><Relationship Id="rId4" Type="http://schemas.openxmlformats.org/officeDocument/2006/relationships/image" Target="../media/image39.png"/><Relationship Id="rId9" Type="http://schemas.openxmlformats.org/officeDocument/2006/relationships/image" Target="../media/image42.png"/><Relationship Id="rId1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40.svg"/><Relationship Id="rId3" Type="http://schemas.openxmlformats.org/officeDocument/2006/relationships/image" Target="../media/image4.svg"/><Relationship Id="rId7" Type="http://schemas.openxmlformats.org/officeDocument/2006/relationships/image" Target="../media/image50.svg"/><Relationship Id="rId12" Type="http://schemas.openxmlformats.org/officeDocument/2006/relationships/image" Target="../media/image39.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49.png"/><Relationship Id="rId11" Type="http://schemas.openxmlformats.org/officeDocument/2006/relationships/image" Target="../media/image55.svg"/><Relationship Id="rId5" Type="http://schemas.openxmlformats.org/officeDocument/2006/relationships/image" Target="../media/image12.svg"/><Relationship Id="rId10" Type="http://schemas.openxmlformats.org/officeDocument/2006/relationships/image" Target="../media/image54.png"/><Relationship Id="rId4" Type="http://schemas.openxmlformats.org/officeDocument/2006/relationships/image" Target="../media/image11.png"/><Relationship Id="rId9" Type="http://schemas.openxmlformats.org/officeDocument/2006/relationships/image" Target="../media/image53.svg"/><Relationship Id="rId14" Type="http://schemas.openxmlformats.org/officeDocument/2006/relationships/image" Target="../media/image56.png"/></Relationships>
</file>

<file path=ppt/slides/_rels/slide8.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svg"/><Relationship Id="rId7" Type="http://schemas.openxmlformats.org/officeDocument/2006/relationships/image" Target="../media/image17.svg"/><Relationship Id="rId12" Type="http://schemas.openxmlformats.org/officeDocument/2006/relationships/image" Target="../media/image56.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68.png"/><Relationship Id="rId5" Type="http://schemas.openxmlformats.org/officeDocument/2006/relationships/image" Target="../media/image12.svg"/><Relationship Id="rId10" Type="http://schemas.openxmlformats.org/officeDocument/2006/relationships/image" Target="../media/image44.png"/><Relationship Id="rId4" Type="http://schemas.openxmlformats.org/officeDocument/2006/relationships/image" Target="../media/image11.png"/><Relationship Id="rId9" Type="http://schemas.openxmlformats.org/officeDocument/2006/relationships/image" Target="../media/image50.svg"/></Relationships>
</file>

<file path=ppt/slides/_rels/slide9.xml.rels><?xml version="1.0" encoding="UTF-8" standalone="yes"?>
<Relationships xmlns="http://schemas.openxmlformats.org/package/2006/relationships"><Relationship Id="rId8" Type="http://schemas.openxmlformats.org/officeDocument/2006/relationships/image" Target="../media/image60.svg"/><Relationship Id="rId13" Type="http://schemas.openxmlformats.org/officeDocument/2006/relationships/image" Target="../media/image66.png"/><Relationship Id="rId3" Type="http://schemas.openxmlformats.org/officeDocument/2006/relationships/image" Target="../media/image3.png"/><Relationship Id="rId7" Type="http://schemas.openxmlformats.org/officeDocument/2006/relationships/image" Target="../media/image59.png"/><Relationship Id="rId12" Type="http://schemas.openxmlformats.org/officeDocument/2006/relationships/image" Target="../media/image65.svg"/><Relationship Id="rId17" Type="http://schemas.openxmlformats.org/officeDocument/2006/relationships/image" Target="../media/image56.png"/><Relationship Id="rId2" Type="http://schemas.openxmlformats.org/officeDocument/2006/relationships/notesSlide" Target="../notesSlides/notesSlide1.xml"/><Relationship Id="rId16" Type="http://schemas.openxmlformats.org/officeDocument/2006/relationships/image" Target="../media/image80.png"/><Relationship Id="rId1" Type="http://schemas.openxmlformats.org/officeDocument/2006/relationships/slideLayout" Target="../slideLayouts/slideLayout7.xml"/><Relationship Id="rId6" Type="http://schemas.openxmlformats.org/officeDocument/2006/relationships/image" Target="../media/image58.svg"/><Relationship Id="rId11" Type="http://schemas.openxmlformats.org/officeDocument/2006/relationships/image" Target="../media/image64.png"/><Relationship Id="rId5" Type="http://schemas.openxmlformats.org/officeDocument/2006/relationships/image" Target="../media/image57.png"/><Relationship Id="rId15" Type="http://schemas.openxmlformats.org/officeDocument/2006/relationships/image" Target="../media/image69.png"/><Relationship Id="rId10" Type="http://schemas.openxmlformats.org/officeDocument/2006/relationships/image" Target="../media/image63.svg"/><Relationship Id="rId4" Type="http://schemas.openxmlformats.org/officeDocument/2006/relationships/image" Target="../media/image4.svg"/><Relationship Id="rId9" Type="http://schemas.openxmlformats.org/officeDocument/2006/relationships/image" Target="../media/image62.png"/><Relationship Id="rId14" Type="http://schemas.openxmlformats.org/officeDocument/2006/relationships/image" Target="../media/image6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nền Powerpoint làm Slide chào hỏi 10 - Kinh nghiệm dạy học">
            <a:extLst>
              <a:ext uri="{FF2B5EF4-FFF2-40B4-BE49-F238E27FC236}">
                <a16:creationId xmlns:a16="http://schemas.microsoft.com/office/drawing/2014/main" id="{894BBEDC-F54C-EE29-9D33-3E8854AFB5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7" y="1591"/>
            <a:ext cx="18194278" cy="1028382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47DD1AF-1262-2A13-C784-A99C0C12842A}"/>
              </a:ext>
            </a:extLst>
          </p:cNvPr>
          <p:cNvSpPr txBox="1"/>
          <p:nvPr/>
        </p:nvSpPr>
        <p:spPr>
          <a:xfrm>
            <a:off x="3790557" y="2095501"/>
            <a:ext cx="10810652" cy="2621167"/>
          </a:xfrm>
          <a:prstGeom prst="rect">
            <a:avLst/>
          </a:prstGeom>
          <a:noFill/>
        </p:spPr>
        <p:txBody>
          <a:bodyPr wrap="none" rtlCol="0">
            <a:spAutoFit/>
          </a:bodyPr>
          <a:lstStyle/>
          <a:p>
            <a:pPr algn="ctr"/>
            <a:r>
              <a:rPr lang="en-US" sz="3600" b="1" dirty="0">
                <a:ln w="38100">
                  <a:noFill/>
                </a:ln>
                <a:solidFill>
                  <a:srgbClr val="FF0000"/>
                </a:solidFill>
                <a:latin typeface="Times New Roman" panose="02020603050405020304" pitchFamily="18" charset="0"/>
                <a:cs typeface="Times New Roman" panose="02020603050405020304" pitchFamily="18" charset="0"/>
              </a:rPr>
              <a:t>BÀI GIẢNG ĐIỆN TỬ MÔN TOÁN 7</a:t>
            </a:r>
          </a:p>
          <a:p>
            <a:pPr algn="ctr"/>
            <a:endParaRPr lang="en-US" sz="2700" b="1" dirty="0">
              <a:ln w="38100">
                <a:noFill/>
              </a:ln>
              <a:solidFill>
                <a:srgbClr val="FF0000"/>
              </a:solidFill>
              <a:latin typeface="Times New Roman" panose="02020603050405020304" pitchFamily="18" charset="0"/>
              <a:cs typeface="Times New Roman" panose="02020603050405020304" pitchFamily="18" charset="0"/>
            </a:endParaRPr>
          </a:p>
          <a:p>
            <a:pPr algn="ctr">
              <a:lnSpc>
                <a:spcPct val="150000"/>
              </a:lnSpc>
            </a:pPr>
            <a:r>
              <a:rPr lang="en-US" sz="3600" b="1" dirty="0">
                <a:solidFill>
                  <a:srgbClr val="00B0F0"/>
                </a:solidFill>
                <a:latin typeface="Arial" panose="020B0604020202020204" pitchFamily="34" charset="0"/>
                <a:cs typeface="Arial" panose="020B0604020202020204" pitchFamily="34" charset="0"/>
              </a:rPr>
              <a:t>TIẾT 30. TRƯƠNG HỢP BẰNG NHAU THỨ NHẤT</a:t>
            </a:r>
          </a:p>
          <a:p>
            <a:pPr algn="ctr">
              <a:lnSpc>
                <a:spcPct val="150000"/>
              </a:lnSpc>
            </a:pPr>
            <a:r>
              <a:rPr lang="en-US" sz="3600" b="1" dirty="0">
                <a:solidFill>
                  <a:srgbClr val="00B0F0"/>
                </a:solidFill>
                <a:latin typeface="Arial" panose="020B0604020202020204" pitchFamily="34" charset="0"/>
                <a:cs typeface="Arial" panose="020B0604020202020204" pitchFamily="34" charset="0"/>
              </a:rPr>
              <a:t>CỦA TAM GIÁC</a:t>
            </a:r>
          </a:p>
        </p:txBody>
      </p:sp>
      <p:pic>
        <p:nvPicPr>
          <p:cNvPr id="4" name="Picture 3">
            <a:extLst>
              <a:ext uri="{FF2B5EF4-FFF2-40B4-BE49-F238E27FC236}">
                <a16:creationId xmlns:a16="http://schemas.microsoft.com/office/drawing/2014/main" id="{D0ED2715-3602-A60F-684E-95177943243B}"/>
              </a:ext>
            </a:extLst>
          </p:cNvPr>
          <p:cNvPicPr>
            <a:picLocks noChangeAspect="1"/>
          </p:cNvPicPr>
          <p:nvPr/>
        </p:nvPicPr>
        <p:blipFill rotWithShape="1">
          <a:blip r:embed="rId3"/>
          <a:srcRect l="9323" t="7012" r="8375" b="3760"/>
          <a:stretch/>
        </p:blipFill>
        <p:spPr>
          <a:xfrm>
            <a:off x="572628" y="360781"/>
            <a:ext cx="1541256" cy="1552470"/>
          </a:xfrm>
          <a:prstGeom prst="ellipse">
            <a:avLst/>
          </a:prstGeom>
        </p:spPr>
      </p:pic>
      <p:sp>
        <p:nvSpPr>
          <p:cNvPr id="5" name="TextBox 4">
            <a:extLst>
              <a:ext uri="{FF2B5EF4-FFF2-40B4-BE49-F238E27FC236}">
                <a16:creationId xmlns:a16="http://schemas.microsoft.com/office/drawing/2014/main" id="{0D979643-5930-F34B-D70D-3C7631DB7CF4}"/>
              </a:ext>
            </a:extLst>
          </p:cNvPr>
          <p:cNvSpPr txBox="1"/>
          <p:nvPr/>
        </p:nvSpPr>
        <p:spPr>
          <a:xfrm>
            <a:off x="6768473" y="5157013"/>
            <a:ext cx="5641031" cy="1384995"/>
          </a:xfrm>
          <a:prstGeom prst="rect">
            <a:avLst/>
          </a:prstGeom>
          <a:noFill/>
        </p:spPr>
        <p:txBody>
          <a:bodyPr wrap="none" rtlCol="0">
            <a:spAutoFit/>
          </a:bodyPr>
          <a:lstStyle/>
          <a:p>
            <a:r>
              <a:rPr lang="en-US" sz="4200" b="1" dirty="0" err="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Gi</a:t>
            </a:r>
            <a:r>
              <a:rPr lang="vi-VN" sz="42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áo viên</a:t>
            </a:r>
            <a:r>
              <a:rPr lang="en-US" sz="42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a:t>
            </a:r>
            <a:r>
              <a:rPr lang="vi-VN" sz="42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Đào Thị Thu</a:t>
            </a:r>
            <a:endParaRPr lang="en-US" sz="42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endParaRPr>
          </a:p>
          <a:p>
            <a:r>
              <a:rPr lang="vi-VN" sz="42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a:t>
            </a:r>
            <a:r>
              <a:rPr lang="en-US" sz="4200" b="1" dirty="0" err="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Tổ</a:t>
            </a:r>
            <a:r>
              <a:rPr lang="en-US" sz="42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a:t>
            </a:r>
            <a:r>
              <a:rPr lang="en-US" sz="4200" b="1" dirty="0" err="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Tự</a:t>
            </a:r>
            <a:r>
              <a:rPr lang="en-US" sz="42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a:t>
            </a:r>
            <a:r>
              <a:rPr lang="en-US" sz="4200" b="1" dirty="0" err="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nhiên</a:t>
            </a:r>
            <a:endParaRPr lang="en-VN" sz="42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D979643-5930-F34B-D70D-3C7631DB7CF4}"/>
              </a:ext>
            </a:extLst>
          </p:cNvPr>
          <p:cNvSpPr txBox="1"/>
          <p:nvPr/>
        </p:nvSpPr>
        <p:spPr>
          <a:xfrm>
            <a:off x="5263943" y="926006"/>
            <a:ext cx="7863819" cy="784830"/>
          </a:xfrm>
          <a:prstGeom prst="rect">
            <a:avLst/>
          </a:prstGeom>
          <a:noFill/>
        </p:spPr>
        <p:txBody>
          <a:bodyPr wrap="none" rtlCol="0">
            <a:spAutoFit/>
          </a:bodyPr>
          <a:lstStyle/>
          <a:p>
            <a:r>
              <a:rPr lang="en-US" sz="4500" b="1">
                <a:ln w="38100">
                  <a:noFill/>
                </a:ln>
                <a:solidFill>
                  <a:schemeClr val="bg1"/>
                </a:solidFill>
                <a:latin typeface="Times New Roman" panose="02020603050405020304" pitchFamily="18" charset="0"/>
                <a:cs typeface="Times New Roman" panose="02020603050405020304" pitchFamily="18" charset="0"/>
              </a:rPr>
              <a:t>TRƯỜNG THCS LONG BIÊN</a:t>
            </a:r>
            <a:endParaRPr lang="en-VN" sz="4500" b="1" dirty="0">
              <a:ln w="38100">
                <a:noFill/>
              </a:ln>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46174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23950" y="599022"/>
            <a:ext cx="16043099" cy="9309062"/>
          </a:xfrm>
          <a:prstGeom prst="rect">
            <a:avLst/>
          </a:prstGeom>
        </p:spPr>
      </p:pic>
      <p:pic>
        <p:nvPicPr>
          <p:cNvPr id="12" name="Picture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388922">
            <a:off x="988540" y="-375179"/>
            <a:ext cx="1639271" cy="2956063"/>
          </a:xfrm>
          <a:prstGeom prst="rect">
            <a:avLst/>
          </a:prstGeom>
        </p:spPr>
      </p:pic>
      <p:pic>
        <p:nvPicPr>
          <p:cNvPr id="13" name="Picture 1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304795" y="555776"/>
            <a:ext cx="1718510" cy="1871645"/>
          </a:xfrm>
          <a:prstGeom prst="rect">
            <a:avLst/>
          </a:prstGeom>
        </p:spPr>
      </p:pic>
      <p:pic>
        <p:nvPicPr>
          <p:cNvPr id="14" name="Picture 14"/>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973858" y="8750881"/>
            <a:ext cx="1363675" cy="1426066"/>
          </a:xfrm>
          <a:prstGeom prst="rect">
            <a:avLst/>
          </a:prstGeom>
        </p:spPr>
      </p:pic>
      <p:pic>
        <p:nvPicPr>
          <p:cNvPr id="18" name="Picture 1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254565" y="1897392"/>
            <a:ext cx="567637" cy="528419"/>
          </a:xfrm>
          <a:prstGeom prst="rect">
            <a:avLst/>
          </a:prstGeom>
        </p:spPr>
      </p:pic>
      <p:pic>
        <p:nvPicPr>
          <p:cNvPr id="19" name="Picture 1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543988" y="7586721"/>
            <a:ext cx="3066494" cy="1054107"/>
          </a:xfrm>
          <a:prstGeom prst="rect">
            <a:avLst/>
          </a:prstGeom>
        </p:spPr>
      </p:pic>
      <p:pic>
        <p:nvPicPr>
          <p:cNvPr id="20" name="Picture 20"/>
          <p:cNvPicPr>
            <a:picLocks noChangeAspect="1"/>
          </p:cNvPicPr>
          <p:nvPr/>
        </p:nvPicPr>
        <p:blipFill>
          <a:blip r:embed="rId16"/>
          <a:srcRect/>
          <a:stretch>
            <a:fillRect/>
          </a:stretch>
        </p:blipFill>
        <p:spPr>
          <a:xfrm>
            <a:off x="15230224" y="7870352"/>
            <a:ext cx="2655658" cy="2416648"/>
          </a:xfrm>
          <a:prstGeom prst="rect">
            <a:avLst/>
          </a:prstGeom>
        </p:spPr>
      </p:pic>
      <p:sp>
        <p:nvSpPr>
          <p:cNvPr id="15" name="Rectangle: Rounded Corners 14">
            <a:extLst>
              <a:ext uri="{FF2B5EF4-FFF2-40B4-BE49-F238E27FC236}">
                <a16:creationId xmlns:a16="http://schemas.microsoft.com/office/drawing/2014/main" id="{0DC1DC14-5E0D-98E4-E4D8-EA2F218B7256}"/>
              </a:ext>
            </a:extLst>
          </p:cNvPr>
          <p:cNvSpPr/>
          <p:nvPr/>
        </p:nvSpPr>
        <p:spPr>
          <a:xfrm>
            <a:off x="2257438" y="1646172"/>
            <a:ext cx="3924300" cy="1212906"/>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chemeClr val="tx1"/>
                </a:solidFill>
                <a:latin typeface="Arial" panose="020B0604020202020204" pitchFamily="34" charset="0"/>
                <a:cs typeface="Arial" panose="020B0604020202020204" pitchFamily="34" charset="0"/>
              </a:rPr>
              <a:t>Luyện</a:t>
            </a:r>
            <a:r>
              <a:rPr lang="en-US" sz="4400" b="1" dirty="0">
                <a:solidFill>
                  <a:schemeClr val="tx1"/>
                </a:solidFill>
                <a:latin typeface="Arial" panose="020B0604020202020204" pitchFamily="34" charset="0"/>
                <a:cs typeface="Arial" panose="020B0604020202020204" pitchFamily="34" charset="0"/>
              </a:rPr>
              <a:t> </a:t>
            </a:r>
            <a:r>
              <a:rPr lang="en-US" sz="4400" b="1" dirty="0" err="1">
                <a:solidFill>
                  <a:schemeClr val="tx1"/>
                </a:solidFill>
                <a:latin typeface="Arial" panose="020B0604020202020204" pitchFamily="34" charset="0"/>
                <a:cs typeface="Arial" panose="020B0604020202020204" pitchFamily="34" charset="0"/>
              </a:rPr>
              <a:t>tập</a:t>
            </a:r>
            <a:endParaRPr lang="en-US" sz="4400" b="1" dirty="0">
              <a:solidFill>
                <a:schemeClr val="tx1"/>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20B09E69-D620-FE52-DB35-BA29EBA6D579}"/>
              </a:ext>
            </a:extLst>
          </p:cNvPr>
          <p:cNvSpPr txBox="1"/>
          <p:nvPr/>
        </p:nvSpPr>
        <p:spPr>
          <a:xfrm>
            <a:off x="6472231" y="1513349"/>
            <a:ext cx="8829662" cy="1824923"/>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Hai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ở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37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sao</a:t>
            </a:r>
            <a:r>
              <a:rPr lang="en-US" sz="4000" dirty="0">
                <a:latin typeface="Arial" panose="020B0604020202020204" pitchFamily="34" charset="0"/>
                <a:cs typeface="Arial" panose="020B0604020202020204" pitchFamily="34" charset="0"/>
              </a:rPr>
              <a:t>?</a:t>
            </a:r>
          </a:p>
        </p:txBody>
      </p:sp>
      <p:pic>
        <p:nvPicPr>
          <p:cNvPr id="21" name="Picture 20">
            <a:extLst>
              <a:ext uri="{FF2B5EF4-FFF2-40B4-BE49-F238E27FC236}">
                <a16:creationId xmlns:a16="http://schemas.microsoft.com/office/drawing/2014/main" id="{C7C22B8F-F823-7FA7-D26A-4D59AA870DA9}"/>
              </a:ext>
            </a:extLst>
          </p:cNvPr>
          <p:cNvPicPr>
            <a:picLocks noChangeAspect="1"/>
          </p:cNvPicPr>
          <p:nvPr/>
        </p:nvPicPr>
        <p:blipFill rotWithShape="1">
          <a:blip r:embed="rId17">
            <a:extLst>
              <a:ext uri="{28A0092B-C50C-407E-A947-70E740481C1C}">
                <a14:useLocalDpi xmlns:a14="http://schemas.microsoft.com/office/drawing/2010/main" val="0"/>
              </a:ext>
            </a:extLst>
          </a:blip>
          <a:srcRect l="30097" t="36958" r="30156" b="13770"/>
          <a:stretch/>
        </p:blipFill>
        <p:spPr>
          <a:xfrm>
            <a:off x="2842053" y="3793665"/>
            <a:ext cx="4685055" cy="4678022"/>
          </a:xfrm>
          <a:prstGeom prst="rect">
            <a:avLst/>
          </a:prstGeom>
        </p:spPr>
      </p:pic>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BF1BB8CE-8D4C-9A0D-5FB6-377DBCBA4F40}"/>
                  </a:ext>
                </a:extLst>
              </p:cNvPr>
              <p:cNvSpPr txBox="1"/>
              <p:nvPr/>
            </p:nvSpPr>
            <p:spPr>
              <a:xfrm>
                <a:off x="7985553" y="4957438"/>
                <a:ext cx="8572500" cy="2902141"/>
              </a:xfrm>
              <a:prstGeom prst="rect">
                <a:avLst/>
              </a:prstGeom>
              <a:noFill/>
            </p:spPr>
            <p:txBody>
              <a:bodyPr wrap="square">
                <a:spAutoFit/>
              </a:bodyPr>
              <a:lstStyle/>
              <a:p>
                <a:pPr marL="0" marR="0" algn="just">
                  <a:lnSpc>
                    <a:spcPct val="150000"/>
                  </a:lnSpc>
                  <a:spcBef>
                    <a:spcPts val="0"/>
                  </a:spcBef>
                  <a:spcAft>
                    <a:spcPts val="600"/>
                  </a:spcAft>
                </a:pPr>
                <a:r>
                  <a:rPr lang="vi-VN" sz="4000" dirty="0">
                    <a:solidFill>
                      <a:srgbClr val="000000"/>
                    </a:solidFill>
                    <a:effectLst/>
                    <a:latin typeface="Arial (Body)"/>
                    <a:ea typeface="Calibri" panose="020F0502020204030204" pitchFamily="34" charset="0"/>
                    <a:cs typeface="Times New Roman" panose="02020603050405020304" pitchFamily="18" charset="0"/>
                  </a:rPr>
                  <a:t>Xét </a:t>
                </a:r>
                <a:r>
                  <a:rPr lang="en-US" sz="4000" dirty="0" err="1">
                    <a:solidFill>
                      <a:srgbClr val="000000"/>
                    </a:solidFill>
                    <a:effectLst/>
                    <a:latin typeface="Arial (Body)"/>
                    <a:ea typeface="Calibri" panose="020F0502020204030204" pitchFamily="34" charset="0"/>
                    <a:cs typeface="Times New Roman" panose="02020603050405020304" pitchFamily="18" charset="0"/>
                  </a:rPr>
                  <a:t>hai</a:t>
                </a:r>
                <a:r>
                  <a:rPr lang="vi-VN" sz="4000" dirty="0">
                    <a:solidFill>
                      <a:srgbClr val="000000"/>
                    </a:solidFill>
                    <a:effectLst/>
                    <a:latin typeface="Arial (Body)"/>
                    <a:ea typeface="Calibri" panose="020F0502020204030204" pitchFamily="34" charset="0"/>
                    <a:cs typeface="Times New Roman" panose="02020603050405020304" pitchFamily="18" charset="0"/>
                  </a:rPr>
                  <a:t> tam giác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𝐴𝐵𝐶</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và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𝐴𝐵𝐷</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ta có: </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𝐴𝐶</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𝐶𝐷</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𝐵𝐶</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𝐵𝐷</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chung </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vi-VN" sz="4000" dirty="0">
                    <a:solidFill>
                      <a:srgbClr val="000000"/>
                    </a:solidFill>
                    <a:effectLst/>
                    <a:latin typeface="Arial (Body)"/>
                    <a:ea typeface="Calibri" panose="020F0502020204030204" pitchFamily="34" charset="0"/>
                    <a:cs typeface="Times New Roman" panose="02020603050405020304" pitchFamily="18" charset="0"/>
                  </a:rPr>
                  <a:t>Suy ra </a:t>
                </a:r>
                <a14:m>
                  <m:oMath xmlns:m="http://schemas.openxmlformats.org/officeDocument/2006/math">
                    <m:r>
                      <m:rPr>
                        <m:sty m:val="p"/>
                      </m:rPr>
                      <a:rPr lang="en-US" sz="4000" i="0" dirty="0" smtClean="0">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𝐴𝐵𝐶</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i="0" dirty="0">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𝐴𝐵𝐷</m:t>
                    </m:r>
                  </m:oMath>
                </a14:m>
                <a:r>
                  <a:rPr lang="vi-VN" sz="4000" dirty="0">
                    <a:effectLst/>
                    <a:latin typeface="Arial (Body)"/>
                    <a:ea typeface="Calibri" panose="020F0502020204030204" pitchFamily="34" charset="0"/>
                    <a:cs typeface="Times New Roman" panose="02020603050405020304" pitchFamily="18" charset="0"/>
                  </a:rPr>
                  <a:t> (c.c.c)</a:t>
                </a:r>
                <a:endParaRPr lang="en-US" sz="4000" dirty="0">
                  <a:effectLst/>
                  <a:latin typeface="Arial (Body)"/>
                  <a:ea typeface="Calibri" panose="020F0502020204030204" pitchFamily="34" charset="0"/>
                  <a:cs typeface="Times New Roman" panose="02020603050405020304" pitchFamily="18" charset="0"/>
                </a:endParaRPr>
              </a:p>
            </p:txBody>
          </p:sp>
        </mc:Choice>
        <mc:Fallback xmlns="">
          <p:sp>
            <p:nvSpPr>
              <p:cNvPr id="24" name="TextBox 23">
                <a:extLst>
                  <a:ext uri="{FF2B5EF4-FFF2-40B4-BE49-F238E27FC236}">
                    <a16:creationId xmlns:a16="http://schemas.microsoft.com/office/drawing/2014/main" id="{BF1BB8CE-8D4C-9A0D-5FB6-377DBCBA4F40}"/>
                  </a:ext>
                </a:extLst>
              </p:cNvPr>
              <p:cNvSpPr txBox="1">
                <a:spLocks noRot="1" noChangeAspect="1" noMove="1" noResize="1" noEditPoints="1" noAdjustHandles="1" noChangeArrowheads="1" noChangeShapeType="1" noTextEdit="1"/>
              </p:cNvSpPr>
              <p:nvPr/>
            </p:nvSpPr>
            <p:spPr>
              <a:xfrm>
                <a:off x="7985553" y="4957438"/>
                <a:ext cx="8572500" cy="2902141"/>
              </a:xfrm>
              <a:prstGeom prst="rect">
                <a:avLst/>
              </a:prstGeom>
              <a:blipFill>
                <a:blip r:embed="rId18"/>
                <a:stretch>
                  <a:fillRect l="-2560" b="-8193"/>
                </a:stretch>
              </a:blipFill>
            </p:spPr>
            <p:txBody>
              <a:bodyPr/>
              <a:lstStyle/>
              <a:p>
                <a:r>
                  <a:rPr lang="en-US">
                    <a:noFill/>
                  </a:rPr>
                  <a:t> </a:t>
                </a:r>
              </a:p>
            </p:txBody>
          </p:sp>
        </mc:Fallback>
      </mc:AlternateContent>
      <p:sp>
        <p:nvSpPr>
          <p:cNvPr id="25" name="TextBox 24">
            <a:extLst>
              <a:ext uri="{FF2B5EF4-FFF2-40B4-BE49-F238E27FC236}">
                <a16:creationId xmlns:a16="http://schemas.microsoft.com/office/drawing/2014/main" id="{256718BB-8979-1145-009E-D6BDFB8FB77D}"/>
              </a:ext>
            </a:extLst>
          </p:cNvPr>
          <p:cNvSpPr txBox="1"/>
          <p:nvPr/>
        </p:nvSpPr>
        <p:spPr>
          <a:xfrm>
            <a:off x="10607009" y="3967716"/>
            <a:ext cx="3129267" cy="769441"/>
          </a:xfrm>
          <a:prstGeom prst="rect">
            <a:avLst/>
          </a:prstGeom>
          <a:noFill/>
        </p:spPr>
        <p:txBody>
          <a:bodyPr wrap="square" rtlCol="0">
            <a:spAutoFit/>
          </a:bodyPr>
          <a:lstStyle/>
          <a:p>
            <a:pPr algn="ctr"/>
            <a:r>
              <a:rPr lang="en-US" sz="4400" b="1" dirty="0" err="1">
                <a:solidFill>
                  <a:srgbClr val="FF0000"/>
                </a:solidFill>
                <a:latin typeface="Arial (Body)"/>
              </a:rPr>
              <a:t>Giải</a:t>
            </a:r>
            <a:endParaRPr lang="en-US" sz="4400" b="1" dirty="0">
              <a:solidFill>
                <a:srgbClr val="FF0000"/>
              </a:solidFill>
              <a:latin typeface="Arial (Body)"/>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4"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heel(4)">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5">
                                            <p:txEl>
                                              <p:pRg st="0" end="0"/>
                                            </p:txEl>
                                          </p:spTgt>
                                        </p:tgtEl>
                                        <p:attrNameLst>
                                          <p:attrName>style.visibility</p:attrName>
                                        </p:attrNameLst>
                                      </p:cBhvr>
                                      <p:to>
                                        <p:strVal val="visible"/>
                                      </p:to>
                                    </p:set>
                                    <p:animEffect transition="in" filter="barn(inVertical)">
                                      <p:cBhvr>
                                        <p:cTn id="20" dur="500"/>
                                        <p:tgtEl>
                                          <p:spTgt spid="2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4">
                                            <p:txEl>
                                              <p:pRg st="0" end="0"/>
                                            </p:txEl>
                                          </p:spTgt>
                                        </p:tgtEl>
                                        <p:attrNameLst>
                                          <p:attrName>style.visibility</p:attrName>
                                        </p:attrNameLst>
                                      </p:cBhvr>
                                      <p:to>
                                        <p:strVal val="visible"/>
                                      </p:to>
                                    </p:set>
                                    <p:animEffect transition="in" filter="wipe(down)">
                                      <p:cBhvr>
                                        <p:cTn id="25" dur="500"/>
                                        <p:tgtEl>
                                          <p:spTgt spid="2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24">
                                            <p:txEl>
                                              <p:pRg st="1" end="1"/>
                                            </p:txEl>
                                          </p:spTgt>
                                        </p:tgtEl>
                                        <p:attrNameLst>
                                          <p:attrName>style.visibility</p:attrName>
                                        </p:attrNameLst>
                                      </p:cBhvr>
                                      <p:to>
                                        <p:strVal val="visible"/>
                                      </p:to>
                                    </p:set>
                                    <p:animEffect transition="in" filter="wipe(down)">
                                      <p:cBhvr>
                                        <p:cTn id="30" dur="500"/>
                                        <p:tgtEl>
                                          <p:spTgt spid="24">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24">
                                            <p:txEl>
                                              <p:pRg st="2" end="2"/>
                                            </p:txEl>
                                          </p:spTgt>
                                        </p:tgtEl>
                                        <p:attrNameLst>
                                          <p:attrName>style.visibility</p:attrName>
                                        </p:attrNameLst>
                                      </p:cBhvr>
                                      <p:to>
                                        <p:strVal val="visible"/>
                                      </p:to>
                                    </p:set>
                                    <p:animEffect transition="in" filter="wipe(down)">
                                      <p:cBhvr>
                                        <p:cTn id="35" dur="500"/>
                                        <p:tgtEl>
                                          <p:spTgt spid="2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07102" y="463199"/>
            <a:ext cx="16040100" cy="9252301"/>
          </a:xfrm>
          <a:prstGeom prst="rect">
            <a:avLst/>
          </a:prstGeom>
        </p:spPr>
      </p:pic>
      <p:pic>
        <p:nvPicPr>
          <p:cNvPr id="20" name="Picture 2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388922">
            <a:off x="1171995" y="-119187"/>
            <a:ext cx="1639271" cy="2956063"/>
          </a:xfrm>
          <a:prstGeom prst="rect">
            <a:avLst/>
          </a:prstGeom>
        </p:spPr>
      </p:pic>
      <p:pic>
        <p:nvPicPr>
          <p:cNvPr id="24" name="Picture 2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14779640" y="6521041"/>
            <a:ext cx="3975926" cy="4114800"/>
          </a:xfrm>
          <a:prstGeom prst="rect">
            <a:avLst/>
          </a:prstGeom>
        </p:spPr>
      </p:pic>
      <p:pic>
        <p:nvPicPr>
          <p:cNvPr id="28" name="Picture 2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624551">
            <a:off x="15447591" y="1823192"/>
            <a:ext cx="2033947" cy="528826"/>
          </a:xfrm>
          <a:prstGeom prst="rect">
            <a:avLst/>
          </a:prstGeom>
        </p:spPr>
      </p:pic>
      <p:pic>
        <p:nvPicPr>
          <p:cNvPr id="29" name="Picture 2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679962" y="8578441"/>
            <a:ext cx="1267542" cy="1245360"/>
          </a:xfrm>
          <a:prstGeom prst="rect">
            <a:avLst/>
          </a:prstGeom>
        </p:spPr>
      </p:pic>
      <p:sp>
        <p:nvSpPr>
          <p:cNvPr id="12" name="Oval 11">
            <a:extLst>
              <a:ext uri="{FF2B5EF4-FFF2-40B4-BE49-F238E27FC236}">
                <a16:creationId xmlns:a16="http://schemas.microsoft.com/office/drawing/2014/main" id="{D2804F5E-9972-48DB-7033-0812882A9BF3}"/>
              </a:ext>
            </a:extLst>
          </p:cNvPr>
          <p:cNvSpPr/>
          <p:nvPr/>
        </p:nvSpPr>
        <p:spPr>
          <a:xfrm>
            <a:off x="4357201" y="711938"/>
            <a:ext cx="3141295" cy="142716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Ví</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dụ</a:t>
            </a:r>
            <a:r>
              <a:rPr lang="en-US" sz="4400" b="1" dirty="0">
                <a:latin typeface="Arial" panose="020B0604020202020204" pitchFamily="34" charset="0"/>
                <a:cs typeface="Arial" panose="020B0604020202020204" pitchFamily="34" charset="0"/>
              </a:rPr>
              <a:t> 2</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37E49A6-EE50-D0D5-1F61-67C5055CAE95}"/>
                  </a:ext>
                </a:extLst>
              </p:cNvPr>
              <p:cNvSpPr txBox="1"/>
              <p:nvPr/>
            </p:nvSpPr>
            <p:spPr>
              <a:xfrm>
                <a:off x="7681786" y="1071575"/>
                <a:ext cx="7481421" cy="707886"/>
              </a:xfrm>
              <a:prstGeom prst="rect">
                <a:avLst/>
              </a:prstGeom>
              <a:noFill/>
            </p:spPr>
            <p:txBody>
              <a:bodyPr wrap="square" rtlCol="0">
                <a:spAutoFit/>
              </a:bodyPr>
              <a:lstStyle/>
              <a:p>
                <a:r>
                  <a:rPr lang="en-US" sz="4000" dirty="0">
                    <a:latin typeface="Arial (Body)"/>
                  </a:rPr>
                  <a:t>Cho </a:t>
                </a:r>
                <a:r>
                  <a:rPr lang="en-US" sz="4000" dirty="0" err="1">
                    <a:latin typeface="Arial (Body)"/>
                  </a:rPr>
                  <a:t>góc</a:t>
                </a:r>
                <a:r>
                  <a:rPr lang="en-US" sz="4000" dirty="0">
                    <a:latin typeface="Arial (Body)"/>
                  </a:rPr>
                  <a:t> </a:t>
                </a:r>
                <a14:m>
                  <m:oMath xmlns:m="http://schemas.openxmlformats.org/officeDocument/2006/math">
                    <m:r>
                      <a:rPr lang="en-US" sz="4000" i="1" dirty="0" smtClean="0">
                        <a:latin typeface="Cambria Math" panose="02040503050406030204" pitchFamily="18" charset="0"/>
                      </a:rPr>
                      <m:t>𝑥𝑂𝑦</m:t>
                    </m:r>
                  </m:oMath>
                </a14:m>
                <a:endParaRPr lang="en-US" sz="4000" dirty="0">
                  <a:latin typeface="Arial (Body)"/>
                </a:endParaRPr>
              </a:p>
            </p:txBody>
          </p:sp>
        </mc:Choice>
        <mc:Fallback xmlns="">
          <p:sp>
            <p:nvSpPr>
              <p:cNvPr id="13" name="TextBox 12">
                <a:extLst>
                  <a:ext uri="{FF2B5EF4-FFF2-40B4-BE49-F238E27FC236}">
                    <a16:creationId xmlns:a16="http://schemas.microsoft.com/office/drawing/2014/main" id="{D37E49A6-EE50-D0D5-1F61-67C5055CAE95}"/>
                  </a:ext>
                </a:extLst>
              </p:cNvPr>
              <p:cNvSpPr txBox="1">
                <a:spLocks noRot="1" noChangeAspect="1" noMove="1" noResize="1" noEditPoints="1" noAdjustHandles="1" noChangeArrowheads="1" noChangeShapeType="1" noTextEdit="1"/>
              </p:cNvSpPr>
              <p:nvPr/>
            </p:nvSpPr>
            <p:spPr>
              <a:xfrm>
                <a:off x="7681786" y="1071575"/>
                <a:ext cx="7481421" cy="707886"/>
              </a:xfrm>
              <a:prstGeom prst="rect">
                <a:avLst/>
              </a:prstGeom>
              <a:blipFill>
                <a:blip r:embed="rId14"/>
                <a:stretch>
                  <a:fillRect l="-2852" t="-15517" b="-362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D721472E-2CD1-6430-616B-B330A974D4DC}"/>
                  </a:ext>
                </a:extLst>
              </p:cNvPr>
              <p:cNvSpPr txBox="1"/>
              <p:nvPr/>
            </p:nvSpPr>
            <p:spPr>
              <a:xfrm>
                <a:off x="2288323" y="2242660"/>
                <a:ext cx="13789877" cy="7364901"/>
              </a:xfrm>
              <a:prstGeom prst="rect">
                <a:avLst/>
              </a:prstGeom>
              <a:noFill/>
            </p:spPr>
            <p:txBody>
              <a:bodyPr wrap="square" rtlCol="0">
                <a:spAutoFit/>
              </a:bodyPr>
              <a:lstStyle/>
              <a:p>
                <a:pPr algn="just">
                  <a:lnSpc>
                    <a:spcPct val="150000"/>
                  </a:lnSpc>
                </a:pPr>
                <a:r>
                  <a:rPr lang="en-US" sz="4000" dirty="0">
                    <a:latin typeface="Arial (Body)"/>
                  </a:rPr>
                  <a:t>a) </a:t>
                </a:r>
                <a:r>
                  <a:rPr lang="en-US" sz="4000" dirty="0" err="1">
                    <a:latin typeface="Arial (Body)"/>
                  </a:rPr>
                  <a:t>Dùng</a:t>
                </a:r>
                <a:r>
                  <a:rPr lang="en-US" sz="4000" dirty="0">
                    <a:latin typeface="Arial (Body)"/>
                  </a:rPr>
                  <a:t> </a:t>
                </a:r>
                <a:r>
                  <a:rPr lang="en-US" sz="4000" dirty="0" err="1">
                    <a:latin typeface="Arial (Body)"/>
                  </a:rPr>
                  <a:t>thước</a:t>
                </a:r>
                <a:r>
                  <a:rPr lang="en-US" sz="4000" dirty="0">
                    <a:latin typeface="Arial (Body)"/>
                  </a:rPr>
                  <a:t> </a:t>
                </a:r>
                <a:r>
                  <a:rPr lang="en-US" sz="4000" dirty="0" err="1">
                    <a:latin typeface="Arial (Body)"/>
                  </a:rPr>
                  <a:t>thẳng</a:t>
                </a:r>
                <a:r>
                  <a:rPr lang="en-US" sz="4000" dirty="0">
                    <a:latin typeface="Arial (Body)"/>
                  </a:rPr>
                  <a:t> (</a:t>
                </a:r>
                <a:r>
                  <a:rPr lang="en-US" sz="4000" dirty="0" err="1">
                    <a:latin typeface="Arial (Body)"/>
                  </a:rPr>
                  <a:t>có</a:t>
                </a:r>
                <a:r>
                  <a:rPr lang="en-US" sz="4000" dirty="0">
                    <a:latin typeface="Arial (Body)"/>
                  </a:rPr>
                  <a:t> chia </a:t>
                </a:r>
                <a:r>
                  <a:rPr lang="en-US" sz="4000" dirty="0" err="1">
                    <a:latin typeface="Arial (Body)"/>
                  </a:rPr>
                  <a:t>đơn</a:t>
                </a:r>
                <a:r>
                  <a:rPr lang="en-US" sz="4000" dirty="0">
                    <a:latin typeface="Arial (Body)"/>
                  </a:rPr>
                  <a:t> </a:t>
                </a:r>
                <a:r>
                  <a:rPr lang="en-US" sz="4000" dirty="0" err="1">
                    <a:latin typeface="Arial (Body)"/>
                  </a:rPr>
                  <a:t>vị</a:t>
                </a:r>
                <a:r>
                  <a:rPr lang="en-US" sz="4000" dirty="0">
                    <a:latin typeface="Arial (Body)"/>
                  </a:rPr>
                  <a:t>) </a:t>
                </a:r>
                <a:r>
                  <a:rPr lang="en-US" sz="4000" dirty="0" err="1">
                    <a:latin typeface="Arial (Body)"/>
                  </a:rPr>
                  <a:t>và</a:t>
                </a:r>
                <a:r>
                  <a:rPr lang="en-US" sz="4000" dirty="0">
                    <a:latin typeface="Arial (Body)"/>
                  </a:rPr>
                  <a:t> </a:t>
                </a:r>
                <a:r>
                  <a:rPr lang="en-US" sz="4000" dirty="0" err="1">
                    <a:latin typeface="Arial (Body)"/>
                  </a:rPr>
                  <a:t>compa</a:t>
                </a:r>
                <a:r>
                  <a:rPr lang="en-US" sz="4000" dirty="0">
                    <a:latin typeface="Arial (Body)"/>
                  </a:rPr>
                  <a:t> </a:t>
                </a:r>
                <a:r>
                  <a:rPr lang="en-US" sz="4000" dirty="0" err="1">
                    <a:latin typeface="Arial (Body)"/>
                  </a:rPr>
                  <a:t>vẽ</a:t>
                </a:r>
                <a:r>
                  <a:rPr lang="en-US" sz="4000" dirty="0">
                    <a:latin typeface="Arial (Body)"/>
                  </a:rPr>
                  <a:t> </a:t>
                </a:r>
                <a:r>
                  <a:rPr lang="en-US" sz="4000" dirty="0" err="1">
                    <a:latin typeface="Arial (Body)"/>
                  </a:rPr>
                  <a:t>hình</a:t>
                </a:r>
                <a:r>
                  <a:rPr lang="en-US" sz="4000" dirty="0">
                    <a:latin typeface="Arial (Body)"/>
                  </a:rPr>
                  <a:t> </a:t>
                </a:r>
                <a:r>
                  <a:rPr lang="en-US" sz="4000" dirty="0" err="1">
                    <a:latin typeface="Arial (Body)"/>
                  </a:rPr>
                  <a:t>theo</a:t>
                </a:r>
                <a:r>
                  <a:rPr lang="en-US" sz="4000" dirty="0">
                    <a:latin typeface="Arial (Body)"/>
                  </a:rPr>
                  <a:t> </a:t>
                </a:r>
                <a:r>
                  <a:rPr lang="en-US" sz="4000" dirty="0" err="1">
                    <a:latin typeface="Arial (Body)"/>
                  </a:rPr>
                  <a:t>các</a:t>
                </a:r>
                <a:r>
                  <a:rPr lang="en-US" sz="4000" dirty="0">
                    <a:latin typeface="Arial (Body)"/>
                  </a:rPr>
                  <a:t> </a:t>
                </a:r>
                <a:r>
                  <a:rPr lang="en-US" sz="4000" dirty="0" err="1">
                    <a:latin typeface="Arial (Body)"/>
                  </a:rPr>
                  <a:t>bước</a:t>
                </a:r>
                <a:r>
                  <a:rPr lang="en-US" sz="4000" dirty="0">
                    <a:latin typeface="Arial (Body)"/>
                  </a:rPr>
                  <a:t> </a:t>
                </a:r>
                <a:r>
                  <a:rPr lang="en-US" sz="4000" dirty="0" err="1">
                    <a:latin typeface="Arial (Body)"/>
                  </a:rPr>
                  <a:t>sau</a:t>
                </a:r>
                <a:r>
                  <a:rPr lang="en-US" sz="4000" dirty="0">
                    <a:latin typeface="Arial (Body)"/>
                  </a:rPr>
                  <a:t>:</a:t>
                </a:r>
              </a:p>
              <a:p>
                <a:pPr marL="571500" indent="-571500" algn="just">
                  <a:lnSpc>
                    <a:spcPct val="150000"/>
                  </a:lnSpc>
                  <a:buFont typeface="Symbol" panose="05050102010706020507" pitchFamily="18" charset="2"/>
                  <a:buChar char="-"/>
                </a:pPr>
                <a:r>
                  <a:rPr lang="en-US" sz="4000" dirty="0" err="1">
                    <a:latin typeface="Arial (Body)"/>
                  </a:rPr>
                  <a:t>Vẽ</a:t>
                </a:r>
                <a:r>
                  <a:rPr lang="en-US" sz="4000" dirty="0">
                    <a:latin typeface="Arial (Body)"/>
                  </a:rPr>
                  <a:t> </a:t>
                </a:r>
                <a:r>
                  <a:rPr lang="en-US" sz="4000" dirty="0" err="1">
                    <a:latin typeface="Arial (Body)"/>
                  </a:rPr>
                  <a:t>một</a:t>
                </a:r>
                <a:r>
                  <a:rPr lang="en-US" sz="4000" dirty="0">
                    <a:latin typeface="Arial (Body)"/>
                  </a:rPr>
                  <a:t> </a:t>
                </a:r>
                <a:r>
                  <a:rPr lang="en-US" sz="4000" dirty="0" err="1">
                    <a:latin typeface="Arial (Body)"/>
                  </a:rPr>
                  <a:t>phần</a:t>
                </a:r>
                <a:r>
                  <a:rPr lang="en-US" sz="4000" dirty="0">
                    <a:latin typeface="Arial (Body)"/>
                  </a:rPr>
                  <a:t> </a:t>
                </a:r>
                <a:r>
                  <a:rPr lang="en-US" sz="4000" dirty="0" err="1">
                    <a:latin typeface="Arial (Body)"/>
                  </a:rPr>
                  <a:t>đường</a:t>
                </a:r>
                <a:r>
                  <a:rPr lang="en-US" sz="4000" dirty="0">
                    <a:latin typeface="Arial (Body)"/>
                  </a:rPr>
                  <a:t> </a:t>
                </a:r>
                <a:r>
                  <a:rPr lang="en-US" sz="4000" dirty="0" err="1">
                    <a:latin typeface="Arial (Body)"/>
                  </a:rPr>
                  <a:t>tròn</a:t>
                </a:r>
                <a:r>
                  <a:rPr lang="en-US" sz="4000" dirty="0">
                    <a:latin typeface="Arial (Body)"/>
                  </a:rPr>
                  <a:t> </a:t>
                </a:r>
                <a:r>
                  <a:rPr lang="en-US" sz="4000" dirty="0" err="1">
                    <a:latin typeface="Arial (Body)"/>
                  </a:rPr>
                  <a:t>tâm</a:t>
                </a:r>
                <a:r>
                  <a:rPr lang="en-US" sz="4000" dirty="0">
                    <a:latin typeface="Arial (Body)"/>
                  </a:rPr>
                  <a:t> </a:t>
                </a:r>
                <a14:m>
                  <m:oMath xmlns:m="http://schemas.openxmlformats.org/officeDocument/2006/math">
                    <m:r>
                      <a:rPr lang="en-US" sz="4000" i="1" dirty="0" smtClean="0">
                        <a:latin typeface="Cambria Math" panose="02040503050406030204" pitchFamily="18" charset="0"/>
                      </a:rPr>
                      <m:t>𝑂</m:t>
                    </m:r>
                  </m:oMath>
                </a14:m>
                <a:r>
                  <a:rPr lang="en-US" sz="4000" dirty="0">
                    <a:latin typeface="Arial (Body)"/>
                  </a:rPr>
                  <a:t> </a:t>
                </a:r>
                <a:r>
                  <a:rPr lang="en-US" sz="4000" dirty="0" err="1">
                    <a:latin typeface="Arial (Body)"/>
                  </a:rPr>
                  <a:t>bán</a:t>
                </a:r>
                <a:r>
                  <a:rPr lang="en-US" sz="4000" dirty="0">
                    <a:latin typeface="Arial (Body)"/>
                  </a:rPr>
                  <a:t> </a:t>
                </a:r>
                <a:r>
                  <a:rPr lang="en-US" sz="4000" dirty="0" err="1">
                    <a:latin typeface="Arial (Body)"/>
                  </a:rPr>
                  <a:t>kính</a:t>
                </a:r>
                <a:r>
                  <a:rPr lang="en-US" sz="4000" dirty="0">
                    <a:latin typeface="Arial (Body)"/>
                  </a:rPr>
                  <a:t> 2cm </a:t>
                </a:r>
                <a:r>
                  <a:rPr lang="en-US" sz="4000" dirty="0" err="1">
                    <a:latin typeface="Arial (Body)"/>
                  </a:rPr>
                  <a:t>cắt</a:t>
                </a:r>
                <a:r>
                  <a:rPr lang="en-US" sz="4000" dirty="0">
                    <a:latin typeface="Arial (Body)"/>
                  </a:rPr>
                  <a:t> </a:t>
                </a:r>
                <a14:m>
                  <m:oMath xmlns:m="http://schemas.openxmlformats.org/officeDocument/2006/math">
                    <m:r>
                      <a:rPr lang="en-US" sz="4000" i="1" dirty="0" smtClean="0">
                        <a:latin typeface="Cambria Math" panose="02040503050406030204" pitchFamily="18" charset="0"/>
                      </a:rPr>
                      <m:t>𝑂𝑥</m:t>
                    </m:r>
                  </m:oMath>
                </a14:m>
                <a:r>
                  <a:rPr lang="en-US" sz="4000" dirty="0">
                    <a:latin typeface="Arial (Body)"/>
                  </a:rPr>
                  <a:t>, </a:t>
                </a:r>
                <a14:m>
                  <m:oMath xmlns:m="http://schemas.openxmlformats.org/officeDocument/2006/math">
                    <m:r>
                      <a:rPr lang="en-US" sz="4000" i="1" dirty="0" smtClean="0">
                        <a:latin typeface="Cambria Math" panose="02040503050406030204" pitchFamily="18" charset="0"/>
                      </a:rPr>
                      <m:t>𝑂𝑦</m:t>
                    </m:r>
                  </m:oMath>
                </a14:m>
                <a:r>
                  <a:rPr lang="en-US" sz="4000" dirty="0">
                    <a:latin typeface="Arial (Body)"/>
                  </a:rPr>
                  <a:t> </a:t>
                </a:r>
                <a:r>
                  <a:rPr lang="en-US" sz="4000" dirty="0" err="1">
                    <a:latin typeface="Arial (Body)"/>
                  </a:rPr>
                  <a:t>lần</a:t>
                </a:r>
                <a:r>
                  <a:rPr lang="en-US" sz="4000" dirty="0">
                    <a:latin typeface="Arial (Body)"/>
                  </a:rPr>
                  <a:t> </a:t>
                </a:r>
                <a:r>
                  <a:rPr lang="en-US" sz="4000" dirty="0" err="1">
                    <a:latin typeface="Arial (Body)"/>
                  </a:rPr>
                  <a:t>lượt</a:t>
                </a:r>
                <a:r>
                  <a:rPr lang="en-US" sz="4000" dirty="0">
                    <a:latin typeface="Arial (Body)"/>
                  </a:rPr>
                  <a:t> </a:t>
                </a:r>
                <a:r>
                  <a:rPr lang="en-US" sz="4000" dirty="0" err="1">
                    <a:latin typeface="Arial (Body)"/>
                  </a:rPr>
                  <a:t>tại</a:t>
                </a:r>
                <a:r>
                  <a:rPr lang="en-US" sz="4000" dirty="0">
                    <a:latin typeface="Arial (Body)"/>
                  </a:rPr>
                  <a:t> </a:t>
                </a:r>
                <a14:m>
                  <m:oMath xmlns:m="http://schemas.openxmlformats.org/officeDocument/2006/math">
                    <m:r>
                      <a:rPr lang="en-US" sz="4000" i="1" dirty="0" smtClean="0">
                        <a:latin typeface="Cambria Math" panose="02040503050406030204" pitchFamily="18" charset="0"/>
                      </a:rPr>
                      <m:t>𝐴</m:t>
                    </m:r>
                  </m:oMath>
                </a14:m>
                <a:r>
                  <a:rPr lang="en-US" sz="4000" dirty="0">
                    <a:latin typeface="Arial (Body)"/>
                  </a:rPr>
                  <a:t> </a:t>
                </a:r>
                <a:r>
                  <a:rPr lang="en-US" sz="4000" dirty="0" err="1">
                    <a:latin typeface="Arial (Body)"/>
                  </a:rPr>
                  <a:t>và</a:t>
                </a:r>
                <a:r>
                  <a:rPr lang="en-US" sz="4000" dirty="0">
                    <a:latin typeface="Arial (Body)"/>
                  </a:rPr>
                  <a:t> </a:t>
                </a:r>
                <a14:m>
                  <m:oMath xmlns:m="http://schemas.openxmlformats.org/officeDocument/2006/math">
                    <m:r>
                      <a:rPr lang="en-US" sz="4000" i="1" dirty="0" smtClean="0">
                        <a:latin typeface="Cambria Math" panose="02040503050406030204" pitchFamily="18" charset="0"/>
                      </a:rPr>
                      <m:t>𝐵</m:t>
                    </m:r>
                  </m:oMath>
                </a14:m>
                <a:r>
                  <a:rPr lang="en-US" sz="4000" dirty="0">
                    <a:latin typeface="Arial (Body)"/>
                  </a:rPr>
                  <a:t>;</a:t>
                </a:r>
              </a:p>
              <a:p>
                <a:pPr marL="571500" indent="-571500" algn="just">
                  <a:lnSpc>
                    <a:spcPct val="150000"/>
                  </a:lnSpc>
                  <a:buFont typeface="Symbol" panose="05050102010706020507" pitchFamily="18" charset="2"/>
                  <a:buChar char="-"/>
                </a:pPr>
                <a:r>
                  <a:rPr lang="en-US" sz="4000" dirty="0" err="1">
                    <a:latin typeface="Arial (Body)"/>
                  </a:rPr>
                  <a:t>Vẽ</a:t>
                </a:r>
                <a:r>
                  <a:rPr lang="en-US" sz="4000" dirty="0">
                    <a:latin typeface="Arial (Body)"/>
                  </a:rPr>
                  <a:t> </a:t>
                </a:r>
                <a:r>
                  <a:rPr lang="en-US" sz="4000" dirty="0" err="1">
                    <a:latin typeface="Arial (Body)"/>
                  </a:rPr>
                  <a:t>một</a:t>
                </a:r>
                <a:r>
                  <a:rPr lang="en-US" sz="4000" dirty="0">
                    <a:latin typeface="Arial (Body)"/>
                  </a:rPr>
                  <a:t> </a:t>
                </a:r>
                <a:r>
                  <a:rPr lang="en-US" sz="4000" dirty="0" err="1">
                    <a:latin typeface="Arial (Body)"/>
                  </a:rPr>
                  <a:t>phần</a:t>
                </a:r>
                <a:r>
                  <a:rPr lang="en-US" sz="4000" dirty="0">
                    <a:latin typeface="Arial (Body)"/>
                  </a:rPr>
                  <a:t> </a:t>
                </a:r>
                <a:r>
                  <a:rPr lang="en-US" sz="4000" dirty="0" err="1">
                    <a:latin typeface="Arial (Body)"/>
                  </a:rPr>
                  <a:t>đường</a:t>
                </a:r>
                <a:r>
                  <a:rPr lang="en-US" sz="4000" dirty="0">
                    <a:latin typeface="Arial (Body)"/>
                  </a:rPr>
                  <a:t> </a:t>
                </a:r>
                <a:r>
                  <a:rPr lang="en-US" sz="4000" dirty="0" err="1">
                    <a:latin typeface="Arial (Body)"/>
                  </a:rPr>
                  <a:t>tròn</a:t>
                </a:r>
                <a:r>
                  <a:rPr lang="en-US" sz="4000" dirty="0">
                    <a:latin typeface="Arial (Body)"/>
                  </a:rPr>
                  <a:t> </a:t>
                </a:r>
                <a:r>
                  <a:rPr lang="en-US" sz="4000" dirty="0" err="1">
                    <a:latin typeface="Arial (Body)"/>
                  </a:rPr>
                  <a:t>tâm</a:t>
                </a:r>
                <a:r>
                  <a:rPr lang="en-US" sz="4000" dirty="0">
                    <a:latin typeface="Arial (Body)"/>
                  </a:rPr>
                  <a:t> </a:t>
                </a:r>
                <a14:m>
                  <m:oMath xmlns:m="http://schemas.openxmlformats.org/officeDocument/2006/math">
                    <m:r>
                      <a:rPr lang="en-US" sz="4000" i="1" dirty="0" smtClean="0">
                        <a:latin typeface="Cambria Math" panose="02040503050406030204" pitchFamily="18" charset="0"/>
                      </a:rPr>
                      <m:t>𝐴</m:t>
                    </m:r>
                  </m:oMath>
                </a14:m>
                <a:r>
                  <a:rPr lang="en-US" sz="4000" dirty="0">
                    <a:latin typeface="Arial (Body)"/>
                  </a:rPr>
                  <a:t> </a:t>
                </a:r>
                <a:r>
                  <a:rPr lang="en-US" sz="4000" dirty="0" err="1">
                    <a:latin typeface="Arial (Body)"/>
                  </a:rPr>
                  <a:t>bán</a:t>
                </a:r>
                <a:r>
                  <a:rPr lang="en-US" sz="4000" dirty="0">
                    <a:latin typeface="Arial (Body)"/>
                  </a:rPr>
                  <a:t> </a:t>
                </a:r>
                <a:r>
                  <a:rPr lang="en-US" sz="4000" dirty="0" err="1">
                    <a:latin typeface="Arial (Body)"/>
                  </a:rPr>
                  <a:t>kính</a:t>
                </a:r>
                <a:r>
                  <a:rPr lang="en-US" sz="4000" dirty="0">
                    <a:latin typeface="Arial (Body)"/>
                  </a:rPr>
                  <a:t> 3cm;</a:t>
                </a:r>
              </a:p>
              <a:p>
                <a:pPr marL="571500" indent="-571500" algn="just">
                  <a:lnSpc>
                    <a:spcPct val="150000"/>
                  </a:lnSpc>
                  <a:buFont typeface="Symbol" panose="05050102010706020507" pitchFamily="18" charset="2"/>
                  <a:buChar char="-"/>
                </a:pPr>
                <a:r>
                  <a:rPr lang="en-US" sz="4000" dirty="0" err="1">
                    <a:latin typeface="Arial (Body)"/>
                  </a:rPr>
                  <a:t>Vẽ</a:t>
                </a:r>
                <a:r>
                  <a:rPr lang="en-US" sz="4000" dirty="0">
                    <a:latin typeface="Arial (Body)"/>
                  </a:rPr>
                  <a:t> </a:t>
                </a:r>
                <a:r>
                  <a:rPr lang="en-US" sz="4000" dirty="0" err="1">
                    <a:latin typeface="Arial (Body)"/>
                  </a:rPr>
                  <a:t>một</a:t>
                </a:r>
                <a:r>
                  <a:rPr lang="en-US" sz="4000" dirty="0">
                    <a:latin typeface="Arial (Body)"/>
                  </a:rPr>
                  <a:t> </a:t>
                </a:r>
                <a:r>
                  <a:rPr lang="en-US" sz="4000" dirty="0" err="1">
                    <a:latin typeface="Arial (Body)"/>
                  </a:rPr>
                  <a:t>phần</a:t>
                </a:r>
                <a:r>
                  <a:rPr lang="en-US" sz="4000" dirty="0">
                    <a:latin typeface="Arial (Body)"/>
                  </a:rPr>
                  <a:t> </a:t>
                </a:r>
                <a:r>
                  <a:rPr lang="en-US" sz="4000" dirty="0" err="1">
                    <a:latin typeface="Arial (Body)"/>
                  </a:rPr>
                  <a:t>đường</a:t>
                </a:r>
                <a:r>
                  <a:rPr lang="en-US" sz="4000" dirty="0">
                    <a:latin typeface="Arial (Body)"/>
                  </a:rPr>
                  <a:t> </a:t>
                </a:r>
                <a:r>
                  <a:rPr lang="en-US" sz="4000" dirty="0" err="1">
                    <a:latin typeface="Arial (Body)"/>
                  </a:rPr>
                  <a:t>tròn</a:t>
                </a:r>
                <a:r>
                  <a:rPr lang="en-US" sz="4000" dirty="0">
                    <a:latin typeface="Arial (Body)"/>
                  </a:rPr>
                  <a:t> </a:t>
                </a:r>
                <a:r>
                  <a:rPr lang="en-US" sz="4000" dirty="0" err="1">
                    <a:latin typeface="Arial (Body)"/>
                  </a:rPr>
                  <a:t>tâm</a:t>
                </a:r>
                <a:r>
                  <a:rPr lang="en-US" sz="4000" dirty="0">
                    <a:latin typeface="Arial (Body)"/>
                  </a:rPr>
                  <a:t> </a:t>
                </a:r>
                <a14:m>
                  <m:oMath xmlns:m="http://schemas.openxmlformats.org/officeDocument/2006/math">
                    <m:r>
                      <a:rPr lang="en-US" sz="4000" i="1" dirty="0" smtClean="0">
                        <a:latin typeface="Cambria Math" panose="02040503050406030204" pitchFamily="18" charset="0"/>
                      </a:rPr>
                      <m:t>𝐵</m:t>
                    </m:r>
                  </m:oMath>
                </a14:m>
                <a:r>
                  <a:rPr lang="en-US" sz="4000" dirty="0">
                    <a:latin typeface="Arial (Body)"/>
                  </a:rPr>
                  <a:t> </a:t>
                </a:r>
                <a:r>
                  <a:rPr lang="en-US" sz="4000" dirty="0" err="1">
                    <a:latin typeface="Arial (Body)"/>
                  </a:rPr>
                  <a:t>bán</a:t>
                </a:r>
                <a:r>
                  <a:rPr lang="en-US" sz="4000" dirty="0">
                    <a:latin typeface="Arial (Body)"/>
                  </a:rPr>
                  <a:t> </a:t>
                </a:r>
                <a:r>
                  <a:rPr lang="en-US" sz="4000" dirty="0" err="1">
                    <a:latin typeface="Arial (Body)"/>
                  </a:rPr>
                  <a:t>kính</a:t>
                </a:r>
                <a:r>
                  <a:rPr lang="en-US" sz="4000" dirty="0">
                    <a:latin typeface="Arial (Body)"/>
                  </a:rPr>
                  <a:t> 3cm </a:t>
                </a:r>
                <a:r>
                  <a:rPr lang="en-US" sz="4000" dirty="0" err="1">
                    <a:latin typeface="Arial (Body)"/>
                  </a:rPr>
                  <a:t>cắt</a:t>
                </a:r>
                <a:r>
                  <a:rPr lang="en-US" sz="4000" dirty="0">
                    <a:latin typeface="Arial (Body)"/>
                  </a:rPr>
                  <a:t> </a:t>
                </a:r>
                <a:r>
                  <a:rPr lang="en-US" sz="4000" dirty="0" err="1">
                    <a:latin typeface="Arial (Body)"/>
                  </a:rPr>
                  <a:t>phần</a:t>
                </a:r>
                <a:r>
                  <a:rPr lang="en-US" sz="4000" dirty="0">
                    <a:latin typeface="Arial (Body)"/>
                  </a:rPr>
                  <a:t> </a:t>
                </a:r>
                <a:r>
                  <a:rPr lang="en-US" sz="4000" dirty="0" err="1">
                    <a:latin typeface="Arial (Body)"/>
                  </a:rPr>
                  <a:t>đường</a:t>
                </a:r>
                <a:r>
                  <a:rPr lang="en-US" sz="4000" dirty="0">
                    <a:latin typeface="Arial (Body)"/>
                  </a:rPr>
                  <a:t> </a:t>
                </a:r>
                <a:r>
                  <a:rPr lang="en-US" sz="4000" dirty="0" err="1">
                    <a:latin typeface="Arial (Body)"/>
                  </a:rPr>
                  <a:t>tròn</a:t>
                </a:r>
                <a:r>
                  <a:rPr lang="en-US" sz="4000" dirty="0">
                    <a:latin typeface="Arial (Body)"/>
                  </a:rPr>
                  <a:t> </a:t>
                </a:r>
                <a:r>
                  <a:rPr lang="en-US" sz="4000" dirty="0" err="1">
                    <a:latin typeface="Arial (Body)"/>
                  </a:rPr>
                  <a:t>tâm</a:t>
                </a:r>
                <a:r>
                  <a:rPr lang="en-US" sz="4000" dirty="0">
                    <a:latin typeface="Arial (Body)"/>
                  </a:rPr>
                  <a:t> </a:t>
                </a:r>
                <a14:m>
                  <m:oMath xmlns:m="http://schemas.openxmlformats.org/officeDocument/2006/math">
                    <m:r>
                      <a:rPr lang="en-US" sz="4000" i="1" dirty="0" smtClean="0">
                        <a:latin typeface="Cambria Math" panose="02040503050406030204" pitchFamily="18" charset="0"/>
                      </a:rPr>
                      <m:t>𝐴</m:t>
                    </m:r>
                  </m:oMath>
                </a14:m>
                <a:r>
                  <a:rPr lang="en-US" sz="4000" dirty="0">
                    <a:latin typeface="Arial (Body)"/>
                  </a:rPr>
                  <a:t> </a:t>
                </a:r>
                <a:r>
                  <a:rPr lang="en-US" sz="4000" dirty="0" err="1">
                    <a:latin typeface="Arial (Body)"/>
                  </a:rPr>
                  <a:t>bán</a:t>
                </a:r>
                <a:r>
                  <a:rPr lang="en-US" sz="4000" dirty="0">
                    <a:latin typeface="Arial (Body)"/>
                  </a:rPr>
                  <a:t> </a:t>
                </a:r>
                <a:r>
                  <a:rPr lang="en-US" sz="4000" dirty="0" err="1">
                    <a:latin typeface="Arial (Body)"/>
                  </a:rPr>
                  <a:t>kính</a:t>
                </a:r>
                <a:r>
                  <a:rPr lang="en-US" sz="4000" dirty="0">
                    <a:latin typeface="Arial (Body)"/>
                  </a:rPr>
                  <a:t> 3cm </a:t>
                </a:r>
                <a:r>
                  <a:rPr lang="en-US" sz="4000" dirty="0" err="1">
                    <a:latin typeface="Arial (Body)"/>
                  </a:rPr>
                  <a:t>tại</a:t>
                </a:r>
                <a:r>
                  <a:rPr lang="en-US" sz="4000" dirty="0">
                    <a:latin typeface="Arial (Body)"/>
                  </a:rPr>
                  <a:t> </a:t>
                </a:r>
                <a14:m>
                  <m:oMath xmlns:m="http://schemas.openxmlformats.org/officeDocument/2006/math">
                    <m:r>
                      <a:rPr lang="en-US" sz="4000" i="1" dirty="0" smtClean="0">
                        <a:latin typeface="Cambria Math" panose="02040503050406030204" pitchFamily="18" charset="0"/>
                      </a:rPr>
                      <m:t>𝐶</m:t>
                    </m:r>
                  </m:oMath>
                </a14:m>
                <a:r>
                  <a:rPr lang="en-US" sz="4000" dirty="0">
                    <a:latin typeface="Arial (Body)"/>
                  </a:rPr>
                  <a:t> </a:t>
                </a:r>
                <a:r>
                  <a:rPr lang="en-US" sz="4000" dirty="0" err="1">
                    <a:latin typeface="Arial (Body)"/>
                  </a:rPr>
                  <a:t>nằm</a:t>
                </a:r>
                <a:r>
                  <a:rPr lang="en-US" sz="4000" dirty="0">
                    <a:latin typeface="Arial (Body)"/>
                  </a:rPr>
                  <a:t> </a:t>
                </a:r>
                <a:r>
                  <a:rPr lang="en-US" sz="4000" dirty="0" err="1">
                    <a:latin typeface="Arial (Body)"/>
                  </a:rPr>
                  <a:t>trong</a:t>
                </a:r>
                <a:r>
                  <a:rPr lang="en-US" sz="4000" dirty="0">
                    <a:latin typeface="Arial (Body)"/>
                  </a:rPr>
                  <a:t> </a:t>
                </a:r>
                <a:r>
                  <a:rPr lang="en-US" sz="4000" dirty="0" err="1">
                    <a:latin typeface="Arial (Body)"/>
                  </a:rPr>
                  <a:t>góc</a:t>
                </a:r>
                <a:r>
                  <a:rPr lang="en-US" sz="4000" dirty="0">
                    <a:latin typeface="Arial (Body)"/>
                  </a:rPr>
                  <a:t> </a:t>
                </a:r>
                <a14:m>
                  <m:oMath xmlns:m="http://schemas.openxmlformats.org/officeDocument/2006/math">
                    <m:r>
                      <a:rPr lang="en-US" sz="4000" i="1" dirty="0" smtClean="0">
                        <a:latin typeface="Cambria Math" panose="02040503050406030204" pitchFamily="18" charset="0"/>
                      </a:rPr>
                      <m:t>𝑥𝑂𝑦</m:t>
                    </m:r>
                  </m:oMath>
                </a14:m>
                <a:r>
                  <a:rPr lang="en-US" sz="4000" dirty="0">
                    <a:latin typeface="Arial (Body)"/>
                  </a:rPr>
                  <a:t>;</a:t>
                </a:r>
              </a:p>
              <a:p>
                <a:pPr marL="571500" indent="-571500" algn="just">
                  <a:lnSpc>
                    <a:spcPct val="150000"/>
                  </a:lnSpc>
                  <a:buFont typeface="Symbol" panose="05050102010706020507" pitchFamily="18" charset="2"/>
                  <a:buChar char="-"/>
                </a:pPr>
                <a:r>
                  <a:rPr lang="en-US" sz="4000" dirty="0" err="1">
                    <a:latin typeface="Arial (Body)"/>
                  </a:rPr>
                  <a:t>Vẽ</a:t>
                </a:r>
                <a:r>
                  <a:rPr lang="en-US" sz="4000" dirty="0">
                    <a:latin typeface="Arial (Body)"/>
                  </a:rPr>
                  <a:t> </a:t>
                </a:r>
                <a:r>
                  <a:rPr lang="en-US" sz="4000" dirty="0" err="1">
                    <a:latin typeface="Arial (Body)"/>
                  </a:rPr>
                  <a:t>tia</a:t>
                </a:r>
                <a:r>
                  <a:rPr lang="en-US" sz="4000" dirty="0">
                    <a:latin typeface="Arial (Body)"/>
                  </a:rPr>
                  <a:t> </a:t>
                </a:r>
                <a14:m>
                  <m:oMath xmlns:m="http://schemas.openxmlformats.org/officeDocument/2006/math">
                    <m:r>
                      <a:rPr lang="en-US" sz="4000" i="1" dirty="0" smtClean="0">
                        <a:latin typeface="Cambria Math" panose="02040503050406030204" pitchFamily="18" charset="0"/>
                      </a:rPr>
                      <m:t>𝑂𝑧</m:t>
                    </m:r>
                  </m:oMath>
                </a14:m>
                <a:r>
                  <a:rPr lang="en-US" sz="4000" dirty="0">
                    <a:latin typeface="Arial (Body)"/>
                  </a:rPr>
                  <a:t> </a:t>
                </a:r>
                <a:r>
                  <a:rPr lang="en-US" sz="4000" dirty="0" err="1">
                    <a:latin typeface="Arial (Body)"/>
                  </a:rPr>
                  <a:t>đi</a:t>
                </a:r>
                <a:r>
                  <a:rPr lang="en-US" sz="4000" dirty="0">
                    <a:latin typeface="Arial (Body)"/>
                  </a:rPr>
                  <a:t> qua </a:t>
                </a:r>
                <a:r>
                  <a:rPr lang="en-US" sz="4000" dirty="0" err="1">
                    <a:latin typeface="Arial (Body)"/>
                  </a:rPr>
                  <a:t>điểm</a:t>
                </a:r>
                <a:r>
                  <a:rPr lang="en-US" sz="4000" dirty="0">
                    <a:latin typeface="Arial (Body)"/>
                  </a:rPr>
                  <a:t> </a:t>
                </a:r>
                <a14:m>
                  <m:oMath xmlns:m="http://schemas.openxmlformats.org/officeDocument/2006/math">
                    <m:r>
                      <a:rPr lang="en-US" sz="4000" i="1" dirty="0" smtClean="0">
                        <a:latin typeface="Cambria Math" panose="02040503050406030204" pitchFamily="18" charset="0"/>
                      </a:rPr>
                      <m:t>𝐶</m:t>
                    </m:r>
                  </m:oMath>
                </a14:m>
                <a:r>
                  <a:rPr lang="en-US" sz="4000" dirty="0">
                    <a:latin typeface="Arial (Body)"/>
                  </a:rPr>
                  <a:t>.</a:t>
                </a:r>
              </a:p>
            </p:txBody>
          </p:sp>
        </mc:Choice>
        <mc:Fallback xmlns="">
          <p:sp>
            <p:nvSpPr>
              <p:cNvPr id="14" name="TextBox 13">
                <a:extLst>
                  <a:ext uri="{FF2B5EF4-FFF2-40B4-BE49-F238E27FC236}">
                    <a16:creationId xmlns:a16="http://schemas.microsoft.com/office/drawing/2014/main" id="{D721472E-2CD1-6430-616B-B330A974D4DC}"/>
                  </a:ext>
                </a:extLst>
              </p:cNvPr>
              <p:cNvSpPr txBox="1">
                <a:spLocks noRot="1" noChangeAspect="1" noMove="1" noResize="1" noEditPoints="1" noAdjustHandles="1" noChangeArrowheads="1" noChangeShapeType="1" noTextEdit="1"/>
              </p:cNvSpPr>
              <p:nvPr/>
            </p:nvSpPr>
            <p:spPr>
              <a:xfrm>
                <a:off x="2288323" y="2242660"/>
                <a:ext cx="13789877" cy="7364901"/>
              </a:xfrm>
              <a:prstGeom prst="rect">
                <a:avLst/>
              </a:prstGeom>
              <a:blipFill>
                <a:blip r:embed="rId15"/>
                <a:stretch>
                  <a:fillRect l="-1591" r="-1547" b="-2649"/>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randombar(horizontal)">
                                      <p:cBhvr>
                                        <p:cTn id="15" dur="500"/>
                                        <p:tgtEl>
                                          <p:spTgt spid="1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4">
                                            <p:txEl>
                                              <p:pRg st="1" end="1"/>
                                            </p:txEl>
                                          </p:spTgt>
                                        </p:tgtEl>
                                        <p:attrNameLst>
                                          <p:attrName>style.visibility</p:attrName>
                                        </p:attrNameLst>
                                      </p:cBhvr>
                                      <p:to>
                                        <p:strVal val="visible"/>
                                      </p:to>
                                    </p:set>
                                    <p:animEffect transition="in" filter="randombar(horizontal)">
                                      <p:cBhvr>
                                        <p:cTn id="20" dur="500"/>
                                        <p:tgtEl>
                                          <p:spTgt spid="1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4">
                                            <p:txEl>
                                              <p:pRg st="2" end="2"/>
                                            </p:txEl>
                                          </p:spTgt>
                                        </p:tgtEl>
                                        <p:attrNameLst>
                                          <p:attrName>style.visibility</p:attrName>
                                        </p:attrNameLst>
                                      </p:cBhvr>
                                      <p:to>
                                        <p:strVal val="visible"/>
                                      </p:to>
                                    </p:set>
                                    <p:animEffect transition="in" filter="randombar(horizontal)">
                                      <p:cBhvr>
                                        <p:cTn id="25" dur="500"/>
                                        <p:tgtEl>
                                          <p:spTgt spid="14">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14">
                                            <p:txEl>
                                              <p:pRg st="3" end="3"/>
                                            </p:txEl>
                                          </p:spTgt>
                                        </p:tgtEl>
                                        <p:attrNameLst>
                                          <p:attrName>style.visibility</p:attrName>
                                        </p:attrNameLst>
                                      </p:cBhvr>
                                      <p:to>
                                        <p:strVal val="visible"/>
                                      </p:to>
                                    </p:set>
                                    <p:animEffect transition="in" filter="randombar(horizontal)">
                                      <p:cBhvr>
                                        <p:cTn id="30" dur="500"/>
                                        <p:tgtEl>
                                          <p:spTgt spid="1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14">
                                            <p:txEl>
                                              <p:pRg st="4" end="4"/>
                                            </p:txEl>
                                          </p:spTgt>
                                        </p:tgtEl>
                                        <p:attrNameLst>
                                          <p:attrName>style.visibility</p:attrName>
                                        </p:attrNameLst>
                                      </p:cBhvr>
                                      <p:to>
                                        <p:strVal val="visible"/>
                                      </p:to>
                                    </p:set>
                                    <p:animEffect transition="in" filter="randombar(horizontal)">
                                      <p:cBhvr>
                                        <p:cTn id="35"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853452" y="1171232"/>
            <a:ext cx="12581096" cy="7944535"/>
          </a:xfrm>
          <a:prstGeom prst="rect">
            <a:avLst/>
          </a:prstGeom>
        </p:spPr>
      </p:pic>
      <p:pic>
        <p:nvPicPr>
          <p:cNvPr id="12" name="Picture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55824" y="941771"/>
            <a:ext cx="813682" cy="757464"/>
          </a:xfrm>
          <a:prstGeom prst="rect">
            <a:avLst/>
          </a:prstGeom>
        </p:spPr>
      </p:pic>
      <p:pic>
        <p:nvPicPr>
          <p:cNvPr id="32" name="Picture 3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859000" y="5370602"/>
            <a:ext cx="3657382" cy="5615942"/>
          </a:xfrm>
          <a:prstGeom prst="rect">
            <a:avLst/>
          </a:prstGeom>
        </p:spPr>
      </p:pic>
      <p:pic>
        <p:nvPicPr>
          <p:cNvPr id="34" name="Picture 34"/>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664017" y="581632"/>
            <a:ext cx="3066494" cy="1054107"/>
          </a:xfrm>
          <a:prstGeom prst="rect">
            <a:avLst/>
          </a:prstGeom>
        </p:spPr>
      </p:pic>
      <p:pic>
        <p:nvPicPr>
          <p:cNvPr id="35" name="Picture 3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760153" y="8722549"/>
            <a:ext cx="1267542" cy="1245360"/>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6DA9A4C3-AC47-B450-ED27-00B91D066960}"/>
                  </a:ext>
                </a:extLst>
              </p:cNvPr>
              <p:cNvSpPr txBox="1"/>
              <p:nvPr/>
            </p:nvSpPr>
            <p:spPr>
              <a:xfrm>
                <a:off x="4057541" y="3771900"/>
                <a:ext cx="9944100" cy="3013838"/>
              </a:xfrm>
              <a:prstGeom prst="rect">
                <a:avLst/>
              </a:prstGeom>
              <a:noFill/>
            </p:spPr>
            <p:txBody>
              <a:bodyPr wrap="square" rtlCol="0">
                <a:spAutoFit/>
              </a:bodyPr>
              <a:lstStyle/>
              <a:p>
                <a:pPr algn="just">
                  <a:lnSpc>
                    <a:spcPct val="150000"/>
                  </a:lnSpc>
                </a:pPr>
                <a:r>
                  <a:rPr lang="en-US" sz="4400" dirty="0">
                    <a:latin typeface="Arial (Body)"/>
                  </a:rPr>
                  <a:t>b) </a:t>
                </a:r>
                <a:r>
                  <a:rPr lang="en-US" sz="4400" dirty="0" err="1">
                    <a:latin typeface="Arial (Body)"/>
                  </a:rPr>
                  <a:t>Chứng</a:t>
                </a:r>
                <a:r>
                  <a:rPr lang="en-US" sz="4400" dirty="0">
                    <a:latin typeface="Arial (Body)"/>
                  </a:rPr>
                  <a:t> </a:t>
                </a:r>
                <a:r>
                  <a:rPr lang="en-US" sz="4400" dirty="0" err="1">
                    <a:latin typeface="Arial (Body)"/>
                  </a:rPr>
                  <a:t>minh</a:t>
                </a:r>
                <a:endParaRPr lang="en-US" sz="4400" dirty="0">
                  <a:latin typeface="Arial (Body)"/>
                </a:endParaRPr>
              </a:p>
              <a:p>
                <a:pPr marL="571500" indent="-571500" algn="just">
                  <a:lnSpc>
                    <a:spcPct val="150000"/>
                  </a:lnSpc>
                  <a:buFont typeface="Symbol" panose="05050102010706020507" pitchFamily="18" charset="2"/>
                  <a:buChar char="-"/>
                </a:pPr>
                <a14:m>
                  <m:oMath xmlns:m="http://schemas.openxmlformats.org/officeDocument/2006/math">
                    <m:r>
                      <a:rPr lang="en-US" sz="440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𝑂𝐴𝐶</m:t>
                    </m:r>
                    <m:r>
                      <a:rPr lang="en-US" sz="4400" b="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𝑂𝐵𝐶</m:t>
                    </m:r>
                  </m:oMath>
                </a14:m>
                <a:r>
                  <a:rPr lang="en-US" sz="4400" dirty="0">
                    <a:latin typeface="Arial (Body)"/>
                  </a:rPr>
                  <a:t>;</a:t>
                </a:r>
              </a:p>
              <a:p>
                <a:pPr marL="571500" indent="-571500" algn="just">
                  <a:lnSpc>
                    <a:spcPct val="150000"/>
                  </a:lnSpc>
                  <a:buFont typeface="Symbol" panose="05050102010706020507" pitchFamily="18" charset="2"/>
                  <a:buChar char="-"/>
                </a:pPr>
                <a:r>
                  <a:rPr lang="en-US" sz="4400" dirty="0">
                    <a:latin typeface="Arial (Body)"/>
                  </a:rPr>
                  <a:t>Tia </a:t>
                </a:r>
                <a14:m>
                  <m:oMath xmlns:m="http://schemas.openxmlformats.org/officeDocument/2006/math">
                    <m:r>
                      <a:rPr lang="en-US" sz="4400" i="1" dirty="0" smtClean="0">
                        <a:latin typeface="Cambria Math" panose="02040503050406030204" pitchFamily="18" charset="0"/>
                      </a:rPr>
                      <m:t>𝑂𝑧</m:t>
                    </m:r>
                  </m:oMath>
                </a14:m>
                <a:r>
                  <a:rPr lang="en-US" sz="4400" dirty="0">
                    <a:latin typeface="Arial (Body)"/>
                  </a:rPr>
                  <a:t> </a:t>
                </a:r>
                <a:r>
                  <a:rPr lang="en-US" sz="4400" dirty="0" err="1">
                    <a:latin typeface="Arial (Body)"/>
                  </a:rPr>
                  <a:t>là</a:t>
                </a:r>
                <a:r>
                  <a:rPr lang="en-US" sz="4400" dirty="0">
                    <a:latin typeface="Arial (Body)"/>
                  </a:rPr>
                  <a:t> </a:t>
                </a:r>
                <a:r>
                  <a:rPr lang="en-US" sz="4400" dirty="0" err="1">
                    <a:latin typeface="Arial (Body)"/>
                  </a:rPr>
                  <a:t>tia</a:t>
                </a:r>
                <a:r>
                  <a:rPr lang="en-US" sz="4400" dirty="0">
                    <a:latin typeface="Arial (Body)"/>
                  </a:rPr>
                  <a:t> </a:t>
                </a:r>
                <a:r>
                  <a:rPr lang="en-US" sz="4400" dirty="0" err="1">
                    <a:latin typeface="Arial (Body)"/>
                  </a:rPr>
                  <a:t>phân</a:t>
                </a:r>
                <a:r>
                  <a:rPr lang="en-US" sz="4400" dirty="0">
                    <a:latin typeface="Arial (Body)"/>
                  </a:rPr>
                  <a:t> </a:t>
                </a:r>
                <a:r>
                  <a:rPr lang="en-US" sz="4400" dirty="0" err="1">
                    <a:latin typeface="Arial (Body)"/>
                  </a:rPr>
                  <a:t>giác</a:t>
                </a:r>
                <a:r>
                  <a:rPr lang="en-US" sz="4400" dirty="0">
                    <a:latin typeface="Arial (Body)"/>
                  </a:rPr>
                  <a:t> </a:t>
                </a:r>
                <a:r>
                  <a:rPr lang="en-US" sz="4400" dirty="0" err="1">
                    <a:latin typeface="Arial (Body)"/>
                  </a:rPr>
                  <a:t>của</a:t>
                </a:r>
                <a:r>
                  <a:rPr lang="en-US" sz="4400" dirty="0">
                    <a:latin typeface="Arial (Body)"/>
                  </a:rPr>
                  <a:t> </a:t>
                </a:r>
                <a:r>
                  <a:rPr lang="en-US" sz="4400" dirty="0" err="1">
                    <a:latin typeface="Arial (Body)"/>
                  </a:rPr>
                  <a:t>góc</a:t>
                </a:r>
                <a:r>
                  <a:rPr lang="en-US" sz="4400" dirty="0">
                    <a:latin typeface="Arial (Body)"/>
                  </a:rPr>
                  <a:t> </a:t>
                </a:r>
                <a14:m>
                  <m:oMath xmlns:m="http://schemas.openxmlformats.org/officeDocument/2006/math">
                    <m:r>
                      <a:rPr lang="en-US" sz="4400" i="1" dirty="0" smtClean="0">
                        <a:latin typeface="Cambria Math" panose="02040503050406030204" pitchFamily="18" charset="0"/>
                      </a:rPr>
                      <m:t>𝑥𝑂𝑦</m:t>
                    </m:r>
                  </m:oMath>
                </a14:m>
                <a:r>
                  <a:rPr lang="en-US" sz="4400" dirty="0">
                    <a:latin typeface="Arial (Body)"/>
                  </a:rPr>
                  <a:t>.</a:t>
                </a:r>
              </a:p>
            </p:txBody>
          </p:sp>
        </mc:Choice>
        <mc:Fallback xmlns="">
          <p:sp>
            <p:nvSpPr>
              <p:cNvPr id="13" name="TextBox 12">
                <a:extLst>
                  <a:ext uri="{FF2B5EF4-FFF2-40B4-BE49-F238E27FC236}">
                    <a16:creationId xmlns:a16="http://schemas.microsoft.com/office/drawing/2014/main" id="{6DA9A4C3-AC47-B450-ED27-00B91D066960}"/>
                  </a:ext>
                </a:extLst>
              </p:cNvPr>
              <p:cNvSpPr txBox="1">
                <a:spLocks noRot="1" noChangeAspect="1" noMove="1" noResize="1" noEditPoints="1" noAdjustHandles="1" noChangeArrowheads="1" noChangeShapeType="1" noTextEdit="1"/>
              </p:cNvSpPr>
              <p:nvPr/>
            </p:nvSpPr>
            <p:spPr>
              <a:xfrm>
                <a:off x="4057541" y="3771900"/>
                <a:ext cx="9944100" cy="3013838"/>
              </a:xfrm>
              <a:prstGeom prst="rect">
                <a:avLst/>
              </a:prstGeom>
              <a:blipFill>
                <a:blip r:embed="rId14"/>
                <a:stretch>
                  <a:fillRect l="-2575" b="-8907"/>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down)">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wipe(down)">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wipe(down)">
                                      <p:cBhvr>
                                        <p:cTn id="17"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99592" y="723900"/>
            <a:ext cx="17526000" cy="9160624"/>
          </a:xfrm>
          <a:prstGeom prst="rect">
            <a:avLst/>
          </a:prstGeom>
        </p:spPr>
      </p:pic>
      <p:pic>
        <p:nvPicPr>
          <p:cNvPr id="12" name="Picture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388922">
            <a:off x="425815" y="1324627"/>
            <a:ext cx="1639271" cy="2956063"/>
          </a:xfrm>
          <a:prstGeom prst="rect">
            <a:avLst/>
          </a:prstGeom>
        </p:spPr>
      </p:pic>
      <p:pic>
        <p:nvPicPr>
          <p:cNvPr id="16" name="Picture 1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326663" y="1646172"/>
            <a:ext cx="567637" cy="528419"/>
          </a:xfrm>
          <a:prstGeom prst="rect">
            <a:avLst/>
          </a:prstGeom>
        </p:spPr>
      </p:pic>
      <p:pic>
        <p:nvPicPr>
          <p:cNvPr id="18" name="Picture 1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611679" y="8657379"/>
            <a:ext cx="1267542" cy="1245360"/>
          </a:xfrm>
          <a:prstGeom prst="rect">
            <a:avLst/>
          </a:prstGeom>
        </p:spPr>
      </p:pic>
      <p:pic>
        <p:nvPicPr>
          <p:cNvPr id="19" name="Picture 19"/>
          <p:cNvPicPr>
            <a:picLocks noChangeAspect="1"/>
          </p:cNvPicPr>
          <p:nvPr/>
        </p:nvPicPr>
        <p:blipFill>
          <a:blip r:embed="rId12"/>
          <a:srcRect/>
          <a:stretch>
            <a:fillRect/>
          </a:stretch>
        </p:blipFill>
        <p:spPr>
          <a:xfrm rot="625468">
            <a:off x="15579445" y="8132754"/>
            <a:ext cx="2645765" cy="2232364"/>
          </a:xfrm>
          <a:prstGeom prst="rect">
            <a:avLst/>
          </a:prstGeom>
        </p:spPr>
      </p:pic>
      <p:sp>
        <p:nvSpPr>
          <p:cNvPr id="24" name="TextBox 23">
            <a:extLst>
              <a:ext uri="{FF2B5EF4-FFF2-40B4-BE49-F238E27FC236}">
                <a16:creationId xmlns:a16="http://schemas.microsoft.com/office/drawing/2014/main" id="{6C748493-09A4-3A18-4EA0-BF42A5351B23}"/>
              </a:ext>
            </a:extLst>
          </p:cNvPr>
          <p:cNvSpPr txBox="1"/>
          <p:nvPr/>
        </p:nvSpPr>
        <p:spPr>
          <a:xfrm>
            <a:off x="7213453" y="929737"/>
            <a:ext cx="4098278" cy="769441"/>
          </a:xfrm>
          <a:prstGeom prst="rect">
            <a:avLst/>
          </a:prstGeom>
          <a:noFill/>
        </p:spPr>
        <p:txBody>
          <a:bodyPr wrap="square" rtlCol="0">
            <a:spAutoFit/>
          </a:bodyPr>
          <a:lstStyle/>
          <a:p>
            <a:pPr algn="ctr"/>
            <a:r>
              <a:rPr lang="en-US" sz="4400" b="1" dirty="0" err="1">
                <a:solidFill>
                  <a:srgbClr val="FF0000"/>
                </a:solidFill>
                <a:latin typeface="Arial" panose="020B0604020202020204" pitchFamily="34" charset="0"/>
                <a:cs typeface="Arial" panose="020B0604020202020204" pitchFamily="34" charset="0"/>
              </a:rPr>
              <a:t>Giải</a:t>
            </a:r>
            <a:endParaRPr lang="en-US" sz="4400" b="1" dirty="0">
              <a:solidFill>
                <a:srgbClr val="FF0000"/>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604BD768-9529-BBFD-06FE-814038F2D620}"/>
              </a:ext>
            </a:extLst>
          </p:cNvPr>
          <p:cNvPicPr>
            <a:picLocks noChangeAspect="1"/>
          </p:cNvPicPr>
          <p:nvPr/>
        </p:nvPicPr>
        <p:blipFill rotWithShape="1">
          <a:blip r:embed="rId13">
            <a:extLst>
              <a:ext uri="{28A0092B-C50C-407E-A947-70E740481C1C}">
                <a14:useLocalDpi xmlns:a14="http://schemas.microsoft.com/office/drawing/2010/main" val="0"/>
              </a:ext>
            </a:extLst>
          </a:blip>
          <a:srcRect l="66254" t="42592" r="2299" b="31411"/>
          <a:stretch/>
        </p:blipFill>
        <p:spPr>
          <a:xfrm>
            <a:off x="10592910" y="1259144"/>
            <a:ext cx="5718969" cy="4510276"/>
          </a:xfrm>
          <a:prstGeom prst="rect">
            <a:avLst/>
          </a:prstGeom>
        </p:spPr>
      </p:pic>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10F60EF1-6BC0-18E9-C5F3-F916D04A4EB3}"/>
                  </a:ext>
                </a:extLst>
              </p:cNvPr>
              <p:cNvSpPr txBox="1"/>
              <p:nvPr/>
            </p:nvSpPr>
            <p:spPr>
              <a:xfrm>
                <a:off x="2658349" y="2423078"/>
                <a:ext cx="8110674" cy="2748253"/>
              </a:xfrm>
              <a:prstGeom prst="rect">
                <a:avLst/>
              </a:prstGeom>
              <a:noFill/>
            </p:spPr>
            <p:txBody>
              <a:bodyPr wrap="square" rtlCol="0">
                <a:spAutoFit/>
              </a:bodyPr>
              <a:lstStyle/>
              <a:p>
                <a:pPr algn="just">
                  <a:lnSpc>
                    <a:spcPct val="150000"/>
                  </a:lnSpc>
                </a:pPr>
                <a:r>
                  <a:rPr lang="en-US" sz="4000" dirty="0">
                    <a:latin typeface="Arial (Body)"/>
                  </a:rPr>
                  <a:t>a) </a:t>
                </a:r>
                <a:r>
                  <a:rPr lang="en-US" sz="4000" dirty="0" err="1">
                    <a:latin typeface="Arial (Body)"/>
                  </a:rPr>
                  <a:t>Xem</a:t>
                </a:r>
                <a:r>
                  <a:rPr lang="en-US" sz="4000" dirty="0">
                    <a:latin typeface="Arial (Body)"/>
                  </a:rPr>
                  <a:t> </a:t>
                </a:r>
                <a:r>
                  <a:rPr lang="en-US" sz="4000" dirty="0" err="1">
                    <a:latin typeface="Arial (Body)"/>
                  </a:rPr>
                  <a:t>Hình</a:t>
                </a:r>
                <a:r>
                  <a:rPr lang="en-US" sz="4000" dirty="0">
                    <a:latin typeface="Arial (Body)"/>
                  </a:rPr>
                  <a:t> 38</a:t>
                </a:r>
              </a:p>
              <a:p>
                <a:pPr algn="just">
                  <a:lnSpc>
                    <a:spcPct val="150000"/>
                  </a:lnSpc>
                </a:pPr>
                <a:r>
                  <a:rPr lang="en-US" sz="4000" dirty="0">
                    <a:latin typeface="Arial (Body)"/>
                  </a:rPr>
                  <a:t>b) </a:t>
                </a:r>
                <a14:m>
                  <m:oMath xmlns:m="http://schemas.openxmlformats.org/officeDocument/2006/math">
                    <m:r>
                      <a:rPr lang="en-US" sz="4000" i="1" dirty="0" smtClean="0">
                        <a:latin typeface="Cambria Math" panose="02040503050406030204" pitchFamily="18" charset="0"/>
                      </a:rPr>
                      <m:t>𝐴</m:t>
                    </m:r>
                    <m:r>
                      <a:rPr lang="en-US" sz="4000" i="1" dirty="0" smtClean="0">
                        <a:latin typeface="Cambria Math" panose="02040503050406030204" pitchFamily="18" charset="0"/>
                      </a:rPr>
                      <m:t>, </m:t>
                    </m:r>
                    <m:r>
                      <a:rPr lang="en-US" sz="4000" i="1" dirty="0" smtClean="0">
                        <a:latin typeface="Cambria Math" panose="02040503050406030204" pitchFamily="18" charset="0"/>
                      </a:rPr>
                      <m:t>𝐵</m:t>
                    </m:r>
                  </m:oMath>
                </a14:m>
                <a:r>
                  <a:rPr lang="en-US" sz="4000" dirty="0">
                    <a:latin typeface="Arial (Body)"/>
                  </a:rPr>
                  <a:t> </a:t>
                </a:r>
                <a:r>
                  <a:rPr lang="en-US" sz="4000" dirty="0" err="1">
                    <a:latin typeface="Arial (Body)"/>
                  </a:rPr>
                  <a:t>cùng</a:t>
                </a:r>
                <a:r>
                  <a:rPr lang="en-US" sz="4000" dirty="0">
                    <a:latin typeface="Arial (Body)"/>
                  </a:rPr>
                  <a:t> </a:t>
                </a:r>
                <a:r>
                  <a:rPr lang="en-US" sz="4000" dirty="0" err="1">
                    <a:latin typeface="Arial (Body)"/>
                  </a:rPr>
                  <a:t>nằm</a:t>
                </a:r>
                <a:r>
                  <a:rPr lang="en-US" sz="4000" dirty="0">
                    <a:latin typeface="Arial (Body)"/>
                  </a:rPr>
                  <a:t> </a:t>
                </a:r>
                <a:r>
                  <a:rPr lang="en-US" sz="4000" dirty="0" err="1">
                    <a:latin typeface="Arial (Body)"/>
                  </a:rPr>
                  <a:t>trên</a:t>
                </a:r>
                <a:r>
                  <a:rPr lang="en-US" sz="4000" dirty="0">
                    <a:latin typeface="Arial (Body)"/>
                  </a:rPr>
                  <a:t> </a:t>
                </a:r>
                <a:r>
                  <a:rPr lang="en-US" sz="4000" dirty="0" err="1">
                    <a:latin typeface="Arial (Body)"/>
                  </a:rPr>
                  <a:t>đường</a:t>
                </a:r>
                <a:r>
                  <a:rPr lang="en-US" sz="4000" dirty="0">
                    <a:latin typeface="Arial (Body)"/>
                  </a:rPr>
                  <a:t> </a:t>
                </a:r>
                <a:r>
                  <a:rPr lang="en-US" sz="4000" dirty="0" err="1">
                    <a:latin typeface="Arial (Body)"/>
                  </a:rPr>
                  <a:t>tròn</a:t>
                </a:r>
                <a:r>
                  <a:rPr lang="en-US" sz="4000" dirty="0">
                    <a:latin typeface="Arial (Body)"/>
                  </a:rPr>
                  <a:t> </a:t>
                </a:r>
                <a:r>
                  <a:rPr lang="en-US" sz="4000" dirty="0" err="1">
                    <a:latin typeface="Arial (Body)"/>
                  </a:rPr>
                  <a:t>tâm</a:t>
                </a:r>
                <a:r>
                  <a:rPr lang="en-US" sz="4000" dirty="0">
                    <a:latin typeface="Arial (Body)"/>
                  </a:rPr>
                  <a:t> </a:t>
                </a:r>
                <a14:m>
                  <m:oMath xmlns:m="http://schemas.openxmlformats.org/officeDocument/2006/math">
                    <m:r>
                      <a:rPr lang="en-US" sz="4000" i="1" dirty="0" smtClean="0">
                        <a:latin typeface="Cambria Math" panose="02040503050406030204" pitchFamily="18" charset="0"/>
                      </a:rPr>
                      <m:t>𝑂</m:t>
                    </m:r>
                  </m:oMath>
                </a14:m>
                <a:r>
                  <a:rPr lang="en-US" sz="4000" dirty="0">
                    <a:latin typeface="Arial (Body)"/>
                  </a:rPr>
                  <a:t> </a:t>
                </a:r>
                <a:r>
                  <a:rPr lang="en-US" sz="4000" dirty="0" err="1">
                    <a:latin typeface="Arial (Body)"/>
                  </a:rPr>
                  <a:t>bán</a:t>
                </a:r>
                <a:r>
                  <a:rPr lang="en-US" sz="4000" dirty="0">
                    <a:latin typeface="Arial (Body)"/>
                  </a:rPr>
                  <a:t> </a:t>
                </a:r>
                <a:r>
                  <a:rPr lang="en-US" sz="4000" dirty="0" err="1">
                    <a:latin typeface="Arial (Body)"/>
                  </a:rPr>
                  <a:t>kính</a:t>
                </a:r>
                <a:r>
                  <a:rPr lang="en-US" sz="4000" dirty="0">
                    <a:latin typeface="Arial (Body)"/>
                  </a:rPr>
                  <a:t> 2cm </a:t>
                </a:r>
                <a:r>
                  <a:rPr lang="en-US" sz="4000" dirty="0" err="1">
                    <a:latin typeface="Arial (Body)"/>
                  </a:rPr>
                  <a:t>nên</a:t>
                </a:r>
                <a:r>
                  <a:rPr lang="en-US" sz="4000" dirty="0">
                    <a:latin typeface="Arial (Body)"/>
                  </a:rPr>
                  <a:t> </a:t>
                </a:r>
                <a14:m>
                  <m:oMath xmlns:m="http://schemas.openxmlformats.org/officeDocument/2006/math">
                    <m:r>
                      <a:rPr lang="en-US" sz="4000" i="1" dirty="0" smtClean="0">
                        <a:latin typeface="Cambria Math" panose="02040503050406030204" pitchFamily="18" charset="0"/>
                      </a:rPr>
                      <m:t>𝑂𝐴</m:t>
                    </m:r>
                    <m:r>
                      <a:rPr lang="en-US" sz="4000" i="1" dirty="0" smtClean="0">
                        <a:latin typeface="Cambria Math" panose="02040503050406030204" pitchFamily="18" charset="0"/>
                      </a:rPr>
                      <m:t>=</m:t>
                    </m:r>
                    <m:r>
                      <a:rPr lang="en-US" sz="4000" i="1" dirty="0" smtClean="0">
                        <a:latin typeface="Cambria Math" panose="02040503050406030204" pitchFamily="18" charset="0"/>
                      </a:rPr>
                      <m:t>𝑂𝐵</m:t>
                    </m:r>
                  </m:oMath>
                </a14:m>
                <a:r>
                  <a:rPr lang="en-US" sz="4000" dirty="0">
                    <a:latin typeface="Arial (Body)"/>
                  </a:rPr>
                  <a:t>.</a:t>
                </a:r>
              </a:p>
            </p:txBody>
          </p:sp>
        </mc:Choice>
        <mc:Fallback xmlns="">
          <p:sp>
            <p:nvSpPr>
              <p:cNvPr id="15" name="TextBox 14">
                <a:extLst>
                  <a:ext uri="{FF2B5EF4-FFF2-40B4-BE49-F238E27FC236}">
                    <a16:creationId xmlns:a16="http://schemas.microsoft.com/office/drawing/2014/main" id="{10F60EF1-6BC0-18E9-C5F3-F916D04A4EB3}"/>
                  </a:ext>
                </a:extLst>
              </p:cNvPr>
              <p:cNvSpPr txBox="1">
                <a:spLocks noRot="1" noChangeAspect="1" noMove="1" noResize="1" noEditPoints="1" noAdjustHandles="1" noChangeArrowheads="1" noChangeShapeType="1" noTextEdit="1"/>
              </p:cNvSpPr>
              <p:nvPr/>
            </p:nvSpPr>
            <p:spPr>
              <a:xfrm>
                <a:off x="2658349" y="2423078"/>
                <a:ext cx="8110674" cy="2748253"/>
              </a:xfrm>
              <a:prstGeom prst="rect">
                <a:avLst/>
              </a:prstGeom>
              <a:blipFill>
                <a:blip r:embed="rId14"/>
                <a:stretch>
                  <a:fillRect l="-2630" r="-2630" b="-86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0F7A2067-28D8-DD8C-EE11-5172CD2189E2}"/>
                  </a:ext>
                </a:extLst>
              </p:cNvPr>
              <p:cNvSpPr txBox="1"/>
              <p:nvPr/>
            </p:nvSpPr>
            <p:spPr>
              <a:xfrm>
                <a:off x="2206754" y="5741589"/>
                <a:ext cx="14111675" cy="2748253"/>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rPr>
                      <m:t>𝐶</m:t>
                    </m:r>
                  </m:oMath>
                </a14:m>
                <a:r>
                  <a:rPr kumimoji="0" lang="en-US" sz="4000" b="0" i="0" u="none" strike="noStrike" kern="1200" cap="none" spc="0" normalizeH="0" baseline="0" noProof="0" dirty="0">
                    <a:ln>
                      <a:noFill/>
                    </a:ln>
                    <a:solidFill>
                      <a:prstClr val="black"/>
                    </a:solidFill>
                    <a:effectLst/>
                    <a:uLnTx/>
                    <a:uFillTx/>
                    <a:latin typeface="Arial (Body)"/>
                  </a:rPr>
                  <a:t> </a:t>
                </a:r>
                <a:r>
                  <a:rPr kumimoji="0" lang="en-US" sz="4000" b="0" i="0" u="none" strike="noStrike" kern="1200" cap="none" spc="0" normalizeH="0" baseline="0" noProof="0" dirty="0" err="1">
                    <a:ln>
                      <a:noFill/>
                    </a:ln>
                    <a:solidFill>
                      <a:prstClr val="black"/>
                    </a:solidFill>
                    <a:effectLst/>
                    <a:uLnTx/>
                    <a:uFillTx/>
                    <a:latin typeface="Arial (Body)"/>
                  </a:rPr>
                  <a:t>nằm</a:t>
                </a:r>
                <a:r>
                  <a:rPr kumimoji="0" lang="en-US" sz="4000" b="0" i="0" u="none" strike="noStrike" kern="1200" cap="none" spc="0" normalizeH="0" baseline="0" noProof="0" dirty="0">
                    <a:ln>
                      <a:noFill/>
                    </a:ln>
                    <a:solidFill>
                      <a:prstClr val="black"/>
                    </a:solidFill>
                    <a:effectLst/>
                    <a:uLnTx/>
                    <a:uFillTx/>
                    <a:latin typeface="Arial (Body)"/>
                  </a:rPr>
                  <a:t> </a:t>
                </a:r>
                <a:r>
                  <a:rPr kumimoji="0" lang="en-US" sz="4000" b="0" i="0" u="none" strike="noStrike" kern="1200" cap="none" spc="0" normalizeH="0" baseline="0" noProof="0" dirty="0" err="1">
                    <a:ln>
                      <a:noFill/>
                    </a:ln>
                    <a:solidFill>
                      <a:prstClr val="black"/>
                    </a:solidFill>
                    <a:effectLst/>
                    <a:uLnTx/>
                    <a:uFillTx/>
                    <a:latin typeface="Arial (Body)"/>
                  </a:rPr>
                  <a:t>trên</a:t>
                </a:r>
                <a:r>
                  <a:rPr kumimoji="0" lang="en-US" sz="4000" b="0" i="0" u="none" strike="noStrike" kern="1200" cap="none" spc="0" normalizeH="0" baseline="0" noProof="0" dirty="0">
                    <a:ln>
                      <a:noFill/>
                    </a:ln>
                    <a:solidFill>
                      <a:prstClr val="black"/>
                    </a:solidFill>
                    <a:effectLst/>
                    <a:uLnTx/>
                    <a:uFillTx/>
                    <a:latin typeface="Arial (Body)"/>
                  </a:rPr>
                  <a:t> </a:t>
                </a:r>
                <a:r>
                  <a:rPr kumimoji="0" lang="en-US" sz="4000" b="0" i="0" u="none" strike="noStrike" kern="1200" cap="none" spc="0" normalizeH="0" baseline="0" noProof="0" dirty="0" err="1">
                    <a:ln>
                      <a:noFill/>
                    </a:ln>
                    <a:solidFill>
                      <a:prstClr val="black"/>
                    </a:solidFill>
                    <a:effectLst/>
                    <a:uLnTx/>
                    <a:uFillTx/>
                    <a:latin typeface="Arial (Body)"/>
                  </a:rPr>
                  <a:t>đường</a:t>
                </a:r>
                <a:r>
                  <a:rPr kumimoji="0" lang="en-US" sz="4000" b="0" i="0" u="none" strike="noStrike" kern="1200" cap="none" spc="0" normalizeH="0" baseline="0" noProof="0" dirty="0">
                    <a:ln>
                      <a:noFill/>
                    </a:ln>
                    <a:solidFill>
                      <a:prstClr val="black"/>
                    </a:solidFill>
                    <a:effectLst/>
                    <a:uLnTx/>
                    <a:uFillTx/>
                    <a:latin typeface="Arial (Body)"/>
                  </a:rPr>
                  <a:t> </a:t>
                </a:r>
                <a:r>
                  <a:rPr kumimoji="0" lang="en-US" sz="4000" b="0" i="0" u="none" strike="noStrike" kern="1200" cap="none" spc="0" normalizeH="0" baseline="0" noProof="0" dirty="0" err="1">
                    <a:ln>
                      <a:noFill/>
                    </a:ln>
                    <a:solidFill>
                      <a:prstClr val="black"/>
                    </a:solidFill>
                    <a:effectLst/>
                    <a:uLnTx/>
                    <a:uFillTx/>
                    <a:latin typeface="Arial (Body)"/>
                  </a:rPr>
                  <a:t>tròn</a:t>
                </a:r>
                <a:r>
                  <a:rPr kumimoji="0" lang="en-US" sz="4000" b="0" i="0" u="none" strike="noStrike" kern="1200" cap="none" spc="0" normalizeH="0" baseline="0" noProof="0" dirty="0">
                    <a:ln>
                      <a:noFill/>
                    </a:ln>
                    <a:solidFill>
                      <a:prstClr val="black"/>
                    </a:solidFill>
                    <a:effectLst/>
                    <a:uLnTx/>
                    <a:uFillTx/>
                    <a:latin typeface="Arial (Body)"/>
                  </a:rPr>
                  <a:t> </a:t>
                </a:r>
                <a:r>
                  <a:rPr kumimoji="0" lang="en-US" sz="4000" b="0" i="0" u="none" strike="noStrike" kern="1200" cap="none" spc="0" normalizeH="0" baseline="0" noProof="0" dirty="0" err="1">
                    <a:ln>
                      <a:noFill/>
                    </a:ln>
                    <a:solidFill>
                      <a:prstClr val="black"/>
                    </a:solidFill>
                    <a:effectLst/>
                    <a:uLnTx/>
                    <a:uFillTx/>
                    <a:latin typeface="Arial (Body)"/>
                  </a:rPr>
                  <a:t>tâm</a:t>
                </a:r>
                <a:r>
                  <a:rPr kumimoji="0" lang="en-US" sz="4000" b="0" i="0" u="none" strike="noStrike" kern="1200" cap="none" spc="0" normalizeH="0" baseline="0" noProof="0" dirty="0">
                    <a:ln>
                      <a:noFill/>
                    </a:ln>
                    <a:solidFill>
                      <a:prstClr val="black"/>
                    </a:solidFill>
                    <a:effectLst/>
                    <a:uLnTx/>
                    <a:uFillTx/>
                    <a:latin typeface="Arial (Body)"/>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rPr>
                      <m:t>𝐴</m:t>
                    </m:r>
                  </m:oMath>
                </a14:m>
                <a:r>
                  <a:rPr kumimoji="0" lang="en-US" sz="4000" b="0" i="0" u="none" strike="noStrike" kern="1200" cap="none" spc="0" normalizeH="0" baseline="0" noProof="0" dirty="0">
                    <a:ln>
                      <a:noFill/>
                    </a:ln>
                    <a:solidFill>
                      <a:prstClr val="black"/>
                    </a:solidFill>
                    <a:effectLst/>
                    <a:uLnTx/>
                    <a:uFillTx/>
                    <a:latin typeface="Arial (Body)"/>
                  </a:rPr>
                  <a:t> </a:t>
                </a:r>
                <a:r>
                  <a:rPr kumimoji="0" lang="en-US" sz="4000" b="0" i="0" u="none" strike="noStrike" kern="1200" cap="none" spc="0" normalizeH="0" baseline="0" noProof="0" dirty="0" err="1">
                    <a:ln>
                      <a:noFill/>
                    </a:ln>
                    <a:solidFill>
                      <a:prstClr val="black"/>
                    </a:solidFill>
                    <a:effectLst/>
                    <a:uLnTx/>
                    <a:uFillTx/>
                    <a:latin typeface="Arial (Body)"/>
                  </a:rPr>
                  <a:t>bán</a:t>
                </a:r>
                <a:r>
                  <a:rPr kumimoji="0" lang="en-US" sz="4000" b="0" i="0" u="none" strike="noStrike" kern="1200" cap="none" spc="0" normalizeH="0" baseline="0" noProof="0" dirty="0">
                    <a:ln>
                      <a:noFill/>
                    </a:ln>
                    <a:solidFill>
                      <a:prstClr val="black"/>
                    </a:solidFill>
                    <a:effectLst/>
                    <a:uLnTx/>
                    <a:uFillTx/>
                    <a:latin typeface="Arial (Body)"/>
                  </a:rPr>
                  <a:t> </a:t>
                </a:r>
                <a:r>
                  <a:rPr kumimoji="0" lang="en-US" sz="4000" b="0" i="0" u="none" strike="noStrike" kern="1200" cap="none" spc="0" normalizeH="0" baseline="0" noProof="0" dirty="0" err="1">
                    <a:ln>
                      <a:noFill/>
                    </a:ln>
                    <a:solidFill>
                      <a:prstClr val="black"/>
                    </a:solidFill>
                    <a:effectLst/>
                    <a:uLnTx/>
                    <a:uFillTx/>
                    <a:latin typeface="Arial (Body)"/>
                  </a:rPr>
                  <a:t>kính</a:t>
                </a:r>
                <a:r>
                  <a:rPr kumimoji="0" lang="en-US" sz="4000" b="0" i="0" u="none" strike="noStrike" kern="1200" cap="none" spc="0" normalizeH="0" baseline="0" noProof="0" dirty="0">
                    <a:ln>
                      <a:noFill/>
                    </a:ln>
                    <a:solidFill>
                      <a:prstClr val="black"/>
                    </a:solidFill>
                    <a:effectLst/>
                    <a:uLnTx/>
                    <a:uFillTx/>
                    <a:latin typeface="Arial (Body)"/>
                  </a:rPr>
                  <a:t> 3cm </a:t>
                </a:r>
                <a:r>
                  <a:rPr kumimoji="0" lang="en-US" sz="4000" b="0" i="0" u="none" strike="noStrike" kern="1200" cap="none" spc="0" normalizeH="0" baseline="0" noProof="0" dirty="0" err="1">
                    <a:ln>
                      <a:noFill/>
                    </a:ln>
                    <a:solidFill>
                      <a:prstClr val="black"/>
                    </a:solidFill>
                    <a:effectLst/>
                    <a:uLnTx/>
                    <a:uFillTx/>
                    <a:latin typeface="Arial (Body)"/>
                  </a:rPr>
                  <a:t>nên</a:t>
                </a:r>
                <a:r>
                  <a:rPr kumimoji="0" lang="en-US" sz="4000" b="0" i="0" u="none" strike="noStrike" kern="1200" cap="none" spc="0" normalizeH="0" baseline="0" noProof="0" dirty="0">
                    <a:ln>
                      <a:noFill/>
                    </a:ln>
                    <a:solidFill>
                      <a:prstClr val="black"/>
                    </a:solidFill>
                    <a:effectLst/>
                    <a:uLnTx/>
                    <a:uFillTx/>
                    <a:latin typeface="Arial (Body)"/>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rPr>
                      <m:t>𝐴𝐶</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rPr>
                      <m:t>=3</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rPr>
                      <m:t>𝑐𝑚</m:t>
                    </m:r>
                  </m:oMath>
                </a14:m>
                <a:endParaRPr kumimoji="0" lang="en-US" sz="4000" b="0" i="0" u="none" strike="noStrike" kern="1200" cap="none" spc="0" normalizeH="0" baseline="0" noProof="0" dirty="0">
                  <a:ln>
                    <a:noFill/>
                  </a:ln>
                  <a:solidFill>
                    <a:prstClr val="black"/>
                  </a:solidFill>
                  <a:effectLst/>
                  <a:uLnTx/>
                  <a:uFillTx/>
                  <a:latin typeface="Arial (Body)"/>
                </a:endParaRPr>
              </a:p>
              <a:p>
                <a:pPr marL="0" marR="0" lvl="0" indent="0" algn="just"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rPr>
                      <m:t>𝐶</m:t>
                    </m:r>
                  </m:oMath>
                </a14:m>
                <a:r>
                  <a:rPr kumimoji="0" lang="en-US" sz="4000" b="0" i="0" u="none" strike="noStrike" kern="1200" cap="none" spc="0" normalizeH="0" baseline="0" noProof="0" dirty="0">
                    <a:ln>
                      <a:noFill/>
                    </a:ln>
                    <a:solidFill>
                      <a:prstClr val="black"/>
                    </a:solidFill>
                    <a:effectLst/>
                    <a:uLnTx/>
                    <a:uFillTx/>
                    <a:latin typeface="Arial (Body)"/>
                  </a:rPr>
                  <a:t> </a:t>
                </a:r>
                <a:r>
                  <a:rPr kumimoji="0" lang="en-US" sz="4000" b="0" i="0" u="none" strike="noStrike" kern="1200" cap="none" spc="0" normalizeH="0" baseline="0" noProof="0" dirty="0" err="1">
                    <a:ln>
                      <a:noFill/>
                    </a:ln>
                    <a:solidFill>
                      <a:prstClr val="black"/>
                    </a:solidFill>
                    <a:effectLst/>
                    <a:uLnTx/>
                    <a:uFillTx/>
                    <a:latin typeface="Arial (Body)"/>
                  </a:rPr>
                  <a:t>nằm</a:t>
                </a:r>
                <a:r>
                  <a:rPr kumimoji="0" lang="en-US" sz="4000" b="0" i="0" u="none" strike="noStrike" kern="1200" cap="none" spc="0" normalizeH="0" baseline="0" noProof="0" dirty="0">
                    <a:ln>
                      <a:noFill/>
                    </a:ln>
                    <a:solidFill>
                      <a:prstClr val="black"/>
                    </a:solidFill>
                    <a:effectLst/>
                    <a:uLnTx/>
                    <a:uFillTx/>
                    <a:latin typeface="Arial (Body)"/>
                  </a:rPr>
                  <a:t> </a:t>
                </a:r>
                <a:r>
                  <a:rPr kumimoji="0" lang="en-US" sz="4000" b="0" i="0" u="none" strike="noStrike" kern="1200" cap="none" spc="0" normalizeH="0" baseline="0" noProof="0" dirty="0" err="1">
                    <a:ln>
                      <a:noFill/>
                    </a:ln>
                    <a:solidFill>
                      <a:prstClr val="black"/>
                    </a:solidFill>
                    <a:effectLst/>
                    <a:uLnTx/>
                    <a:uFillTx/>
                    <a:latin typeface="Arial (Body)"/>
                  </a:rPr>
                  <a:t>trên</a:t>
                </a:r>
                <a:r>
                  <a:rPr kumimoji="0" lang="en-US" sz="4000" b="0" i="0" u="none" strike="noStrike" kern="1200" cap="none" spc="0" normalizeH="0" baseline="0" noProof="0" dirty="0">
                    <a:ln>
                      <a:noFill/>
                    </a:ln>
                    <a:solidFill>
                      <a:prstClr val="black"/>
                    </a:solidFill>
                    <a:effectLst/>
                    <a:uLnTx/>
                    <a:uFillTx/>
                    <a:latin typeface="Arial (Body)"/>
                  </a:rPr>
                  <a:t> </a:t>
                </a:r>
                <a:r>
                  <a:rPr kumimoji="0" lang="en-US" sz="4000" b="0" i="0" u="none" strike="noStrike" kern="1200" cap="none" spc="0" normalizeH="0" baseline="0" noProof="0" dirty="0" err="1">
                    <a:ln>
                      <a:noFill/>
                    </a:ln>
                    <a:solidFill>
                      <a:prstClr val="black"/>
                    </a:solidFill>
                    <a:effectLst/>
                    <a:uLnTx/>
                    <a:uFillTx/>
                    <a:latin typeface="Arial (Body)"/>
                  </a:rPr>
                  <a:t>đường</a:t>
                </a:r>
                <a:r>
                  <a:rPr kumimoji="0" lang="en-US" sz="4000" b="0" i="0" u="none" strike="noStrike" kern="1200" cap="none" spc="0" normalizeH="0" baseline="0" noProof="0" dirty="0">
                    <a:ln>
                      <a:noFill/>
                    </a:ln>
                    <a:solidFill>
                      <a:prstClr val="black"/>
                    </a:solidFill>
                    <a:effectLst/>
                    <a:uLnTx/>
                    <a:uFillTx/>
                    <a:latin typeface="Arial (Body)"/>
                  </a:rPr>
                  <a:t> </a:t>
                </a:r>
                <a:r>
                  <a:rPr kumimoji="0" lang="en-US" sz="4000" b="0" i="0" u="none" strike="noStrike" kern="1200" cap="none" spc="0" normalizeH="0" baseline="0" noProof="0" dirty="0" err="1">
                    <a:ln>
                      <a:noFill/>
                    </a:ln>
                    <a:solidFill>
                      <a:prstClr val="black"/>
                    </a:solidFill>
                    <a:effectLst/>
                    <a:uLnTx/>
                    <a:uFillTx/>
                    <a:latin typeface="Arial (Body)"/>
                  </a:rPr>
                  <a:t>tròn</a:t>
                </a:r>
                <a:r>
                  <a:rPr kumimoji="0" lang="en-US" sz="4000" b="0" i="0" u="none" strike="noStrike" kern="1200" cap="none" spc="0" normalizeH="0" baseline="0" noProof="0" dirty="0">
                    <a:ln>
                      <a:noFill/>
                    </a:ln>
                    <a:solidFill>
                      <a:prstClr val="black"/>
                    </a:solidFill>
                    <a:effectLst/>
                    <a:uLnTx/>
                    <a:uFillTx/>
                    <a:latin typeface="Arial (Body)"/>
                  </a:rPr>
                  <a:t> </a:t>
                </a:r>
                <a:r>
                  <a:rPr kumimoji="0" lang="en-US" sz="4000" b="0" i="0" u="none" strike="noStrike" kern="1200" cap="none" spc="0" normalizeH="0" baseline="0" noProof="0" dirty="0" err="1">
                    <a:ln>
                      <a:noFill/>
                    </a:ln>
                    <a:solidFill>
                      <a:prstClr val="black"/>
                    </a:solidFill>
                    <a:effectLst/>
                    <a:uLnTx/>
                    <a:uFillTx/>
                    <a:latin typeface="Arial (Body)"/>
                  </a:rPr>
                  <a:t>tâm</a:t>
                </a:r>
                <a:r>
                  <a:rPr kumimoji="0" lang="en-US" sz="4000" b="0" i="0" u="none" strike="noStrike" kern="1200" cap="none" spc="0" normalizeH="0" baseline="0" noProof="0" dirty="0">
                    <a:ln>
                      <a:noFill/>
                    </a:ln>
                    <a:solidFill>
                      <a:prstClr val="black"/>
                    </a:solidFill>
                    <a:effectLst/>
                    <a:uLnTx/>
                    <a:uFillTx/>
                    <a:latin typeface="Arial (Body)"/>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rPr>
                      <m:t>𝐵</m:t>
                    </m:r>
                  </m:oMath>
                </a14:m>
                <a:r>
                  <a:rPr kumimoji="0" lang="en-US" sz="4000" b="0" i="0" u="none" strike="noStrike" kern="1200" cap="none" spc="0" normalizeH="0" baseline="0" noProof="0" dirty="0">
                    <a:ln>
                      <a:noFill/>
                    </a:ln>
                    <a:solidFill>
                      <a:prstClr val="black"/>
                    </a:solidFill>
                    <a:effectLst/>
                    <a:uLnTx/>
                    <a:uFillTx/>
                    <a:latin typeface="Arial (Body)"/>
                  </a:rPr>
                  <a:t> </a:t>
                </a:r>
                <a:r>
                  <a:rPr kumimoji="0" lang="en-US" sz="4000" b="0" i="0" u="none" strike="noStrike" kern="1200" cap="none" spc="0" normalizeH="0" baseline="0" noProof="0" dirty="0" err="1">
                    <a:ln>
                      <a:noFill/>
                    </a:ln>
                    <a:solidFill>
                      <a:prstClr val="black"/>
                    </a:solidFill>
                    <a:effectLst/>
                    <a:uLnTx/>
                    <a:uFillTx/>
                    <a:latin typeface="Arial (Body)"/>
                  </a:rPr>
                  <a:t>bán</a:t>
                </a:r>
                <a:r>
                  <a:rPr kumimoji="0" lang="en-US" sz="4000" b="0" i="0" u="none" strike="noStrike" kern="1200" cap="none" spc="0" normalizeH="0" baseline="0" noProof="0" dirty="0">
                    <a:ln>
                      <a:noFill/>
                    </a:ln>
                    <a:solidFill>
                      <a:prstClr val="black"/>
                    </a:solidFill>
                    <a:effectLst/>
                    <a:uLnTx/>
                    <a:uFillTx/>
                    <a:latin typeface="Arial (Body)"/>
                  </a:rPr>
                  <a:t> </a:t>
                </a:r>
                <a:r>
                  <a:rPr kumimoji="0" lang="en-US" sz="4000" b="0" i="0" u="none" strike="noStrike" kern="1200" cap="none" spc="0" normalizeH="0" baseline="0" noProof="0" dirty="0" err="1">
                    <a:ln>
                      <a:noFill/>
                    </a:ln>
                    <a:solidFill>
                      <a:prstClr val="black"/>
                    </a:solidFill>
                    <a:effectLst/>
                    <a:uLnTx/>
                    <a:uFillTx/>
                    <a:latin typeface="Arial (Body)"/>
                  </a:rPr>
                  <a:t>kính</a:t>
                </a:r>
                <a:r>
                  <a:rPr kumimoji="0" lang="en-US" sz="4000" b="0" i="0" u="none" strike="noStrike" kern="1200" cap="none" spc="0" normalizeH="0" baseline="0" noProof="0" dirty="0">
                    <a:ln>
                      <a:noFill/>
                    </a:ln>
                    <a:solidFill>
                      <a:prstClr val="black"/>
                    </a:solidFill>
                    <a:effectLst/>
                    <a:uLnTx/>
                    <a:uFillTx/>
                    <a:latin typeface="Arial (Body)"/>
                  </a:rPr>
                  <a:t> 3 cm </a:t>
                </a:r>
                <a:r>
                  <a:rPr kumimoji="0" lang="en-US" sz="4000" b="0" i="0" u="none" strike="noStrike" kern="1200" cap="none" spc="0" normalizeH="0" baseline="0" noProof="0" dirty="0" err="1">
                    <a:ln>
                      <a:noFill/>
                    </a:ln>
                    <a:solidFill>
                      <a:prstClr val="black"/>
                    </a:solidFill>
                    <a:effectLst/>
                    <a:uLnTx/>
                    <a:uFillTx/>
                    <a:latin typeface="Arial (Body)"/>
                  </a:rPr>
                  <a:t>nên</a:t>
                </a:r>
                <a:r>
                  <a:rPr kumimoji="0" lang="en-US" sz="4000" b="0" i="0" u="none" strike="noStrike" kern="1200" cap="none" spc="0" normalizeH="0" baseline="0" noProof="0" dirty="0">
                    <a:ln>
                      <a:noFill/>
                    </a:ln>
                    <a:solidFill>
                      <a:prstClr val="black"/>
                    </a:solidFill>
                    <a:effectLst/>
                    <a:uLnTx/>
                    <a:uFillTx/>
                    <a:latin typeface="Arial (Body)"/>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rPr>
                      <m:t>𝐵𝐶</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rPr>
                      <m:t>=3</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rPr>
                      <m:t>𝑐𝑚</m:t>
                    </m:r>
                  </m:oMath>
                </a14:m>
                <a:endParaRPr kumimoji="0" lang="en-US" sz="4000" b="0" i="0" u="none" strike="noStrike" kern="1200" cap="none" spc="0" normalizeH="0" baseline="0" noProof="0" dirty="0">
                  <a:ln>
                    <a:noFill/>
                  </a:ln>
                  <a:solidFill>
                    <a:prstClr val="black"/>
                  </a:solidFill>
                  <a:effectLst/>
                  <a:uLnTx/>
                  <a:uFillTx/>
                  <a:latin typeface="Arial (Body)"/>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Body)"/>
                  </a:rPr>
                  <a:t>Do </a:t>
                </a:r>
                <a:r>
                  <a:rPr kumimoji="0" lang="en-US" sz="4000" b="0" i="0" u="none" strike="noStrike" kern="1200" cap="none" spc="0" normalizeH="0" baseline="0" noProof="0" dirty="0" err="1">
                    <a:ln>
                      <a:noFill/>
                    </a:ln>
                    <a:solidFill>
                      <a:prstClr val="black"/>
                    </a:solidFill>
                    <a:effectLst/>
                    <a:uLnTx/>
                    <a:uFillTx/>
                    <a:latin typeface="Arial (Body)"/>
                  </a:rPr>
                  <a:t>đó</a:t>
                </a:r>
                <a:r>
                  <a:rPr kumimoji="0" lang="en-US" sz="4000" b="0" i="0" u="none" strike="noStrike" kern="1200" cap="none" spc="0" normalizeH="0" baseline="0" noProof="0" dirty="0">
                    <a:ln>
                      <a:noFill/>
                    </a:ln>
                    <a:solidFill>
                      <a:prstClr val="black"/>
                    </a:solidFill>
                    <a:effectLst/>
                    <a:uLnTx/>
                    <a:uFillTx/>
                    <a:latin typeface="Arial (Body)"/>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rPr>
                      <m:t>𝐴𝐶</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rPr>
                      <m:t>=</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rPr>
                      <m:t>𝐵𝐶</m:t>
                    </m:r>
                  </m:oMath>
                </a14:m>
                <a:r>
                  <a:rPr kumimoji="0" lang="en-US" sz="4000" b="0" i="0" u="none" strike="noStrike" kern="1200" cap="none" spc="0" normalizeH="0" baseline="0" noProof="0" dirty="0">
                    <a:ln>
                      <a:noFill/>
                    </a:ln>
                    <a:solidFill>
                      <a:prstClr val="black"/>
                    </a:solidFill>
                    <a:effectLst/>
                    <a:uLnTx/>
                    <a:uFillTx/>
                    <a:latin typeface="Arial (Body)"/>
                  </a:rPr>
                  <a:t>.</a:t>
                </a:r>
              </a:p>
            </p:txBody>
          </p:sp>
        </mc:Choice>
        <mc:Fallback xmlns="">
          <p:sp>
            <p:nvSpPr>
              <p:cNvPr id="21" name="TextBox 20">
                <a:extLst>
                  <a:ext uri="{FF2B5EF4-FFF2-40B4-BE49-F238E27FC236}">
                    <a16:creationId xmlns:a16="http://schemas.microsoft.com/office/drawing/2014/main" id="{0F7A2067-28D8-DD8C-EE11-5172CD2189E2}"/>
                  </a:ext>
                </a:extLst>
              </p:cNvPr>
              <p:cNvSpPr txBox="1">
                <a:spLocks noRot="1" noChangeAspect="1" noMove="1" noResize="1" noEditPoints="1" noAdjustHandles="1" noChangeArrowheads="1" noChangeShapeType="1" noTextEdit="1"/>
              </p:cNvSpPr>
              <p:nvPr/>
            </p:nvSpPr>
            <p:spPr>
              <a:xfrm>
                <a:off x="2206754" y="5741589"/>
                <a:ext cx="14111675" cy="2748253"/>
              </a:xfrm>
              <a:prstGeom prst="rect">
                <a:avLst/>
              </a:prstGeom>
              <a:blipFill>
                <a:blip r:embed="rId15"/>
                <a:stretch>
                  <a:fillRect l="-1512" b="-8647"/>
                </a:stretch>
              </a:blipFill>
            </p:spPr>
            <p:txBody>
              <a:bodyPr/>
              <a:lstStyle/>
              <a:p>
                <a:r>
                  <a:rPr lang="en-US">
                    <a:noFill/>
                  </a:rPr>
                  <a:t> </a:t>
                </a:r>
              </a:p>
            </p:txBody>
          </p:sp>
        </mc:Fallback>
      </mc:AlternateContent>
      <p:pic>
        <p:nvPicPr>
          <p:cNvPr id="17" name="Picture 17"/>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4182306" y="609108"/>
            <a:ext cx="4071481" cy="64125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 calcmode="lin" valueType="num">
                                      <p:cBhvr additive="base">
                                        <p:cTn id="7"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Effect transition="in" filter="fade">
                                      <p:cBhvr>
                                        <p:cTn id="13" dur="500"/>
                                        <p:tgtEl>
                                          <p:spTgt spid="1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circle(in)">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5">
                                            <p:txEl>
                                              <p:pRg st="1" end="1"/>
                                            </p:txEl>
                                          </p:spTgt>
                                        </p:tgtEl>
                                        <p:attrNameLst>
                                          <p:attrName>style.visibility</p:attrName>
                                        </p:attrNameLst>
                                      </p:cBhvr>
                                      <p:to>
                                        <p:strVal val="visible"/>
                                      </p:to>
                                    </p:set>
                                    <p:animEffect transition="in" filter="fade">
                                      <p:cBhvr>
                                        <p:cTn id="23" dur="500"/>
                                        <p:tgtEl>
                                          <p:spTgt spid="1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1">
                                            <p:txEl>
                                              <p:pRg st="0" end="0"/>
                                            </p:txEl>
                                          </p:spTgt>
                                        </p:tgtEl>
                                        <p:attrNameLst>
                                          <p:attrName>style.visibility</p:attrName>
                                        </p:attrNameLst>
                                      </p:cBhvr>
                                      <p:to>
                                        <p:strVal val="visible"/>
                                      </p:to>
                                    </p:set>
                                    <p:animEffect transition="in" filter="fade">
                                      <p:cBhvr>
                                        <p:cTn id="28" dur="500"/>
                                        <p:tgtEl>
                                          <p:spTgt spid="21">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1">
                                            <p:txEl>
                                              <p:pRg st="1" end="1"/>
                                            </p:txEl>
                                          </p:spTgt>
                                        </p:tgtEl>
                                        <p:attrNameLst>
                                          <p:attrName>style.visibility</p:attrName>
                                        </p:attrNameLst>
                                      </p:cBhvr>
                                      <p:to>
                                        <p:strVal val="visible"/>
                                      </p:to>
                                    </p:set>
                                    <p:animEffect transition="in" filter="fade">
                                      <p:cBhvr>
                                        <p:cTn id="33" dur="500"/>
                                        <p:tgtEl>
                                          <p:spTgt spid="21">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1">
                                            <p:txEl>
                                              <p:pRg st="2" end="2"/>
                                            </p:txEl>
                                          </p:spTgt>
                                        </p:tgtEl>
                                        <p:attrNameLst>
                                          <p:attrName>style.visibility</p:attrName>
                                        </p:attrNameLst>
                                      </p:cBhvr>
                                      <p:to>
                                        <p:strVal val="visible"/>
                                      </p:to>
                                    </p:set>
                                    <p:animEffect transition="in" filter="fade">
                                      <p:cBhvr>
                                        <p:cTn id="38" dur="500"/>
                                        <p:tgtEl>
                                          <p:spTgt spid="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020800" y="466863"/>
            <a:ext cx="4071481" cy="641258"/>
          </a:xfrm>
          <a:prstGeom prst="rect">
            <a:avLst/>
          </a:prstGeom>
        </p:spPr>
      </p:pic>
      <p:pic>
        <p:nvPicPr>
          <p:cNvPr id="16" name="Picture 1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85900" y="466863"/>
            <a:ext cx="15011399" cy="9575527"/>
          </a:xfrm>
          <a:prstGeom prst="rect">
            <a:avLst/>
          </a:prstGeom>
        </p:spPr>
      </p:pic>
      <p:pic>
        <p:nvPicPr>
          <p:cNvPr id="19" name="Picture 1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347479">
            <a:off x="1389374" y="7662534"/>
            <a:ext cx="1591416" cy="1452529"/>
          </a:xfrm>
          <a:prstGeom prst="rect">
            <a:avLst/>
          </a:prstGeom>
        </p:spPr>
      </p:pic>
      <p:pic>
        <p:nvPicPr>
          <p:cNvPr id="20" name="Picture 2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438853">
            <a:off x="15807487" y="8997715"/>
            <a:ext cx="1684424" cy="437950"/>
          </a:xfrm>
          <a:prstGeom prst="rect">
            <a:avLst/>
          </a:prstGeom>
        </p:spPr>
      </p:pic>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FBB2B154-2A00-2036-0FE6-1CC17CE3D75B}"/>
                  </a:ext>
                </a:extLst>
              </p:cNvPr>
              <p:cNvSpPr txBox="1"/>
              <p:nvPr/>
            </p:nvSpPr>
            <p:spPr>
              <a:xfrm>
                <a:off x="2704495" y="1333500"/>
                <a:ext cx="13163550" cy="5989781"/>
              </a:xfrm>
              <a:prstGeom prst="rect">
                <a:avLst/>
              </a:prstGeom>
              <a:noFill/>
            </p:spPr>
            <p:txBody>
              <a:bodyPr wrap="square">
                <a:spAutoFit/>
              </a:bodyPr>
              <a:lstStyle/>
              <a:p>
                <a:pPr marR="0" algn="just">
                  <a:lnSpc>
                    <a:spcPct val="150000"/>
                  </a:lnSpc>
                  <a:spcBef>
                    <a:spcPts val="0"/>
                  </a:spcBef>
                  <a:spcAft>
                    <a:spcPts val="800"/>
                  </a:spcAft>
                </a:pPr>
                <a:r>
                  <a:rPr lang="en-US" sz="4000" dirty="0">
                    <a:effectLst/>
                    <a:latin typeface="Arial" panose="020B0604020202020204" pitchFamily="34" charset="0"/>
                    <a:ea typeface="Times New Roman" panose="02020603050405020304" pitchFamily="18" charset="0"/>
                    <a:cs typeface="Arial" panose="020B0604020202020204" pitchFamily="34" charset="0"/>
                  </a:rPr>
                  <a:t>Xét </a:t>
                </a:r>
                <a:r>
                  <a:rPr lang="en-US" sz="4000" dirty="0" err="1">
                    <a:effectLst/>
                    <a:latin typeface="Arial" panose="020B0604020202020204" pitchFamily="34" charset="0"/>
                    <a:ea typeface="Times New Roman" panose="02020603050405020304" pitchFamily="18" charset="0"/>
                    <a:cs typeface="Arial" panose="020B0604020202020204" pitchFamily="34" charset="0"/>
                  </a:rPr>
                  <a:t>hai</a:t>
                </a:r>
                <a:r>
                  <a:rPr lang="en-US" sz="4000" dirty="0">
                    <a:effectLst/>
                    <a:latin typeface="Arial" panose="020B0604020202020204" pitchFamily="34" charset="0"/>
                    <a:ea typeface="Times New Roman" panose="02020603050405020304" pitchFamily="18" charset="0"/>
                    <a:cs typeface="Arial" panose="020B0604020202020204" pitchFamily="34" charset="0"/>
                  </a:rPr>
                  <a:t> tam </a:t>
                </a:r>
                <a:r>
                  <a:rPr lang="en-US" sz="4000" dirty="0" err="1">
                    <a:effectLst/>
                    <a:latin typeface="Arial" panose="020B0604020202020204" pitchFamily="34" charset="0"/>
                    <a:ea typeface="Times New Roman" panose="02020603050405020304" pitchFamily="18" charset="0"/>
                    <a:cs typeface="Arial" panose="020B0604020202020204" pitchFamily="34" charset="0"/>
                  </a:rPr>
                  <a:t>giác</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𝑂𝐴𝐶</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và</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𝑂𝐵𝐶</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ta </a:t>
                </a:r>
                <a:r>
                  <a:rPr lang="en-US" sz="4000" dirty="0" err="1">
                    <a:effectLst/>
                    <a:latin typeface="Arial" panose="020B0604020202020204" pitchFamily="34" charset="0"/>
                    <a:ea typeface="Times New Roman" panose="02020603050405020304" pitchFamily="18" charset="0"/>
                    <a:cs typeface="Arial" panose="020B0604020202020204" pitchFamily="34" charset="0"/>
                  </a:rPr>
                  <a:t>có</a:t>
                </a:r>
                <a:r>
                  <a:rPr lang="en-US" sz="4000" dirty="0">
                    <a:effectLst/>
                    <a:latin typeface="Arial" panose="020B0604020202020204" pitchFamily="34" charset="0"/>
                    <a:ea typeface="Times New Roman" panose="02020603050405020304" pitchFamily="18" charset="0"/>
                    <a:cs typeface="Arial" panose="020B0604020202020204" pitchFamily="34" charset="0"/>
                  </a:rPr>
                  <a:t>:</a:t>
                </a:r>
              </a:p>
              <a:p>
                <a:pPr marR="0" algn="just">
                  <a:lnSpc>
                    <a:spcPct val="150000"/>
                  </a:lnSpc>
                  <a:spcBef>
                    <a:spcPts val="0"/>
                  </a:spcBef>
                  <a:spcAft>
                    <a:spcPts val="800"/>
                  </a:spcAft>
                </a:pPr>
                <a14:m>
                  <m:oMath xmlns:m="http://schemas.openxmlformats.org/officeDocument/2006/math">
                    <m:r>
                      <a:rPr lang="en-US" sz="4000" i="1" dirty="0" smtClean="0">
                        <a:latin typeface="Cambria Math" panose="02040503050406030204" pitchFamily="18" charset="0"/>
                        <a:ea typeface="Times New Roman" panose="02020603050405020304" pitchFamily="18" charset="0"/>
                        <a:cs typeface="Arial" panose="020B0604020202020204" pitchFamily="34" charset="0"/>
                      </a:rPr>
                      <m:t>𝑂𝐴</m:t>
                    </m:r>
                    <m:r>
                      <a:rPr lang="en-US" sz="4000" i="1" dirty="0" smtClean="0">
                        <a:latin typeface="Cambria Math" panose="02040503050406030204" pitchFamily="18" charset="0"/>
                        <a:ea typeface="Times New Roman" panose="02020603050405020304" pitchFamily="18" charset="0"/>
                        <a:cs typeface="Arial" panose="020B0604020202020204" pitchFamily="34" charset="0"/>
                      </a:rPr>
                      <m:t>=</m:t>
                    </m:r>
                    <m:r>
                      <a:rPr lang="en-US" sz="4000" i="1" dirty="0" smtClean="0">
                        <a:latin typeface="Cambria Math" panose="02040503050406030204" pitchFamily="18" charset="0"/>
                        <a:ea typeface="Times New Roman" panose="02020603050405020304" pitchFamily="18" charset="0"/>
                        <a:cs typeface="Arial" panose="020B0604020202020204" pitchFamily="34" charset="0"/>
                      </a:rPr>
                      <m:t>𝑂𝐵</m:t>
                    </m:r>
                  </m:oMath>
                </a14:m>
                <a:r>
                  <a:rPr lang="en-US" sz="4000"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ea typeface="Times New Roman" panose="02020603050405020304" pitchFamily="18" charset="0"/>
                        <a:cs typeface="Arial" panose="020B0604020202020204" pitchFamily="34" charset="0"/>
                      </a:rPr>
                      <m:t>𝐴𝐶</m:t>
                    </m:r>
                    <m:r>
                      <a:rPr lang="en-US" sz="4000" i="1" dirty="0" smtClean="0">
                        <a:latin typeface="Cambria Math" panose="02040503050406030204" pitchFamily="18" charset="0"/>
                        <a:ea typeface="Times New Roman" panose="02020603050405020304" pitchFamily="18" charset="0"/>
                        <a:cs typeface="Arial" panose="020B0604020202020204" pitchFamily="34" charset="0"/>
                      </a:rPr>
                      <m:t>=</m:t>
                    </m:r>
                    <m:r>
                      <a:rPr lang="en-US" sz="4000" i="1" dirty="0" smtClean="0">
                        <a:latin typeface="Cambria Math" panose="02040503050406030204" pitchFamily="18" charset="0"/>
                        <a:ea typeface="Times New Roman" panose="02020603050405020304" pitchFamily="18" charset="0"/>
                        <a:cs typeface="Arial" panose="020B0604020202020204" pitchFamily="34" charset="0"/>
                      </a:rPr>
                      <m:t>𝐵𝐶</m:t>
                    </m:r>
                  </m:oMath>
                </a14:m>
                <a:r>
                  <a:rPr lang="en-US" sz="4000"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ea typeface="Times New Roman" panose="02020603050405020304" pitchFamily="18" charset="0"/>
                        <a:cs typeface="Arial" panose="020B0604020202020204" pitchFamily="34" charset="0"/>
                      </a:rPr>
                      <m:t>𝑂𝐶</m:t>
                    </m:r>
                  </m:oMath>
                </a14:m>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là</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cạnh</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chung</a:t>
                </a:r>
                <a:r>
                  <a:rPr lang="en-US" sz="4000" dirty="0">
                    <a:latin typeface="Arial" panose="020B0604020202020204" pitchFamily="34" charset="0"/>
                    <a:ea typeface="Times New Roman" panose="02020603050405020304" pitchFamily="18" charset="0"/>
                    <a:cs typeface="Arial" panose="020B0604020202020204" pitchFamily="34" charset="0"/>
                  </a:rPr>
                  <a:t>.</a:t>
                </a:r>
              </a:p>
              <a:p>
                <a:pPr marR="0" algn="just">
                  <a:lnSpc>
                    <a:spcPct val="150000"/>
                  </a:lnSpc>
                  <a:spcBef>
                    <a:spcPts val="0"/>
                  </a:spcBef>
                  <a:spcAft>
                    <a:spcPts val="800"/>
                  </a:spcAft>
                </a:pPr>
                <a:r>
                  <a:rPr lang="en-US" sz="4000" dirty="0" err="1">
                    <a:effectLst/>
                    <a:latin typeface="Arial" panose="020B0604020202020204" pitchFamily="34" charset="0"/>
                    <a:ea typeface="Times New Roman" panose="02020603050405020304" pitchFamily="18" charset="0"/>
                    <a:cs typeface="Arial" panose="020B0604020202020204" pitchFamily="34" charset="0"/>
                  </a:rPr>
                  <a:t>Suy</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ra</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smtClean="0">
                        <a:effectLst/>
                        <a:latin typeface="Cambria Math" panose="02040503050406030204" pitchFamily="18" charset="0"/>
                        <a:ea typeface="Cambria Math" panose="02040503050406030204" pitchFamily="18" charset="0"/>
                        <a:cs typeface="Arial" panose="020B0604020202020204" pitchFamily="34" charset="0"/>
                      </a:rPr>
                      <m:t>∆</m:t>
                    </m:r>
                    <m:r>
                      <a:rPr lang="en-US" sz="4000" b="0" i="1" smtClean="0">
                        <a:effectLst/>
                        <a:latin typeface="Cambria Math" panose="02040503050406030204" pitchFamily="18" charset="0"/>
                        <a:ea typeface="Cambria Math" panose="02040503050406030204" pitchFamily="18" charset="0"/>
                        <a:cs typeface="Arial" panose="020B0604020202020204" pitchFamily="34" charset="0"/>
                      </a:rPr>
                      <m:t>𝑂𝐴𝐶</m:t>
                    </m:r>
                    <m:r>
                      <a:rPr lang="en-US" sz="4000" b="0" i="1" smtClean="0">
                        <a:effectLst/>
                        <a:latin typeface="Cambria Math" panose="02040503050406030204" pitchFamily="18" charset="0"/>
                        <a:ea typeface="Cambria Math" panose="02040503050406030204" pitchFamily="18" charset="0"/>
                        <a:cs typeface="Arial" panose="020B0604020202020204" pitchFamily="34" charset="0"/>
                      </a:rPr>
                      <m:t>=∆</m:t>
                    </m:r>
                    <m:r>
                      <a:rPr lang="en-US" sz="4000" b="0" i="1" smtClean="0">
                        <a:effectLst/>
                        <a:latin typeface="Cambria Math" panose="02040503050406030204" pitchFamily="18" charset="0"/>
                        <a:ea typeface="Cambria Math" panose="02040503050406030204" pitchFamily="18" charset="0"/>
                        <a:cs typeface="Arial" panose="020B0604020202020204" pitchFamily="34" charset="0"/>
                      </a:rPr>
                      <m:t>𝑂𝐵𝐶</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c.c.c</a:t>
                </a:r>
                <a:r>
                  <a:rPr lang="en-US" sz="4000" dirty="0">
                    <a:effectLst/>
                    <a:latin typeface="Arial" panose="020B0604020202020204" pitchFamily="34" charset="0"/>
                    <a:ea typeface="Times New Roman" panose="02020603050405020304" pitchFamily="18" charset="0"/>
                    <a:cs typeface="Arial" panose="020B0604020202020204" pitchFamily="34" charset="0"/>
                  </a:rPr>
                  <a:t>)</a:t>
                </a:r>
              </a:p>
              <a:p>
                <a:pPr marR="0" algn="just">
                  <a:lnSpc>
                    <a:spcPct val="150000"/>
                  </a:lnSpc>
                  <a:spcBef>
                    <a:spcPts val="0"/>
                  </a:spcBef>
                  <a:spcAft>
                    <a:spcPts val="800"/>
                  </a:spcAft>
                </a:pPr>
                <a:r>
                  <a:rPr lang="en-US" sz="4000" dirty="0" err="1">
                    <a:latin typeface="Arial" panose="020B0604020202020204" pitchFamily="34" charset="0"/>
                    <a:ea typeface="Times New Roman" panose="02020603050405020304" pitchFamily="18" charset="0"/>
                    <a:cs typeface="Arial" panose="020B0604020202020204" pitchFamily="34" charset="0"/>
                  </a:rPr>
                  <a:t>Vì</a:t>
                </a:r>
                <a:r>
                  <a:rPr lang="en-US" sz="4000"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latin typeface="Cambria Math" panose="02040503050406030204" pitchFamily="18" charset="0"/>
                        <a:ea typeface="Cambria Math" panose="02040503050406030204" pitchFamily="18" charset="0"/>
                        <a:cs typeface="Arial" panose="020B0604020202020204" pitchFamily="34" charset="0"/>
                      </a:rPr>
                      <m:t>∆</m:t>
                    </m:r>
                    <m:r>
                      <a:rPr lang="en-US" sz="4000" i="1">
                        <a:latin typeface="Cambria Math" panose="02040503050406030204" pitchFamily="18" charset="0"/>
                        <a:ea typeface="Cambria Math" panose="02040503050406030204" pitchFamily="18" charset="0"/>
                        <a:cs typeface="Arial" panose="020B0604020202020204" pitchFamily="34" charset="0"/>
                      </a:rPr>
                      <m:t>𝑂𝐴𝐶</m:t>
                    </m:r>
                    <m:r>
                      <a:rPr lang="en-US" sz="4000" i="1">
                        <a:latin typeface="Cambria Math" panose="02040503050406030204" pitchFamily="18" charset="0"/>
                        <a:ea typeface="Cambria Math" panose="02040503050406030204" pitchFamily="18" charset="0"/>
                        <a:cs typeface="Arial" panose="020B0604020202020204" pitchFamily="34" charset="0"/>
                      </a:rPr>
                      <m:t>=∆</m:t>
                    </m:r>
                    <m:r>
                      <a:rPr lang="en-US" sz="4000" i="1">
                        <a:latin typeface="Cambria Math" panose="02040503050406030204" pitchFamily="18" charset="0"/>
                        <a:ea typeface="Cambria Math" panose="02040503050406030204" pitchFamily="18" charset="0"/>
                        <a:cs typeface="Arial" panose="020B0604020202020204" pitchFamily="34" charset="0"/>
                      </a:rPr>
                      <m:t>𝑂𝐵𝐶</m:t>
                    </m:r>
                  </m:oMath>
                </a14:m>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nên</a:t>
                </a:r>
                <a:r>
                  <a:rPr lang="en-US" sz="4000"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𝐴𝑂𝐶</m:t>
                        </m:r>
                      </m:e>
                    </m:acc>
                    <m:r>
                      <a:rPr lang="en-US" sz="4000" b="0" i="1" smtClean="0">
                        <a:latin typeface="Cambria Math" panose="02040503050406030204" pitchFamily="18" charset="0"/>
                        <a:cs typeface="Arial" panose="020B0604020202020204" pitchFamily="34" charset="0"/>
                      </a:rPr>
                      <m:t>=</m:t>
                    </m:r>
                    <m:acc>
                      <m:accPr>
                        <m:chr m:val="̂"/>
                        <m:ctrlPr>
                          <a:rPr lang="en-US" sz="4000" b="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𝐵𝑂𝐶</m:t>
                        </m:r>
                      </m:e>
                    </m:acc>
                  </m:oMath>
                </a14:m>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hai</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góc</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tương</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ứng</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tức</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là</a:t>
                </a:r>
                <a:r>
                  <a:rPr lang="en-US" sz="4000"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𝑥𝑂𝑧</m:t>
                        </m:r>
                      </m:e>
                    </m:acc>
                    <m:r>
                      <a:rPr lang="en-US" sz="4000" b="0" i="1" smtClean="0">
                        <a:latin typeface="Cambria Math" panose="02040503050406030204" pitchFamily="18" charset="0"/>
                        <a:cs typeface="Arial" panose="020B0604020202020204" pitchFamily="34" charset="0"/>
                      </a:rPr>
                      <m:t>=</m:t>
                    </m:r>
                    <m:acc>
                      <m:accPr>
                        <m:chr m:val="̂"/>
                        <m:ctrlPr>
                          <a:rPr lang="en-US" sz="4000" b="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𝑦𝑂𝑧</m:t>
                        </m:r>
                      </m:e>
                    </m:acc>
                  </m:oMath>
                </a14:m>
                <a:r>
                  <a:rPr lang="en-US" sz="4000" dirty="0">
                    <a:latin typeface="Arial" panose="020B0604020202020204" pitchFamily="34" charset="0"/>
                    <a:ea typeface="Times New Roman" panose="02020603050405020304" pitchFamily="18" charset="0"/>
                    <a:cs typeface="Arial" panose="020B0604020202020204" pitchFamily="34" charset="0"/>
                  </a:rPr>
                  <a:t>.</a:t>
                </a:r>
              </a:p>
              <a:p>
                <a:pPr marR="0" algn="just">
                  <a:lnSpc>
                    <a:spcPct val="150000"/>
                  </a:lnSpc>
                  <a:spcBef>
                    <a:spcPts val="0"/>
                  </a:spcBef>
                  <a:spcAft>
                    <a:spcPts val="800"/>
                  </a:spcAft>
                </a:pPr>
                <a:r>
                  <a:rPr lang="en-US" sz="4000" dirty="0" err="1">
                    <a:latin typeface="Arial" panose="020B0604020202020204" pitchFamily="34" charset="0"/>
                    <a:ea typeface="Times New Roman" panose="02020603050405020304" pitchFamily="18" charset="0"/>
                    <a:cs typeface="Arial" panose="020B0604020202020204" pitchFamily="34" charset="0"/>
                  </a:rPr>
                  <a:t>Vậy</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tia</a:t>
                </a:r>
                <a:r>
                  <a:rPr lang="en-US" sz="4000"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ea typeface="Times New Roman" panose="02020603050405020304" pitchFamily="18" charset="0"/>
                        <a:cs typeface="Arial" panose="020B0604020202020204" pitchFamily="34" charset="0"/>
                      </a:rPr>
                      <m:t>𝑂𝑧</m:t>
                    </m:r>
                  </m:oMath>
                </a14:m>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là</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tia</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phân</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giác</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của</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góc</a:t>
                </a:r>
                <a:r>
                  <a:rPr lang="en-US" sz="4000"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ea typeface="Times New Roman" panose="02020603050405020304" pitchFamily="18" charset="0"/>
                        <a:cs typeface="Arial" panose="020B0604020202020204" pitchFamily="34" charset="0"/>
                      </a:rPr>
                      <m:t>𝑥𝑂𝑦</m:t>
                    </m:r>
                  </m:oMath>
                </a14:m>
                <a:r>
                  <a:rPr lang="en-US" sz="4000" dirty="0">
                    <a:latin typeface="Arial" panose="020B0604020202020204" pitchFamily="34" charset="0"/>
                    <a:ea typeface="Times New Roman" panose="02020603050405020304" pitchFamily="18" charset="0"/>
                    <a:cs typeface="Arial" panose="020B0604020202020204" pitchFamily="34" charset="0"/>
                  </a:rPr>
                  <a:t>.</a:t>
                </a:r>
              </a:p>
            </p:txBody>
          </p:sp>
        </mc:Choice>
        <mc:Fallback xmlns="">
          <p:sp>
            <p:nvSpPr>
              <p:cNvPr id="29" name="TextBox 28">
                <a:extLst>
                  <a:ext uri="{FF2B5EF4-FFF2-40B4-BE49-F238E27FC236}">
                    <a16:creationId xmlns:a16="http://schemas.microsoft.com/office/drawing/2014/main" id="{FBB2B154-2A00-2036-0FE6-1CC17CE3D75B}"/>
                  </a:ext>
                </a:extLst>
              </p:cNvPr>
              <p:cNvSpPr txBox="1">
                <a:spLocks noRot="1" noChangeAspect="1" noMove="1" noResize="1" noEditPoints="1" noAdjustHandles="1" noChangeArrowheads="1" noChangeShapeType="1" noTextEdit="1"/>
              </p:cNvSpPr>
              <p:nvPr/>
            </p:nvSpPr>
            <p:spPr>
              <a:xfrm>
                <a:off x="2704495" y="1333500"/>
                <a:ext cx="13163550" cy="5989781"/>
              </a:xfrm>
              <a:prstGeom prst="rect">
                <a:avLst/>
              </a:prstGeom>
              <a:blipFill>
                <a:blip r:embed="rId12"/>
                <a:stretch>
                  <a:fillRect l="-1667" r="-2733" b="-3462"/>
                </a:stretch>
              </a:blipFill>
            </p:spPr>
            <p:txBody>
              <a:bodyPr/>
              <a:lstStyle/>
              <a:p>
                <a:r>
                  <a:rPr lang="en-US">
                    <a:noFill/>
                  </a:rPr>
                  <a:t> </a:t>
                </a:r>
              </a:p>
            </p:txBody>
          </p:sp>
        </mc:Fallback>
      </mc:AlternateContent>
      <p:sp>
        <p:nvSpPr>
          <p:cNvPr id="14" name="TextBox 13">
            <a:extLst>
              <a:ext uri="{FF2B5EF4-FFF2-40B4-BE49-F238E27FC236}">
                <a16:creationId xmlns:a16="http://schemas.microsoft.com/office/drawing/2014/main" id="{9240D360-71B1-FA56-6C37-32D241BAF17A}"/>
              </a:ext>
            </a:extLst>
          </p:cNvPr>
          <p:cNvSpPr txBox="1"/>
          <p:nvPr/>
        </p:nvSpPr>
        <p:spPr>
          <a:xfrm>
            <a:off x="3761769" y="7790144"/>
            <a:ext cx="11049002" cy="1839606"/>
          </a:xfrm>
          <a:prstGeom prst="rect">
            <a:avLst/>
          </a:prstGeom>
          <a:noFill/>
        </p:spPr>
        <p:txBody>
          <a:bodyPr wrap="square">
            <a:spAutoFit/>
          </a:bodyPr>
          <a:lstStyle/>
          <a:p>
            <a:pPr algn="just">
              <a:lnSpc>
                <a:spcPct val="150000"/>
              </a:lnSpc>
            </a:pPr>
            <a:r>
              <a:rPr lang="en-US" sz="4000" b="1" i="1" dirty="0" err="1">
                <a:solidFill>
                  <a:schemeClr val="accent6">
                    <a:lumMod val="50000"/>
                  </a:schemeClr>
                </a:solidFill>
                <a:effectLst/>
                <a:latin typeface="Arial (Body)"/>
                <a:ea typeface="Calibri" panose="020F0502020204030204" pitchFamily="34" charset="0"/>
              </a:rPr>
              <a:t>Nhận</a:t>
            </a:r>
            <a:r>
              <a:rPr lang="en-US" sz="4000" b="1" i="1" dirty="0">
                <a:solidFill>
                  <a:schemeClr val="accent6">
                    <a:lumMod val="50000"/>
                  </a:schemeClr>
                </a:solidFill>
                <a:effectLst/>
                <a:latin typeface="Arial (Body)"/>
                <a:ea typeface="Calibri" panose="020F0502020204030204" pitchFamily="34" charset="0"/>
              </a:rPr>
              <a:t> </a:t>
            </a:r>
            <a:r>
              <a:rPr lang="en-US" sz="4000" b="1" i="1" dirty="0" err="1">
                <a:solidFill>
                  <a:schemeClr val="accent6">
                    <a:lumMod val="50000"/>
                  </a:schemeClr>
                </a:solidFill>
                <a:effectLst/>
                <a:latin typeface="Arial (Body)"/>
                <a:ea typeface="Calibri" panose="020F0502020204030204" pitchFamily="34" charset="0"/>
              </a:rPr>
              <a:t>xét</a:t>
            </a:r>
            <a:r>
              <a:rPr lang="en-US" sz="4000" b="1" i="1" dirty="0">
                <a:solidFill>
                  <a:schemeClr val="accent6">
                    <a:lumMod val="50000"/>
                  </a:schemeClr>
                </a:solidFill>
                <a:effectLst/>
                <a:latin typeface="Arial (Body)"/>
                <a:ea typeface="Calibri" panose="020F0502020204030204" pitchFamily="34" charset="0"/>
              </a:rPr>
              <a:t>:</a:t>
            </a:r>
            <a:r>
              <a:rPr lang="en-US" sz="4000" dirty="0">
                <a:effectLst/>
                <a:latin typeface="Arial (Body)"/>
                <a:ea typeface="Calibri" panose="020F0502020204030204" pitchFamily="34" charset="0"/>
              </a:rPr>
              <a:t> </a:t>
            </a:r>
            <a:r>
              <a:rPr lang="vi-VN" sz="4000" dirty="0">
                <a:solidFill>
                  <a:schemeClr val="accent6">
                    <a:lumMod val="50000"/>
                  </a:schemeClr>
                </a:solidFill>
                <a:effectLst/>
                <a:latin typeface="Arial (Body)"/>
                <a:ea typeface="Calibri" panose="020F0502020204030204" pitchFamily="34" charset="0"/>
              </a:rPr>
              <a:t>Cách vẽ tia phân giác của một góc đã được chứng minh cụ thể như trên. </a:t>
            </a:r>
            <a:endParaRPr lang="en-US" sz="4000" dirty="0">
              <a:solidFill>
                <a:schemeClr val="accent6">
                  <a:lumMod val="50000"/>
                </a:schemeClr>
              </a:solidFill>
              <a:latin typeface="Arial (Body)"/>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dissolve">
                                      <p:cBhvr>
                                        <p:cTn id="7" dur="500"/>
                                        <p:tgtEl>
                                          <p:spTgt spid="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9">
                                            <p:txEl>
                                              <p:pRg st="1" end="1"/>
                                            </p:txEl>
                                          </p:spTgt>
                                        </p:tgtEl>
                                        <p:attrNameLst>
                                          <p:attrName>style.visibility</p:attrName>
                                        </p:attrNameLst>
                                      </p:cBhvr>
                                      <p:to>
                                        <p:strVal val="visible"/>
                                      </p:to>
                                    </p:set>
                                    <p:animEffect transition="in" filter="dissolve">
                                      <p:cBhvr>
                                        <p:cTn id="12" dur="500"/>
                                        <p:tgtEl>
                                          <p:spTgt spid="2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9">
                                            <p:txEl>
                                              <p:pRg st="2" end="2"/>
                                            </p:txEl>
                                          </p:spTgt>
                                        </p:tgtEl>
                                        <p:attrNameLst>
                                          <p:attrName>style.visibility</p:attrName>
                                        </p:attrNameLst>
                                      </p:cBhvr>
                                      <p:to>
                                        <p:strVal val="visible"/>
                                      </p:to>
                                    </p:set>
                                    <p:animEffect transition="in" filter="dissolve">
                                      <p:cBhvr>
                                        <p:cTn id="17" dur="500"/>
                                        <p:tgtEl>
                                          <p:spTgt spid="2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9">
                                            <p:txEl>
                                              <p:pRg st="3" end="3"/>
                                            </p:txEl>
                                          </p:spTgt>
                                        </p:tgtEl>
                                        <p:attrNameLst>
                                          <p:attrName>style.visibility</p:attrName>
                                        </p:attrNameLst>
                                      </p:cBhvr>
                                      <p:to>
                                        <p:strVal val="visible"/>
                                      </p:to>
                                    </p:set>
                                    <p:animEffect transition="in" filter="dissolve">
                                      <p:cBhvr>
                                        <p:cTn id="22" dur="500"/>
                                        <p:tgtEl>
                                          <p:spTgt spid="2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9">
                                            <p:txEl>
                                              <p:pRg st="4" end="4"/>
                                            </p:txEl>
                                          </p:spTgt>
                                        </p:tgtEl>
                                        <p:attrNameLst>
                                          <p:attrName>style.visibility</p:attrName>
                                        </p:attrNameLst>
                                      </p:cBhvr>
                                      <p:to>
                                        <p:strVal val="visible"/>
                                      </p:to>
                                    </p:set>
                                    <p:animEffect transition="in" filter="dissolve">
                                      <p:cBhvr>
                                        <p:cTn id="27" dur="500"/>
                                        <p:tgtEl>
                                          <p:spTgt spid="2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4">
                                            <p:txEl>
                                              <p:pRg st="0" end="0"/>
                                            </p:txEl>
                                          </p:spTgt>
                                        </p:tgtEl>
                                        <p:attrNameLst>
                                          <p:attrName>style.visibility</p:attrName>
                                        </p:attrNameLst>
                                      </p:cBhvr>
                                      <p:to>
                                        <p:strVal val="visible"/>
                                      </p:to>
                                    </p:set>
                                    <p:animEffect transition="in" filter="fade">
                                      <p:cBhvr>
                                        <p:cTn id="32" dur="500"/>
                                        <p:tgtEl>
                                          <p:spTgt spid="14">
                                            <p:txEl>
                                              <p:pRg st="0" end="0"/>
                                            </p:txEl>
                                          </p:spTgt>
                                        </p:tgtEl>
                                      </p:cBhvr>
                                    </p:animEffect>
                                    <p:anim calcmode="lin" valueType="num">
                                      <p:cBhvr>
                                        <p:cTn id="33"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6858000"/>
              <a:ext cx="6858000" cy="6858000"/>
            </a:xfrm>
            <a:prstGeom prst="rect">
              <a:avLst/>
            </a:prstGeom>
          </p:spPr>
        </p:pic>
      </p:grpSp>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85089" y="829193"/>
            <a:ext cx="15166880" cy="8482306"/>
          </a:xfrm>
          <a:prstGeom prst="rect">
            <a:avLst/>
          </a:prstGeom>
        </p:spPr>
      </p:pic>
      <p:pic>
        <p:nvPicPr>
          <p:cNvPr id="15" name="Picture 1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007341" y="406020"/>
            <a:ext cx="1267542" cy="1245360"/>
          </a:xfrm>
          <a:prstGeom prst="rect">
            <a:avLst/>
          </a:prstGeom>
        </p:spPr>
      </p:pic>
      <p:pic>
        <p:nvPicPr>
          <p:cNvPr id="16" name="Picture 1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77161" y="8267700"/>
            <a:ext cx="2033143" cy="1371448"/>
          </a:xfrm>
          <a:prstGeom prst="rect">
            <a:avLst/>
          </a:prstGeom>
        </p:spPr>
      </p:pic>
      <p:pic>
        <p:nvPicPr>
          <p:cNvPr id="17" name="Picture 1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87977" y="1200302"/>
            <a:ext cx="2033143" cy="1371448"/>
          </a:xfrm>
          <a:prstGeom prst="rect">
            <a:avLst/>
          </a:prstGeom>
        </p:spPr>
      </p:pic>
      <p:pic>
        <p:nvPicPr>
          <p:cNvPr id="18" name="Picture 1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254857" y="8267700"/>
            <a:ext cx="2033143" cy="1371448"/>
          </a:xfrm>
          <a:prstGeom prst="rect">
            <a:avLst/>
          </a:prstGeom>
        </p:spPr>
      </p:pic>
      <p:pic>
        <p:nvPicPr>
          <p:cNvPr id="19" name="Picture 1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8385425" y="-2810116"/>
            <a:ext cx="3785616" cy="4114800"/>
          </a:xfrm>
          <a:prstGeom prst="rect">
            <a:avLst/>
          </a:prstGeom>
        </p:spPr>
      </p:pic>
      <p:pic>
        <p:nvPicPr>
          <p:cNvPr id="22" name="Picture 2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5529852" y="2440847"/>
            <a:ext cx="3066494" cy="1054107"/>
          </a:xfrm>
          <a:prstGeom prst="rect">
            <a:avLst/>
          </a:prstGeom>
        </p:spPr>
      </p:pic>
      <p:pic>
        <p:nvPicPr>
          <p:cNvPr id="23" name="Picture 23"/>
          <p:cNvPicPr>
            <a:picLocks noChangeAspect="1"/>
          </p:cNvPicPr>
          <p:nvPr/>
        </p:nvPicPr>
        <p:blipFill>
          <a:blip r:embed="rId14"/>
          <a:srcRect/>
          <a:stretch>
            <a:fillRect/>
          </a:stretch>
        </p:blipFill>
        <p:spPr>
          <a:xfrm>
            <a:off x="14112029" y="763332"/>
            <a:ext cx="3746506" cy="2271319"/>
          </a:xfrm>
          <a:prstGeom prst="rect">
            <a:avLst/>
          </a:prstGeom>
        </p:spPr>
      </p:pic>
      <p:sp>
        <p:nvSpPr>
          <p:cNvPr id="11" name="TextBox 10">
            <a:extLst>
              <a:ext uri="{FF2B5EF4-FFF2-40B4-BE49-F238E27FC236}">
                <a16:creationId xmlns:a16="http://schemas.microsoft.com/office/drawing/2014/main" id="{8CAD1927-05D6-F11D-4F6B-DFB8B6185CF8}"/>
              </a:ext>
            </a:extLst>
          </p:cNvPr>
          <p:cNvSpPr txBox="1"/>
          <p:nvPr/>
        </p:nvSpPr>
        <p:spPr>
          <a:xfrm>
            <a:off x="6300253" y="1656186"/>
            <a:ext cx="5687494" cy="923330"/>
          </a:xfrm>
          <a:prstGeom prst="rect">
            <a:avLst/>
          </a:prstGeom>
          <a:noFill/>
        </p:spPr>
        <p:txBody>
          <a:bodyPr wrap="square" rtlCol="0">
            <a:spAutoFit/>
          </a:bodyPr>
          <a:lstStyle/>
          <a:p>
            <a:r>
              <a:rPr lang="en-US" sz="5400" b="1" dirty="0">
                <a:latin typeface="Arial (Body)"/>
              </a:rPr>
              <a:t>PHIẾU HỌC TẬP</a:t>
            </a: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89856701-CB5C-94CB-45F0-77D024FFA76A}"/>
                  </a:ext>
                </a:extLst>
              </p:cNvPr>
              <p:cNvSpPr txBox="1"/>
              <p:nvPr/>
            </p:nvSpPr>
            <p:spPr>
              <a:xfrm>
                <a:off x="3418232" y="2645377"/>
                <a:ext cx="11068602" cy="6133795"/>
              </a:xfrm>
              <a:prstGeom prst="rect">
                <a:avLst/>
              </a:prstGeom>
              <a:noFill/>
            </p:spPr>
            <p:txBody>
              <a:bodyPr wrap="square">
                <a:spAutoFit/>
              </a:bodyPr>
              <a:lstStyle/>
              <a:p>
                <a:pPr marL="0" marR="0" algn="just">
                  <a:lnSpc>
                    <a:spcPct val="150000"/>
                  </a:lnSpc>
                  <a:spcBef>
                    <a:spcPts val="600"/>
                  </a:spcBef>
                  <a:spcAft>
                    <a:spcPts val="600"/>
                  </a:spcAft>
                </a:pPr>
                <a:r>
                  <a:rPr lang="nl-NL" sz="4000" b="1" dirty="0">
                    <a:solidFill>
                      <a:srgbClr val="000000"/>
                    </a:solidFill>
                    <a:effectLst/>
                    <a:latin typeface="Arial (Body)"/>
                    <a:ea typeface="Calibri" panose="020F0502020204030204" pitchFamily="34" charset="0"/>
                    <a:cs typeface="Times New Roman" panose="02020603050405020304" pitchFamily="18" charset="0"/>
                  </a:rPr>
                  <a:t>Câu</a:t>
                </a:r>
                <a:r>
                  <a:rPr lang="vi-VN" sz="4000" b="1" dirty="0">
                    <a:solidFill>
                      <a:srgbClr val="000000"/>
                    </a:solidFill>
                    <a:effectLst/>
                    <a:latin typeface="Arial (Body)"/>
                    <a:ea typeface="Calibri" panose="020F0502020204030204" pitchFamily="34" charset="0"/>
                    <a:cs typeface="Times New Roman" panose="02020603050405020304" pitchFamily="18" charset="0"/>
                  </a:rPr>
                  <a:t> 1. </a:t>
                </a:r>
                <a:r>
                  <a:rPr lang="vi-VN" sz="4000" dirty="0">
                    <a:solidFill>
                      <a:srgbClr val="000000"/>
                    </a:solidFill>
                    <a:effectLst/>
                    <a:latin typeface="Arial (Body)"/>
                    <a:ea typeface="Calibri" panose="020F0502020204030204" pitchFamily="34" charset="0"/>
                    <a:cs typeface="Times New Roman" panose="02020603050405020304" pitchFamily="18" charset="0"/>
                  </a:rPr>
                  <a:t>Cho hình vẽ sau. Tam giác nào bằng với tam giác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𝐴𝐵𝐶</m:t>
                    </m:r>
                  </m:oMath>
                </a14:m>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vi-VN" sz="4000" dirty="0">
                    <a:solidFill>
                      <a:srgbClr val="000000"/>
                    </a:solidFill>
                    <a:effectLst/>
                    <a:latin typeface="Arial (Body)"/>
                    <a:ea typeface="Calibri" panose="020F0502020204030204" pitchFamily="34" charset="0"/>
                    <a:cs typeface="Times New Roman" panose="02020603050405020304" pitchFamily="18" charset="0"/>
                  </a:rPr>
                  <a:t>A.</a:t>
                </a:r>
                <a:r>
                  <a:rPr lang="vi-VN" sz="4000" b="1" dirty="0">
                    <a:solidFill>
                      <a:srgbClr val="000000"/>
                    </a:solidFill>
                    <a:effectLst/>
                    <a:latin typeface="Arial (Body)"/>
                    <a:ea typeface="Calibri" panose="020F0502020204030204" pitchFamily="34" charset="0"/>
                    <a:cs typeface="Times New Roman" panose="02020603050405020304" pitchFamily="18" charset="0"/>
                  </a:rPr>
                  <a:t> </a:t>
                </a:r>
                <a14:m>
                  <m:oMath xmlns:m="http://schemas.openxmlformats.org/officeDocument/2006/math">
                    <m:r>
                      <m:rPr>
                        <m:sty m:val="p"/>
                      </m:rPr>
                      <a:rPr lang="en-US" sz="4000" i="0" dirty="0" smtClean="0">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𝐴𝐵𝐶</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i="0" dirty="0">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𝐸𝐷𝐴</m:t>
                    </m:r>
                  </m:oMath>
                </a14:m>
                <a:r>
                  <a:rPr lang="vi-VN" sz="4000" dirty="0">
                    <a:effectLst/>
                    <a:latin typeface="Arial (Body)"/>
                    <a:ea typeface="Calibri" panose="020F0502020204030204" pitchFamily="34" charset="0"/>
                    <a:cs typeface="Times New Roman" panose="02020603050405020304" pitchFamily="18" charset="0"/>
                  </a:rPr>
                  <a:t>	</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vi-VN" sz="4000" dirty="0">
                    <a:effectLst/>
                    <a:latin typeface="Arial (Body)"/>
                    <a:ea typeface="Calibri" panose="020F0502020204030204" pitchFamily="34" charset="0"/>
                    <a:cs typeface="Times New Roman" panose="02020603050405020304" pitchFamily="18" charset="0"/>
                  </a:rPr>
                  <a:t>B. </a:t>
                </a:r>
                <a14:m>
                  <m:oMath xmlns:m="http://schemas.openxmlformats.org/officeDocument/2006/math">
                    <m:r>
                      <m:rPr>
                        <m:sty m:val="p"/>
                      </m:rPr>
                      <a:rPr lang="en-US" sz="4000" i="0" dirty="0" smtClean="0">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𝐴𝐵𝐶</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i="0" dirty="0">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𝐸𝐴𝐷</m:t>
                    </m:r>
                  </m:oMath>
                </a14:m>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vi-VN" sz="4000" dirty="0">
                    <a:effectLst/>
                    <a:latin typeface="Arial (Body)"/>
                    <a:ea typeface="Calibri" panose="020F0502020204030204" pitchFamily="34" charset="0"/>
                    <a:cs typeface="Times New Roman" panose="02020603050405020304" pitchFamily="18" charset="0"/>
                  </a:rPr>
                  <a:t>C. </a:t>
                </a:r>
                <a14:m>
                  <m:oMath xmlns:m="http://schemas.openxmlformats.org/officeDocument/2006/math">
                    <m:r>
                      <m:rPr>
                        <m:sty m:val="p"/>
                      </m:rPr>
                      <a:rPr lang="en-US" sz="4000" i="0" dirty="0" smtClean="0">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𝐴𝐵𝐶</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i="0" dirty="0">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𝐴𝐸𝐷</m:t>
                    </m:r>
                  </m:oMath>
                </a14:m>
                <a:r>
                  <a:rPr lang="vi-VN" sz="4000" dirty="0">
                    <a:effectLst/>
                    <a:latin typeface="Arial (Body)"/>
                    <a:ea typeface="Calibri" panose="020F0502020204030204" pitchFamily="34" charset="0"/>
                    <a:cs typeface="Times New Roman" panose="02020603050405020304" pitchFamily="18" charset="0"/>
                  </a:rPr>
                  <a:t> </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vi-VN" sz="4000" dirty="0">
                    <a:effectLst/>
                    <a:latin typeface="Arial (Body)"/>
                    <a:ea typeface="Calibri" panose="020F0502020204030204" pitchFamily="34" charset="0"/>
                    <a:cs typeface="Times New Roman" panose="02020603050405020304" pitchFamily="18" charset="0"/>
                  </a:rPr>
                  <a:t>D. </a:t>
                </a:r>
                <a14:m>
                  <m:oMath xmlns:m="http://schemas.openxmlformats.org/officeDocument/2006/math">
                    <m:r>
                      <m:rPr>
                        <m:sty m:val="p"/>
                      </m:rPr>
                      <a:rPr lang="en-US" sz="4000" i="0" dirty="0" smtClean="0">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𝐴𝐵𝐶</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i="0" dirty="0">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𝐴𝐷𝐸</m:t>
                    </m:r>
                  </m:oMath>
                </a14:m>
                <a:endParaRPr lang="en-US" sz="4000" dirty="0">
                  <a:effectLst/>
                  <a:latin typeface="Arial (Body)"/>
                  <a:ea typeface="Calibri" panose="020F0502020204030204" pitchFamily="34" charset="0"/>
                  <a:cs typeface="Times New Roman" panose="02020603050405020304" pitchFamily="18" charset="0"/>
                </a:endParaRPr>
              </a:p>
            </p:txBody>
          </p:sp>
        </mc:Choice>
        <mc:Fallback xmlns="">
          <p:sp>
            <p:nvSpPr>
              <p:cNvPr id="25" name="TextBox 24">
                <a:extLst>
                  <a:ext uri="{FF2B5EF4-FFF2-40B4-BE49-F238E27FC236}">
                    <a16:creationId xmlns:a16="http://schemas.microsoft.com/office/drawing/2014/main" id="{89856701-CB5C-94CB-45F0-77D024FFA76A}"/>
                  </a:ext>
                </a:extLst>
              </p:cNvPr>
              <p:cNvSpPr txBox="1">
                <a:spLocks noRot="1" noChangeAspect="1" noMove="1" noResize="1" noEditPoints="1" noAdjustHandles="1" noChangeArrowheads="1" noChangeShapeType="1" noTextEdit="1"/>
              </p:cNvSpPr>
              <p:nvPr/>
            </p:nvSpPr>
            <p:spPr>
              <a:xfrm>
                <a:off x="3418232" y="2645377"/>
                <a:ext cx="11068602" cy="6133795"/>
              </a:xfrm>
              <a:prstGeom prst="rect">
                <a:avLst/>
              </a:prstGeom>
              <a:blipFill>
                <a:blip r:embed="rId15"/>
                <a:stretch>
                  <a:fillRect l="-1983" r="-1983" b="-3380"/>
                </a:stretch>
              </a:blipFill>
            </p:spPr>
            <p:txBody>
              <a:bodyPr/>
              <a:lstStyle/>
              <a:p>
                <a:r>
                  <a:rPr lang="en-US">
                    <a:noFill/>
                  </a:rPr>
                  <a:t> </a:t>
                </a:r>
              </a:p>
            </p:txBody>
          </p:sp>
        </mc:Fallback>
      </mc:AlternateContent>
      <p:pic>
        <p:nvPicPr>
          <p:cNvPr id="26" name="Picture 25" descr="Diagram&#10;&#10;Description automatically generated">
            <a:extLst>
              <a:ext uri="{FF2B5EF4-FFF2-40B4-BE49-F238E27FC236}">
                <a16:creationId xmlns:a16="http://schemas.microsoft.com/office/drawing/2014/main" id="{8D8D58C9-2C37-2013-9F53-91A6472E2095}"/>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967128" y="4091780"/>
            <a:ext cx="5325110" cy="4212289"/>
          </a:xfrm>
          <a:prstGeom prst="rect">
            <a:avLst/>
          </a:prstGeom>
        </p:spPr>
      </p:pic>
      <p:sp>
        <p:nvSpPr>
          <p:cNvPr id="27" name="Oval 26">
            <a:extLst>
              <a:ext uri="{FF2B5EF4-FFF2-40B4-BE49-F238E27FC236}">
                <a16:creationId xmlns:a16="http://schemas.microsoft.com/office/drawing/2014/main" id="{BEFCA2AC-B0A7-D458-466C-F07A5A145A8A}"/>
              </a:ext>
            </a:extLst>
          </p:cNvPr>
          <p:cNvSpPr/>
          <p:nvPr/>
        </p:nvSpPr>
        <p:spPr>
          <a:xfrm>
            <a:off x="3281040" y="6959684"/>
            <a:ext cx="856651" cy="755566"/>
          </a:xfrm>
          <a:prstGeom prst="ellipse">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Tree>
    <p:extLst>
      <p:ext uri="{BB962C8B-B14F-4D97-AF65-F5344CB8AC3E}">
        <p14:creationId xmlns:p14="http://schemas.microsoft.com/office/powerpoint/2010/main" val="21184476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strips(downLeft)">
                                      <p:cBhvr>
                                        <p:cTn id="12" dur="500"/>
                                        <p:tgtEl>
                                          <p:spTgt spid="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circle(in)">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25">
                                            <p:txEl>
                                              <p:pRg st="1" end="1"/>
                                            </p:txEl>
                                          </p:spTgt>
                                        </p:tgtEl>
                                        <p:attrNameLst>
                                          <p:attrName>style.visibility</p:attrName>
                                        </p:attrNameLst>
                                      </p:cBhvr>
                                      <p:to>
                                        <p:strVal val="visible"/>
                                      </p:to>
                                    </p:set>
                                    <p:animEffect transition="in" filter="strips(downLeft)">
                                      <p:cBhvr>
                                        <p:cTn id="22" dur="500"/>
                                        <p:tgtEl>
                                          <p:spTgt spid="2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25">
                                            <p:txEl>
                                              <p:pRg st="2" end="2"/>
                                            </p:txEl>
                                          </p:spTgt>
                                        </p:tgtEl>
                                        <p:attrNameLst>
                                          <p:attrName>style.visibility</p:attrName>
                                        </p:attrNameLst>
                                      </p:cBhvr>
                                      <p:to>
                                        <p:strVal val="visible"/>
                                      </p:to>
                                    </p:set>
                                    <p:animEffect transition="in" filter="strips(downLeft)">
                                      <p:cBhvr>
                                        <p:cTn id="27" dur="500"/>
                                        <p:tgtEl>
                                          <p:spTgt spid="2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25">
                                            <p:txEl>
                                              <p:pRg st="3" end="3"/>
                                            </p:txEl>
                                          </p:spTgt>
                                        </p:tgtEl>
                                        <p:attrNameLst>
                                          <p:attrName>style.visibility</p:attrName>
                                        </p:attrNameLst>
                                      </p:cBhvr>
                                      <p:to>
                                        <p:strVal val="visible"/>
                                      </p:to>
                                    </p:set>
                                    <p:animEffect transition="in" filter="strips(downLeft)">
                                      <p:cBhvr>
                                        <p:cTn id="32" dur="500"/>
                                        <p:tgtEl>
                                          <p:spTgt spid="25">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25">
                                            <p:txEl>
                                              <p:pRg st="4" end="4"/>
                                            </p:txEl>
                                          </p:spTgt>
                                        </p:tgtEl>
                                        <p:attrNameLst>
                                          <p:attrName>style.visibility</p:attrName>
                                        </p:attrNameLst>
                                      </p:cBhvr>
                                      <p:to>
                                        <p:strVal val="visible"/>
                                      </p:to>
                                    </p:set>
                                    <p:animEffect transition="in" filter="strips(downLeft)">
                                      <p:cBhvr>
                                        <p:cTn id="37" dur="500"/>
                                        <p:tgtEl>
                                          <p:spTgt spid="2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6858000"/>
              <a:ext cx="6858000" cy="6858000"/>
            </a:xfrm>
            <a:prstGeom prst="rect">
              <a:avLst/>
            </a:prstGeom>
          </p:spPr>
        </p:pic>
      </p:grpSp>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85089" y="829193"/>
            <a:ext cx="15166880" cy="8482306"/>
          </a:xfrm>
          <a:prstGeom prst="rect">
            <a:avLst/>
          </a:prstGeom>
        </p:spPr>
      </p:pic>
      <p:pic>
        <p:nvPicPr>
          <p:cNvPr id="15" name="Picture 1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007341" y="406020"/>
            <a:ext cx="1267542" cy="1245360"/>
          </a:xfrm>
          <a:prstGeom prst="rect">
            <a:avLst/>
          </a:prstGeom>
        </p:spPr>
      </p:pic>
      <p:pic>
        <p:nvPicPr>
          <p:cNvPr id="19" name="Picture 1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8385425" y="-2810116"/>
            <a:ext cx="3785616" cy="4114800"/>
          </a:xfrm>
          <a:prstGeom prst="rect">
            <a:avLst/>
          </a:prstGeom>
        </p:spPr>
      </p:pic>
      <p:pic>
        <p:nvPicPr>
          <p:cNvPr id="22" name="Picture 2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529852" y="2440847"/>
            <a:ext cx="3066494" cy="1054107"/>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70F68DB-66EB-AE89-475B-3592FACA73A5}"/>
                  </a:ext>
                </a:extLst>
              </p:cNvPr>
              <p:cNvSpPr txBox="1"/>
              <p:nvPr/>
            </p:nvSpPr>
            <p:spPr>
              <a:xfrm>
                <a:off x="3371874" y="2206459"/>
                <a:ext cx="11087100" cy="5826018"/>
              </a:xfrm>
              <a:prstGeom prst="rect">
                <a:avLst/>
              </a:prstGeom>
              <a:noFill/>
            </p:spPr>
            <p:txBody>
              <a:bodyPr wrap="square">
                <a:spAutoFit/>
              </a:bodyPr>
              <a:lstStyle/>
              <a:p>
                <a:pPr marL="0" marR="0" algn="just">
                  <a:lnSpc>
                    <a:spcPct val="150000"/>
                  </a:lnSpc>
                  <a:spcBef>
                    <a:spcPts val="0"/>
                  </a:spcBef>
                  <a:spcAft>
                    <a:spcPts val="600"/>
                  </a:spcAft>
                </a:pPr>
                <a:r>
                  <a:rPr lang="en-US" sz="4000" b="1" dirty="0">
                    <a:effectLst/>
                    <a:latin typeface="Arial (Body)"/>
                    <a:ea typeface="Calibri" panose="020F0502020204030204" pitchFamily="34" charset="0"/>
                    <a:cs typeface="Times New Roman" panose="02020603050405020304" pitchFamily="18" charset="0"/>
                  </a:rPr>
                  <a:t>Câu 2:</a:t>
                </a:r>
                <a:r>
                  <a:rPr lang="en-US" sz="4000" dirty="0">
                    <a:effectLst/>
                    <a:latin typeface="Arial (Body)"/>
                    <a:ea typeface="Calibri" panose="020F0502020204030204" pitchFamily="34" charset="0"/>
                    <a:cs typeface="Times New Roman" panose="02020603050405020304" pitchFamily="18" charset="0"/>
                  </a:rPr>
                  <a:t> Cho </a:t>
                </a:r>
                <a:r>
                  <a:rPr lang="en-US" sz="4000" dirty="0" err="1">
                    <a:effectLst/>
                    <a:latin typeface="Arial (Body)"/>
                    <a:ea typeface="Calibri" panose="020F0502020204030204" pitchFamily="34" charset="0"/>
                    <a:cs typeface="Times New Roman" panose="02020603050405020304" pitchFamily="18" charset="0"/>
                  </a:rPr>
                  <a:t>hình</a:t>
                </a:r>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vẽ</a:t>
                </a:r>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sau</a:t>
                </a:r>
                <a:r>
                  <a:rPr lang="en-US" sz="4000" dirty="0">
                    <a:effectLst/>
                    <a:latin typeface="Arial (Body)"/>
                    <a:ea typeface="Calibri" panose="020F0502020204030204" pitchFamily="34" charset="0"/>
                    <a:cs typeface="Times New Roman" panose="02020603050405020304" pitchFamily="18" charset="0"/>
                  </a:rPr>
                  <a:t>. Tam </a:t>
                </a:r>
                <a:r>
                  <a:rPr lang="en-US" sz="4000" dirty="0" err="1">
                    <a:effectLst/>
                    <a:latin typeface="Arial (Body)"/>
                    <a:ea typeface="Calibri" panose="020F0502020204030204" pitchFamily="34" charset="0"/>
                    <a:cs typeface="Times New Roman" panose="02020603050405020304" pitchFamily="18" charset="0"/>
                  </a:rPr>
                  <a:t>giác</a:t>
                </a:r>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nào</a:t>
                </a:r>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bằng</a:t>
                </a:r>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với</a:t>
                </a:r>
                <a:r>
                  <a:rPr lang="en-US" sz="4000" dirty="0">
                    <a:effectLst/>
                    <a:latin typeface="Arial (Body)"/>
                    <a:ea typeface="Calibri" panose="020F0502020204030204" pitchFamily="34" charset="0"/>
                    <a:cs typeface="Times New Roman" panose="02020603050405020304" pitchFamily="18" charset="0"/>
                  </a:rPr>
                  <a:t> tam </a:t>
                </a:r>
                <a:r>
                  <a:rPr lang="en-US" sz="4000" dirty="0" err="1">
                    <a:effectLst/>
                    <a:latin typeface="Arial (Body)"/>
                    <a:ea typeface="Calibri" panose="020F0502020204030204" pitchFamily="34" charset="0"/>
                    <a:cs typeface="Times New Roman" panose="02020603050405020304" pitchFamily="18" charset="0"/>
                  </a:rPr>
                  <a:t>giác</a:t>
                </a:r>
                <a:r>
                  <a:rPr lang="en-US" sz="4000" dirty="0">
                    <a:effectLst/>
                    <a:latin typeface="Arial (Body)"/>
                    <a:ea typeface="Calibri" panose="020F0502020204030204" pitchFamily="34" charset="0"/>
                    <a:cs typeface="Times New Roman" panose="02020603050405020304" pitchFamily="18" charset="0"/>
                  </a:rPr>
                  <a:t> </a:t>
                </a:r>
                <a14:m>
                  <m:oMath xmlns:m="http://schemas.openxmlformats.org/officeDocument/2006/math">
                    <m:r>
                      <a:rPr lang="en-US" sz="4000" i="1" dirty="0" smtClean="0">
                        <a:effectLst/>
                        <a:latin typeface="Cambria Math" panose="02040503050406030204" pitchFamily="18" charset="0"/>
                        <a:ea typeface="Calibri" panose="020F0502020204030204" pitchFamily="34" charset="0"/>
                        <a:cs typeface="Times New Roman" panose="02020603050405020304" pitchFamily="18" charset="0"/>
                      </a:rPr>
                      <m:t>𝐴𝐵𝐶</m:t>
                    </m:r>
                  </m:oMath>
                </a14:m>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en-US" sz="4000" dirty="0">
                    <a:effectLst/>
                    <a:latin typeface="Arial (Body)"/>
                    <a:ea typeface="Calibri" panose="020F0502020204030204" pitchFamily="34" charset="0"/>
                    <a:cs typeface="Times New Roman" panose="02020603050405020304" pitchFamily="18" charset="0"/>
                  </a:rPr>
                  <a:t>A</a:t>
                </a:r>
                <a:r>
                  <a:rPr lang="vi-VN" sz="4000" dirty="0">
                    <a:effectLst/>
                    <a:latin typeface="Arial (Body)"/>
                    <a:ea typeface="Calibri" panose="020F0502020204030204" pitchFamily="34" charset="0"/>
                    <a:cs typeface="Times New Roman" panose="02020603050405020304" pitchFamily="18" charset="0"/>
                  </a:rPr>
                  <a:t>. </a:t>
                </a:r>
                <a14:m>
                  <m:oMath xmlns:m="http://schemas.openxmlformats.org/officeDocument/2006/math">
                    <m:r>
                      <m:rPr>
                        <m:sty m:val="p"/>
                      </m:rPr>
                      <a:rPr lang="en-US" sz="4000" i="0" dirty="0" smtClean="0">
                        <a:effectLst/>
                        <a:latin typeface="Cambria Math" panose="02040503050406030204" pitchFamily="18" charset="0"/>
                        <a:ea typeface="Calibri" panose="020F0502020204030204" pitchFamily="34" charset="0"/>
                        <a:cs typeface="Times New Roman" panose="02020603050405020304" pitchFamily="18" charset="0"/>
                      </a:rPr>
                      <m:t>Δ</m:t>
                    </m:r>
                    <m:r>
                      <a:rPr lang="en-US" sz="4000" i="1" dirty="0">
                        <a:effectLst/>
                        <a:latin typeface="Cambria Math" panose="02040503050406030204" pitchFamily="18" charset="0"/>
                        <a:ea typeface="Calibri" panose="020F0502020204030204" pitchFamily="34" charset="0"/>
                        <a:cs typeface="Times New Roman" panose="02020603050405020304" pitchFamily="18" charset="0"/>
                      </a:rPr>
                      <m:t>𝐴𝐵𝐶</m:t>
                    </m:r>
                    <m:r>
                      <a:rPr lang="en-US" sz="4000" i="1" dirty="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i="0" dirty="0">
                        <a:effectLst/>
                        <a:latin typeface="Cambria Math" panose="02040503050406030204" pitchFamily="18" charset="0"/>
                        <a:ea typeface="Calibri" panose="020F0502020204030204" pitchFamily="34" charset="0"/>
                        <a:cs typeface="Times New Roman" panose="02020603050405020304" pitchFamily="18" charset="0"/>
                      </a:rPr>
                      <m:t>Δ</m:t>
                    </m:r>
                    <m:r>
                      <a:rPr lang="en-US" sz="4000" i="1" dirty="0">
                        <a:effectLst/>
                        <a:latin typeface="Cambria Math" panose="02040503050406030204" pitchFamily="18" charset="0"/>
                        <a:ea typeface="Calibri" panose="020F0502020204030204" pitchFamily="34" charset="0"/>
                        <a:cs typeface="Times New Roman" panose="02020603050405020304" pitchFamily="18" charset="0"/>
                      </a:rPr>
                      <m:t>𝐴𝐶𝐷</m:t>
                    </m:r>
                  </m:oMath>
                </a14:m>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en-US" sz="4000" dirty="0">
                    <a:effectLst/>
                    <a:latin typeface="Arial (Body)"/>
                    <a:ea typeface="Calibri" panose="020F0502020204030204" pitchFamily="34" charset="0"/>
                    <a:cs typeface="Times New Roman" panose="02020603050405020304" pitchFamily="18" charset="0"/>
                  </a:rPr>
                  <a:t>B</a:t>
                </a:r>
                <a:r>
                  <a:rPr lang="vi-VN" sz="4000" dirty="0">
                    <a:effectLst/>
                    <a:latin typeface="Arial (Body)"/>
                    <a:ea typeface="Calibri" panose="020F0502020204030204" pitchFamily="34" charset="0"/>
                    <a:cs typeface="Times New Roman" panose="02020603050405020304" pitchFamily="18" charset="0"/>
                  </a:rPr>
                  <a:t>. </a:t>
                </a:r>
                <a14:m>
                  <m:oMath xmlns:m="http://schemas.openxmlformats.org/officeDocument/2006/math">
                    <m:r>
                      <m:rPr>
                        <m:sty m:val="p"/>
                      </m:rPr>
                      <a:rPr lang="en-US" sz="4000" i="0" dirty="0" smtClean="0">
                        <a:effectLst/>
                        <a:latin typeface="Cambria Math" panose="02040503050406030204" pitchFamily="18" charset="0"/>
                        <a:ea typeface="Calibri" panose="020F0502020204030204" pitchFamily="34" charset="0"/>
                        <a:cs typeface="Times New Roman" panose="02020603050405020304" pitchFamily="18" charset="0"/>
                      </a:rPr>
                      <m:t>Δ</m:t>
                    </m:r>
                    <m:r>
                      <a:rPr lang="en-US" sz="4000" i="1" dirty="0">
                        <a:effectLst/>
                        <a:latin typeface="Cambria Math" panose="02040503050406030204" pitchFamily="18" charset="0"/>
                        <a:ea typeface="Calibri" panose="020F0502020204030204" pitchFamily="34" charset="0"/>
                        <a:cs typeface="Times New Roman" panose="02020603050405020304" pitchFamily="18" charset="0"/>
                      </a:rPr>
                      <m:t>𝐴𝐵𝐶</m:t>
                    </m:r>
                    <m:r>
                      <a:rPr lang="en-US" sz="4000" i="1" dirty="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i="0" dirty="0" smtClean="0">
                        <a:effectLst/>
                        <a:latin typeface="Cambria Math" panose="02040503050406030204" pitchFamily="18" charset="0"/>
                        <a:ea typeface="Calibri" panose="020F0502020204030204" pitchFamily="34" charset="0"/>
                        <a:cs typeface="Times New Roman" panose="02020603050405020304" pitchFamily="18" charset="0"/>
                      </a:rPr>
                      <m:t>Δ</m:t>
                    </m:r>
                    <m:r>
                      <a:rPr lang="en-US" sz="4000" i="1" dirty="0" smtClean="0">
                        <a:effectLst/>
                        <a:latin typeface="Cambria Math" panose="02040503050406030204" pitchFamily="18" charset="0"/>
                        <a:ea typeface="Calibri" panose="020F0502020204030204" pitchFamily="34" charset="0"/>
                        <a:cs typeface="Times New Roman" panose="02020603050405020304" pitchFamily="18" charset="0"/>
                      </a:rPr>
                      <m:t>𝐶𝐷𝐴</m:t>
                    </m:r>
                  </m:oMath>
                </a14:m>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en-US" sz="4000" dirty="0">
                    <a:effectLst/>
                    <a:latin typeface="Arial (Body)"/>
                    <a:ea typeface="Calibri" panose="020F0502020204030204" pitchFamily="34" charset="0"/>
                    <a:cs typeface="Times New Roman" panose="02020603050405020304" pitchFamily="18" charset="0"/>
                  </a:rPr>
                  <a:t>C</a:t>
                </a:r>
                <a:r>
                  <a:rPr lang="vi-VN" sz="4000" dirty="0">
                    <a:effectLst/>
                    <a:latin typeface="Arial (Body)"/>
                    <a:ea typeface="Calibri" panose="020F0502020204030204" pitchFamily="34" charset="0"/>
                    <a:cs typeface="Times New Roman" panose="02020603050405020304" pitchFamily="18" charset="0"/>
                  </a:rPr>
                  <a:t>. </a:t>
                </a:r>
                <a14:m>
                  <m:oMath xmlns:m="http://schemas.openxmlformats.org/officeDocument/2006/math">
                    <m:r>
                      <m:rPr>
                        <m:sty m:val="p"/>
                      </m:rPr>
                      <a:rPr lang="en-US" sz="4000" i="0" dirty="0" smtClean="0">
                        <a:effectLst/>
                        <a:latin typeface="Cambria Math" panose="02040503050406030204" pitchFamily="18" charset="0"/>
                        <a:ea typeface="Calibri" panose="020F0502020204030204" pitchFamily="34" charset="0"/>
                        <a:cs typeface="Times New Roman" panose="02020603050405020304" pitchFamily="18" charset="0"/>
                      </a:rPr>
                      <m:t>Δ</m:t>
                    </m:r>
                    <m:r>
                      <a:rPr lang="en-US" sz="4000" i="1" dirty="0">
                        <a:effectLst/>
                        <a:latin typeface="Cambria Math" panose="02040503050406030204" pitchFamily="18" charset="0"/>
                        <a:ea typeface="Calibri" panose="020F0502020204030204" pitchFamily="34" charset="0"/>
                        <a:cs typeface="Times New Roman" panose="02020603050405020304" pitchFamily="18" charset="0"/>
                      </a:rPr>
                      <m:t>𝐴𝐵𝐶</m:t>
                    </m:r>
                    <m:r>
                      <a:rPr lang="en-US" sz="4000" i="1" dirty="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i="0" dirty="0" smtClean="0">
                        <a:effectLst/>
                        <a:latin typeface="Cambria Math" panose="02040503050406030204" pitchFamily="18" charset="0"/>
                        <a:ea typeface="Calibri" panose="020F0502020204030204" pitchFamily="34" charset="0"/>
                        <a:cs typeface="Times New Roman" panose="02020603050405020304" pitchFamily="18" charset="0"/>
                      </a:rPr>
                      <m:t>Δ</m:t>
                    </m:r>
                    <m:r>
                      <a:rPr lang="en-US" sz="4000" i="1" dirty="0" smtClean="0">
                        <a:effectLst/>
                        <a:latin typeface="Cambria Math" panose="02040503050406030204" pitchFamily="18" charset="0"/>
                        <a:ea typeface="Calibri" panose="020F0502020204030204" pitchFamily="34" charset="0"/>
                        <a:cs typeface="Times New Roman" panose="02020603050405020304" pitchFamily="18" charset="0"/>
                      </a:rPr>
                      <m:t>𝐴𝐷𝐶</m:t>
                    </m:r>
                  </m:oMath>
                </a14:m>
                <a:endParaRPr lang="en-US" sz="4000" dirty="0">
                  <a:effectLst/>
                  <a:latin typeface="Arial (Body)"/>
                  <a:ea typeface="Calibri" panose="020F0502020204030204" pitchFamily="34" charset="0"/>
                  <a:cs typeface="Times New Roman" panose="02020603050405020304" pitchFamily="18" charset="0"/>
                </a:endParaRPr>
              </a:p>
              <a:p>
                <a:pPr algn="just">
                  <a:lnSpc>
                    <a:spcPct val="150000"/>
                  </a:lnSpc>
                </a:pPr>
                <a:r>
                  <a:rPr lang="en-US" sz="4000" dirty="0">
                    <a:effectLst/>
                    <a:latin typeface="Arial (Body)"/>
                    <a:ea typeface="Calibri" panose="020F0502020204030204" pitchFamily="34" charset="0"/>
                  </a:rPr>
                  <a:t>D</a:t>
                </a:r>
                <a:r>
                  <a:rPr lang="vi-VN" sz="4000" dirty="0">
                    <a:effectLst/>
                    <a:latin typeface="Arial (Body)"/>
                    <a:ea typeface="Calibri" panose="020F0502020204030204" pitchFamily="34" charset="0"/>
                  </a:rPr>
                  <a:t>. </a:t>
                </a:r>
                <a14:m>
                  <m:oMath xmlns:m="http://schemas.openxmlformats.org/officeDocument/2006/math">
                    <m:r>
                      <m:rPr>
                        <m:sty m:val="p"/>
                      </m:rPr>
                      <a:rPr lang="en-US" sz="4000" i="0" dirty="0" smtClean="0">
                        <a:effectLst/>
                        <a:latin typeface="Cambria Math" panose="02040503050406030204" pitchFamily="18" charset="0"/>
                        <a:ea typeface="Calibri" panose="020F0502020204030204" pitchFamily="34" charset="0"/>
                      </a:rPr>
                      <m:t>Δ</m:t>
                    </m:r>
                    <m:r>
                      <a:rPr lang="en-US" sz="4000" i="1" dirty="0">
                        <a:effectLst/>
                        <a:latin typeface="Cambria Math" panose="02040503050406030204" pitchFamily="18" charset="0"/>
                        <a:ea typeface="Calibri" panose="020F0502020204030204" pitchFamily="34" charset="0"/>
                      </a:rPr>
                      <m:t>𝐴𝐵𝐶</m:t>
                    </m:r>
                    <m:r>
                      <a:rPr lang="en-US" sz="4000" b="0" i="0" dirty="0" smtClean="0">
                        <a:effectLst/>
                        <a:latin typeface="Cambria Math" panose="02040503050406030204" pitchFamily="18" charset="0"/>
                        <a:ea typeface="Calibri" panose="020F0502020204030204" pitchFamily="34" charset="0"/>
                      </a:rPr>
                      <m:t>=</m:t>
                    </m:r>
                    <m:r>
                      <m:rPr>
                        <m:sty m:val="p"/>
                      </m:rPr>
                      <a:rPr lang="en-US" sz="4000" i="0" dirty="0">
                        <a:effectLst/>
                        <a:latin typeface="Cambria Math" panose="02040503050406030204" pitchFamily="18" charset="0"/>
                        <a:ea typeface="Calibri" panose="020F0502020204030204" pitchFamily="34" charset="0"/>
                      </a:rPr>
                      <m:t>Δ</m:t>
                    </m:r>
                    <m:r>
                      <a:rPr lang="en-US" sz="4000" i="1" dirty="0">
                        <a:effectLst/>
                        <a:latin typeface="Cambria Math" panose="02040503050406030204" pitchFamily="18" charset="0"/>
                        <a:ea typeface="Calibri" panose="020F0502020204030204" pitchFamily="34" charset="0"/>
                      </a:rPr>
                      <m:t>𝐶𝐴𝐷</m:t>
                    </m:r>
                  </m:oMath>
                </a14:m>
                <a:endParaRPr lang="en-US" sz="4000" dirty="0">
                  <a:latin typeface="Arial (Body)"/>
                </a:endParaRPr>
              </a:p>
            </p:txBody>
          </p:sp>
        </mc:Choice>
        <mc:Fallback xmlns="">
          <p:sp>
            <p:nvSpPr>
              <p:cNvPr id="12" name="TextBox 11">
                <a:extLst>
                  <a:ext uri="{FF2B5EF4-FFF2-40B4-BE49-F238E27FC236}">
                    <a16:creationId xmlns:a16="http://schemas.microsoft.com/office/drawing/2014/main" id="{270F68DB-66EB-AE89-475B-3592FACA73A5}"/>
                  </a:ext>
                </a:extLst>
              </p:cNvPr>
              <p:cNvSpPr txBox="1">
                <a:spLocks noRot="1" noChangeAspect="1" noMove="1" noResize="1" noEditPoints="1" noAdjustHandles="1" noChangeArrowheads="1" noChangeShapeType="1" noTextEdit="1"/>
              </p:cNvSpPr>
              <p:nvPr/>
            </p:nvSpPr>
            <p:spPr>
              <a:xfrm>
                <a:off x="3371874" y="2206459"/>
                <a:ext cx="11087100" cy="5826018"/>
              </a:xfrm>
              <a:prstGeom prst="rect">
                <a:avLst/>
              </a:prstGeom>
              <a:blipFill>
                <a:blip r:embed="rId12"/>
                <a:stretch>
                  <a:fillRect l="-1924" r="-1979" b="-3556"/>
                </a:stretch>
              </a:blipFill>
            </p:spPr>
            <p:txBody>
              <a:bodyPr/>
              <a:lstStyle/>
              <a:p>
                <a:r>
                  <a:rPr lang="en-US">
                    <a:noFill/>
                  </a:rPr>
                  <a:t> </a:t>
                </a:r>
              </a:p>
            </p:txBody>
          </p:sp>
        </mc:Fallback>
      </mc:AlternateContent>
      <p:pic>
        <p:nvPicPr>
          <p:cNvPr id="14" name="Picture 12">
            <a:extLst>
              <a:ext uri="{FF2B5EF4-FFF2-40B4-BE49-F238E27FC236}">
                <a16:creationId xmlns:a16="http://schemas.microsoft.com/office/drawing/2014/main" id="{A56B5E3F-C087-226E-A1BA-04F287DD1663}"/>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4388922">
            <a:off x="1621128" y="-5300"/>
            <a:ext cx="1639271" cy="2956063"/>
          </a:xfrm>
          <a:prstGeom prst="rect">
            <a:avLst/>
          </a:prstGeom>
        </p:spPr>
      </p:pic>
      <p:pic>
        <p:nvPicPr>
          <p:cNvPr id="20" name="Picture 16">
            <a:extLst>
              <a:ext uri="{FF2B5EF4-FFF2-40B4-BE49-F238E27FC236}">
                <a16:creationId xmlns:a16="http://schemas.microsoft.com/office/drawing/2014/main" id="{5A290719-BD74-77F2-CFD7-8AFE069028B8}"/>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753747" y="3598125"/>
            <a:ext cx="1301322" cy="2002034"/>
          </a:xfrm>
          <a:prstGeom prst="rect">
            <a:avLst/>
          </a:prstGeom>
        </p:spPr>
      </p:pic>
      <p:pic>
        <p:nvPicPr>
          <p:cNvPr id="21" name="Picture 18">
            <a:extLst>
              <a:ext uri="{FF2B5EF4-FFF2-40B4-BE49-F238E27FC236}">
                <a16:creationId xmlns:a16="http://schemas.microsoft.com/office/drawing/2014/main" id="{86A769ED-EC0F-36E1-CF83-A922BE5146DD}"/>
              </a:ext>
            </a:extLst>
          </p:cNvPr>
          <p:cNvPicPr>
            <a:picLocks noChangeAspect="1"/>
          </p:cNvPicPr>
          <p:nvPr/>
        </p:nvPicPr>
        <p:blipFill>
          <a:blip r:embed="rId17"/>
          <a:srcRect/>
          <a:stretch>
            <a:fillRect/>
          </a:stretch>
        </p:blipFill>
        <p:spPr>
          <a:xfrm rot="474231">
            <a:off x="15076209" y="7306762"/>
            <a:ext cx="2187303" cy="2663383"/>
          </a:xfrm>
          <a:prstGeom prst="rect">
            <a:avLst/>
          </a:prstGeom>
        </p:spPr>
      </p:pic>
      <p:sp>
        <p:nvSpPr>
          <p:cNvPr id="24" name="Oval 23">
            <a:extLst>
              <a:ext uri="{FF2B5EF4-FFF2-40B4-BE49-F238E27FC236}">
                <a16:creationId xmlns:a16="http://schemas.microsoft.com/office/drawing/2014/main" id="{40A8C45B-033D-BA61-B885-4138160A2BD2}"/>
              </a:ext>
            </a:extLst>
          </p:cNvPr>
          <p:cNvSpPr/>
          <p:nvPr/>
        </p:nvSpPr>
        <p:spPr>
          <a:xfrm>
            <a:off x="3212786" y="6283967"/>
            <a:ext cx="856651" cy="755566"/>
          </a:xfrm>
          <a:prstGeom prst="ellipse">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pic>
        <p:nvPicPr>
          <p:cNvPr id="25" name="Picture 24" descr="A picture containing wire&#10;&#10;Description automatically generated">
            <a:extLst>
              <a:ext uri="{FF2B5EF4-FFF2-40B4-BE49-F238E27FC236}">
                <a16:creationId xmlns:a16="http://schemas.microsoft.com/office/drawing/2014/main" id="{3D59CEEE-26C2-284C-9265-4FEE8C37FEFA}"/>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9012531" y="3638147"/>
            <a:ext cx="5575274" cy="4394330"/>
          </a:xfrm>
          <a:prstGeom prst="rect">
            <a:avLst/>
          </a:prstGeom>
        </p:spPr>
      </p:pic>
    </p:spTree>
    <p:extLst>
      <p:ext uri="{BB962C8B-B14F-4D97-AF65-F5344CB8AC3E}">
        <p14:creationId xmlns:p14="http://schemas.microsoft.com/office/powerpoint/2010/main" val="41414412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randombar(horizont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randombar(horizont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randombar(horizontal)">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randombar(horizontal)">
                                      <p:cBhvr>
                                        <p:cTn id="22" dur="500"/>
                                        <p:tgtEl>
                                          <p:spTgt spid="1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2">
                                            <p:txEl>
                                              <p:pRg st="3" end="3"/>
                                            </p:txEl>
                                          </p:spTgt>
                                        </p:tgtEl>
                                        <p:attrNameLst>
                                          <p:attrName>style.visibility</p:attrName>
                                        </p:attrNameLst>
                                      </p:cBhvr>
                                      <p:to>
                                        <p:strVal val="visible"/>
                                      </p:to>
                                    </p:set>
                                    <p:animEffect transition="in" filter="randombar(horizontal)">
                                      <p:cBhvr>
                                        <p:cTn id="27" dur="500"/>
                                        <p:tgtEl>
                                          <p:spTgt spid="1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2">
                                            <p:txEl>
                                              <p:pRg st="4" end="4"/>
                                            </p:txEl>
                                          </p:spTgt>
                                        </p:tgtEl>
                                        <p:attrNameLst>
                                          <p:attrName>style.visibility</p:attrName>
                                        </p:attrNameLst>
                                      </p:cBhvr>
                                      <p:to>
                                        <p:strVal val="visible"/>
                                      </p:to>
                                    </p:set>
                                    <p:animEffect transition="in" filter="randombar(horizontal)">
                                      <p:cBhvr>
                                        <p:cTn id="32" dur="500"/>
                                        <p:tgtEl>
                                          <p:spTgt spid="1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57325" y="1028700"/>
            <a:ext cx="15735300" cy="8229600"/>
          </a:xfrm>
          <a:prstGeom prst="rect">
            <a:avLst/>
          </a:prstGeom>
        </p:spPr>
      </p:pic>
      <p:pic>
        <p:nvPicPr>
          <p:cNvPr id="22" name="Picture 2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70504" y="1181100"/>
            <a:ext cx="4071481" cy="641258"/>
          </a:xfrm>
          <a:prstGeom prst="rect">
            <a:avLst/>
          </a:prstGeom>
        </p:spPr>
      </p:pic>
      <p:pic>
        <p:nvPicPr>
          <p:cNvPr id="23" name="Picture 2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29092" y="6562726"/>
            <a:ext cx="3975926" cy="4114800"/>
          </a:xfrm>
          <a:prstGeom prst="rect">
            <a:avLst/>
          </a:prstGeom>
        </p:spPr>
      </p:pic>
      <p:pic>
        <p:nvPicPr>
          <p:cNvPr id="24" name="Picture 24"/>
          <p:cNvPicPr>
            <a:picLocks noChangeAspect="1"/>
          </p:cNvPicPr>
          <p:nvPr/>
        </p:nvPicPr>
        <p:blipFill>
          <a:blip r:embed="rId10"/>
          <a:srcRect/>
          <a:stretch>
            <a:fillRect/>
          </a:stretch>
        </p:blipFill>
        <p:spPr>
          <a:xfrm>
            <a:off x="15468600" y="6667500"/>
            <a:ext cx="3084955" cy="3362348"/>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1CAE871B-2F74-908D-1AA2-DA64F8FF194E}"/>
                  </a:ext>
                </a:extLst>
              </p:cNvPr>
              <p:cNvSpPr txBox="1"/>
              <p:nvPr/>
            </p:nvSpPr>
            <p:spPr>
              <a:xfrm>
                <a:off x="3552825" y="2571750"/>
                <a:ext cx="11544300" cy="5002139"/>
              </a:xfrm>
              <a:prstGeom prst="rect">
                <a:avLst/>
              </a:prstGeom>
              <a:noFill/>
            </p:spPr>
            <p:txBody>
              <a:bodyPr wrap="square">
                <a:spAutoFit/>
              </a:bodyPr>
              <a:lstStyle/>
              <a:p>
                <a:pPr marL="0" marR="0" algn="just">
                  <a:lnSpc>
                    <a:spcPct val="150000"/>
                  </a:lnSpc>
                  <a:spcBef>
                    <a:spcPts val="0"/>
                  </a:spcBef>
                  <a:spcAft>
                    <a:spcPts val="600"/>
                  </a:spcAft>
                </a:pPr>
                <a:r>
                  <a:rPr lang="vi-VN" sz="4000" b="1" dirty="0">
                    <a:effectLst/>
                    <a:ea typeface="Calibri" panose="020F0502020204030204" pitchFamily="34" charset="0"/>
                    <a:cs typeface="Times New Roman" panose="02020603050405020304" pitchFamily="18" charset="0"/>
                  </a:rPr>
                  <a:t>Câu 3:</a:t>
                </a:r>
                <a:r>
                  <a:rPr lang="vi-VN" sz="4000" dirty="0">
                    <a:solidFill>
                      <a:srgbClr val="000000"/>
                    </a:solidFill>
                    <a:effectLst/>
                    <a:ea typeface="Times New Roman" panose="02020603050405020304" pitchFamily="18" charset="0"/>
                    <a:cs typeface="Times New Roman" panose="02020603050405020304" pitchFamily="18" charset="0"/>
                  </a:rPr>
                  <a:t> </a:t>
                </a:r>
                <a:r>
                  <a:rPr lang="vi-VN" sz="4000" dirty="0">
                    <a:effectLst/>
                    <a:ea typeface="Calibri" panose="020F0502020204030204" pitchFamily="34" charset="0"/>
                    <a:cs typeface="Times New Roman" panose="02020603050405020304" pitchFamily="18" charset="0"/>
                  </a:rPr>
                  <a:t>Cho hình vẽ. Phát biểu nào sau đây là sai:</a:t>
                </a:r>
                <a:endParaRPr lang="en-US" sz="4000" dirty="0">
                  <a:effectLst/>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en-US" sz="4000" dirty="0">
                    <a:effectLst/>
                    <a:ea typeface="Calibri" panose="020F0502020204030204" pitchFamily="34" charset="0"/>
                    <a:cs typeface="Times New Roman" panose="02020603050405020304" pitchFamily="18" charset="0"/>
                  </a:rPr>
                  <a:t>A</a:t>
                </a:r>
                <a:r>
                  <a:rPr lang="vi-VN" sz="4000" dirty="0">
                    <a:effectLst/>
                    <a:ea typeface="Calibri" panose="020F0502020204030204" pitchFamily="34" charset="0"/>
                    <a:cs typeface="Times New Roman" panose="02020603050405020304" pitchFamily="18" charset="0"/>
                  </a:rPr>
                  <a:t>. </a:t>
                </a:r>
                <a14:m>
                  <m:oMath xmlns:m="http://schemas.openxmlformats.org/officeDocument/2006/math">
                    <m:r>
                      <m:rPr>
                        <m:sty m:val="p"/>
                      </m:rPr>
                      <a:rPr lang="en-US" sz="4000" i="0" dirty="0" smtClean="0">
                        <a:effectLst/>
                        <a:latin typeface="Cambria Math" panose="02040503050406030204" pitchFamily="18" charset="0"/>
                        <a:ea typeface="Calibri" panose="020F0502020204030204" pitchFamily="34" charset="0"/>
                        <a:cs typeface="Times New Roman" panose="02020603050405020304" pitchFamily="18" charset="0"/>
                      </a:rPr>
                      <m:t>Δ</m:t>
                    </m:r>
                    <m:r>
                      <a:rPr lang="en-US" sz="4000" i="1" dirty="0">
                        <a:effectLst/>
                        <a:latin typeface="Cambria Math" panose="02040503050406030204" pitchFamily="18" charset="0"/>
                        <a:ea typeface="Calibri" panose="020F0502020204030204" pitchFamily="34" charset="0"/>
                        <a:cs typeface="Times New Roman" panose="02020603050405020304" pitchFamily="18" charset="0"/>
                      </a:rPr>
                      <m:t>𝐴𝐵𝐻</m:t>
                    </m:r>
                    <m:r>
                      <a:rPr lang="en-US" sz="4000" i="1" dirty="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i="0" dirty="0" smtClean="0">
                        <a:effectLst/>
                        <a:latin typeface="Cambria Math" panose="02040503050406030204" pitchFamily="18" charset="0"/>
                        <a:ea typeface="Calibri" panose="020F0502020204030204" pitchFamily="34" charset="0"/>
                        <a:cs typeface="Times New Roman" panose="02020603050405020304" pitchFamily="18" charset="0"/>
                      </a:rPr>
                      <m:t>Δ</m:t>
                    </m:r>
                    <m:r>
                      <a:rPr lang="en-US" sz="4000" i="1" dirty="0" smtClean="0">
                        <a:effectLst/>
                        <a:latin typeface="Cambria Math" panose="02040503050406030204" pitchFamily="18" charset="0"/>
                        <a:ea typeface="Calibri" panose="020F0502020204030204" pitchFamily="34" charset="0"/>
                        <a:cs typeface="Times New Roman" panose="02020603050405020304" pitchFamily="18" charset="0"/>
                      </a:rPr>
                      <m:t>𝐴𝐶𝐻</m:t>
                    </m:r>
                  </m:oMath>
                </a14:m>
                <a:endParaRPr lang="en-US" sz="4000" dirty="0">
                  <a:effectLst/>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vi-VN" sz="4000" dirty="0">
                    <a:effectLst/>
                    <a:ea typeface="Calibri" panose="020F0502020204030204" pitchFamily="34" charset="0"/>
                    <a:cs typeface="Times New Roman" panose="02020603050405020304" pitchFamily="18" charset="0"/>
                  </a:rPr>
                  <a:t>B.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effectLst/>
                            <a:latin typeface="Cambria Math" panose="02040503050406030204" pitchFamily="18" charset="0"/>
                            <a:ea typeface="Calibri" panose="020F0502020204030204" pitchFamily="34" charset="0"/>
                            <a:cs typeface="Times New Roman" panose="02020603050405020304" pitchFamily="18" charset="0"/>
                          </a:rPr>
                          <m:t>𝐴𝐵𝐻</m:t>
                        </m:r>
                      </m:e>
                    </m:acc>
                    <m:r>
                      <a:rPr lang="vi-VN" sz="40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effectLst/>
                            <a:latin typeface="Cambria Math" panose="02040503050406030204" pitchFamily="18" charset="0"/>
                            <a:ea typeface="Calibri" panose="020F0502020204030204" pitchFamily="34" charset="0"/>
                            <a:cs typeface="Times New Roman" panose="02020603050405020304" pitchFamily="18" charset="0"/>
                          </a:rPr>
                          <m:t>𝐴𝐶𝐻</m:t>
                        </m:r>
                      </m:e>
                    </m:acc>
                  </m:oMath>
                </a14:m>
                <a:endParaRPr lang="en-US" sz="4000" dirty="0">
                  <a:effectLst/>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vi-VN" sz="4000" dirty="0">
                    <a:effectLst/>
                    <a:ea typeface="Yu Mincho" panose="02020400000000000000" pitchFamily="18" charset="-128"/>
                    <a:cs typeface="Times New Roman" panose="02020603050405020304" pitchFamily="18" charset="0"/>
                  </a:rPr>
                  <a:t>C.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effectLst/>
                            <a:latin typeface="Cambria Math" panose="02040503050406030204" pitchFamily="18" charset="0"/>
                            <a:ea typeface="Calibri" panose="020F0502020204030204" pitchFamily="34" charset="0"/>
                            <a:cs typeface="Times New Roman" panose="02020603050405020304" pitchFamily="18" charset="0"/>
                          </a:rPr>
                          <m:t>𝐵𝐴𝐻</m:t>
                        </m:r>
                      </m:e>
                    </m:acc>
                    <m:r>
                      <a:rPr lang="vi-VN" sz="40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effectLst/>
                            <a:latin typeface="Cambria Math" panose="02040503050406030204" pitchFamily="18" charset="0"/>
                            <a:ea typeface="Calibri" panose="020F0502020204030204" pitchFamily="34" charset="0"/>
                            <a:cs typeface="Times New Roman" panose="02020603050405020304" pitchFamily="18" charset="0"/>
                          </a:rPr>
                          <m:t>𝐶𝐴𝐻</m:t>
                        </m:r>
                      </m:e>
                    </m:acc>
                  </m:oMath>
                </a14:m>
                <a:endParaRPr lang="en-US" sz="4000" dirty="0">
                  <a:effectLst/>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vi-VN" sz="4000" dirty="0">
                    <a:effectLst/>
                    <a:ea typeface="Yu Mincho" panose="02020400000000000000" pitchFamily="18" charset="-128"/>
                    <a:cs typeface="Times New Roman" panose="02020603050405020304" pitchFamily="18" charset="0"/>
                  </a:rPr>
                  <a:t>D.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effectLst/>
                            <a:latin typeface="Cambria Math" panose="02040503050406030204" pitchFamily="18" charset="0"/>
                            <a:ea typeface="Calibri" panose="020F0502020204030204" pitchFamily="34" charset="0"/>
                            <a:cs typeface="Times New Roman" panose="02020603050405020304" pitchFamily="18" charset="0"/>
                          </a:rPr>
                          <m:t>𝐴𝐻𝐵</m:t>
                        </m:r>
                      </m:e>
                    </m:acc>
                    <m:r>
                      <a:rPr lang="vi-VN" sz="40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effectLst/>
                            <a:latin typeface="Cambria Math" panose="02040503050406030204" pitchFamily="18" charset="0"/>
                            <a:ea typeface="Calibri" panose="020F0502020204030204" pitchFamily="34" charset="0"/>
                            <a:cs typeface="Times New Roman" panose="02020603050405020304" pitchFamily="18" charset="0"/>
                          </a:rPr>
                          <m:t>𝐴𝐶𝐻</m:t>
                        </m:r>
                      </m:e>
                    </m:acc>
                  </m:oMath>
                </a14:m>
                <a:endParaRPr lang="en-US" sz="4000" dirty="0">
                  <a:effectLst/>
                  <a:ea typeface="Calibri" panose="020F0502020204030204" pitchFamily="34" charset="0"/>
                  <a:cs typeface="Times New Roman" panose="02020603050405020304" pitchFamily="18" charset="0"/>
                </a:endParaRPr>
              </a:p>
            </p:txBody>
          </p:sp>
        </mc:Choice>
        <mc:Fallback xmlns="">
          <p:sp>
            <p:nvSpPr>
              <p:cNvPr id="13" name="TextBox 12">
                <a:extLst>
                  <a:ext uri="{FF2B5EF4-FFF2-40B4-BE49-F238E27FC236}">
                    <a16:creationId xmlns:a16="http://schemas.microsoft.com/office/drawing/2014/main" id="{1CAE871B-2F74-908D-1AA2-DA64F8FF194E}"/>
                  </a:ext>
                </a:extLst>
              </p:cNvPr>
              <p:cNvSpPr txBox="1">
                <a:spLocks noRot="1" noChangeAspect="1" noMove="1" noResize="1" noEditPoints="1" noAdjustHandles="1" noChangeArrowheads="1" noChangeShapeType="1" noTextEdit="1"/>
              </p:cNvSpPr>
              <p:nvPr/>
            </p:nvSpPr>
            <p:spPr>
              <a:xfrm>
                <a:off x="3552825" y="2571750"/>
                <a:ext cx="11544300" cy="5002139"/>
              </a:xfrm>
              <a:prstGeom prst="rect">
                <a:avLst/>
              </a:prstGeom>
              <a:blipFill>
                <a:blip r:embed="rId11"/>
                <a:stretch>
                  <a:fillRect l="-1901" r="-739" b="-4024"/>
                </a:stretch>
              </a:blipFill>
            </p:spPr>
            <p:txBody>
              <a:bodyPr/>
              <a:lstStyle/>
              <a:p>
                <a:r>
                  <a:rPr lang="en-US">
                    <a:noFill/>
                  </a:rPr>
                  <a:t> </a:t>
                </a:r>
              </a:p>
            </p:txBody>
          </p:sp>
        </mc:Fallback>
      </mc:AlternateContent>
      <p:pic>
        <p:nvPicPr>
          <p:cNvPr id="14" name="Picture 13" descr="Chart&#10;&#10;Description automatically generated with medium confidence">
            <a:extLst>
              <a:ext uri="{FF2B5EF4-FFF2-40B4-BE49-F238E27FC236}">
                <a16:creationId xmlns:a16="http://schemas.microsoft.com/office/drawing/2014/main" id="{57623D48-ADF9-2984-3AA7-32D12D77B13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879138" y="3951143"/>
            <a:ext cx="4594100" cy="3537241"/>
          </a:xfrm>
          <a:prstGeom prst="rect">
            <a:avLst/>
          </a:prstGeom>
        </p:spPr>
      </p:pic>
      <p:sp>
        <p:nvSpPr>
          <p:cNvPr id="15" name="Oval 14">
            <a:extLst>
              <a:ext uri="{FF2B5EF4-FFF2-40B4-BE49-F238E27FC236}">
                <a16:creationId xmlns:a16="http://schemas.microsoft.com/office/drawing/2014/main" id="{7FE93011-497C-4A16-61D1-8B6565AFCE59}"/>
              </a:ext>
            </a:extLst>
          </p:cNvPr>
          <p:cNvSpPr/>
          <p:nvPr/>
        </p:nvSpPr>
        <p:spPr>
          <a:xfrm>
            <a:off x="3386436" y="6808798"/>
            <a:ext cx="856651" cy="755566"/>
          </a:xfrm>
          <a:prstGeom prst="ellipse">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Tree>
    <p:extLst>
      <p:ext uri="{BB962C8B-B14F-4D97-AF65-F5344CB8AC3E}">
        <p14:creationId xmlns:p14="http://schemas.microsoft.com/office/powerpoint/2010/main" val="428537488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fade">
                                      <p:cBhvr>
                                        <p:cTn id="17" dur="500"/>
                                        <p:tgtEl>
                                          <p:spTgt spid="1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xEl>
                                              <p:pRg st="2" end="2"/>
                                            </p:txEl>
                                          </p:spTgt>
                                        </p:tgtEl>
                                        <p:attrNameLst>
                                          <p:attrName>style.visibility</p:attrName>
                                        </p:attrNameLst>
                                      </p:cBhvr>
                                      <p:to>
                                        <p:strVal val="visible"/>
                                      </p:to>
                                    </p:set>
                                    <p:animEffect transition="in" filter="fade">
                                      <p:cBhvr>
                                        <p:cTn id="22" dur="500"/>
                                        <p:tgtEl>
                                          <p:spTgt spid="1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xEl>
                                              <p:pRg st="3" end="3"/>
                                            </p:txEl>
                                          </p:spTgt>
                                        </p:tgtEl>
                                        <p:attrNameLst>
                                          <p:attrName>style.visibility</p:attrName>
                                        </p:attrNameLst>
                                      </p:cBhvr>
                                      <p:to>
                                        <p:strVal val="visible"/>
                                      </p:to>
                                    </p:set>
                                    <p:animEffect transition="in" filter="fade">
                                      <p:cBhvr>
                                        <p:cTn id="27" dur="500"/>
                                        <p:tgtEl>
                                          <p:spTgt spid="1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xEl>
                                              <p:pRg st="4" end="4"/>
                                            </p:txEl>
                                          </p:spTgt>
                                        </p:tgtEl>
                                        <p:attrNameLst>
                                          <p:attrName>style.visibility</p:attrName>
                                        </p:attrNameLst>
                                      </p:cBhvr>
                                      <p:to>
                                        <p:strVal val="visible"/>
                                      </p:to>
                                    </p:set>
                                    <p:animEffect transition="in" filter="fade">
                                      <p:cBhvr>
                                        <p:cTn id="32" dur="500"/>
                                        <p:tgtEl>
                                          <p:spTgt spid="1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arn(inVertical)">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17866" y="843086"/>
            <a:ext cx="16840199" cy="8991878"/>
          </a:xfrm>
          <a:prstGeom prst="rect">
            <a:avLst/>
          </a:prstGeom>
        </p:spPr>
      </p:pic>
      <p:pic>
        <p:nvPicPr>
          <p:cNvPr id="15" name="Picture 1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283888">
            <a:off x="15577390" y="1893686"/>
            <a:ext cx="2033947" cy="528826"/>
          </a:xfrm>
          <a:prstGeom prst="rect">
            <a:avLst/>
          </a:prstGeom>
        </p:spPr>
      </p:pic>
      <p:pic>
        <p:nvPicPr>
          <p:cNvPr id="17" name="Picture 1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2355905" y="329474"/>
            <a:ext cx="1267542" cy="1245360"/>
          </a:xfrm>
          <a:prstGeom prst="rect">
            <a:avLst/>
          </a:prstGeom>
        </p:spPr>
      </p:pic>
      <p:pic>
        <p:nvPicPr>
          <p:cNvPr id="13" name="Picture 16">
            <a:extLst>
              <a:ext uri="{FF2B5EF4-FFF2-40B4-BE49-F238E27FC236}">
                <a16:creationId xmlns:a16="http://schemas.microsoft.com/office/drawing/2014/main" id="{D4EBB825-BD64-3052-21E9-1CA7669833DC}"/>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77161" y="8267700"/>
            <a:ext cx="2033143" cy="1371448"/>
          </a:xfrm>
          <a:prstGeom prst="rect">
            <a:avLst/>
          </a:prstGeom>
        </p:spPr>
      </p:pic>
      <p:pic>
        <p:nvPicPr>
          <p:cNvPr id="14" name="Picture 17">
            <a:extLst>
              <a:ext uri="{FF2B5EF4-FFF2-40B4-BE49-F238E27FC236}">
                <a16:creationId xmlns:a16="http://schemas.microsoft.com/office/drawing/2014/main" id="{27147E8E-2809-8392-28E4-CFFF6D83F514}"/>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087977" y="1200302"/>
            <a:ext cx="2033143" cy="1371448"/>
          </a:xfrm>
          <a:prstGeom prst="rect">
            <a:avLst/>
          </a:prstGeom>
        </p:spPr>
      </p:pic>
      <p:pic>
        <p:nvPicPr>
          <p:cNvPr id="19" name="Picture 23">
            <a:extLst>
              <a:ext uri="{FF2B5EF4-FFF2-40B4-BE49-F238E27FC236}">
                <a16:creationId xmlns:a16="http://schemas.microsoft.com/office/drawing/2014/main" id="{62AF7729-AD15-3802-C2E7-328CB7CB287D}"/>
              </a:ext>
            </a:extLst>
          </p:cNvPr>
          <p:cNvPicPr>
            <a:picLocks noChangeAspect="1"/>
          </p:cNvPicPr>
          <p:nvPr/>
        </p:nvPicPr>
        <p:blipFill>
          <a:blip r:embed="rId12"/>
          <a:srcRect/>
          <a:stretch>
            <a:fillRect/>
          </a:stretch>
        </p:blipFill>
        <p:spPr>
          <a:xfrm>
            <a:off x="14382741" y="7916452"/>
            <a:ext cx="3746506" cy="2271319"/>
          </a:xfrm>
          <a:prstGeom prst="rect">
            <a:avLst/>
          </a:prstGeom>
        </p:spPr>
      </p:pic>
      <p:pic>
        <p:nvPicPr>
          <p:cNvPr id="20" name="Picture 18">
            <a:extLst>
              <a:ext uri="{FF2B5EF4-FFF2-40B4-BE49-F238E27FC236}">
                <a16:creationId xmlns:a16="http://schemas.microsoft.com/office/drawing/2014/main" id="{41F528EE-544D-6002-902A-3BBBDFB1FD6C}"/>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444818" y="2299114"/>
            <a:ext cx="2033143" cy="1371448"/>
          </a:xfrm>
          <a:prstGeom prst="rect">
            <a:avLst/>
          </a:prstGeom>
        </p:spPr>
      </p:pic>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329EA381-30AB-0E15-D4C7-1DAAB98EF590}"/>
                  </a:ext>
                </a:extLst>
              </p:cNvPr>
              <p:cNvSpPr txBox="1"/>
              <p:nvPr/>
            </p:nvSpPr>
            <p:spPr>
              <a:xfrm>
                <a:off x="4494085" y="2571750"/>
                <a:ext cx="10020300" cy="4708981"/>
              </a:xfrm>
              <a:prstGeom prst="rect">
                <a:avLst/>
              </a:prstGeom>
              <a:noFill/>
            </p:spPr>
            <p:txBody>
              <a:bodyPr wrap="square">
                <a:spAutoFit/>
              </a:bodyPr>
              <a:lstStyle/>
              <a:p>
                <a:pPr marL="0" marR="0" algn="just">
                  <a:lnSpc>
                    <a:spcPct val="150000"/>
                  </a:lnSpc>
                  <a:spcBef>
                    <a:spcPts val="0"/>
                  </a:spcBef>
                  <a:spcAft>
                    <a:spcPts val="600"/>
                  </a:spcAft>
                </a:pPr>
                <a:r>
                  <a:rPr lang="vi-VN" sz="4000" b="1" dirty="0">
                    <a:effectLst/>
                    <a:latin typeface="Arial (Body)"/>
                    <a:ea typeface="Calibri" panose="020F0502020204030204" pitchFamily="34" charset="0"/>
                    <a:cs typeface="Times New Roman" panose="02020603050405020304" pitchFamily="18" charset="0"/>
                  </a:rPr>
                  <a:t>Câu 4: </a:t>
                </a:r>
                <a:r>
                  <a:rPr lang="vi-VN" sz="4000" dirty="0">
                    <a:effectLst/>
                    <a:latin typeface="Arial (Body)"/>
                    <a:ea typeface="Calibri" panose="020F0502020204030204" pitchFamily="34" charset="0"/>
                    <a:cs typeface="Times New Roman" panose="02020603050405020304" pitchFamily="18" charset="0"/>
                  </a:rPr>
                  <a:t>Chọn hình dưới đây. </a:t>
                </a:r>
                <a:r>
                  <a:rPr lang="en-US" sz="4000" dirty="0" err="1">
                    <a:effectLst/>
                    <a:latin typeface="Arial (Body)"/>
                    <a:ea typeface="Calibri" panose="020F0502020204030204" pitchFamily="34" charset="0"/>
                    <a:cs typeface="Times New Roman" panose="02020603050405020304" pitchFamily="18" charset="0"/>
                  </a:rPr>
                  <a:t>Chọn</a:t>
                </a:r>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câu</a:t>
                </a:r>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sai</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vi-VN" sz="4000" dirty="0">
                    <a:effectLst/>
                    <a:latin typeface="Arial (Body)"/>
                    <a:ea typeface="Calibri" panose="020F0502020204030204" pitchFamily="34" charset="0"/>
                    <a:cs typeface="Times New Roman" panose="02020603050405020304" pitchFamily="18" charset="0"/>
                  </a:rPr>
                  <a:t>A. </a:t>
                </a:r>
                <a14:m>
                  <m:oMath xmlns:m="http://schemas.openxmlformats.org/officeDocument/2006/math">
                    <m:r>
                      <a:rPr lang="vi-VN" sz="4000" i="1" dirty="0" smtClean="0">
                        <a:effectLst/>
                        <a:latin typeface="Cambria Math" panose="02040503050406030204" pitchFamily="18" charset="0"/>
                        <a:ea typeface="Calibri" panose="020F0502020204030204" pitchFamily="34" charset="0"/>
                        <a:cs typeface="Times New Roman" panose="02020603050405020304" pitchFamily="18" charset="0"/>
                      </a:rPr>
                      <m:t>𝐴𝐷</m:t>
                    </m:r>
                    <m:r>
                      <a:rPr lang="vi-VN" sz="4000" i="1" dirty="0" smtClean="0">
                        <a:effectLst/>
                        <a:latin typeface="Cambria Math" panose="02040503050406030204" pitchFamily="18" charset="0"/>
                        <a:ea typeface="Calibri" panose="020F0502020204030204" pitchFamily="34" charset="0"/>
                        <a:cs typeface="Times New Roman" panose="02020603050405020304" pitchFamily="18" charset="0"/>
                      </a:rPr>
                      <m:t> // </m:t>
                    </m:r>
                    <m:r>
                      <a:rPr lang="vi-VN" sz="4000" i="1" dirty="0" smtClean="0">
                        <a:effectLst/>
                        <a:latin typeface="Cambria Math" panose="02040503050406030204" pitchFamily="18" charset="0"/>
                        <a:ea typeface="Calibri" panose="020F0502020204030204" pitchFamily="34" charset="0"/>
                        <a:cs typeface="Times New Roman" panose="02020603050405020304" pitchFamily="18" charset="0"/>
                      </a:rPr>
                      <m:t>𝐵𝐶</m:t>
                    </m:r>
                  </m:oMath>
                </a14:m>
                <a:r>
                  <a:rPr lang="vi-VN" sz="4000" dirty="0">
                    <a:effectLst/>
                    <a:latin typeface="Arial (Body)"/>
                    <a:ea typeface="Calibri" panose="020F0502020204030204" pitchFamily="34" charset="0"/>
                    <a:cs typeface="Times New Roman" panose="02020603050405020304" pitchFamily="18" charset="0"/>
                  </a:rPr>
                  <a:t> </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vi-VN" sz="4000" dirty="0">
                    <a:effectLst/>
                    <a:latin typeface="Arial (Body)"/>
                    <a:ea typeface="Calibri" panose="020F0502020204030204" pitchFamily="34" charset="0"/>
                    <a:cs typeface="Times New Roman" panose="02020603050405020304" pitchFamily="18" charset="0"/>
                  </a:rPr>
                  <a:t>B. </a:t>
                </a:r>
                <a14:m>
                  <m:oMath xmlns:m="http://schemas.openxmlformats.org/officeDocument/2006/math">
                    <m:r>
                      <a:rPr lang="vi-VN" sz="4000" i="1" dirty="0" smtClean="0">
                        <a:effectLst/>
                        <a:latin typeface="Cambria Math" panose="02040503050406030204" pitchFamily="18" charset="0"/>
                        <a:ea typeface="Calibri" panose="020F0502020204030204" pitchFamily="34" charset="0"/>
                        <a:cs typeface="Times New Roman" panose="02020603050405020304" pitchFamily="18" charset="0"/>
                      </a:rPr>
                      <m:t>𝐴𝐵</m:t>
                    </m:r>
                    <m:r>
                      <a:rPr lang="vi-VN" sz="4000" i="1" dirty="0" smtClean="0">
                        <a:effectLst/>
                        <a:latin typeface="Cambria Math" panose="02040503050406030204" pitchFamily="18" charset="0"/>
                        <a:ea typeface="Calibri" panose="020F0502020204030204" pitchFamily="34" charset="0"/>
                        <a:cs typeface="Times New Roman" panose="02020603050405020304" pitchFamily="18" charset="0"/>
                      </a:rPr>
                      <m:t> // </m:t>
                    </m:r>
                    <m:r>
                      <a:rPr lang="vi-VN" sz="4000" i="1" dirty="0" smtClean="0">
                        <a:effectLst/>
                        <a:latin typeface="Cambria Math" panose="02040503050406030204" pitchFamily="18" charset="0"/>
                        <a:ea typeface="Calibri" panose="020F0502020204030204" pitchFamily="34" charset="0"/>
                        <a:cs typeface="Times New Roman" panose="02020603050405020304" pitchFamily="18" charset="0"/>
                      </a:rPr>
                      <m:t>𝐶𝐷</m:t>
                    </m:r>
                  </m:oMath>
                </a14:m>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vi-VN" sz="4000" dirty="0">
                    <a:effectLst/>
                    <a:latin typeface="Arial (Body)"/>
                    <a:ea typeface="Calibri" panose="020F0502020204030204" pitchFamily="34" charset="0"/>
                    <a:cs typeface="Times New Roman" panose="02020603050405020304" pitchFamily="18" charset="0"/>
                  </a:rPr>
                  <a:t>C. </a:t>
                </a:r>
                <a14:m>
                  <m:oMath xmlns:m="http://schemas.openxmlformats.org/officeDocument/2006/math">
                    <m:r>
                      <m:rPr>
                        <m:sty m:val="p"/>
                      </m:rPr>
                      <a:rPr lang="en-US" sz="4000" i="0" dirty="0" smtClean="0">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𝐴𝐵𝐶</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i="0" dirty="0">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𝐶𝐷𝐴</m:t>
                    </m:r>
                  </m:oMath>
                </a14:m>
                <a:endParaRPr lang="en-US" sz="4000" dirty="0">
                  <a:effectLst/>
                  <a:latin typeface="Arial (Body)"/>
                  <a:ea typeface="Calibri" panose="020F0502020204030204" pitchFamily="34" charset="0"/>
                  <a:cs typeface="Times New Roman" panose="02020603050405020304" pitchFamily="18" charset="0"/>
                </a:endParaRPr>
              </a:p>
              <a:p>
                <a:pPr algn="just"/>
                <a:r>
                  <a:rPr lang="vi-VN" sz="4000" dirty="0">
                    <a:effectLst/>
                    <a:latin typeface="Arial (Body)"/>
                    <a:ea typeface="Calibri" panose="020F0502020204030204" pitchFamily="34" charset="0"/>
                  </a:rPr>
                  <a:t>D. </a:t>
                </a:r>
                <a14:m>
                  <m:oMath xmlns:m="http://schemas.openxmlformats.org/officeDocument/2006/math">
                    <m:r>
                      <m:rPr>
                        <m:sty m:val="p"/>
                      </m:rPr>
                      <a:rPr lang="en-US" sz="4000" i="0" dirty="0" smtClean="0">
                        <a:effectLst/>
                        <a:latin typeface="Cambria Math" panose="02040503050406030204" pitchFamily="18" charset="0"/>
                        <a:ea typeface="Calibri" panose="020F0502020204030204" pitchFamily="34" charset="0"/>
                      </a:rPr>
                      <m:t>Δ</m:t>
                    </m:r>
                    <m:r>
                      <a:rPr lang="vi-VN" sz="4000" i="1" dirty="0">
                        <a:effectLst/>
                        <a:latin typeface="Cambria Math" panose="02040503050406030204" pitchFamily="18" charset="0"/>
                        <a:ea typeface="Calibri" panose="020F0502020204030204" pitchFamily="34" charset="0"/>
                      </a:rPr>
                      <m:t>𝐴𝐵𝐶</m:t>
                    </m:r>
                    <m:r>
                      <a:rPr lang="vi-VN" sz="4000" i="1" dirty="0">
                        <a:effectLst/>
                        <a:latin typeface="Cambria Math" panose="02040503050406030204" pitchFamily="18" charset="0"/>
                        <a:ea typeface="Calibri" panose="020F0502020204030204" pitchFamily="34" charset="0"/>
                      </a:rPr>
                      <m:t>=</m:t>
                    </m:r>
                    <m:r>
                      <m:rPr>
                        <m:sty m:val="p"/>
                      </m:rPr>
                      <a:rPr lang="en-US" sz="4000" i="0" dirty="0">
                        <a:effectLst/>
                        <a:latin typeface="Cambria Math" panose="02040503050406030204" pitchFamily="18" charset="0"/>
                        <a:ea typeface="Calibri" panose="020F0502020204030204" pitchFamily="34" charset="0"/>
                      </a:rPr>
                      <m:t>Δ</m:t>
                    </m:r>
                    <m:r>
                      <a:rPr lang="vi-VN" sz="4000" i="1" dirty="0">
                        <a:effectLst/>
                        <a:latin typeface="Cambria Math" panose="02040503050406030204" pitchFamily="18" charset="0"/>
                        <a:ea typeface="Calibri" panose="020F0502020204030204" pitchFamily="34" charset="0"/>
                      </a:rPr>
                      <m:t>𝐴𝐶𝐷</m:t>
                    </m:r>
                  </m:oMath>
                </a14:m>
                <a:endParaRPr lang="en-US" sz="4000" dirty="0">
                  <a:latin typeface="Arial (Body)"/>
                </a:endParaRPr>
              </a:p>
            </p:txBody>
          </p:sp>
        </mc:Choice>
        <mc:Fallback xmlns="">
          <p:sp>
            <p:nvSpPr>
              <p:cNvPr id="22" name="TextBox 21">
                <a:extLst>
                  <a:ext uri="{FF2B5EF4-FFF2-40B4-BE49-F238E27FC236}">
                    <a16:creationId xmlns:a16="http://schemas.microsoft.com/office/drawing/2014/main" id="{329EA381-30AB-0E15-D4C7-1DAAB98EF590}"/>
                  </a:ext>
                </a:extLst>
              </p:cNvPr>
              <p:cNvSpPr txBox="1">
                <a:spLocks noRot="1" noChangeAspect="1" noMove="1" noResize="1" noEditPoints="1" noAdjustHandles="1" noChangeArrowheads="1" noChangeShapeType="1" noTextEdit="1"/>
              </p:cNvSpPr>
              <p:nvPr/>
            </p:nvSpPr>
            <p:spPr>
              <a:xfrm>
                <a:off x="4494085" y="2571750"/>
                <a:ext cx="10020300" cy="4708981"/>
              </a:xfrm>
              <a:prstGeom prst="rect">
                <a:avLst/>
              </a:prstGeom>
              <a:blipFill>
                <a:blip r:embed="rId13"/>
                <a:stretch>
                  <a:fillRect l="-2129" b="-4663"/>
                </a:stretch>
              </a:blipFill>
            </p:spPr>
            <p:txBody>
              <a:bodyPr/>
              <a:lstStyle/>
              <a:p>
                <a:r>
                  <a:rPr lang="en-US">
                    <a:noFill/>
                  </a:rPr>
                  <a:t> </a:t>
                </a:r>
              </a:p>
            </p:txBody>
          </p:sp>
        </mc:Fallback>
      </mc:AlternateContent>
      <p:pic>
        <p:nvPicPr>
          <p:cNvPr id="23" name="Picture 22" descr="Trắc nghiệm Trường hợp bằng nhau thứ nhất của tam giác: cạnh - cạnh - cạnh (c.c.c)">
            <a:extLst>
              <a:ext uri="{FF2B5EF4-FFF2-40B4-BE49-F238E27FC236}">
                <a16:creationId xmlns:a16="http://schemas.microsoft.com/office/drawing/2014/main" id="{B889E6FB-9A22-3230-23E1-957B697297CE}"/>
              </a:ext>
            </a:extLst>
          </p:cNvPr>
          <p:cNvPicPr>
            <a:picLocks noChangeAspect="1"/>
          </p:cNvPicPr>
          <p:nvPr/>
        </p:nvPicPr>
        <p:blipFill>
          <a:blip r:embed="rId14">
            <a:biLevel thresh="75000"/>
            <a:extLst>
              <a:ext uri="{28A0092B-C50C-407E-A947-70E740481C1C}">
                <a14:useLocalDpi xmlns:a14="http://schemas.microsoft.com/office/drawing/2010/main" val="0"/>
              </a:ext>
            </a:extLst>
          </a:blip>
          <a:srcRect/>
          <a:stretch>
            <a:fillRect/>
          </a:stretch>
        </p:blipFill>
        <p:spPr bwMode="auto">
          <a:xfrm>
            <a:off x="9904170" y="4004151"/>
            <a:ext cx="4903470" cy="2837197"/>
          </a:xfrm>
          <a:prstGeom prst="rect">
            <a:avLst/>
          </a:prstGeom>
          <a:noFill/>
          <a:ln>
            <a:noFill/>
          </a:ln>
        </p:spPr>
      </p:pic>
      <p:sp>
        <p:nvSpPr>
          <p:cNvPr id="24" name="Oval 23">
            <a:extLst>
              <a:ext uri="{FF2B5EF4-FFF2-40B4-BE49-F238E27FC236}">
                <a16:creationId xmlns:a16="http://schemas.microsoft.com/office/drawing/2014/main" id="{8E73BDBE-F935-C9B3-E031-5C02A0DE2894}"/>
              </a:ext>
            </a:extLst>
          </p:cNvPr>
          <p:cNvSpPr/>
          <p:nvPr/>
        </p:nvSpPr>
        <p:spPr>
          <a:xfrm>
            <a:off x="4332344" y="6525165"/>
            <a:ext cx="856651" cy="755566"/>
          </a:xfrm>
          <a:prstGeom prst="ellipse">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Tree>
    <p:extLst>
      <p:ext uri="{BB962C8B-B14F-4D97-AF65-F5344CB8AC3E}">
        <p14:creationId xmlns:p14="http://schemas.microsoft.com/office/powerpoint/2010/main" val="233042405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wipe(down)">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down)">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2">
                                            <p:txEl>
                                              <p:pRg st="1" end="1"/>
                                            </p:txEl>
                                          </p:spTgt>
                                        </p:tgtEl>
                                        <p:attrNameLst>
                                          <p:attrName>style.visibility</p:attrName>
                                        </p:attrNameLst>
                                      </p:cBhvr>
                                      <p:to>
                                        <p:strVal val="visible"/>
                                      </p:to>
                                    </p:set>
                                    <p:animEffect transition="in" filter="wipe(down)">
                                      <p:cBhvr>
                                        <p:cTn id="17" dur="500"/>
                                        <p:tgtEl>
                                          <p:spTgt spid="2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2">
                                            <p:txEl>
                                              <p:pRg st="2" end="2"/>
                                            </p:txEl>
                                          </p:spTgt>
                                        </p:tgtEl>
                                        <p:attrNameLst>
                                          <p:attrName>style.visibility</p:attrName>
                                        </p:attrNameLst>
                                      </p:cBhvr>
                                      <p:to>
                                        <p:strVal val="visible"/>
                                      </p:to>
                                    </p:set>
                                    <p:animEffect transition="in" filter="wipe(down)">
                                      <p:cBhvr>
                                        <p:cTn id="22" dur="500"/>
                                        <p:tgtEl>
                                          <p:spTgt spid="2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2">
                                            <p:txEl>
                                              <p:pRg st="3" end="3"/>
                                            </p:txEl>
                                          </p:spTgt>
                                        </p:tgtEl>
                                        <p:attrNameLst>
                                          <p:attrName>style.visibility</p:attrName>
                                        </p:attrNameLst>
                                      </p:cBhvr>
                                      <p:to>
                                        <p:strVal val="visible"/>
                                      </p:to>
                                    </p:set>
                                    <p:animEffect transition="in" filter="wipe(down)">
                                      <p:cBhvr>
                                        <p:cTn id="27" dur="500"/>
                                        <p:tgtEl>
                                          <p:spTgt spid="2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2">
                                            <p:txEl>
                                              <p:pRg st="4" end="4"/>
                                            </p:txEl>
                                          </p:spTgt>
                                        </p:tgtEl>
                                        <p:attrNameLst>
                                          <p:attrName>style.visibility</p:attrName>
                                        </p:attrNameLst>
                                      </p:cBhvr>
                                      <p:to>
                                        <p:strVal val="visible"/>
                                      </p:to>
                                    </p:set>
                                    <p:animEffect transition="in" filter="wipe(down)">
                                      <p:cBhvr>
                                        <p:cTn id="32" dur="500"/>
                                        <p:tgtEl>
                                          <p:spTgt spid="2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barn(inVertical)">
                                      <p:cBhvr>
                                        <p:cTn id="3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6858000"/>
              <a:ext cx="6858000" cy="6858000"/>
            </a:xfrm>
            <a:prstGeom prst="rect">
              <a:avLst/>
            </a:prstGeom>
          </p:spPr>
        </p:pic>
      </p:grpSp>
      <p:pic>
        <p:nvPicPr>
          <p:cNvPr id="13" name="Picture 1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66800" y="5749426"/>
            <a:ext cx="1163603" cy="1083208"/>
          </a:xfrm>
          <a:prstGeom prst="rect">
            <a:avLst/>
          </a:prstGeom>
        </p:spPr>
      </p:pic>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66800" y="7186989"/>
            <a:ext cx="1163603" cy="1083208"/>
          </a:xfrm>
          <a:prstGeom prst="rect">
            <a:avLst/>
          </a:prstGeom>
        </p:spPr>
      </p:pic>
      <p:pic>
        <p:nvPicPr>
          <p:cNvPr id="16" name="Picture 1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23370" y="3995970"/>
            <a:ext cx="1363675" cy="1426066"/>
          </a:xfrm>
          <a:prstGeom prst="rect">
            <a:avLst/>
          </a:prstGeom>
        </p:spPr>
      </p:pic>
      <p:pic>
        <p:nvPicPr>
          <p:cNvPr id="17" name="Picture 1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606355" y="1914525"/>
            <a:ext cx="2834475" cy="1140876"/>
          </a:xfrm>
          <a:prstGeom prst="rect">
            <a:avLst/>
          </a:prstGeom>
        </p:spPr>
      </p:pic>
      <p:pic>
        <p:nvPicPr>
          <p:cNvPr id="25" name="Picture 11">
            <a:extLst>
              <a:ext uri="{FF2B5EF4-FFF2-40B4-BE49-F238E27FC236}">
                <a16:creationId xmlns:a16="http://schemas.microsoft.com/office/drawing/2014/main" id="{6116E303-14D3-A2DC-3808-21DB1B8764C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653363" y="271770"/>
            <a:ext cx="15415854" cy="9576478"/>
          </a:xfrm>
          <a:prstGeom prst="rect">
            <a:avLst/>
          </a:prstGeom>
        </p:spPr>
      </p:pic>
      <p:sp>
        <p:nvSpPr>
          <p:cNvPr id="28" name="TextBox 27">
            <a:extLst>
              <a:ext uri="{FF2B5EF4-FFF2-40B4-BE49-F238E27FC236}">
                <a16:creationId xmlns:a16="http://schemas.microsoft.com/office/drawing/2014/main" id="{5B81D7BD-0FED-71FF-807F-2E8CCB3F7E7B}"/>
              </a:ext>
            </a:extLst>
          </p:cNvPr>
          <p:cNvSpPr txBox="1"/>
          <p:nvPr/>
        </p:nvSpPr>
        <p:spPr>
          <a:xfrm>
            <a:off x="2061832" y="695743"/>
            <a:ext cx="15064534" cy="1998176"/>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nl-NL" sz="4400" b="1" i="0" u="none" strike="noStrike" kern="120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II. ÁP</a:t>
            </a:r>
            <a:r>
              <a:rPr kumimoji="0" lang="nl-NL" sz="4400" b="1" i="0" u="none" strike="noStrike" kern="1200" cap="none" spc="0" normalizeH="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DỤNG VÀO TRƯỜNG HỢP BẰNG NHAU VỀ CẠNH HUYỀN VÀ CẠNH GÓC VUÔNG CỦA TAM GIÁC VUÔNG</a:t>
            </a:r>
            <a:endParaRPr kumimoji="0" lang="en-US" sz="4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27299F38-D659-E634-2AD9-6B2911420584}"/>
                  </a:ext>
                </a:extLst>
              </p:cNvPr>
              <p:cNvSpPr txBox="1"/>
              <p:nvPr/>
            </p:nvSpPr>
            <p:spPr>
              <a:xfrm>
                <a:off x="3885645" y="3221093"/>
                <a:ext cx="12992655" cy="2880789"/>
              </a:xfrm>
              <a:prstGeom prst="rect">
                <a:avLst/>
              </a:prstGeom>
              <a:noFill/>
            </p:spPr>
            <p:txBody>
              <a:bodyPr wrap="square">
                <a:spAutoFit/>
              </a:bodyPr>
              <a:lstStyle/>
              <a:p>
                <a:pPr lvl="0" algn="just">
                  <a:lnSpc>
                    <a:spcPct val="150000"/>
                  </a:lnSpc>
                  <a:spcBef>
                    <a:spcPts val="600"/>
                  </a:spcBef>
                  <a:spcAft>
                    <a:spcPts val="800"/>
                  </a:spcAft>
                  <a:tabLst>
                    <a:tab pos="360045" algn="l"/>
                    <a:tab pos="720090" algn="l"/>
                  </a:tabLst>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Cho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hai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tam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giác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vuông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𝐴𝐵𝐶</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và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𝐴</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𝐵</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𝐶</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có</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solidFill>
                              <a:prstClr val="black"/>
                            </a:solidFill>
                            <a:latin typeface="Cambria Math" panose="02040503050406030204" pitchFamily="18" charset="0"/>
                            <a:cs typeface="Arial" panose="020B0604020202020204" pitchFamily="34" charset="0"/>
                          </a:rPr>
                        </m:ctrlPr>
                      </m:accPr>
                      <m:e>
                        <m:r>
                          <a:rPr lang="en-US" sz="4000" i="1">
                            <a:solidFill>
                              <a:prstClr val="black"/>
                            </a:solidFill>
                            <a:latin typeface="Cambria Math" panose="02040503050406030204" pitchFamily="18" charset="0"/>
                            <a:cs typeface="Arial" panose="020B0604020202020204" pitchFamily="34" charset="0"/>
                          </a:rPr>
                          <m:t>𝐴</m:t>
                        </m:r>
                      </m:e>
                    </m:acc>
                    <m:r>
                      <a:rPr lang="en-US" sz="4000" i="1">
                        <a:solidFill>
                          <a:prstClr val="black"/>
                        </a:solidFill>
                        <a:latin typeface="Cambria Math" panose="02040503050406030204" pitchFamily="18" charset="0"/>
                        <a:cs typeface="Arial" panose="020B0604020202020204" pitchFamily="34" charset="0"/>
                      </a:rPr>
                      <m:t>=</m:t>
                    </m:r>
                    <m:acc>
                      <m:accPr>
                        <m:chr m:val="̂"/>
                        <m:ctrlPr>
                          <a:rPr lang="en-US" sz="4000" i="1">
                            <a:solidFill>
                              <a:prstClr val="black"/>
                            </a:solidFill>
                            <a:latin typeface="Cambria Math" panose="02040503050406030204" pitchFamily="18" charset="0"/>
                            <a:cs typeface="Arial" panose="020B0604020202020204" pitchFamily="34" charset="0"/>
                          </a:rPr>
                        </m:ctrlPr>
                      </m:accPr>
                      <m:e>
                        <m:r>
                          <a:rPr lang="en-US" sz="4000" i="1">
                            <a:solidFill>
                              <a:prstClr val="black"/>
                            </a:solidFill>
                            <a:latin typeface="Cambria Math" panose="02040503050406030204" pitchFamily="18" charset="0"/>
                            <a:cs typeface="Arial" panose="020B0604020202020204" pitchFamily="34" charset="0"/>
                          </a:rPr>
                          <m:t>𝐴</m:t>
                        </m:r>
                        <m:r>
                          <a:rPr lang="en-US" sz="4000" i="1">
                            <a:solidFill>
                              <a:prstClr val="black"/>
                            </a:solidFill>
                            <a:latin typeface="Cambria Math" panose="02040503050406030204" pitchFamily="18" charset="0"/>
                            <a:cs typeface="Arial" panose="020B0604020202020204" pitchFamily="34" charset="0"/>
                          </a:rPr>
                          <m:t>′</m:t>
                        </m:r>
                      </m:e>
                    </m:acc>
                    <m:r>
                      <a:rPr lang="en-US" sz="4000" b="0" i="1" smtClean="0">
                        <a:solidFill>
                          <a:prstClr val="black"/>
                        </a:solidFill>
                        <a:latin typeface="Cambria Math" panose="02040503050406030204" pitchFamily="18" charset="0"/>
                        <a:cs typeface="Arial" panose="020B0604020202020204" pitchFamily="34" charset="0"/>
                      </a:rPr>
                      <m:t>=90</m:t>
                    </m:r>
                    <m:r>
                      <a:rPr lang="en-US" sz="4000" b="0" i="1" smtClean="0">
                        <a:solidFill>
                          <a:prstClr val="black"/>
                        </a:solidFill>
                        <a:latin typeface="Cambria Math" panose="02040503050406030204" pitchFamily="18" charset="0"/>
                        <a:ea typeface="Cambria Math" panose="02040503050406030204" pitchFamily="18" charset="0"/>
                        <a:cs typeface="Arial" panose="020B0604020202020204" pitchFamily="34" charset="0"/>
                      </a:rPr>
                      <m:t>°</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𝐴𝐵</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𝐴</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𝐵</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’=3</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𝑐𝑚</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𝐵𝐶</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𝐵</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𝐶</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’=5</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𝑐𝑚</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So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sánh</a:t>
                </a:r>
                <a:r>
                  <a:rPr kumimoji="0" lang="en-US" sz="4000" b="0" i="0" u="none" strike="noStrike" kern="1200" cap="none" spc="0" normalizeH="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độ</a:t>
                </a:r>
                <a:r>
                  <a:rPr kumimoji="0" lang="en-US" sz="4000" b="0" i="0" u="none" strike="noStrike" kern="1200" cap="none" spc="0" normalizeH="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dài</a:t>
                </a:r>
                <a:r>
                  <a:rPr kumimoji="0" lang="en-US" sz="4000" b="0" i="0" u="none" strike="noStrike" kern="1200" cap="none" spc="0" normalizeH="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các</a:t>
                </a:r>
                <a:r>
                  <a:rPr kumimoji="0" lang="en-US" sz="4000" b="0" i="0" u="none" strike="noStrike" kern="1200" cap="none" spc="0" normalizeH="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cạnh</a:t>
                </a:r>
                <a:r>
                  <a:rPr kumimoji="0" lang="en-US" sz="4000" b="0" i="0" u="none" strike="noStrike" kern="1200" cap="none" spc="0" normalizeH="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kumimoji="0" lang="en-US" sz="4000" b="0" i="1" u="none" strike="noStrike" kern="1200" cap="none" spc="0" normalizeH="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𝐴𝐶</m:t>
                    </m:r>
                  </m:oMath>
                </a14:m>
                <a:r>
                  <a:rPr kumimoji="0" lang="en-US" sz="4000" b="0" i="0" u="none" strike="noStrike" kern="1200" cap="none" spc="0" normalizeH="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và</a:t>
                </a:r>
                <a:r>
                  <a:rPr kumimoji="0" lang="en-US" sz="4000" b="0" i="0" u="none" strike="noStrike" kern="1200" cap="none" spc="0" normalizeH="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kumimoji="0" lang="en-US" sz="4000" b="0" i="1" u="none" strike="noStrike" kern="1200" cap="none" spc="0" normalizeH="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𝐴</m:t>
                    </m:r>
                    <m:r>
                      <a:rPr kumimoji="0" lang="en-US" sz="4000" b="0" i="1" u="none" strike="noStrike" kern="1200" cap="none" spc="0" normalizeH="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r>
                      <a:rPr kumimoji="0" lang="en-US" sz="4000" b="0" i="1" u="none" strike="noStrike" kern="1200" cap="none" spc="0" normalizeH="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𝐶</m:t>
                    </m:r>
                    <m:r>
                      <a:rPr kumimoji="0" lang="en-US" sz="4000" b="0" i="1" u="none" strike="noStrike" kern="1200" cap="none" spc="0" normalizeH="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t>
                </a:r>
              </a:p>
            </p:txBody>
          </p:sp>
        </mc:Choice>
        <mc:Fallback xmlns="">
          <p:sp>
            <p:nvSpPr>
              <p:cNvPr id="31" name="TextBox 30">
                <a:extLst>
                  <a:ext uri="{FF2B5EF4-FFF2-40B4-BE49-F238E27FC236}">
                    <a16:creationId xmlns:a16="http://schemas.microsoft.com/office/drawing/2014/main" id="{27299F38-D659-E634-2AD9-6B2911420584}"/>
                  </a:ext>
                </a:extLst>
              </p:cNvPr>
              <p:cNvSpPr txBox="1">
                <a:spLocks noRot="1" noChangeAspect="1" noMove="1" noResize="1" noEditPoints="1" noAdjustHandles="1" noChangeArrowheads="1" noChangeShapeType="1" noTextEdit="1"/>
              </p:cNvSpPr>
              <p:nvPr/>
            </p:nvSpPr>
            <p:spPr>
              <a:xfrm>
                <a:off x="3885645" y="3221093"/>
                <a:ext cx="12992655" cy="2880789"/>
              </a:xfrm>
              <a:prstGeom prst="rect">
                <a:avLst/>
              </a:prstGeom>
              <a:blipFill>
                <a:blip r:embed="rId12"/>
                <a:stretch>
                  <a:fillRect l="-1642" r="-1642" b="-6977"/>
                </a:stretch>
              </a:blipFill>
            </p:spPr>
            <p:txBody>
              <a:bodyPr/>
              <a:lstStyle/>
              <a:p>
                <a:r>
                  <a:rPr lang="en-US">
                    <a:noFill/>
                  </a:rPr>
                  <a:t> </a:t>
                </a:r>
              </a:p>
            </p:txBody>
          </p:sp>
        </mc:Fallback>
      </mc:AlternateContent>
      <p:sp>
        <p:nvSpPr>
          <p:cNvPr id="11" name="Rectangle: Rounded Corners 10">
            <a:extLst>
              <a:ext uri="{FF2B5EF4-FFF2-40B4-BE49-F238E27FC236}">
                <a16:creationId xmlns:a16="http://schemas.microsoft.com/office/drawing/2014/main" id="{03FEB537-801A-535D-B499-B29C71842164}"/>
              </a:ext>
            </a:extLst>
          </p:cNvPr>
          <p:cNvSpPr/>
          <p:nvPr/>
        </p:nvSpPr>
        <p:spPr>
          <a:xfrm>
            <a:off x="2030839" y="4104242"/>
            <a:ext cx="1621025" cy="10659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HĐ2</a:t>
            </a:r>
          </a:p>
        </p:txBody>
      </p:sp>
      <p:pic>
        <p:nvPicPr>
          <p:cNvPr id="15" name="Picture 15"/>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4707235" y="4969926"/>
            <a:ext cx="3657382" cy="5615942"/>
          </a:xfrm>
          <a:prstGeom prst="rect">
            <a:avLst/>
          </a:prstGeom>
        </p:spPr>
      </p:pic>
      <p:pic>
        <p:nvPicPr>
          <p:cNvPr id="19" name="Picture 18">
            <a:extLst>
              <a:ext uri="{FF2B5EF4-FFF2-40B4-BE49-F238E27FC236}">
                <a16:creationId xmlns:a16="http://schemas.microsoft.com/office/drawing/2014/main" id="{97A09F3C-830C-1C29-2F79-17B52F3EFB02}"/>
              </a:ext>
            </a:extLst>
          </p:cNvPr>
          <p:cNvPicPr>
            <a:picLocks noChangeAspect="1"/>
          </p:cNvPicPr>
          <p:nvPr/>
        </p:nvPicPr>
        <p:blipFill rotWithShape="1">
          <a:blip r:embed="rId15">
            <a:extLst>
              <a:ext uri="{28A0092B-C50C-407E-A947-70E740481C1C}">
                <a14:useLocalDpi xmlns:a14="http://schemas.microsoft.com/office/drawing/2010/main" val="0"/>
              </a:ext>
            </a:extLst>
          </a:blip>
          <a:srcRect l="22837" t="38899" r="23788" b="11576"/>
          <a:stretch/>
        </p:blipFill>
        <p:spPr>
          <a:xfrm>
            <a:off x="2841351" y="6191759"/>
            <a:ext cx="8497853" cy="3505998"/>
          </a:xfrm>
          <a:prstGeom prst="rect">
            <a:avLst/>
          </a:prstGeom>
        </p:spPr>
      </p:pic>
      <p:sp>
        <p:nvSpPr>
          <p:cNvPr id="20" name="Arrow: Right 19">
            <a:extLst>
              <a:ext uri="{FF2B5EF4-FFF2-40B4-BE49-F238E27FC236}">
                <a16:creationId xmlns:a16="http://schemas.microsoft.com/office/drawing/2014/main" id="{6B568C3A-D5EF-0069-CC96-8AEB059607B6}"/>
              </a:ext>
            </a:extLst>
          </p:cNvPr>
          <p:cNvSpPr/>
          <p:nvPr/>
        </p:nvSpPr>
        <p:spPr>
          <a:xfrm>
            <a:off x="11715750" y="7715250"/>
            <a:ext cx="1009650" cy="554947"/>
          </a:xfrm>
          <a:prstGeom prst="rightArrow">
            <a:avLst/>
          </a:prstGeom>
          <a:solidFill>
            <a:srgbClr val="C0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rgbClr val="FF0000"/>
              </a:solidFill>
            </a:endParaRP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750A77AE-D9A7-65C6-6F49-FA08027B7A98}"/>
                  </a:ext>
                </a:extLst>
              </p:cNvPr>
              <p:cNvSpPr txBox="1"/>
              <p:nvPr/>
            </p:nvSpPr>
            <p:spPr>
              <a:xfrm>
                <a:off x="12841204" y="7638780"/>
                <a:ext cx="2765151" cy="70788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kumimoji="0" lang="en-US" sz="4000" b="0" i="1" u="none" strike="noStrike" kern="1200" cap="none" spc="0" normalizeH="0" noProof="0" dirty="0" smtClean="0">
                          <a:ln>
                            <a:noFill/>
                          </a:ln>
                          <a:solidFill>
                            <a:srgbClr val="FF0000"/>
                          </a:solidFill>
                          <a:effectLst/>
                          <a:uLnTx/>
                          <a:uFillTx/>
                          <a:latin typeface="Cambria Math" panose="02040503050406030204" pitchFamily="18" charset="0"/>
                          <a:ea typeface="Times New Roman" panose="02020603050405020304" pitchFamily="18" charset="0"/>
                          <a:cs typeface="Arial" panose="020B0604020202020204" pitchFamily="34" charset="0"/>
                        </a:rPr>
                        <m:t>𝐴𝐶</m:t>
                      </m:r>
                      <m:r>
                        <a:rPr kumimoji="0" lang="en-US" sz="4000" b="0" i="1" u="none" strike="noStrike" kern="1200" cap="none" spc="0" normalizeH="0" noProof="0" dirty="0" smtClean="0">
                          <a:ln>
                            <a:noFill/>
                          </a:ln>
                          <a:solidFill>
                            <a:srgbClr val="FF0000"/>
                          </a:solidFill>
                          <a:effectLst/>
                          <a:uLnTx/>
                          <a:uFillTx/>
                          <a:latin typeface="Cambria Math" panose="02040503050406030204" pitchFamily="18" charset="0"/>
                          <a:ea typeface="Times New Roman" panose="02020603050405020304" pitchFamily="18" charset="0"/>
                          <a:cs typeface="Arial" panose="020B0604020202020204" pitchFamily="34" charset="0"/>
                        </a:rPr>
                        <m:t>=</m:t>
                      </m:r>
                      <m:sSup>
                        <m:sSupPr>
                          <m:ctrlPr>
                            <a:rPr kumimoji="0" lang="en-US" sz="4000" b="0" i="1" u="none" strike="noStrike" kern="1200" cap="none" spc="0" normalizeH="0" noProof="0" dirty="0" smtClean="0">
                              <a:ln>
                                <a:noFill/>
                              </a:ln>
                              <a:solidFill>
                                <a:srgbClr val="FF0000"/>
                              </a:solidFill>
                              <a:effectLst/>
                              <a:uLnTx/>
                              <a:uFillTx/>
                              <a:latin typeface="Cambria Math" panose="02040503050406030204" pitchFamily="18" charset="0"/>
                              <a:ea typeface="Times New Roman" panose="02020603050405020304" pitchFamily="18" charset="0"/>
                              <a:cs typeface="Arial" panose="020B0604020202020204" pitchFamily="34" charset="0"/>
                            </a:rPr>
                          </m:ctrlPr>
                        </m:sSupPr>
                        <m:e>
                          <m:r>
                            <a:rPr kumimoji="0" lang="en-US" sz="4000" b="0" i="1" u="none" strike="noStrike" kern="1200" cap="none" spc="0" normalizeH="0" noProof="0" dirty="0" smtClean="0">
                              <a:ln>
                                <a:noFill/>
                              </a:ln>
                              <a:solidFill>
                                <a:srgbClr val="FF0000"/>
                              </a:solidFill>
                              <a:effectLst/>
                              <a:uLnTx/>
                              <a:uFillTx/>
                              <a:latin typeface="Cambria Math" panose="02040503050406030204" pitchFamily="18" charset="0"/>
                              <a:ea typeface="Times New Roman" panose="02020603050405020304" pitchFamily="18" charset="0"/>
                              <a:cs typeface="Arial" panose="020B0604020202020204" pitchFamily="34" charset="0"/>
                            </a:rPr>
                            <m:t>𝐴</m:t>
                          </m:r>
                        </m:e>
                        <m:sup>
                          <m:r>
                            <a:rPr kumimoji="0" lang="en-US" sz="4000" b="0" i="1" u="none" strike="noStrike" kern="1200" cap="none" spc="0" normalizeH="0" noProof="0" dirty="0" smtClean="0">
                              <a:ln>
                                <a:noFill/>
                              </a:ln>
                              <a:solidFill>
                                <a:srgbClr val="FF0000"/>
                              </a:solidFill>
                              <a:effectLst/>
                              <a:uLnTx/>
                              <a:uFillTx/>
                              <a:latin typeface="Cambria Math" panose="02040503050406030204" pitchFamily="18" charset="0"/>
                              <a:ea typeface="Times New Roman" panose="02020603050405020304" pitchFamily="18" charset="0"/>
                              <a:cs typeface="Arial" panose="020B0604020202020204" pitchFamily="34" charset="0"/>
                            </a:rPr>
                            <m:t>′</m:t>
                          </m:r>
                        </m:sup>
                      </m:sSup>
                      <m:r>
                        <a:rPr kumimoji="0" lang="en-US" sz="4000" b="0" i="1" u="none" strike="noStrike" kern="1200" cap="none" spc="0" normalizeH="0" noProof="0" dirty="0" smtClean="0">
                          <a:ln>
                            <a:noFill/>
                          </a:ln>
                          <a:solidFill>
                            <a:srgbClr val="FF0000"/>
                          </a:solidFill>
                          <a:effectLst/>
                          <a:uLnTx/>
                          <a:uFillTx/>
                          <a:latin typeface="Cambria Math" panose="02040503050406030204" pitchFamily="18" charset="0"/>
                          <a:ea typeface="Times New Roman" panose="02020603050405020304" pitchFamily="18" charset="0"/>
                          <a:cs typeface="Arial" panose="020B0604020202020204" pitchFamily="34" charset="0"/>
                        </a:rPr>
                        <m:t>𝐶</m:t>
                      </m:r>
                      <m:r>
                        <a:rPr kumimoji="0" lang="en-US" sz="4000" b="0" i="1" u="none" strike="noStrike" kern="1200" cap="none" spc="0" normalizeH="0" noProof="0" dirty="0" smtClean="0">
                          <a:ln>
                            <a:noFill/>
                          </a:ln>
                          <a:solidFill>
                            <a:srgbClr val="FF0000"/>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m:oMathPara>
                </a14:m>
                <a:endParaRPr lang="en-US" sz="4000" dirty="0">
                  <a:solidFill>
                    <a:srgbClr val="FF0000"/>
                  </a:solidFill>
                </a:endParaRPr>
              </a:p>
            </p:txBody>
          </p:sp>
        </mc:Choice>
        <mc:Fallback xmlns="">
          <p:sp>
            <p:nvSpPr>
              <p:cNvPr id="22" name="TextBox 21">
                <a:extLst>
                  <a:ext uri="{FF2B5EF4-FFF2-40B4-BE49-F238E27FC236}">
                    <a16:creationId xmlns:a16="http://schemas.microsoft.com/office/drawing/2014/main" id="{750A77AE-D9A7-65C6-6F49-FA08027B7A98}"/>
                  </a:ext>
                </a:extLst>
              </p:cNvPr>
              <p:cNvSpPr txBox="1">
                <a:spLocks noRot="1" noChangeAspect="1" noMove="1" noResize="1" noEditPoints="1" noAdjustHandles="1" noChangeArrowheads="1" noChangeShapeType="1" noTextEdit="1"/>
              </p:cNvSpPr>
              <p:nvPr/>
            </p:nvSpPr>
            <p:spPr>
              <a:xfrm>
                <a:off x="12841204" y="7638780"/>
                <a:ext cx="2765151" cy="707886"/>
              </a:xfrm>
              <a:prstGeom prst="rect">
                <a:avLst/>
              </a:prstGeom>
              <a:blipFill>
                <a:blip r:embed="rId1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457427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500"/>
                                        <p:tgtEl>
                                          <p:spTgt spid="3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circle(in)">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left)">
                                      <p:cBhvr>
                                        <p:cTn id="24" dur="500"/>
                                        <p:tgtEl>
                                          <p:spTgt spid="20"/>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left)">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11" grpId="0" animBg="1"/>
      <p:bldP spid="20" grpId="0" animBg="1"/>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6858000"/>
              <a:ext cx="6858000" cy="6858000"/>
            </a:xfrm>
            <a:prstGeom prst="rect">
              <a:avLst/>
            </a:prstGeom>
          </p:spPr>
        </p:pic>
      </p:grpSp>
      <p:pic>
        <p:nvPicPr>
          <p:cNvPr id="23" name="Picture 2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991758" y="1028700"/>
            <a:ext cx="1267542" cy="1245360"/>
          </a:xfrm>
          <a:prstGeom prst="rect">
            <a:avLst/>
          </a:prstGeom>
        </p:spPr>
      </p:pic>
      <p:pic>
        <p:nvPicPr>
          <p:cNvPr id="25" name="Picture 2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18726" y="387442"/>
            <a:ext cx="4071481" cy="641258"/>
          </a:xfrm>
          <a:prstGeom prst="rect">
            <a:avLst/>
          </a:prstGeom>
        </p:spPr>
      </p:pic>
      <p:pic>
        <p:nvPicPr>
          <p:cNvPr id="39" name="Picture 3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533400" y="8724900"/>
            <a:ext cx="1363675" cy="1426066"/>
          </a:xfrm>
          <a:prstGeom prst="rect">
            <a:avLst/>
          </a:prstGeom>
        </p:spPr>
      </p:pic>
      <p:pic>
        <p:nvPicPr>
          <p:cNvPr id="11" name="Picture 14">
            <a:extLst>
              <a:ext uri="{FF2B5EF4-FFF2-40B4-BE49-F238E27FC236}">
                <a16:creationId xmlns:a16="http://schemas.microsoft.com/office/drawing/2014/main" id="{2DD44DF9-FFC1-0718-237F-12AF3D7F1E3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899059" y="746128"/>
            <a:ext cx="16497300" cy="8839200"/>
          </a:xfrm>
          <a:prstGeom prst="rect">
            <a:avLst/>
          </a:prstGeom>
        </p:spPr>
      </p:pic>
      <p:sp>
        <p:nvSpPr>
          <p:cNvPr id="40" name="TextBox 39">
            <a:extLst>
              <a:ext uri="{FF2B5EF4-FFF2-40B4-BE49-F238E27FC236}">
                <a16:creationId xmlns:a16="http://schemas.microsoft.com/office/drawing/2014/main" id="{86D902F4-85CB-C110-EC50-76BFC51F00AF}"/>
              </a:ext>
            </a:extLst>
          </p:cNvPr>
          <p:cNvSpPr txBox="1"/>
          <p:nvPr/>
        </p:nvSpPr>
        <p:spPr>
          <a:xfrm>
            <a:off x="5791200" y="1028700"/>
            <a:ext cx="670560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KHỞI ĐỘNG</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94103B1-F03D-C17F-B5A3-9915E31D2378}"/>
                  </a:ext>
                </a:extLst>
              </p:cNvPr>
              <p:cNvSpPr txBox="1"/>
              <p:nvPr/>
            </p:nvSpPr>
            <p:spPr>
              <a:xfrm>
                <a:off x="1463141" y="2661377"/>
                <a:ext cx="9502241" cy="2748253"/>
              </a:xfrm>
              <a:prstGeom prst="rect">
                <a:avLst/>
              </a:prstGeom>
              <a:noFill/>
            </p:spPr>
            <p:txBody>
              <a:bodyPr wrap="square">
                <a:spAutoFit/>
              </a:bodyPr>
              <a:lstStyle/>
              <a:p>
                <a:pPr algn="just">
                  <a:lnSpc>
                    <a:spcPct val="150000"/>
                  </a:lnSpc>
                </a:pPr>
                <a:r>
                  <a:rPr lang="nl-NL"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Giá</a:t>
                </a:r>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treo đồ ở </a:t>
                </a:r>
                <a:r>
                  <a:rPr lang="vi-VN" sz="4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Hình 33</a:t>
                </a:r>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gợi nên hình ảnh hai tam giác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𝐴𝐵𝐶</m:t>
                    </m:r>
                  </m:oMath>
                </a14:m>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𝐵</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𝐶</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có: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𝐴𝐵</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𝐵</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𝐵𝐶</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𝐵</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𝐶</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𝐶𝐴</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𝐶</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4000" dirty="0">
                  <a:latin typeface="Arial" panose="020B0604020202020204" pitchFamily="34" charset="0"/>
                  <a:cs typeface="Arial" panose="020B0604020202020204" pitchFamily="34" charset="0"/>
                </a:endParaRPr>
              </a:p>
            </p:txBody>
          </p:sp>
        </mc:Choice>
        <mc:Fallback xmlns="">
          <p:sp>
            <p:nvSpPr>
              <p:cNvPr id="13" name="TextBox 12">
                <a:extLst>
                  <a:ext uri="{FF2B5EF4-FFF2-40B4-BE49-F238E27FC236}">
                    <a16:creationId xmlns:a16="http://schemas.microsoft.com/office/drawing/2014/main" id="{E94103B1-F03D-C17F-B5A3-9915E31D2378}"/>
                  </a:ext>
                </a:extLst>
              </p:cNvPr>
              <p:cNvSpPr txBox="1">
                <a:spLocks noRot="1" noChangeAspect="1" noMove="1" noResize="1" noEditPoints="1" noAdjustHandles="1" noChangeArrowheads="1" noChangeShapeType="1" noTextEdit="1"/>
              </p:cNvSpPr>
              <p:nvPr/>
            </p:nvSpPr>
            <p:spPr>
              <a:xfrm>
                <a:off x="1463141" y="2661377"/>
                <a:ext cx="9502241" cy="2748253"/>
              </a:xfrm>
              <a:prstGeom prst="rect">
                <a:avLst/>
              </a:prstGeom>
              <a:blipFill>
                <a:blip r:embed="rId12"/>
                <a:stretch>
                  <a:fillRect l="-2245" r="-2309" b="-8889"/>
                </a:stretch>
              </a:blipFill>
            </p:spPr>
            <p:txBody>
              <a:bodyPr/>
              <a:lstStyle/>
              <a:p>
                <a:r>
                  <a:rPr lang="en-US">
                    <a:noFill/>
                  </a:rPr>
                  <a:t> </a:t>
                </a:r>
              </a:p>
            </p:txBody>
          </p:sp>
        </mc:Fallback>
      </mc:AlternateContent>
      <p:pic>
        <p:nvPicPr>
          <p:cNvPr id="15" name="Picture 14">
            <a:extLst>
              <a:ext uri="{FF2B5EF4-FFF2-40B4-BE49-F238E27FC236}">
                <a16:creationId xmlns:a16="http://schemas.microsoft.com/office/drawing/2014/main" id="{20AADD82-DE6B-74B3-ECC0-8E9F07839D1C}"/>
              </a:ext>
            </a:extLst>
          </p:cNvPr>
          <p:cNvPicPr>
            <a:picLocks noChangeAspect="1"/>
          </p:cNvPicPr>
          <p:nvPr/>
        </p:nvPicPr>
        <p:blipFill rotWithShape="1">
          <a:blip r:embed="rId13">
            <a:extLst>
              <a:ext uri="{28A0092B-C50C-407E-A947-70E740481C1C}">
                <a14:useLocalDpi xmlns:a14="http://schemas.microsoft.com/office/drawing/2010/main" val="0"/>
              </a:ext>
            </a:extLst>
          </a:blip>
          <a:srcRect l="73708" t="15491" r="1653" b="4513"/>
          <a:stretch/>
        </p:blipFill>
        <p:spPr>
          <a:xfrm>
            <a:off x="11466356" y="2556632"/>
            <a:ext cx="5126905" cy="6181567"/>
          </a:xfrm>
          <a:prstGeom prst="rect">
            <a:avLst/>
          </a:prstGeom>
        </p:spPr>
      </p:pic>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A89FB47B-CD29-5A13-A1C7-9106B8470C23}"/>
                  </a:ext>
                </a:extLst>
              </p:cNvPr>
              <p:cNvSpPr txBox="1"/>
              <p:nvPr/>
            </p:nvSpPr>
            <p:spPr>
              <a:xfrm>
                <a:off x="1864337" y="6315347"/>
                <a:ext cx="9415825" cy="2019064"/>
              </a:xfrm>
              <a:prstGeom prst="wedgeRoundRectCallout">
                <a:avLst>
                  <a:gd name="adj1" fmla="val -40407"/>
                  <a:gd name="adj2" fmla="val 80898"/>
                  <a:gd name="adj3" fmla="val 16667"/>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a:lnSpc>
                    <a:spcPct val="150000"/>
                  </a:lnSpc>
                </a:pPr>
                <a:r>
                  <a:rPr lang="nl-NL"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Tam</a:t>
                </a:r>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giác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𝐴𝐵𝐶</m:t>
                    </m:r>
                  </m:oMath>
                </a14:m>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có bằng tam giác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𝐵</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𝐶</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hay không </a:t>
                </a:r>
                <a:r>
                  <a:rPr lang="nl-NL"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mc:Choice>
        <mc:Fallback xmlns="">
          <p:sp>
            <p:nvSpPr>
              <p:cNvPr id="18" name="TextBox 17">
                <a:extLst>
                  <a:ext uri="{FF2B5EF4-FFF2-40B4-BE49-F238E27FC236}">
                    <a16:creationId xmlns:a16="http://schemas.microsoft.com/office/drawing/2014/main" id="{A89FB47B-CD29-5A13-A1C7-9106B8470C23}"/>
                  </a:ext>
                </a:extLst>
              </p:cNvPr>
              <p:cNvSpPr txBox="1">
                <a:spLocks noRot="1" noChangeAspect="1" noMove="1" noResize="1" noEditPoints="1" noAdjustHandles="1" noChangeArrowheads="1" noChangeShapeType="1" noTextEdit="1"/>
              </p:cNvSpPr>
              <p:nvPr/>
            </p:nvSpPr>
            <p:spPr>
              <a:xfrm>
                <a:off x="1864337" y="6315347"/>
                <a:ext cx="9415825" cy="2019064"/>
              </a:xfrm>
              <a:prstGeom prst="wedgeRoundRectCallout">
                <a:avLst>
                  <a:gd name="adj1" fmla="val -40407"/>
                  <a:gd name="adj2" fmla="val 80898"/>
                  <a:gd name="adj3" fmla="val 16667"/>
                </a:avLst>
              </a:prstGeom>
              <a:blipFill>
                <a:blip r:embed="rId14"/>
                <a:stretch>
                  <a:fillRect l="-1163"/>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animEffect transition="in" filter="fade">
                                      <p:cBhvr>
                                        <p:cTn id="7" dur="500"/>
                                        <p:tgtEl>
                                          <p:spTgt spid="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ircle(i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anim calcmode="lin" valueType="num">
                                      <p:cBhvr>
                                        <p:cTn id="23" dur="500" fill="hold"/>
                                        <p:tgtEl>
                                          <p:spTgt spid="18"/>
                                        </p:tgtEl>
                                        <p:attrNameLst>
                                          <p:attrName>ppt_x</p:attrName>
                                        </p:attrNameLst>
                                      </p:cBhvr>
                                      <p:tavLst>
                                        <p:tav tm="0">
                                          <p:val>
                                            <p:strVal val="#ppt_x"/>
                                          </p:val>
                                        </p:tav>
                                        <p:tav tm="100000">
                                          <p:val>
                                            <p:strVal val="#ppt_x"/>
                                          </p:val>
                                        </p:tav>
                                      </p:tavLst>
                                    </p:anim>
                                    <p:anim calcmode="lin" valueType="num">
                                      <p:cBhvr>
                                        <p:cTn id="24"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471984" y="-1054715"/>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6858000"/>
              <a:ext cx="6858000" cy="6858000"/>
            </a:xfrm>
            <a:prstGeom prst="rect">
              <a:avLst/>
            </a:prstGeom>
          </p:spPr>
        </p:pic>
      </p:grpSp>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42607" y="924800"/>
            <a:ext cx="3066494" cy="1054107"/>
          </a:xfrm>
          <a:prstGeom prst="rect">
            <a:avLst/>
          </a:prstGeom>
        </p:spPr>
      </p:pic>
      <p:pic>
        <p:nvPicPr>
          <p:cNvPr id="15" name="Picture 15"/>
          <p:cNvPicPr>
            <a:picLocks noChangeAspect="1"/>
          </p:cNvPicPr>
          <p:nvPr/>
        </p:nvPicPr>
        <p:blipFill>
          <a:blip r:embed="rId6"/>
          <a:srcRect/>
          <a:stretch>
            <a:fillRect/>
          </a:stretch>
        </p:blipFill>
        <p:spPr>
          <a:xfrm>
            <a:off x="15087600" y="6570882"/>
            <a:ext cx="4049333" cy="3510266"/>
          </a:xfrm>
          <a:prstGeom prst="rect">
            <a:avLst/>
          </a:prstGeom>
        </p:spPr>
      </p:pic>
      <p:pic>
        <p:nvPicPr>
          <p:cNvPr id="16" name="Picture 1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3245512" y="231366"/>
            <a:ext cx="1489798" cy="1386867"/>
          </a:xfrm>
          <a:prstGeom prst="rect">
            <a:avLst/>
          </a:prstGeom>
        </p:spPr>
      </p:pic>
      <p:pic>
        <p:nvPicPr>
          <p:cNvPr id="17" name="Picture 1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3686628" y="603611"/>
            <a:ext cx="750119" cy="642375"/>
          </a:xfrm>
          <a:prstGeom prst="rect">
            <a:avLst/>
          </a:prstGeom>
        </p:spPr>
      </p:pic>
      <p:pic>
        <p:nvPicPr>
          <p:cNvPr id="19" name="Picture 19"/>
          <p:cNvPicPr>
            <a:picLocks noChangeAspect="1"/>
          </p:cNvPicPr>
          <p:nvPr/>
        </p:nvPicPr>
        <p:blipFill>
          <a:blip r:embed="rId11"/>
          <a:srcRect/>
          <a:stretch>
            <a:fillRect/>
          </a:stretch>
        </p:blipFill>
        <p:spPr>
          <a:xfrm>
            <a:off x="65190" y="7449812"/>
            <a:ext cx="2496292" cy="2720755"/>
          </a:xfrm>
          <a:prstGeom prst="rect">
            <a:avLst/>
          </a:prstGeom>
        </p:spPr>
      </p:pic>
      <p:pic>
        <p:nvPicPr>
          <p:cNvPr id="20" name="Picture 2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661854" y="2718449"/>
            <a:ext cx="1363675" cy="1426066"/>
          </a:xfrm>
          <a:prstGeom prst="rect">
            <a:avLst/>
          </a:prstGeom>
        </p:spPr>
      </p:pic>
      <p:pic>
        <p:nvPicPr>
          <p:cNvPr id="18" name="Picture 18"/>
          <p:cNvPicPr>
            <a:picLocks noChangeAspect="1"/>
          </p:cNvPicPr>
          <p:nvPr/>
        </p:nvPicPr>
        <p:blipFill>
          <a:blip r:embed="rId14"/>
          <a:srcRect/>
          <a:stretch>
            <a:fillRect/>
          </a:stretch>
        </p:blipFill>
        <p:spPr>
          <a:xfrm>
            <a:off x="15555232" y="1028700"/>
            <a:ext cx="1704068" cy="1745524"/>
          </a:xfrm>
          <a:prstGeom prst="rect">
            <a:avLst/>
          </a:prstGeom>
        </p:spPr>
      </p:pic>
      <p:sp>
        <p:nvSpPr>
          <p:cNvPr id="21" name="TextBox 20">
            <a:extLst>
              <a:ext uri="{FF2B5EF4-FFF2-40B4-BE49-F238E27FC236}">
                <a16:creationId xmlns:a16="http://schemas.microsoft.com/office/drawing/2014/main" id="{E73C9FAA-D3D6-B1AB-8EF2-66BFAE643E73}"/>
              </a:ext>
            </a:extLst>
          </p:cNvPr>
          <p:cNvSpPr txBox="1"/>
          <p:nvPr/>
        </p:nvSpPr>
        <p:spPr>
          <a:xfrm>
            <a:off x="2247900" y="2742261"/>
            <a:ext cx="13792200" cy="4265707"/>
          </a:xfrm>
          <a:prstGeom prst="round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algn="ctr" defTabSz="914400" rtl="0" eaLnBrk="1" fontAlgn="auto" latinLnBrk="0" hangingPunct="1">
              <a:lnSpc>
                <a:spcPct val="150000"/>
              </a:lnSpc>
              <a:spcBef>
                <a:spcPts val="0"/>
              </a:spcBef>
              <a:spcAft>
                <a:spcPts val="600"/>
              </a:spcAft>
              <a:buClrTx/>
              <a:buSzTx/>
              <a:buFontTx/>
              <a:buNone/>
              <a:tabLst/>
              <a:defRPr/>
            </a:pPr>
            <a:r>
              <a:rPr kumimoji="0" lang="vi-VN" sz="4400" b="1" i="1" u="sng"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Kết luận</a:t>
            </a:r>
            <a:r>
              <a:rPr kumimoji="0" lang="vi-VN" sz="4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US" sz="44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vi-VN" sz="4000" dirty="0">
                <a:solidFill>
                  <a:srgbClr val="000000"/>
                </a:solidFill>
                <a:effectLst/>
                <a:ea typeface="Calibri" panose="020F0502020204030204" pitchFamily="34" charset="0"/>
                <a:cs typeface="Times New Roman" panose="02020603050405020304" pitchFamily="18" charset="0"/>
              </a:rPr>
              <a:t>Nếu cạnh huyền và một cạnh góc vuông của tam giác vuông này bằng cạnh huyền và một cạnh góc vuông của tam giác vuông kia thì hai tam giác vuông đó bằng nhau. </a:t>
            </a:r>
            <a:endParaRPr lang="en-US" sz="40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6348531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28750" y="319091"/>
            <a:ext cx="15369580" cy="9705368"/>
          </a:xfrm>
          <a:prstGeom prst="rect">
            <a:avLst/>
          </a:prstGeom>
        </p:spPr>
      </p:pic>
      <p:pic>
        <p:nvPicPr>
          <p:cNvPr id="12" name="Picture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55824" y="941771"/>
            <a:ext cx="813682" cy="757464"/>
          </a:xfrm>
          <a:prstGeom prst="rect">
            <a:avLst/>
          </a:prstGeom>
        </p:spPr>
      </p:pic>
      <p:pic>
        <p:nvPicPr>
          <p:cNvPr id="32" name="Picture 3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859000" y="5370602"/>
            <a:ext cx="3657382" cy="5615942"/>
          </a:xfrm>
          <a:prstGeom prst="rect">
            <a:avLst/>
          </a:prstGeom>
        </p:spPr>
      </p:pic>
      <p:pic>
        <p:nvPicPr>
          <p:cNvPr id="34" name="Picture 34"/>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664017" y="581632"/>
            <a:ext cx="3066494" cy="1054107"/>
          </a:xfrm>
          <a:prstGeom prst="rect">
            <a:avLst/>
          </a:prstGeom>
        </p:spPr>
      </p:pic>
      <p:pic>
        <p:nvPicPr>
          <p:cNvPr id="35" name="Picture 3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760153" y="8722549"/>
            <a:ext cx="1267542" cy="1245360"/>
          </a:xfrm>
          <a:prstGeom prst="rect">
            <a:avLst/>
          </a:prstGeom>
        </p:spPr>
      </p:pic>
      <p:pic>
        <p:nvPicPr>
          <p:cNvPr id="15" name="Picture 14">
            <a:extLst>
              <a:ext uri="{FF2B5EF4-FFF2-40B4-BE49-F238E27FC236}">
                <a16:creationId xmlns:a16="http://schemas.microsoft.com/office/drawing/2014/main" id="{756A1F0B-9F83-44D3-9C89-C9451AA5DEC0}"/>
              </a:ext>
            </a:extLst>
          </p:cNvPr>
          <p:cNvPicPr>
            <a:picLocks noChangeAspect="1"/>
          </p:cNvPicPr>
          <p:nvPr/>
        </p:nvPicPr>
        <p:blipFill rotWithShape="1">
          <a:blip r:embed="rId14">
            <a:extLst>
              <a:ext uri="{28A0092B-C50C-407E-A947-70E740481C1C}">
                <a14:useLocalDpi xmlns:a14="http://schemas.microsoft.com/office/drawing/2010/main" val="0"/>
              </a:ext>
            </a:extLst>
          </a:blip>
          <a:srcRect l="54352" t="27282" r="3001" b="16955"/>
          <a:stretch/>
        </p:blipFill>
        <p:spPr>
          <a:xfrm>
            <a:off x="4566543" y="1893377"/>
            <a:ext cx="9716194" cy="3569214"/>
          </a:xfrm>
          <a:prstGeom prst="rect">
            <a:avLst/>
          </a:prstGeom>
        </p:spPr>
      </p:pic>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56F68E86-DCEB-4708-5A92-535A97625039}"/>
                  </a:ext>
                </a:extLst>
              </p:cNvPr>
              <p:cNvSpPr txBox="1"/>
              <p:nvPr/>
            </p:nvSpPr>
            <p:spPr>
              <a:xfrm>
                <a:off x="3562295" y="6194101"/>
                <a:ext cx="11163409" cy="1979709"/>
              </a:xfrm>
              <a:prstGeom prst="rect">
                <a:avLst/>
              </a:prstGeom>
              <a:noFill/>
            </p:spPr>
            <p:txBody>
              <a:bodyPr wrap="square">
                <a:spAutoFit/>
              </a:bodyPr>
              <a:lstStyle/>
              <a:p>
                <a:pPr algn="just">
                  <a:lnSpc>
                    <a:spcPct val="150000"/>
                  </a:lnSpc>
                </a:pPr>
                <a:r>
                  <a:rPr kumimoji="0" lang="en-US" sz="4000" b="0" u="none" strike="noStrike" kern="1200" cap="none" spc="0" normalizeH="0" baseline="0" noProof="0" dirty="0">
                    <a:ln>
                      <a:noFill/>
                    </a:ln>
                    <a:solidFill>
                      <a:prstClr val="black"/>
                    </a:solidFill>
                    <a:effectLst/>
                    <a:uLnTx/>
                    <a:uFillTx/>
                    <a:latin typeface="Arial (Body)"/>
                    <a:cs typeface="Arial" panose="020B0604020202020204" pitchFamily="34" charset="0"/>
                  </a:rPr>
                  <a:t>Nếu</a:t>
                </a:r>
                <a:r>
                  <a:rPr kumimoji="0" lang="en-US" sz="4000" b="0" u="none" strike="noStrike" kern="1200" cap="none" spc="0" normalizeH="0" noProof="0" dirty="0">
                    <a:ln>
                      <a:noFill/>
                    </a:ln>
                    <a:solidFill>
                      <a:prstClr val="black"/>
                    </a:solidFill>
                    <a:effectLst/>
                    <a:uLnTx/>
                    <a:uFillTx/>
                    <a:latin typeface="Arial (Body)"/>
                    <a:cs typeface="Arial" panose="020B0604020202020204" pitchFamily="34" charset="0"/>
                  </a:rPr>
                  <a:t> </a:t>
                </a:r>
                <a14:m>
                  <m:oMath xmlns:m="http://schemas.openxmlformats.org/officeDocument/2006/math">
                    <m:acc>
                      <m:accPr>
                        <m:chr m:val="̂"/>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ctrlPr>
                      </m:acc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t>𝐴</m:t>
                        </m:r>
                      </m:e>
                    </m:acc>
                    <m:r>
                      <a:rPr kumimoji="0" lang="en-US" sz="4000"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t>=</m:t>
                    </m:r>
                    <m:acc>
                      <m:accPr>
                        <m:chr m:val="̂"/>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ctrlPr>
                      </m:acc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t>𝐴</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t>′</m:t>
                        </m:r>
                      </m:e>
                    </m:acc>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t>=90</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m:t>
                    </m:r>
                  </m:oMath>
                </a14:m>
                <a:r>
                  <a:rPr kumimoji="0" lang="en-US" sz="4000" b="0" i="0" u="none" strike="noStrike" kern="1200" cap="none" spc="0" normalizeH="0" baseline="0" noProof="0" dirty="0">
                    <a:ln>
                      <a:noFill/>
                    </a:ln>
                    <a:solidFill>
                      <a:prstClr val="black"/>
                    </a:solidFill>
                    <a:effectLst/>
                    <a:uLnTx/>
                    <a:uFillTx/>
                    <a:latin typeface="Arial (Body)"/>
                    <a:ea typeface="Times New Roman" panose="02020603050405020304" pitchFamily="18" charset="0"/>
                    <a:cs typeface="Arial" panose="020B0604020202020204" pitchFamily="34" charset="0"/>
                  </a:rPr>
                  <a:t>,</a:t>
                </a:r>
                <a:r>
                  <a:rPr lang="en-US" sz="4000" dirty="0">
                    <a:solidFill>
                      <a:prstClr val="black"/>
                    </a:solidFill>
                    <a:latin typeface="Arial (Body)"/>
                    <a:ea typeface="Times New Roman" panose="02020603050405020304" pitchFamily="18" charset="0"/>
                    <a:cs typeface="Arial" panose="020B0604020202020204" pitchFamily="34" charset="0"/>
                  </a:rPr>
                  <a:t> </a:t>
                </a:r>
                <a14:m>
                  <m:oMath xmlns:m="http://schemas.openxmlformats.org/officeDocument/2006/math">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𝐵𝐶</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𝐵</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𝐶</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oMath>
                </a14:m>
                <a:r>
                  <a:rPr kumimoji="0" lang="en-US" sz="4000" b="0" i="0" u="none" strike="noStrike" kern="1200" cap="none" spc="0" normalizeH="0" baseline="0" noProof="0" dirty="0">
                    <a:ln>
                      <a:noFill/>
                    </a:ln>
                    <a:solidFill>
                      <a:prstClr val="black"/>
                    </a:solidFill>
                    <a:effectLst/>
                    <a:uLnTx/>
                    <a:uFillTx/>
                    <a:latin typeface="Arial (Body)"/>
                    <a:ea typeface="Times New Roman" panose="02020603050405020304" pitchFamily="18" charset="0"/>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𝐴𝐵</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𝐴</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𝐵</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latin typeface="Arial (Body)"/>
                  </a:rPr>
                  <a:t> </a:t>
                </a:r>
                <a:r>
                  <a:rPr lang="en-US" sz="4000" dirty="0" err="1">
                    <a:latin typeface="Arial (Body)"/>
                  </a:rPr>
                  <a:t>thì</a:t>
                </a:r>
                <a:r>
                  <a:rPr lang="en-US" sz="4000" dirty="0">
                    <a:latin typeface="Arial (Body)"/>
                  </a:rPr>
                  <a:t> </a:t>
                </a:r>
                <a14:m>
                  <m:oMath xmlns:m="http://schemas.openxmlformats.org/officeDocument/2006/math">
                    <m:r>
                      <a:rPr lang="en-US" sz="400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𝐴𝐵𝐶</m:t>
                    </m:r>
                    <m:r>
                      <a:rPr lang="en-US" sz="4000" b="0" i="1" smtClean="0">
                        <a:latin typeface="Cambria Math" panose="02040503050406030204" pitchFamily="18" charset="0"/>
                        <a:ea typeface="Cambria Math" panose="02040503050406030204" pitchFamily="18" charset="0"/>
                      </a:rPr>
                      <m:t>=∆</m:t>
                    </m:r>
                    <m:sSup>
                      <m:sSupPr>
                        <m:ctrlPr>
                          <a:rPr lang="en-US" sz="4000" b="0" i="1" smtClean="0">
                            <a:latin typeface="Cambria Math" panose="02040503050406030204" pitchFamily="18" charset="0"/>
                            <a:ea typeface="Cambria Math" panose="02040503050406030204" pitchFamily="18" charset="0"/>
                          </a:rPr>
                        </m:ctrlPr>
                      </m:sSupPr>
                      <m:e>
                        <m:r>
                          <a:rPr lang="en-US" sz="4000" b="0" i="1" smtClean="0">
                            <a:latin typeface="Cambria Math" panose="02040503050406030204" pitchFamily="18" charset="0"/>
                            <a:ea typeface="Cambria Math" panose="02040503050406030204" pitchFamily="18" charset="0"/>
                          </a:rPr>
                          <m:t>𝐴</m:t>
                        </m:r>
                      </m:e>
                      <m:sup>
                        <m:r>
                          <a:rPr lang="en-US" sz="4000" b="0" i="1" smtClean="0">
                            <a:latin typeface="Cambria Math" panose="02040503050406030204" pitchFamily="18" charset="0"/>
                            <a:ea typeface="Cambria Math" panose="02040503050406030204" pitchFamily="18" charset="0"/>
                          </a:rPr>
                          <m:t>′</m:t>
                        </m:r>
                      </m:sup>
                    </m:sSup>
                    <m:sSup>
                      <m:sSupPr>
                        <m:ctrlPr>
                          <a:rPr lang="en-US" sz="4000" b="0" i="1" smtClean="0">
                            <a:latin typeface="Cambria Math" panose="02040503050406030204" pitchFamily="18" charset="0"/>
                            <a:ea typeface="Cambria Math" panose="02040503050406030204" pitchFamily="18" charset="0"/>
                          </a:rPr>
                        </m:ctrlPr>
                      </m:sSupPr>
                      <m:e>
                        <m:r>
                          <a:rPr lang="en-US" sz="4000" b="0" i="1" smtClean="0">
                            <a:latin typeface="Cambria Math" panose="02040503050406030204" pitchFamily="18" charset="0"/>
                            <a:ea typeface="Cambria Math" panose="02040503050406030204" pitchFamily="18" charset="0"/>
                          </a:rPr>
                          <m:t>𝐵</m:t>
                        </m:r>
                      </m:e>
                      <m:sup>
                        <m:r>
                          <a:rPr lang="en-US" sz="4000" b="0" i="1" smtClean="0">
                            <a:latin typeface="Cambria Math" panose="02040503050406030204" pitchFamily="18" charset="0"/>
                            <a:ea typeface="Cambria Math" panose="02040503050406030204" pitchFamily="18" charset="0"/>
                          </a:rPr>
                          <m:t>′</m:t>
                        </m:r>
                      </m:sup>
                    </m:sSup>
                    <m:r>
                      <a:rPr lang="en-US" sz="4000" b="0" i="1" smtClean="0">
                        <a:latin typeface="Cambria Math" panose="02040503050406030204" pitchFamily="18" charset="0"/>
                        <a:ea typeface="Cambria Math" panose="02040503050406030204" pitchFamily="18" charset="0"/>
                      </a:rPr>
                      <m:t>𝐶</m:t>
                    </m:r>
                    <m:r>
                      <a:rPr lang="en-US" sz="4000" b="0" i="1" smtClean="0">
                        <a:latin typeface="Cambria Math" panose="02040503050406030204" pitchFamily="18" charset="0"/>
                        <a:ea typeface="Cambria Math" panose="02040503050406030204" pitchFamily="18" charset="0"/>
                      </a:rPr>
                      <m:t>′</m:t>
                    </m:r>
                  </m:oMath>
                </a14:m>
                <a:r>
                  <a:rPr lang="en-US" sz="4000" dirty="0">
                    <a:latin typeface="Arial (Body)"/>
                  </a:rPr>
                  <a:t>(</a:t>
                </a:r>
                <a:r>
                  <a:rPr lang="en-US" sz="4000" dirty="0" err="1">
                    <a:latin typeface="Arial (Body)"/>
                  </a:rPr>
                  <a:t>cạnh</a:t>
                </a:r>
                <a:r>
                  <a:rPr lang="en-US" sz="4000" dirty="0">
                    <a:latin typeface="Arial (Body)"/>
                  </a:rPr>
                  <a:t> </a:t>
                </a:r>
                <a:r>
                  <a:rPr lang="en-US" sz="4000" dirty="0" err="1">
                    <a:latin typeface="Arial (Body)"/>
                  </a:rPr>
                  <a:t>huyền</a:t>
                </a:r>
                <a:r>
                  <a:rPr lang="en-US" sz="4000" dirty="0">
                    <a:latin typeface="Arial (Body)"/>
                  </a:rPr>
                  <a:t> – </a:t>
                </a:r>
                <a:r>
                  <a:rPr lang="en-US" sz="4000" dirty="0" err="1">
                    <a:latin typeface="Arial (Body)"/>
                  </a:rPr>
                  <a:t>cạnh</a:t>
                </a:r>
                <a:r>
                  <a:rPr lang="en-US" sz="4000" dirty="0">
                    <a:latin typeface="Arial (Body)"/>
                  </a:rPr>
                  <a:t> </a:t>
                </a:r>
                <a:r>
                  <a:rPr lang="en-US" sz="4000" dirty="0" err="1">
                    <a:latin typeface="Arial (Body)"/>
                  </a:rPr>
                  <a:t>góc</a:t>
                </a:r>
                <a:r>
                  <a:rPr lang="en-US" sz="4000" dirty="0">
                    <a:latin typeface="Arial (Body)"/>
                  </a:rPr>
                  <a:t> </a:t>
                </a:r>
                <a:r>
                  <a:rPr lang="en-US" sz="4000" dirty="0" err="1">
                    <a:latin typeface="Arial (Body)"/>
                  </a:rPr>
                  <a:t>vuông</a:t>
                </a:r>
                <a:r>
                  <a:rPr lang="en-US" sz="4000" dirty="0">
                    <a:latin typeface="Arial (Body)"/>
                  </a:rPr>
                  <a:t>).</a:t>
                </a:r>
              </a:p>
            </p:txBody>
          </p:sp>
        </mc:Choice>
        <mc:Fallback xmlns="">
          <p:sp>
            <p:nvSpPr>
              <p:cNvPr id="17" name="TextBox 16">
                <a:extLst>
                  <a:ext uri="{FF2B5EF4-FFF2-40B4-BE49-F238E27FC236}">
                    <a16:creationId xmlns:a16="http://schemas.microsoft.com/office/drawing/2014/main" id="{56F68E86-DCEB-4708-5A92-535A97625039}"/>
                  </a:ext>
                </a:extLst>
              </p:cNvPr>
              <p:cNvSpPr txBox="1">
                <a:spLocks noRot="1" noChangeAspect="1" noMove="1" noResize="1" noEditPoints="1" noAdjustHandles="1" noChangeArrowheads="1" noChangeShapeType="1" noTextEdit="1"/>
              </p:cNvSpPr>
              <p:nvPr/>
            </p:nvSpPr>
            <p:spPr>
              <a:xfrm>
                <a:off x="3562295" y="6194101"/>
                <a:ext cx="11163409" cy="1979709"/>
              </a:xfrm>
              <a:prstGeom prst="rect">
                <a:avLst/>
              </a:prstGeom>
              <a:blipFill>
                <a:blip r:embed="rId15"/>
                <a:stretch>
                  <a:fillRect l="-1910" r="-1910" b="-12308"/>
                </a:stretch>
              </a:blipFill>
            </p:spPr>
            <p:txBody>
              <a:bodyPr/>
              <a:lstStyle/>
              <a:p>
                <a:r>
                  <a:rPr lang="en-US">
                    <a:noFill/>
                  </a:rPr>
                  <a:t> </a:t>
                </a:r>
              </a:p>
            </p:txBody>
          </p:sp>
        </mc:Fallback>
      </mc:AlternateContent>
    </p:spTree>
    <p:extLst>
      <p:ext uri="{BB962C8B-B14F-4D97-AF65-F5344CB8AC3E}">
        <p14:creationId xmlns:p14="http://schemas.microsoft.com/office/powerpoint/2010/main" val="2042113008"/>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4)">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fade">
                                      <p:cBhvr>
                                        <p:cTn id="12"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117237"/>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6858000"/>
              <a:ext cx="6858000" cy="6858000"/>
            </a:xfrm>
            <a:prstGeom prst="rect">
              <a:avLst/>
            </a:prstGeom>
          </p:spPr>
        </p:pic>
      </p:grpSp>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85510" y="1082412"/>
            <a:ext cx="15596683" cy="8356652"/>
          </a:xfrm>
          <a:prstGeom prst="rect">
            <a:avLst/>
          </a:prstGeom>
        </p:spPr>
      </p:pic>
      <p:pic>
        <p:nvPicPr>
          <p:cNvPr id="23" name="Picture 2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14333017" y="6785896"/>
            <a:ext cx="3720009" cy="3849945"/>
          </a:xfrm>
          <a:prstGeom prst="rect">
            <a:avLst/>
          </a:prstGeom>
        </p:spPr>
      </p:pic>
      <p:pic>
        <p:nvPicPr>
          <p:cNvPr id="24" name="Picture 2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62000" y="1225422"/>
            <a:ext cx="1267542" cy="1245360"/>
          </a:xfrm>
          <a:prstGeom prst="rect">
            <a:avLst/>
          </a:prstGeom>
        </p:spPr>
      </p:pic>
      <p:pic>
        <p:nvPicPr>
          <p:cNvPr id="25" name="Picture 2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330859">
            <a:off x="16516445" y="1203691"/>
            <a:ext cx="2033947" cy="528826"/>
          </a:xfrm>
          <a:prstGeom prst="rect">
            <a:avLst/>
          </a:prstGeom>
        </p:spPr>
      </p:pic>
      <p:pic>
        <p:nvPicPr>
          <p:cNvPr id="26" name="Picture 26"/>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762000" y="9029700"/>
            <a:ext cx="3066494" cy="1054107"/>
          </a:xfrm>
          <a:prstGeom prst="rect">
            <a:avLst/>
          </a:prstGeom>
        </p:spPr>
      </p:pic>
      <p:sp>
        <p:nvSpPr>
          <p:cNvPr id="11" name="Oval 10">
            <a:extLst>
              <a:ext uri="{FF2B5EF4-FFF2-40B4-BE49-F238E27FC236}">
                <a16:creationId xmlns:a16="http://schemas.microsoft.com/office/drawing/2014/main" id="{3D68B468-CEF6-353E-C627-4D77440F40F4}"/>
              </a:ext>
            </a:extLst>
          </p:cNvPr>
          <p:cNvSpPr/>
          <p:nvPr/>
        </p:nvSpPr>
        <p:spPr>
          <a:xfrm>
            <a:off x="7710411" y="1949892"/>
            <a:ext cx="3141295" cy="151288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Ví</a:t>
            </a:r>
            <a:r>
              <a:rPr kumimoji="0" lang="en-US"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4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dụ</a:t>
            </a:r>
            <a:r>
              <a:rPr kumimoji="0" lang="en-US"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3</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89BD675D-28FB-EFEF-DF16-350F79CE64B1}"/>
                  </a:ext>
                </a:extLst>
              </p:cNvPr>
              <p:cNvSpPr txBox="1"/>
              <p:nvPr/>
            </p:nvSpPr>
            <p:spPr>
              <a:xfrm>
                <a:off x="3575305" y="4139982"/>
                <a:ext cx="11817095" cy="4029501"/>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Cho tam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giác</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14:m>
                  <m:oMath xmlns:m="http://schemas.openxmlformats.org/officeDocument/2006/math">
                    <m:r>
                      <a:rPr kumimoji="0" lang="en-US" sz="4400" b="0" i="1" u="none" strike="noStrike" kern="1200" cap="none" spc="0" normalizeH="0" baseline="0" noProof="0" dirty="0" smtClean="0">
                        <a:ln>
                          <a:noFill/>
                        </a:ln>
                        <a:solidFill>
                          <a:prstClr val="black"/>
                        </a:solidFill>
                        <a:effectLst/>
                        <a:uLnTx/>
                        <a:uFillTx/>
                        <a:latin typeface="Cambria Math" panose="02040503050406030204" pitchFamily="18" charset="0"/>
                        <a:cs typeface="Arial" panose="020B0604020202020204" pitchFamily="34" charset="0"/>
                      </a:rPr>
                      <m:t>𝐴𝐵𝐶</m:t>
                    </m:r>
                  </m:oMath>
                </a14:m>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có</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14:m>
                  <m:oMath xmlns:m="http://schemas.openxmlformats.org/officeDocument/2006/math">
                    <m:r>
                      <a:rPr kumimoji="0" lang="en-US" sz="4400" b="0" i="1" u="none" strike="noStrike" kern="1200" cap="none" spc="0" normalizeH="0" baseline="0" noProof="0" dirty="0" smtClean="0">
                        <a:ln>
                          <a:noFill/>
                        </a:ln>
                        <a:solidFill>
                          <a:prstClr val="black"/>
                        </a:solidFill>
                        <a:effectLst/>
                        <a:uLnTx/>
                        <a:uFillTx/>
                        <a:latin typeface="Cambria Math" panose="02040503050406030204" pitchFamily="18" charset="0"/>
                        <a:cs typeface="Arial" panose="020B0604020202020204" pitchFamily="34" charset="0"/>
                      </a:rPr>
                      <m:t>𝐴𝐵</m:t>
                    </m:r>
                    <m:r>
                      <a:rPr kumimoji="0" lang="en-US" sz="4400" b="0" i="1" u="none" strike="noStrike" kern="1200" cap="none" spc="0" normalizeH="0" baseline="0" noProof="0" dirty="0" smtClean="0">
                        <a:ln>
                          <a:noFill/>
                        </a:ln>
                        <a:solidFill>
                          <a:prstClr val="black"/>
                        </a:solidFill>
                        <a:effectLst/>
                        <a:uLnTx/>
                        <a:uFillTx/>
                        <a:latin typeface="Cambria Math" panose="02040503050406030204" pitchFamily="18" charset="0"/>
                        <a:cs typeface="Arial" panose="020B0604020202020204" pitchFamily="34" charset="0"/>
                      </a:rPr>
                      <m:t>=</m:t>
                    </m:r>
                    <m:r>
                      <a:rPr kumimoji="0" lang="en-US" sz="4400" b="0" i="1" u="none" strike="noStrike" kern="1200" cap="none" spc="0" normalizeH="0" baseline="0" noProof="0" dirty="0" smtClean="0">
                        <a:ln>
                          <a:noFill/>
                        </a:ln>
                        <a:solidFill>
                          <a:prstClr val="black"/>
                        </a:solidFill>
                        <a:effectLst/>
                        <a:uLnTx/>
                        <a:uFillTx/>
                        <a:latin typeface="Cambria Math" panose="02040503050406030204" pitchFamily="18" charset="0"/>
                        <a:cs typeface="Arial" panose="020B0604020202020204" pitchFamily="34" charset="0"/>
                      </a:rPr>
                      <m:t>𝐴𝐶</m:t>
                    </m:r>
                  </m:oMath>
                </a14:m>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14:m>
                  <m:oMath xmlns:m="http://schemas.openxmlformats.org/officeDocument/2006/math">
                    <m:r>
                      <a:rPr kumimoji="0" lang="en-US" sz="4400" b="0" i="1" u="none" strike="noStrike" kern="1200" cap="none" spc="0" normalizeH="0" baseline="0" noProof="0" dirty="0" smtClean="0">
                        <a:ln>
                          <a:noFill/>
                        </a:ln>
                        <a:solidFill>
                          <a:prstClr val="black"/>
                        </a:solidFill>
                        <a:effectLst/>
                        <a:uLnTx/>
                        <a:uFillTx/>
                        <a:latin typeface="Cambria Math" panose="02040503050406030204" pitchFamily="18" charset="0"/>
                        <a:cs typeface="Arial" panose="020B0604020202020204" pitchFamily="34" charset="0"/>
                      </a:rPr>
                      <m:t>𝐴𝐻</m:t>
                    </m:r>
                  </m:oMath>
                </a14:m>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vuông</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góc</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với</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14:m>
                  <m:oMath xmlns:m="http://schemas.openxmlformats.org/officeDocument/2006/math">
                    <m:r>
                      <a:rPr kumimoji="0" lang="en-US" sz="4400" b="0" i="1" u="none" strike="noStrike" kern="1200" cap="none" spc="0" normalizeH="0" baseline="0" noProof="0" dirty="0" smtClean="0">
                        <a:ln>
                          <a:noFill/>
                        </a:ln>
                        <a:solidFill>
                          <a:prstClr val="black"/>
                        </a:solidFill>
                        <a:effectLst/>
                        <a:uLnTx/>
                        <a:uFillTx/>
                        <a:latin typeface="Cambria Math" panose="02040503050406030204" pitchFamily="18" charset="0"/>
                        <a:cs typeface="Arial" panose="020B0604020202020204" pitchFamily="34" charset="0"/>
                      </a:rPr>
                      <m:t>𝐵𝐶</m:t>
                    </m:r>
                  </m:oMath>
                </a14:m>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Chứng</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lang="en-US" sz="4400" dirty="0" err="1">
                    <a:solidFill>
                      <a:prstClr val="black"/>
                    </a:solidFill>
                    <a:latin typeface="Arial" panose="020B0604020202020204" pitchFamily="34" charset="0"/>
                    <a:cs typeface="Arial" panose="020B0604020202020204" pitchFamily="34" charset="0"/>
                  </a:rPr>
                  <a:t>minh</a:t>
                </a:r>
                <a:r>
                  <a:rPr lang="en-US" sz="4400" dirty="0">
                    <a:solidFill>
                      <a:prstClr val="black"/>
                    </a:solidFill>
                    <a:latin typeface="Arial" panose="020B0604020202020204" pitchFamily="34" charset="0"/>
                    <a:cs typeface="Arial" panose="020B0604020202020204" pitchFamily="34" charset="0"/>
                  </a:rPr>
                  <a:t> </a:t>
                </a:r>
                <a:r>
                  <a:rPr lang="en-US" sz="4400" dirty="0" err="1">
                    <a:solidFill>
                      <a:prstClr val="black"/>
                    </a:solidFill>
                    <a:latin typeface="Arial" panose="020B0604020202020204" pitchFamily="34" charset="0"/>
                    <a:cs typeface="Arial" panose="020B0604020202020204" pitchFamily="34" charset="0"/>
                  </a:rPr>
                  <a:t>rằng</a:t>
                </a:r>
                <a:r>
                  <a:rPr lang="en-US" sz="4400" dirty="0">
                    <a:solidFill>
                      <a:prstClr val="black"/>
                    </a:solidFill>
                    <a:latin typeface="Arial" panose="020B0604020202020204" pitchFamily="34" charset="0"/>
                    <a:cs typeface="Arial" panose="020B0604020202020204" pitchFamily="34" charset="0"/>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 </a:t>
                </a:r>
                <a14:m>
                  <m:oMath xmlns:m="http://schemas.openxmlformats.org/officeDocument/2006/math">
                    <m:r>
                      <a:rPr kumimoji="0" lang="en-US" sz="4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m:t>
                    </m:r>
                    <m:r>
                      <a:rPr kumimoji="0" lang="en-US" sz="4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𝐴𝐻𝐵</m:t>
                    </m:r>
                    <m:r>
                      <a:rPr kumimoji="0" lang="en-US" sz="4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m:t>
                    </m:r>
                    <m:r>
                      <a:rPr kumimoji="0" lang="en-US" sz="4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𝐴𝐻𝐶</m:t>
                    </m:r>
                  </m:oMath>
                </a14:m>
                <a:endPar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b) </a:t>
                </a:r>
                <a14:m>
                  <m:oMath xmlns:m="http://schemas.openxmlformats.org/officeDocument/2006/math">
                    <m:r>
                      <a:rPr kumimoji="0" lang="en-US" sz="4400" b="0" i="1" u="none" strike="noStrike" kern="1200" cap="none" spc="0" normalizeH="0" baseline="0" noProof="0" dirty="0" smtClean="0">
                        <a:ln>
                          <a:noFill/>
                        </a:ln>
                        <a:solidFill>
                          <a:prstClr val="black"/>
                        </a:solidFill>
                        <a:effectLst/>
                        <a:uLnTx/>
                        <a:uFillTx/>
                        <a:latin typeface="Cambria Math" panose="02040503050406030204" pitchFamily="18" charset="0"/>
                        <a:cs typeface="Arial" panose="020B0604020202020204" pitchFamily="34" charset="0"/>
                      </a:rPr>
                      <m:t>𝐴𝐻</m:t>
                    </m:r>
                  </m:oMath>
                </a14:m>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là</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tia</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phân</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giác</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của</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góc</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14:m>
                  <m:oMath xmlns:m="http://schemas.openxmlformats.org/officeDocument/2006/math">
                    <m:r>
                      <a:rPr kumimoji="0" lang="en-US" sz="4400" b="0" i="1" u="none" strike="noStrike" kern="1200" cap="none" spc="0" normalizeH="0" baseline="0" noProof="0" dirty="0" smtClean="0">
                        <a:ln>
                          <a:noFill/>
                        </a:ln>
                        <a:solidFill>
                          <a:prstClr val="black"/>
                        </a:solidFill>
                        <a:effectLst/>
                        <a:uLnTx/>
                        <a:uFillTx/>
                        <a:latin typeface="Cambria Math" panose="02040503050406030204" pitchFamily="18" charset="0"/>
                        <a:cs typeface="Arial" panose="020B0604020202020204" pitchFamily="34" charset="0"/>
                      </a:rPr>
                      <m:t>𝐵𝐴𝐶</m:t>
                    </m:r>
                  </m:oMath>
                </a14:m>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p>
            </p:txBody>
          </p:sp>
        </mc:Choice>
        <mc:Fallback xmlns="">
          <p:sp>
            <p:nvSpPr>
              <p:cNvPr id="12" name="TextBox 11">
                <a:extLst>
                  <a:ext uri="{FF2B5EF4-FFF2-40B4-BE49-F238E27FC236}">
                    <a16:creationId xmlns:a16="http://schemas.microsoft.com/office/drawing/2014/main" id="{89BD675D-28FB-EFEF-DF16-350F79CE64B1}"/>
                  </a:ext>
                </a:extLst>
              </p:cNvPr>
              <p:cNvSpPr txBox="1">
                <a:spLocks noRot="1" noChangeAspect="1" noMove="1" noResize="1" noEditPoints="1" noAdjustHandles="1" noChangeArrowheads="1" noChangeShapeType="1" noTextEdit="1"/>
              </p:cNvSpPr>
              <p:nvPr/>
            </p:nvSpPr>
            <p:spPr>
              <a:xfrm>
                <a:off x="3575305" y="4139982"/>
                <a:ext cx="11817095" cy="4029501"/>
              </a:xfrm>
              <a:prstGeom prst="rect">
                <a:avLst/>
              </a:prstGeom>
              <a:blipFill>
                <a:blip r:embed="rId14"/>
                <a:stretch>
                  <a:fillRect l="-2116" r="-2064" b="-6203"/>
                </a:stretch>
              </a:blipFill>
            </p:spPr>
            <p:txBody>
              <a:bodyPr/>
              <a:lstStyle/>
              <a:p>
                <a:r>
                  <a:rPr lang="en-US">
                    <a:noFill/>
                  </a:rPr>
                  <a:t> </a:t>
                </a:r>
              </a:p>
            </p:txBody>
          </p:sp>
        </mc:Fallback>
      </mc:AlternateContent>
    </p:spTree>
    <p:extLst>
      <p:ext uri="{BB962C8B-B14F-4D97-AF65-F5344CB8AC3E}">
        <p14:creationId xmlns:p14="http://schemas.microsoft.com/office/powerpoint/2010/main" val="2269087009"/>
      </p:ext>
    </p:extLst>
  </p:cSld>
  <p:clrMapOvr>
    <a:masterClrMapping/>
  </p:clrMapOvr>
  <p:transition spd="med">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randombar(horizontal)">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randombar(horizontal)">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randombar(horizontal)">
                                      <p:cBhvr>
                                        <p:cTn id="22"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92250" y="419100"/>
            <a:ext cx="15798493" cy="9034463"/>
          </a:xfrm>
          <a:prstGeom prst="rect">
            <a:avLst/>
          </a:prstGeom>
        </p:spPr>
      </p:pic>
      <p:pic>
        <p:nvPicPr>
          <p:cNvPr id="22" name="Picture 2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295318" y="1028700"/>
            <a:ext cx="4071481" cy="641258"/>
          </a:xfrm>
          <a:prstGeom prst="rect">
            <a:avLst/>
          </a:prstGeom>
        </p:spPr>
      </p:pic>
      <p:pic>
        <p:nvPicPr>
          <p:cNvPr id="23" name="Picture 2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9193" y="7475203"/>
            <a:ext cx="2917521" cy="3019426"/>
          </a:xfrm>
          <a:prstGeom prst="rect">
            <a:avLst/>
          </a:prstGeom>
        </p:spPr>
      </p:pic>
      <p:pic>
        <p:nvPicPr>
          <p:cNvPr id="24" name="Picture 24"/>
          <p:cNvPicPr>
            <a:picLocks noChangeAspect="1"/>
          </p:cNvPicPr>
          <p:nvPr/>
        </p:nvPicPr>
        <p:blipFill>
          <a:blip r:embed="rId10"/>
          <a:srcRect/>
          <a:stretch>
            <a:fillRect/>
          </a:stretch>
        </p:blipFill>
        <p:spPr>
          <a:xfrm>
            <a:off x="15594020" y="7347073"/>
            <a:ext cx="2675535" cy="2916114"/>
          </a:xfrm>
          <a:prstGeom prst="rect">
            <a:avLst/>
          </a:prstGeom>
        </p:spPr>
      </p:pic>
      <p:sp>
        <p:nvSpPr>
          <p:cNvPr id="12" name="Speech Bubble: Oval 11">
            <a:extLst>
              <a:ext uri="{FF2B5EF4-FFF2-40B4-BE49-F238E27FC236}">
                <a16:creationId xmlns:a16="http://schemas.microsoft.com/office/drawing/2014/main" id="{A48E4F68-E3F1-A604-90B1-176ED8DA78D1}"/>
              </a:ext>
            </a:extLst>
          </p:cNvPr>
          <p:cNvSpPr/>
          <p:nvPr/>
        </p:nvSpPr>
        <p:spPr>
          <a:xfrm>
            <a:off x="8010396" y="277627"/>
            <a:ext cx="2362200" cy="1447800"/>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Giải</a:t>
            </a:r>
            <a:endParaRPr kumimoji="0" lang="en-US"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5A54D201-2B66-C9A4-C79E-8CB56DA61955}"/>
                  </a:ext>
                </a:extLst>
              </p:cNvPr>
              <p:cNvSpPr txBox="1"/>
              <p:nvPr/>
            </p:nvSpPr>
            <p:spPr>
              <a:xfrm>
                <a:off x="6315224" y="1809678"/>
                <a:ext cx="10029974" cy="755963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a) Do </a:t>
                </a:r>
                <a14:m>
                  <m:oMath xmlns:m="http://schemas.openxmlformats.org/officeDocument/2006/math">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t>𝐴𝐻</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𝐵𝐶</m:t>
                    </m:r>
                  </m:oMath>
                </a14:m>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Body)"/>
                    <a:cs typeface="Arial" panose="020B0604020202020204" pitchFamily="34" charset="0"/>
                  </a:rPr>
                  <a:t>nên</a:t>
                </a:r>
                <a:r>
                  <a:rPr kumimoji="0" lang="en-US" sz="4000" b="0" i="0" u="none" strike="noStrike" kern="1200" cap="none" spc="0" normalizeH="0" noProof="0" dirty="0">
                    <a:ln>
                      <a:noFill/>
                    </a:ln>
                    <a:solidFill>
                      <a:prstClr val="black"/>
                    </a:solidFill>
                    <a:effectLst/>
                    <a:uLnTx/>
                    <a:uFillTx/>
                    <a:latin typeface="Arial (Body)"/>
                    <a:cs typeface="Arial" panose="020B0604020202020204" pitchFamily="34" charset="0"/>
                  </a:rPr>
                  <a:t> </a:t>
                </a:r>
                <a14:m>
                  <m:oMath xmlns:m="http://schemas.openxmlformats.org/officeDocument/2006/math">
                    <m:acc>
                      <m:accPr>
                        <m:chr m:val="̂"/>
                        <m:ctrlPr>
                          <a:rPr kumimoji="0" lang="en-US" sz="4000" b="0" i="1" u="none" strike="noStrike" kern="1200" cap="none" spc="0" normalizeH="0" noProof="0" smtClean="0">
                            <a:ln>
                              <a:noFill/>
                            </a:ln>
                            <a:solidFill>
                              <a:prstClr val="black"/>
                            </a:solidFill>
                            <a:effectLst/>
                            <a:uLnTx/>
                            <a:uFillTx/>
                            <a:latin typeface="Cambria Math" panose="02040503050406030204" pitchFamily="18" charset="0"/>
                            <a:cs typeface="Arial" panose="020B0604020202020204" pitchFamily="34" charset="0"/>
                          </a:rPr>
                        </m:ctrlPr>
                      </m:accPr>
                      <m:e>
                        <m:r>
                          <a:rPr kumimoji="0" lang="en-US" sz="4000" b="0" i="1" u="none" strike="noStrike" kern="1200" cap="none" spc="0" normalizeH="0" noProof="0" smtClean="0">
                            <a:ln>
                              <a:noFill/>
                            </a:ln>
                            <a:solidFill>
                              <a:prstClr val="black"/>
                            </a:solidFill>
                            <a:effectLst/>
                            <a:uLnTx/>
                            <a:uFillTx/>
                            <a:latin typeface="Cambria Math" panose="02040503050406030204" pitchFamily="18" charset="0"/>
                            <a:cs typeface="Arial" panose="020B0604020202020204" pitchFamily="34" charset="0"/>
                          </a:rPr>
                          <m:t>𝐴𝐻𝐵</m:t>
                        </m:r>
                      </m:e>
                    </m:acc>
                    <m:r>
                      <a:rPr kumimoji="0" lang="en-US" sz="4000" b="0" i="1" u="none" strike="noStrike" kern="1200" cap="none" spc="0" normalizeH="0" noProof="0" smtClean="0">
                        <a:ln>
                          <a:noFill/>
                        </a:ln>
                        <a:solidFill>
                          <a:prstClr val="black"/>
                        </a:solidFill>
                        <a:effectLst/>
                        <a:uLnTx/>
                        <a:uFillTx/>
                        <a:latin typeface="Cambria Math" panose="02040503050406030204" pitchFamily="18" charset="0"/>
                        <a:cs typeface="Arial" panose="020B0604020202020204" pitchFamily="34" charset="0"/>
                      </a:rPr>
                      <m:t>=</m:t>
                    </m:r>
                    <m:acc>
                      <m:accPr>
                        <m:chr m:val="̂"/>
                        <m:ctrlPr>
                          <a:rPr kumimoji="0" lang="en-US" sz="4000" b="0" i="1" u="none" strike="noStrike" kern="1200" cap="none" spc="0" normalizeH="0" noProof="0" smtClean="0">
                            <a:ln>
                              <a:noFill/>
                            </a:ln>
                            <a:solidFill>
                              <a:prstClr val="black"/>
                            </a:solidFill>
                            <a:effectLst/>
                            <a:uLnTx/>
                            <a:uFillTx/>
                            <a:latin typeface="Cambria Math" panose="02040503050406030204" pitchFamily="18" charset="0"/>
                            <a:cs typeface="Arial" panose="020B0604020202020204" pitchFamily="34" charset="0"/>
                          </a:rPr>
                        </m:ctrlPr>
                      </m:accPr>
                      <m:e>
                        <m:r>
                          <a:rPr kumimoji="0" lang="en-US" sz="4000" b="0" i="1" u="none" strike="noStrike" kern="1200" cap="none" spc="0" normalizeH="0" noProof="0" smtClean="0">
                            <a:ln>
                              <a:noFill/>
                            </a:ln>
                            <a:solidFill>
                              <a:prstClr val="black"/>
                            </a:solidFill>
                            <a:effectLst/>
                            <a:uLnTx/>
                            <a:uFillTx/>
                            <a:latin typeface="Cambria Math" panose="02040503050406030204" pitchFamily="18" charset="0"/>
                            <a:cs typeface="Arial" panose="020B0604020202020204" pitchFamily="34" charset="0"/>
                          </a:rPr>
                          <m:t>𝐴𝐻𝐶</m:t>
                        </m:r>
                      </m:e>
                    </m:acc>
                    <m:r>
                      <a:rPr kumimoji="0" lang="en-US" sz="4000" b="0" i="1" u="none" strike="noStrike" kern="1200" cap="none" spc="0" normalizeH="0" noProof="0" smtClean="0">
                        <a:ln>
                          <a:noFill/>
                        </a:ln>
                        <a:solidFill>
                          <a:prstClr val="black"/>
                        </a:solidFill>
                        <a:effectLst/>
                        <a:uLnTx/>
                        <a:uFillTx/>
                        <a:latin typeface="Cambria Math" panose="02040503050406030204" pitchFamily="18" charset="0"/>
                        <a:cs typeface="Arial" panose="020B0604020202020204" pitchFamily="34" charset="0"/>
                      </a:rPr>
                      <m:t>=90</m:t>
                    </m:r>
                    <m:r>
                      <a:rPr lang="en-US" sz="4000" i="1" noProof="0" smtClean="0">
                        <a:solidFill>
                          <a:prstClr val="black"/>
                        </a:solidFill>
                        <a:latin typeface="Cambria Math" panose="02040503050406030204" pitchFamily="18" charset="0"/>
                        <a:ea typeface="Cambria Math" panose="02040503050406030204" pitchFamily="18" charset="0"/>
                        <a:cs typeface="Arial" panose="020B0604020202020204" pitchFamily="34" charset="0"/>
                      </a:rPr>
                      <m:t>°</m:t>
                    </m:r>
                  </m:oMath>
                </a14:m>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 (Body)"/>
                    <a:cs typeface="Arial" panose="020B0604020202020204" pitchFamily="34" charset="0"/>
                  </a:rPr>
                  <a:t>Xét</a:t>
                </a:r>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Body)"/>
                    <a:cs typeface="Arial" panose="020B0604020202020204" pitchFamily="34" charset="0"/>
                  </a:rPr>
                  <a:t>hai</a:t>
                </a:r>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tam </a:t>
                </a:r>
                <a:r>
                  <a:rPr kumimoji="0" lang="en-US" sz="4000" b="0" i="0" u="none" strike="noStrike" kern="1200" cap="none" spc="0" normalizeH="0" baseline="0" noProof="0" dirty="0" err="1">
                    <a:ln>
                      <a:noFill/>
                    </a:ln>
                    <a:solidFill>
                      <a:prstClr val="black"/>
                    </a:solidFill>
                    <a:effectLst/>
                    <a:uLnTx/>
                    <a:uFillTx/>
                    <a:latin typeface="Arial (Body)"/>
                    <a:cs typeface="Arial" panose="020B0604020202020204" pitchFamily="34" charset="0"/>
                  </a:rPr>
                  <a:t>giác</a:t>
                </a:r>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Body)"/>
                    <a:cs typeface="Arial" panose="020B0604020202020204" pitchFamily="34" charset="0"/>
                  </a:rPr>
                  <a:t>vuông</a:t>
                </a:r>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cs typeface="Arial" panose="020B0604020202020204" pitchFamily="34" charset="0"/>
                      </a:rPr>
                      <m:t>𝐴𝐻𝐵</m:t>
                    </m:r>
                  </m:oMath>
                </a14:m>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Body)"/>
                    <a:cs typeface="Arial" panose="020B0604020202020204" pitchFamily="34" charset="0"/>
                  </a:rPr>
                  <a:t>và</a:t>
                </a:r>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cs typeface="Arial" panose="020B0604020202020204" pitchFamily="34" charset="0"/>
                      </a:rPr>
                      <m:t>𝐴𝐻𝐶</m:t>
                    </m:r>
                  </m:oMath>
                </a14:m>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ta </a:t>
                </a:r>
                <a:r>
                  <a:rPr kumimoji="0" lang="en-US" sz="4000" b="0" i="0" u="none" strike="noStrike" kern="1200" cap="none" spc="0" normalizeH="0" baseline="0" noProof="0" dirty="0" err="1">
                    <a:ln>
                      <a:noFill/>
                    </a:ln>
                    <a:solidFill>
                      <a:prstClr val="black"/>
                    </a:solidFill>
                    <a:effectLst/>
                    <a:uLnTx/>
                    <a:uFillTx/>
                    <a:latin typeface="Arial (Body)"/>
                    <a:cs typeface="Arial" panose="020B0604020202020204" pitchFamily="34" charset="0"/>
                  </a:rPr>
                  <a:t>có</a:t>
                </a:r>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u="none" strike="noStrike" kern="1200" cap="none" spc="0" normalizeH="0" baseline="0" noProof="0" dirty="0">
                    <a:ln>
                      <a:noFill/>
                    </a:ln>
                    <a:solidFill>
                      <a:prstClr val="black"/>
                    </a:solidFill>
                    <a:effectLst/>
                    <a:uLnTx/>
                    <a:uFillTx/>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cs typeface="Arial" panose="020B0604020202020204" pitchFamily="34" charset="0"/>
                      </a:rPr>
                      <m:t>𝐴𝐵</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cs typeface="Arial" panose="020B0604020202020204" pitchFamily="34" charset="0"/>
                      </a:rPr>
                      <m:t>=</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cs typeface="Arial" panose="020B0604020202020204" pitchFamily="34" charset="0"/>
                      </a:rPr>
                      <m:t>𝐴𝐶</m:t>
                    </m:r>
                  </m:oMath>
                </a14:m>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Body)"/>
                    <a:cs typeface="Arial" panose="020B0604020202020204" pitchFamily="34" charset="0"/>
                  </a:rPr>
                  <a:t>gt</a:t>
                </a:r>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cs typeface="Arial" panose="020B0604020202020204" pitchFamily="34" charset="0"/>
                      </a:rPr>
                      <m:t>𝐴𝐻</m:t>
                    </m:r>
                  </m:oMath>
                </a14:m>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Body)"/>
                    <a:cs typeface="Arial" panose="020B0604020202020204" pitchFamily="34" charset="0"/>
                  </a:rPr>
                  <a:t>là</a:t>
                </a:r>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Body)"/>
                    <a:cs typeface="Arial" panose="020B0604020202020204" pitchFamily="34" charset="0"/>
                  </a:rPr>
                  <a:t>cạnh</a:t>
                </a:r>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Body)"/>
                    <a:cs typeface="Arial" panose="020B0604020202020204" pitchFamily="34" charset="0"/>
                  </a:rPr>
                  <a:t>chung</a:t>
                </a:r>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 (Body)"/>
                    <a:cs typeface="Arial" panose="020B0604020202020204" pitchFamily="34" charset="0"/>
                  </a:rPr>
                  <a:t>Suy</a:t>
                </a:r>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Body)"/>
                    <a:cs typeface="Arial" panose="020B0604020202020204" pitchFamily="34" charset="0"/>
                  </a:rPr>
                  <a:t>ra</a:t>
                </a:r>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a:t>
                </a:r>
                <a14:m>
                  <m:oMath xmlns:m="http://schemas.openxmlformats.org/officeDocument/2006/math">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𝐴𝐻𝐵</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𝐴𝐻𝐶</m:t>
                    </m:r>
                  </m:oMath>
                </a14:m>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Body)"/>
                    <a:cs typeface="Arial" panose="020B0604020202020204" pitchFamily="34" charset="0"/>
                  </a:rPr>
                  <a:t>cạnh</a:t>
                </a:r>
                <a:r>
                  <a:rPr kumimoji="0" lang="en-US" sz="4000" b="0" i="0" u="none" strike="noStrike" kern="1200" cap="none" spc="0" normalizeH="0" noProof="0" dirty="0">
                    <a:ln>
                      <a:noFill/>
                    </a:ln>
                    <a:solidFill>
                      <a:prstClr val="black"/>
                    </a:solidFill>
                    <a:effectLst/>
                    <a:uLnTx/>
                    <a:uFillTx/>
                    <a:latin typeface="Arial (Body)"/>
                    <a:cs typeface="Arial" panose="020B0604020202020204" pitchFamily="34" charset="0"/>
                  </a:rPr>
                  <a:t> </a:t>
                </a:r>
                <a:r>
                  <a:rPr kumimoji="0" lang="en-US" sz="4000" b="0" i="0" u="none" strike="noStrike" kern="1200" cap="none" spc="0" normalizeH="0" noProof="0" dirty="0" err="1">
                    <a:ln>
                      <a:noFill/>
                    </a:ln>
                    <a:solidFill>
                      <a:prstClr val="black"/>
                    </a:solidFill>
                    <a:effectLst/>
                    <a:uLnTx/>
                    <a:uFillTx/>
                    <a:latin typeface="Arial (Body)"/>
                    <a:cs typeface="Arial" panose="020B0604020202020204" pitchFamily="34" charset="0"/>
                  </a:rPr>
                  <a:t>huyền</a:t>
                </a:r>
                <a:r>
                  <a:rPr kumimoji="0" lang="en-US" sz="4000" b="0" i="0" u="none" strike="noStrike" kern="1200" cap="none" spc="0" normalizeH="0" noProof="0" dirty="0">
                    <a:ln>
                      <a:noFill/>
                    </a:ln>
                    <a:solidFill>
                      <a:prstClr val="black"/>
                    </a:solidFill>
                    <a:effectLst/>
                    <a:uLnTx/>
                    <a:uFillTx/>
                    <a:latin typeface="Arial (Body)"/>
                    <a:cs typeface="Arial" panose="020B0604020202020204" pitchFamily="34" charset="0"/>
                  </a:rPr>
                  <a:t> – </a:t>
                </a:r>
                <a:r>
                  <a:rPr kumimoji="0" lang="en-US" sz="4000" b="0" i="0" u="none" strike="noStrike" kern="1200" cap="none" spc="0" normalizeH="0" noProof="0" dirty="0" err="1">
                    <a:ln>
                      <a:noFill/>
                    </a:ln>
                    <a:solidFill>
                      <a:prstClr val="black"/>
                    </a:solidFill>
                    <a:effectLst/>
                    <a:uLnTx/>
                    <a:uFillTx/>
                    <a:latin typeface="Arial (Body)"/>
                    <a:cs typeface="Arial" panose="020B0604020202020204" pitchFamily="34" charset="0"/>
                  </a:rPr>
                  <a:t>cạnh</a:t>
                </a:r>
                <a:r>
                  <a:rPr kumimoji="0" lang="en-US" sz="4000" b="0" i="0" u="none" strike="noStrike" kern="1200" cap="none" spc="0" normalizeH="0" noProof="0" dirty="0">
                    <a:ln>
                      <a:noFill/>
                    </a:ln>
                    <a:solidFill>
                      <a:prstClr val="black"/>
                    </a:solidFill>
                    <a:effectLst/>
                    <a:uLnTx/>
                    <a:uFillTx/>
                    <a:latin typeface="Arial (Body)"/>
                    <a:cs typeface="Arial" panose="020B0604020202020204" pitchFamily="34" charset="0"/>
                  </a:rPr>
                  <a:t> </a:t>
                </a:r>
                <a:r>
                  <a:rPr kumimoji="0" lang="en-US" sz="4000" b="0" i="0" u="none" strike="noStrike" kern="1200" cap="none" spc="0" normalizeH="0" noProof="0" dirty="0" err="1">
                    <a:ln>
                      <a:noFill/>
                    </a:ln>
                    <a:solidFill>
                      <a:prstClr val="black"/>
                    </a:solidFill>
                    <a:effectLst/>
                    <a:uLnTx/>
                    <a:uFillTx/>
                    <a:latin typeface="Arial (Body)"/>
                    <a:cs typeface="Arial" panose="020B0604020202020204" pitchFamily="34" charset="0"/>
                  </a:rPr>
                  <a:t>góc</a:t>
                </a:r>
                <a:r>
                  <a:rPr kumimoji="0" lang="en-US" sz="4000" b="0" i="0" u="none" strike="noStrike" kern="1200" cap="none" spc="0" normalizeH="0" noProof="0" dirty="0">
                    <a:ln>
                      <a:noFill/>
                    </a:ln>
                    <a:solidFill>
                      <a:prstClr val="black"/>
                    </a:solidFill>
                    <a:effectLst/>
                    <a:uLnTx/>
                    <a:uFillTx/>
                    <a:latin typeface="Arial (Body)"/>
                    <a:cs typeface="Arial" panose="020B0604020202020204" pitchFamily="34" charset="0"/>
                  </a:rPr>
                  <a:t> </a:t>
                </a:r>
                <a:r>
                  <a:rPr kumimoji="0" lang="en-US" sz="4000" b="0" i="0" u="none" strike="noStrike" kern="1200" cap="none" spc="0" normalizeH="0" noProof="0" dirty="0" err="1">
                    <a:ln>
                      <a:noFill/>
                    </a:ln>
                    <a:solidFill>
                      <a:prstClr val="black"/>
                    </a:solidFill>
                    <a:effectLst/>
                    <a:uLnTx/>
                    <a:uFillTx/>
                    <a:latin typeface="Arial (Body)"/>
                    <a:cs typeface="Arial" panose="020B0604020202020204" pitchFamily="34" charset="0"/>
                  </a:rPr>
                  <a:t>vuông</a:t>
                </a:r>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a:t>
                </a:r>
              </a:p>
              <a:p>
                <a:pPr marR="0" algn="just">
                  <a:lnSpc>
                    <a:spcPct val="150000"/>
                  </a:lnSpc>
                  <a:spcBef>
                    <a:spcPts val="0"/>
                  </a:spcBef>
                  <a:spcAft>
                    <a:spcPts val="800"/>
                  </a:spcAft>
                </a:pPr>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b) </a:t>
                </a:r>
                <a:r>
                  <a:rPr lang="en-US" sz="4000" dirty="0">
                    <a:latin typeface="Arial (Body)"/>
                    <a:ea typeface="Times New Roman" panose="02020603050405020304" pitchFamily="18" charset="0"/>
                    <a:cs typeface="Arial" panose="020B0604020202020204" pitchFamily="34" charset="0"/>
                  </a:rPr>
                  <a:t>Vì </a:t>
                </a:r>
                <a14:m>
                  <m:oMath xmlns:m="http://schemas.openxmlformats.org/officeDocument/2006/math">
                    <m:r>
                      <a:rPr lang="en-US" sz="4000" i="1">
                        <a:latin typeface="Cambria Math" panose="02040503050406030204" pitchFamily="18" charset="0"/>
                        <a:ea typeface="Cambria Math" panose="02040503050406030204" pitchFamily="18" charset="0"/>
                        <a:cs typeface="Arial" panose="020B0604020202020204" pitchFamily="34" charset="0"/>
                      </a:rPr>
                      <m:t>∆</m:t>
                    </m:r>
                    <m:r>
                      <a:rPr lang="en-US" sz="4000" b="0" i="1" smtClean="0">
                        <a:latin typeface="Cambria Math" panose="02040503050406030204" pitchFamily="18" charset="0"/>
                        <a:ea typeface="Cambria Math" panose="02040503050406030204" pitchFamily="18" charset="0"/>
                        <a:cs typeface="Arial" panose="020B0604020202020204" pitchFamily="34" charset="0"/>
                      </a:rPr>
                      <m:t>𝐴𝐻𝐵</m:t>
                    </m:r>
                    <m:r>
                      <a:rPr lang="en-US" sz="4000" i="1">
                        <a:latin typeface="Cambria Math" panose="02040503050406030204" pitchFamily="18" charset="0"/>
                        <a:ea typeface="Cambria Math" panose="02040503050406030204" pitchFamily="18" charset="0"/>
                        <a:cs typeface="Arial" panose="020B0604020202020204" pitchFamily="34" charset="0"/>
                      </a:rPr>
                      <m:t>=∆</m:t>
                    </m:r>
                    <m:r>
                      <a:rPr lang="en-US" sz="4000" b="0" i="1" smtClean="0">
                        <a:latin typeface="Cambria Math" panose="02040503050406030204" pitchFamily="18" charset="0"/>
                        <a:ea typeface="Cambria Math" panose="02040503050406030204" pitchFamily="18" charset="0"/>
                        <a:cs typeface="Arial" panose="020B0604020202020204" pitchFamily="34" charset="0"/>
                      </a:rPr>
                      <m:t>𝐴𝐻𝐶</m:t>
                    </m:r>
                  </m:oMath>
                </a14:m>
                <a:r>
                  <a:rPr lang="en-US" sz="4000" dirty="0">
                    <a:latin typeface="Arial (Body)"/>
                    <a:ea typeface="Times New Roman" panose="02020603050405020304" pitchFamily="18" charset="0"/>
                    <a:cs typeface="Arial" panose="020B0604020202020204" pitchFamily="34" charset="0"/>
                  </a:rPr>
                  <a:t> </a:t>
                </a:r>
                <a:r>
                  <a:rPr lang="en-US" sz="4000" dirty="0" err="1">
                    <a:latin typeface="Arial (Body)"/>
                    <a:ea typeface="Times New Roman" panose="02020603050405020304" pitchFamily="18" charset="0"/>
                    <a:cs typeface="Arial" panose="020B0604020202020204" pitchFamily="34" charset="0"/>
                  </a:rPr>
                  <a:t>nên</a:t>
                </a:r>
                <a:r>
                  <a:rPr lang="en-US" sz="4000" dirty="0">
                    <a:latin typeface="Arial (Body)"/>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𝐵𝐴𝐻</m:t>
                        </m:r>
                      </m:e>
                    </m:acc>
                    <m:r>
                      <a:rPr lang="en-US" sz="4000" b="0" i="1" smtClean="0">
                        <a:latin typeface="Cambria Math" panose="02040503050406030204" pitchFamily="18" charset="0"/>
                        <a:cs typeface="Arial" panose="020B0604020202020204" pitchFamily="34" charset="0"/>
                      </a:rPr>
                      <m:t>=</m:t>
                    </m:r>
                    <m:acc>
                      <m:accPr>
                        <m:chr m:val="̂"/>
                        <m:ctrlPr>
                          <a:rPr lang="en-US" sz="4000" b="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𝐶𝐴𝐻</m:t>
                        </m:r>
                      </m:e>
                    </m:acc>
                  </m:oMath>
                </a14:m>
                <a:r>
                  <a:rPr lang="en-US" sz="4000" dirty="0">
                    <a:latin typeface="Arial (Body)"/>
                    <a:ea typeface="Times New Roman" panose="02020603050405020304" pitchFamily="18" charset="0"/>
                    <a:cs typeface="Arial" panose="020B0604020202020204" pitchFamily="34" charset="0"/>
                  </a:rPr>
                  <a:t> (</a:t>
                </a:r>
                <a:r>
                  <a:rPr lang="en-US" sz="4000" dirty="0" err="1">
                    <a:latin typeface="Arial (Body)"/>
                    <a:ea typeface="Times New Roman" panose="02020603050405020304" pitchFamily="18" charset="0"/>
                    <a:cs typeface="Arial" panose="020B0604020202020204" pitchFamily="34" charset="0"/>
                  </a:rPr>
                  <a:t>hai</a:t>
                </a:r>
                <a:r>
                  <a:rPr lang="en-US" sz="4000" dirty="0">
                    <a:latin typeface="Arial (Body)"/>
                    <a:ea typeface="Times New Roman" panose="02020603050405020304" pitchFamily="18" charset="0"/>
                    <a:cs typeface="Arial" panose="020B0604020202020204" pitchFamily="34" charset="0"/>
                  </a:rPr>
                  <a:t> </a:t>
                </a:r>
                <a:r>
                  <a:rPr lang="en-US" sz="4000" dirty="0" err="1">
                    <a:latin typeface="Arial (Body)"/>
                    <a:ea typeface="Times New Roman" panose="02020603050405020304" pitchFamily="18" charset="0"/>
                    <a:cs typeface="Arial" panose="020B0604020202020204" pitchFamily="34" charset="0"/>
                  </a:rPr>
                  <a:t>góc</a:t>
                </a:r>
                <a:r>
                  <a:rPr lang="en-US" sz="4000" dirty="0">
                    <a:latin typeface="Arial (Body)"/>
                    <a:ea typeface="Times New Roman" panose="02020603050405020304" pitchFamily="18" charset="0"/>
                    <a:cs typeface="Arial" panose="020B0604020202020204" pitchFamily="34" charset="0"/>
                  </a:rPr>
                  <a:t> </a:t>
                </a:r>
                <a:r>
                  <a:rPr lang="en-US" sz="4000" dirty="0" err="1">
                    <a:latin typeface="Arial (Body)"/>
                    <a:ea typeface="Times New Roman" panose="02020603050405020304" pitchFamily="18" charset="0"/>
                    <a:cs typeface="Arial" panose="020B0604020202020204" pitchFamily="34" charset="0"/>
                  </a:rPr>
                  <a:t>tương</a:t>
                </a:r>
                <a:r>
                  <a:rPr lang="en-US" sz="4000" dirty="0">
                    <a:latin typeface="Arial (Body)"/>
                    <a:ea typeface="Times New Roman" panose="02020603050405020304" pitchFamily="18" charset="0"/>
                    <a:cs typeface="Arial" panose="020B0604020202020204" pitchFamily="34" charset="0"/>
                  </a:rPr>
                  <a:t> </a:t>
                </a:r>
                <a:r>
                  <a:rPr lang="en-US" sz="4000" dirty="0" err="1">
                    <a:latin typeface="Arial (Body)"/>
                    <a:ea typeface="Times New Roman" panose="02020603050405020304" pitchFamily="18" charset="0"/>
                    <a:cs typeface="Arial" panose="020B0604020202020204" pitchFamily="34" charset="0"/>
                  </a:rPr>
                  <a:t>ứng</a:t>
                </a:r>
                <a:r>
                  <a:rPr lang="en-US" sz="4000" dirty="0">
                    <a:latin typeface="Arial (Body)"/>
                    <a:ea typeface="Times New Roman" panose="02020603050405020304" pitchFamily="18" charset="0"/>
                    <a:cs typeface="Arial" panose="020B0604020202020204" pitchFamily="34" charset="0"/>
                  </a:rPr>
                  <a:t>)</a:t>
                </a:r>
              </a:p>
              <a:p>
                <a:pPr marR="0" algn="just">
                  <a:lnSpc>
                    <a:spcPct val="150000"/>
                  </a:lnSpc>
                  <a:spcBef>
                    <a:spcPts val="0"/>
                  </a:spcBef>
                  <a:spcAft>
                    <a:spcPts val="800"/>
                  </a:spcAft>
                </a:pPr>
                <a:r>
                  <a:rPr lang="en-US" sz="4000" dirty="0" err="1">
                    <a:latin typeface="Arial (Body)"/>
                    <a:ea typeface="Times New Roman" panose="02020603050405020304" pitchFamily="18" charset="0"/>
                    <a:cs typeface="Arial" panose="020B0604020202020204" pitchFamily="34" charset="0"/>
                  </a:rPr>
                  <a:t>Suy</a:t>
                </a:r>
                <a:r>
                  <a:rPr lang="en-US" sz="4000" dirty="0">
                    <a:latin typeface="Arial (Body)"/>
                    <a:ea typeface="Times New Roman" panose="02020603050405020304" pitchFamily="18" charset="0"/>
                    <a:cs typeface="Arial" panose="020B0604020202020204" pitchFamily="34" charset="0"/>
                  </a:rPr>
                  <a:t> </a:t>
                </a:r>
                <a:r>
                  <a:rPr lang="en-US" sz="4000" dirty="0" err="1">
                    <a:latin typeface="Arial (Body)"/>
                    <a:ea typeface="Times New Roman" panose="02020603050405020304" pitchFamily="18" charset="0"/>
                    <a:cs typeface="Arial" panose="020B0604020202020204" pitchFamily="34" charset="0"/>
                  </a:rPr>
                  <a:t>ra</a:t>
                </a:r>
                <a:r>
                  <a:rPr lang="en-US" sz="4000" dirty="0">
                    <a:latin typeface="Arial (Body)"/>
                    <a:ea typeface="Times New Roman" panose="02020603050405020304" pitchFamily="18" charset="0"/>
                    <a:cs typeface="Arial" panose="020B0604020202020204" pitchFamily="34" charset="0"/>
                  </a:rPr>
                  <a:t> </a:t>
                </a:r>
                <a14:m>
                  <m:oMath xmlns:m="http://schemas.openxmlformats.org/officeDocument/2006/math">
                    <m:r>
                      <a:rPr lang="en-US" sz="4000" b="0" i="1" dirty="0" smtClean="0">
                        <a:latin typeface="Cambria Math" panose="02040503050406030204" pitchFamily="18" charset="0"/>
                        <a:ea typeface="Times New Roman" panose="02020603050405020304" pitchFamily="18" charset="0"/>
                        <a:cs typeface="Arial" panose="020B0604020202020204" pitchFamily="34" charset="0"/>
                      </a:rPr>
                      <m:t>𝐴𝐻</m:t>
                    </m:r>
                  </m:oMath>
                </a14:m>
                <a:r>
                  <a:rPr lang="en-US" sz="4000" dirty="0">
                    <a:latin typeface="Arial (Body)"/>
                    <a:ea typeface="Times New Roman" panose="02020603050405020304" pitchFamily="18" charset="0"/>
                    <a:cs typeface="Arial" panose="020B0604020202020204" pitchFamily="34" charset="0"/>
                  </a:rPr>
                  <a:t> </a:t>
                </a:r>
                <a:r>
                  <a:rPr lang="en-US" sz="4000" dirty="0" err="1">
                    <a:latin typeface="Arial (Body)"/>
                    <a:ea typeface="Times New Roman" panose="02020603050405020304" pitchFamily="18" charset="0"/>
                    <a:cs typeface="Arial" panose="020B0604020202020204" pitchFamily="34" charset="0"/>
                  </a:rPr>
                  <a:t>là</a:t>
                </a:r>
                <a:r>
                  <a:rPr lang="en-US" sz="4000" dirty="0">
                    <a:latin typeface="Arial (Body)"/>
                    <a:ea typeface="Times New Roman" panose="02020603050405020304" pitchFamily="18" charset="0"/>
                    <a:cs typeface="Arial" panose="020B0604020202020204" pitchFamily="34" charset="0"/>
                  </a:rPr>
                  <a:t> </a:t>
                </a:r>
                <a:r>
                  <a:rPr lang="en-US" sz="4000" dirty="0" err="1">
                    <a:latin typeface="Arial (Body)"/>
                    <a:ea typeface="Times New Roman" panose="02020603050405020304" pitchFamily="18" charset="0"/>
                    <a:cs typeface="Arial" panose="020B0604020202020204" pitchFamily="34" charset="0"/>
                  </a:rPr>
                  <a:t>tia</a:t>
                </a:r>
                <a:r>
                  <a:rPr lang="en-US" sz="4000" dirty="0">
                    <a:latin typeface="Arial (Body)"/>
                    <a:ea typeface="Times New Roman" panose="02020603050405020304" pitchFamily="18" charset="0"/>
                    <a:cs typeface="Arial" panose="020B0604020202020204" pitchFamily="34" charset="0"/>
                  </a:rPr>
                  <a:t> </a:t>
                </a:r>
                <a:r>
                  <a:rPr lang="en-US" sz="4000" dirty="0" err="1">
                    <a:latin typeface="Arial (Body)"/>
                    <a:ea typeface="Times New Roman" panose="02020603050405020304" pitchFamily="18" charset="0"/>
                    <a:cs typeface="Arial" panose="020B0604020202020204" pitchFamily="34" charset="0"/>
                  </a:rPr>
                  <a:t>phân</a:t>
                </a:r>
                <a:r>
                  <a:rPr lang="en-US" sz="4000" dirty="0">
                    <a:latin typeface="Arial (Body)"/>
                    <a:ea typeface="Times New Roman" panose="02020603050405020304" pitchFamily="18" charset="0"/>
                    <a:cs typeface="Arial" panose="020B0604020202020204" pitchFamily="34" charset="0"/>
                  </a:rPr>
                  <a:t> </a:t>
                </a:r>
                <a:r>
                  <a:rPr lang="en-US" sz="4000" dirty="0" err="1">
                    <a:latin typeface="Arial (Body)"/>
                    <a:ea typeface="Times New Roman" panose="02020603050405020304" pitchFamily="18" charset="0"/>
                    <a:cs typeface="Arial" panose="020B0604020202020204" pitchFamily="34" charset="0"/>
                  </a:rPr>
                  <a:t>giác</a:t>
                </a:r>
                <a:r>
                  <a:rPr lang="en-US" sz="4000" dirty="0">
                    <a:latin typeface="Arial (Body)"/>
                    <a:ea typeface="Times New Roman" panose="02020603050405020304" pitchFamily="18" charset="0"/>
                    <a:cs typeface="Arial" panose="020B0604020202020204" pitchFamily="34" charset="0"/>
                  </a:rPr>
                  <a:t> </a:t>
                </a:r>
                <a:r>
                  <a:rPr lang="en-US" sz="4000" dirty="0" err="1">
                    <a:latin typeface="Arial (Body)"/>
                    <a:ea typeface="Times New Roman" panose="02020603050405020304" pitchFamily="18" charset="0"/>
                    <a:cs typeface="Arial" panose="020B0604020202020204" pitchFamily="34" charset="0"/>
                  </a:rPr>
                  <a:t>của</a:t>
                </a:r>
                <a:r>
                  <a:rPr lang="en-US" sz="4000" dirty="0">
                    <a:latin typeface="Arial (Body)"/>
                    <a:ea typeface="Times New Roman" panose="02020603050405020304" pitchFamily="18" charset="0"/>
                    <a:cs typeface="Arial" panose="020B0604020202020204" pitchFamily="34" charset="0"/>
                  </a:rPr>
                  <a:t> </a:t>
                </a:r>
                <a:r>
                  <a:rPr lang="en-US" sz="4000" dirty="0" err="1">
                    <a:latin typeface="Arial (Body)"/>
                    <a:ea typeface="Times New Roman" panose="02020603050405020304" pitchFamily="18" charset="0"/>
                    <a:cs typeface="Arial" panose="020B0604020202020204" pitchFamily="34" charset="0"/>
                  </a:rPr>
                  <a:t>góc</a:t>
                </a:r>
                <a:r>
                  <a:rPr lang="en-US" sz="4000" dirty="0">
                    <a:latin typeface="Arial (Body)"/>
                    <a:ea typeface="Times New Roman" panose="02020603050405020304" pitchFamily="18" charset="0"/>
                    <a:cs typeface="Arial" panose="020B0604020202020204" pitchFamily="34" charset="0"/>
                  </a:rPr>
                  <a:t> </a:t>
                </a:r>
                <a14:m>
                  <m:oMath xmlns:m="http://schemas.openxmlformats.org/officeDocument/2006/math">
                    <m:r>
                      <a:rPr lang="en-US" sz="4000" b="0" i="1" dirty="0" smtClean="0">
                        <a:latin typeface="Cambria Math" panose="02040503050406030204" pitchFamily="18" charset="0"/>
                        <a:ea typeface="Times New Roman" panose="02020603050405020304" pitchFamily="18" charset="0"/>
                        <a:cs typeface="Arial" panose="020B0604020202020204" pitchFamily="34" charset="0"/>
                      </a:rPr>
                      <m:t>𝐵𝐴𝐶</m:t>
                    </m:r>
                  </m:oMath>
                </a14:m>
                <a:r>
                  <a:rPr lang="en-US" sz="4000" dirty="0">
                    <a:latin typeface="Arial (Body)"/>
                    <a:ea typeface="Times New Roman" panose="02020603050405020304" pitchFamily="18" charset="0"/>
                    <a:cs typeface="Arial" panose="020B0604020202020204" pitchFamily="34" charset="0"/>
                  </a:rPr>
                  <a:t>.</a:t>
                </a:r>
              </a:p>
            </p:txBody>
          </p:sp>
        </mc:Choice>
        <mc:Fallback xmlns="">
          <p:sp>
            <p:nvSpPr>
              <p:cNvPr id="13" name="TextBox 12">
                <a:extLst>
                  <a:ext uri="{FF2B5EF4-FFF2-40B4-BE49-F238E27FC236}">
                    <a16:creationId xmlns:a16="http://schemas.microsoft.com/office/drawing/2014/main" id="{5A54D201-2B66-C9A4-C79E-8CB56DA61955}"/>
                  </a:ext>
                </a:extLst>
              </p:cNvPr>
              <p:cNvSpPr txBox="1">
                <a:spLocks noRot="1" noChangeAspect="1" noMove="1" noResize="1" noEditPoints="1" noAdjustHandles="1" noChangeArrowheads="1" noChangeShapeType="1" noTextEdit="1"/>
              </p:cNvSpPr>
              <p:nvPr/>
            </p:nvSpPr>
            <p:spPr>
              <a:xfrm>
                <a:off x="6315224" y="1809678"/>
                <a:ext cx="10029974" cy="7559634"/>
              </a:xfrm>
              <a:prstGeom prst="rect">
                <a:avLst/>
              </a:prstGeom>
              <a:blipFill>
                <a:blip r:embed="rId11"/>
                <a:stretch>
                  <a:fillRect l="-2188" r="-2128" b="-2097"/>
                </a:stretch>
              </a:blipFill>
            </p:spPr>
            <p:txBody>
              <a:bodyPr/>
              <a:lstStyle/>
              <a:p>
                <a:r>
                  <a:rPr lang="en-US">
                    <a:noFill/>
                  </a:rPr>
                  <a:t> </a:t>
                </a:r>
              </a:p>
            </p:txBody>
          </p:sp>
        </mc:Fallback>
      </mc:AlternateContent>
      <p:pic>
        <p:nvPicPr>
          <p:cNvPr id="17" name="Picture 16">
            <a:extLst>
              <a:ext uri="{FF2B5EF4-FFF2-40B4-BE49-F238E27FC236}">
                <a16:creationId xmlns:a16="http://schemas.microsoft.com/office/drawing/2014/main" id="{D1DB8ED9-AAC3-24F5-4FAB-53111C45BD19}"/>
              </a:ext>
            </a:extLst>
          </p:cNvPr>
          <p:cNvPicPr>
            <a:picLocks noChangeAspect="1"/>
          </p:cNvPicPr>
          <p:nvPr/>
        </p:nvPicPr>
        <p:blipFill rotWithShape="1">
          <a:blip r:embed="rId12">
            <a:extLst>
              <a:ext uri="{28A0092B-C50C-407E-A947-70E740481C1C}">
                <a14:useLocalDpi xmlns:a14="http://schemas.microsoft.com/office/drawing/2010/main" val="0"/>
              </a:ext>
            </a:extLst>
          </a:blip>
          <a:srcRect l="74370" t="16716" r="4989" b="31178"/>
          <a:stretch/>
        </p:blipFill>
        <p:spPr>
          <a:xfrm>
            <a:off x="1685776" y="2750012"/>
            <a:ext cx="4496243" cy="5620414"/>
          </a:xfrm>
          <a:prstGeom prst="rect">
            <a:avLst/>
          </a:prstGeom>
        </p:spPr>
      </p:pic>
    </p:spTree>
    <p:extLst>
      <p:ext uri="{BB962C8B-B14F-4D97-AF65-F5344CB8AC3E}">
        <p14:creationId xmlns:p14="http://schemas.microsoft.com/office/powerpoint/2010/main" val="82218901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500"/>
                                        <p:tgtEl>
                                          <p:spTgt spid="17"/>
                                        </p:tgtEl>
                                        <p:attrNameLst>
                                          <p:attrName>ppt_y</p:attrName>
                                        </p:attrNameLst>
                                      </p:cBhvr>
                                      <p:tavLst>
                                        <p:tav tm="0">
                                          <p:val>
                                            <p:strVal val="#ppt_y+#ppt_h*1.125000"/>
                                          </p:val>
                                        </p:tav>
                                        <p:tav tm="100000">
                                          <p:val>
                                            <p:strVal val="#ppt_y"/>
                                          </p:val>
                                        </p:tav>
                                      </p:tavLst>
                                    </p:anim>
                                    <p:animEffect transition="in" filter="wipe(up)">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3">
                                            <p:txEl>
                                              <p:pRg st="0" end="0"/>
                                            </p:txEl>
                                          </p:spTgt>
                                        </p:tgtEl>
                                        <p:attrNameLst>
                                          <p:attrName>style.visibility</p:attrName>
                                        </p:attrNameLst>
                                      </p:cBhvr>
                                      <p:to>
                                        <p:strVal val="visible"/>
                                      </p:to>
                                    </p:set>
                                    <p:animEffect transition="in" filter="fade">
                                      <p:cBhvr>
                                        <p:cTn id="20" dur="500"/>
                                        <p:tgtEl>
                                          <p:spTgt spid="1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3">
                                            <p:txEl>
                                              <p:pRg st="1" end="1"/>
                                            </p:txEl>
                                          </p:spTgt>
                                        </p:tgtEl>
                                        <p:attrNameLst>
                                          <p:attrName>style.visibility</p:attrName>
                                        </p:attrNameLst>
                                      </p:cBhvr>
                                      <p:to>
                                        <p:strVal val="visible"/>
                                      </p:to>
                                    </p:set>
                                    <p:animEffect transition="in" filter="fade">
                                      <p:cBhvr>
                                        <p:cTn id="25" dur="500"/>
                                        <p:tgtEl>
                                          <p:spTgt spid="1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3">
                                            <p:txEl>
                                              <p:pRg st="2" end="2"/>
                                            </p:txEl>
                                          </p:spTgt>
                                        </p:tgtEl>
                                        <p:attrNameLst>
                                          <p:attrName>style.visibility</p:attrName>
                                        </p:attrNameLst>
                                      </p:cBhvr>
                                      <p:to>
                                        <p:strVal val="visible"/>
                                      </p:to>
                                    </p:set>
                                    <p:animEffect transition="in" filter="fade">
                                      <p:cBhvr>
                                        <p:cTn id="30" dur="500"/>
                                        <p:tgtEl>
                                          <p:spTgt spid="1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3">
                                            <p:txEl>
                                              <p:pRg st="3" end="3"/>
                                            </p:txEl>
                                          </p:spTgt>
                                        </p:tgtEl>
                                        <p:attrNameLst>
                                          <p:attrName>style.visibility</p:attrName>
                                        </p:attrNameLst>
                                      </p:cBhvr>
                                      <p:to>
                                        <p:strVal val="visible"/>
                                      </p:to>
                                    </p:set>
                                    <p:animEffect transition="in" filter="fade">
                                      <p:cBhvr>
                                        <p:cTn id="35" dur="500"/>
                                        <p:tgtEl>
                                          <p:spTgt spid="1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3">
                                            <p:txEl>
                                              <p:pRg st="4" end="4"/>
                                            </p:txEl>
                                          </p:spTgt>
                                        </p:tgtEl>
                                        <p:attrNameLst>
                                          <p:attrName>style.visibility</p:attrName>
                                        </p:attrNameLst>
                                      </p:cBhvr>
                                      <p:to>
                                        <p:strVal val="visible"/>
                                      </p:to>
                                    </p:set>
                                    <p:animEffect transition="in" filter="fade">
                                      <p:cBhvr>
                                        <p:cTn id="40" dur="500"/>
                                        <p:tgtEl>
                                          <p:spTgt spid="13">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3">
                                            <p:txEl>
                                              <p:pRg st="5" end="5"/>
                                            </p:txEl>
                                          </p:spTgt>
                                        </p:tgtEl>
                                        <p:attrNameLst>
                                          <p:attrName>style.visibility</p:attrName>
                                        </p:attrNameLst>
                                      </p:cBhvr>
                                      <p:to>
                                        <p:strVal val="visible"/>
                                      </p:to>
                                    </p:set>
                                    <p:animEffect transition="in" filter="fade">
                                      <p:cBhvr>
                                        <p:cTn id="45" dur="5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05898" y="1028700"/>
            <a:ext cx="16040100" cy="8229600"/>
          </a:xfrm>
          <a:prstGeom prst="rect">
            <a:avLst/>
          </a:prstGeom>
        </p:spPr>
      </p:pic>
      <p:pic>
        <p:nvPicPr>
          <p:cNvPr id="20" name="Picture 2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388922">
            <a:off x="900977" y="-284607"/>
            <a:ext cx="1639271" cy="2956063"/>
          </a:xfrm>
          <a:prstGeom prst="rect">
            <a:avLst/>
          </a:prstGeom>
        </p:spPr>
      </p:pic>
      <p:pic>
        <p:nvPicPr>
          <p:cNvPr id="24" name="Picture 2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14779640" y="6521041"/>
            <a:ext cx="3975926" cy="4114800"/>
          </a:xfrm>
          <a:prstGeom prst="rect">
            <a:avLst/>
          </a:prstGeom>
        </p:spPr>
      </p:pic>
      <p:pic>
        <p:nvPicPr>
          <p:cNvPr id="28" name="Picture 2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624551">
            <a:off x="15447591" y="1823192"/>
            <a:ext cx="2033947" cy="528826"/>
          </a:xfrm>
          <a:prstGeom prst="rect">
            <a:avLst/>
          </a:prstGeom>
        </p:spPr>
      </p:pic>
      <p:pic>
        <p:nvPicPr>
          <p:cNvPr id="29" name="Picture 2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794979" y="8953500"/>
            <a:ext cx="1267542" cy="1245360"/>
          </a:xfrm>
          <a:prstGeom prst="rect">
            <a:avLst/>
          </a:prstGeom>
        </p:spPr>
      </p:pic>
      <p:sp>
        <p:nvSpPr>
          <p:cNvPr id="21" name="TextBox 20">
            <a:extLst>
              <a:ext uri="{FF2B5EF4-FFF2-40B4-BE49-F238E27FC236}">
                <a16:creationId xmlns:a16="http://schemas.microsoft.com/office/drawing/2014/main" id="{988BF54D-5237-A822-0EFC-B98F251BB6DB}"/>
              </a:ext>
            </a:extLst>
          </p:cNvPr>
          <p:cNvSpPr txBox="1"/>
          <p:nvPr/>
        </p:nvSpPr>
        <p:spPr>
          <a:xfrm>
            <a:off x="5029200" y="1533607"/>
            <a:ext cx="925830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HƯỚNG DẪN VỀ NHÀ</a:t>
            </a:r>
          </a:p>
        </p:txBody>
      </p:sp>
      <p:sp>
        <p:nvSpPr>
          <p:cNvPr id="25" name="TextBox 24">
            <a:extLst>
              <a:ext uri="{FF2B5EF4-FFF2-40B4-BE49-F238E27FC236}">
                <a16:creationId xmlns:a16="http://schemas.microsoft.com/office/drawing/2014/main" id="{F6BAA95B-142D-3320-9272-FAA10F059EF6}"/>
              </a:ext>
            </a:extLst>
          </p:cNvPr>
          <p:cNvSpPr txBox="1"/>
          <p:nvPr/>
        </p:nvSpPr>
        <p:spPr>
          <a:xfrm>
            <a:off x="1432305" y="6802788"/>
            <a:ext cx="4381500" cy="1824923"/>
          </a:xfrm>
          <a:prstGeom prst="rect">
            <a:avLst/>
          </a:prstGeom>
          <a:noFill/>
        </p:spPr>
        <p:txBody>
          <a:bodyPr wrap="square">
            <a:spAutoFit/>
          </a:bodyPr>
          <a:lstStyle/>
          <a:p>
            <a:pPr marR="0" lvl="0" algn="ctr">
              <a:lnSpc>
                <a:spcPct val="150000"/>
              </a:lnSpc>
              <a:spcBef>
                <a:spcPts val="600"/>
              </a:spcBef>
              <a:spcAft>
                <a:spcPts val="0"/>
              </a:spcAft>
            </a:pPr>
            <a:r>
              <a:rPr lang="nl-NL" sz="4000" dirty="0">
                <a:solidFill>
                  <a:srgbClr val="000000"/>
                </a:solidFill>
                <a:effectLst/>
                <a:latin typeface="Arial" panose="020B0604020202020204" pitchFamily="34" charset="0"/>
                <a:ea typeface="Noto Sans Symbols"/>
                <a:cs typeface="Arial" panose="020B0604020202020204" pitchFamily="34" charset="0"/>
              </a:rPr>
              <a:t>Ghi nhớ kiến thức trong bài. </a:t>
            </a:r>
            <a:endParaRPr lang="en-US" sz="4000" dirty="0">
              <a:effectLst/>
              <a:latin typeface="Arial" panose="020B0604020202020204" pitchFamily="34" charset="0"/>
              <a:ea typeface="Noto Sans Symbols"/>
              <a:cs typeface="Arial" panose="020B0604020202020204" pitchFamily="34" charset="0"/>
            </a:endParaRPr>
          </a:p>
        </p:txBody>
      </p:sp>
      <p:sp>
        <p:nvSpPr>
          <p:cNvPr id="26" name="TextBox 25">
            <a:extLst>
              <a:ext uri="{FF2B5EF4-FFF2-40B4-BE49-F238E27FC236}">
                <a16:creationId xmlns:a16="http://schemas.microsoft.com/office/drawing/2014/main" id="{480DCB9E-056D-1F68-A9B8-807C02B2415C}"/>
              </a:ext>
            </a:extLst>
          </p:cNvPr>
          <p:cNvSpPr txBox="1"/>
          <p:nvPr/>
        </p:nvSpPr>
        <p:spPr>
          <a:xfrm>
            <a:off x="9713559" y="6848148"/>
            <a:ext cx="4381500" cy="1824923"/>
          </a:xfrm>
          <a:prstGeom prst="rect">
            <a:avLst/>
          </a:prstGeom>
          <a:noFill/>
        </p:spPr>
        <p:txBody>
          <a:bodyPr wrap="square">
            <a:spAutoFit/>
          </a:bodyPr>
          <a:lstStyle/>
          <a:p>
            <a:pPr marR="0" lvl="0" algn="ctr">
              <a:lnSpc>
                <a:spcPct val="150000"/>
              </a:lnSpc>
              <a:spcBef>
                <a:spcPts val="600"/>
              </a:spcBef>
              <a:spcAft>
                <a:spcPts val="0"/>
              </a:spcAft>
            </a:pPr>
            <a:r>
              <a:rPr lang="nl-NL" sz="4000" dirty="0">
                <a:solidFill>
                  <a:srgbClr val="000000"/>
                </a:solidFill>
                <a:effectLst/>
                <a:latin typeface="Arial" panose="020B0604020202020204" pitchFamily="34" charset="0"/>
                <a:ea typeface="Noto Sans Symbols"/>
                <a:cs typeface="Arial" panose="020B0604020202020204" pitchFamily="34" charset="0"/>
              </a:rPr>
              <a:t>Hoàn thành các bài tập </a:t>
            </a:r>
            <a:r>
              <a:rPr lang="nl-NL" sz="4000" dirty="0">
                <a:solidFill>
                  <a:srgbClr val="000000"/>
                </a:solidFill>
                <a:latin typeface="Arial" panose="020B0604020202020204" pitchFamily="34" charset="0"/>
                <a:ea typeface="Noto Sans Symbols"/>
                <a:cs typeface="Arial" panose="020B0604020202020204" pitchFamily="34" charset="0"/>
              </a:rPr>
              <a:t>trong sgk</a:t>
            </a:r>
            <a:endParaRPr lang="en-US" sz="4000" dirty="0">
              <a:effectLst/>
              <a:latin typeface="Arial" panose="020B0604020202020204" pitchFamily="34" charset="0"/>
              <a:ea typeface="Noto Sans Symbols"/>
              <a:cs typeface="Arial" panose="020B0604020202020204" pitchFamily="34" charset="0"/>
            </a:endParaRPr>
          </a:p>
        </p:txBody>
      </p:sp>
      <p:pic>
        <p:nvPicPr>
          <p:cNvPr id="30" name="Picture 18">
            <a:extLst>
              <a:ext uri="{FF2B5EF4-FFF2-40B4-BE49-F238E27FC236}">
                <a16:creationId xmlns:a16="http://schemas.microsoft.com/office/drawing/2014/main" id="{C1A74452-1F4E-30F9-2037-584AF58B815D}"/>
              </a:ext>
            </a:extLst>
          </p:cNvPr>
          <p:cNvPicPr>
            <a:picLocks noChangeAspect="1"/>
          </p:cNvPicPr>
          <p:nvPr/>
        </p:nvPicPr>
        <p:blipFill>
          <a:blip r:embed="rId14"/>
          <a:srcRect/>
          <a:stretch>
            <a:fillRect/>
          </a:stretch>
        </p:blipFill>
        <p:spPr>
          <a:xfrm>
            <a:off x="2630932" y="4391146"/>
            <a:ext cx="1861708" cy="2206469"/>
          </a:xfrm>
          <a:prstGeom prst="rect">
            <a:avLst/>
          </a:prstGeom>
        </p:spPr>
      </p:pic>
      <p:pic>
        <p:nvPicPr>
          <p:cNvPr id="31" name="Picture 18">
            <a:extLst>
              <a:ext uri="{FF2B5EF4-FFF2-40B4-BE49-F238E27FC236}">
                <a16:creationId xmlns:a16="http://schemas.microsoft.com/office/drawing/2014/main" id="{5153E057-CE3A-1E4E-306E-691AF308470E}"/>
              </a:ext>
            </a:extLst>
          </p:cNvPr>
          <p:cNvPicPr>
            <a:picLocks noChangeAspect="1"/>
          </p:cNvPicPr>
          <p:nvPr/>
        </p:nvPicPr>
        <p:blipFill>
          <a:blip r:embed="rId14"/>
          <a:srcRect/>
          <a:stretch>
            <a:fillRect/>
          </a:stretch>
        </p:blipFill>
        <p:spPr>
          <a:xfrm>
            <a:off x="10871644" y="4554616"/>
            <a:ext cx="1861708" cy="2206469"/>
          </a:xfrm>
          <a:prstGeom prst="rect">
            <a:avLst/>
          </a:prstGeom>
        </p:spPr>
      </p:pic>
    </p:spTree>
    <p:extLst>
      <p:ext uri="{BB962C8B-B14F-4D97-AF65-F5344CB8AC3E}">
        <p14:creationId xmlns:p14="http://schemas.microsoft.com/office/powerpoint/2010/main" val="253917156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barn(inVertical)">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anim calcmode="lin" valueType="num">
                                      <p:cBhvr>
                                        <p:cTn id="13" dur="500" fill="hold"/>
                                        <p:tgtEl>
                                          <p:spTgt spid="30"/>
                                        </p:tgtEl>
                                        <p:attrNameLst>
                                          <p:attrName>ppt_x</p:attrName>
                                        </p:attrNameLst>
                                      </p:cBhvr>
                                      <p:tavLst>
                                        <p:tav tm="0">
                                          <p:val>
                                            <p:strVal val="#ppt_x"/>
                                          </p:val>
                                        </p:tav>
                                        <p:tav tm="100000">
                                          <p:val>
                                            <p:strVal val="#ppt_x"/>
                                          </p:val>
                                        </p:tav>
                                      </p:tavLst>
                                    </p:anim>
                                    <p:anim calcmode="lin" valueType="num">
                                      <p:cBhvr>
                                        <p:cTn id="14" dur="500" fill="hold"/>
                                        <p:tgtEl>
                                          <p:spTgt spid="3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anim calcmode="lin" valueType="num">
                                      <p:cBhvr>
                                        <p:cTn id="18" dur="500" fill="hold"/>
                                        <p:tgtEl>
                                          <p:spTgt spid="25"/>
                                        </p:tgtEl>
                                        <p:attrNameLst>
                                          <p:attrName>ppt_x</p:attrName>
                                        </p:attrNameLst>
                                      </p:cBhvr>
                                      <p:tavLst>
                                        <p:tav tm="0">
                                          <p:val>
                                            <p:strVal val="#ppt_x"/>
                                          </p:val>
                                        </p:tav>
                                        <p:tav tm="100000">
                                          <p:val>
                                            <p:strVal val="#ppt_x"/>
                                          </p:val>
                                        </p:tav>
                                      </p:tavLst>
                                    </p:anim>
                                    <p:anim calcmode="lin" valueType="num">
                                      <p:cBhvr>
                                        <p:cTn id="19" dur="5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500"/>
                                        <p:tgtEl>
                                          <p:spTgt spid="31"/>
                                        </p:tgtEl>
                                      </p:cBhvr>
                                    </p:animEffect>
                                    <p:anim calcmode="lin" valueType="num">
                                      <p:cBhvr>
                                        <p:cTn id="25" dur="500" fill="hold"/>
                                        <p:tgtEl>
                                          <p:spTgt spid="31"/>
                                        </p:tgtEl>
                                        <p:attrNameLst>
                                          <p:attrName>ppt_x</p:attrName>
                                        </p:attrNameLst>
                                      </p:cBhvr>
                                      <p:tavLst>
                                        <p:tav tm="0">
                                          <p:val>
                                            <p:strVal val="#ppt_x"/>
                                          </p:val>
                                        </p:tav>
                                        <p:tav tm="100000">
                                          <p:val>
                                            <p:strVal val="#ppt_x"/>
                                          </p:val>
                                        </p:tav>
                                      </p:tavLst>
                                    </p:anim>
                                    <p:anim calcmode="lin" valueType="num">
                                      <p:cBhvr>
                                        <p:cTn id="26" dur="500" fill="hold"/>
                                        <p:tgtEl>
                                          <p:spTgt spid="3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anim calcmode="lin" valueType="num">
                                      <p:cBhvr>
                                        <p:cTn id="30" dur="500" fill="hold"/>
                                        <p:tgtEl>
                                          <p:spTgt spid="26"/>
                                        </p:tgtEl>
                                        <p:attrNameLst>
                                          <p:attrName>ppt_x</p:attrName>
                                        </p:attrNameLst>
                                      </p:cBhvr>
                                      <p:tavLst>
                                        <p:tav tm="0">
                                          <p:val>
                                            <p:strVal val="#ppt_x"/>
                                          </p:val>
                                        </p:tav>
                                        <p:tav tm="100000">
                                          <p:val>
                                            <p:strVal val="#ppt_x"/>
                                          </p:val>
                                        </p:tav>
                                      </p:tavLst>
                                    </p:anim>
                                    <p:anim calcmode="lin" valueType="num">
                                      <p:cBhvr>
                                        <p:cTn id="31" dur="5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4"/>
          <a:srcRect/>
          <a:stretch>
            <a:fillRect/>
          </a:stretch>
        </p:blipFill>
        <p:spPr>
          <a:xfrm>
            <a:off x="13809310" y="4975064"/>
            <a:ext cx="3164240" cy="4283236"/>
          </a:xfrm>
          <a:prstGeom prst="rect">
            <a:avLst/>
          </a:prstGeom>
        </p:spPr>
      </p:pic>
      <p:pic>
        <p:nvPicPr>
          <p:cNvPr id="12" name="Picture 12"/>
          <p:cNvPicPr>
            <a:picLocks noChangeAspect="1"/>
          </p:cNvPicPr>
          <p:nvPr/>
        </p:nvPicPr>
        <p:blipFill>
          <a:blip r:embed="rId5"/>
          <a:srcRect/>
          <a:stretch>
            <a:fillRect/>
          </a:stretch>
        </p:blipFill>
        <p:spPr>
          <a:xfrm rot="880276">
            <a:off x="15215018" y="1527176"/>
            <a:ext cx="1446456" cy="1935058"/>
          </a:xfrm>
          <a:prstGeom prst="rect">
            <a:avLst/>
          </a:prstGeom>
        </p:spPr>
      </p:pic>
      <p:pic>
        <p:nvPicPr>
          <p:cNvPr id="13" name="Picture 13"/>
          <p:cNvPicPr>
            <a:picLocks noChangeAspect="1"/>
          </p:cNvPicPr>
          <p:nvPr/>
        </p:nvPicPr>
        <p:blipFill>
          <a:blip r:embed="rId6"/>
          <a:srcRect/>
          <a:stretch>
            <a:fillRect/>
          </a:stretch>
        </p:blipFill>
        <p:spPr>
          <a:xfrm rot="-899334">
            <a:off x="1240884" y="1678032"/>
            <a:ext cx="2730396" cy="2000015"/>
          </a:xfrm>
          <a:prstGeom prst="rect">
            <a:avLst/>
          </a:prstGeom>
        </p:spPr>
      </p:pic>
      <p:pic>
        <p:nvPicPr>
          <p:cNvPr id="14" name="Picture 14"/>
          <p:cNvPicPr>
            <a:picLocks noChangeAspect="1"/>
          </p:cNvPicPr>
          <p:nvPr/>
        </p:nvPicPr>
        <p:blipFill>
          <a:blip r:embed="rId7"/>
          <a:srcRect/>
          <a:stretch>
            <a:fillRect/>
          </a:stretch>
        </p:blipFill>
        <p:spPr>
          <a:xfrm rot="906419">
            <a:off x="2084938" y="6980324"/>
            <a:ext cx="1796889" cy="1840603"/>
          </a:xfrm>
          <a:prstGeom prst="rect">
            <a:avLst/>
          </a:prstGeom>
        </p:spPr>
      </p:pic>
      <p:pic>
        <p:nvPicPr>
          <p:cNvPr id="15" name="Picture 1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3267058">
            <a:off x="3791064" y="-828707"/>
            <a:ext cx="9513699" cy="10982626"/>
          </a:xfrm>
          <a:prstGeom prst="rect">
            <a:avLst/>
          </a:prstGeom>
        </p:spPr>
      </p:pic>
      <p:pic>
        <p:nvPicPr>
          <p:cNvPr id="18" name="Picture 1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3520259" y="332560"/>
            <a:ext cx="1718510" cy="1871645"/>
          </a:xfrm>
          <a:prstGeom prst="rect">
            <a:avLst/>
          </a:prstGeom>
        </p:spPr>
      </p:pic>
      <p:pic>
        <p:nvPicPr>
          <p:cNvPr id="19" name="Picture 1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088099" y="5234335"/>
            <a:ext cx="4071481" cy="641258"/>
          </a:xfrm>
          <a:prstGeom prst="rect">
            <a:avLst/>
          </a:prstGeom>
        </p:spPr>
      </p:pic>
      <p:sp>
        <p:nvSpPr>
          <p:cNvPr id="16" name="TextBox 15">
            <a:extLst>
              <a:ext uri="{FF2B5EF4-FFF2-40B4-BE49-F238E27FC236}">
                <a16:creationId xmlns:a16="http://schemas.microsoft.com/office/drawing/2014/main" id="{279C5874-461F-358F-261E-4E62451B583D}"/>
              </a:ext>
            </a:extLst>
          </p:cNvPr>
          <p:cNvSpPr txBox="1"/>
          <p:nvPr/>
        </p:nvSpPr>
        <p:spPr>
          <a:xfrm>
            <a:off x="5031905" y="3280526"/>
            <a:ext cx="7129626" cy="3557512"/>
          </a:xfrm>
          <a:prstGeom prst="rect">
            <a:avLst/>
          </a:prstGeom>
          <a:noFill/>
        </p:spPr>
        <p:txBody>
          <a:bodyPr wrap="square" rtlCol="0">
            <a:spAutoFit/>
          </a:bodyPr>
          <a:lstStyle/>
          <a:p>
            <a:pPr algn="ctr">
              <a:lnSpc>
                <a:spcPct val="150000"/>
              </a:lnSpc>
            </a:pPr>
            <a:r>
              <a:rPr lang="en-US" sz="8000" b="1" dirty="0">
                <a:latin typeface="Arial" panose="020B0604020202020204" pitchFamily="34" charset="0"/>
                <a:cs typeface="Arial" panose="020B0604020202020204" pitchFamily="34" charset="0"/>
              </a:rPr>
              <a:t>HẸN GẶP LẠI CÁC EM</a:t>
            </a:r>
          </a:p>
        </p:txBody>
      </p:sp>
    </p:spTree>
    <p:extLst>
      <p:ext uri="{BB962C8B-B14F-4D97-AF65-F5344CB8AC3E}">
        <p14:creationId xmlns:p14="http://schemas.microsoft.com/office/powerpoint/2010/main" val="3716742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p:cTn id="7" dur="5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6858000"/>
              <a:ext cx="6858000" cy="6858000"/>
            </a:xfrm>
            <a:prstGeom prst="rect">
              <a:avLst/>
            </a:prstGeom>
          </p:spPr>
        </p:pic>
      </p:grpSp>
      <p:pic>
        <p:nvPicPr>
          <p:cNvPr id="12" name="Picture 1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995145" y="-2374848"/>
            <a:ext cx="3785616" cy="4114800"/>
          </a:xfrm>
          <a:prstGeom prst="rect">
            <a:avLst/>
          </a:prstGeom>
        </p:spPr>
      </p:pic>
      <p:pic>
        <p:nvPicPr>
          <p:cNvPr id="14" name="Picture 1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807684" y="9154288"/>
            <a:ext cx="4071481" cy="641258"/>
          </a:xfrm>
          <a:prstGeom prst="rect">
            <a:avLst/>
          </a:prstGeom>
        </p:spPr>
      </p:pic>
      <p:pic>
        <p:nvPicPr>
          <p:cNvPr id="15" name="Picture 1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09478" y="831634"/>
            <a:ext cx="3321689" cy="3031796"/>
          </a:xfrm>
          <a:prstGeom prst="rect">
            <a:avLst/>
          </a:prstGeom>
        </p:spPr>
      </p:pic>
      <p:pic>
        <p:nvPicPr>
          <p:cNvPr id="17" name="Picture 17"/>
          <p:cNvPicPr>
            <a:picLocks noChangeAspect="1"/>
          </p:cNvPicPr>
          <p:nvPr/>
        </p:nvPicPr>
        <p:blipFill>
          <a:blip r:embed="rId10"/>
          <a:srcRect/>
          <a:stretch>
            <a:fillRect/>
          </a:stretch>
        </p:blipFill>
        <p:spPr>
          <a:xfrm>
            <a:off x="81458" y="6964489"/>
            <a:ext cx="1911401" cy="3239663"/>
          </a:xfrm>
          <a:prstGeom prst="rect">
            <a:avLst/>
          </a:prstGeom>
        </p:spPr>
      </p:pic>
      <p:pic>
        <p:nvPicPr>
          <p:cNvPr id="20" name="Picture 11">
            <a:extLst>
              <a:ext uri="{FF2B5EF4-FFF2-40B4-BE49-F238E27FC236}">
                <a16:creationId xmlns:a16="http://schemas.microsoft.com/office/drawing/2014/main" id="{4CABAAC5-5488-F852-6272-1D6E12DA937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315805" y="587267"/>
            <a:ext cx="15656390" cy="9112466"/>
          </a:xfrm>
          <a:prstGeom prst="rect">
            <a:avLst/>
          </a:prstGeom>
        </p:spPr>
      </p:pic>
      <p:pic>
        <p:nvPicPr>
          <p:cNvPr id="16" name="Picture 16"/>
          <p:cNvPicPr>
            <a:picLocks noChangeAspect="1"/>
          </p:cNvPicPr>
          <p:nvPr/>
        </p:nvPicPr>
        <p:blipFill>
          <a:blip r:embed="rId13"/>
          <a:srcRect/>
          <a:stretch>
            <a:fillRect/>
          </a:stretch>
        </p:blipFill>
        <p:spPr>
          <a:xfrm rot="617186">
            <a:off x="15857913" y="926079"/>
            <a:ext cx="1547986" cy="2211409"/>
          </a:xfrm>
          <a:prstGeom prst="rect">
            <a:avLst/>
          </a:prstGeom>
        </p:spPr>
      </p:pic>
      <p:pic>
        <p:nvPicPr>
          <p:cNvPr id="18" name="Picture 18"/>
          <p:cNvPicPr>
            <a:picLocks noChangeAspect="1"/>
          </p:cNvPicPr>
          <p:nvPr/>
        </p:nvPicPr>
        <p:blipFill>
          <a:blip r:embed="rId14"/>
          <a:srcRect/>
          <a:stretch>
            <a:fillRect/>
          </a:stretch>
        </p:blipFill>
        <p:spPr>
          <a:xfrm rot="1541337">
            <a:off x="15790716" y="8146679"/>
            <a:ext cx="2006199" cy="1996168"/>
          </a:xfrm>
          <a:prstGeom prst="rect">
            <a:avLst/>
          </a:prstGeom>
        </p:spPr>
      </p:pic>
      <p:sp>
        <p:nvSpPr>
          <p:cNvPr id="22" name="TextBox 21">
            <a:extLst>
              <a:ext uri="{FF2B5EF4-FFF2-40B4-BE49-F238E27FC236}">
                <a16:creationId xmlns:a16="http://schemas.microsoft.com/office/drawing/2014/main" id="{AD797B1F-8D9A-78DD-1154-AF2C623A5CC5}"/>
              </a:ext>
            </a:extLst>
          </p:cNvPr>
          <p:cNvSpPr txBox="1"/>
          <p:nvPr/>
        </p:nvSpPr>
        <p:spPr>
          <a:xfrm>
            <a:off x="1128504" y="2498995"/>
            <a:ext cx="16030991" cy="5536965"/>
          </a:xfrm>
          <a:prstGeom prst="rect">
            <a:avLst/>
          </a:prstGeom>
          <a:noFill/>
        </p:spPr>
        <p:txBody>
          <a:bodyPr wrap="square" rtlCol="0">
            <a:spAutoFit/>
          </a:bodyPr>
          <a:lstStyle/>
          <a:p>
            <a:pPr algn="ctr">
              <a:lnSpc>
                <a:spcPct val="150000"/>
              </a:lnSpc>
            </a:pPr>
            <a:r>
              <a:rPr lang="en-US" sz="8200" b="1" dirty="0">
                <a:latin typeface="Arial" panose="020B0604020202020204" pitchFamily="34" charset="0"/>
                <a:cs typeface="Arial" panose="020B0604020202020204" pitchFamily="34" charset="0"/>
              </a:rPr>
              <a:t>BÀI 4: TRƯỜNG HỢP BẰNG NHAU THỨ NHẤT CỦA TAM GIÁC: CẠNH – CẠNH – CẠNH</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 calcmode="lin" valueType="num">
                                      <p:cBhvr>
                                        <p:cTn id="7" dur="5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78123" y="761852"/>
            <a:ext cx="9839926" cy="2824294"/>
          </a:xfrm>
          <a:prstGeom prst="rect">
            <a:avLst/>
          </a:prstGeom>
        </p:spPr>
      </p:pic>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89599" y="3376855"/>
            <a:ext cx="17205076" cy="6700854"/>
          </a:xfrm>
          <a:prstGeom prst="rect">
            <a:avLst/>
          </a:prstGeom>
        </p:spPr>
      </p:pic>
      <p:pic>
        <p:nvPicPr>
          <p:cNvPr id="15" name="Picture 1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89599" y="296272"/>
            <a:ext cx="1267542" cy="1245360"/>
          </a:xfrm>
          <a:prstGeom prst="rect">
            <a:avLst/>
          </a:prstGeom>
        </p:spPr>
      </p:pic>
      <p:pic>
        <p:nvPicPr>
          <p:cNvPr id="16" name="Picture 1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237838" y="3316915"/>
            <a:ext cx="2033143" cy="1371448"/>
          </a:xfrm>
          <a:prstGeom prst="rect">
            <a:avLst/>
          </a:prstGeom>
        </p:spPr>
      </p:pic>
      <p:pic>
        <p:nvPicPr>
          <p:cNvPr id="18" name="Picture 1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6395224" y="9091480"/>
            <a:ext cx="2033143" cy="1371448"/>
          </a:xfrm>
          <a:prstGeom prst="rect">
            <a:avLst/>
          </a:prstGeom>
        </p:spPr>
      </p:pic>
      <p:pic>
        <p:nvPicPr>
          <p:cNvPr id="19" name="Picture 1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8385425" y="-2810116"/>
            <a:ext cx="3785616" cy="4114800"/>
          </a:xfrm>
          <a:prstGeom prst="rect">
            <a:avLst/>
          </a:prstGeom>
        </p:spPr>
      </p:pic>
      <p:pic>
        <p:nvPicPr>
          <p:cNvPr id="22" name="Picture 2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5529852" y="2440847"/>
            <a:ext cx="3066494" cy="1054107"/>
          </a:xfrm>
          <a:prstGeom prst="rect">
            <a:avLst/>
          </a:prstGeom>
        </p:spPr>
      </p:pic>
      <p:pic>
        <p:nvPicPr>
          <p:cNvPr id="23" name="Picture 23"/>
          <p:cNvPicPr>
            <a:picLocks noChangeAspect="1"/>
          </p:cNvPicPr>
          <p:nvPr/>
        </p:nvPicPr>
        <p:blipFill>
          <a:blip r:embed="rId16"/>
          <a:srcRect/>
          <a:stretch>
            <a:fillRect/>
          </a:stretch>
        </p:blipFill>
        <p:spPr>
          <a:xfrm>
            <a:off x="13189799" y="1162254"/>
            <a:ext cx="3746506" cy="2271319"/>
          </a:xfrm>
          <a:prstGeom prst="rect">
            <a:avLst/>
          </a:prstGeom>
        </p:spPr>
      </p:pic>
      <p:sp>
        <p:nvSpPr>
          <p:cNvPr id="31" name="TextBox 30">
            <a:extLst>
              <a:ext uri="{FF2B5EF4-FFF2-40B4-BE49-F238E27FC236}">
                <a16:creationId xmlns:a16="http://schemas.microsoft.com/office/drawing/2014/main" id="{2E4CD691-A3C5-EF14-E4BF-56398383AB70}"/>
              </a:ext>
            </a:extLst>
          </p:cNvPr>
          <p:cNvSpPr txBox="1"/>
          <p:nvPr/>
        </p:nvSpPr>
        <p:spPr>
          <a:xfrm>
            <a:off x="1295400" y="1409700"/>
            <a:ext cx="8763000" cy="1107996"/>
          </a:xfrm>
          <a:prstGeom prst="rect">
            <a:avLst/>
          </a:prstGeom>
          <a:noFill/>
        </p:spPr>
        <p:txBody>
          <a:bodyPr wrap="square" rtlCol="0">
            <a:spAutoFit/>
          </a:bodyPr>
          <a:lstStyle/>
          <a:p>
            <a:pPr algn="ctr"/>
            <a:r>
              <a:rPr lang="en-US" sz="6600" b="1" dirty="0">
                <a:solidFill>
                  <a:schemeClr val="accent2">
                    <a:lumMod val="75000"/>
                  </a:schemeClr>
                </a:solidFill>
                <a:latin typeface="Arial" panose="020B0604020202020204" pitchFamily="34" charset="0"/>
                <a:cs typeface="Arial" panose="020B0604020202020204" pitchFamily="34" charset="0"/>
              </a:rPr>
              <a:t>NỘI DUNG BÀI HỌC</a:t>
            </a:r>
          </a:p>
        </p:txBody>
      </p:sp>
      <p:cxnSp>
        <p:nvCxnSpPr>
          <p:cNvPr id="43" name="Google Shape;3605;p46">
            <a:extLst>
              <a:ext uri="{FF2B5EF4-FFF2-40B4-BE49-F238E27FC236}">
                <a16:creationId xmlns:a16="http://schemas.microsoft.com/office/drawing/2014/main" id="{9CA5776F-0301-C475-1F5F-8DD42D6B3C4F}"/>
              </a:ext>
            </a:extLst>
          </p:cNvPr>
          <p:cNvCxnSpPr>
            <a:cxnSpLocks/>
          </p:cNvCxnSpPr>
          <p:nvPr/>
        </p:nvCxnSpPr>
        <p:spPr>
          <a:xfrm>
            <a:off x="4615625" y="5535214"/>
            <a:ext cx="7271575" cy="0"/>
          </a:xfrm>
          <a:prstGeom prst="straightConnector1">
            <a:avLst/>
          </a:prstGeom>
          <a:noFill/>
          <a:ln w="28575" cap="flat" cmpd="sng">
            <a:solidFill>
              <a:srgbClr val="1D190B"/>
            </a:solidFill>
            <a:prstDash val="solid"/>
            <a:round/>
            <a:headEnd type="none" w="med" len="med"/>
            <a:tailEnd type="none" w="med" len="med"/>
          </a:ln>
        </p:spPr>
      </p:cxnSp>
      <p:grpSp>
        <p:nvGrpSpPr>
          <p:cNvPr id="50" name="Group 49">
            <a:extLst>
              <a:ext uri="{FF2B5EF4-FFF2-40B4-BE49-F238E27FC236}">
                <a16:creationId xmlns:a16="http://schemas.microsoft.com/office/drawing/2014/main" id="{808175B5-A052-698B-69B6-EB20D117B3F6}"/>
              </a:ext>
            </a:extLst>
          </p:cNvPr>
          <p:cNvGrpSpPr/>
          <p:nvPr/>
        </p:nvGrpSpPr>
        <p:grpSpPr>
          <a:xfrm>
            <a:off x="3029960" y="4852366"/>
            <a:ext cx="1578004" cy="1333118"/>
            <a:chOff x="5031130" y="5827879"/>
            <a:chExt cx="1578004" cy="1333118"/>
          </a:xfrm>
        </p:grpSpPr>
        <p:sp>
          <p:nvSpPr>
            <p:cNvPr id="44" name="Google Shape;3606;p46">
              <a:extLst>
                <a:ext uri="{FF2B5EF4-FFF2-40B4-BE49-F238E27FC236}">
                  <a16:creationId xmlns:a16="http://schemas.microsoft.com/office/drawing/2014/main" id="{1367BEDF-3824-2E9A-D4E6-D921A06DD1B2}"/>
                </a:ext>
              </a:extLst>
            </p:cNvPr>
            <p:cNvSpPr/>
            <p:nvPr/>
          </p:nvSpPr>
          <p:spPr>
            <a:xfrm rot="-5237534">
              <a:off x="5153573" y="5705436"/>
              <a:ext cx="1333118" cy="1578004"/>
            </a:xfrm>
            <a:custGeom>
              <a:avLst/>
              <a:gdLst/>
              <a:ahLst/>
              <a:cxnLst/>
              <a:rect l="l" t="t" r="r" b="b"/>
              <a:pathLst>
                <a:path w="12368" h="12651" extrusionOk="0">
                  <a:moveTo>
                    <a:pt x="11065" y="1"/>
                  </a:moveTo>
                  <a:lnTo>
                    <a:pt x="1" y="568"/>
                  </a:lnTo>
                  <a:lnTo>
                    <a:pt x="968" y="12651"/>
                  </a:lnTo>
                  <a:lnTo>
                    <a:pt x="12367" y="12309"/>
                  </a:lnTo>
                  <a:lnTo>
                    <a:pt x="11065"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60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2987;p39">
              <a:extLst>
                <a:ext uri="{FF2B5EF4-FFF2-40B4-BE49-F238E27FC236}">
                  <a16:creationId xmlns:a16="http://schemas.microsoft.com/office/drawing/2014/main" id="{7ACC064A-FA00-711A-BF42-E4B9DB8782EB}"/>
                </a:ext>
              </a:extLst>
            </p:cNvPr>
            <p:cNvSpPr txBox="1">
              <a:spLocks/>
            </p:cNvSpPr>
            <p:nvPr/>
          </p:nvSpPr>
          <p:spPr>
            <a:xfrm>
              <a:off x="5274387" y="6057556"/>
              <a:ext cx="1158000" cy="941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DM Serif Display"/>
                <a:buNone/>
                <a:defRPr sz="3000" b="0" i="0" u="none" strike="noStrike" cap="none">
                  <a:solidFill>
                    <a:schemeClr val="dk1"/>
                  </a:solidFill>
                  <a:latin typeface="DM Serif Display"/>
                  <a:ea typeface="DM Serif Display"/>
                  <a:cs typeface="DM Serif Display"/>
                  <a:sym typeface="DM Serif Display"/>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1D190B"/>
                </a:buClr>
                <a:buSzPts val="3000"/>
                <a:buFont typeface="DM Serif Display"/>
                <a:buNone/>
                <a:tabLst/>
                <a:defRPr/>
              </a:pPr>
              <a:r>
                <a:rPr kumimoji="0" lang="en" sz="6000" b="1" i="0" u="none" strike="noStrike" kern="0" cap="none" spc="0" normalizeH="0" baseline="0" noProof="0" dirty="0">
                  <a:ln>
                    <a:noFill/>
                  </a:ln>
                  <a:solidFill>
                    <a:srgbClr val="0E422C">
                      <a:lumMod val="90000"/>
                      <a:lumOff val="10000"/>
                    </a:srgbClr>
                  </a:solidFill>
                  <a:effectLst/>
                  <a:uLnTx/>
                  <a:uFillTx/>
                  <a:latin typeface="Arial"/>
                  <a:sym typeface="DM Serif Display"/>
                </a:rPr>
                <a:t>01</a:t>
              </a:r>
            </a:p>
          </p:txBody>
        </p:sp>
      </p:grpSp>
      <p:grpSp>
        <p:nvGrpSpPr>
          <p:cNvPr id="51" name="Group 50">
            <a:extLst>
              <a:ext uri="{FF2B5EF4-FFF2-40B4-BE49-F238E27FC236}">
                <a16:creationId xmlns:a16="http://schemas.microsoft.com/office/drawing/2014/main" id="{970005DC-1271-0230-5077-CE2A18764DBA}"/>
              </a:ext>
            </a:extLst>
          </p:cNvPr>
          <p:cNvGrpSpPr/>
          <p:nvPr/>
        </p:nvGrpSpPr>
        <p:grpSpPr>
          <a:xfrm>
            <a:off x="12071608" y="4815836"/>
            <a:ext cx="1407568" cy="1303451"/>
            <a:chOff x="7506455" y="5912805"/>
            <a:chExt cx="1407568" cy="1303451"/>
          </a:xfrm>
        </p:grpSpPr>
        <p:sp>
          <p:nvSpPr>
            <p:cNvPr id="46" name="Google Shape;3608;p46">
              <a:extLst>
                <a:ext uri="{FF2B5EF4-FFF2-40B4-BE49-F238E27FC236}">
                  <a16:creationId xmlns:a16="http://schemas.microsoft.com/office/drawing/2014/main" id="{3FB1F81F-DAE0-AEA1-7BB3-9FF71D4E366B}"/>
                </a:ext>
              </a:extLst>
            </p:cNvPr>
            <p:cNvSpPr/>
            <p:nvPr/>
          </p:nvSpPr>
          <p:spPr>
            <a:xfrm>
              <a:off x="7506455" y="5912805"/>
              <a:ext cx="1407568" cy="1303451"/>
            </a:xfrm>
            <a:custGeom>
              <a:avLst/>
              <a:gdLst/>
              <a:ahLst/>
              <a:cxnLst/>
              <a:rect l="l" t="t" r="r" b="b"/>
              <a:pathLst>
                <a:path w="12528" h="10355" extrusionOk="0">
                  <a:moveTo>
                    <a:pt x="192" y="1"/>
                  </a:moveTo>
                  <a:lnTo>
                    <a:pt x="1" y="10355"/>
                  </a:lnTo>
                  <a:lnTo>
                    <a:pt x="12528" y="9972"/>
                  </a:lnTo>
                  <a:lnTo>
                    <a:pt x="10481"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60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2987;p39">
              <a:extLst>
                <a:ext uri="{FF2B5EF4-FFF2-40B4-BE49-F238E27FC236}">
                  <a16:creationId xmlns:a16="http://schemas.microsoft.com/office/drawing/2014/main" id="{69247A92-61EE-32F9-DE19-C7AEDABF4A25}"/>
                </a:ext>
              </a:extLst>
            </p:cNvPr>
            <p:cNvSpPr txBox="1">
              <a:spLocks/>
            </p:cNvSpPr>
            <p:nvPr/>
          </p:nvSpPr>
          <p:spPr>
            <a:xfrm>
              <a:off x="7603725" y="6036691"/>
              <a:ext cx="1158000" cy="941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DM Serif Display"/>
                <a:buNone/>
                <a:defRPr sz="3000" b="0" i="0" u="none" strike="noStrike" cap="none">
                  <a:solidFill>
                    <a:schemeClr val="dk1"/>
                  </a:solidFill>
                  <a:latin typeface="DM Serif Display"/>
                  <a:ea typeface="DM Serif Display"/>
                  <a:cs typeface="DM Serif Display"/>
                  <a:sym typeface="DM Serif Display"/>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1D190B"/>
                </a:buClr>
                <a:buSzPts val="3000"/>
                <a:buFont typeface="DM Serif Display"/>
                <a:buNone/>
                <a:tabLst/>
                <a:defRPr/>
              </a:pPr>
              <a:r>
                <a:rPr kumimoji="0" lang="en" sz="6000" b="1" i="0" u="none" strike="noStrike" kern="0" cap="none" spc="0" normalizeH="0" baseline="0" noProof="0" dirty="0">
                  <a:ln>
                    <a:noFill/>
                  </a:ln>
                  <a:solidFill>
                    <a:srgbClr val="0E422C">
                      <a:lumMod val="90000"/>
                      <a:lumOff val="10000"/>
                    </a:srgbClr>
                  </a:solidFill>
                  <a:effectLst/>
                  <a:uLnTx/>
                  <a:uFillTx/>
                  <a:latin typeface="Arial"/>
                  <a:sym typeface="DM Serif Display"/>
                </a:rPr>
                <a:t>02</a:t>
              </a:r>
            </a:p>
          </p:txBody>
        </p:sp>
      </p:grpSp>
      <p:sp>
        <p:nvSpPr>
          <p:cNvPr id="68" name="TextBox 67">
            <a:extLst>
              <a:ext uri="{FF2B5EF4-FFF2-40B4-BE49-F238E27FC236}">
                <a16:creationId xmlns:a16="http://schemas.microsoft.com/office/drawing/2014/main" id="{4AB4AC18-F429-1826-6F1E-5488FA1A231D}"/>
              </a:ext>
            </a:extLst>
          </p:cNvPr>
          <p:cNvSpPr txBox="1"/>
          <p:nvPr/>
        </p:nvSpPr>
        <p:spPr>
          <a:xfrm>
            <a:off x="812170" y="6581709"/>
            <a:ext cx="6324900" cy="1998176"/>
          </a:xfrm>
          <a:prstGeom prst="rect">
            <a:avLst/>
          </a:prstGeom>
          <a:noFill/>
        </p:spPr>
        <p:txBody>
          <a:bodyPr wrap="square">
            <a:spAutoFit/>
          </a:bodyPr>
          <a:lstStyle/>
          <a:p>
            <a:pPr algn="ctr">
              <a:lnSpc>
                <a:spcPct val="150000"/>
              </a:lnSpc>
            </a:pPr>
            <a:r>
              <a:rPr lang="nl-NL" sz="4400" dirty="0">
                <a:latin typeface="Arial" panose="020B0604020202020204" pitchFamily="34" charset="0"/>
                <a:cs typeface="Arial" panose="020B0604020202020204" pitchFamily="34" charset="0"/>
              </a:rPr>
              <a:t>Trường hợp bằng nhau cạnh – cạnh – cạnh</a:t>
            </a:r>
            <a:endParaRPr lang="en-US" sz="4400" dirty="0">
              <a:latin typeface="Arial" panose="020B0604020202020204" pitchFamily="34" charset="0"/>
              <a:cs typeface="Arial" panose="020B0604020202020204" pitchFamily="34" charset="0"/>
            </a:endParaRPr>
          </a:p>
        </p:txBody>
      </p:sp>
      <p:sp>
        <p:nvSpPr>
          <p:cNvPr id="71" name="TextBox 70">
            <a:extLst>
              <a:ext uri="{FF2B5EF4-FFF2-40B4-BE49-F238E27FC236}">
                <a16:creationId xmlns:a16="http://schemas.microsoft.com/office/drawing/2014/main" id="{E547B336-AB4B-1C3E-2017-6FD1750394A3}"/>
              </a:ext>
            </a:extLst>
          </p:cNvPr>
          <p:cNvSpPr txBox="1"/>
          <p:nvPr/>
        </p:nvSpPr>
        <p:spPr>
          <a:xfrm>
            <a:off x="8206701" y="6422093"/>
            <a:ext cx="9296400" cy="3013838"/>
          </a:xfrm>
          <a:prstGeom prst="rect">
            <a:avLst/>
          </a:prstGeom>
          <a:noFill/>
        </p:spPr>
        <p:txBody>
          <a:bodyPr wrap="square">
            <a:spAutoFit/>
          </a:bodyPr>
          <a:lstStyle/>
          <a:p>
            <a:pPr algn="ctr">
              <a:lnSpc>
                <a:spcPct val="150000"/>
              </a:lnSpc>
            </a:pPr>
            <a:r>
              <a:rPr lang="nl-NL" sz="4400" dirty="0">
                <a:latin typeface="Arial" panose="020B0604020202020204" pitchFamily="34" charset="0"/>
                <a:cs typeface="Arial" panose="020B0604020202020204" pitchFamily="34" charset="0"/>
              </a:rPr>
              <a:t>Áp dụng vào trường hợp bằng nhau về cạnh huyền và cạnh góc vuông của tam giác vuông</a:t>
            </a:r>
            <a:endParaRPr lang="en-US" sz="4400" dirty="0">
              <a:latin typeface="Arial" panose="020B0604020202020204" pitchFamily="34" charset="0"/>
              <a:cs typeface="Arial" panose="020B0604020202020204" pitchFamily="34"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animEffect transition="in" filter="randombar(horizontal)">
                                      <p:cBhvr>
                                        <p:cTn id="7" dur="500"/>
                                        <p:tgtEl>
                                          <p:spTgt spid="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fade">
                                      <p:cBhvr>
                                        <p:cTn id="12" dur="500"/>
                                        <p:tgtEl>
                                          <p:spTgt spid="5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8"/>
                                        </p:tgtEl>
                                        <p:attrNameLst>
                                          <p:attrName>style.visibility</p:attrName>
                                        </p:attrNameLst>
                                      </p:cBhvr>
                                      <p:to>
                                        <p:strVal val="visible"/>
                                      </p:to>
                                    </p:set>
                                    <p:animEffect transition="in" filter="fade">
                                      <p:cBhvr>
                                        <p:cTn id="15" dur="500"/>
                                        <p:tgtEl>
                                          <p:spTgt spid="68"/>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51"/>
                                        </p:tgtEl>
                                        <p:attrNameLst>
                                          <p:attrName>style.visibility</p:attrName>
                                        </p:attrNameLst>
                                      </p:cBhvr>
                                      <p:to>
                                        <p:strVal val="visible"/>
                                      </p:to>
                                    </p:set>
                                    <p:animEffect transition="in" filter="randombar(horizontal)">
                                      <p:cBhvr>
                                        <p:cTn id="20" dur="500"/>
                                        <p:tgtEl>
                                          <p:spTgt spid="51"/>
                                        </p:tgtEl>
                                      </p:cBhvr>
                                    </p:animEffect>
                                  </p:childTnLst>
                                </p:cTn>
                              </p:par>
                              <p:par>
                                <p:cTn id="21" presetID="14" presetClass="entr" presetSubtype="10" fill="hold" nodeType="with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randombar(horizontal)">
                                      <p:cBhvr>
                                        <p:cTn id="23" dur="500"/>
                                        <p:tgtEl>
                                          <p:spTgt spid="43"/>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randombar(horizontal)">
                                      <p:cBhvr>
                                        <p:cTn id="26"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7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6858000"/>
              <a:ext cx="6858000" cy="6858000"/>
            </a:xfrm>
            <a:prstGeom prst="rect">
              <a:avLst/>
            </a:prstGeom>
          </p:spPr>
        </p:pic>
      </p:grpSp>
      <p:pic>
        <p:nvPicPr>
          <p:cNvPr id="13" name="Picture 1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66800" y="5749426"/>
            <a:ext cx="1163603" cy="1083208"/>
          </a:xfrm>
          <a:prstGeom prst="rect">
            <a:avLst/>
          </a:prstGeom>
        </p:spPr>
      </p:pic>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66800" y="7186989"/>
            <a:ext cx="1163603" cy="1083208"/>
          </a:xfrm>
          <a:prstGeom prst="rect">
            <a:avLst/>
          </a:prstGeom>
        </p:spPr>
      </p:pic>
      <p:pic>
        <p:nvPicPr>
          <p:cNvPr id="16" name="Picture 1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23370" y="3995970"/>
            <a:ext cx="1363675" cy="1426066"/>
          </a:xfrm>
          <a:prstGeom prst="rect">
            <a:avLst/>
          </a:prstGeom>
        </p:spPr>
      </p:pic>
      <p:pic>
        <p:nvPicPr>
          <p:cNvPr id="17" name="Picture 1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606355" y="1914525"/>
            <a:ext cx="2834475" cy="1140876"/>
          </a:xfrm>
          <a:prstGeom prst="rect">
            <a:avLst/>
          </a:prstGeom>
        </p:spPr>
      </p:pic>
      <p:pic>
        <p:nvPicPr>
          <p:cNvPr id="25" name="Picture 11">
            <a:extLst>
              <a:ext uri="{FF2B5EF4-FFF2-40B4-BE49-F238E27FC236}">
                <a16:creationId xmlns:a16="http://schemas.microsoft.com/office/drawing/2014/main" id="{6116E303-14D3-A2DC-3808-21DB1B8764C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653363" y="271770"/>
            <a:ext cx="15415854" cy="9576478"/>
          </a:xfrm>
          <a:prstGeom prst="rect">
            <a:avLst/>
          </a:prstGeom>
        </p:spPr>
      </p:pic>
      <p:sp>
        <p:nvSpPr>
          <p:cNvPr id="28" name="TextBox 27">
            <a:extLst>
              <a:ext uri="{FF2B5EF4-FFF2-40B4-BE49-F238E27FC236}">
                <a16:creationId xmlns:a16="http://schemas.microsoft.com/office/drawing/2014/main" id="{5B81D7BD-0FED-71FF-807F-2E8CCB3F7E7B}"/>
              </a:ext>
            </a:extLst>
          </p:cNvPr>
          <p:cNvSpPr txBox="1"/>
          <p:nvPr/>
        </p:nvSpPr>
        <p:spPr>
          <a:xfrm>
            <a:off x="2338060" y="936549"/>
            <a:ext cx="14754969" cy="769441"/>
          </a:xfrm>
          <a:prstGeom prst="rect">
            <a:avLst/>
          </a:prstGeom>
          <a:noFill/>
        </p:spPr>
        <p:txBody>
          <a:bodyPr wrap="square">
            <a:spAutoFit/>
          </a:bodyPr>
          <a:lstStyle/>
          <a:p>
            <a:pPr algn="just"/>
            <a:r>
              <a:rPr lang="nl-NL" sz="44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I. TRƯỜNG HỢP BẰNG NHAU CẠNH – CẠNH – CẠNH</a:t>
            </a:r>
            <a:endParaRPr lang="en-US" sz="4400" dirty="0">
              <a:solidFill>
                <a:srgbClr val="00206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27299F38-D659-E634-2AD9-6B2911420584}"/>
                  </a:ext>
                </a:extLst>
              </p:cNvPr>
              <p:cNvSpPr txBox="1"/>
              <p:nvPr/>
            </p:nvSpPr>
            <p:spPr>
              <a:xfrm>
                <a:off x="2028495" y="3050137"/>
                <a:ext cx="14665588" cy="2823722"/>
              </a:xfrm>
              <a:prstGeom prst="rect">
                <a:avLst/>
              </a:prstGeom>
              <a:noFill/>
            </p:spPr>
            <p:txBody>
              <a:bodyPr wrap="square">
                <a:spAutoFit/>
              </a:bodyPr>
              <a:lstStyle/>
              <a:p>
                <a:pPr marR="0" algn="just">
                  <a:lnSpc>
                    <a:spcPct val="150000"/>
                  </a:lnSpc>
                  <a:spcBef>
                    <a:spcPts val="600"/>
                  </a:spcBef>
                  <a:spcAft>
                    <a:spcPts val="800"/>
                  </a:spcAft>
                  <a:tabLst>
                    <a:tab pos="360045" algn="l"/>
                    <a:tab pos="720090" algn="l"/>
                  </a:tabLst>
                </a:pPr>
                <a:r>
                  <a:rPr lang="en-US" sz="4000" dirty="0">
                    <a:effectLst/>
                    <a:latin typeface="Arial" panose="020B0604020202020204" pitchFamily="34" charset="0"/>
                    <a:ea typeface="Times New Roman" panose="02020603050405020304" pitchFamily="18" charset="0"/>
                    <a:cs typeface="Arial" panose="020B0604020202020204" pitchFamily="34" charset="0"/>
                  </a:rPr>
                  <a:t>Cho </a:t>
                </a:r>
                <a:r>
                  <a:rPr lang="en-US" sz="4000" dirty="0" err="1">
                    <a:effectLst/>
                    <a:latin typeface="Arial" panose="020B0604020202020204" pitchFamily="34" charset="0"/>
                    <a:ea typeface="Times New Roman" panose="02020603050405020304" pitchFamily="18" charset="0"/>
                    <a:cs typeface="Arial" panose="020B0604020202020204" pitchFamily="34" charset="0"/>
                  </a:rPr>
                  <a:t>hai</a:t>
                </a:r>
                <a:r>
                  <a:rPr lang="en-US" sz="4000" dirty="0">
                    <a:effectLst/>
                    <a:latin typeface="Arial" panose="020B0604020202020204" pitchFamily="34" charset="0"/>
                    <a:ea typeface="Times New Roman" panose="02020603050405020304" pitchFamily="18" charset="0"/>
                    <a:cs typeface="Arial" panose="020B0604020202020204" pitchFamily="34" charset="0"/>
                  </a:rPr>
                  <a:t> tam </a:t>
                </a:r>
                <a:r>
                  <a:rPr lang="en-US" sz="4000" dirty="0" err="1">
                    <a:effectLst/>
                    <a:latin typeface="Arial" panose="020B0604020202020204" pitchFamily="34" charset="0"/>
                    <a:ea typeface="Times New Roman" panose="02020603050405020304" pitchFamily="18" charset="0"/>
                    <a:cs typeface="Arial" panose="020B0604020202020204" pitchFamily="34" charset="0"/>
                  </a:rPr>
                  <a:t>giác</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và</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𝐴</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𝐵</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𝐶</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Hình</a:t>
                </a:r>
                <a:r>
                  <a:rPr lang="en-US" sz="4000" dirty="0">
                    <a:effectLst/>
                    <a:latin typeface="Arial" panose="020B0604020202020204" pitchFamily="34" charset="0"/>
                    <a:ea typeface="Times New Roman" panose="02020603050405020304" pitchFamily="18" charset="0"/>
                    <a:cs typeface="Arial" panose="020B0604020202020204" pitchFamily="34" charset="0"/>
                  </a:rPr>
                  <a:t> 34) </a:t>
                </a:r>
                <a:r>
                  <a:rPr lang="en-US" sz="4000" dirty="0" err="1">
                    <a:effectLst/>
                    <a:latin typeface="Arial" panose="020B0604020202020204" pitchFamily="34" charset="0"/>
                    <a:ea typeface="Times New Roman" panose="02020603050405020304" pitchFamily="18" charset="0"/>
                    <a:cs typeface="Arial" panose="020B0604020202020204" pitchFamily="34" charset="0"/>
                  </a:rPr>
                  <a:t>có</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𝐴𝐵</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𝐴</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𝐵</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’=2</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𝑐𝑚</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𝐴𝐶</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𝐴</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𝐶</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’=3</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𝑐𝑚</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𝐵𝐶</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𝐵</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𝐶</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’=4</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𝑐𝑚</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Hãy</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sử</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dụng</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thước</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đo</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góc</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để</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kiểm</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tra</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rằng</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smtClean="0">
                            <a:effectLst/>
                            <a:latin typeface="Cambria Math" panose="02040503050406030204" pitchFamily="18" charset="0"/>
                            <a:cs typeface="Arial" panose="020B0604020202020204" pitchFamily="34" charset="0"/>
                          </a:rPr>
                        </m:ctrlPr>
                      </m:accPr>
                      <m:e>
                        <m:r>
                          <a:rPr lang="en-US" sz="4000" b="0" i="1" smtClean="0">
                            <a:effectLst/>
                            <a:latin typeface="Cambria Math" panose="02040503050406030204" pitchFamily="18" charset="0"/>
                            <a:cs typeface="Arial" panose="020B0604020202020204" pitchFamily="34" charset="0"/>
                          </a:rPr>
                          <m:t>𝐴</m:t>
                        </m:r>
                      </m:e>
                    </m:acc>
                    <m:r>
                      <a:rPr lang="en-US" sz="4000" b="0" i="1" smtClean="0">
                        <a:effectLst/>
                        <a:latin typeface="Cambria Math" panose="02040503050406030204" pitchFamily="18" charset="0"/>
                        <a:cs typeface="Arial" panose="020B0604020202020204" pitchFamily="34" charset="0"/>
                      </a:rPr>
                      <m:t>=</m:t>
                    </m:r>
                    <m:acc>
                      <m:accPr>
                        <m:chr m:val="̂"/>
                        <m:ctrlPr>
                          <a:rPr lang="en-US" sz="4000" b="0" i="1" smtClean="0">
                            <a:effectLst/>
                            <a:latin typeface="Cambria Math" panose="02040503050406030204" pitchFamily="18" charset="0"/>
                            <a:cs typeface="Arial" panose="020B0604020202020204" pitchFamily="34" charset="0"/>
                          </a:rPr>
                        </m:ctrlPr>
                      </m:accPr>
                      <m:e>
                        <m:r>
                          <a:rPr lang="en-US" sz="4000" b="0" i="1" smtClean="0">
                            <a:effectLst/>
                            <a:latin typeface="Cambria Math" panose="02040503050406030204" pitchFamily="18" charset="0"/>
                            <a:cs typeface="Arial" panose="020B0604020202020204" pitchFamily="34" charset="0"/>
                          </a:rPr>
                          <m:t>𝐴</m:t>
                        </m:r>
                        <m:r>
                          <a:rPr lang="en-US" sz="4000" b="0" i="1" smtClean="0">
                            <a:effectLst/>
                            <a:latin typeface="Cambria Math" panose="02040503050406030204" pitchFamily="18" charset="0"/>
                            <a:cs typeface="Arial" panose="020B0604020202020204" pitchFamily="34" charset="0"/>
                          </a:rPr>
                          <m:t>′</m:t>
                        </m:r>
                      </m:e>
                    </m:acc>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smtClean="0">
                            <a:effectLst/>
                            <a:latin typeface="Cambria Math" panose="02040503050406030204" pitchFamily="18" charset="0"/>
                            <a:cs typeface="Arial" panose="020B0604020202020204" pitchFamily="34" charset="0"/>
                          </a:rPr>
                        </m:ctrlPr>
                      </m:accPr>
                      <m:e>
                        <m:r>
                          <a:rPr lang="en-US" sz="4000" b="0" i="1" smtClean="0">
                            <a:effectLst/>
                            <a:latin typeface="Cambria Math" panose="02040503050406030204" pitchFamily="18" charset="0"/>
                            <a:cs typeface="Arial" panose="020B0604020202020204" pitchFamily="34" charset="0"/>
                          </a:rPr>
                          <m:t>𝐵</m:t>
                        </m:r>
                      </m:e>
                    </m:acc>
                    <m:r>
                      <a:rPr lang="en-US" sz="4000" b="0" i="1" smtClean="0">
                        <a:effectLst/>
                        <a:latin typeface="Cambria Math" panose="02040503050406030204" pitchFamily="18" charset="0"/>
                        <a:cs typeface="Arial" panose="020B0604020202020204" pitchFamily="34" charset="0"/>
                      </a:rPr>
                      <m:t>=</m:t>
                    </m:r>
                    <m:acc>
                      <m:accPr>
                        <m:chr m:val="̂"/>
                        <m:ctrlPr>
                          <a:rPr lang="en-US" sz="4000" b="0" i="1" smtClean="0">
                            <a:effectLst/>
                            <a:latin typeface="Cambria Math" panose="02040503050406030204" pitchFamily="18" charset="0"/>
                            <a:cs typeface="Arial" panose="020B0604020202020204" pitchFamily="34" charset="0"/>
                          </a:rPr>
                        </m:ctrlPr>
                      </m:accPr>
                      <m:e>
                        <m:r>
                          <a:rPr lang="en-US" sz="4000" b="0" i="1" smtClean="0">
                            <a:effectLst/>
                            <a:latin typeface="Cambria Math" panose="02040503050406030204" pitchFamily="18" charset="0"/>
                            <a:cs typeface="Arial" panose="020B0604020202020204" pitchFamily="34" charset="0"/>
                          </a:rPr>
                          <m:t>𝐵</m:t>
                        </m:r>
                        <m:r>
                          <a:rPr lang="en-US" sz="4000" b="0" i="1" smtClean="0">
                            <a:effectLst/>
                            <a:latin typeface="Cambria Math" panose="02040503050406030204" pitchFamily="18" charset="0"/>
                            <a:cs typeface="Arial" panose="020B0604020202020204" pitchFamily="34" charset="0"/>
                          </a:rPr>
                          <m:t>′</m:t>
                        </m:r>
                      </m:e>
                    </m:acc>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smtClean="0">
                            <a:effectLst/>
                            <a:latin typeface="Cambria Math" panose="02040503050406030204" pitchFamily="18" charset="0"/>
                            <a:cs typeface="Arial" panose="020B0604020202020204" pitchFamily="34" charset="0"/>
                          </a:rPr>
                        </m:ctrlPr>
                      </m:accPr>
                      <m:e>
                        <m:r>
                          <a:rPr lang="en-US" sz="4000" b="0" i="1" smtClean="0">
                            <a:effectLst/>
                            <a:latin typeface="Cambria Math" panose="02040503050406030204" pitchFamily="18" charset="0"/>
                            <a:cs typeface="Arial" panose="020B0604020202020204" pitchFamily="34" charset="0"/>
                          </a:rPr>
                          <m:t>𝐶</m:t>
                        </m:r>
                      </m:e>
                    </m:acc>
                    <m:r>
                      <a:rPr lang="en-US" sz="4000" b="0" i="1" smtClean="0">
                        <a:effectLst/>
                        <a:latin typeface="Cambria Math" panose="02040503050406030204" pitchFamily="18" charset="0"/>
                        <a:cs typeface="Arial" panose="020B0604020202020204" pitchFamily="34" charset="0"/>
                      </a:rPr>
                      <m:t>=</m:t>
                    </m:r>
                    <m:acc>
                      <m:accPr>
                        <m:chr m:val="̂"/>
                        <m:ctrlPr>
                          <a:rPr lang="en-US" sz="4000" b="0" i="1" smtClean="0">
                            <a:effectLst/>
                            <a:latin typeface="Cambria Math" panose="02040503050406030204" pitchFamily="18" charset="0"/>
                            <a:cs typeface="Arial" panose="020B0604020202020204" pitchFamily="34" charset="0"/>
                          </a:rPr>
                        </m:ctrlPr>
                      </m:accPr>
                      <m:e>
                        <m:r>
                          <a:rPr lang="en-US" sz="4000" b="0" i="1" smtClean="0">
                            <a:effectLst/>
                            <a:latin typeface="Cambria Math" panose="02040503050406030204" pitchFamily="18" charset="0"/>
                            <a:cs typeface="Arial" panose="020B0604020202020204" pitchFamily="34" charset="0"/>
                          </a:rPr>
                          <m:t>𝐶</m:t>
                        </m:r>
                        <m:r>
                          <a:rPr lang="en-US" sz="4000" b="0" i="1" smtClean="0">
                            <a:effectLst/>
                            <a:latin typeface="Cambria Math" panose="02040503050406030204" pitchFamily="18" charset="0"/>
                            <a:cs typeface="Arial" panose="020B0604020202020204" pitchFamily="34" charset="0"/>
                          </a:rPr>
                          <m:t>′</m:t>
                        </m:r>
                      </m:e>
                    </m:acc>
                  </m:oMath>
                </a14:m>
                <a:r>
                  <a:rPr lang="en-US" sz="4000" dirty="0">
                    <a:effectLst/>
                    <a:latin typeface="Arial" panose="020B0604020202020204" pitchFamily="34" charset="0"/>
                    <a:ea typeface="Times New Roman" panose="02020603050405020304" pitchFamily="18" charset="0"/>
                    <a:cs typeface="Arial" panose="020B0604020202020204" pitchFamily="34" charset="0"/>
                  </a:rPr>
                  <a:t>.</a:t>
                </a:r>
              </a:p>
            </p:txBody>
          </p:sp>
        </mc:Choice>
        <mc:Fallback xmlns="">
          <p:sp>
            <p:nvSpPr>
              <p:cNvPr id="31" name="TextBox 30">
                <a:extLst>
                  <a:ext uri="{FF2B5EF4-FFF2-40B4-BE49-F238E27FC236}">
                    <a16:creationId xmlns:a16="http://schemas.microsoft.com/office/drawing/2014/main" id="{27299F38-D659-E634-2AD9-6B2911420584}"/>
                  </a:ext>
                </a:extLst>
              </p:cNvPr>
              <p:cNvSpPr txBox="1">
                <a:spLocks noRot="1" noChangeAspect="1" noMove="1" noResize="1" noEditPoints="1" noAdjustHandles="1" noChangeArrowheads="1" noChangeShapeType="1" noTextEdit="1"/>
              </p:cNvSpPr>
              <p:nvPr/>
            </p:nvSpPr>
            <p:spPr>
              <a:xfrm>
                <a:off x="2028495" y="3050137"/>
                <a:ext cx="14665588" cy="2823722"/>
              </a:xfrm>
              <a:prstGeom prst="rect">
                <a:avLst/>
              </a:prstGeom>
              <a:blipFill>
                <a:blip r:embed="rId12"/>
                <a:stretch>
                  <a:fillRect l="-1496" r="-1455" b="-8190"/>
                </a:stretch>
              </a:blipFill>
            </p:spPr>
            <p:txBody>
              <a:bodyPr/>
              <a:lstStyle/>
              <a:p>
                <a:r>
                  <a:rPr lang="en-US">
                    <a:noFill/>
                  </a:rPr>
                  <a:t> </a:t>
                </a:r>
              </a:p>
            </p:txBody>
          </p:sp>
        </mc:Fallback>
      </mc:AlternateContent>
      <p:sp>
        <p:nvSpPr>
          <p:cNvPr id="11" name="Rectangle: Rounded Corners 10">
            <a:extLst>
              <a:ext uri="{FF2B5EF4-FFF2-40B4-BE49-F238E27FC236}">
                <a16:creationId xmlns:a16="http://schemas.microsoft.com/office/drawing/2014/main" id="{03FEB537-801A-535D-B499-B29C71842164}"/>
              </a:ext>
            </a:extLst>
          </p:cNvPr>
          <p:cNvSpPr/>
          <p:nvPr/>
        </p:nvSpPr>
        <p:spPr>
          <a:xfrm>
            <a:off x="8550776" y="1881507"/>
            <a:ext cx="1621025" cy="10659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Arial" panose="020B0604020202020204" pitchFamily="34" charset="0"/>
                <a:cs typeface="Arial" panose="020B0604020202020204" pitchFamily="34" charset="0"/>
              </a:rPr>
              <a:t>HĐ1</a:t>
            </a:r>
          </a:p>
        </p:txBody>
      </p:sp>
      <p:pic>
        <p:nvPicPr>
          <p:cNvPr id="18" name="Picture 17">
            <a:extLst>
              <a:ext uri="{FF2B5EF4-FFF2-40B4-BE49-F238E27FC236}">
                <a16:creationId xmlns:a16="http://schemas.microsoft.com/office/drawing/2014/main" id="{DBDD6648-013D-40B6-8D96-9C0EDE5AE49E}"/>
              </a:ext>
            </a:extLst>
          </p:cNvPr>
          <p:cNvPicPr>
            <a:picLocks noChangeAspect="1"/>
          </p:cNvPicPr>
          <p:nvPr/>
        </p:nvPicPr>
        <p:blipFill rotWithShape="1">
          <a:blip r:embed="rId13">
            <a:extLst>
              <a:ext uri="{28A0092B-C50C-407E-A947-70E740481C1C}">
                <a14:useLocalDpi xmlns:a14="http://schemas.microsoft.com/office/drawing/2010/main" val="0"/>
              </a:ext>
            </a:extLst>
          </a:blip>
          <a:srcRect l="17317" t="46599" r="17312" b="6626"/>
          <a:stretch/>
        </p:blipFill>
        <p:spPr>
          <a:xfrm>
            <a:off x="3630127" y="6049376"/>
            <a:ext cx="12170834" cy="3219089"/>
          </a:xfrm>
          <a:prstGeom prst="rect">
            <a:avLst/>
          </a:prstGeom>
        </p:spPr>
      </p:pic>
      <p:pic>
        <p:nvPicPr>
          <p:cNvPr id="15" name="Picture 1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4684983" y="4888871"/>
            <a:ext cx="3657382" cy="5615942"/>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inVertical)">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1">
                                            <p:txEl>
                                              <p:pRg st="0" end="0"/>
                                            </p:txEl>
                                          </p:spTgt>
                                        </p:tgtEl>
                                        <p:attrNameLst>
                                          <p:attrName>style.visibility</p:attrName>
                                        </p:attrNameLst>
                                      </p:cBhvr>
                                      <p:to>
                                        <p:strVal val="visible"/>
                                      </p:to>
                                    </p:set>
                                    <p:animEffect transition="in" filter="fade">
                                      <p:cBhvr>
                                        <p:cTn id="16" dur="500"/>
                                        <p:tgtEl>
                                          <p:spTgt spid="31">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500" fill="hold"/>
                                        <p:tgtEl>
                                          <p:spTgt spid="18"/>
                                        </p:tgtEl>
                                        <p:attrNameLst>
                                          <p:attrName>ppt_w</p:attrName>
                                        </p:attrNameLst>
                                      </p:cBhvr>
                                      <p:tavLst>
                                        <p:tav tm="0">
                                          <p:val>
                                            <p:strVal val="#ppt_w+.3"/>
                                          </p:val>
                                        </p:tav>
                                        <p:tav tm="100000">
                                          <p:val>
                                            <p:strVal val="#ppt_w"/>
                                          </p:val>
                                        </p:tav>
                                      </p:tavLst>
                                    </p:anim>
                                    <p:anim calcmode="lin" valueType="num">
                                      <p:cBhvr>
                                        <p:cTn id="22" dur="500" fill="hold"/>
                                        <p:tgtEl>
                                          <p:spTgt spid="18"/>
                                        </p:tgtEl>
                                        <p:attrNameLst>
                                          <p:attrName>ppt_h</p:attrName>
                                        </p:attrNameLst>
                                      </p:cBhvr>
                                      <p:tavLst>
                                        <p:tav tm="0">
                                          <p:val>
                                            <p:strVal val="#ppt_h"/>
                                          </p:val>
                                        </p:tav>
                                        <p:tav tm="100000">
                                          <p:val>
                                            <p:strVal val="#ppt_h"/>
                                          </p:val>
                                        </p:tav>
                                      </p:tavLst>
                                    </p:anim>
                                    <p:animEffect transition="in" filter="fade">
                                      <p:cBhvr>
                                        <p:cTn id="2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6858000"/>
              <a:ext cx="6858000" cy="6858000"/>
            </a:xfrm>
            <a:prstGeom prst="rect">
              <a:avLst/>
            </a:prstGeom>
          </p:spPr>
        </p:pic>
      </p:grpSp>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42607" y="924800"/>
            <a:ext cx="3066494" cy="1054107"/>
          </a:xfrm>
          <a:prstGeom prst="rect">
            <a:avLst/>
          </a:prstGeom>
        </p:spPr>
      </p:pic>
      <p:pic>
        <p:nvPicPr>
          <p:cNvPr id="15" name="Picture 15"/>
          <p:cNvPicPr>
            <a:picLocks noChangeAspect="1"/>
          </p:cNvPicPr>
          <p:nvPr/>
        </p:nvPicPr>
        <p:blipFill>
          <a:blip r:embed="rId6"/>
          <a:srcRect/>
          <a:stretch>
            <a:fillRect/>
          </a:stretch>
        </p:blipFill>
        <p:spPr>
          <a:xfrm>
            <a:off x="15087600" y="6570882"/>
            <a:ext cx="4049333" cy="3510266"/>
          </a:xfrm>
          <a:prstGeom prst="rect">
            <a:avLst/>
          </a:prstGeom>
        </p:spPr>
      </p:pic>
      <p:pic>
        <p:nvPicPr>
          <p:cNvPr id="16" name="Picture 1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3245512" y="231366"/>
            <a:ext cx="1489798" cy="1386867"/>
          </a:xfrm>
          <a:prstGeom prst="rect">
            <a:avLst/>
          </a:prstGeom>
        </p:spPr>
      </p:pic>
      <p:pic>
        <p:nvPicPr>
          <p:cNvPr id="17" name="Picture 1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3686628" y="603611"/>
            <a:ext cx="750119" cy="642375"/>
          </a:xfrm>
          <a:prstGeom prst="rect">
            <a:avLst/>
          </a:prstGeom>
        </p:spPr>
      </p:pic>
      <p:pic>
        <p:nvPicPr>
          <p:cNvPr id="19" name="Picture 19"/>
          <p:cNvPicPr>
            <a:picLocks noChangeAspect="1"/>
          </p:cNvPicPr>
          <p:nvPr/>
        </p:nvPicPr>
        <p:blipFill>
          <a:blip r:embed="rId11"/>
          <a:srcRect/>
          <a:stretch>
            <a:fillRect/>
          </a:stretch>
        </p:blipFill>
        <p:spPr>
          <a:xfrm>
            <a:off x="65190" y="7449812"/>
            <a:ext cx="2496292" cy="2720755"/>
          </a:xfrm>
          <a:prstGeom prst="rect">
            <a:avLst/>
          </a:prstGeom>
        </p:spPr>
      </p:pic>
      <p:pic>
        <p:nvPicPr>
          <p:cNvPr id="20" name="Picture 2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2161317" y="3552298"/>
            <a:ext cx="1363675" cy="1426066"/>
          </a:xfrm>
          <a:prstGeom prst="rect">
            <a:avLst/>
          </a:prstGeom>
        </p:spPr>
      </p:pic>
      <p:pic>
        <p:nvPicPr>
          <p:cNvPr id="11" name="Picture 14">
            <a:extLst>
              <a:ext uri="{FF2B5EF4-FFF2-40B4-BE49-F238E27FC236}">
                <a16:creationId xmlns:a16="http://schemas.microsoft.com/office/drawing/2014/main" id="{4E7DF76D-5E1A-461B-A815-D9276AA0A1BA}"/>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2310688" y="1198155"/>
            <a:ext cx="14568763" cy="8569131"/>
          </a:xfrm>
          <a:prstGeom prst="rect">
            <a:avLst/>
          </a:prstGeom>
        </p:spPr>
      </p:pic>
      <p:pic>
        <p:nvPicPr>
          <p:cNvPr id="18" name="Picture 18"/>
          <p:cNvPicPr>
            <a:picLocks noChangeAspect="1"/>
          </p:cNvPicPr>
          <p:nvPr/>
        </p:nvPicPr>
        <p:blipFill>
          <a:blip r:embed="rId16"/>
          <a:srcRect/>
          <a:stretch>
            <a:fillRect/>
          </a:stretch>
        </p:blipFill>
        <p:spPr>
          <a:xfrm>
            <a:off x="15555232" y="1028700"/>
            <a:ext cx="1704068" cy="1745524"/>
          </a:xfrm>
          <a:prstGeom prst="rect">
            <a:avLst/>
          </a:prstGeom>
        </p:spPr>
      </p:pic>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DA7C8A8E-08CE-D7A8-936A-2F967D573EF9}"/>
                  </a:ext>
                </a:extLst>
              </p:cNvPr>
              <p:cNvSpPr txBox="1"/>
              <p:nvPr/>
            </p:nvSpPr>
            <p:spPr>
              <a:xfrm>
                <a:off x="5333535" y="7490416"/>
                <a:ext cx="8553915" cy="1916550"/>
              </a:xfrm>
              <a:prstGeom prst="rect">
                <a:avLst/>
              </a:prstGeom>
              <a:noFill/>
            </p:spPr>
            <p:txBody>
              <a:bodyPr wrap="square">
                <a:spAutoFit/>
              </a:bodyPr>
              <a:lstStyle/>
              <a:p>
                <a:pPr marL="0" marR="0" algn="just">
                  <a:lnSpc>
                    <a:spcPct val="150000"/>
                  </a:lnSpc>
                  <a:spcBef>
                    <a:spcPts val="0"/>
                  </a:spcBef>
                  <a:spcAft>
                    <a:spcPts val="600"/>
                  </a:spcAft>
                </a:pPr>
                <a:r>
                  <a:rPr lang="vi-VN" sz="4000" dirty="0">
                    <a:solidFill>
                      <a:srgbClr val="000000"/>
                    </a:solidFill>
                    <a:effectLst/>
                    <a:ea typeface="Calibri" panose="020F0502020204030204" pitchFamily="34" charset="0"/>
                    <a:cs typeface="Times New Roman" panose="02020603050405020304" pitchFamily="18" charset="0"/>
                  </a:rPr>
                  <a:t>Nếu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4000" dirty="0">
                    <a:solidFill>
                      <a:srgbClr val="000000"/>
                    </a:solidFill>
                    <a:effectLst/>
                    <a:ea typeface="Calibri" panose="020F0502020204030204" pitchFamily="34" charset="0"/>
                    <a:cs typeface="Times New Roman" panose="02020603050405020304" pitchFamily="18" charset="0"/>
                  </a:rPr>
                  <a:t>,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𝐵𝐶</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𝐶</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4000" dirty="0">
                    <a:solidFill>
                      <a:srgbClr val="000000"/>
                    </a:solidFill>
                    <a:effectLst/>
                    <a:ea typeface="Calibri" panose="020F0502020204030204" pitchFamily="34" charset="0"/>
                    <a:cs typeface="Times New Roman" panose="02020603050405020304" pitchFamily="18" charset="0"/>
                  </a:rPr>
                  <a:t>,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𝐴𝐶</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𝐶</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4000" dirty="0">
                    <a:solidFill>
                      <a:srgbClr val="000000"/>
                    </a:solidFill>
                    <a:effectLst/>
                    <a:ea typeface="Calibri" panose="020F0502020204030204" pitchFamily="34" charset="0"/>
                    <a:cs typeface="Times New Roman" panose="02020603050405020304" pitchFamily="18" charset="0"/>
                  </a:rPr>
                  <a:t> </a:t>
                </a:r>
                <a:endParaRPr lang="en-US" sz="4000" dirty="0">
                  <a:solidFill>
                    <a:srgbClr val="000000"/>
                  </a:solidFill>
                  <a:effectLst/>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vi-VN" sz="4000" dirty="0">
                    <a:solidFill>
                      <a:srgbClr val="000000"/>
                    </a:solidFill>
                    <a:effectLst/>
                    <a:ea typeface="Calibri" panose="020F0502020204030204" pitchFamily="34" charset="0"/>
                    <a:cs typeface="Times New Roman" panose="02020603050405020304" pitchFamily="18" charset="0"/>
                  </a:rPr>
                  <a:t>thì </a:t>
                </a:r>
                <a14:m>
                  <m:oMath xmlns:m="http://schemas.openxmlformats.org/officeDocument/2006/math">
                    <m:r>
                      <m:rPr>
                        <m:sty m:val="p"/>
                      </m:rPr>
                      <a:rPr lang="en-US" sz="4000" i="0" dirty="0" smtClean="0">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𝐴𝐵𝐶</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i="0" dirty="0">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𝐴</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𝐵</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𝐶</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4000" dirty="0">
                    <a:effectLst/>
                    <a:ea typeface="Calibri" panose="020F0502020204030204" pitchFamily="34" charset="0"/>
                    <a:cs typeface="Times New Roman" panose="02020603050405020304" pitchFamily="18" charset="0"/>
                  </a:rPr>
                  <a:t> (c.c.c)</a:t>
                </a:r>
                <a:endParaRPr lang="en-US" sz="4000" dirty="0">
                  <a:effectLst/>
                  <a:ea typeface="Calibri" panose="020F0502020204030204" pitchFamily="34" charset="0"/>
                  <a:cs typeface="Times New Roman" panose="02020603050405020304" pitchFamily="18" charset="0"/>
                </a:endParaRPr>
              </a:p>
            </p:txBody>
          </p:sp>
        </mc:Choice>
        <mc:Fallback xmlns="">
          <p:sp>
            <p:nvSpPr>
              <p:cNvPr id="25" name="TextBox 24">
                <a:extLst>
                  <a:ext uri="{FF2B5EF4-FFF2-40B4-BE49-F238E27FC236}">
                    <a16:creationId xmlns:a16="http://schemas.microsoft.com/office/drawing/2014/main" id="{DA7C8A8E-08CE-D7A8-936A-2F967D573EF9}"/>
                  </a:ext>
                </a:extLst>
              </p:cNvPr>
              <p:cNvSpPr txBox="1">
                <a:spLocks noRot="1" noChangeAspect="1" noMove="1" noResize="1" noEditPoints="1" noAdjustHandles="1" noChangeArrowheads="1" noChangeShapeType="1" noTextEdit="1"/>
              </p:cNvSpPr>
              <p:nvPr/>
            </p:nvSpPr>
            <p:spPr>
              <a:xfrm>
                <a:off x="5333535" y="7490416"/>
                <a:ext cx="8553915" cy="1916550"/>
              </a:xfrm>
              <a:prstGeom prst="rect">
                <a:avLst/>
              </a:prstGeom>
              <a:blipFill>
                <a:blip r:embed="rId17"/>
                <a:stretch>
                  <a:fillRect l="-2566" b="-12102"/>
                </a:stretch>
              </a:blipFill>
            </p:spPr>
            <p:txBody>
              <a:bodyPr/>
              <a:lstStyle/>
              <a:p>
                <a:r>
                  <a:rPr lang="en-US">
                    <a:noFill/>
                  </a:rPr>
                  <a:t> </a:t>
                </a:r>
              </a:p>
            </p:txBody>
          </p:sp>
        </mc:Fallback>
      </mc:AlternateContent>
      <p:pic>
        <p:nvPicPr>
          <p:cNvPr id="27" name="Picture 26">
            <a:extLst>
              <a:ext uri="{FF2B5EF4-FFF2-40B4-BE49-F238E27FC236}">
                <a16:creationId xmlns:a16="http://schemas.microsoft.com/office/drawing/2014/main" id="{8F56BC38-59C3-EFE7-7680-4436DBA93BD7}"/>
              </a:ext>
            </a:extLst>
          </p:cNvPr>
          <p:cNvPicPr>
            <a:picLocks noChangeAspect="1"/>
          </p:cNvPicPr>
          <p:nvPr/>
        </p:nvPicPr>
        <p:blipFill rotWithShape="1">
          <a:blip r:embed="rId18">
            <a:extLst>
              <a:ext uri="{28A0092B-C50C-407E-A947-70E740481C1C}">
                <a14:useLocalDpi xmlns:a14="http://schemas.microsoft.com/office/drawing/2010/main" val="0"/>
              </a:ext>
            </a:extLst>
          </a:blip>
          <a:srcRect l="48252" t="29429" r="2818" b="17984"/>
          <a:stretch/>
        </p:blipFill>
        <p:spPr>
          <a:xfrm>
            <a:off x="4816022" y="4828945"/>
            <a:ext cx="9588940" cy="2626448"/>
          </a:xfrm>
          <a:prstGeom prst="rect">
            <a:avLst/>
          </a:prstGeom>
        </p:spPr>
      </p:pic>
      <p:sp>
        <p:nvSpPr>
          <p:cNvPr id="21" name="TextBox 20">
            <a:extLst>
              <a:ext uri="{FF2B5EF4-FFF2-40B4-BE49-F238E27FC236}">
                <a16:creationId xmlns:a16="http://schemas.microsoft.com/office/drawing/2014/main" id="{E73C9FAA-D3D6-B1AB-8EF2-66BFAE643E73}"/>
              </a:ext>
            </a:extLst>
          </p:cNvPr>
          <p:cNvSpPr txBox="1"/>
          <p:nvPr/>
        </p:nvSpPr>
        <p:spPr>
          <a:xfrm>
            <a:off x="3599969" y="1553460"/>
            <a:ext cx="12187238" cy="3244151"/>
          </a:xfrm>
          <a:prstGeom prst="round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0" marR="0" algn="ctr">
              <a:lnSpc>
                <a:spcPct val="150000"/>
              </a:lnSpc>
              <a:spcBef>
                <a:spcPts val="0"/>
              </a:spcBef>
              <a:spcAft>
                <a:spcPts val="600"/>
              </a:spcAft>
            </a:pPr>
            <a:r>
              <a:rPr lang="vi-VN" sz="4400" b="1" i="1" u="sng" dirty="0">
                <a:solidFill>
                  <a:srgbClr val="000000"/>
                </a:solidFill>
                <a:effectLst/>
                <a:ea typeface="Calibri" panose="020F0502020204030204" pitchFamily="34" charset="0"/>
                <a:cs typeface="Times New Roman" panose="02020603050405020304" pitchFamily="18" charset="0"/>
              </a:rPr>
              <a:t>Kết luận</a:t>
            </a:r>
            <a:r>
              <a:rPr lang="vi-VN" sz="4400" dirty="0">
                <a:solidFill>
                  <a:srgbClr val="000000"/>
                </a:solidFill>
                <a:effectLst/>
                <a:ea typeface="Calibri" panose="020F0502020204030204" pitchFamily="34" charset="0"/>
                <a:cs typeface="Times New Roman" panose="02020603050405020304" pitchFamily="18" charset="0"/>
              </a:rPr>
              <a:t> </a:t>
            </a:r>
            <a:endParaRPr lang="en-US" sz="4400" dirty="0">
              <a:effectLst/>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vi-VN" sz="4000" dirty="0">
                <a:solidFill>
                  <a:srgbClr val="000000"/>
                </a:solidFill>
                <a:effectLst/>
                <a:ea typeface="Calibri" panose="020F0502020204030204" pitchFamily="34" charset="0"/>
                <a:cs typeface="Times New Roman" panose="02020603050405020304" pitchFamily="18" charset="0"/>
              </a:rPr>
              <a:t>Nếu ba cạnh của tam giác này bằng ba cạnh của tam giác kia thì hai tam giác đó bằng nhau. </a:t>
            </a:r>
            <a:endParaRPr lang="en-US" sz="4000" dirty="0">
              <a:effectLst/>
              <a:ea typeface="Calibri" panose="020F0502020204030204" pitchFamily="34" charset="0"/>
              <a:cs typeface="Times New Roman" panose="02020603050405020304" pitchFamily="18" charset="0"/>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randombar(horizontal)">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5">
                                            <p:txEl>
                                              <p:pRg st="0" end="0"/>
                                            </p:txEl>
                                          </p:spTgt>
                                        </p:tgtEl>
                                        <p:attrNameLst>
                                          <p:attrName>style.visibility</p:attrName>
                                        </p:attrNameLst>
                                      </p:cBhvr>
                                      <p:to>
                                        <p:strVal val="visible"/>
                                      </p:to>
                                    </p:set>
                                    <p:animEffect transition="in" filter="wipe(down)">
                                      <p:cBhvr>
                                        <p:cTn id="17" dur="500"/>
                                        <p:tgtEl>
                                          <p:spTgt spid="2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5">
                                            <p:txEl>
                                              <p:pRg st="1" end="1"/>
                                            </p:txEl>
                                          </p:spTgt>
                                        </p:tgtEl>
                                        <p:attrNameLst>
                                          <p:attrName>style.visibility</p:attrName>
                                        </p:attrNameLst>
                                      </p:cBhvr>
                                      <p:to>
                                        <p:strVal val="visible"/>
                                      </p:to>
                                    </p:set>
                                    <p:animEffect transition="in" filter="wipe(down)">
                                      <p:cBhvr>
                                        <p:cTn id="22" dur="500"/>
                                        <p:tgtEl>
                                          <p:spTgt spid="2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117237"/>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6858000"/>
              <a:ext cx="6858000" cy="6858000"/>
            </a:xfrm>
            <a:prstGeom prst="rect">
              <a:avLst/>
            </a:prstGeom>
          </p:spPr>
        </p:pic>
      </p:grpSp>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99059" y="746128"/>
            <a:ext cx="16497300" cy="8839200"/>
          </a:xfrm>
          <a:prstGeom prst="rect">
            <a:avLst/>
          </a:prstGeom>
        </p:spPr>
      </p:pic>
      <p:pic>
        <p:nvPicPr>
          <p:cNvPr id="23" name="Picture 2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14333017" y="6785896"/>
            <a:ext cx="3720009" cy="3849945"/>
          </a:xfrm>
          <a:prstGeom prst="rect">
            <a:avLst/>
          </a:prstGeom>
        </p:spPr>
      </p:pic>
      <p:pic>
        <p:nvPicPr>
          <p:cNvPr id="24" name="Picture 2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62000" y="1225422"/>
            <a:ext cx="1267542" cy="1245360"/>
          </a:xfrm>
          <a:prstGeom prst="rect">
            <a:avLst/>
          </a:prstGeom>
        </p:spPr>
      </p:pic>
      <p:pic>
        <p:nvPicPr>
          <p:cNvPr id="25" name="Picture 2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330859">
            <a:off x="16516445" y="1203691"/>
            <a:ext cx="2033947" cy="528826"/>
          </a:xfrm>
          <a:prstGeom prst="rect">
            <a:avLst/>
          </a:prstGeom>
        </p:spPr>
      </p:pic>
      <p:pic>
        <p:nvPicPr>
          <p:cNvPr id="26" name="Picture 26"/>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762000" y="9029700"/>
            <a:ext cx="3066494" cy="1054107"/>
          </a:xfrm>
          <a:prstGeom prst="rect">
            <a:avLst/>
          </a:prstGeom>
        </p:spPr>
      </p:pic>
      <p:sp>
        <p:nvSpPr>
          <p:cNvPr id="11" name="Oval 10">
            <a:extLst>
              <a:ext uri="{FF2B5EF4-FFF2-40B4-BE49-F238E27FC236}">
                <a16:creationId xmlns:a16="http://schemas.microsoft.com/office/drawing/2014/main" id="{3D68B468-CEF6-353E-C627-4D77440F40F4}"/>
              </a:ext>
            </a:extLst>
          </p:cNvPr>
          <p:cNvSpPr/>
          <p:nvPr/>
        </p:nvSpPr>
        <p:spPr>
          <a:xfrm>
            <a:off x="2350558" y="1955759"/>
            <a:ext cx="3141295" cy="151288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Ví</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dụ</a:t>
            </a:r>
            <a:r>
              <a:rPr lang="en-US" sz="4400" b="1" dirty="0">
                <a:latin typeface="Arial" panose="020B0604020202020204" pitchFamily="34" charset="0"/>
                <a:cs typeface="Arial" panose="020B0604020202020204" pitchFamily="34" charset="0"/>
              </a:rPr>
              <a:t> 1</a:t>
            </a:r>
          </a:p>
        </p:txBody>
      </p:sp>
      <p:sp>
        <p:nvSpPr>
          <p:cNvPr id="12" name="TextBox 11">
            <a:extLst>
              <a:ext uri="{FF2B5EF4-FFF2-40B4-BE49-F238E27FC236}">
                <a16:creationId xmlns:a16="http://schemas.microsoft.com/office/drawing/2014/main" id="{89BD675D-28FB-EFEF-DF16-350F79CE64B1}"/>
              </a:ext>
            </a:extLst>
          </p:cNvPr>
          <p:cNvSpPr txBox="1"/>
          <p:nvPr/>
        </p:nvSpPr>
        <p:spPr>
          <a:xfrm>
            <a:off x="5826727" y="1829019"/>
            <a:ext cx="10418916" cy="1824923"/>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Quan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36,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cặp</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sao</a:t>
            </a:r>
            <a:r>
              <a:rPr lang="en-US" sz="4000" dirty="0">
                <a:latin typeface="Arial" panose="020B0604020202020204" pitchFamily="34" charset="0"/>
                <a:cs typeface="Arial" panose="020B0604020202020204" pitchFamily="34" charset="0"/>
              </a:rPr>
              <a:t>?</a:t>
            </a:r>
          </a:p>
        </p:txBody>
      </p:sp>
      <p:pic>
        <p:nvPicPr>
          <p:cNvPr id="15" name="Picture 14">
            <a:extLst>
              <a:ext uri="{FF2B5EF4-FFF2-40B4-BE49-F238E27FC236}">
                <a16:creationId xmlns:a16="http://schemas.microsoft.com/office/drawing/2014/main" id="{7256A950-D45A-44BD-AAA7-E2068C55FBD5}"/>
              </a:ext>
            </a:extLst>
          </p:cNvPr>
          <p:cNvPicPr>
            <a:picLocks noChangeAspect="1"/>
          </p:cNvPicPr>
          <p:nvPr/>
        </p:nvPicPr>
        <p:blipFill rotWithShape="1">
          <a:blip r:embed="rId14">
            <a:extLst>
              <a:ext uri="{28A0092B-C50C-407E-A947-70E740481C1C}">
                <a14:useLocalDpi xmlns:a14="http://schemas.microsoft.com/office/drawing/2010/main" val="0"/>
              </a:ext>
            </a:extLst>
          </a:blip>
          <a:srcRect l="15041" t="10192" r="12995" b="53821"/>
          <a:stretch/>
        </p:blipFill>
        <p:spPr>
          <a:xfrm>
            <a:off x="2464248" y="4371975"/>
            <a:ext cx="13359503" cy="4073290"/>
          </a:xfrm>
          <a:prstGeom prst="rect">
            <a:avLst/>
          </a:prstGeom>
        </p:spPr>
      </p:pic>
    </p:spTree>
  </p:cSld>
  <p:clrMapOvr>
    <a:masterClrMapping/>
  </p:clrMapOvr>
  <p:transition spd="med">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strVal val="#ppt_w*0.70"/>
                                          </p:val>
                                        </p:tav>
                                        <p:tav tm="100000">
                                          <p:val>
                                            <p:strVal val="#ppt_w"/>
                                          </p:val>
                                        </p:tav>
                                      </p:tavLst>
                                    </p:anim>
                                    <p:anim calcmode="lin" valueType="num">
                                      <p:cBhvr>
                                        <p:cTn id="16" dur="500" fill="hold"/>
                                        <p:tgtEl>
                                          <p:spTgt spid="15"/>
                                        </p:tgtEl>
                                        <p:attrNameLst>
                                          <p:attrName>ppt_h</p:attrName>
                                        </p:attrNameLst>
                                      </p:cBhvr>
                                      <p:tavLst>
                                        <p:tav tm="0">
                                          <p:val>
                                            <p:strVal val="#ppt_h"/>
                                          </p:val>
                                        </p:tav>
                                        <p:tav tm="100000">
                                          <p:val>
                                            <p:strVal val="#ppt_h"/>
                                          </p:val>
                                        </p:tav>
                                      </p:tavLst>
                                    </p:anim>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92250" y="1223963"/>
            <a:ext cx="15798493" cy="8229600"/>
          </a:xfrm>
          <a:prstGeom prst="rect">
            <a:avLst/>
          </a:prstGeom>
        </p:spPr>
      </p:pic>
      <p:pic>
        <p:nvPicPr>
          <p:cNvPr id="22" name="Picture 2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295318" y="1028700"/>
            <a:ext cx="4071481" cy="641258"/>
          </a:xfrm>
          <a:prstGeom prst="rect">
            <a:avLst/>
          </a:prstGeom>
        </p:spPr>
      </p:pic>
      <p:pic>
        <p:nvPicPr>
          <p:cNvPr id="23" name="Picture 2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9193" y="7475203"/>
            <a:ext cx="2917521" cy="3019426"/>
          </a:xfrm>
          <a:prstGeom prst="rect">
            <a:avLst/>
          </a:prstGeom>
        </p:spPr>
      </p:pic>
      <p:pic>
        <p:nvPicPr>
          <p:cNvPr id="24" name="Picture 24"/>
          <p:cNvPicPr>
            <a:picLocks noChangeAspect="1"/>
          </p:cNvPicPr>
          <p:nvPr/>
        </p:nvPicPr>
        <p:blipFill>
          <a:blip r:embed="rId10"/>
          <a:srcRect/>
          <a:stretch>
            <a:fillRect/>
          </a:stretch>
        </p:blipFill>
        <p:spPr>
          <a:xfrm>
            <a:off x="15331059" y="6410302"/>
            <a:ext cx="3084955" cy="3362348"/>
          </a:xfrm>
          <a:prstGeom prst="rect">
            <a:avLst/>
          </a:prstGeom>
        </p:spPr>
      </p:pic>
      <p:sp>
        <p:nvSpPr>
          <p:cNvPr id="12" name="Speech Bubble: Oval 11">
            <a:extLst>
              <a:ext uri="{FF2B5EF4-FFF2-40B4-BE49-F238E27FC236}">
                <a16:creationId xmlns:a16="http://schemas.microsoft.com/office/drawing/2014/main" id="{A48E4F68-E3F1-A604-90B1-176ED8DA78D1}"/>
              </a:ext>
            </a:extLst>
          </p:cNvPr>
          <p:cNvSpPr/>
          <p:nvPr/>
        </p:nvSpPr>
        <p:spPr>
          <a:xfrm>
            <a:off x="8010396" y="946058"/>
            <a:ext cx="2362200" cy="1447800"/>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5A54D201-2B66-C9A4-C79E-8CB56DA61955}"/>
                  </a:ext>
                </a:extLst>
              </p:cNvPr>
              <p:cNvSpPr txBox="1"/>
              <p:nvPr/>
            </p:nvSpPr>
            <p:spPr>
              <a:xfrm>
                <a:off x="8010396" y="3298230"/>
                <a:ext cx="8534400" cy="4594912"/>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Xét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𝐸𝐺𝐷</m:t>
                    </m:r>
                  </m:oMath>
                </a14:m>
                <a:r>
                  <a:rPr lang="en-US" sz="4000" dirty="0">
                    <a:latin typeface="Arial" panose="020B0604020202020204" pitchFamily="34" charset="0"/>
                    <a:cs typeface="Arial" panose="020B0604020202020204" pitchFamily="34" charset="0"/>
                  </a:rPr>
                  <a:t>, ta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a:t>
                </a:r>
              </a:p>
              <a:p>
                <a:pPr algn="just">
                  <a:lnSpc>
                    <a:spcPct val="150000"/>
                  </a:lnSpc>
                </a:pPr>
                <a:r>
                  <a:rPr lang="en-US" sz="4000" dirty="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𝐸𝐺</m:t>
                    </m:r>
                  </m:oMath>
                </a14:m>
                <a:r>
                  <a:rPr lang="en-US" sz="4000" dirty="0">
                    <a:latin typeface="Arial" panose="020B0604020202020204" pitchFamily="34" charset="0"/>
                    <a:cs typeface="Arial" panose="020B0604020202020204" pitchFamily="34" charset="0"/>
                  </a:rPr>
                  <a:t>;</a:t>
                </a:r>
              </a:p>
              <a:p>
                <a:pPr algn="just">
                  <a:lnSpc>
                    <a:spcPct val="150000"/>
                  </a:lnSpc>
                </a:pPr>
                <a:r>
                  <a:rPr lang="en-US" sz="4000" dirty="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𝐵𝐶</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𝐺𝐷</m:t>
                    </m:r>
                  </m:oMath>
                </a14:m>
                <a:r>
                  <a:rPr lang="en-US" sz="4000" dirty="0">
                    <a:latin typeface="Arial" panose="020B0604020202020204" pitchFamily="34" charset="0"/>
                    <a:cs typeface="Arial" panose="020B0604020202020204" pitchFamily="34" charset="0"/>
                  </a:rPr>
                  <a:t>;</a:t>
                </a:r>
              </a:p>
              <a:p>
                <a:pPr algn="just">
                  <a:lnSpc>
                    <a:spcPct val="150000"/>
                  </a:lnSpc>
                </a:pPr>
                <a:r>
                  <a:rPr lang="en-US" sz="4000" dirty="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𝐶𝐴</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𝐷𝐸</m:t>
                    </m:r>
                  </m:oMath>
                </a14:m>
                <a:endParaRPr lang="en-US" sz="4000" dirty="0">
                  <a:latin typeface="Arial" panose="020B0604020202020204" pitchFamily="34" charset="0"/>
                  <a:cs typeface="Arial" panose="020B0604020202020204" pitchFamily="34" charset="0"/>
                </a:endParaRPr>
              </a:p>
              <a:p>
                <a:pPr algn="just">
                  <a:lnSpc>
                    <a:spcPct val="150000"/>
                  </a:lnSpc>
                </a:pPr>
                <a:r>
                  <a:rPr lang="en-US" sz="4000" dirty="0" err="1">
                    <a:latin typeface="Arial" panose="020B0604020202020204" pitchFamily="34" charset="0"/>
                    <a:cs typeface="Arial" panose="020B0604020202020204" pitchFamily="34" charset="0"/>
                  </a:rPr>
                  <a:t>Suy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𝐴𝐵𝐶</m:t>
                    </m:r>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𝐸𝐺𝐷</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c.c.c</a:t>
                </a:r>
                <a:r>
                  <a:rPr lang="en-US" sz="4000" dirty="0">
                    <a:latin typeface="Arial" panose="020B0604020202020204" pitchFamily="34" charset="0"/>
                    <a:cs typeface="Arial" panose="020B0604020202020204" pitchFamily="34" charset="0"/>
                  </a:rPr>
                  <a:t>)</a:t>
                </a:r>
              </a:p>
            </p:txBody>
          </p:sp>
        </mc:Choice>
        <mc:Fallback xmlns="">
          <p:sp>
            <p:nvSpPr>
              <p:cNvPr id="13" name="TextBox 12">
                <a:extLst>
                  <a:ext uri="{FF2B5EF4-FFF2-40B4-BE49-F238E27FC236}">
                    <a16:creationId xmlns:a16="http://schemas.microsoft.com/office/drawing/2014/main" id="{5A54D201-2B66-C9A4-C79E-8CB56DA61955}"/>
                  </a:ext>
                </a:extLst>
              </p:cNvPr>
              <p:cNvSpPr txBox="1">
                <a:spLocks noRot="1" noChangeAspect="1" noMove="1" noResize="1" noEditPoints="1" noAdjustHandles="1" noChangeArrowheads="1" noChangeShapeType="1" noTextEdit="1"/>
              </p:cNvSpPr>
              <p:nvPr/>
            </p:nvSpPr>
            <p:spPr>
              <a:xfrm>
                <a:off x="8010396" y="3298230"/>
                <a:ext cx="8534400" cy="4594912"/>
              </a:xfrm>
              <a:prstGeom prst="rect">
                <a:avLst/>
              </a:prstGeom>
              <a:blipFill>
                <a:blip r:embed="rId11"/>
                <a:stretch>
                  <a:fillRect l="-2500" b="-4775"/>
                </a:stretch>
              </a:blipFill>
            </p:spPr>
            <p:txBody>
              <a:bodyPr/>
              <a:lstStyle/>
              <a:p>
                <a:r>
                  <a:rPr lang="en-US">
                    <a:noFill/>
                  </a:rPr>
                  <a:t> </a:t>
                </a:r>
              </a:p>
            </p:txBody>
          </p:sp>
        </mc:Fallback>
      </mc:AlternateContent>
      <p:pic>
        <p:nvPicPr>
          <p:cNvPr id="14" name="Picture 13">
            <a:extLst>
              <a:ext uri="{FF2B5EF4-FFF2-40B4-BE49-F238E27FC236}">
                <a16:creationId xmlns:a16="http://schemas.microsoft.com/office/drawing/2014/main" id="{4DB1DE54-C61A-37E5-901F-175B4420D1B2}"/>
              </a:ext>
            </a:extLst>
          </p:cNvPr>
          <p:cNvPicPr>
            <a:picLocks noChangeAspect="1"/>
          </p:cNvPicPr>
          <p:nvPr/>
        </p:nvPicPr>
        <p:blipFill rotWithShape="1">
          <a:blip r:embed="rId12">
            <a:extLst>
              <a:ext uri="{28A0092B-C50C-407E-A947-70E740481C1C}">
                <a14:useLocalDpi xmlns:a14="http://schemas.microsoft.com/office/drawing/2010/main" val="0"/>
              </a:ext>
            </a:extLst>
          </a:blip>
          <a:srcRect l="15041" t="22394" r="65564" b="56736"/>
          <a:stretch/>
        </p:blipFill>
        <p:spPr>
          <a:xfrm>
            <a:off x="1964588" y="1842643"/>
            <a:ext cx="4751094" cy="3117119"/>
          </a:xfrm>
          <a:prstGeom prst="rect">
            <a:avLst/>
          </a:prstGeom>
        </p:spPr>
      </p:pic>
      <p:pic>
        <p:nvPicPr>
          <p:cNvPr id="15" name="Picture 14">
            <a:extLst>
              <a:ext uri="{FF2B5EF4-FFF2-40B4-BE49-F238E27FC236}">
                <a16:creationId xmlns:a16="http://schemas.microsoft.com/office/drawing/2014/main" id="{5FE1D934-2DAC-CB31-1DB1-E4E6204CB219}"/>
              </a:ext>
            </a:extLst>
          </p:cNvPr>
          <p:cNvPicPr>
            <a:picLocks noChangeAspect="1"/>
          </p:cNvPicPr>
          <p:nvPr/>
        </p:nvPicPr>
        <p:blipFill rotWithShape="1">
          <a:blip r:embed="rId12">
            <a:extLst>
              <a:ext uri="{28A0092B-C50C-407E-A947-70E740481C1C}">
                <a14:useLocalDpi xmlns:a14="http://schemas.microsoft.com/office/drawing/2010/main" val="0"/>
              </a:ext>
            </a:extLst>
          </a:blip>
          <a:srcRect l="52659" t="15229" r="34470" b="59197"/>
          <a:stretch/>
        </p:blipFill>
        <p:spPr>
          <a:xfrm>
            <a:off x="2972085" y="4770492"/>
            <a:ext cx="3319451" cy="4021298"/>
          </a:xfrm>
          <a:prstGeom prst="rect">
            <a:avLst/>
          </a:prstGeom>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heel(1)">
                                      <p:cBhvr>
                                        <p:cTn id="12" dur="500"/>
                                        <p:tgtEl>
                                          <p:spTgt spid="14"/>
                                        </p:tgtEl>
                                      </p:cBhvr>
                                    </p:animEffect>
                                  </p:childTnLst>
                                </p:cTn>
                              </p:par>
                              <p:par>
                                <p:cTn id="13" presetID="21" presetClass="entr" presetSubtype="1"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heel(1)">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13">
                                            <p:txEl>
                                              <p:pRg st="0" end="0"/>
                                            </p:txEl>
                                          </p:spTgt>
                                        </p:tgtEl>
                                        <p:attrNameLst>
                                          <p:attrName>style.visibility</p:attrName>
                                        </p:attrNameLst>
                                      </p:cBhvr>
                                      <p:to>
                                        <p:strVal val="visible"/>
                                      </p:to>
                                    </p:set>
                                    <p:animEffect transition="in" filter="dissolve">
                                      <p:cBhvr>
                                        <p:cTn id="20" dur="500"/>
                                        <p:tgtEl>
                                          <p:spTgt spid="1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13">
                                            <p:txEl>
                                              <p:pRg st="1" end="1"/>
                                            </p:txEl>
                                          </p:spTgt>
                                        </p:tgtEl>
                                        <p:attrNameLst>
                                          <p:attrName>style.visibility</p:attrName>
                                        </p:attrNameLst>
                                      </p:cBhvr>
                                      <p:to>
                                        <p:strVal val="visible"/>
                                      </p:to>
                                    </p:set>
                                    <p:animEffect transition="in" filter="dissolve">
                                      <p:cBhvr>
                                        <p:cTn id="25" dur="500"/>
                                        <p:tgtEl>
                                          <p:spTgt spid="1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13">
                                            <p:txEl>
                                              <p:pRg st="2" end="2"/>
                                            </p:txEl>
                                          </p:spTgt>
                                        </p:tgtEl>
                                        <p:attrNameLst>
                                          <p:attrName>style.visibility</p:attrName>
                                        </p:attrNameLst>
                                      </p:cBhvr>
                                      <p:to>
                                        <p:strVal val="visible"/>
                                      </p:to>
                                    </p:set>
                                    <p:animEffect transition="in" filter="dissolve">
                                      <p:cBhvr>
                                        <p:cTn id="30" dur="500"/>
                                        <p:tgtEl>
                                          <p:spTgt spid="1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13">
                                            <p:txEl>
                                              <p:pRg st="3" end="3"/>
                                            </p:txEl>
                                          </p:spTgt>
                                        </p:tgtEl>
                                        <p:attrNameLst>
                                          <p:attrName>style.visibility</p:attrName>
                                        </p:attrNameLst>
                                      </p:cBhvr>
                                      <p:to>
                                        <p:strVal val="visible"/>
                                      </p:to>
                                    </p:set>
                                    <p:animEffect transition="in" filter="dissolve">
                                      <p:cBhvr>
                                        <p:cTn id="35" dur="500"/>
                                        <p:tgtEl>
                                          <p:spTgt spid="1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13">
                                            <p:txEl>
                                              <p:pRg st="4" end="4"/>
                                            </p:txEl>
                                          </p:spTgt>
                                        </p:tgtEl>
                                        <p:attrNameLst>
                                          <p:attrName>style.visibility</p:attrName>
                                        </p:attrNameLst>
                                      </p:cBhvr>
                                      <p:to>
                                        <p:strVal val="visible"/>
                                      </p:to>
                                    </p:set>
                                    <p:animEffect transition="in" filter="dissolve">
                                      <p:cBhvr>
                                        <p:cTn id="40"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19250" y="839044"/>
            <a:ext cx="15049500" cy="9522230"/>
          </a:xfrm>
          <a:prstGeom prst="rect">
            <a:avLst/>
          </a:prstGeom>
        </p:spPr>
      </p:pic>
      <p:pic>
        <p:nvPicPr>
          <p:cNvPr id="12" name="Picture 12"/>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4388922">
            <a:off x="1257653" y="-339401"/>
            <a:ext cx="1639271" cy="2956063"/>
          </a:xfrm>
          <a:prstGeom prst="rect">
            <a:avLst/>
          </a:prstGeom>
        </p:spPr>
      </p:pic>
      <p:pic>
        <p:nvPicPr>
          <p:cNvPr id="15" name="Picture 1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2283888">
            <a:off x="15431329" y="2699290"/>
            <a:ext cx="2033947" cy="528826"/>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753747" y="3598125"/>
            <a:ext cx="1301322" cy="2002034"/>
          </a:xfrm>
          <a:prstGeom prst="rect">
            <a:avLst/>
          </a:prstGeom>
        </p:spPr>
      </p:pic>
      <p:pic>
        <p:nvPicPr>
          <p:cNvPr id="17" name="Picture 17"/>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5958062" y="703710"/>
            <a:ext cx="1267542" cy="1245360"/>
          </a:xfrm>
          <a:prstGeom prst="rect">
            <a:avLst/>
          </a:prstGeom>
        </p:spPr>
      </p:pic>
      <p:pic>
        <p:nvPicPr>
          <p:cNvPr id="18" name="Picture 18"/>
          <p:cNvPicPr>
            <a:picLocks noChangeAspect="1"/>
          </p:cNvPicPr>
          <p:nvPr/>
        </p:nvPicPr>
        <p:blipFill>
          <a:blip r:embed="rId15"/>
          <a:srcRect/>
          <a:stretch>
            <a:fillRect/>
          </a:stretch>
        </p:blipFill>
        <p:spPr>
          <a:xfrm rot="474231">
            <a:off x="15927965" y="7485879"/>
            <a:ext cx="2187303" cy="2663383"/>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B1329A3-1FEC-D542-1BE8-FEF763A77939}"/>
                  </a:ext>
                </a:extLst>
              </p:cNvPr>
              <p:cNvSpPr txBox="1"/>
              <p:nvPr/>
            </p:nvSpPr>
            <p:spPr>
              <a:xfrm>
                <a:off x="5461713" y="5039218"/>
                <a:ext cx="8534400" cy="4594912"/>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Xét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b="0" i="1" dirty="0" smtClean="0">
                        <a:latin typeface="Cambria Math" panose="02040503050406030204" pitchFamily="18" charset="0"/>
                        <a:cs typeface="Arial" panose="020B0604020202020204" pitchFamily="34" charset="0"/>
                      </a:rPr>
                      <m:t>𝑀𝑁𝑃</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b="0" i="1" dirty="0" smtClean="0">
                        <a:latin typeface="Cambria Math" panose="02040503050406030204" pitchFamily="18" charset="0"/>
                        <a:cs typeface="Arial" panose="020B0604020202020204" pitchFamily="34" charset="0"/>
                      </a:rPr>
                      <m:t>𝐻𝐼𝐾</m:t>
                    </m:r>
                  </m:oMath>
                </a14:m>
                <a:r>
                  <a:rPr lang="en-US" sz="4000" dirty="0">
                    <a:latin typeface="Arial" panose="020B0604020202020204" pitchFamily="34" charset="0"/>
                    <a:cs typeface="Arial" panose="020B0604020202020204" pitchFamily="34" charset="0"/>
                  </a:rPr>
                  <a:t>, ta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a:t>
                </a:r>
              </a:p>
              <a:p>
                <a:pPr algn="just">
                  <a:lnSpc>
                    <a:spcPct val="150000"/>
                  </a:lnSpc>
                </a:pPr>
                <a:r>
                  <a:rPr lang="en-US" sz="4000" dirty="0">
                    <a:cs typeface="Arial" panose="020B0604020202020204" pitchFamily="34" charset="0"/>
                  </a:rPr>
                  <a:t>		</a:t>
                </a:r>
                <a14:m>
                  <m:oMath xmlns:m="http://schemas.openxmlformats.org/officeDocument/2006/math">
                    <m:r>
                      <a:rPr lang="en-US" sz="4000" b="0" i="1" dirty="0" smtClean="0">
                        <a:latin typeface="Cambria Math" panose="02040503050406030204" pitchFamily="18" charset="0"/>
                        <a:cs typeface="Arial" panose="020B0604020202020204" pitchFamily="34" charset="0"/>
                      </a:rPr>
                      <m:t>𝑀𝑁</m:t>
                    </m:r>
                    <m:r>
                      <a:rPr lang="en-US" sz="4000" b="0" i="1" dirty="0" smtClean="0">
                        <a:latin typeface="Cambria Math" panose="02040503050406030204" pitchFamily="18" charset="0"/>
                        <a:cs typeface="Arial" panose="020B0604020202020204" pitchFamily="34" charset="0"/>
                      </a:rPr>
                      <m:t>=</m:t>
                    </m:r>
                    <m:r>
                      <a:rPr lang="en-US" sz="4000" b="0" i="1" dirty="0" smtClean="0">
                        <a:latin typeface="Cambria Math" panose="02040503050406030204" pitchFamily="18" charset="0"/>
                        <a:cs typeface="Arial" panose="020B0604020202020204" pitchFamily="34" charset="0"/>
                      </a:rPr>
                      <m:t>𝐻𝐼</m:t>
                    </m:r>
                  </m:oMath>
                </a14:m>
                <a:r>
                  <a:rPr lang="en-US" sz="4000" dirty="0">
                    <a:latin typeface="Arial" panose="020B0604020202020204" pitchFamily="34" charset="0"/>
                    <a:cs typeface="Arial" panose="020B0604020202020204" pitchFamily="34" charset="0"/>
                  </a:rPr>
                  <a:t>;</a:t>
                </a:r>
              </a:p>
              <a:p>
                <a:pPr algn="just">
                  <a:lnSpc>
                    <a:spcPct val="150000"/>
                  </a:lnSpc>
                </a:pPr>
                <a:r>
                  <a:rPr lang="en-US" sz="4000" dirty="0">
                    <a:cs typeface="Arial" panose="020B0604020202020204" pitchFamily="34" charset="0"/>
                  </a:rPr>
                  <a:t>		</a:t>
                </a:r>
                <a14:m>
                  <m:oMath xmlns:m="http://schemas.openxmlformats.org/officeDocument/2006/math">
                    <m:r>
                      <a:rPr lang="en-US" sz="4000" b="0" i="1" dirty="0" smtClean="0">
                        <a:latin typeface="Cambria Math" panose="02040503050406030204" pitchFamily="18" charset="0"/>
                        <a:cs typeface="Arial" panose="020B0604020202020204" pitchFamily="34" charset="0"/>
                      </a:rPr>
                      <m:t>𝑁𝑃</m:t>
                    </m:r>
                    <m:r>
                      <a:rPr lang="en-US" sz="4000" i="1" dirty="0" smtClean="0">
                        <a:latin typeface="Cambria Math" panose="02040503050406030204" pitchFamily="18" charset="0"/>
                        <a:cs typeface="Arial" panose="020B0604020202020204" pitchFamily="34" charset="0"/>
                      </a:rPr>
                      <m:t>=</m:t>
                    </m:r>
                    <m:r>
                      <a:rPr lang="en-US" sz="4000" b="0" i="1" dirty="0" smtClean="0">
                        <a:latin typeface="Cambria Math" panose="02040503050406030204" pitchFamily="18" charset="0"/>
                        <a:cs typeface="Arial" panose="020B0604020202020204" pitchFamily="34" charset="0"/>
                      </a:rPr>
                      <m:t>𝐼𝐾</m:t>
                    </m:r>
                  </m:oMath>
                </a14:m>
                <a:r>
                  <a:rPr lang="en-US" sz="4000" dirty="0">
                    <a:latin typeface="Arial" panose="020B0604020202020204" pitchFamily="34" charset="0"/>
                    <a:cs typeface="Arial" panose="020B0604020202020204" pitchFamily="34" charset="0"/>
                  </a:rPr>
                  <a:t>;</a:t>
                </a:r>
              </a:p>
              <a:p>
                <a:pPr algn="just">
                  <a:lnSpc>
                    <a:spcPct val="150000"/>
                  </a:lnSpc>
                </a:pPr>
                <a:r>
                  <a:rPr lang="en-US" sz="4000" dirty="0">
                    <a:cs typeface="Arial" panose="020B0604020202020204" pitchFamily="34" charset="0"/>
                  </a:rPr>
                  <a:t>		</a:t>
                </a:r>
                <a14:m>
                  <m:oMath xmlns:m="http://schemas.openxmlformats.org/officeDocument/2006/math">
                    <m:r>
                      <a:rPr lang="en-US" sz="4000" b="0" i="1" dirty="0" smtClean="0">
                        <a:latin typeface="Cambria Math" panose="02040503050406030204" pitchFamily="18" charset="0"/>
                        <a:cs typeface="Arial" panose="020B0604020202020204" pitchFamily="34" charset="0"/>
                      </a:rPr>
                      <m:t>𝑃𝑀</m:t>
                    </m:r>
                    <m:r>
                      <a:rPr lang="en-US" sz="4000" i="1" dirty="0" smtClean="0">
                        <a:latin typeface="Cambria Math" panose="02040503050406030204" pitchFamily="18" charset="0"/>
                        <a:cs typeface="Arial" panose="020B0604020202020204" pitchFamily="34" charset="0"/>
                      </a:rPr>
                      <m:t>=</m:t>
                    </m:r>
                    <m:r>
                      <a:rPr lang="en-US" sz="4000" b="0" i="1" dirty="0" smtClean="0">
                        <a:latin typeface="Cambria Math" panose="02040503050406030204" pitchFamily="18" charset="0"/>
                        <a:cs typeface="Arial" panose="020B0604020202020204" pitchFamily="34" charset="0"/>
                      </a:rPr>
                      <m:t>𝐾𝐻</m:t>
                    </m:r>
                  </m:oMath>
                </a14:m>
                <a:endParaRPr lang="en-US" sz="4000" dirty="0">
                  <a:latin typeface="Arial" panose="020B0604020202020204" pitchFamily="34" charset="0"/>
                  <a:cs typeface="Arial" panose="020B0604020202020204" pitchFamily="34" charset="0"/>
                </a:endParaRPr>
              </a:p>
              <a:p>
                <a:pPr algn="just">
                  <a:lnSpc>
                    <a:spcPct val="150000"/>
                  </a:lnSpc>
                </a:pPr>
                <a:r>
                  <a:rPr lang="en-US" sz="4000" dirty="0" err="1">
                    <a:latin typeface="Arial" panose="020B0604020202020204" pitchFamily="34" charset="0"/>
                    <a:cs typeface="Arial" panose="020B0604020202020204" pitchFamily="34" charset="0"/>
                  </a:rPr>
                  <a:t>Suy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𝑀𝑁𝑃</m:t>
                    </m:r>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𝐻𝐼𝐾</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c.c.c</a:t>
                </a:r>
                <a:r>
                  <a:rPr lang="en-US" sz="4000" dirty="0">
                    <a:latin typeface="Arial" panose="020B0604020202020204" pitchFamily="34" charset="0"/>
                    <a:cs typeface="Arial" panose="020B0604020202020204" pitchFamily="34" charset="0"/>
                  </a:rPr>
                  <a:t>)</a:t>
                </a:r>
              </a:p>
            </p:txBody>
          </p:sp>
        </mc:Choice>
        <mc:Fallback xmlns="">
          <p:sp>
            <p:nvSpPr>
              <p:cNvPr id="13" name="TextBox 12">
                <a:extLst>
                  <a:ext uri="{FF2B5EF4-FFF2-40B4-BE49-F238E27FC236}">
                    <a16:creationId xmlns:a16="http://schemas.microsoft.com/office/drawing/2014/main" id="{9B1329A3-1FEC-D542-1BE8-FEF763A77939}"/>
                  </a:ext>
                </a:extLst>
              </p:cNvPr>
              <p:cNvSpPr txBox="1">
                <a:spLocks noRot="1" noChangeAspect="1" noMove="1" noResize="1" noEditPoints="1" noAdjustHandles="1" noChangeArrowheads="1" noChangeShapeType="1" noTextEdit="1"/>
              </p:cNvSpPr>
              <p:nvPr/>
            </p:nvSpPr>
            <p:spPr>
              <a:xfrm>
                <a:off x="5461713" y="5039218"/>
                <a:ext cx="8534400" cy="4594912"/>
              </a:xfrm>
              <a:prstGeom prst="rect">
                <a:avLst/>
              </a:prstGeom>
              <a:blipFill>
                <a:blip r:embed="rId16"/>
                <a:stretch>
                  <a:fillRect l="-2571" r="-571" b="-4914"/>
                </a:stretch>
              </a:blipFill>
            </p:spPr>
            <p:txBody>
              <a:bodyPr/>
              <a:lstStyle/>
              <a:p>
                <a:r>
                  <a:rPr lang="en-US">
                    <a:noFill/>
                  </a:rPr>
                  <a:t> </a:t>
                </a:r>
              </a:p>
            </p:txBody>
          </p:sp>
        </mc:Fallback>
      </mc:AlternateContent>
      <p:pic>
        <p:nvPicPr>
          <p:cNvPr id="14" name="Picture 13">
            <a:extLst>
              <a:ext uri="{FF2B5EF4-FFF2-40B4-BE49-F238E27FC236}">
                <a16:creationId xmlns:a16="http://schemas.microsoft.com/office/drawing/2014/main" id="{C4287CCF-6CC5-1B84-111E-D3ABF69DB3B7}"/>
              </a:ext>
            </a:extLst>
          </p:cNvPr>
          <p:cNvPicPr>
            <a:picLocks noChangeAspect="1"/>
          </p:cNvPicPr>
          <p:nvPr/>
        </p:nvPicPr>
        <p:blipFill rotWithShape="1">
          <a:blip r:embed="rId17">
            <a:extLst>
              <a:ext uri="{28A0092B-C50C-407E-A947-70E740481C1C}">
                <a14:useLocalDpi xmlns:a14="http://schemas.microsoft.com/office/drawing/2010/main" val="0"/>
              </a:ext>
            </a:extLst>
          </a:blip>
          <a:srcRect l="35117" t="10204" r="50656" b="59106"/>
          <a:stretch/>
        </p:blipFill>
        <p:spPr>
          <a:xfrm>
            <a:off x="5682228" y="1082524"/>
            <a:ext cx="2928360" cy="3851520"/>
          </a:xfrm>
          <a:prstGeom prst="rect">
            <a:avLst/>
          </a:prstGeom>
        </p:spPr>
      </p:pic>
      <p:pic>
        <p:nvPicPr>
          <p:cNvPr id="19" name="Picture 18">
            <a:extLst>
              <a:ext uri="{FF2B5EF4-FFF2-40B4-BE49-F238E27FC236}">
                <a16:creationId xmlns:a16="http://schemas.microsoft.com/office/drawing/2014/main" id="{D671E4A9-A790-508A-A48F-BEAA5773CBE9}"/>
              </a:ext>
            </a:extLst>
          </p:cNvPr>
          <p:cNvPicPr>
            <a:picLocks noChangeAspect="1"/>
          </p:cNvPicPr>
          <p:nvPr/>
        </p:nvPicPr>
        <p:blipFill rotWithShape="1">
          <a:blip r:embed="rId17">
            <a:extLst>
              <a:ext uri="{28A0092B-C50C-407E-A947-70E740481C1C}">
                <a14:useLocalDpi xmlns:a14="http://schemas.microsoft.com/office/drawing/2010/main" val="0"/>
              </a:ext>
            </a:extLst>
          </a:blip>
          <a:srcRect l="68625" t="15787" r="13517" b="58328"/>
          <a:stretch/>
        </p:blipFill>
        <p:spPr>
          <a:xfrm>
            <a:off x="9603482" y="1475460"/>
            <a:ext cx="3675722" cy="324851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randombar(horizont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Effect transition="in" filter="fade">
                                      <p:cBhvr>
                                        <p:cTn id="15" dur="500"/>
                                        <p:tgtEl>
                                          <p:spTgt spid="1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3">
                                            <p:txEl>
                                              <p:pRg st="1" end="1"/>
                                            </p:txEl>
                                          </p:spTgt>
                                        </p:tgtEl>
                                        <p:attrNameLst>
                                          <p:attrName>style.visibility</p:attrName>
                                        </p:attrNameLst>
                                      </p:cBhvr>
                                      <p:to>
                                        <p:strVal val="visible"/>
                                      </p:to>
                                    </p:set>
                                    <p:animEffect transition="in" filter="fade">
                                      <p:cBhvr>
                                        <p:cTn id="20" dur="500"/>
                                        <p:tgtEl>
                                          <p:spTgt spid="1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3">
                                            <p:txEl>
                                              <p:pRg st="2" end="2"/>
                                            </p:txEl>
                                          </p:spTgt>
                                        </p:tgtEl>
                                        <p:attrNameLst>
                                          <p:attrName>style.visibility</p:attrName>
                                        </p:attrNameLst>
                                      </p:cBhvr>
                                      <p:to>
                                        <p:strVal val="visible"/>
                                      </p:to>
                                    </p:set>
                                    <p:animEffect transition="in" filter="fade">
                                      <p:cBhvr>
                                        <p:cTn id="25" dur="500"/>
                                        <p:tgtEl>
                                          <p:spTgt spid="1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3">
                                            <p:txEl>
                                              <p:pRg st="3" end="3"/>
                                            </p:txEl>
                                          </p:spTgt>
                                        </p:tgtEl>
                                        <p:attrNameLst>
                                          <p:attrName>style.visibility</p:attrName>
                                        </p:attrNameLst>
                                      </p:cBhvr>
                                      <p:to>
                                        <p:strVal val="visible"/>
                                      </p:to>
                                    </p:set>
                                    <p:animEffect transition="in" filter="fade">
                                      <p:cBhvr>
                                        <p:cTn id="30" dur="500"/>
                                        <p:tgtEl>
                                          <p:spTgt spid="1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3">
                                            <p:txEl>
                                              <p:pRg st="4" end="4"/>
                                            </p:txEl>
                                          </p:spTgt>
                                        </p:tgtEl>
                                        <p:attrNameLst>
                                          <p:attrName>style.visibility</p:attrName>
                                        </p:attrNameLst>
                                      </p:cBhvr>
                                      <p:to>
                                        <p:strVal val="visible"/>
                                      </p:to>
                                    </p:set>
                                    <p:animEffect transition="in" filter="fade">
                                      <p:cBhvr>
                                        <p:cTn id="35"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409</TotalTime>
  <Words>1169</Words>
  <Application>Microsoft Office PowerPoint</Application>
  <PresentationFormat>Custom</PresentationFormat>
  <Paragraphs>108</Paragraphs>
  <Slides>25</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Symbol</vt:lpstr>
      <vt:lpstr>Cambria Math</vt:lpstr>
      <vt:lpstr>Calibri</vt:lpstr>
      <vt:lpstr>Arial (Body)</vt:lpstr>
      <vt:lpstr>Times New Roman</vt:lpstr>
      <vt:lpstr>Yu Mincho</vt:lpstr>
      <vt:lpstr>DM Serif Display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Fun Classroom Rules Education Presentation</dc:title>
  <dc:creator>Lê Thảo</dc:creator>
  <cp:lastModifiedBy>thu dao</cp:lastModifiedBy>
  <cp:revision>8</cp:revision>
  <dcterms:created xsi:type="dcterms:W3CDTF">2006-08-16T00:00:00Z</dcterms:created>
  <dcterms:modified xsi:type="dcterms:W3CDTF">2024-03-18T02:01:31Z</dcterms:modified>
  <dc:identifier>DAFPXz5jK6c</dc:identifier>
</cp:coreProperties>
</file>