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4" r:id="rId3"/>
  </p:sldMasterIdLst>
  <p:notesMasterIdLst>
    <p:notesMasterId r:id="rId15"/>
  </p:notesMasterIdLst>
  <p:handoutMasterIdLst>
    <p:handoutMasterId r:id="rId16"/>
  </p:handoutMasterIdLst>
  <p:sldIdLst>
    <p:sldId id="313" r:id="rId4"/>
    <p:sldId id="270" r:id="rId5"/>
    <p:sldId id="315" r:id="rId6"/>
    <p:sldId id="316" r:id="rId7"/>
    <p:sldId id="319" r:id="rId8"/>
    <p:sldId id="261" r:id="rId9"/>
    <p:sldId id="294" r:id="rId10"/>
    <p:sldId id="295" r:id="rId11"/>
    <p:sldId id="320" r:id="rId12"/>
    <p:sldId id="321" r:id="rId13"/>
    <p:sldId id="272" r:id="rId14"/>
  </p:sldIdLst>
  <p:sldSz cx="12192000" cy="6858000"/>
  <p:notesSz cx="7104063" cy="10234613"/>
  <p:embeddedFontLst>
    <p:embeddedFont>
      <p:font typeface="Tahoma" panose="020B0604030504040204" pitchFamily="3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icrosoft YaHei" panose="020B0503020204020204" pitchFamily="34" charset="-122"/>
      <p:regular r:id="rId23"/>
      <p:bold r:id="rId24"/>
    </p:embeddedFont>
    <p:embeddedFont>
      <p:font typeface="宋体" panose="02010600030101010101" pitchFamily="2" charset="-122"/>
      <p:regular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C3"/>
    <a:srgbClr val="FFEFEF"/>
    <a:srgbClr val="33CC33"/>
    <a:srgbClr val="CC0000"/>
    <a:srgbClr val="CC3300"/>
    <a:srgbClr val="FF7979"/>
    <a:srgbClr val="FF9797"/>
    <a:srgbClr val="202020"/>
    <a:srgbClr val="32323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10D2.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Gameshow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285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Ở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thí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: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dõi</a:t>
            </a:r>
            <a:r>
              <a:rPr lang="en-US" baseline="0" dirty="0"/>
              <a:t> </a:t>
            </a:r>
            <a:r>
              <a:rPr lang="en-US" baseline="0" dirty="0" err="1"/>
              <a:t>đoạn</a:t>
            </a:r>
            <a:r>
              <a:rPr lang="en-US" baseline="0" dirty="0"/>
              <a:t> video “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miền</a:t>
            </a:r>
            <a:r>
              <a:rPr lang="en-US" baseline="0" dirty="0"/>
              <a:t> </a:t>
            </a:r>
            <a:r>
              <a:rPr lang="en-US" baseline="0" dirty="0" err="1"/>
              <a:t>Trung</a:t>
            </a:r>
            <a:r>
              <a:rPr lang="en-US" baseline="0" dirty="0"/>
              <a:t> </a:t>
            </a:r>
            <a:r>
              <a:rPr lang="en-US" baseline="0" dirty="0" err="1"/>
              <a:t>bão</a:t>
            </a:r>
            <a:r>
              <a:rPr lang="en-US" baseline="0" dirty="0"/>
              <a:t> </a:t>
            </a:r>
            <a:r>
              <a:rPr lang="en-US" baseline="0" dirty="0" err="1"/>
              <a:t>lũ</a:t>
            </a:r>
            <a:r>
              <a:rPr lang="en-US" baseline="0" dirty="0"/>
              <a:t>?”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1 </a:t>
            </a:r>
            <a:r>
              <a:rPr lang="en-US" baseline="0" dirty="0" err="1"/>
              <a:t>gói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gồm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thí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trung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04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51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726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39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143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03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1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0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34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67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47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6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59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2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0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1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52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55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12192000" cy="3509963"/>
          </a:xfrm>
          <a:prstGeom prst="rect">
            <a:avLst/>
          </a:prstGeom>
          <a:solidFill>
            <a:srgbClr val="00B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79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9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3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1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4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" y="6594793"/>
            <a:ext cx="1219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1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FF31C-D969-4402-931F-936AB7F5F1DB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4730C-43CF-47C5-83B3-82AA1E46C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9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rgbClr val="2980B9"/>
          </a:solidFill>
          <a:latin typeface="San Francisco Display Bold" pitchFamily="50" charset="0"/>
          <a:ea typeface="+mj-ea"/>
          <a:cs typeface="+mj-cs"/>
        </a:defRPr>
      </a:lvl1pPr>
    </p:titleStyle>
    <p:bodyStyle>
      <a:lvl1pPr marL="385763" indent="-385763" algn="l" defTabSz="685800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San Francisco Text Regular" pitchFamily="50" charset="0"/>
          <a:ea typeface="+mn-ea"/>
          <a:cs typeface="+mn-cs"/>
        </a:defRPr>
      </a:lvl1pPr>
      <a:lvl2pPr marL="728663" indent="-385763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2100" b="0" i="0" u="none" kern="1200">
          <a:solidFill>
            <a:schemeClr val="tx2"/>
          </a:solidFill>
          <a:latin typeface="San Francisco Text Regular" pitchFamily="50" charset="0"/>
          <a:ea typeface="+mn-ea"/>
          <a:cs typeface="+mn-cs"/>
        </a:defRPr>
      </a:lvl2pPr>
      <a:lvl3pPr marL="1028700" indent="-34290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San Francisco Text Regular" pitchFamily="50" charset="0"/>
          <a:ea typeface="+mn-ea"/>
          <a:cs typeface="+mn-cs"/>
        </a:defRPr>
      </a:lvl3pPr>
      <a:lvl4pPr marL="1371600" indent="-34290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San Francisco Text Regular" pitchFamily="50" charset="0"/>
          <a:ea typeface="+mn-ea"/>
          <a:cs typeface="+mn-cs"/>
        </a:defRPr>
      </a:lvl4pPr>
      <a:lvl5pPr marL="1714500" indent="-342900" algn="l" defTabSz="685800" rtl="0" eaLnBrk="1" latinLnBrk="0" hangingPunct="1">
        <a:lnSpc>
          <a:spcPct val="15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San Francisco Text Regular" pitchFamily="50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8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audio" Target="../media/audio5.wav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20.wmf"/><Relationship Id="rId4" Type="http://schemas.openxmlformats.org/officeDocument/2006/relationships/audio" Target="../media/audio6.wav"/><Relationship Id="rId9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audio" Target="../media/audio5.wav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20.wmf"/><Relationship Id="rId4" Type="http://schemas.openxmlformats.org/officeDocument/2006/relationships/audio" Target="../media/audio6.wav"/><Relationship Id="rId9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audio" Target="../media/audio5.wav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20.wmf"/><Relationship Id="rId4" Type="http://schemas.openxmlformats.org/officeDocument/2006/relationships/audio" Target="../media/audio6.wav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934" y="-735296"/>
            <a:ext cx="8573770" cy="639686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001" y="4050933"/>
            <a:ext cx="5096510" cy="4089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361950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69" y="4509856"/>
            <a:ext cx="2397039" cy="2397039"/>
          </a:xfrm>
          <a:prstGeom prst="rect">
            <a:avLst/>
          </a:prstGeom>
        </p:spPr>
      </p:pic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453" y="-841989"/>
            <a:ext cx="3789375" cy="3789375"/>
          </a:xfrm>
          <a:prstGeom prst="rect">
            <a:avLst/>
          </a:prstGeom>
        </p:spPr>
      </p:pic>
      <p:sp>
        <p:nvSpPr>
          <p:cNvPr id="3" name="矩形: 圆角 13"/>
          <p:cNvSpPr/>
          <p:nvPr/>
        </p:nvSpPr>
        <p:spPr>
          <a:xfrm>
            <a:off x="2462213" y="2121636"/>
            <a:ext cx="7659416" cy="2508526"/>
          </a:xfrm>
          <a:prstGeom prst="roundRect">
            <a:avLst/>
          </a:prstGeom>
          <a:solidFill>
            <a:srgbClr val="FFC3C3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527548" y="2284584"/>
            <a:ext cx="7659416" cy="171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BÀI </a:t>
            </a:r>
            <a:r>
              <a:rPr lang="vi-VN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12</a:t>
            </a: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: </a:t>
            </a:r>
            <a:r>
              <a:rPr lang="vi-VN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PHÂN BÓN </a:t>
            </a:r>
          </a:p>
          <a:p>
            <a:pPr algn="ctr">
              <a:buNone/>
            </a:pPr>
            <a:r>
              <a:rPr lang="vi-VN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+mn-ea"/>
              </a:rPr>
              <a:t>HÓA HỌC (tiết 3)</a:t>
            </a:r>
            <a:endParaRPr lang="vi-VN" sz="54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Color Silhouette Image Cartoon Green Plant With Leaves In Growth Vector  Illustration Royalty Free SVG, Cliparts, Vectors, And Stock Illustration.  Image 78496345.">
            <a:extLst>
              <a:ext uri="{FF2B5EF4-FFF2-40B4-BE49-F238E27FC236}">
                <a16:creationId xmlns:a16="http://schemas.microsoft.com/office/drawing/2014/main" id="{6DC93718-CE61-0E08-AACD-AC639A3B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457" y="4738970"/>
            <a:ext cx="3095104" cy="291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1856998" y="176213"/>
            <a:ext cx="3310290" cy="1813174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78669" y="2681558"/>
            <a:ext cx="1504630" cy="1497944"/>
            <a:chOff x="3778320" y="2704692"/>
            <a:chExt cx="1679506" cy="16720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8320" y="2704692"/>
              <a:ext cx="1679506" cy="1672042"/>
            </a:xfrm>
            <a:prstGeom prst="rect">
              <a:avLst/>
            </a:prstGeom>
            <a:effectLst>
              <a:glow rad="127000">
                <a:srgbClr val="00FF4E">
                  <a:alpha val="50000"/>
                </a:srgbClr>
              </a:glow>
            </a:effectLst>
          </p:spPr>
        </p:pic>
        <p:sp>
          <p:nvSpPr>
            <p:cNvPr id="4" name="Oval 3"/>
            <p:cNvSpPr/>
            <p:nvPr/>
          </p:nvSpPr>
          <p:spPr>
            <a:xfrm>
              <a:off x="4412457" y="3318095"/>
              <a:ext cx="413300" cy="42929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483170" y="3401441"/>
              <a:ext cx="269806" cy="269806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44504" y="2765375"/>
            <a:ext cx="252786" cy="252786"/>
            <a:chOff x="457200" y="3895493"/>
            <a:chExt cx="327574" cy="327574"/>
          </a:xfrm>
        </p:grpSpPr>
        <p:sp>
          <p:nvSpPr>
            <p:cNvPr id="8" name="Oval 7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82534" y="3956737"/>
            <a:ext cx="252786" cy="252786"/>
            <a:chOff x="457200" y="3895493"/>
            <a:chExt cx="327574" cy="327574"/>
          </a:xfrm>
        </p:grpSpPr>
        <p:sp>
          <p:nvSpPr>
            <p:cNvPr id="31" name="Oval 30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28601" y="2765375"/>
            <a:ext cx="252786" cy="252786"/>
            <a:chOff x="457200" y="3895493"/>
            <a:chExt cx="327574" cy="327574"/>
          </a:xfrm>
        </p:grpSpPr>
        <p:sp>
          <p:nvSpPr>
            <p:cNvPr id="34" name="Oval 33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50758" y="4010533"/>
            <a:ext cx="252786" cy="252786"/>
            <a:chOff x="457200" y="3895493"/>
            <a:chExt cx="327574" cy="327574"/>
          </a:xfrm>
        </p:grpSpPr>
        <p:sp>
          <p:nvSpPr>
            <p:cNvPr id="37" name="Oval 36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475863" y="2117299"/>
            <a:ext cx="3934135" cy="671028"/>
            <a:chOff x="4765365" y="2514600"/>
            <a:chExt cx="3934135" cy="671028"/>
          </a:xfrm>
        </p:grpSpPr>
        <p:cxnSp>
          <p:nvCxnSpPr>
            <p:cNvPr id="24" name="Straight Connector 23"/>
            <p:cNvCxnSpPr>
              <a:endCxn id="8" idx="7"/>
            </p:cNvCxnSpPr>
            <p:nvPr/>
          </p:nvCxnSpPr>
          <p:spPr>
            <a:xfrm flipH="1">
              <a:off x="4765365" y="2521541"/>
              <a:ext cx="575457" cy="66408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48300" y="2514600"/>
              <a:ext cx="3251200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1953885" y="2089642"/>
            <a:ext cx="3596873" cy="675737"/>
            <a:chOff x="472440" y="2506339"/>
            <a:chExt cx="3481351" cy="486543"/>
          </a:xfrm>
        </p:grpSpPr>
        <p:cxnSp>
          <p:nvCxnSpPr>
            <p:cNvPr id="41" name="Straight Connector 40"/>
            <p:cNvCxnSpPr/>
            <p:nvPr/>
          </p:nvCxnSpPr>
          <p:spPr>
            <a:xfrm flipH="1" flipV="1">
              <a:off x="3643707" y="2506339"/>
              <a:ext cx="310084" cy="4865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72440" y="2514600"/>
              <a:ext cx="3169562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1967408" y="4240364"/>
            <a:ext cx="3606303" cy="345693"/>
            <a:chOff x="472440" y="4096313"/>
            <a:chExt cx="3459655" cy="248952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661910" y="4096313"/>
              <a:ext cx="270185" cy="248952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72440" y="4343400"/>
              <a:ext cx="3169561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6626437" y="4228776"/>
            <a:ext cx="3797629" cy="387171"/>
            <a:chOff x="4901871" y="3963638"/>
            <a:chExt cx="3797629" cy="387171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901871" y="3963638"/>
              <a:ext cx="539405" cy="38717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441276" y="4343400"/>
              <a:ext cx="3258224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nhóm 1"/>
          <p:cNvSpPr txBox="1"/>
          <p:nvPr/>
        </p:nvSpPr>
        <p:spPr>
          <a:xfrm>
            <a:off x="1791638" y="1700560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NHÓM 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Nhóm 2"/>
          <p:cNvSpPr txBox="1"/>
          <p:nvPr/>
        </p:nvSpPr>
        <p:spPr>
          <a:xfrm>
            <a:off x="7307849" y="1702429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Nhóm 3"/>
          <p:cNvSpPr txBox="1"/>
          <p:nvPr/>
        </p:nvSpPr>
        <p:spPr>
          <a:xfrm>
            <a:off x="1574837" y="4644098"/>
            <a:ext cx="3696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Nhóm 4"/>
          <p:cNvSpPr txBox="1"/>
          <p:nvPr/>
        </p:nvSpPr>
        <p:spPr>
          <a:xfrm>
            <a:off x="7097455" y="4702492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4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43" y="297815"/>
            <a:ext cx="1380146" cy="1380146"/>
          </a:xfrm>
          <a:prstGeom prst="rect">
            <a:avLst/>
          </a:prstGeom>
        </p:spPr>
      </p:pic>
      <p:sp>
        <p:nvSpPr>
          <p:cNvPr id="68" name="Left Bracket 67"/>
          <p:cNvSpPr/>
          <p:nvPr/>
        </p:nvSpPr>
        <p:spPr>
          <a:xfrm rot="16200000">
            <a:off x="3460785" y="372011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Left Bracket 68"/>
          <p:cNvSpPr/>
          <p:nvPr/>
        </p:nvSpPr>
        <p:spPr>
          <a:xfrm rot="16200000" flipH="1">
            <a:off x="3452937" y="132803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137705" y="1384"/>
            <a:ext cx="3258224" cy="1975619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54" y="375036"/>
            <a:ext cx="1352520" cy="1352520"/>
          </a:xfrm>
          <a:prstGeom prst="rect">
            <a:avLst/>
          </a:prstGeom>
        </p:spPr>
      </p:pic>
      <p:sp>
        <p:nvSpPr>
          <p:cNvPr id="118" name="Left Bracket 117"/>
          <p:cNvSpPr/>
          <p:nvPr/>
        </p:nvSpPr>
        <p:spPr>
          <a:xfrm rot="5400000" flipH="1">
            <a:off x="8695816" y="396675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927339" y="4702492"/>
            <a:ext cx="3248705" cy="2057038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37" y="5198804"/>
            <a:ext cx="1407653" cy="140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Left Bracket 125"/>
          <p:cNvSpPr/>
          <p:nvPr/>
        </p:nvSpPr>
        <p:spPr>
          <a:xfrm rot="16200000">
            <a:off x="3523821" y="3379153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Left Bracket 126"/>
          <p:cNvSpPr/>
          <p:nvPr/>
        </p:nvSpPr>
        <p:spPr>
          <a:xfrm rot="16200000" flipH="1">
            <a:off x="3521687" y="3137291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089944" y="4839686"/>
            <a:ext cx="3202694" cy="1877641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48" y="5271577"/>
            <a:ext cx="1320777" cy="1320777"/>
          </a:xfrm>
          <a:prstGeom prst="rect">
            <a:avLst/>
          </a:prstGeom>
        </p:spPr>
      </p:pic>
      <p:sp>
        <p:nvSpPr>
          <p:cNvPr id="135" name="Left Bracket 134"/>
          <p:cNvSpPr/>
          <p:nvPr/>
        </p:nvSpPr>
        <p:spPr>
          <a:xfrm rot="16200000">
            <a:off x="8726072" y="3388291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Left Bracket 135"/>
          <p:cNvSpPr/>
          <p:nvPr/>
        </p:nvSpPr>
        <p:spPr>
          <a:xfrm rot="16200000" flipH="1">
            <a:off x="8728978" y="3110703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264177" y="3353546"/>
            <a:ext cx="252786" cy="252786"/>
            <a:chOff x="457200" y="3895493"/>
            <a:chExt cx="327574" cy="327574"/>
          </a:xfrm>
        </p:grpSpPr>
        <p:sp>
          <p:nvSpPr>
            <p:cNvPr id="53" name="Oval 52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1780512" y="2323185"/>
            <a:ext cx="3263862" cy="1813174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719395" y="3833464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5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424" y="2450255"/>
            <a:ext cx="1380146" cy="1380146"/>
          </a:xfrm>
          <a:prstGeom prst="rect">
            <a:avLst/>
          </a:prstGeom>
        </p:spPr>
      </p:pic>
      <p:sp>
        <p:nvSpPr>
          <p:cNvPr id="70" name="Left Bracket 69"/>
          <p:cNvSpPr/>
          <p:nvPr/>
        </p:nvSpPr>
        <p:spPr>
          <a:xfrm rot="16200000">
            <a:off x="3360406" y="2504915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Left Bracket 70"/>
          <p:cNvSpPr/>
          <p:nvPr/>
        </p:nvSpPr>
        <p:spPr>
          <a:xfrm rot="16200000" flipH="1">
            <a:off x="3352558" y="2265707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133252" y="2333651"/>
            <a:ext cx="3286277" cy="1813174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104428" y="3857998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6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082" y="2466923"/>
            <a:ext cx="1380146" cy="1380146"/>
          </a:xfrm>
          <a:prstGeom prst="rect">
            <a:avLst/>
          </a:prstGeom>
        </p:spPr>
      </p:pic>
      <p:sp>
        <p:nvSpPr>
          <p:cNvPr id="92" name="Left Bracket 91"/>
          <p:cNvSpPr/>
          <p:nvPr/>
        </p:nvSpPr>
        <p:spPr>
          <a:xfrm rot="16200000">
            <a:off x="8745439" y="2529449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Left Bracket 92"/>
          <p:cNvSpPr/>
          <p:nvPr/>
        </p:nvSpPr>
        <p:spPr>
          <a:xfrm rot="16200000" flipH="1">
            <a:off x="8737591" y="2290241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6655168" y="3249774"/>
            <a:ext cx="252786" cy="252786"/>
            <a:chOff x="457200" y="3895493"/>
            <a:chExt cx="327574" cy="327574"/>
          </a:xfrm>
        </p:grpSpPr>
        <p:sp>
          <p:nvSpPr>
            <p:cNvPr id="95" name="Oval 94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76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0034 -0.229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5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007 -0.23565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50"/>
                            </p:stCondLst>
                            <p:childTnLst>
                              <p:par>
                                <p:cTn id="64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0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00"/>
                            </p:stCondLst>
                            <p:childTnLst>
                              <p:par>
                                <p:cTn id="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-0.00174 0.25162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00"/>
                            </p:stCondLst>
                            <p:childTnLst>
                              <p:par>
                                <p:cTn id="9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650"/>
                            </p:stCondLst>
                            <p:childTnLst>
                              <p:par>
                                <p:cTn id="10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95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45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65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65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0026 0.24908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150"/>
                            </p:stCondLst>
                            <p:childTnLst>
                              <p:par>
                                <p:cTn id="1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4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450"/>
                            </p:stCondLst>
                            <p:childTnLst>
                              <p:par>
                                <p:cTn id="126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100"/>
                            </p:stCondLst>
                            <p:childTnLst>
                              <p:par>
                                <p:cTn id="1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4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6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600"/>
                            </p:stCondLst>
                            <p:childTnLst>
                              <p:par>
                                <p:cTn id="14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0.06365 L 0.00451 -0.22917 " pathEditMode="relative" rAng="0" ptsTypes="AA">
                                      <p:cBhvr>
                                        <p:cTn id="1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100"/>
                            </p:stCondLst>
                            <p:childTnLst>
                              <p:par>
                                <p:cTn id="14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1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400"/>
                            </p:stCondLst>
                            <p:childTnLst>
                              <p:par>
                                <p:cTn id="153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05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25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250"/>
                            </p:stCondLst>
                            <p:childTnLst>
                              <p:par>
                                <p:cTn id="16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9283 " pathEditMode="relative" rAng="0" ptsTypes="AA">
                                      <p:cBhvr>
                                        <p:cTn id="16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2750"/>
                            </p:stCondLst>
                            <p:childTnLst>
                              <p:par>
                                <p:cTn id="16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1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3050"/>
                            </p:stCondLst>
                            <p:childTnLst>
                              <p:par>
                                <p:cTn id="173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3700"/>
                            </p:stCondLst>
                            <p:childTnLst>
                              <p:par>
                                <p:cTn id="18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3" grpId="0"/>
      <p:bldP spid="64" grpId="0"/>
      <p:bldP spid="65" grpId="0"/>
      <p:bldP spid="66" grpId="0"/>
      <p:bldP spid="68" grpId="0" animBg="1"/>
      <p:bldP spid="69" grpId="0" animBg="1"/>
      <p:bldP spid="69" grpId="1" animBg="1"/>
      <p:bldP spid="115" grpId="0" animBg="1"/>
      <p:bldP spid="118" grpId="0" animBg="1"/>
      <p:bldP spid="118" grpId="1" animBg="1"/>
      <p:bldP spid="124" grpId="0" animBg="1"/>
      <p:bldP spid="126" grpId="0" animBg="1"/>
      <p:bldP spid="126" grpId="1" animBg="1"/>
      <p:bldP spid="127" grpId="0" animBg="1"/>
      <p:bldP spid="133" grpId="0" animBg="1"/>
      <p:bldP spid="135" grpId="0" animBg="1"/>
      <p:bldP spid="135" grpId="1" animBg="1"/>
      <p:bldP spid="136" grpId="0" animBg="1"/>
      <p:bldP spid="57" grpId="0" animBg="1"/>
      <p:bldP spid="58" grpId="0"/>
      <p:bldP spid="70" grpId="0" animBg="1"/>
      <p:bldP spid="71" grpId="0" animBg="1"/>
      <p:bldP spid="71" grpId="1" animBg="1"/>
      <p:bldP spid="89" grpId="0" animBg="1"/>
      <p:bldP spid="90" grpId="0"/>
      <p:bldP spid="92" grpId="0" animBg="1"/>
      <p:bldP spid="93" grpId="0" animBg="1"/>
      <p:bldP spid="9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16484" r="3181" b="15184"/>
          <a:stretch/>
        </p:blipFill>
        <p:spPr bwMode="auto">
          <a:xfrm>
            <a:off x="290597" y="592223"/>
            <a:ext cx="10497969" cy="56261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糖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55" y="1229165"/>
            <a:ext cx="1066165" cy="92011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284DF25-1016-6285-2684-BD7FCE04653B}"/>
              </a:ext>
            </a:extLst>
          </p:cNvPr>
          <p:cNvSpPr txBox="1"/>
          <p:nvPr/>
        </p:nvSpPr>
        <p:spPr>
          <a:xfrm>
            <a:off x="1607746" y="2149280"/>
            <a:ext cx="7863672" cy="2876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Các nhóm thực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 làm phân bón hữu cơ từ rác thải sinh hoạt theo hướng dẫn SGK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Phân tích yêu cầu và giao nhiệm vụ cho từng thành viên.</a:t>
            </a:r>
            <a:endParaRPr lang="vi-VN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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Nộp sản phẩm sau 25-30 ngày</a:t>
            </a:r>
            <a:endParaRPr lang="vi-VN" sz="3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" name="文本框 3">
            <a:extLst>
              <a:ext uri="{FF2B5EF4-FFF2-40B4-BE49-F238E27FC236}">
                <a16:creationId xmlns:a16="http://schemas.microsoft.com/office/drawing/2014/main" id="{42E9EDC3-2AAF-7F57-13B7-DDD4A3A3FA06}"/>
              </a:ext>
            </a:extLst>
          </p:cNvPr>
          <p:cNvSpPr txBox="1"/>
          <p:nvPr/>
        </p:nvSpPr>
        <p:spPr>
          <a:xfrm>
            <a:off x="4661096" y="109683"/>
            <a:ext cx="26295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srgbClr val="CC0000"/>
                </a:solidFill>
                <a:latin typeface="+mj-lt"/>
                <a:ea typeface="微软雅黑" panose="020B0503020204020204" pitchFamily="34" charset="-122"/>
                <a:sym typeface="+mn-ea"/>
              </a:rPr>
              <a:t>VẬN DỤNG</a:t>
            </a:r>
            <a:endParaRPr lang="zh-CN" altLang="en-US" sz="3200" dirty="0">
              <a:solidFill>
                <a:srgbClr val="CC0000"/>
              </a:solidFill>
              <a:latin typeface="+mj-lt"/>
            </a:endParaRPr>
          </a:p>
        </p:txBody>
      </p:sp>
      <p:pic>
        <p:nvPicPr>
          <p:cNvPr id="3" name="图片 9" descr="波浪线">
            <a:extLst>
              <a:ext uri="{FF2B5EF4-FFF2-40B4-BE49-F238E27FC236}">
                <a16:creationId xmlns:a16="http://schemas.microsoft.com/office/drawing/2014/main" id="{E2189C0A-3295-C210-8640-2F76117C6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655" y="592223"/>
            <a:ext cx="2847854" cy="408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35" y="342900"/>
            <a:ext cx="1066165" cy="920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14" y="1573990"/>
            <a:ext cx="1648068" cy="4994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AAEE5697-EDAD-E867-0999-CBEAE63B5D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7" t="27542" r="48277" b="36192"/>
          <a:stretch/>
        </p:blipFill>
        <p:spPr>
          <a:xfrm rot="20899879">
            <a:off x="4471411" y="292534"/>
            <a:ext cx="5078535" cy="3513214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581191D4-AD4F-2E37-BEEB-2DCB1720DC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9" r="63387" b="43217"/>
          <a:stretch/>
        </p:blipFill>
        <p:spPr>
          <a:xfrm>
            <a:off x="4044228" y="2305524"/>
            <a:ext cx="5657175" cy="2806001"/>
          </a:xfrm>
          <a:prstGeom prst="rect">
            <a:avLst/>
          </a:prstGeom>
        </p:spPr>
      </p:pic>
      <p:sp>
        <p:nvSpPr>
          <p:cNvPr id="7" name="Action Button: Blank 6">
            <a:extLst>
              <a:ext uri="{FF2B5EF4-FFF2-40B4-BE49-F238E27FC236}">
                <a16:creationId xmlns:a16="http://schemas.microsoft.com/office/drawing/2014/main" id="{BBB02DCF-B98E-13C0-B0ED-8AD983993433}"/>
              </a:ext>
            </a:extLst>
          </p:cNvPr>
          <p:cNvSpPr/>
          <p:nvPr/>
        </p:nvSpPr>
        <p:spPr>
          <a:xfrm>
            <a:off x="5451623" y="3277772"/>
            <a:ext cx="3033932" cy="844062"/>
          </a:xfrm>
          <a:prstGeom prst="actionButtonBlank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LUYỆN TẬP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图片 5" descr="糖果">
            <a:extLst>
              <a:ext uri="{FF2B5EF4-FFF2-40B4-BE49-F238E27FC236}">
                <a16:creationId xmlns:a16="http://schemas.microsoft.com/office/drawing/2014/main" id="{506AEB0C-74BD-BA2C-B5B8-1E0EB0A85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652" y="31925"/>
            <a:ext cx="1066165" cy="920115"/>
          </a:xfrm>
          <a:prstGeom prst="rect">
            <a:avLst/>
          </a:prstGeom>
        </p:spPr>
      </p:pic>
      <p:pic>
        <p:nvPicPr>
          <p:cNvPr id="9" name="图片 5" descr="糖果">
            <a:extLst>
              <a:ext uri="{FF2B5EF4-FFF2-40B4-BE49-F238E27FC236}">
                <a16:creationId xmlns:a16="http://schemas.microsoft.com/office/drawing/2014/main" id="{2E95D781-17BD-5201-C80A-0DF8DB24F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100" y="802957"/>
            <a:ext cx="1066165" cy="920115"/>
          </a:xfrm>
          <a:prstGeom prst="rect">
            <a:avLst/>
          </a:prstGeom>
        </p:spPr>
      </p:pic>
      <p:pic>
        <p:nvPicPr>
          <p:cNvPr id="10" name="Tieng-reo-ho-co-vu-2-www_yeualo_ccom">
            <a:hlinkClick r:id="" action="ppaction://media"/>
            <a:extLst>
              <a:ext uri="{FF2B5EF4-FFF2-40B4-BE49-F238E27FC236}">
                <a16:creationId xmlns:a16="http://schemas.microsoft.com/office/drawing/2014/main" id="{E5B0DDDB-2B33-C1F4-4656-BD2814586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2960" y="75977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0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1856" y="4064974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300" y="2172148"/>
            <a:ext cx="1185940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ĐƯỜNG LÊN ĐỈNH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46" y="-77118"/>
            <a:ext cx="3182119" cy="2390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71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2173FD-6511-54A2-4416-D048954F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07" y="155808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5A02706-9002-C1A0-8B46-B8E598AE7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407" y="1481371"/>
            <a:ext cx="11352882" cy="435133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</a:pP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10s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quả. 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3"/>
            <a:ext cx="9143999" cy="6970601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2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10800" y="640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943911" y="249184"/>
            <a:ext cx="10153041" cy="3392374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các loại phân bón sau: (NH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CO; Ca(H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Ca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(PO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(NH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HPO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Ca(NO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(NH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; KCl; CuSO4; KNO</a:t>
            </a:r>
            <a:r>
              <a:rPr kumimoji="0" lang="vi-VN" sz="2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Hãy cho biết: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Loại phân bón nào chỉ chứa nguyên tố dinh dưỡng đa lượng?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Loại phân bón nào chỉ chứa nguyên tố dinh dưỡng vi lượng?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Loại phân bón nào chứa cả hai loại nguyên tố dinh dưỡng đa lượng và trung lượng?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587317" y="251709"/>
            <a:ext cx="603858" cy="3601685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569820" y="77118"/>
            <a:ext cx="1622177" cy="367293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4515" y="1309494"/>
            <a:ext cx="455948" cy="2829369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32921" y="3931145"/>
            <a:ext cx="11494912" cy="2835779"/>
            <a:chOff x="552740" y="4078803"/>
            <a:chExt cx="7672438" cy="212498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4078803"/>
              <a:ext cx="7597821" cy="2124985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177216" y="4246854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52740" y="4119087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 phân bón chỉ chứa nguyên tố dinh dưỡng đa lượng: (NH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CO; (NH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HPO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(NH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KCl; KNO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 phân bón chỉ chứa nguyên tố dinh dưỡng vi lượng: CuSO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Loại phân bón chứa cả hai loại nguyên tố dinh dưỡng đa lượng và trung lượng: Ca(H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PO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Ca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(PO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Ca(NO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kumimoji="0" lang="vi-VN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177216" y="4094979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09678" y="238923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0786668" y="6359186"/>
            <a:ext cx="1238761" cy="41712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 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9" y="2286100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982718" y="25699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955434" y="2573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029386" y="2583234"/>
            <a:ext cx="429751" cy="48482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935194" y="257351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956516" y="25880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901463" y="25504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899654" y="25714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921429" y="25589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892136" y="25756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934112" y="25504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908992" y="258370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619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943911" y="249184"/>
            <a:ext cx="10153041" cy="3392374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sử 1 hecta đất trồng lúa bình thường cần 120-150kg đạm (N)/một vụ. Hãy cho biết cần bón bao nhiêu kg Urea (NH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kumimoji="0" lang="vi-VN" sz="32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 để cây không bị thiếu đạm và đất không bị ô nhiễm do thừa phân?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587317" y="251709"/>
            <a:ext cx="603858" cy="3601685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569820" y="77118"/>
            <a:ext cx="1622177" cy="367293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4515" y="1309494"/>
            <a:ext cx="455948" cy="2829369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32921" y="3931145"/>
            <a:ext cx="11494912" cy="2835779"/>
            <a:chOff x="552740" y="4078803"/>
            <a:chExt cx="7672438" cy="212498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4078803"/>
              <a:ext cx="7597821" cy="2124985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177216" y="4246854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52740" y="4119087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 có trong phân Urea (NH</a:t>
              </a:r>
              <a:r>
                <a:rPr kumimoji="0" lang="vi-VN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kumimoji="0" lang="vi-VN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 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2x14/60 x 100% = 46,7%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 Urea (NH</a:t>
              </a:r>
              <a:r>
                <a:rPr kumimoji="0" lang="vi-VN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r>
                <a:rPr kumimoji="0" lang="vi-VN" sz="2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 cần bón để cây không bị thiếu đạm và đất không bị ô nhiễm do thừa phân: 120/46,7 x 100 = 257 kg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177216" y="4094979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09678" y="238923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0926419" y="6440344"/>
            <a:ext cx="1303029" cy="41712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 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9" y="2286100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982718" y="25699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955434" y="2573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029386" y="2583234"/>
            <a:ext cx="429751" cy="48482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935194" y="257351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956516" y="25880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901463" y="25504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899654" y="25714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921429" y="25589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892136" y="25756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934112" y="25504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908992" y="258370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209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974177" y="325300"/>
            <a:ext cx="10153041" cy="361366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 b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phân NPK cho cây c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phê sau khi trồng bốn năm được chia th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bốn thời k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như sau: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vi-VN" alt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vi-VN" alt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 lượng N đã cung cấp cho cây trong cả bốn thời k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 tố dinh dưỡng K được bổ sung cho cây nhiều nhất ở thời k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o?</a:t>
            </a:r>
            <a:endParaRPr kumimoji="0" lang="vi-V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587317" y="251709"/>
            <a:ext cx="603858" cy="3601685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569820" y="77118"/>
            <a:ext cx="1622177" cy="367293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4515" y="1309494"/>
            <a:ext cx="455948" cy="2829369"/>
            <a:chOff x="393013" y="1032066"/>
            <a:chExt cx="455948" cy="3255188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32921" y="3931145"/>
            <a:ext cx="11494912" cy="2835779"/>
            <a:chOff x="552740" y="4078803"/>
            <a:chExt cx="7672438" cy="212498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4078803"/>
              <a:ext cx="7597821" cy="2124985"/>
              <a:chOff x="1139780" y="3102581"/>
              <a:chExt cx="4733934" cy="197113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177216" y="4246854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52740" y="4119087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a. Lượng N đã cung cấp cho cây trong cả bốn thời kì: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,5x10% + 0,7x12% + 0,7x12% + 0,6x16% = 0,05 + 0,084 + 0,084 + 0,096 = 0,314 kg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Nguyên tố dinh dưỡng K được bổ sung cho cây nhiều nhất ở thời kì Bón thúc quả lớn, tăng dưỡng chất cho quả (0,096kg/cây)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177216" y="4094979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09678" y="238923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0926419" y="6440344"/>
            <a:ext cx="1303029" cy="41712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 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99" y="2286100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982718" y="25699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955434" y="257359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029386" y="2583234"/>
            <a:ext cx="429751" cy="48482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935194" y="257351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956516" y="258808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901463" y="25504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899654" y="257149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921429" y="25589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892136" y="25756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934112" y="255041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908992" y="258370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0EC9C97-2240-46D1-88BB-29CD12475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780476"/>
              </p:ext>
            </p:extLst>
          </p:nvPr>
        </p:nvGraphicFramePr>
        <p:xfrm>
          <a:off x="2047156" y="1076606"/>
          <a:ext cx="9886949" cy="17646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45866">
                  <a:extLst>
                    <a:ext uri="{9D8B030D-6E8A-4147-A177-3AD203B41FA5}">
                      <a16:colId xmlns:a16="http://schemas.microsoft.com/office/drawing/2014/main" val="3957352585"/>
                    </a:ext>
                  </a:extLst>
                </a:gridCol>
                <a:gridCol w="4441083">
                  <a:extLst>
                    <a:ext uri="{9D8B030D-6E8A-4147-A177-3AD203B41FA5}">
                      <a16:colId xmlns:a16="http://schemas.microsoft.com/office/drawing/2014/main" val="21138941"/>
                    </a:ext>
                  </a:extLst>
                </a:gridCol>
              </a:tblGrid>
              <a:tr h="30743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Thời kì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Lượng phân bón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7329612"/>
                  </a:ext>
                </a:extLst>
              </a:tr>
              <a:tr h="30743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Bón thúc ra hoa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0,5 kg phân NPK 10-12-5/cây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9078838"/>
                  </a:ext>
                </a:extLst>
              </a:tr>
              <a:tr h="30743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Bón đậu quả, ra quả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0,7 kg phân NPK 12-8-2/cây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9252841"/>
                  </a:ext>
                </a:extLst>
              </a:tr>
              <a:tr h="30743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Bón quả lớn, hạn chế rụng quả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effectLst/>
                        </a:rPr>
                        <a:t>0,7 kg phân NPK 12-8-12/cây</a:t>
                      </a:r>
                      <a:endParaRPr lang="en-US" sz="1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4522615"/>
                  </a:ext>
                </a:extLst>
              </a:tr>
              <a:tr h="46061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1800" dirty="0">
                          <a:effectLst/>
                        </a:rPr>
                        <a:t>Bón thúc quả lớn, tăng dưỡng chất cho quả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1800" dirty="0">
                          <a:effectLst/>
                        </a:rPr>
                        <a:t>0,6 kg phân NPK 16-16-16/cây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7229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33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3"/>
            <a:ext cx="9143999" cy="6970601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QUẢ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10800" y="640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9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主题">
  <a:themeElements>
    <a:clrScheme name="1 Tùy chỉnh">
      <a:dk1>
        <a:sysClr val="windowText" lastClr="000000"/>
      </a:dk1>
      <a:lt1>
        <a:sysClr val="window" lastClr="FFFFFF"/>
      </a:lt1>
      <a:dk2>
        <a:srgbClr val="44546A"/>
      </a:dk2>
      <a:lt2>
        <a:srgbClr val="00B050"/>
      </a:lt2>
      <a:accent1>
        <a:srgbClr val="4472C4"/>
      </a:accent1>
      <a:accent2>
        <a:srgbClr val="ED7D31"/>
      </a:accent2>
      <a:accent3>
        <a:srgbClr val="FF0000"/>
      </a:accent3>
      <a:accent4>
        <a:srgbClr val="FFC000"/>
      </a:accent4>
      <a:accent5>
        <a:srgbClr val="70AD47"/>
      </a:accent5>
      <a:accent6>
        <a:srgbClr val="0070C0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.potx" id="{461FDE5F-EC9E-4A8D-B9D3-B2E8A896C112}" vid="{3159866F-A93B-4465-9648-094463157AE9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6489</TotalTime>
  <Words>679</Words>
  <Application>Microsoft Office PowerPoint</Application>
  <PresentationFormat>Widescreen</PresentationFormat>
  <Paragraphs>101</Paragraphs>
  <Slides>11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San Francisco Text Regular</vt:lpstr>
      <vt:lpstr>Tahoma</vt:lpstr>
      <vt:lpstr>San Francisco Display Bold</vt:lpstr>
      <vt:lpstr>Calibri</vt:lpstr>
      <vt:lpstr>Symbol</vt:lpstr>
      <vt:lpstr>Microsoft YaHei</vt:lpstr>
      <vt:lpstr>Arial</vt:lpstr>
      <vt:lpstr>UTM Avenida</vt:lpstr>
      <vt:lpstr>宋体</vt:lpstr>
      <vt:lpstr>.VnBlack</vt:lpstr>
      <vt:lpstr>Calibri Light</vt:lpstr>
      <vt:lpstr>Times New Roman</vt:lpstr>
      <vt:lpstr>Office 主题</vt:lpstr>
      <vt:lpstr>1_Office Theme</vt:lpstr>
      <vt:lpstr>2_Office Theme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MY PC</cp:lastModifiedBy>
  <cp:revision>4</cp:revision>
  <dcterms:created xsi:type="dcterms:W3CDTF">2017-08-03T09:01:00Z</dcterms:created>
  <dcterms:modified xsi:type="dcterms:W3CDTF">2024-06-16T03:51:20Z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