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8"/>
  </p:handoutMasterIdLst>
  <p:sldIdLst>
    <p:sldId id="305" r:id="rId2"/>
    <p:sldId id="304" r:id="rId3"/>
    <p:sldId id="306" r:id="rId4"/>
    <p:sldId id="312" r:id="rId5"/>
    <p:sldId id="272" r:id="rId6"/>
  </p:sldIdLst>
  <p:sldSz cx="12192000" cy="6858000"/>
  <p:notesSz cx="7104063" cy="10234613"/>
  <p:embeddedFontLst>
    <p:embeddedFont>
      <p:font typeface="宋体" panose="02010600030101010101" pitchFamily="2" charset="-122"/>
      <p:regular r:id="rId9"/>
    </p:embeddedFont>
    <p:embeddedFont>
      <p:font typeface="Calibri Light" panose="020F0302020204030204" pitchFamily="34" charset="0"/>
      <p:regular r:id="rId10"/>
      <p:italic r:id="rId11"/>
    </p:embeddedFont>
    <p:embeddedFont>
      <p:font typeface="Calibri" panose="020F0502020204030204" pitchFamily="34" charset="0"/>
      <p:regular r:id="rId12"/>
      <p:bold r:id="rId13"/>
      <p:italic r:id="rId14"/>
      <p:boldItalic r:id="rId15"/>
    </p:embeddedFont>
    <p:embeddedFont>
      <p:font typeface="Microsoft YaHei" panose="020B0503020204020204" pitchFamily="34" charset="-122"/>
      <p:regular r:id="rId16"/>
      <p:bold r:id="rId17"/>
    </p:embeddedFont>
    <p:embeddedFont>
      <p:font typeface="Microsoft YaHei" panose="020B0503020204020204" pitchFamily="34" charset="-122"/>
      <p:regular r:id="rId16"/>
      <p:bold r:id="rId17"/>
    </p:embeddedFont>
    <p:embeddedFont>
      <p:font typeface="Tahoma" panose="020B0604030504040204" pitchFamily="34" charset="0"/>
      <p:regular r:id="rId18"/>
      <p:bold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C3"/>
    <a:srgbClr val="FFEFEF"/>
    <a:srgbClr val="33CC33"/>
    <a:srgbClr val="CC0000"/>
    <a:srgbClr val="CC3300"/>
    <a:srgbClr val="FF7979"/>
    <a:srgbClr val="FF9797"/>
    <a:srgbClr val="202020"/>
    <a:srgbClr val="323232"/>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t>2024/6/16</a:t>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2024/6/16</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2024/6/16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 y="6594793"/>
            <a:ext cx="12192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边框"/>
          <p:cNvPicPr>
            <a:picLocks noChangeAspect="1"/>
          </p:cNvPicPr>
          <p:nvPr/>
        </p:nvPicPr>
        <p:blipFill>
          <a:blip r:embed="rId2"/>
          <a:stretch>
            <a:fillRect/>
          </a:stretch>
        </p:blipFill>
        <p:spPr>
          <a:xfrm>
            <a:off x="2159934" y="-735296"/>
            <a:ext cx="8573770" cy="6396866"/>
          </a:xfrm>
          <a:prstGeom prst="rect">
            <a:avLst/>
          </a:prstGeom>
        </p:spPr>
      </p:pic>
      <p:pic>
        <p:nvPicPr>
          <p:cNvPr id="10" name="图片 9" descr="波浪线"/>
          <p:cNvPicPr>
            <a:picLocks noChangeAspect="1"/>
          </p:cNvPicPr>
          <p:nvPr/>
        </p:nvPicPr>
        <p:blipFill>
          <a:blip r:embed="rId3"/>
          <a:stretch>
            <a:fillRect/>
          </a:stretch>
        </p:blipFill>
        <p:spPr>
          <a:xfrm>
            <a:off x="3809001" y="4050933"/>
            <a:ext cx="5096510" cy="408940"/>
          </a:xfrm>
          <a:prstGeom prst="rect">
            <a:avLst/>
          </a:prstGeom>
        </p:spPr>
      </p:pic>
      <p:pic>
        <p:nvPicPr>
          <p:cNvPr id="7173" name="图片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0" y="361950"/>
            <a:ext cx="16303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2"/>
          <p:cNvPicPr>
            <a:picLocks noChangeAspect="1"/>
          </p:cNvPicPr>
          <p:nvPr/>
        </p:nvPicPr>
        <p:blipFill>
          <a:blip r:embed="rId5"/>
          <a:stretch>
            <a:fillRect/>
          </a:stretch>
        </p:blipFill>
        <p:spPr>
          <a:xfrm>
            <a:off x="374969" y="4509856"/>
            <a:ext cx="2397039" cy="2397039"/>
          </a:xfrm>
          <a:prstGeom prst="rect">
            <a:avLst/>
          </a:prstGeom>
        </p:spPr>
      </p:pic>
      <p:pic>
        <p:nvPicPr>
          <p:cNvPr id="2" name="图片 1" descr="未标题-1"/>
          <p:cNvPicPr>
            <a:picLocks noChangeAspect="1"/>
          </p:cNvPicPr>
          <p:nvPr/>
        </p:nvPicPr>
        <p:blipFill>
          <a:blip r:embed="rId6"/>
          <a:stretch>
            <a:fillRect/>
          </a:stretch>
        </p:blipFill>
        <p:spPr>
          <a:xfrm>
            <a:off x="8749453" y="-841989"/>
            <a:ext cx="3789375" cy="3789375"/>
          </a:xfrm>
          <a:prstGeom prst="rect">
            <a:avLst/>
          </a:prstGeom>
        </p:spPr>
      </p:pic>
      <p:sp>
        <p:nvSpPr>
          <p:cNvPr id="3" name="矩形: 圆角 13"/>
          <p:cNvSpPr/>
          <p:nvPr/>
        </p:nvSpPr>
        <p:spPr>
          <a:xfrm>
            <a:off x="2462213" y="2121636"/>
            <a:ext cx="7659416" cy="2508526"/>
          </a:xfrm>
          <a:prstGeom prst="roundRect">
            <a:avLst/>
          </a:prstGeom>
          <a:solidFill>
            <a:srgbClr val="FFC3C3">
              <a:alpha val="56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13" name="文本框 26"/>
          <p:cNvSpPr txBox="1">
            <a:spLocks noChangeArrowheads="1"/>
          </p:cNvSpPr>
          <p:nvPr/>
        </p:nvSpPr>
        <p:spPr bwMode="auto">
          <a:xfrm>
            <a:off x="2527548" y="2284584"/>
            <a:ext cx="7659416" cy="171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None/>
            </a:pP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BÀI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12</a:t>
            </a:r>
            <a:r>
              <a:rPr lang="en-US"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 </a:t>
            </a: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PHÂN BÓN </a:t>
            </a:r>
          </a:p>
          <a:p>
            <a:pPr algn="ctr">
              <a:buNone/>
            </a:pPr>
            <a:r>
              <a:rPr lang="vi-VN" altLang="zh-CN" sz="5400" b="1" dirty="0">
                <a:ln w="6600">
                  <a:solidFill>
                    <a:schemeClr val="bg1"/>
                  </a:solidFill>
                  <a:prstDash val="solid"/>
                </a:ln>
                <a:solidFill>
                  <a:schemeClr val="accent3">
                    <a:lumMod val="75000"/>
                  </a:schemeClr>
                </a:solidFill>
                <a:effectLst>
                  <a:outerShdw dist="38100" dir="2700000" algn="tl" rotWithShape="0">
                    <a:schemeClr val="bg1"/>
                  </a:outerShdw>
                </a:effectLst>
                <a:latin typeface="Calibri" panose="020F0502020204030204" pitchFamily="34" charset="0"/>
                <a:ea typeface="微软雅黑" panose="020B0503020204020204" pitchFamily="34" charset="-122"/>
                <a:cs typeface="Calibri" panose="020F0502020204030204" pitchFamily="34" charset="0"/>
                <a:sym typeface="+mn-ea"/>
              </a:rPr>
              <a:t>HÓA HỌC (tiết 2)</a:t>
            </a:r>
            <a:endParaRPr lang="vi-VN" sz="5400" b="1" dirty="0">
              <a:solidFill>
                <a:schemeClr val="accent3">
                  <a:lumMod val="75000"/>
                </a:schemeClr>
              </a:solidFill>
              <a:latin typeface="Calibri" panose="020F0502020204030204" pitchFamily="34" charset="0"/>
              <a:cs typeface="Calibri" panose="020F0502020204030204" pitchFamily="34" charset="0"/>
            </a:endParaRPr>
          </a:p>
        </p:txBody>
      </p:sp>
      <p:pic>
        <p:nvPicPr>
          <p:cNvPr id="4" name="Picture 2" descr="Color Silhouette Image Cartoon Green Plant With Leaves In Growth Vector  Illustration Royalty Free SVG, Cliparts, Vectors, And Stock Illustration.  Image 78496345.">
            <a:extLst>
              <a:ext uri="{FF2B5EF4-FFF2-40B4-BE49-F238E27FC236}">
                <a16:creationId xmlns:a16="http://schemas.microsoft.com/office/drawing/2014/main" id="{6DC93718-CE61-0E08-AACD-AC639A3BF14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38457" y="4738970"/>
            <a:ext cx="3095104" cy="291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62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0ADB28B-C2AA-3C70-14AF-11DF28235816}"/>
              </a:ext>
            </a:extLst>
          </p:cNvPr>
          <p:cNvGraphicFramePr>
            <a:graphicFrameLocks noGrp="1"/>
          </p:cNvGraphicFramePr>
          <p:nvPr>
            <p:extLst>
              <p:ext uri="{D42A27DB-BD31-4B8C-83A1-F6EECF244321}">
                <p14:modId xmlns:p14="http://schemas.microsoft.com/office/powerpoint/2010/main" val="732640093"/>
              </p:ext>
            </p:extLst>
          </p:nvPr>
        </p:nvGraphicFramePr>
        <p:xfrm>
          <a:off x="93784" y="1107830"/>
          <a:ext cx="12041944" cy="5570290"/>
        </p:xfrm>
        <a:graphic>
          <a:graphicData uri="http://schemas.openxmlformats.org/drawingml/2006/table">
            <a:tbl>
              <a:tblPr firstRow="1" firstCol="1" bandRow="1">
                <a:tableStyleId>{5C22544A-7EE6-4342-B048-85BDC9FD1C3A}</a:tableStyleId>
              </a:tblPr>
              <a:tblGrid>
                <a:gridCol w="2030133">
                  <a:extLst>
                    <a:ext uri="{9D8B030D-6E8A-4147-A177-3AD203B41FA5}">
                      <a16:colId xmlns:a16="http://schemas.microsoft.com/office/drawing/2014/main" val="967358142"/>
                    </a:ext>
                  </a:extLst>
                </a:gridCol>
                <a:gridCol w="2373054">
                  <a:extLst>
                    <a:ext uri="{9D8B030D-6E8A-4147-A177-3AD203B41FA5}">
                      <a16:colId xmlns:a16="http://schemas.microsoft.com/office/drawing/2014/main" val="1563167753"/>
                    </a:ext>
                  </a:extLst>
                </a:gridCol>
                <a:gridCol w="3662282">
                  <a:extLst>
                    <a:ext uri="{9D8B030D-6E8A-4147-A177-3AD203B41FA5}">
                      <a16:colId xmlns:a16="http://schemas.microsoft.com/office/drawing/2014/main" val="3976043372"/>
                    </a:ext>
                  </a:extLst>
                </a:gridCol>
                <a:gridCol w="3976475">
                  <a:extLst>
                    <a:ext uri="{9D8B030D-6E8A-4147-A177-3AD203B41FA5}">
                      <a16:colId xmlns:a16="http://schemas.microsoft.com/office/drawing/2014/main" val="3678432212"/>
                    </a:ext>
                  </a:extLst>
                </a:gridCol>
              </a:tblGrid>
              <a:tr h="1030460">
                <a:tc>
                  <a:txBody>
                    <a:bodyPr/>
                    <a:lstStyle/>
                    <a:p>
                      <a:pPr algn="just">
                        <a:lnSpc>
                          <a:spcPct val="119000"/>
                        </a:lnSpc>
                        <a:spcAft>
                          <a:spcPts val="200"/>
                        </a:spcAft>
                        <a:tabLst>
                          <a:tab pos="598170" algn="l"/>
                        </a:tabLst>
                      </a:pPr>
                      <a:r>
                        <a:rPr lang="vi-VN" sz="2400" dirty="0">
                          <a:solidFill>
                            <a:schemeClr val="tx1"/>
                          </a:solidFill>
                          <a:effectLst/>
                          <a:latin typeface="Times    New Roman"/>
                        </a:rPr>
                        <a:t>Loại phân bón</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Nguyên tố dinh dưỡng chính</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Tác dụng đối với cây trồng</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19000"/>
                        </a:lnSpc>
                        <a:spcAft>
                          <a:spcPts val="200"/>
                        </a:spcAft>
                        <a:tabLst>
                          <a:tab pos="598170" algn="l"/>
                        </a:tabLst>
                      </a:pPr>
                      <a:r>
                        <a:rPr lang="vi-VN" sz="2400" dirty="0">
                          <a:solidFill>
                            <a:schemeClr val="tx1"/>
                          </a:solidFill>
                          <a:effectLst/>
                          <a:latin typeface="Times    New Roman"/>
                        </a:rPr>
                        <a:t>Bón cho thời kì sinh trưởng nào của cây trồng</a:t>
                      </a:r>
                      <a:endParaRPr lang="en-US" sz="2400" dirty="0">
                        <a:solidFill>
                          <a:schemeClr val="tx1"/>
                        </a:solidFill>
                        <a:effectLst/>
                        <a:latin typeface="Times    New Roman"/>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75466879"/>
                  </a:ext>
                </a:extLst>
              </a:tr>
              <a:tr h="1493227">
                <a:tc>
                  <a:txBody>
                    <a:bodyPr/>
                    <a:lstStyle/>
                    <a:p>
                      <a:pPr algn="just">
                        <a:lnSpc>
                          <a:spcPct val="119000"/>
                        </a:lnSpc>
                        <a:spcAft>
                          <a:spcPts val="200"/>
                        </a:spcAft>
                        <a:tabLst>
                          <a:tab pos="598170" algn="l"/>
                        </a:tabLst>
                      </a:pPr>
                      <a:r>
                        <a:rPr lang="vi-VN" sz="2400">
                          <a:effectLst/>
                          <a:latin typeface="Times    New Roman"/>
                        </a:rPr>
                        <a:t>Phân đạm</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N</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cây</a:t>
                      </a:r>
                      <a:r>
                        <a:rPr lang="en-US" sz="2400" dirty="0">
                          <a:effectLst/>
                          <a:latin typeface="Times    New Roman"/>
                        </a:rPr>
                        <a:t> </a:t>
                      </a:r>
                      <a:r>
                        <a:rPr lang="en-US" sz="2400" dirty="0" err="1">
                          <a:effectLst/>
                          <a:latin typeface="Times    New Roman"/>
                        </a:rPr>
                        <a:t>trổng</a:t>
                      </a:r>
                      <a:r>
                        <a:rPr lang="en-US" sz="2400" dirty="0">
                          <a:effectLst/>
                          <a:latin typeface="Times    New Roman"/>
                        </a:rPr>
                        <a:t> </a:t>
                      </a:r>
                      <a:r>
                        <a:rPr lang="en-US" sz="2400" dirty="0" err="1">
                          <a:effectLst/>
                          <a:latin typeface="Times    New Roman"/>
                        </a:rPr>
                        <a:t>phát</a:t>
                      </a:r>
                      <a:r>
                        <a:rPr lang="en-US" sz="2400" dirty="0">
                          <a:effectLst/>
                          <a:latin typeface="Times    New Roman"/>
                        </a:rPr>
                        <a:t> </a:t>
                      </a:r>
                      <a:r>
                        <a:rPr lang="en-US" sz="2400" dirty="0" err="1">
                          <a:effectLst/>
                          <a:latin typeface="Times    New Roman"/>
                        </a:rPr>
                        <a:t>triển</a:t>
                      </a:r>
                      <a:r>
                        <a:rPr lang="en-US" sz="2400" dirty="0">
                          <a:effectLst/>
                          <a:latin typeface="Times    New Roman"/>
                        </a:rPr>
                        <a:t> </a:t>
                      </a:r>
                      <a:r>
                        <a:rPr lang="en-US" sz="2400" dirty="0" err="1">
                          <a:effectLst/>
                          <a:latin typeface="Times    New Roman"/>
                        </a:rPr>
                        <a:t>mạnh</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a:effectLst/>
                          <a:latin typeface="Times    New Roman"/>
                        </a:rPr>
                        <a:t>Bón lót hoặc bón trong quá trình cây đang sinh trưởng và phát triển</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4728084"/>
                  </a:ext>
                </a:extLst>
              </a:tr>
              <a:tr h="724706">
                <a:tc>
                  <a:txBody>
                    <a:bodyPr/>
                    <a:lstStyle/>
                    <a:p>
                      <a:pPr algn="just">
                        <a:lnSpc>
                          <a:spcPct val="119000"/>
                        </a:lnSpc>
                        <a:spcAft>
                          <a:spcPts val="200"/>
                        </a:spcAft>
                        <a:tabLst>
                          <a:tab pos="598170" algn="l"/>
                        </a:tabLst>
                      </a:pPr>
                      <a:r>
                        <a:rPr lang="vi-VN" sz="2400" dirty="0">
                          <a:effectLst/>
                          <a:latin typeface="Times    New Roman"/>
                        </a:rPr>
                        <a:t>Phân lân</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P</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sự</a:t>
                      </a:r>
                      <a:r>
                        <a:rPr lang="en-US" sz="2400" dirty="0">
                          <a:effectLst/>
                          <a:latin typeface="Times    New Roman"/>
                        </a:rPr>
                        <a:t> </a:t>
                      </a:r>
                      <a:r>
                        <a:rPr lang="en-US" sz="2400" dirty="0" err="1">
                          <a:effectLst/>
                          <a:latin typeface="Times    New Roman"/>
                        </a:rPr>
                        <a:t>phát</a:t>
                      </a:r>
                      <a:r>
                        <a:rPr lang="en-US" sz="2400" dirty="0">
                          <a:effectLst/>
                          <a:latin typeface="Times    New Roman"/>
                        </a:rPr>
                        <a:t> </a:t>
                      </a:r>
                      <a:r>
                        <a:rPr lang="en-US" sz="2400" dirty="0" err="1">
                          <a:effectLst/>
                          <a:latin typeface="Times    New Roman"/>
                        </a:rPr>
                        <a:t>triển</a:t>
                      </a:r>
                      <a:r>
                        <a:rPr lang="en-US" sz="2400" dirty="0">
                          <a:effectLst/>
                          <a:latin typeface="Times    New Roman"/>
                        </a:rPr>
                        <a:t> </a:t>
                      </a:r>
                      <a:r>
                        <a:rPr lang="en-US" sz="2400" dirty="0" err="1">
                          <a:effectLst/>
                          <a:latin typeface="Times    New Roman"/>
                        </a:rPr>
                        <a:t>bộ</a:t>
                      </a:r>
                      <a:r>
                        <a:rPr lang="en-US" sz="2400" dirty="0">
                          <a:effectLst/>
                          <a:latin typeface="Times    New Roman"/>
                        </a:rPr>
                        <a:t> </a:t>
                      </a:r>
                      <a:r>
                        <a:rPr lang="en-US" sz="2400" dirty="0" err="1">
                          <a:effectLst/>
                          <a:latin typeface="Times    New Roman"/>
                        </a:rPr>
                        <a:t>rễ</a:t>
                      </a:r>
                      <a:r>
                        <a:rPr lang="en-US" sz="2400" dirty="0">
                          <a:effectLst/>
                          <a:latin typeface="Times    New Roman"/>
                        </a:rPr>
                        <a:t> </a:t>
                      </a:r>
                      <a:r>
                        <a:rPr lang="en-US" sz="2400" dirty="0" err="1">
                          <a:effectLst/>
                          <a:latin typeface="Times    New Roman"/>
                        </a:rPr>
                        <a:t>của</a:t>
                      </a:r>
                      <a:r>
                        <a:rPr lang="en-US" sz="2400" dirty="0">
                          <a:effectLst/>
                          <a:latin typeface="Times    New Roman"/>
                        </a:rPr>
                        <a:t> </a:t>
                      </a:r>
                      <a:r>
                        <a:rPr lang="en-US" sz="2400" dirty="0" err="1">
                          <a:effectLst/>
                          <a:latin typeface="Times    New Roman"/>
                        </a:rPr>
                        <a:t>cây</a:t>
                      </a:r>
                      <a:r>
                        <a:rPr lang="en-US" sz="2400" dirty="0">
                          <a:effectLst/>
                          <a:latin typeface="Times    New Roman"/>
                        </a:rPr>
                        <a:t> </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9000"/>
                        </a:lnSpc>
                        <a:spcAft>
                          <a:spcPts val="200"/>
                        </a:spcAft>
                        <a:tabLst>
                          <a:tab pos="598170" algn="l"/>
                        </a:tabLst>
                      </a:pPr>
                      <a:r>
                        <a:rPr lang="vi-VN" sz="2400">
                          <a:effectLst/>
                          <a:latin typeface="Times    New Roman"/>
                        </a:rPr>
                        <a:t>Cây đang phát triển, chuẩn bị tạo củ </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0757"/>
                  </a:ext>
                </a:extLst>
              </a:tr>
              <a:tr h="718113">
                <a:tc>
                  <a:txBody>
                    <a:bodyPr/>
                    <a:lstStyle/>
                    <a:p>
                      <a:pPr algn="just">
                        <a:lnSpc>
                          <a:spcPct val="119000"/>
                        </a:lnSpc>
                        <a:spcAft>
                          <a:spcPts val="200"/>
                        </a:spcAft>
                        <a:tabLst>
                          <a:tab pos="598170" algn="l"/>
                        </a:tabLst>
                      </a:pPr>
                      <a:r>
                        <a:rPr lang="vi-VN" sz="2400" dirty="0">
                          <a:effectLst/>
                          <a:latin typeface="Times    New Roman"/>
                        </a:rPr>
                        <a:t>Phân Kali</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K</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19000"/>
                        </a:lnSpc>
                        <a:spcAft>
                          <a:spcPts val="200"/>
                        </a:spcAft>
                        <a:tabLst>
                          <a:tab pos="598170" algn="l"/>
                        </a:tabLst>
                      </a:pPr>
                      <a:r>
                        <a:rPr lang="en-US" sz="2400" dirty="0" err="1">
                          <a:effectLst/>
                          <a:latin typeface="Times    New Roman"/>
                        </a:rPr>
                        <a:t>Kích</a:t>
                      </a:r>
                      <a:r>
                        <a:rPr lang="en-US" sz="2400" dirty="0">
                          <a:effectLst/>
                          <a:latin typeface="Times    New Roman"/>
                        </a:rPr>
                        <a:t> </a:t>
                      </a:r>
                      <a:r>
                        <a:rPr lang="en-US" sz="2400" dirty="0" err="1">
                          <a:effectLst/>
                          <a:latin typeface="Times    New Roman"/>
                        </a:rPr>
                        <a:t>thích</a:t>
                      </a:r>
                      <a:r>
                        <a:rPr lang="en-US" sz="2400" dirty="0">
                          <a:effectLst/>
                          <a:latin typeface="Times    New Roman"/>
                        </a:rPr>
                        <a:t> </a:t>
                      </a:r>
                      <a:r>
                        <a:rPr lang="en-US" sz="2400" dirty="0" err="1">
                          <a:effectLst/>
                          <a:latin typeface="Times    New Roman"/>
                        </a:rPr>
                        <a:t>cây</a:t>
                      </a:r>
                      <a:r>
                        <a:rPr lang="en-US" sz="2400" dirty="0">
                          <a:effectLst/>
                          <a:latin typeface="Times    New Roman"/>
                        </a:rPr>
                        <a:t> </a:t>
                      </a:r>
                      <a:r>
                        <a:rPr lang="en-US" sz="2400" dirty="0" err="1">
                          <a:effectLst/>
                          <a:latin typeface="Times    New Roman"/>
                        </a:rPr>
                        <a:t>trồng</a:t>
                      </a:r>
                      <a:r>
                        <a:rPr lang="en-US" sz="2400" dirty="0">
                          <a:effectLst/>
                          <a:latin typeface="Times    New Roman"/>
                        </a:rPr>
                        <a:t> </a:t>
                      </a:r>
                      <a:r>
                        <a:rPr lang="en-US" sz="2400" dirty="0" err="1">
                          <a:effectLst/>
                          <a:latin typeface="Times    New Roman"/>
                        </a:rPr>
                        <a:t>ra</a:t>
                      </a:r>
                      <a:r>
                        <a:rPr lang="en-US" sz="2400" dirty="0">
                          <a:effectLst/>
                          <a:latin typeface="Times    New Roman"/>
                        </a:rPr>
                        <a:t> </a:t>
                      </a:r>
                      <a:r>
                        <a:rPr lang="en-US" sz="2400" dirty="0" err="1">
                          <a:effectLst/>
                          <a:latin typeface="Times    New Roman"/>
                        </a:rPr>
                        <a:t>hoa</a:t>
                      </a:r>
                      <a:r>
                        <a:rPr lang="en-US" sz="2400" dirty="0">
                          <a:effectLst/>
                          <a:latin typeface="Times    New Roman"/>
                        </a:rPr>
                        <a:t>,</a:t>
                      </a:r>
                      <a:r>
                        <a:rPr lang="vi-VN" sz="2400" dirty="0">
                          <a:effectLst/>
                          <a:latin typeface="Times    New Roman"/>
                        </a:rPr>
                        <a:t> làm hạt</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Bón thúc để cây ra hoa, đậu quả nhiều</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87451549"/>
                  </a:ext>
                </a:extLst>
              </a:tr>
              <a:tr h="1030655">
                <a:tc>
                  <a:txBody>
                    <a:bodyPr/>
                    <a:lstStyle/>
                    <a:p>
                      <a:pPr algn="just">
                        <a:lnSpc>
                          <a:spcPct val="119000"/>
                        </a:lnSpc>
                        <a:spcAft>
                          <a:spcPts val="200"/>
                        </a:spcAft>
                        <a:tabLst>
                          <a:tab pos="598170" algn="l"/>
                        </a:tabLst>
                      </a:pPr>
                      <a:r>
                        <a:rPr lang="vi-VN" sz="2400">
                          <a:effectLst/>
                          <a:latin typeface="Times    New Roman"/>
                        </a:rPr>
                        <a:t>Phân N-P-K</a:t>
                      </a:r>
                      <a:endParaRPr lang="en-US" sz="240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9000"/>
                        </a:lnSpc>
                        <a:spcAft>
                          <a:spcPts val="200"/>
                        </a:spcAft>
                        <a:tabLst>
                          <a:tab pos="598170" algn="l"/>
                        </a:tabLst>
                      </a:pPr>
                      <a:r>
                        <a:rPr lang="vi-VN" sz="2400" dirty="0">
                          <a:effectLst/>
                          <a:latin typeface="Times    New Roman"/>
                        </a:rPr>
                        <a:t>N, P, K</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Kích thích cây phát triển, tăng sức đề kháng cho cây</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lnSpc>
                          <a:spcPct val="119000"/>
                        </a:lnSpc>
                        <a:spcAft>
                          <a:spcPts val="200"/>
                        </a:spcAft>
                        <a:tabLst>
                          <a:tab pos="598170" algn="l"/>
                        </a:tabLst>
                      </a:pPr>
                      <a:r>
                        <a:rPr lang="vi-VN" sz="2400" dirty="0">
                          <a:effectLst/>
                          <a:latin typeface="Times    New Roman"/>
                        </a:rPr>
                        <a:t>Tất cả các giai đoạn sinh trưởng, phát triển của cây</a:t>
                      </a:r>
                      <a:endParaRPr lang="en-US" sz="2400" dirty="0">
                        <a:solidFill>
                          <a:srgbClr val="000000"/>
                        </a:solidFill>
                        <a:effectLst/>
                        <a:latin typeface="Times    New Roman"/>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30204980"/>
                  </a:ext>
                </a:extLst>
              </a:tr>
            </a:tbl>
          </a:graphicData>
        </a:graphic>
      </p:graphicFrame>
      <p:pic>
        <p:nvPicPr>
          <p:cNvPr id="7" name="图片 9" descr="波浪线">
            <a:extLst>
              <a:ext uri="{FF2B5EF4-FFF2-40B4-BE49-F238E27FC236}">
                <a16:creationId xmlns:a16="http://schemas.microsoft.com/office/drawing/2014/main" id="{BD40E25C-4270-4B93-9F5F-19625735D03F}"/>
              </a:ext>
            </a:extLst>
          </p:cNvPr>
          <p:cNvPicPr>
            <a:picLocks noChangeAspect="1"/>
          </p:cNvPicPr>
          <p:nvPr/>
        </p:nvPicPr>
        <p:blipFill>
          <a:blip r:embed="rId2"/>
          <a:stretch>
            <a:fillRect/>
          </a:stretch>
        </p:blipFill>
        <p:spPr>
          <a:xfrm>
            <a:off x="4562618" y="584787"/>
            <a:ext cx="2583766" cy="211738"/>
          </a:xfrm>
          <a:prstGeom prst="rect">
            <a:avLst/>
          </a:prstGeom>
        </p:spPr>
      </p:pic>
      <p:sp>
        <p:nvSpPr>
          <p:cNvPr id="8" name="Hộp Văn bản 11">
            <a:extLst>
              <a:ext uri="{FF2B5EF4-FFF2-40B4-BE49-F238E27FC236}">
                <a16:creationId xmlns:a16="http://schemas.microsoft.com/office/drawing/2014/main" id="{BE13F034-1E19-5FF0-FEDA-C1142B5710CF}"/>
              </a:ext>
            </a:extLst>
          </p:cNvPr>
          <p:cNvSpPr txBox="1"/>
          <p:nvPr/>
        </p:nvSpPr>
        <p:spPr>
          <a:xfrm>
            <a:off x="4112452" y="104986"/>
            <a:ext cx="3484098" cy="558743"/>
          </a:xfrm>
          <a:prstGeom prst="rect">
            <a:avLst/>
          </a:prstGeom>
          <a:noFill/>
        </p:spPr>
        <p:txBody>
          <a:bodyPr wrap="square">
            <a:spAutoFit/>
          </a:bodyPr>
          <a:lstStyle/>
          <a:p>
            <a:pPr algn="ctr">
              <a:lnSpc>
                <a:spcPct val="115000"/>
              </a:lnSpc>
              <a:spcAft>
                <a:spcPts val="800"/>
              </a:spcAft>
            </a:pPr>
            <a:r>
              <a:rPr lang="vi-VN" sz="2800" b="1" dirty="0">
                <a:solidFill>
                  <a:schemeClr val="accent3">
                    <a:lumMod val="50000"/>
                  </a:schemeClr>
                </a:solidFill>
                <a:effectLst/>
                <a:latin typeface="Calibri" panose="020F0502020204030204" pitchFamily="34" charset="0"/>
                <a:cs typeface="Calibri" panose="020F0502020204030204" pitchFamily="34" charset="0"/>
              </a:rPr>
              <a:t>PHIẾU HỌC TẬP SỐ 2</a:t>
            </a:r>
            <a:endParaRPr lang="vi-VN" sz="2000" b="1" dirty="0">
              <a:solidFill>
                <a:schemeClr val="accent3">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1014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407963" y="0"/>
            <a:ext cx="12345409" cy="9200271"/>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77329"/>
            <a:ext cx="7968094" cy="620363"/>
          </a:xfrm>
          <a:prstGeom prst="rect">
            <a:avLst/>
          </a:prstGeom>
          <a:noFill/>
        </p:spPr>
        <p:txBody>
          <a:bodyPr wrap="square">
            <a:spAutoFit/>
          </a:bodyPr>
          <a:lstStyle/>
          <a:p>
            <a:pPr>
              <a:lnSpc>
                <a:spcPct val="115000"/>
              </a:lnSpc>
              <a:spcAft>
                <a:spcPts val="800"/>
              </a:spcAft>
            </a:pPr>
            <a:r>
              <a:rPr lang="vi-VN" sz="3200" dirty="0">
                <a:solidFill>
                  <a:schemeClr val="bg2">
                    <a:lumMod val="50000"/>
                  </a:schemeClr>
                </a:solidFill>
                <a:effectLst/>
                <a:latin typeface="+mj-lt"/>
                <a:ea typeface="Calibri" panose="020F0502020204030204" pitchFamily="34" charset="0"/>
                <a:cs typeface="Times New Roman" panose="02020603050405020304" pitchFamily="18" charset="0"/>
              </a:rPr>
              <a:t>II</a:t>
            </a:r>
            <a:r>
              <a:rPr lang="en-US" sz="3200"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Một số loại phân bón thông thường</a:t>
            </a:r>
            <a:endParaRPr lang="vi-VN" sz="3200"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631"/>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BA2E09-BBA1-C30E-2E70-6A51F0C7CD4E}"/>
              </a:ext>
            </a:extLst>
          </p:cNvPr>
          <p:cNvSpPr txBox="1"/>
          <p:nvPr/>
        </p:nvSpPr>
        <p:spPr>
          <a:xfrm>
            <a:off x="954075" y="1493861"/>
            <a:ext cx="9366976" cy="5093189"/>
          </a:xfrm>
          <a:prstGeom prst="rect">
            <a:avLst/>
          </a:prstGeom>
          <a:noFill/>
        </p:spPr>
        <p:txBody>
          <a:bodyPr wrap="square">
            <a:spAutoFit/>
          </a:bodyPr>
          <a:lstStyle/>
          <a:p>
            <a:pPr algn="just">
              <a:lnSpc>
                <a:spcPct val="117000"/>
              </a:lnSpc>
              <a:spcAft>
                <a:spcPts val="400"/>
              </a:spcAft>
              <a:tabLst>
                <a:tab pos="430530"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đạm: chứa nguyên tố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Nitrogen (N)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thích quá trình sinh trưởng, giúp cây phát triển nhanh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400"/>
              </a:spcAft>
              <a:tabLst>
                <a:tab pos="430530"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lân: Chứa nguyên tố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Phosphorus (P</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đẩy quá trình ra rễ,</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đẻ</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nhánh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chồi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non,</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cải tạo đất chua, bạc màu...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7000"/>
              </a:lnSpc>
              <a:spcAft>
                <a:spcPts val="700"/>
              </a:spcAft>
              <a:tabLst>
                <a:tab pos="430530"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Kali: Chứa nguyên tố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Potassium (K):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trinh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đổng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tăng hàm lượng tinh bột, protein, vitamin...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bệnh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Phân N-P-K: chứa nhiều nguyên tố dinh dưỡng, kích thích cây trồng phát triển, tăng sức đề kháng và độ phì nhiêu cho đất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456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B4739FF2-9480-AD3F-AA72-50622F8E672A}"/>
              </a:ext>
            </a:extLst>
          </p:cNvPr>
          <p:cNvGrpSpPr/>
          <p:nvPr/>
        </p:nvGrpSpPr>
        <p:grpSpPr>
          <a:xfrm>
            <a:off x="583079" y="152400"/>
            <a:ext cx="10835969" cy="7880251"/>
            <a:chOff x="6707505" y="1431925"/>
            <a:chExt cx="3527425" cy="4638040"/>
          </a:xfrm>
        </p:grpSpPr>
        <p:sp>
          <p:nvSpPr>
            <p:cNvPr id="2" name="Oval 5"/>
            <p:cNvSpPr>
              <a:spLocks noChangeArrowheads="1"/>
            </p:cNvSpPr>
            <p:nvPr/>
          </p:nvSpPr>
          <p:spPr bwMode="auto">
            <a:xfrm flipH="1">
              <a:off x="6771005" y="5736590"/>
              <a:ext cx="3405505" cy="333375"/>
            </a:xfrm>
            <a:prstGeom prst="ellipse">
              <a:avLst/>
            </a:pr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6"/>
            <p:cNvSpPr/>
            <p:nvPr/>
          </p:nvSpPr>
          <p:spPr bwMode="auto">
            <a:xfrm flipH="1">
              <a:off x="6884035" y="1815465"/>
              <a:ext cx="3176905" cy="3000375"/>
            </a:xfrm>
            <a:custGeom>
              <a:avLst/>
              <a:gdLst>
                <a:gd name="T0" fmla="*/ 1908 w 2001"/>
                <a:gd name="T1" fmla="*/ 1890 h 1890"/>
                <a:gd name="T2" fmla="*/ 89 w 2001"/>
                <a:gd name="T3" fmla="*/ 1890 h 1890"/>
                <a:gd name="T4" fmla="*/ 0 w 2001"/>
                <a:gd name="T5" fmla="*/ 0 h 1890"/>
                <a:gd name="T6" fmla="*/ 2001 w 2001"/>
                <a:gd name="T7" fmla="*/ 0 h 1890"/>
                <a:gd name="T8" fmla="*/ 1908 w 2001"/>
                <a:gd name="T9" fmla="*/ 1890 h 1890"/>
              </a:gdLst>
              <a:ahLst/>
              <a:cxnLst>
                <a:cxn ang="0">
                  <a:pos x="T0" y="T1"/>
                </a:cxn>
                <a:cxn ang="0">
                  <a:pos x="T2" y="T3"/>
                </a:cxn>
                <a:cxn ang="0">
                  <a:pos x="T4" y="T5"/>
                </a:cxn>
                <a:cxn ang="0">
                  <a:pos x="T6" y="T7"/>
                </a:cxn>
                <a:cxn ang="0">
                  <a:pos x="T8" y="T9"/>
                </a:cxn>
              </a:cxnLst>
              <a:rect l="0" t="0" r="r" b="b"/>
              <a:pathLst>
                <a:path w="2001" h="1890">
                  <a:moveTo>
                    <a:pt x="1908" y="1890"/>
                  </a:moveTo>
                  <a:lnTo>
                    <a:pt x="89" y="1890"/>
                  </a:lnTo>
                  <a:lnTo>
                    <a:pt x="0" y="0"/>
                  </a:lnTo>
                  <a:lnTo>
                    <a:pt x="2001" y="0"/>
                  </a:lnTo>
                  <a:lnTo>
                    <a:pt x="1908" y="189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7"/>
            <p:cNvSpPr/>
            <p:nvPr/>
          </p:nvSpPr>
          <p:spPr bwMode="auto">
            <a:xfrm flipH="1">
              <a:off x="6972935" y="1934210"/>
              <a:ext cx="2999105" cy="2776220"/>
            </a:xfrm>
            <a:custGeom>
              <a:avLst/>
              <a:gdLst>
                <a:gd name="T0" fmla="*/ 1801 w 1889"/>
                <a:gd name="T1" fmla="*/ 1749 h 1749"/>
                <a:gd name="T2" fmla="*/ 84 w 1889"/>
                <a:gd name="T3" fmla="*/ 1749 h 1749"/>
                <a:gd name="T4" fmla="*/ 0 w 1889"/>
                <a:gd name="T5" fmla="*/ 0 h 1749"/>
                <a:gd name="T6" fmla="*/ 1889 w 1889"/>
                <a:gd name="T7" fmla="*/ 0 h 1749"/>
                <a:gd name="T8" fmla="*/ 1801 w 1889"/>
                <a:gd name="T9" fmla="*/ 1749 h 1749"/>
              </a:gdLst>
              <a:ahLst/>
              <a:cxnLst>
                <a:cxn ang="0">
                  <a:pos x="T0" y="T1"/>
                </a:cxn>
                <a:cxn ang="0">
                  <a:pos x="T2" y="T3"/>
                </a:cxn>
                <a:cxn ang="0">
                  <a:pos x="T4" y="T5"/>
                </a:cxn>
                <a:cxn ang="0">
                  <a:pos x="T6" y="T7"/>
                </a:cxn>
                <a:cxn ang="0">
                  <a:pos x="T8" y="T9"/>
                </a:cxn>
              </a:cxnLst>
              <a:rect l="0" t="0" r="r" b="b"/>
              <a:pathLst>
                <a:path w="1889" h="1749">
                  <a:moveTo>
                    <a:pt x="1801" y="1749"/>
                  </a:moveTo>
                  <a:lnTo>
                    <a:pt x="84" y="1749"/>
                  </a:lnTo>
                  <a:lnTo>
                    <a:pt x="0" y="0"/>
                  </a:lnTo>
                  <a:lnTo>
                    <a:pt x="1889" y="0"/>
                  </a:lnTo>
                  <a:lnTo>
                    <a:pt x="1801" y="1749"/>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8"/>
            <p:cNvSpPr/>
            <p:nvPr/>
          </p:nvSpPr>
          <p:spPr bwMode="auto">
            <a:xfrm flipH="1">
              <a:off x="6707505" y="1715135"/>
              <a:ext cx="3527425" cy="127000"/>
            </a:xfrm>
            <a:custGeom>
              <a:avLst/>
              <a:gdLst>
                <a:gd name="T0" fmla="*/ 1885 w 1885"/>
                <a:gd name="T1" fmla="*/ 34 h 68"/>
                <a:gd name="T2" fmla="*/ 1851 w 1885"/>
                <a:gd name="T3" fmla="*/ 68 h 68"/>
                <a:gd name="T4" fmla="*/ 33 w 1885"/>
                <a:gd name="T5" fmla="*/ 68 h 68"/>
                <a:gd name="T6" fmla="*/ 0 w 1885"/>
                <a:gd name="T7" fmla="*/ 34 h 68"/>
                <a:gd name="T8" fmla="*/ 0 w 1885"/>
                <a:gd name="T9" fmla="*/ 34 h 68"/>
                <a:gd name="T10" fmla="*/ 33 w 1885"/>
                <a:gd name="T11" fmla="*/ 0 h 68"/>
                <a:gd name="T12" fmla="*/ 1851 w 1885"/>
                <a:gd name="T13" fmla="*/ 0 h 68"/>
                <a:gd name="T14" fmla="*/ 1885 w 1885"/>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5" h="68">
                  <a:moveTo>
                    <a:pt x="1885" y="34"/>
                  </a:moveTo>
                  <a:cubicBezTo>
                    <a:pt x="1885" y="53"/>
                    <a:pt x="1870" y="68"/>
                    <a:pt x="1851" y="68"/>
                  </a:cubicBezTo>
                  <a:cubicBezTo>
                    <a:pt x="33" y="68"/>
                    <a:pt x="33" y="68"/>
                    <a:pt x="33" y="68"/>
                  </a:cubicBezTo>
                  <a:cubicBezTo>
                    <a:pt x="15" y="68"/>
                    <a:pt x="0" y="53"/>
                    <a:pt x="0" y="34"/>
                  </a:cubicBezTo>
                  <a:cubicBezTo>
                    <a:pt x="0" y="34"/>
                    <a:pt x="0" y="34"/>
                    <a:pt x="0" y="34"/>
                  </a:cubicBezTo>
                  <a:cubicBezTo>
                    <a:pt x="0" y="16"/>
                    <a:pt x="15" y="0"/>
                    <a:pt x="33" y="0"/>
                  </a:cubicBezTo>
                  <a:cubicBezTo>
                    <a:pt x="1851" y="0"/>
                    <a:pt x="1851" y="0"/>
                    <a:pt x="1851" y="0"/>
                  </a:cubicBezTo>
                  <a:cubicBezTo>
                    <a:pt x="1870" y="0"/>
                    <a:pt x="1885" y="16"/>
                    <a:pt x="1885" y="34"/>
                  </a:cubicBez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3" name="Freeform 9"/>
            <p:cNvSpPr/>
            <p:nvPr/>
          </p:nvSpPr>
          <p:spPr bwMode="auto">
            <a:xfrm flipH="1">
              <a:off x="8260080" y="1431925"/>
              <a:ext cx="395605" cy="252095"/>
            </a:xfrm>
            <a:custGeom>
              <a:avLst/>
              <a:gdLst>
                <a:gd name="T0" fmla="*/ 211 w 211"/>
                <a:gd name="T1" fmla="*/ 38 h 135"/>
                <a:gd name="T2" fmla="*/ 173 w 211"/>
                <a:gd name="T3" fmla="*/ 0 h 135"/>
                <a:gd name="T4" fmla="*/ 38 w 211"/>
                <a:gd name="T5" fmla="*/ 0 h 135"/>
                <a:gd name="T6" fmla="*/ 0 w 211"/>
                <a:gd name="T7" fmla="*/ 38 h 135"/>
                <a:gd name="T8" fmla="*/ 0 w 211"/>
                <a:gd name="T9" fmla="*/ 98 h 135"/>
                <a:gd name="T10" fmla="*/ 38 w 211"/>
                <a:gd name="T11" fmla="*/ 135 h 135"/>
                <a:gd name="T12" fmla="*/ 173 w 211"/>
                <a:gd name="T13" fmla="*/ 135 h 135"/>
                <a:gd name="T14" fmla="*/ 211 w 211"/>
                <a:gd name="T15" fmla="*/ 98 h 135"/>
                <a:gd name="T16" fmla="*/ 211 w 211"/>
                <a:gd name="T17" fmla="*/ 3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35">
                  <a:moveTo>
                    <a:pt x="211" y="38"/>
                  </a:moveTo>
                  <a:cubicBezTo>
                    <a:pt x="211" y="17"/>
                    <a:pt x="194" y="0"/>
                    <a:pt x="173" y="0"/>
                  </a:cubicBezTo>
                  <a:cubicBezTo>
                    <a:pt x="38" y="0"/>
                    <a:pt x="38" y="0"/>
                    <a:pt x="38" y="0"/>
                  </a:cubicBezTo>
                  <a:cubicBezTo>
                    <a:pt x="17" y="0"/>
                    <a:pt x="0" y="17"/>
                    <a:pt x="0" y="38"/>
                  </a:cubicBezTo>
                  <a:cubicBezTo>
                    <a:pt x="0" y="98"/>
                    <a:pt x="0" y="98"/>
                    <a:pt x="0" y="98"/>
                  </a:cubicBezTo>
                  <a:cubicBezTo>
                    <a:pt x="0" y="118"/>
                    <a:pt x="17" y="135"/>
                    <a:pt x="38" y="135"/>
                  </a:cubicBezTo>
                  <a:cubicBezTo>
                    <a:pt x="173" y="135"/>
                    <a:pt x="173" y="135"/>
                    <a:pt x="173" y="135"/>
                  </a:cubicBezTo>
                  <a:cubicBezTo>
                    <a:pt x="194" y="135"/>
                    <a:pt x="211" y="118"/>
                    <a:pt x="211" y="98"/>
                  </a:cubicBezTo>
                  <a:lnTo>
                    <a:pt x="211" y="38"/>
                  </a:lnTo>
                  <a:close/>
                </a:path>
              </a:pathLst>
            </a:custGeom>
            <a:solidFill>
              <a:srgbClr val="E47068">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1" name="Freeform 10"/>
            <p:cNvSpPr/>
            <p:nvPr/>
          </p:nvSpPr>
          <p:spPr bwMode="auto">
            <a:xfrm flipH="1">
              <a:off x="7382510" y="4899660"/>
              <a:ext cx="878205" cy="1012825"/>
            </a:xfrm>
            <a:custGeom>
              <a:avLst/>
              <a:gdLst>
                <a:gd name="T0" fmla="*/ 469 w 469"/>
                <a:gd name="T1" fmla="*/ 541 h 541"/>
                <a:gd name="T2" fmla="*/ 135 w 469"/>
                <a:gd name="T3" fmla="*/ 0 h 541"/>
                <a:gd name="T4" fmla="*/ 0 w 469"/>
                <a:gd name="T5" fmla="*/ 0 h 541"/>
                <a:gd name="T6" fmla="*/ 334 w 469"/>
                <a:gd name="T7" fmla="*/ 541 h 541"/>
                <a:gd name="T8" fmla="*/ 469 w 469"/>
                <a:gd name="T9" fmla="*/ 541 h 541"/>
              </a:gdLst>
              <a:ahLst/>
              <a:cxnLst>
                <a:cxn ang="0">
                  <a:pos x="T0" y="T1"/>
                </a:cxn>
                <a:cxn ang="0">
                  <a:pos x="T2" y="T3"/>
                </a:cxn>
                <a:cxn ang="0">
                  <a:pos x="T4" y="T5"/>
                </a:cxn>
                <a:cxn ang="0">
                  <a:pos x="T6" y="T7"/>
                </a:cxn>
                <a:cxn ang="0">
                  <a:pos x="T8" y="T9"/>
                </a:cxn>
              </a:cxnLst>
              <a:rect l="0" t="0" r="r" b="b"/>
              <a:pathLst>
                <a:path w="469" h="541">
                  <a:moveTo>
                    <a:pt x="469" y="541"/>
                  </a:moveTo>
                  <a:cubicBezTo>
                    <a:pt x="469" y="541"/>
                    <a:pt x="139" y="0"/>
                    <a:pt x="135" y="0"/>
                  </a:cubicBezTo>
                  <a:cubicBezTo>
                    <a:pt x="131" y="0"/>
                    <a:pt x="0" y="0"/>
                    <a:pt x="0" y="0"/>
                  </a:cubicBezTo>
                  <a:cubicBezTo>
                    <a:pt x="334" y="541"/>
                    <a:pt x="334" y="541"/>
                    <a:pt x="334" y="541"/>
                  </a:cubicBezTo>
                  <a:cubicBezTo>
                    <a:pt x="334" y="541"/>
                    <a:pt x="431" y="541"/>
                    <a:pt x="469"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2" name="Freeform 11"/>
            <p:cNvSpPr/>
            <p:nvPr/>
          </p:nvSpPr>
          <p:spPr bwMode="auto">
            <a:xfrm flipH="1">
              <a:off x="8685530" y="4899660"/>
              <a:ext cx="879475" cy="1012825"/>
            </a:xfrm>
            <a:custGeom>
              <a:avLst/>
              <a:gdLst>
                <a:gd name="T0" fmla="*/ 0 w 470"/>
                <a:gd name="T1" fmla="*/ 541 h 541"/>
                <a:gd name="T2" fmla="*/ 334 w 470"/>
                <a:gd name="T3" fmla="*/ 0 h 541"/>
                <a:gd name="T4" fmla="*/ 470 w 470"/>
                <a:gd name="T5" fmla="*/ 0 h 541"/>
                <a:gd name="T6" fmla="*/ 135 w 470"/>
                <a:gd name="T7" fmla="*/ 541 h 541"/>
                <a:gd name="T8" fmla="*/ 0 w 470"/>
                <a:gd name="T9" fmla="*/ 541 h 541"/>
              </a:gdLst>
              <a:ahLst/>
              <a:cxnLst>
                <a:cxn ang="0">
                  <a:pos x="T0" y="T1"/>
                </a:cxn>
                <a:cxn ang="0">
                  <a:pos x="T2" y="T3"/>
                </a:cxn>
                <a:cxn ang="0">
                  <a:pos x="T4" y="T5"/>
                </a:cxn>
                <a:cxn ang="0">
                  <a:pos x="T6" y="T7"/>
                </a:cxn>
                <a:cxn ang="0">
                  <a:pos x="T8" y="T9"/>
                </a:cxn>
              </a:cxnLst>
              <a:rect l="0" t="0" r="r" b="b"/>
              <a:pathLst>
                <a:path w="470" h="541">
                  <a:moveTo>
                    <a:pt x="0" y="541"/>
                  </a:moveTo>
                  <a:cubicBezTo>
                    <a:pt x="0" y="541"/>
                    <a:pt x="331" y="0"/>
                    <a:pt x="334" y="0"/>
                  </a:cubicBezTo>
                  <a:cubicBezTo>
                    <a:pt x="338" y="0"/>
                    <a:pt x="470" y="0"/>
                    <a:pt x="470" y="0"/>
                  </a:cubicBezTo>
                  <a:cubicBezTo>
                    <a:pt x="135" y="541"/>
                    <a:pt x="135" y="541"/>
                    <a:pt x="135" y="541"/>
                  </a:cubicBezTo>
                  <a:cubicBezTo>
                    <a:pt x="135" y="541"/>
                    <a:pt x="44" y="540"/>
                    <a:pt x="0" y="541"/>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sp>
          <p:nvSpPr>
            <p:cNvPr id="13" name="Freeform 12"/>
            <p:cNvSpPr/>
            <p:nvPr/>
          </p:nvSpPr>
          <p:spPr bwMode="auto">
            <a:xfrm flipH="1">
              <a:off x="6855460" y="4772660"/>
              <a:ext cx="3234055" cy="127000"/>
            </a:xfrm>
            <a:custGeom>
              <a:avLst/>
              <a:gdLst>
                <a:gd name="T0" fmla="*/ 1728 w 1728"/>
                <a:gd name="T1" fmla="*/ 34 h 68"/>
                <a:gd name="T2" fmla="*/ 1697 w 1728"/>
                <a:gd name="T3" fmla="*/ 68 h 68"/>
                <a:gd name="T4" fmla="*/ 31 w 1728"/>
                <a:gd name="T5" fmla="*/ 68 h 68"/>
                <a:gd name="T6" fmla="*/ 0 w 1728"/>
                <a:gd name="T7" fmla="*/ 34 h 68"/>
                <a:gd name="T8" fmla="*/ 0 w 1728"/>
                <a:gd name="T9" fmla="*/ 34 h 68"/>
                <a:gd name="T10" fmla="*/ 31 w 1728"/>
                <a:gd name="T11" fmla="*/ 0 h 68"/>
                <a:gd name="T12" fmla="*/ 1697 w 1728"/>
                <a:gd name="T13" fmla="*/ 0 h 68"/>
                <a:gd name="T14" fmla="*/ 1728 w 1728"/>
                <a:gd name="T15" fmla="*/ 34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8" h="68">
                  <a:moveTo>
                    <a:pt x="1728" y="34"/>
                  </a:moveTo>
                  <a:cubicBezTo>
                    <a:pt x="1728" y="53"/>
                    <a:pt x="1714" y="68"/>
                    <a:pt x="1697" y="68"/>
                  </a:cubicBezTo>
                  <a:cubicBezTo>
                    <a:pt x="31" y="68"/>
                    <a:pt x="31" y="68"/>
                    <a:pt x="31" y="68"/>
                  </a:cubicBezTo>
                  <a:cubicBezTo>
                    <a:pt x="14" y="68"/>
                    <a:pt x="0" y="53"/>
                    <a:pt x="0" y="34"/>
                  </a:cubicBezTo>
                  <a:cubicBezTo>
                    <a:pt x="0" y="34"/>
                    <a:pt x="0" y="34"/>
                    <a:pt x="0" y="34"/>
                  </a:cubicBezTo>
                  <a:cubicBezTo>
                    <a:pt x="0" y="15"/>
                    <a:pt x="14" y="0"/>
                    <a:pt x="31" y="0"/>
                  </a:cubicBezTo>
                  <a:cubicBezTo>
                    <a:pt x="1697" y="0"/>
                    <a:pt x="1697" y="0"/>
                    <a:pt x="1697" y="0"/>
                  </a:cubicBezTo>
                  <a:cubicBezTo>
                    <a:pt x="1714" y="0"/>
                    <a:pt x="1728" y="15"/>
                    <a:pt x="1728" y="34"/>
                  </a:cubicBezTo>
                  <a:close/>
                </a:path>
              </a:pathLst>
            </a:custGeom>
            <a:solidFill>
              <a:srgbClr val="2B2B2B">
                <a:alpha val="0"/>
              </a:srgbClr>
            </a:solidFill>
            <a:ln w="25400">
              <a:solidFill>
                <a:srgbClr val="E47068"/>
              </a:solidFill>
              <a:round/>
            </a:ln>
          </p:spPr>
          <p:txBody>
            <a:bodyPr vert="horz" wrap="square" lIns="91440" tIns="45720" rIns="91440" bIns="45720" numCol="1" anchor="t" anchorCtr="0" compatLnSpc="1"/>
            <a:lstStyle/>
            <a:p>
              <a:endParaRPr lang="zh-CN" altLang="en-US"/>
            </a:p>
          </p:txBody>
        </p:sp>
      </p:grpSp>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993580" y="991397"/>
            <a:ext cx="7968094" cy="620363"/>
          </a:xfrm>
          <a:prstGeom prst="rect">
            <a:avLst/>
          </a:prstGeom>
          <a:noFill/>
        </p:spPr>
        <p:txBody>
          <a:bodyPr wrap="square">
            <a:spAutoFit/>
          </a:bodyPr>
          <a:lstStyle/>
          <a:p>
            <a:pPr>
              <a:lnSpc>
                <a:spcPct val="115000"/>
              </a:lnSpc>
              <a:spcAft>
                <a:spcPts val="800"/>
              </a:spcAft>
            </a:pPr>
            <a:r>
              <a:rPr lang="vi-VN" sz="3200" b="1" dirty="0">
                <a:solidFill>
                  <a:schemeClr val="bg2">
                    <a:lumMod val="50000"/>
                  </a:schemeClr>
                </a:solidFill>
                <a:effectLst/>
                <a:latin typeface="+mj-lt"/>
                <a:ea typeface="Calibri" panose="020F0502020204030204" pitchFamily="34" charset="0"/>
                <a:cs typeface="Times New Roman" panose="02020603050405020304" pitchFamily="18" charset="0"/>
              </a:rPr>
              <a:t>III</a:t>
            </a:r>
            <a:r>
              <a:rPr lang="en-US" sz="3200" b="1" dirty="0">
                <a:solidFill>
                  <a:schemeClr val="bg2">
                    <a:lumMod val="50000"/>
                  </a:schemeClr>
                </a:solidFill>
                <a:effectLst/>
                <a:latin typeface="+mj-lt"/>
                <a:ea typeface="Calibri" panose="020F0502020204030204" pitchFamily="34" charset="0"/>
                <a:cs typeface="Times New Roman" panose="02020603050405020304" pitchFamily="18" charset="0"/>
              </a:rPr>
              <a:t>.</a:t>
            </a:r>
            <a:r>
              <a:rPr lang="vi-VN" altLang="zh-CN" sz="3200" b="1" dirty="0">
                <a:solidFill>
                  <a:schemeClr val="bg2">
                    <a:lumMod val="50000"/>
                  </a:schemeClr>
                </a:solidFill>
                <a:latin typeface="Calibri Light" panose="020F0302020204030204" pitchFamily="34" charset="0"/>
                <a:ea typeface="Microsoft YaHei" panose="020B0503020204020204" pitchFamily="34" charset="-122"/>
                <a:cs typeface="Calibri Light" panose="020F0302020204030204" pitchFamily="34" charset="0"/>
                <a:sym typeface="+mn-lt"/>
              </a:rPr>
              <a:t> Cách sử dụng phân bón</a:t>
            </a:r>
            <a:endParaRPr lang="vi-VN" sz="3200" b="1"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2050" name="Picture 2" descr="Tổng hợp 5000 ảnh động tuyển chọn cực đẹp cho Powerpoint | CTU - Cộng đồng  Sinh viên Đại học Cần Thơ">
            <a:extLst>
              <a:ext uri="{FF2B5EF4-FFF2-40B4-BE49-F238E27FC236}">
                <a16:creationId xmlns:a16="http://schemas.microsoft.com/office/drawing/2014/main" id="{6E44E95C-93A9-DD98-06DC-5D32648EE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43" y="1587565"/>
            <a:ext cx="2238375"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F5B06A-8CA9-3BE9-A137-C612EB34AA4A}"/>
              </a:ext>
            </a:extLst>
          </p:cNvPr>
          <p:cNvSpPr txBox="1"/>
          <p:nvPr/>
        </p:nvSpPr>
        <p:spPr>
          <a:xfrm>
            <a:off x="1970883" y="2041669"/>
            <a:ext cx="8270223" cy="1815882"/>
          </a:xfrm>
          <a:prstGeom prst="rect">
            <a:avLst/>
          </a:prstGeom>
          <a:noFill/>
        </p:spPr>
        <p:txBody>
          <a:bodyPr wrap="square" rtlCol="0">
            <a:spAutoFit/>
          </a:bodyPr>
          <a:lstStyle/>
          <a:p>
            <a:pPr algn="just"/>
            <a:r>
              <a:rPr lang="vi-VN" sz="2800" i="1" dirty="0">
                <a:latin typeface="Times     New Roman"/>
              </a:rPr>
              <a:t>- Để phát huy tối đa hiệu quả của phân bón, tránh gây tác hại đến môi trường và sức khỏe con người, chúng ta cần phải sử dụng phân bón hóa học đúng loại, đúng lúc, đúng liều lượng và đúng cách</a:t>
            </a:r>
            <a:endParaRPr lang="en-US" sz="2800" i="1" dirty="0">
              <a:latin typeface="Times     New Roman"/>
            </a:endParaRPr>
          </a:p>
        </p:txBody>
      </p:sp>
    </p:spTree>
    <p:extLst>
      <p:ext uri="{BB962C8B-B14F-4D97-AF65-F5344CB8AC3E}">
        <p14:creationId xmlns:p14="http://schemas.microsoft.com/office/powerpoint/2010/main" val="2235229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noChangeArrowheads="1"/>
          </p:cNvPicPr>
          <p:nvPr/>
        </p:nvPicPr>
        <p:blipFill rotWithShape="1">
          <a:blip r:embed="rId3">
            <a:extLst>
              <a:ext uri="{28A0092B-C50C-407E-A947-70E740481C1C}">
                <a14:useLocalDpi xmlns:a14="http://schemas.microsoft.com/office/drawing/2010/main" val="0"/>
              </a:ext>
            </a:extLst>
          </a:blip>
          <a:srcRect l="14005" t="16484" r="3181" b="15184"/>
          <a:stretch/>
        </p:blipFill>
        <p:spPr bwMode="auto">
          <a:xfrm>
            <a:off x="290597" y="592223"/>
            <a:ext cx="10497969" cy="56261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糖果"/>
          <p:cNvPicPr>
            <a:picLocks noChangeAspect="1"/>
          </p:cNvPicPr>
          <p:nvPr/>
        </p:nvPicPr>
        <p:blipFill>
          <a:blip r:embed="rId4"/>
          <a:stretch>
            <a:fillRect/>
          </a:stretch>
        </p:blipFill>
        <p:spPr>
          <a:xfrm>
            <a:off x="756455" y="1229165"/>
            <a:ext cx="1066165" cy="920115"/>
          </a:xfrm>
          <a:prstGeom prst="rect">
            <a:avLst/>
          </a:prstGeom>
        </p:spPr>
      </p:pic>
      <p:sp>
        <p:nvSpPr>
          <p:cNvPr id="13" name="Hộp Văn bản 12">
            <a:extLst>
              <a:ext uri="{FF2B5EF4-FFF2-40B4-BE49-F238E27FC236}">
                <a16:creationId xmlns:a16="http://schemas.microsoft.com/office/drawing/2014/main" id="{2284DF25-1016-6285-2684-BD7FCE04653B}"/>
              </a:ext>
            </a:extLst>
          </p:cNvPr>
          <p:cNvSpPr txBox="1"/>
          <p:nvPr/>
        </p:nvSpPr>
        <p:spPr>
          <a:xfrm>
            <a:off x="1607746" y="2149280"/>
            <a:ext cx="7863672" cy="2876237"/>
          </a:xfrm>
          <a:prstGeom prst="rect">
            <a:avLst/>
          </a:prstGeom>
          <a:noFill/>
        </p:spPr>
        <p:txBody>
          <a:bodyPr wrap="square">
            <a:spAutoFit/>
          </a:bodyPr>
          <a:lstStyle/>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Calibri" panose="020F0502020204030204" pitchFamily="34" charset="0"/>
              </a:rPr>
              <a:t>Các nhóm thực </a:t>
            </a:r>
            <a:r>
              <a:rPr lang="vi-VN" sz="3200" dirty="0">
                <a:effectLst/>
                <a:latin typeface="Times New Roman" panose="02020603050405020304" pitchFamily="18" charset="0"/>
                <a:ea typeface="Calibri" panose="020F0502020204030204" pitchFamily="34" charset="0"/>
              </a:rPr>
              <a:t>hiện làm phân bón hữu cơ từ rác thải sinh hoạt theo hướng dẫn SGK</a:t>
            </a:r>
          </a:p>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Calibri" panose="020F0502020204030204" pitchFamily="34" charset="0"/>
              </a:rPr>
              <a:t>Phân tích yêu cầu và giao nhiệm vụ cho từng thành viên.</a:t>
            </a:r>
            <a:endParaRPr lang="vi-VN" sz="32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Symbol" panose="05050102010706020507" pitchFamily="18" charset="2"/>
              <a:buChar char=""/>
            </a:pPr>
            <a:r>
              <a:rPr lang="vi-VN" sz="3200" dirty="0">
                <a:latin typeface="Times New Roman" panose="02020603050405020304" pitchFamily="18" charset="0"/>
                <a:ea typeface="Times New Roman" panose="02020603050405020304" pitchFamily="18" charset="0"/>
              </a:rPr>
              <a:t>Nộp sản phẩm sau 25-30 ngày</a:t>
            </a:r>
            <a:endParaRPr lang="vi-VN" sz="3200" dirty="0">
              <a:effectLst/>
              <a:latin typeface="+mj-lt"/>
              <a:ea typeface="Times New Roman" panose="02020603050405020304" pitchFamily="18" charset="0"/>
            </a:endParaRPr>
          </a:p>
        </p:txBody>
      </p:sp>
      <p:sp>
        <p:nvSpPr>
          <p:cNvPr id="2" name="文本框 3">
            <a:extLst>
              <a:ext uri="{FF2B5EF4-FFF2-40B4-BE49-F238E27FC236}">
                <a16:creationId xmlns:a16="http://schemas.microsoft.com/office/drawing/2014/main" id="{42E9EDC3-2AAF-7F57-13B7-DDD4A3A3FA06}"/>
              </a:ext>
            </a:extLst>
          </p:cNvPr>
          <p:cNvSpPr txBox="1"/>
          <p:nvPr/>
        </p:nvSpPr>
        <p:spPr>
          <a:xfrm>
            <a:off x="4661096" y="109683"/>
            <a:ext cx="2629535" cy="584775"/>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srgbClr val="CC0000"/>
                </a:solidFill>
                <a:latin typeface="+mj-lt"/>
                <a:ea typeface="微软雅黑" panose="020B0503020204020204" pitchFamily="34" charset="-122"/>
                <a:sym typeface="+mn-ea"/>
              </a:rPr>
              <a:t>VẬN DỤNG</a:t>
            </a:r>
            <a:endParaRPr lang="zh-CN" altLang="en-US" sz="3200" dirty="0">
              <a:solidFill>
                <a:srgbClr val="CC0000"/>
              </a:solidFill>
              <a:latin typeface="+mj-lt"/>
            </a:endParaRPr>
          </a:p>
        </p:txBody>
      </p:sp>
      <p:pic>
        <p:nvPicPr>
          <p:cNvPr id="3" name="图片 9" descr="波浪线">
            <a:extLst>
              <a:ext uri="{FF2B5EF4-FFF2-40B4-BE49-F238E27FC236}">
                <a16:creationId xmlns:a16="http://schemas.microsoft.com/office/drawing/2014/main" id="{E2189C0A-3295-C210-8640-2F76117C68FB}"/>
              </a:ext>
            </a:extLst>
          </p:cNvPr>
          <p:cNvPicPr>
            <a:picLocks noChangeAspect="1"/>
          </p:cNvPicPr>
          <p:nvPr/>
        </p:nvPicPr>
        <p:blipFill>
          <a:blip r:embed="rId5"/>
          <a:stretch>
            <a:fillRect/>
          </a:stretch>
        </p:blipFill>
        <p:spPr>
          <a:xfrm>
            <a:off x="4115655" y="592223"/>
            <a:ext cx="2847854" cy="40894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6492</TotalTime>
  <Words>393</Words>
  <Application>Microsoft Office PowerPoint</Application>
  <PresentationFormat>Widescreen</PresentationFormat>
  <Paragraphs>34</Paragraphs>
  <Slides>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vt:i4>
      </vt:variant>
    </vt:vector>
  </HeadingPairs>
  <TitlesOfParts>
    <vt:vector size="17" baseType="lpstr">
      <vt:lpstr>宋体</vt:lpstr>
      <vt:lpstr>Symbol</vt:lpstr>
      <vt:lpstr>Calibri Light</vt:lpstr>
      <vt:lpstr>Calibri</vt:lpstr>
      <vt:lpstr>Microsoft YaHei</vt:lpstr>
      <vt:lpstr>Microsoft YaHei</vt:lpstr>
      <vt:lpstr>Tahoma</vt:lpstr>
      <vt:lpstr>Times    New Roman</vt:lpstr>
      <vt:lpstr>Times     New Roman</vt:lpstr>
      <vt:lpstr>Arial</vt:lpstr>
      <vt:lpstr>Times New Roman</vt:lpstr>
      <vt:lpstr>Office 主题</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MY PC</cp:lastModifiedBy>
  <cp:revision>6</cp:revision>
  <dcterms:created xsi:type="dcterms:W3CDTF">2017-08-03T09:01:00Z</dcterms:created>
  <dcterms:modified xsi:type="dcterms:W3CDTF">2024-06-16T02:55:16Z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